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81" r:id="rId3"/>
    <p:sldId id="282" r:id="rId4"/>
    <p:sldId id="276" r:id="rId5"/>
    <p:sldId id="256" r:id="rId6"/>
    <p:sldId id="268" r:id="rId7"/>
    <p:sldId id="267" r:id="rId8"/>
    <p:sldId id="269" r:id="rId9"/>
    <p:sldId id="262" r:id="rId10"/>
    <p:sldId id="277" r:id="rId11"/>
    <p:sldId id="275" r:id="rId12"/>
    <p:sldId id="278" r:id="rId13"/>
    <p:sldId id="270" r:id="rId14"/>
    <p:sldId id="272" r:id="rId15"/>
    <p:sldId id="258" r:id="rId16"/>
    <p:sldId id="279" r:id="rId17"/>
    <p:sldId id="263" r:id="rId18"/>
    <p:sldId id="280" r:id="rId19"/>
  </p:sldIdLst>
  <p:sldSz cx="9144000" cy="6858000" type="screen4x3"/>
  <p:notesSz cx="7099300" cy="10234613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05" autoAdjust="0"/>
  </p:normalViewPr>
  <p:slideViewPr>
    <p:cSldViewPr>
      <p:cViewPr varScale="1">
        <p:scale>
          <a:sx n="74" d="100"/>
          <a:sy n="74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27128-C80E-4948-88F1-F8D8ED65C805}" type="datetimeFigureOut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0BC69-786A-4AD0-8ADF-84DC09D365C2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9E8E0-1CBC-4F16-AA96-A4BC80A3FD7D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D047-8640-4328-A0DB-4F685E2112B0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0F1CE-32A6-4B3C-94B1-3AEC392AAA8E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C16B5-EF93-4538-8CF2-B7FB46F6D924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6EA1-E067-4275-986C-C742A5B4DDA3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11C-AFB7-4BA8-86FF-E0EA28A34308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B5FBA-1C1E-4564-BB84-83047190557B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2D6-3F37-4FB1-9515-CB05BF5300F8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45F0-DC6D-482F-8A9D-AF07472767E2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48ECF-F1DE-4A0F-93F7-018EEFBDBB0B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A6D7B-5A76-4B0A-8703-586B24137BEB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2C868-FAD0-4E8C-93A5-D19D90120BC8}" type="datetime1">
              <a:rPr lang="hu-HU" smtClean="0"/>
              <a:pPr/>
              <a:t>2011.05.16.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5D4E6-900B-4655-A77F-1830DC087E13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://www.levi.com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6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avlov\Documents\Tamas%20NEW\Brands%20&amp;%20Music%20konferencia%202011\Levis\Levi_s&#194;&#174;%20Pioneer%20Sessions_%20Jason%20Mraz%20%5bwww.keepvid.com%5d(1).mp4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evi.com/care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3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avlov\Documents\Tamas%20NEW\Brands%20&amp;%20Music%20konferencia%202011\Walmart_Justin%20Bieber\With%20You%20-%20Chris%20Brown%20Cover%20-%20Justin%20singing%20%5bwww.keepvid.com%5d.mp4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avlov\Documents\Tamas%20NEW\Brands%20&amp;%20Music%20konferencia%202011\Walmart_Justin%20Bieber\Justin%20Bieber%20-%20Baby%20ft.%20Ludacris%20%5bwww.keepvid.com%5d.mp4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3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avlov\Documents\Tamas%20NEW\Brands%20&amp;%20Music%20konferencia%202011\Walmart_Justin%20Bieber\Justin%20Bieber%20Live%20Concert%20@WMSoundcheck%20%5bwww.keepvid.com%5d.mp4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avlov\Documents\Tamas%20NEW\Brands%20&amp;%20Music%20konferencia%202011\Coca%20cola\K_NAAN%20-%20Wavin_%20Flag%20(Coca-Cola%20Celebration%20Mix)%20%5bwww.keepvid.com%5d.mp4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Csoportba foglalás 10"/>
          <p:cNvGrpSpPr/>
          <p:nvPr/>
        </p:nvGrpSpPr>
        <p:grpSpPr>
          <a:xfrm>
            <a:off x="0" y="-24"/>
            <a:ext cx="9144000" cy="6858000"/>
            <a:chOff x="0" y="0"/>
            <a:chExt cx="9144000" cy="685800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142984"/>
              <a:ext cx="6785325" cy="4803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</a:t>
            </a:fld>
            <a:endParaRPr lang="hu-HU"/>
          </a:p>
        </p:txBody>
      </p:sp>
      <p:sp>
        <p:nvSpPr>
          <p:cNvPr id="12" name="Tartalom helye 2"/>
          <p:cNvSpPr>
            <a:spLocks noGrp="1"/>
          </p:cNvSpPr>
          <p:nvPr>
            <p:ph idx="1"/>
          </p:nvPr>
        </p:nvSpPr>
        <p:spPr>
          <a:xfrm>
            <a:off x="2000232" y="3500438"/>
            <a:ext cx="5072098" cy="1142993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hu-HU" sz="2800" b="1" dirty="0" smtClean="0">
                <a:solidFill>
                  <a:srgbClr val="FFC000"/>
                </a:solidFill>
                <a:latin typeface="+mj-lt"/>
              </a:rPr>
              <a:t>Hogyan használjuk fel a zene erejét arra, hogy a rajongókból vásárlók váljanak?</a:t>
            </a:r>
            <a:endParaRPr lang="hu-HU" sz="2800" b="1" dirty="0" smtClean="0">
              <a:solidFill>
                <a:srgbClr val="FFC000"/>
              </a:solidFill>
              <a:latin typeface="+mj-lt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hu-HU" sz="2800" b="1" dirty="0" smtClean="0">
              <a:solidFill>
                <a:srgbClr val="FFC000"/>
              </a:solidFill>
              <a:latin typeface="+mj-lt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hu-HU" sz="2800" b="1" dirty="0" smtClean="0">
              <a:solidFill>
                <a:srgbClr val="FFC000"/>
              </a:solidFill>
              <a:latin typeface="+mj-lt"/>
            </a:endParaRPr>
          </a:p>
          <a:p>
            <a:pPr>
              <a:buNone/>
            </a:pPr>
            <a:r>
              <a:rPr lang="hu-HU" sz="28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	</a:t>
            </a:r>
          </a:p>
          <a:p>
            <a:pPr>
              <a:buNone/>
            </a:pPr>
            <a:r>
              <a:rPr lang="hu-HU" sz="28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endParaRPr lang="hu-HU" sz="28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4929198"/>
            <a:ext cx="77697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Csoportba foglalás 12"/>
          <p:cNvGrpSpPr/>
          <p:nvPr/>
        </p:nvGrpSpPr>
        <p:grpSpPr>
          <a:xfrm>
            <a:off x="2928926" y="1714488"/>
            <a:ext cx="3071833" cy="1714511"/>
            <a:chOff x="2643174" y="1857364"/>
            <a:chExt cx="3667139" cy="220504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10</a:t>
            </a:fld>
            <a:endParaRPr lang="hu-HU"/>
          </a:p>
        </p:txBody>
      </p:sp>
      <p:grpSp>
        <p:nvGrpSpPr>
          <p:cNvPr id="5" name="Csoportba foglalás 4"/>
          <p:cNvGrpSpPr/>
          <p:nvPr/>
        </p:nvGrpSpPr>
        <p:grpSpPr>
          <a:xfrm>
            <a:off x="2428860" y="1285860"/>
            <a:ext cx="4214842" cy="2571768"/>
            <a:chOff x="2643174" y="1857364"/>
            <a:chExt cx="3667139" cy="2205045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hu-HU" sz="2800" b="1" dirty="0" smtClean="0">
                <a:solidFill>
                  <a:srgbClr val="FFC000"/>
                </a:solidFill>
              </a:rPr>
              <a:t>Esettanulmányok: </a:t>
            </a:r>
            <a:r>
              <a:rPr lang="hu-HU" sz="2800" b="1" dirty="0" err="1" smtClean="0">
                <a:solidFill>
                  <a:srgbClr val="FFC000"/>
                </a:solidFill>
              </a:rPr>
              <a:t>LEVI’s</a:t>
            </a:r>
            <a:r>
              <a:rPr lang="hu-HU" sz="2800" b="1" dirty="0" smtClean="0">
                <a:solidFill>
                  <a:srgbClr val="FFC000"/>
                </a:solidFill>
              </a:rPr>
              <a:t>, </a:t>
            </a:r>
            <a:r>
              <a:rPr lang="hu-HU" sz="2800" b="1" dirty="0" err="1" smtClean="0">
                <a:solidFill>
                  <a:srgbClr val="FFC000"/>
                </a:solidFill>
              </a:rPr>
              <a:t>Walmart</a:t>
            </a:r>
            <a:endParaRPr lang="hu-HU" sz="2800" b="1" dirty="0">
              <a:solidFill>
                <a:srgbClr val="FFC000"/>
              </a:solidFill>
            </a:endParaRPr>
          </a:p>
        </p:txBody>
      </p:sp>
      <p:grpSp>
        <p:nvGrpSpPr>
          <p:cNvPr id="9" name="Csoportba foglalás 8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4214818"/>
            <a:ext cx="2143127" cy="1444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4286256"/>
            <a:ext cx="3167065" cy="104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11</a:t>
            </a:fld>
            <a:endParaRPr lang="hu-HU"/>
          </a:p>
        </p:txBody>
      </p:sp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hu-HU" sz="2800" b="1" dirty="0" err="1" smtClean="0">
                <a:solidFill>
                  <a:srgbClr val="FFC000"/>
                </a:solidFill>
              </a:rPr>
              <a:t>LEVI’s</a:t>
            </a:r>
            <a:r>
              <a:rPr lang="hu-HU" sz="2800" b="1" dirty="0" smtClean="0">
                <a:solidFill>
                  <a:srgbClr val="FFC000"/>
                </a:solidFill>
              </a:rPr>
              <a:t> </a:t>
            </a:r>
            <a:r>
              <a:rPr lang="hu-HU" sz="2800" b="1" dirty="0" err="1" smtClean="0">
                <a:solidFill>
                  <a:srgbClr val="FFC000"/>
                </a:solidFill>
              </a:rPr>
              <a:t>Pioneer</a:t>
            </a:r>
            <a:r>
              <a:rPr lang="hu-HU" sz="2800" b="1" dirty="0" smtClean="0">
                <a:solidFill>
                  <a:srgbClr val="FFC000"/>
                </a:solidFill>
              </a:rPr>
              <a:t> </a:t>
            </a:r>
            <a:r>
              <a:rPr lang="hu-HU" sz="2800" b="1" dirty="0" err="1" smtClean="0">
                <a:solidFill>
                  <a:srgbClr val="FFC000"/>
                </a:solidFill>
              </a:rPr>
              <a:t>Sessions</a:t>
            </a:r>
            <a:r>
              <a:rPr lang="hu-HU" sz="2800" b="1" dirty="0" smtClean="0">
                <a:solidFill>
                  <a:srgbClr val="FFC000"/>
                </a:solidFill>
              </a:rPr>
              <a:t>: The </a:t>
            </a:r>
            <a:r>
              <a:rPr lang="hu-HU" sz="2800" b="1" dirty="0" err="1" smtClean="0">
                <a:solidFill>
                  <a:srgbClr val="FFC000"/>
                </a:solidFill>
              </a:rPr>
              <a:t>Revival</a:t>
            </a:r>
            <a:r>
              <a:rPr lang="hu-HU" sz="2800" b="1" dirty="0" smtClean="0">
                <a:solidFill>
                  <a:srgbClr val="FFC000"/>
                </a:solidFill>
              </a:rPr>
              <a:t> </a:t>
            </a:r>
            <a:r>
              <a:rPr lang="hu-HU" sz="2800" b="1" dirty="0" err="1" smtClean="0">
                <a:solidFill>
                  <a:srgbClr val="FFC000"/>
                </a:solidFill>
              </a:rPr>
              <a:t>Recordings</a:t>
            </a:r>
            <a:endParaRPr lang="hu-HU" sz="2800" b="1" dirty="0">
              <a:solidFill>
                <a:srgbClr val="FFC000"/>
              </a:solidFill>
            </a:endParaRPr>
          </a:p>
        </p:txBody>
      </p:sp>
      <p:grpSp>
        <p:nvGrpSpPr>
          <p:cNvPr id="7" name="Csoportba foglalás 6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357298"/>
            <a:ext cx="619128" cy="150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142976" y="1214422"/>
            <a:ext cx="73581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A Levi's® hagyomány :</a:t>
            </a:r>
            <a:r>
              <a:rPr kumimoji="0" lang="hu-HU" sz="1600" b="0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a legjobb zenék és a legjobb farmer fogyasztói asszociációja</a:t>
            </a:r>
          </a:p>
        </p:txBody>
      </p:sp>
      <p:sp>
        <p:nvSpPr>
          <p:cNvPr id="18" name="Szövegdoboz 17"/>
          <p:cNvSpPr txBox="1"/>
          <p:nvPr/>
        </p:nvSpPr>
        <p:spPr>
          <a:xfrm>
            <a:off x="1142976" y="1595021"/>
            <a:ext cx="72152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A PROJEKT: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az elmúlt egy évszázad dalaiból a projektben résztvevő előadóművészek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LEVI’s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megbízásában átdolgozták azokat, amelyek leginkább jelentették zenei pályafutásuk inspirációit. ( </a:t>
            </a:r>
            <a:r>
              <a:rPr lang="hu-HU" sz="1600" i="1" dirty="0" err="1" smtClean="0">
                <a:solidFill>
                  <a:schemeClr val="accent6">
                    <a:lumMod val="50000"/>
                  </a:schemeClr>
                </a:solidFill>
              </a:rPr>
              <a:t>Nas</a:t>
            </a: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; </a:t>
            </a:r>
            <a:r>
              <a:rPr lang="hu-HU" sz="1600" i="1" dirty="0" err="1" smtClean="0">
                <a:solidFill>
                  <a:schemeClr val="accent6">
                    <a:lumMod val="50000"/>
                  </a:schemeClr>
                </a:solidFill>
              </a:rPr>
              <a:t>She&amp;Him</a:t>
            </a: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; </a:t>
            </a:r>
            <a:r>
              <a:rPr lang="hu-HU" sz="1600" i="1" dirty="0" err="1" smtClean="0">
                <a:solidFill>
                  <a:schemeClr val="accent6">
                    <a:lumMod val="50000"/>
                  </a:schemeClr>
                </a:solidFill>
              </a:rPr>
              <a:t>Jason</a:t>
            </a: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1600" i="1" dirty="0" err="1" smtClean="0">
                <a:solidFill>
                  <a:schemeClr val="accent6">
                    <a:lumMod val="50000"/>
                  </a:schemeClr>
                </a:solidFill>
              </a:rPr>
              <a:t>Mraz</a:t>
            </a: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 stb.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929066"/>
            <a:ext cx="2643206" cy="2199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églalap 20"/>
          <p:cNvSpPr/>
          <p:nvPr/>
        </p:nvSpPr>
        <p:spPr>
          <a:xfrm>
            <a:off x="1142976" y="2714620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dalok exkluzívan letölthetőek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  <a:hlinkClick r:id="rId7"/>
              </a:rPr>
              <a:t>www.levi.com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weboldaláról, a forgatás werkfilmjével, exkluzív interjúkkal és fotógyűjteményekkel együtt. A kampányt egy,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Revival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Recordings-ban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résztvevő művészekkel rendezett megakoncert zárja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Levi’s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FADER Fort, Austin,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Texas-ban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18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12</a:t>
            </a:fld>
            <a:endParaRPr lang="hu-HU"/>
          </a:p>
        </p:txBody>
      </p:sp>
      <p:grpSp>
        <p:nvGrpSpPr>
          <p:cNvPr id="5" name="Csoportba foglalás 4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hu-HU" sz="2800" b="1" dirty="0" err="1" smtClean="0">
                <a:solidFill>
                  <a:srgbClr val="FFC000"/>
                </a:solidFill>
              </a:rPr>
              <a:t>Jason</a:t>
            </a:r>
            <a:r>
              <a:rPr lang="hu-HU" sz="2800" b="1" dirty="0" smtClean="0">
                <a:solidFill>
                  <a:srgbClr val="FFC000"/>
                </a:solidFill>
              </a:rPr>
              <a:t> </a:t>
            </a:r>
            <a:r>
              <a:rPr lang="hu-HU" sz="2800" b="1" dirty="0" err="1" smtClean="0">
                <a:solidFill>
                  <a:srgbClr val="FFC000"/>
                </a:solidFill>
              </a:rPr>
              <a:t>Mraz</a:t>
            </a:r>
            <a:r>
              <a:rPr lang="hu-HU" sz="2800" b="1" dirty="0" smtClean="0">
                <a:solidFill>
                  <a:srgbClr val="FFC000"/>
                </a:solidFill>
              </a:rPr>
              <a:t>: </a:t>
            </a:r>
            <a:r>
              <a:rPr lang="hu-HU" sz="2600" dirty="0" smtClean="0">
                <a:solidFill>
                  <a:srgbClr val="FFC000"/>
                </a:solidFill>
              </a:rPr>
              <a:t>"</a:t>
            </a:r>
            <a:r>
              <a:rPr lang="hu-HU" sz="2600" dirty="0" err="1" smtClean="0">
                <a:solidFill>
                  <a:srgbClr val="FFC000"/>
                </a:solidFill>
              </a:rPr>
              <a:t>Spirit</a:t>
            </a:r>
            <a:r>
              <a:rPr lang="hu-HU" sz="2600" dirty="0" smtClean="0">
                <a:solidFill>
                  <a:srgbClr val="FFC000"/>
                </a:solidFill>
              </a:rPr>
              <a:t> </a:t>
            </a:r>
            <a:r>
              <a:rPr lang="hu-HU" sz="2600" dirty="0" err="1" smtClean="0">
                <a:solidFill>
                  <a:srgbClr val="FFC000"/>
                </a:solidFill>
              </a:rPr>
              <a:t>in</a:t>
            </a:r>
            <a:r>
              <a:rPr lang="hu-HU" sz="2600" dirty="0" smtClean="0">
                <a:solidFill>
                  <a:srgbClr val="FFC000"/>
                </a:solidFill>
              </a:rPr>
              <a:t> </a:t>
            </a:r>
            <a:r>
              <a:rPr lang="hu-HU" sz="2600" dirty="0" err="1" smtClean="0">
                <a:solidFill>
                  <a:srgbClr val="FFC000"/>
                </a:solidFill>
              </a:rPr>
              <a:t>the</a:t>
            </a:r>
            <a:r>
              <a:rPr lang="hu-HU" sz="2600" dirty="0" smtClean="0">
                <a:solidFill>
                  <a:srgbClr val="FFC000"/>
                </a:solidFill>
              </a:rPr>
              <a:t> </a:t>
            </a:r>
            <a:r>
              <a:rPr lang="hu-HU" sz="2600" dirty="0" err="1" smtClean="0">
                <a:solidFill>
                  <a:srgbClr val="FFC000"/>
                </a:solidFill>
              </a:rPr>
              <a:t>Sky</a:t>
            </a:r>
            <a:r>
              <a:rPr lang="hu-HU" sz="2600" dirty="0" smtClean="0">
                <a:solidFill>
                  <a:srgbClr val="FFC000"/>
                </a:solidFill>
              </a:rPr>
              <a:t>" </a:t>
            </a:r>
            <a:r>
              <a:rPr lang="hu-HU" sz="2600" dirty="0" err="1" smtClean="0">
                <a:solidFill>
                  <a:srgbClr val="FFC000"/>
                </a:solidFill>
              </a:rPr>
              <a:t>by</a:t>
            </a:r>
            <a:r>
              <a:rPr lang="hu-HU" sz="2600" dirty="0" smtClean="0">
                <a:solidFill>
                  <a:srgbClr val="FFC000"/>
                </a:solidFill>
              </a:rPr>
              <a:t> Norman </a:t>
            </a:r>
            <a:r>
              <a:rPr lang="hu-HU" sz="2600" dirty="0" err="1" smtClean="0">
                <a:solidFill>
                  <a:srgbClr val="FFC000"/>
                </a:solidFill>
              </a:rPr>
              <a:t>Greenbaum</a:t>
            </a:r>
            <a:endParaRPr lang="hu-HU" sz="2600" b="1" dirty="0">
              <a:solidFill>
                <a:srgbClr val="FFC000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357298"/>
            <a:ext cx="619128" cy="150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72462" y="5286388"/>
            <a:ext cx="787919" cy="655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Levi_sÂ® Pioneer Sessions_ Jason Mraz [www.keepvid.com]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85852" y="1357298"/>
            <a:ext cx="6626268" cy="4808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20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13</a:t>
            </a:fld>
            <a:endParaRPr lang="hu-HU"/>
          </a:p>
        </p:txBody>
      </p:sp>
      <p:sp>
        <p:nvSpPr>
          <p:cNvPr id="6" name="Cím 1"/>
          <p:cNvSpPr txBox="1">
            <a:spLocks/>
          </p:cNvSpPr>
          <p:nvPr/>
        </p:nvSpPr>
        <p:spPr>
          <a:xfrm>
            <a:off x="42859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2600" b="1" dirty="0" smtClean="0">
                <a:solidFill>
                  <a:srgbClr val="FFC000"/>
                </a:solidFill>
              </a:rPr>
              <a:t>The </a:t>
            </a:r>
            <a:r>
              <a:rPr lang="hu-HU" sz="2600" b="1" dirty="0" err="1" smtClean="0">
                <a:solidFill>
                  <a:srgbClr val="FFC000"/>
                </a:solidFill>
              </a:rPr>
              <a:t>Revival</a:t>
            </a:r>
            <a:r>
              <a:rPr lang="hu-HU" sz="2600" b="1" dirty="0" smtClean="0">
                <a:solidFill>
                  <a:srgbClr val="FFC000"/>
                </a:solidFill>
              </a:rPr>
              <a:t> </a:t>
            </a:r>
            <a:r>
              <a:rPr lang="hu-HU" sz="2600" b="1" dirty="0" err="1" smtClean="0">
                <a:solidFill>
                  <a:srgbClr val="FFC000"/>
                </a:solidFill>
              </a:rPr>
              <a:t>Recordings</a:t>
            </a:r>
            <a:r>
              <a:rPr lang="hu-HU" sz="2600" b="1" dirty="0" smtClean="0">
                <a:solidFill>
                  <a:srgbClr val="FFC000"/>
                </a:solidFill>
              </a:rPr>
              <a:t>: A cél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9" name="Csoportba foglalás 8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Szövegdoboz 13"/>
          <p:cNvSpPr txBox="1"/>
          <p:nvPr/>
        </p:nvSpPr>
        <p:spPr>
          <a:xfrm>
            <a:off x="1071538" y="1214422"/>
            <a:ext cx="72152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" name="Kép 1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4071942"/>
            <a:ext cx="3929090" cy="21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Kép 1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1643050"/>
            <a:ext cx="78211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4000504"/>
            <a:ext cx="2147885" cy="214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857224" y="1142984"/>
            <a:ext cx="707236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hu-H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Levi’s</a:t>
            </a:r>
            <a:r>
              <a:rPr kumimoji="0" lang="hu-H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és</a:t>
            </a:r>
            <a:r>
              <a:rPr kumimoji="0" lang="hu-HU" sz="1600" b="0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a zene: némi nosztalgia, bizonyíték a márka generációkra való hatására, társadalmi szerepvállalás kihangsúlyozása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hu-H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hu-H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A </a:t>
            </a:r>
            <a:r>
              <a:rPr kumimoji="0" lang="hu-H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promócióval</a:t>
            </a:r>
            <a:r>
              <a:rPr kumimoji="0" lang="hu-H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hu-H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a</a:t>
            </a:r>
            <a:r>
              <a:rPr kumimoji="0" lang="hu-H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Levi's az általa bevezetett 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„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Care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Tag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For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Our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Planet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”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kampányra kívánja felhívni a figyelmet.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Levi’s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a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farmerekbe varrt címke instrukcióinak betartására ösztönzi vásárlóit, mellyel a környezetszennyezés és az energiapazarlás csökkentése és a rászorultak megsegítése ( felesleges ruhák Goodwill ) az elsődleges szempont.</a:t>
            </a:r>
            <a:endParaRPr kumimoji="0" lang="hu-H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hu-HU" sz="1600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hu-H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Zenerajongók a kampányt támogathatják a </a:t>
            </a:r>
            <a:r>
              <a:rPr kumimoji="0" lang="hu-H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  <a:hlinkClick r:id="rId8"/>
              </a:rPr>
              <a:t>www.levi.com</a:t>
            </a:r>
            <a:r>
              <a:rPr kumimoji="0" lang="hu-H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  <a:hlinkClick r:id="rId8"/>
              </a:rPr>
              <a:t>/</a:t>
            </a:r>
            <a:r>
              <a:rPr kumimoji="0" lang="hu-HU" sz="16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  <a:hlinkClick r:id="rId8"/>
              </a:rPr>
              <a:t>care</a:t>
            </a:r>
            <a:r>
              <a:rPr kumimoji="0" lang="hu-H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. oldalon lévő elektronikus</a:t>
            </a:r>
            <a:r>
              <a:rPr kumimoji="0" lang="hu-HU" sz="1600" b="0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űrlap kitöltésével is.</a:t>
            </a:r>
            <a:endParaRPr kumimoji="0" lang="hu-HU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14</a:t>
            </a:fld>
            <a:endParaRPr lang="hu-HU"/>
          </a:p>
        </p:txBody>
      </p:sp>
      <p:sp>
        <p:nvSpPr>
          <p:cNvPr id="6" name="Cím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Justin</a:t>
            </a:r>
            <a:r>
              <a:rPr kumimoji="0" lang="hu-HU" sz="2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hu-HU" sz="2600" b="1" i="0" u="none" strike="noStrike" kern="1200" cap="none" spc="0" normalizeH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Bieber</a:t>
            </a:r>
            <a:r>
              <a:rPr kumimoji="0" lang="hu-HU" sz="2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egy előadó mellett márka születik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428596" y="1214422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Justing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Bieber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Van élet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Nickelodeon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és a Disney mellett! Generációs ikon!</a:t>
            </a: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14 éves mama kedvence feltölti videóját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Youtube-ra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….: </a:t>
            </a:r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3" name="Csoportba foglalás 12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With You - Chris Brown Cover - Justin singing [www.keepvid.com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857356" y="2303851"/>
            <a:ext cx="5214974" cy="3911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22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 számának hely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15</a:t>
            </a:fld>
            <a:endParaRPr lang="hu-HU"/>
          </a:p>
        </p:txBody>
      </p:sp>
      <p:sp>
        <p:nvSpPr>
          <p:cNvPr id="9" name="Cím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Justin</a:t>
            </a:r>
            <a:r>
              <a:rPr kumimoji="0" lang="hu-HU" sz="2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hu-HU" sz="2600" b="1" i="0" u="none" strike="noStrike" kern="1200" cap="none" spc="0" normalizeH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Bieber</a:t>
            </a:r>
            <a:r>
              <a:rPr kumimoji="0" lang="hu-HU" sz="2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franchise művész?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églalap 10"/>
          <p:cNvSpPr/>
          <p:nvPr/>
        </p:nvSpPr>
        <p:spPr>
          <a:xfrm>
            <a:off x="642910" y="1071546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Justing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Bieber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: ma 16 éves,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több 10 millió eladott lemez, a „Baby” minden idők legnézettebb videója ( összesen több mint 1 000 000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-os nézettség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YT-on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, 5 000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000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követő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Twitteren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….)</a:t>
            </a:r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785926"/>
            <a:ext cx="5643602" cy="464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Justin Bieber - Baby ft. Ludacris [www.keepvid.com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85918" y="2278412"/>
            <a:ext cx="5472509" cy="2884545"/>
          </a:xfrm>
          <a:prstGeom prst="rect">
            <a:avLst/>
          </a:prstGeom>
        </p:spPr>
      </p:pic>
      <p:grpSp>
        <p:nvGrpSpPr>
          <p:cNvPr id="13" name="Csoportba foglalás 12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451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286124"/>
            <a:ext cx="2286001" cy="300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16</a:t>
            </a:fld>
            <a:endParaRPr lang="hu-HU"/>
          </a:p>
        </p:txBody>
      </p:sp>
      <p:grpSp>
        <p:nvGrpSpPr>
          <p:cNvPr id="5" name="Csoportba foglalás 4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Cím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Justin</a:t>
            </a:r>
            <a:r>
              <a:rPr kumimoji="0" lang="hu-HU" sz="2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hu-HU" sz="2600" b="1" i="0" u="none" strike="noStrike" kern="1200" cap="none" spc="0" normalizeH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Bieber</a:t>
            </a:r>
            <a:r>
              <a:rPr kumimoji="0" lang="hu-HU" sz="2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+ </a:t>
            </a:r>
            <a:r>
              <a:rPr kumimoji="0" lang="hu-HU" sz="2600" b="1" i="0" u="none" strike="noStrike" kern="1200" cap="none" spc="0" normalizeH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Walmart</a:t>
            </a:r>
            <a:r>
              <a:rPr kumimoji="0" lang="hu-HU" sz="2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késő de még édes ébredés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142984"/>
            <a:ext cx="2952754" cy="2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1214422"/>
            <a:ext cx="2643206" cy="220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4214818"/>
            <a:ext cx="2114555" cy="2114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églalap 12"/>
          <p:cNvSpPr/>
          <p:nvPr/>
        </p:nvSpPr>
        <p:spPr>
          <a:xfrm>
            <a:off x="3500430" y="1643050"/>
            <a:ext cx="2143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3600" b="1" dirty="0" err="1" smtClean="0">
                <a:solidFill>
                  <a:schemeClr val="accent6">
                    <a:lumMod val="50000"/>
                  </a:schemeClr>
                </a:solidFill>
              </a:rPr>
              <a:t>Walmart</a:t>
            </a:r>
            <a:r>
              <a:rPr lang="hu-HU" sz="3600" b="1" dirty="0" smtClean="0">
                <a:solidFill>
                  <a:schemeClr val="accent6">
                    <a:lumMod val="50000"/>
                  </a:schemeClr>
                </a:solidFill>
              </a:rPr>
              <a:t> EXKLUZÍV</a:t>
            </a:r>
            <a:endParaRPr lang="hu-HU" sz="3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 számának hely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17</a:t>
            </a:fld>
            <a:endParaRPr lang="hu-HU"/>
          </a:p>
        </p:txBody>
      </p:sp>
      <p:grpSp>
        <p:nvGrpSpPr>
          <p:cNvPr id="7" name="Csoportba foglalás 6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Justin Bieber Live Concert @WMSoundcheck [www.keepvid.com]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428728" y="1428736"/>
            <a:ext cx="6215106" cy="4661330"/>
          </a:xfrm>
          <a:prstGeom prst="rect">
            <a:avLst/>
          </a:prstGeom>
        </p:spPr>
      </p:pic>
      <p:sp>
        <p:nvSpPr>
          <p:cNvPr id="15" name="Cím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Vásárló vagy rajongó</a:t>
            </a:r>
            <a:r>
              <a:rPr lang="hu-HU" sz="2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?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7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soportba foglalás 10"/>
          <p:cNvGrpSpPr/>
          <p:nvPr/>
        </p:nvGrpSpPr>
        <p:grpSpPr>
          <a:xfrm>
            <a:off x="0" y="-24"/>
            <a:ext cx="9144000" cy="6858000"/>
            <a:chOff x="0" y="0"/>
            <a:chExt cx="9144000" cy="685800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142984"/>
              <a:ext cx="6785325" cy="4803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18</a:t>
            </a:fld>
            <a:endParaRPr lang="hu-HU"/>
          </a:p>
        </p:txBody>
      </p:sp>
      <p:sp>
        <p:nvSpPr>
          <p:cNvPr id="12" name="Tartalom helye 2"/>
          <p:cNvSpPr>
            <a:spLocks noGrp="1"/>
          </p:cNvSpPr>
          <p:nvPr>
            <p:ph idx="1"/>
          </p:nvPr>
        </p:nvSpPr>
        <p:spPr>
          <a:xfrm>
            <a:off x="2143108" y="3714752"/>
            <a:ext cx="5072098" cy="1142993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hu-HU" sz="4400" b="1" dirty="0" smtClean="0">
                <a:solidFill>
                  <a:srgbClr val="FFC000"/>
                </a:solidFill>
                <a:latin typeface="+mj-lt"/>
              </a:rPr>
              <a:t>Köszönöm!</a:t>
            </a:r>
            <a:endParaRPr lang="hu-HU" sz="4400" b="1" dirty="0" smtClean="0">
              <a:solidFill>
                <a:srgbClr val="FFC000"/>
              </a:solidFill>
              <a:latin typeface="+mj-lt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hu-HU" sz="2800" b="1" dirty="0" smtClean="0">
              <a:solidFill>
                <a:srgbClr val="FFC000"/>
              </a:solidFill>
              <a:latin typeface="+mj-lt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hu-HU" sz="2800" b="1" dirty="0" smtClean="0">
              <a:solidFill>
                <a:srgbClr val="FFC000"/>
              </a:solidFill>
              <a:latin typeface="+mj-lt"/>
            </a:endParaRPr>
          </a:p>
          <a:p>
            <a:pPr>
              <a:buNone/>
            </a:pPr>
            <a:r>
              <a:rPr lang="hu-HU" sz="28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	</a:t>
            </a:r>
          </a:p>
          <a:p>
            <a:pPr>
              <a:buNone/>
            </a:pPr>
            <a:r>
              <a:rPr lang="hu-HU" sz="28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endParaRPr lang="hu-HU" sz="28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4643446"/>
            <a:ext cx="1000132" cy="1011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Csoportba foglalás 12"/>
          <p:cNvGrpSpPr/>
          <p:nvPr/>
        </p:nvGrpSpPr>
        <p:grpSpPr>
          <a:xfrm>
            <a:off x="2928926" y="1714488"/>
            <a:ext cx="3071833" cy="1714511"/>
            <a:chOff x="2643174" y="1857364"/>
            <a:chExt cx="3667139" cy="220504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2</a:t>
            </a:fld>
            <a:endParaRPr lang="hu-HU"/>
          </a:p>
        </p:txBody>
      </p:sp>
      <p:grpSp>
        <p:nvGrpSpPr>
          <p:cNvPr id="5" name="Csoportba foglalás 4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571612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ím 1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Egy dal. Egy esemény. Egy márka.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églalap 10"/>
          <p:cNvSpPr/>
          <p:nvPr/>
        </p:nvSpPr>
        <p:spPr>
          <a:xfrm>
            <a:off x="3000364" y="1500174"/>
            <a:ext cx="54292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K’Naan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2009, egy bolíviai szerző második albuma: „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Troubadur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”</a:t>
            </a:r>
            <a:endParaRPr lang="hu-H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Téglalap 11"/>
          <p:cNvSpPr/>
          <p:nvPr/>
        </p:nvSpPr>
        <p:spPr>
          <a:xfrm>
            <a:off x="3000364" y="1928802"/>
            <a:ext cx="5572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Track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 No. 3 -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Waving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flag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sz="1600" i="1" dirty="0" smtClean="0">
                <a:solidFill>
                  <a:schemeClr val="accent6">
                    <a:lumMod val="50000"/>
                  </a:schemeClr>
                </a:solidFill>
              </a:rPr>
              <a:t>“When </a:t>
            </a:r>
            <a:r>
              <a:rPr lang="en-US" sz="1600" i="1" dirty="0" smtClean="0">
                <a:solidFill>
                  <a:schemeClr val="accent6">
                    <a:lumMod val="50000"/>
                  </a:schemeClr>
                </a:solidFill>
              </a:rPr>
              <a:t>I get older, I will be stronger, they’ll call me freedom just like a waving </a:t>
            </a:r>
            <a:r>
              <a:rPr lang="en-US" sz="1600" i="1" dirty="0" smtClean="0">
                <a:solidFill>
                  <a:schemeClr val="accent6">
                    <a:lumMod val="50000"/>
                  </a:schemeClr>
                </a:solidFill>
              </a:rPr>
              <a:t>flag</a:t>
            </a: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” – inspiráló szöveg bárki számára</a:t>
            </a:r>
          </a:p>
        </p:txBody>
      </p:sp>
      <p:sp>
        <p:nvSpPr>
          <p:cNvPr id="13" name="Téglalap 12"/>
          <p:cNvSpPr/>
          <p:nvPr/>
        </p:nvSpPr>
        <p:spPr>
          <a:xfrm>
            <a:off x="357158" y="4857760"/>
            <a:ext cx="65008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K’naan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a Coca Cola megbízásából átdolgozza a dalt, az eredmény:</a:t>
            </a:r>
            <a:endParaRPr lang="hu-H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2928934"/>
            <a:ext cx="1495423" cy="171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2714620"/>
            <a:ext cx="1857388" cy="208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églalap 17"/>
          <p:cNvSpPr/>
          <p:nvPr/>
        </p:nvSpPr>
        <p:spPr>
          <a:xfrm>
            <a:off x="357158" y="5429264"/>
            <a:ext cx="25717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Megjelenik 140 országban</a:t>
            </a:r>
            <a:endParaRPr lang="hu-H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Téglalap 18"/>
          <p:cNvSpPr/>
          <p:nvPr/>
        </p:nvSpPr>
        <p:spPr>
          <a:xfrm>
            <a:off x="2928926" y="5429264"/>
            <a:ext cx="2571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Több mint 20 országban vezeti a slágerlistákat</a:t>
            </a:r>
            <a:endParaRPr lang="hu-H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églalap 19"/>
          <p:cNvSpPr/>
          <p:nvPr/>
        </p:nvSpPr>
        <p:spPr>
          <a:xfrm>
            <a:off x="5286348" y="5429264"/>
            <a:ext cx="3857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FIFA World Cup Trophy Tour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Mexico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City,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Rom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London,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P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á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</a:rPr>
              <a:t>ri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z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s 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és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Tokyo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hu-H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3</a:t>
            </a:fld>
            <a:endParaRPr lang="hu-HU"/>
          </a:p>
        </p:txBody>
      </p:sp>
      <p:grpSp>
        <p:nvGrpSpPr>
          <p:cNvPr id="5" name="Csoportba foglalás 4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Téglalap 8"/>
          <p:cNvSpPr/>
          <p:nvPr/>
        </p:nvSpPr>
        <p:spPr>
          <a:xfrm>
            <a:off x="142844" y="2071678"/>
            <a:ext cx="428628" cy="7143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11" name="K_NAAN - Wavin_ Flag (Coca-Cola Celebration Mix) [www.keepvid.com]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928662" y="1214422"/>
            <a:ext cx="7215237" cy="4933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7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4</a:t>
            </a:fld>
            <a:endParaRPr lang="hu-HU"/>
          </a:p>
        </p:txBody>
      </p:sp>
      <p:sp>
        <p:nvSpPr>
          <p:cNvPr id="5" name="Téglalap 4"/>
          <p:cNvSpPr/>
          <p:nvPr/>
        </p:nvSpPr>
        <p:spPr>
          <a:xfrm>
            <a:off x="928662" y="3929066"/>
            <a:ext cx="70009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Egy </a:t>
            </a: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Nielsen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kutatás szerint, 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az emberek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feléjük vizuálisan áradó 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hirdetésekből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maximum kettőre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tudnak visszaemlékezni egy nap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Csodák nincsenek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Egy átlagos fogyasztó 65 éves korára nagyjából 2 000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000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hirdetéssel találkozik életében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ami olyan mint ha 6 éven keresztül, a hét minden napján, napi 8 órán keresztül csak TV reklámokat bámulnánk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). </a:t>
            </a:r>
            <a:endParaRPr lang="hu-H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Cím 1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Vizuális dominancia: TV reklámok 6 éven át? Au.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7" name="Csoportba foglalás 6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928670"/>
            <a:ext cx="4214842" cy="297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églalap 11"/>
          <p:cNvSpPr/>
          <p:nvPr/>
        </p:nvSpPr>
        <p:spPr>
          <a:xfrm>
            <a:off x="2357422" y="53578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hu-HU" b="1" dirty="0" smtClean="0">
                <a:solidFill>
                  <a:srgbClr val="FFC000"/>
                </a:solidFill>
              </a:rPr>
              <a:t>A márkáknak ideje felismerniük, hogy a látáson kívül még legalább 4 érzékszervünk maradt ami megnyerésre vár</a:t>
            </a:r>
            <a:endParaRPr lang="hu-H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Csoportba foglalás 6"/>
          <p:cNvGrpSpPr/>
          <p:nvPr/>
        </p:nvGrpSpPr>
        <p:grpSpPr>
          <a:xfrm>
            <a:off x="0" y="142852"/>
            <a:ext cx="9144000" cy="6715148"/>
            <a:chOff x="0" y="142852"/>
            <a:chExt cx="9144000" cy="671514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/>
            </a:blip>
            <a:srcRect/>
            <a:stretch>
              <a:fillRect/>
            </a:stretch>
          </p:blipFill>
          <p:spPr bwMode="auto">
            <a:xfrm>
              <a:off x="0" y="6172200"/>
              <a:ext cx="91440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42852"/>
              <a:ext cx="1319195" cy="924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Szövegdoboz 10"/>
          <p:cNvSpPr txBox="1"/>
          <p:nvPr/>
        </p:nvSpPr>
        <p:spPr>
          <a:xfrm>
            <a:off x="1142976" y="5072074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smtClean="0">
                <a:solidFill>
                  <a:srgbClr val="FFC000"/>
                </a:solidFill>
              </a:rPr>
              <a:t>„A márkák ma már nem a termék szintjén versengenek egymással hanem arra törekszenek, hogy olyan márkát építsenek amelyhez az emberek érzelmileg kötődnek”</a:t>
            </a:r>
            <a:endParaRPr lang="hu-HU" b="1" dirty="0">
              <a:solidFill>
                <a:srgbClr val="FFC000"/>
              </a:solidFill>
            </a:endParaRPr>
          </a:p>
        </p:txBody>
      </p:sp>
      <p:sp>
        <p:nvSpPr>
          <p:cNvPr id="13" name="Cím 1"/>
          <p:cNvSpPr txBox="1">
            <a:spLocks/>
          </p:cNvSpPr>
          <p:nvPr/>
        </p:nvSpPr>
        <p:spPr>
          <a:xfrm>
            <a:off x="642910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2011 +: a megkülönböztetés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Dia számának hely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5</a:t>
            </a:fld>
            <a:endParaRPr lang="hu-HU"/>
          </a:p>
        </p:txBody>
      </p:sp>
      <p:sp>
        <p:nvSpPr>
          <p:cNvPr id="14" name="Szövegdoboz 13"/>
          <p:cNvSpPr txBox="1"/>
          <p:nvPr/>
        </p:nvSpPr>
        <p:spPr>
          <a:xfrm>
            <a:off x="571472" y="1285860"/>
            <a:ext cx="335758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Egy olyan világban élünk, ahol márkák a fogyasztók figyelméért harcolnak. </a:t>
            </a: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Az első szinten úgy próbálják meg magukat a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versenytásaiktól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megkülönböztetni és a fogyasztók tudatába férkőzni, hogy grafikus emblémákat használnak, a saját színeikkel, grafikai megjelenítéseikkel, mellyel végül a fogyasztó azonosul és felismeri azt, a márkaértékekkel együtt.</a:t>
            </a:r>
          </a:p>
          <a:p>
            <a:endParaRPr lang="hu-HU" sz="16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357298"/>
            <a:ext cx="44291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Csoportba foglalás 14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6</a:t>
            </a:fld>
            <a:endParaRPr lang="hu-HU"/>
          </a:p>
        </p:txBody>
      </p:sp>
      <p:sp>
        <p:nvSpPr>
          <p:cNvPr id="6" name="Szövegdoboz 5"/>
          <p:cNvSpPr txBox="1"/>
          <p:nvPr/>
        </p:nvSpPr>
        <p:spPr>
          <a:xfrm>
            <a:off x="428596" y="1357298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Amikor fogyasztói döntések meghozataláról van szó, az emberek hajlamosak a szívükkel gondolkozni, semmint az eszükkel. </a:t>
            </a:r>
          </a:p>
        </p:txBody>
      </p:sp>
      <p:sp>
        <p:nvSpPr>
          <p:cNvPr id="8" name="Cím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4É: Érzelem, élmények, elkötelezettség, egyediség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4" name="Csoportba foglalás 13"/>
          <p:cNvGrpSpPr/>
          <p:nvPr/>
        </p:nvGrpSpPr>
        <p:grpSpPr>
          <a:xfrm>
            <a:off x="500034" y="3643314"/>
            <a:ext cx="4143404" cy="2700820"/>
            <a:chOff x="3214678" y="4000504"/>
            <a:chExt cx="3405193" cy="2272192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4678" y="4000504"/>
              <a:ext cx="3405193" cy="2272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3372" y="4429132"/>
              <a:ext cx="442441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Csoportba foglalás 8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3929066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zövegdoboz 15"/>
          <p:cNvSpPr txBox="1"/>
          <p:nvPr/>
        </p:nvSpPr>
        <p:spPr>
          <a:xfrm>
            <a:off x="428596" y="2071678"/>
            <a:ext cx="8143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Manapság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egy márka számára ez egyet jelent azzal, hogy olyan márkaértéket kell létrehoznia, amely a célcsoportja számára egyet jelent annak életvitelével, egyedi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stílusával: így válik a márka maga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már-már „baráttá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”.</a:t>
            </a:r>
          </a:p>
        </p:txBody>
      </p:sp>
      <p:sp>
        <p:nvSpPr>
          <p:cNvPr id="17" name="Szövegdoboz 16"/>
          <p:cNvSpPr txBox="1"/>
          <p:nvPr/>
        </p:nvSpPr>
        <p:spPr>
          <a:xfrm>
            <a:off x="428596" y="2928934"/>
            <a:ext cx="81439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hu-HU" b="1" dirty="0" smtClean="0">
                <a:solidFill>
                  <a:srgbClr val="FFC000"/>
                </a:solidFill>
              </a:rPr>
              <a:t>Ma már </a:t>
            </a:r>
            <a:r>
              <a:rPr lang="hu-HU" b="1" dirty="0" smtClean="0">
                <a:solidFill>
                  <a:srgbClr val="FFC000"/>
                </a:solidFill>
              </a:rPr>
              <a:t>nem elég, hogy a termék vagy szolgáltatás tökéletes ( ez az alapelvárás ): a márkának olyannak kell lennie amellyel a fogyasztó érzelmileg is elköteleződik</a:t>
            </a:r>
            <a:r>
              <a:rPr lang="hu-HU" b="1" dirty="0" smtClean="0">
                <a:solidFill>
                  <a:srgbClr val="FFC000"/>
                </a:solidFill>
              </a:rPr>
              <a:t>!</a:t>
            </a:r>
          </a:p>
          <a:p>
            <a:pPr algn="just"/>
            <a:endParaRPr lang="hu-HU" b="1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071546"/>
            <a:ext cx="3486154" cy="3019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7</a:t>
            </a:fld>
            <a:endParaRPr lang="hu-HU"/>
          </a:p>
        </p:txBody>
      </p:sp>
      <p:sp>
        <p:nvSpPr>
          <p:cNvPr id="6" name="Szövegdoboz 5"/>
          <p:cNvSpPr txBox="1"/>
          <p:nvPr/>
        </p:nvSpPr>
        <p:spPr>
          <a:xfrm>
            <a:off x="357158" y="1214422"/>
            <a:ext cx="485778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Növekvő számú vállalat fedezi fel azonban annak jelentőségét, hogy egy </a:t>
            </a:r>
            <a:r>
              <a:rPr lang="hu-HU" b="1" dirty="0" smtClean="0">
                <a:solidFill>
                  <a:srgbClr val="FFC000"/>
                </a:solidFill>
              </a:rPr>
              <a:t>márka nem csupán az amit a szemünk lát!</a:t>
            </a:r>
          </a:p>
          <a:p>
            <a:pPr algn="just"/>
            <a:endParaRPr lang="hu-H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Ezek a cégek egyre inkább felteszik a kérdést: 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de hogyan is hangzik a márkám?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már meglévő grafikai márkaértékekhez illesztve, a megfelelően meghatározott zenei profil és hangzás azt kiegészítve válik egésszé.</a:t>
            </a: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zenei profil ezután egyfajta zenei emblémaként (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sound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1600" b="1" dirty="0" err="1" smtClean="0">
                <a:solidFill>
                  <a:schemeClr val="accent6">
                    <a:lumMod val="50000"/>
                  </a:schemeClr>
                </a:solidFill>
              </a:rPr>
              <a:t>logotype</a:t>
            </a:r>
            <a:r>
              <a:rPr lang="hu-HU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) használható fel TV és rádióreklámokban,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instore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zeneként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, élő előadásokon,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weboldalakon vagy akár a hívásvárakoztató zenékben.</a:t>
            </a: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Dr. Adrien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North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és Dr. David Hargreaves kutatók felmérése szerint azokra a márkákra, ahol megfelelően megválasztott és alkalmazott a zenei profil </a:t>
            </a:r>
            <a:r>
              <a:rPr lang="hu-HU" b="1" dirty="0" smtClean="0">
                <a:solidFill>
                  <a:srgbClr val="FFC000"/>
                </a:solidFill>
              </a:rPr>
              <a:t>96% (!!! )</a:t>
            </a:r>
            <a:r>
              <a:rPr lang="hu-HU" b="1" dirty="0" err="1" smtClean="0">
                <a:solidFill>
                  <a:srgbClr val="FFC000"/>
                </a:solidFill>
              </a:rPr>
              <a:t>-al</a:t>
            </a:r>
            <a:r>
              <a:rPr lang="hu-HU" b="1" dirty="0" smtClean="0">
                <a:solidFill>
                  <a:srgbClr val="FFC000"/>
                </a:solidFill>
              </a:rPr>
              <a:t> nagyobb arányban emlékeznek mint azokra, ahol rossz a zenei profil vagy egyáltalán nincs is zene</a:t>
            </a:r>
          </a:p>
          <a:p>
            <a:pPr algn="just"/>
            <a:endParaRPr lang="hu-HU" sz="14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hu-HU" sz="1400" dirty="0"/>
          </a:p>
        </p:txBody>
      </p:sp>
      <p:sp>
        <p:nvSpPr>
          <p:cNvPr id="7" name="Cím 1"/>
          <p:cNvSpPr txBox="1">
            <a:spLocks/>
          </p:cNvSpPr>
          <p:nvPr/>
        </p:nvSpPr>
        <p:spPr>
          <a:xfrm>
            <a:off x="428596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600" b="1" noProof="0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A zenei marketingről: </a:t>
            </a:r>
            <a:r>
              <a:rPr lang="hu-HU" sz="2600" b="1" noProof="0" dirty="0" err="1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sound</a:t>
            </a:r>
            <a:r>
              <a:rPr lang="hu-HU" sz="2600" b="1" noProof="0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hu-HU" sz="2600" b="1" noProof="0" dirty="0" err="1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logotype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357430"/>
            <a:ext cx="966790" cy="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4572008"/>
            <a:ext cx="2053722" cy="126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Csoportba foglalás 8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8</a:t>
            </a:fld>
            <a:endParaRPr lang="hu-HU"/>
          </a:p>
        </p:txBody>
      </p:sp>
      <p:sp>
        <p:nvSpPr>
          <p:cNvPr id="5" name="Téglalap 4"/>
          <p:cNvSpPr/>
          <p:nvPr/>
        </p:nvSpPr>
        <p:spPr>
          <a:xfrm>
            <a:off x="428596" y="1214422"/>
            <a:ext cx="40005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művészeti ágak közül a zenének van a legnagyobb emberekre gyakorolt hatása a világon.</a:t>
            </a: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zene </a:t>
            </a: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befolyással van pillanatnyi kedélyérzetünkre, </a:t>
            </a:r>
          </a:p>
          <a:p>
            <a:pPr algn="just">
              <a:buFont typeface="Arial" pitchFamily="34" charset="0"/>
              <a:buChar char="•"/>
            </a:pP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hallgatása azonnali érzelmi reakciót vált ki bennünk </a:t>
            </a:r>
            <a:endParaRPr lang="hu-HU" sz="16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hu-HU" sz="1600" i="1" dirty="0" smtClean="0">
                <a:solidFill>
                  <a:schemeClr val="accent6">
                    <a:lumMod val="50000"/>
                  </a:schemeClr>
                </a:solidFill>
              </a:rPr>
              <a:t>Az illatok után a zene által keltett érzelmi reakciók tárolódnak legtovább az emlékezetünkben</a:t>
            </a:r>
            <a:endParaRPr lang="hu-HU" sz="16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márkánk értékeit tükröző zenei </a:t>
            </a:r>
            <a:r>
              <a:rPr lang="hu-HU" sz="1600" dirty="0" err="1" smtClean="0">
                <a:solidFill>
                  <a:schemeClr val="accent6">
                    <a:lumMod val="50000"/>
                  </a:schemeClr>
                </a:solidFill>
              </a:rPr>
              <a:t>logotípus</a:t>
            </a:r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 meghatározásakor meg kell találnunk azokat, akik az adott stílus ( majdan előadóművész, zenekar ) rajongói, de (még) nem a mi vásárlóink!</a:t>
            </a:r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662362"/>
            <a:ext cx="4283363" cy="262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142984"/>
            <a:ext cx="2786094" cy="2423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ím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2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A z</a:t>
            </a:r>
            <a:r>
              <a:rPr kumimoji="0" lang="hu-HU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enei</a:t>
            </a:r>
            <a:r>
              <a:rPr kumimoji="0" lang="hu-H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marketingről</a:t>
            </a:r>
            <a:endParaRPr kumimoji="0" lang="hu-HU" sz="2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0" name="Csoportba foglalás 9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Csoportba foglalás 16"/>
          <p:cNvGrpSpPr/>
          <p:nvPr/>
        </p:nvGrpSpPr>
        <p:grpSpPr>
          <a:xfrm>
            <a:off x="571472" y="928670"/>
            <a:ext cx="2714639" cy="2371740"/>
            <a:chOff x="357158" y="1000108"/>
            <a:chExt cx="2714639" cy="237174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158" y="1000108"/>
              <a:ext cx="2714639" cy="2253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7290" y="3143248"/>
              <a:ext cx="96202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C000"/>
                </a:solidFill>
              </a:rPr>
              <a:t>Vásárló vagy Rajongó?</a:t>
            </a:r>
            <a:endParaRPr lang="hu-HU" sz="2600" b="1" dirty="0">
              <a:solidFill>
                <a:srgbClr val="FFC000"/>
              </a:solidFill>
            </a:endParaRPr>
          </a:p>
        </p:txBody>
      </p:sp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5D4E6-900B-4655-A77F-1830DC087E13}" type="slidenum">
              <a:rPr lang="hu-HU" smtClean="0"/>
              <a:pPr/>
              <a:t>9</a:t>
            </a:fld>
            <a:endParaRPr lang="hu-H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1071546"/>
            <a:ext cx="1341191" cy="218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Szövegdoboz 17"/>
          <p:cNvSpPr txBox="1"/>
          <p:nvPr/>
        </p:nvSpPr>
        <p:spPr>
          <a:xfrm>
            <a:off x="428596" y="3429000"/>
            <a:ext cx="335758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Manapság a fogyasztó bárki lehet a tényleges vásárlótól, a csupán érdeklődőig, vagy akár spekulánsig. Sőt, a vásárló fogalma ma már takarja a „nézelődő” fajtáját is, akinek ott és akkor nem is áll szándékába az adott terméket megvenni, vagy szolgáltatást igénybe venni, de még spekulálni sem</a:t>
            </a:r>
          </a:p>
        </p:txBody>
      </p:sp>
      <p:grpSp>
        <p:nvGrpSpPr>
          <p:cNvPr id="14" name="Csoportba foglalás 13"/>
          <p:cNvGrpSpPr/>
          <p:nvPr/>
        </p:nvGrpSpPr>
        <p:grpSpPr>
          <a:xfrm>
            <a:off x="7572396" y="142852"/>
            <a:ext cx="1357321" cy="785818"/>
            <a:chOff x="2643174" y="1857364"/>
            <a:chExt cx="3667139" cy="2205045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43174" y="1857364"/>
              <a:ext cx="3581400" cy="120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43438" y="2928934"/>
              <a:ext cx="1666875" cy="113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églalap 18"/>
          <p:cNvSpPr/>
          <p:nvPr/>
        </p:nvSpPr>
        <p:spPr>
          <a:xfrm>
            <a:off x="5357818" y="3429000"/>
            <a:ext cx="33575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1600" dirty="0" smtClean="0">
                <a:solidFill>
                  <a:schemeClr val="accent6">
                    <a:lumMod val="50000"/>
                  </a:schemeClr>
                </a:solidFill>
              </a:rPr>
              <a:t>A rajongó ugyanakkor olyasvalaki, aki valami iránt ( személy, tárgy, termék, szolgáltatás, sport stb. )  érzelmileg erősen elkötelezett, lelkes vagy akár elszánt a rajongás tárgyával kapcsolatosan.</a:t>
            </a:r>
          </a:p>
          <a:p>
            <a:pPr algn="just"/>
            <a:endParaRPr lang="hu-HU" sz="16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églalap 19"/>
          <p:cNvSpPr/>
          <p:nvPr/>
        </p:nvSpPr>
        <p:spPr>
          <a:xfrm>
            <a:off x="2571736" y="542926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hu-HU" sz="2000" b="1" dirty="0" smtClean="0">
                <a:solidFill>
                  <a:srgbClr val="FFC000"/>
                </a:solidFill>
              </a:rPr>
              <a:t>Ki ne akarná, hogy a vásárlója egyben a terméke / szolgáltatása iránti rajongóvá is váljon? </a:t>
            </a:r>
            <a:endParaRPr lang="hu-HU" sz="20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1214421"/>
            <a:ext cx="1857388" cy="1845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1857364"/>
            <a:ext cx="1428760" cy="62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7477</TotalTime>
  <Words>999</Words>
  <Application>Microsoft Office PowerPoint</Application>
  <PresentationFormat>Diavetítés a képernyőre (4:3 oldalarány)</PresentationFormat>
  <Paragraphs>110</Paragraphs>
  <Slides>18</Slides>
  <Notes>0</Notes>
  <HiddenSlides>0</HiddenSlides>
  <MMClips>5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18</vt:i4>
      </vt:variant>
    </vt:vector>
  </HeadingPairs>
  <TitlesOfParts>
    <vt:vector size="19" baseType="lpstr">
      <vt:lpstr>Office-téma</vt:lpstr>
      <vt:lpstr>1. dia</vt:lpstr>
      <vt:lpstr>2. dia</vt:lpstr>
      <vt:lpstr>3. dia</vt:lpstr>
      <vt:lpstr>4. dia</vt:lpstr>
      <vt:lpstr>5. dia</vt:lpstr>
      <vt:lpstr>6. dia</vt:lpstr>
      <vt:lpstr>7. dia</vt:lpstr>
      <vt:lpstr>8. dia</vt:lpstr>
      <vt:lpstr>Vásárló vagy Rajongó?</vt:lpstr>
      <vt:lpstr>Esettanulmányok: LEVI’s, Walmart</vt:lpstr>
      <vt:lpstr>LEVI’s Pioneer Sessions: The Revival Recordings</vt:lpstr>
      <vt:lpstr>Jason Mraz: "Spirit in the Sky" by Norman Greenbaum</vt:lpstr>
      <vt:lpstr>13. dia</vt:lpstr>
      <vt:lpstr>14. dia</vt:lpstr>
      <vt:lpstr>15. dia</vt:lpstr>
      <vt:lpstr>16. dia</vt:lpstr>
      <vt:lpstr>17. dia</vt:lpstr>
      <vt:lpstr>18. dia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Pálóczi Tamás</dc:creator>
  <cp:lastModifiedBy>Pálóczi Tamás</cp:lastModifiedBy>
  <cp:revision>55</cp:revision>
  <dcterms:created xsi:type="dcterms:W3CDTF">2011-04-29T09:44:18Z</dcterms:created>
  <dcterms:modified xsi:type="dcterms:W3CDTF">2011-05-16T22:04:47Z</dcterms:modified>
</cp:coreProperties>
</file>