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tags/tag2.xml" ContentType="application/vnd.openxmlformats-officedocument.presentationml.tags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xlsx" ContentType="application/vnd.openxmlformats-officedocument.spreadsheetml.sheet"/>
  <Override PartName="/ppt/charts/chart3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notesSlides/notesSlide4.xml" ContentType="application/vnd.openxmlformats-officedocument.presentationml.notesSlide+xml"/>
  <Override PartName="/ppt/charts/chart2.xml" ContentType="application/vnd.openxmlformats-officedocument.drawingml.chart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emf" ContentType="image/x-emf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71" r:id="rId1"/>
  </p:sldMasterIdLst>
  <p:notesMasterIdLst>
    <p:notesMasterId r:id="rId21"/>
  </p:notesMasterIdLst>
  <p:sldIdLst>
    <p:sldId id="1049" r:id="rId2"/>
    <p:sldId id="1071" r:id="rId3"/>
    <p:sldId id="1072" r:id="rId4"/>
    <p:sldId id="1066" r:id="rId5"/>
    <p:sldId id="1057" r:id="rId6"/>
    <p:sldId id="1087" r:id="rId7"/>
    <p:sldId id="1089" r:id="rId8"/>
    <p:sldId id="1024" r:id="rId9"/>
    <p:sldId id="1038" r:id="rId10"/>
    <p:sldId id="1063" r:id="rId11"/>
    <p:sldId id="1077" r:id="rId12"/>
    <p:sldId id="1078" r:id="rId13"/>
    <p:sldId id="1079" r:id="rId14"/>
    <p:sldId id="1090" r:id="rId15"/>
    <p:sldId id="1067" r:id="rId16"/>
    <p:sldId id="1091" r:id="rId17"/>
    <p:sldId id="1092" r:id="rId18"/>
    <p:sldId id="1093" r:id="rId19"/>
    <p:sldId id="1094" r:id="rId20"/>
  </p:sldIdLst>
  <p:sldSz cx="9144000" cy="6858000" type="screen4x3"/>
  <p:notesSz cx="6858000" cy="9723438"/>
  <p:custDataLst>
    <p:tags r:id="rId22"/>
  </p:custDataLst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D10074"/>
    <a:srgbClr val="F2F2F2"/>
    <a:srgbClr val="737373"/>
    <a:srgbClr val="131C6B"/>
    <a:srgbClr val="4655A5"/>
    <a:srgbClr val="3EB1CC"/>
    <a:srgbClr val="7A2280"/>
    <a:srgbClr val="F7911E"/>
    <a:srgbClr val="EF5205"/>
    <a:srgbClr val="C50017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Közepesen sötét stílus 2 – 1. jelölőszín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38B1855-1B75-4FBE-930C-398BA8C253C6}" styleName="Téma alapján készült stílus 2 – 6. jelölőszín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00A15C55-8517-42AA-B614-E9B94910E393}" styleName="Közepesen sötét stílus 2 – 4. jelölőszín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Közepesen sötét stílus 2 – 3. jelölőszín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Közepesen sötét stílus 2 – 5. jelölőszín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3B4B98B0-60AC-42C2-AFA5-B58CD77FA1E5}" styleName="Világos stílus 1 – 1. jelölőszín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9012ECD-51FC-41F1-AA8D-1B2483CD663E}" styleName="Világos stílus 2 – 1. jelölőszín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BC89EF96-8CEA-46FF-86C4-4CE0E7609802}" styleName="Világos stílus 3 – 1. jelölőszín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FD0F851-EC5A-4D38-B0AD-8093EC10F338}" styleName="Világos stílus 1 – 5. jelölőszín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93296810-A885-4BE3-A3E7-6D5BEEA58F35}" styleName="Közepesen sötét stílus 2 – 6. jelölőszín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snapVertSplitter="1" vertBarState="minimized" horzBarState="maximized">
    <p:restoredLeft sz="12088" autoAdjust="0"/>
    <p:restoredTop sz="94660"/>
  </p:normalViewPr>
  <p:slideViewPr>
    <p:cSldViewPr snapToGrid="0" snapToObjects="1" showGuides="1">
      <p:cViewPr varScale="1">
        <p:scale>
          <a:sx n="50" d="100"/>
          <a:sy n="50" d="100"/>
        </p:scale>
        <p:origin x="-1685" y="-77"/>
      </p:cViewPr>
      <p:guideLst>
        <p:guide orient="horz" pos="3669"/>
        <p:guide orient="horz" pos="4144"/>
        <p:guide orient="horz" pos="174"/>
        <p:guide orient="horz" pos="810"/>
        <p:guide orient="horz" pos="2873"/>
        <p:guide orient="horz" pos="3193"/>
        <p:guide orient="horz" pos="3510"/>
        <p:guide orient="horz" pos="3825"/>
        <p:guide pos="5259"/>
        <p:guide pos="180"/>
        <p:guide pos="5579"/>
        <p:guide pos="3830"/>
        <p:guide pos="3196"/>
        <p:guide pos="2564"/>
        <p:guide pos="2879"/>
        <p:guide pos="493"/>
        <p:guide pos="338"/>
        <p:guide pos="814"/>
        <p:guide pos="5416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466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gs" Target="tags/tag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munkalap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munkalap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munkalap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hu-HU"/>
  <c:chart>
    <c:plotArea>
      <c:layout/>
      <c:barChart>
        <c:barDir val="col"/>
        <c:grouping val="clustered"/>
        <c:ser>
          <c:idx val="0"/>
          <c:order val="0"/>
          <c:tx>
            <c:strRef>
              <c:f>Munka1!$B$1</c:f>
              <c:strCache>
                <c:ptCount val="1"/>
                <c:pt idx="0">
                  <c:v>Véleményformáló</c:v>
                </c:pt>
              </c:strCache>
            </c:strRef>
          </c:tx>
          <c:cat>
            <c:strRef>
              <c:f>Munka1!$A$2:$A$8</c:f>
              <c:strCache>
                <c:ptCount val="7"/>
                <c:pt idx="0">
                  <c:v>hetente</c:v>
                </c:pt>
                <c:pt idx="1">
                  <c:v>havonta</c:v>
                </c:pt>
                <c:pt idx="2">
                  <c:v>ritkábban</c:v>
                </c:pt>
                <c:pt idx="4">
                  <c:v>naponta</c:v>
                </c:pt>
                <c:pt idx="5">
                  <c:v>hetente</c:v>
                </c:pt>
                <c:pt idx="6">
                  <c:v>ritkábban</c:v>
                </c:pt>
              </c:strCache>
            </c:strRef>
          </c:cat>
          <c:val>
            <c:numRef>
              <c:f>Munka1!$B$2:$B$8</c:f>
              <c:numCache>
                <c:formatCode>General</c:formatCode>
                <c:ptCount val="7"/>
                <c:pt idx="0">
                  <c:v>111</c:v>
                </c:pt>
                <c:pt idx="1">
                  <c:v>100</c:v>
                </c:pt>
                <c:pt idx="2">
                  <c:v>97</c:v>
                </c:pt>
                <c:pt idx="4">
                  <c:v>107</c:v>
                </c:pt>
                <c:pt idx="5">
                  <c:v>104</c:v>
                </c:pt>
                <c:pt idx="6">
                  <c:v>110</c:v>
                </c:pt>
              </c:numCache>
            </c:numRef>
          </c:val>
        </c:ser>
        <c:ser>
          <c:idx val="1"/>
          <c:order val="1"/>
          <c:tx>
            <c:strRef>
              <c:f>Munka1!$C$1</c:f>
              <c:strCache>
                <c:ptCount val="1"/>
                <c:pt idx="0">
                  <c:v>Alkalmi véleményformáló</c:v>
                </c:pt>
              </c:strCache>
            </c:strRef>
          </c:tx>
          <c:cat>
            <c:strRef>
              <c:f>Munka1!$A$2:$A$8</c:f>
              <c:strCache>
                <c:ptCount val="7"/>
                <c:pt idx="0">
                  <c:v>hetente</c:v>
                </c:pt>
                <c:pt idx="1">
                  <c:v>havonta</c:v>
                </c:pt>
                <c:pt idx="2">
                  <c:v>ritkábban</c:v>
                </c:pt>
                <c:pt idx="4">
                  <c:v>naponta</c:v>
                </c:pt>
                <c:pt idx="5">
                  <c:v>hetente</c:v>
                </c:pt>
                <c:pt idx="6">
                  <c:v>ritkábban</c:v>
                </c:pt>
              </c:strCache>
            </c:strRef>
          </c:cat>
          <c:val>
            <c:numRef>
              <c:f>Munka1!$C$2:$C$8</c:f>
              <c:numCache>
                <c:formatCode>General</c:formatCode>
                <c:ptCount val="7"/>
                <c:pt idx="0">
                  <c:v>87</c:v>
                </c:pt>
                <c:pt idx="1">
                  <c:v>100</c:v>
                </c:pt>
                <c:pt idx="2">
                  <c:v>104</c:v>
                </c:pt>
                <c:pt idx="4">
                  <c:v>118</c:v>
                </c:pt>
                <c:pt idx="5">
                  <c:v>96</c:v>
                </c:pt>
                <c:pt idx="6">
                  <c:v>104</c:v>
                </c:pt>
              </c:numCache>
            </c:numRef>
          </c:val>
        </c:ser>
        <c:ser>
          <c:idx val="2"/>
          <c:order val="2"/>
          <c:tx>
            <c:strRef>
              <c:f>Munka1!$D$1</c:f>
              <c:strCache>
                <c:ptCount val="1"/>
                <c:pt idx="0">
                  <c:v>Befogadó</c:v>
                </c:pt>
              </c:strCache>
            </c:strRef>
          </c:tx>
          <c:cat>
            <c:strRef>
              <c:f>Munka1!$A$2:$A$8</c:f>
              <c:strCache>
                <c:ptCount val="7"/>
                <c:pt idx="0">
                  <c:v>hetente</c:v>
                </c:pt>
                <c:pt idx="1">
                  <c:v>havonta</c:v>
                </c:pt>
                <c:pt idx="2">
                  <c:v>ritkábban</c:v>
                </c:pt>
                <c:pt idx="4">
                  <c:v>naponta</c:v>
                </c:pt>
                <c:pt idx="5">
                  <c:v>hetente</c:v>
                </c:pt>
                <c:pt idx="6">
                  <c:v>ritkábban</c:v>
                </c:pt>
              </c:strCache>
            </c:strRef>
          </c:cat>
          <c:val>
            <c:numRef>
              <c:f>Munka1!$D$2:$D$8</c:f>
              <c:numCache>
                <c:formatCode>General</c:formatCode>
                <c:ptCount val="7"/>
                <c:pt idx="0">
                  <c:v>99</c:v>
                </c:pt>
                <c:pt idx="1">
                  <c:v>102</c:v>
                </c:pt>
                <c:pt idx="2">
                  <c:v>103</c:v>
                </c:pt>
                <c:pt idx="4">
                  <c:v>92</c:v>
                </c:pt>
                <c:pt idx="5">
                  <c:v>106</c:v>
                </c:pt>
                <c:pt idx="6">
                  <c:v>104</c:v>
                </c:pt>
              </c:numCache>
            </c:numRef>
          </c:val>
        </c:ser>
        <c:ser>
          <c:idx val="3"/>
          <c:order val="3"/>
          <c:tx>
            <c:strRef>
              <c:f>Munka1!$E$1</c:f>
              <c:strCache>
                <c:ptCount val="1"/>
                <c:pt idx="0">
                  <c:v>Kimaradó</c:v>
                </c:pt>
              </c:strCache>
            </c:strRef>
          </c:tx>
          <c:cat>
            <c:strRef>
              <c:f>Munka1!$A$2:$A$8</c:f>
              <c:strCache>
                <c:ptCount val="7"/>
                <c:pt idx="0">
                  <c:v>hetente</c:v>
                </c:pt>
                <c:pt idx="1">
                  <c:v>havonta</c:v>
                </c:pt>
                <c:pt idx="2">
                  <c:v>ritkábban</c:v>
                </c:pt>
                <c:pt idx="4">
                  <c:v>naponta</c:v>
                </c:pt>
                <c:pt idx="5">
                  <c:v>hetente</c:v>
                </c:pt>
                <c:pt idx="6">
                  <c:v>ritkábban</c:v>
                </c:pt>
              </c:strCache>
            </c:strRef>
          </c:cat>
          <c:val>
            <c:numRef>
              <c:f>Munka1!$E$2:$E$8</c:f>
              <c:numCache>
                <c:formatCode>General</c:formatCode>
                <c:ptCount val="7"/>
                <c:pt idx="0">
                  <c:v>101</c:v>
                </c:pt>
                <c:pt idx="1">
                  <c:v>97</c:v>
                </c:pt>
                <c:pt idx="2">
                  <c:v>96</c:v>
                </c:pt>
                <c:pt idx="4">
                  <c:v>74</c:v>
                </c:pt>
                <c:pt idx="5">
                  <c:v>89</c:v>
                </c:pt>
                <c:pt idx="6">
                  <c:v>72</c:v>
                </c:pt>
              </c:numCache>
            </c:numRef>
          </c:val>
        </c:ser>
        <c:axId val="83685760"/>
        <c:axId val="83687296"/>
      </c:barChart>
      <c:catAx>
        <c:axId val="83685760"/>
        <c:scaling>
          <c:orientation val="minMax"/>
        </c:scaling>
        <c:axPos val="b"/>
        <c:tickLblPos val="nextTo"/>
        <c:txPr>
          <a:bodyPr/>
          <a:lstStyle/>
          <a:p>
            <a:pPr>
              <a:defRPr sz="1200"/>
            </a:pPr>
            <a:endParaRPr lang="hu-HU"/>
          </a:p>
        </c:txPr>
        <c:crossAx val="83687296"/>
        <c:crosses val="autoZero"/>
        <c:auto val="1"/>
        <c:lblAlgn val="ctr"/>
        <c:lblOffset val="100"/>
      </c:catAx>
      <c:valAx>
        <c:axId val="83687296"/>
        <c:scaling>
          <c:orientation val="minMax"/>
          <c:max val="140"/>
          <c:min val="60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 sz="1200"/>
            </a:pPr>
            <a:endParaRPr lang="hu-HU"/>
          </a:p>
        </c:txPr>
        <c:crossAx val="83685760"/>
        <c:crosses val="autoZero"/>
        <c:crossBetween val="between"/>
        <c:majorUnit val="10"/>
      </c:valAx>
    </c:plotArea>
    <c:legend>
      <c:legendPos val="t"/>
      <c:layout/>
      <c:txPr>
        <a:bodyPr/>
        <a:lstStyle/>
        <a:p>
          <a:pPr>
            <a:defRPr sz="1200"/>
          </a:pPr>
          <a:endParaRPr lang="hu-HU"/>
        </a:p>
      </c:txPr>
    </c:legend>
    <c:plotVisOnly val="1"/>
  </c:chart>
  <c:txPr>
    <a:bodyPr/>
    <a:lstStyle/>
    <a:p>
      <a:pPr>
        <a:defRPr sz="1800"/>
      </a:pPr>
      <a:endParaRPr lang="hu-H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hu-HU"/>
  <c:chart>
    <c:plotArea>
      <c:layout/>
      <c:barChart>
        <c:barDir val="col"/>
        <c:grouping val="clustered"/>
        <c:ser>
          <c:idx val="0"/>
          <c:order val="0"/>
          <c:tx>
            <c:strRef>
              <c:f>Munka1!$B$1</c:f>
              <c:strCache>
                <c:ptCount val="1"/>
                <c:pt idx="0">
                  <c:v>Igen, rendszeresen</c:v>
                </c:pt>
              </c:strCache>
            </c:strRef>
          </c:tx>
          <c:cat>
            <c:strRef>
              <c:f>Munka1!$A$2:$A$8</c:f>
              <c:strCache>
                <c:ptCount val="7"/>
                <c:pt idx="0">
                  <c:v>hetente</c:v>
                </c:pt>
                <c:pt idx="1">
                  <c:v>havonta</c:v>
                </c:pt>
                <c:pt idx="2">
                  <c:v>ritkábban</c:v>
                </c:pt>
                <c:pt idx="4">
                  <c:v>naponta</c:v>
                </c:pt>
                <c:pt idx="5">
                  <c:v>hetente</c:v>
                </c:pt>
                <c:pt idx="6">
                  <c:v>ritkábban</c:v>
                </c:pt>
              </c:strCache>
            </c:strRef>
          </c:cat>
          <c:val>
            <c:numRef>
              <c:f>Munka1!$B$2:$B$8</c:f>
              <c:numCache>
                <c:formatCode>General</c:formatCode>
                <c:ptCount val="7"/>
                <c:pt idx="0">
                  <c:v>83</c:v>
                </c:pt>
                <c:pt idx="1">
                  <c:v>106</c:v>
                </c:pt>
                <c:pt idx="2">
                  <c:v>93</c:v>
                </c:pt>
                <c:pt idx="4">
                  <c:v>110</c:v>
                </c:pt>
                <c:pt idx="5">
                  <c:v>107</c:v>
                </c:pt>
                <c:pt idx="6">
                  <c:v>83</c:v>
                </c:pt>
              </c:numCache>
            </c:numRef>
          </c:val>
        </c:ser>
        <c:ser>
          <c:idx val="1"/>
          <c:order val="1"/>
          <c:tx>
            <c:strRef>
              <c:f>Munka1!$C$1</c:f>
              <c:strCache>
                <c:ptCount val="1"/>
                <c:pt idx="0">
                  <c:v>Igen, előfordul</c:v>
                </c:pt>
              </c:strCache>
            </c:strRef>
          </c:tx>
          <c:cat>
            <c:strRef>
              <c:f>Munka1!$A$2:$A$8</c:f>
              <c:strCache>
                <c:ptCount val="7"/>
                <c:pt idx="0">
                  <c:v>hetente</c:v>
                </c:pt>
                <c:pt idx="1">
                  <c:v>havonta</c:v>
                </c:pt>
                <c:pt idx="2">
                  <c:v>ritkábban</c:v>
                </c:pt>
                <c:pt idx="4">
                  <c:v>naponta</c:v>
                </c:pt>
                <c:pt idx="5">
                  <c:v>hetente</c:v>
                </c:pt>
                <c:pt idx="6">
                  <c:v>ritkábban</c:v>
                </c:pt>
              </c:strCache>
            </c:strRef>
          </c:cat>
          <c:val>
            <c:numRef>
              <c:f>Munka1!$C$2:$C$8</c:f>
              <c:numCache>
                <c:formatCode>General</c:formatCode>
                <c:ptCount val="7"/>
                <c:pt idx="0">
                  <c:v>102</c:v>
                </c:pt>
                <c:pt idx="1">
                  <c:v>100</c:v>
                </c:pt>
                <c:pt idx="2">
                  <c:v>103</c:v>
                </c:pt>
                <c:pt idx="4">
                  <c:v>105</c:v>
                </c:pt>
                <c:pt idx="5">
                  <c:v>101</c:v>
                </c:pt>
                <c:pt idx="6">
                  <c:v>112</c:v>
                </c:pt>
              </c:numCache>
            </c:numRef>
          </c:val>
        </c:ser>
        <c:ser>
          <c:idx val="2"/>
          <c:order val="2"/>
          <c:tx>
            <c:strRef>
              <c:f>Munka1!$D$1</c:f>
              <c:strCache>
                <c:ptCount val="1"/>
                <c:pt idx="0">
                  <c:v>Nem szoktam</c:v>
                </c:pt>
              </c:strCache>
            </c:strRef>
          </c:tx>
          <c:cat>
            <c:strRef>
              <c:f>Munka1!$A$2:$A$8</c:f>
              <c:strCache>
                <c:ptCount val="7"/>
                <c:pt idx="0">
                  <c:v>hetente</c:v>
                </c:pt>
                <c:pt idx="1">
                  <c:v>havonta</c:v>
                </c:pt>
                <c:pt idx="2">
                  <c:v>ritkábban</c:v>
                </c:pt>
                <c:pt idx="4">
                  <c:v>naponta</c:v>
                </c:pt>
                <c:pt idx="5">
                  <c:v>hetente</c:v>
                </c:pt>
                <c:pt idx="6">
                  <c:v>ritkábban</c:v>
                </c:pt>
              </c:strCache>
            </c:strRef>
          </c:cat>
          <c:val>
            <c:numRef>
              <c:f>Munka1!$D$2:$D$8</c:f>
              <c:numCache>
                <c:formatCode>General</c:formatCode>
                <c:ptCount val="7"/>
                <c:pt idx="0">
                  <c:v>102</c:v>
                </c:pt>
                <c:pt idx="1">
                  <c:v>98</c:v>
                </c:pt>
                <c:pt idx="2">
                  <c:v>98</c:v>
                </c:pt>
                <c:pt idx="4">
                  <c:v>88</c:v>
                </c:pt>
                <c:pt idx="5">
                  <c:v>96</c:v>
                </c:pt>
                <c:pt idx="6">
                  <c:v>85</c:v>
                </c:pt>
              </c:numCache>
            </c:numRef>
          </c:val>
        </c:ser>
        <c:axId val="88710144"/>
        <c:axId val="88728320"/>
      </c:barChart>
      <c:catAx>
        <c:axId val="88710144"/>
        <c:scaling>
          <c:orientation val="minMax"/>
        </c:scaling>
        <c:axPos val="b"/>
        <c:tickLblPos val="nextTo"/>
        <c:txPr>
          <a:bodyPr/>
          <a:lstStyle/>
          <a:p>
            <a:pPr>
              <a:defRPr sz="1200"/>
            </a:pPr>
            <a:endParaRPr lang="hu-HU"/>
          </a:p>
        </c:txPr>
        <c:crossAx val="88728320"/>
        <c:crosses val="autoZero"/>
        <c:auto val="1"/>
        <c:lblAlgn val="ctr"/>
        <c:lblOffset val="100"/>
      </c:catAx>
      <c:valAx>
        <c:axId val="88728320"/>
        <c:scaling>
          <c:orientation val="minMax"/>
          <c:max val="140"/>
          <c:min val="60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 sz="1200"/>
            </a:pPr>
            <a:endParaRPr lang="hu-HU"/>
          </a:p>
        </c:txPr>
        <c:crossAx val="88710144"/>
        <c:crosses val="autoZero"/>
        <c:crossBetween val="between"/>
        <c:majorUnit val="10"/>
      </c:valAx>
    </c:plotArea>
    <c:legend>
      <c:legendPos val="t"/>
      <c:layout/>
      <c:txPr>
        <a:bodyPr/>
        <a:lstStyle/>
        <a:p>
          <a:pPr>
            <a:defRPr sz="1200"/>
          </a:pPr>
          <a:endParaRPr lang="hu-HU"/>
        </a:p>
      </c:txPr>
    </c:legend>
    <c:plotVisOnly val="1"/>
  </c:chart>
  <c:txPr>
    <a:bodyPr/>
    <a:lstStyle/>
    <a:p>
      <a:pPr>
        <a:defRPr sz="1800"/>
      </a:pPr>
      <a:endParaRPr lang="hu-HU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hu-HU"/>
  <c:chart>
    <c:plotArea>
      <c:layout/>
      <c:barChart>
        <c:barDir val="col"/>
        <c:grouping val="clustered"/>
        <c:ser>
          <c:idx val="0"/>
          <c:order val="0"/>
          <c:tx>
            <c:strRef>
              <c:f>Munka1!$B$1</c:f>
              <c:strCache>
                <c:ptCount val="1"/>
                <c:pt idx="0">
                  <c:v>Sokszor előfordult</c:v>
                </c:pt>
              </c:strCache>
            </c:strRef>
          </c:tx>
          <c:cat>
            <c:strRef>
              <c:f>Munka1!$A$2:$A$8</c:f>
              <c:strCache>
                <c:ptCount val="7"/>
                <c:pt idx="0">
                  <c:v>hetente</c:v>
                </c:pt>
                <c:pt idx="1">
                  <c:v>havonta</c:v>
                </c:pt>
                <c:pt idx="2">
                  <c:v>ritkábban</c:v>
                </c:pt>
                <c:pt idx="4">
                  <c:v>naponta</c:v>
                </c:pt>
                <c:pt idx="5">
                  <c:v>hetente</c:v>
                </c:pt>
                <c:pt idx="6">
                  <c:v>ritkábban</c:v>
                </c:pt>
              </c:strCache>
            </c:strRef>
          </c:cat>
          <c:val>
            <c:numRef>
              <c:f>Munka1!$B$2:$B$8</c:f>
              <c:numCache>
                <c:formatCode>General</c:formatCode>
                <c:ptCount val="7"/>
                <c:pt idx="0">
                  <c:v>112</c:v>
                </c:pt>
                <c:pt idx="1">
                  <c:v>92</c:v>
                </c:pt>
                <c:pt idx="2">
                  <c:v>105</c:v>
                </c:pt>
                <c:pt idx="4">
                  <c:v>84</c:v>
                </c:pt>
                <c:pt idx="5">
                  <c:v>93</c:v>
                </c:pt>
                <c:pt idx="6">
                  <c:v>104</c:v>
                </c:pt>
              </c:numCache>
            </c:numRef>
          </c:val>
        </c:ser>
        <c:ser>
          <c:idx val="1"/>
          <c:order val="1"/>
          <c:tx>
            <c:strRef>
              <c:f>Munka1!$C$1</c:f>
              <c:strCache>
                <c:ptCount val="1"/>
                <c:pt idx="0">
                  <c:v>Néhányszor előfordult</c:v>
                </c:pt>
              </c:strCache>
            </c:strRef>
          </c:tx>
          <c:cat>
            <c:strRef>
              <c:f>Munka1!$A$2:$A$8</c:f>
              <c:strCache>
                <c:ptCount val="7"/>
                <c:pt idx="0">
                  <c:v>hetente</c:v>
                </c:pt>
                <c:pt idx="1">
                  <c:v>havonta</c:v>
                </c:pt>
                <c:pt idx="2">
                  <c:v>ritkábban</c:v>
                </c:pt>
                <c:pt idx="4">
                  <c:v>naponta</c:v>
                </c:pt>
                <c:pt idx="5">
                  <c:v>hetente</c:v>
                </c:pt>
                <c:pt idx="6">
                  <c:v>ritkábban</c:v>
                </c:pt>
              </c:strCache>
            </c:strRef>
          </c:cat>
          <c:val>
            <c:numRef>
              <c:f>Munka1!$C$2:$C$8</c:f>
              <c:numCache>
                <c:formatCode>General</c:formatCode>
                <c:ptCount val="7"/>
                <c:pt idx="0">
                  <c:v>101</c:v>
                </c:pt>
                <c:pt idx="1">
                  <c:v>103</c:v>
                </c:pt>
                <c:pt idx="2">
                  <c:v>107</c:v>
                </c:pt>
                <c:pt idx="4">
                  <c:v>95</c:v>
                </c:pt>
                <c:pt idx="5">
                  <c:v>105</c:v>
                </c:pt>
                <c:pt idx="6">
                  <c:v>102</c:v>
                </c:pt>
              </c:numCache>
            </c:numRef>
          </c:val>
        </c:ser>
        <c:ser>
          <c:idx val="2"/>
          <c:order val="2"/>
          <c:tx>
            <c:strRef>
              <c:f>Munka1!$D$1</c:f>
              <c:strCache>
                <c:ptCount val="1"/>
                <c:pt idx="0">
                  <c:v>Nem fordult elő</c:v>
                </c:pt>
              </c:strCache>
            </c:strRef>
          </c:tx>
          <c:cat>
            <c:strRef>
              <c:f>Munka1!$A$2:$A$8</c:f>
              <c:strCache>
                <c:ptCount val="7"/>
                <c:pt idx="0">
                  <c:v>hetente</c:v>
                </c:pt>
                <c:pt idx="1">
                  <c:v>havonta</c:v>
                </c:pt>
                <c:pt idx="2">
                  <c:v>ritkábban</c:v>
                </c:pt>
                <c:pt idx="4">
                  <c:v>naponta</c:v>
                </c:pt>
                <c:pt idx="5">
                  <c:v>hetente</c:v>
                </c:pt>
                <c:pt idx="6">
                  <c:v>ritkábban</c:v>
                </c:pt>
              </c:strCache>
            </c:strRef>
          </c:cat>
          <c:val>
            <c:numRef>
              <c:f>Munka1!$D$2:$D$8</c:f>
              <c:numCache>
                <c:formatCode>General</c:formatCode>
                <c:ptCount val="7"/>
                <c:pt idx="0">
                  <c:v>99</c:v>
                </c:pt>
                <c:pt idx="1">
                  <c:v>100</c:v>
                </c:pt>
                <c:pt idx="2">
                  <c:v>97</c:v>
                </c:pt>
                <c:pt idx="4">
                  <c:v>103</c:v>
                </c:pt>
                <c:pt idx="5">
                  <c:v>99</c:v>
                </c:pt>
                <c:pt idx="6">
                  <c:v>99</c:v>
                </c:pt>
              </c:numCache>
            </c:numRef>
          </c:val>
        </c:ser>
        <c:axId val="127743872"/>
        <c:axId val="127745408"/>
      </c:barChart>
      <c:catAx>
        <c:axId val="127743872"/>
        <c:scaling>
          <c:orientation val="minMax"/>
        </c:scaling>
        <c:axPos val="b"/>
        <c:tickLblPos val="nextTo"/>
        <c:txPr>
          <a:bodyPr/>
          <a:lstStyle/>
          <a:p>
            <a:pPr>
              <a:defRPr sz="1200"/>
            </a:pPr>
            <a:endParaRPr lang="hu-HU"/>
          </a:p>
        </c:txPr>
        <c:crossAx val="127745408"/>
        <c:crosses val="autoZero"/>
        <c:auto val="1"/>
        <c:lblAlgn val="ctr"/>
        <c:lblOffset val="100"/>
      </c:catAx>
      <c:valAx>
        <c:axId val="127745408"/>
        <c:scaling>
          <c:orientation val="minMax"/>
          <c:max val="140"/>
          <c:min val="60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 sz="1200"/>
            </a:pPr>
            <a:endParaRPr lang="hu-HU"/>
          </a:p>
        </c:txPr>
        <c:crossAx val="127743872"/>
        <c:crosses val="autoZero"/>
        <c:crossBetween val="between"/>
        <c:majorUnit val="10"/>
      </c:valAx>
    </c:plotArea>
    <c:legend>
      <c:legendPos val="t"/>
      <c:layout/>
      <c:txPr>
        <a:bodyPr/>
        <a:lstStyle/>
        <a:p>
          <a:pPr>
            <a:defRPr sz="1200"/>
          </a:pPr>
          <a:endParaRPr lang="hu-HU"/>
        </a:p>
      </c:txPr>
    </c:legend>
    <c:plotVisOnly val="1"/>
  </c:chart>
  <c:txPr>
    <a:bodyPr/>
    <a:lstStyle/>
    <a:p>
      <a:pPr>
        <a:defRPr sz="1800"/>
      </a:pPr>
      <a:endParaRPr lang="hu-HU"/>
    </a:p>
  </c:txPr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8617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hu-HU" dirty="0"/>
          </a:p>
        </p:txBody>
      </p:sp>
      <p:sp>
        <p:nvSpPr>
          <p:cNvPr id="3" name="Dátum hely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8617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AFA13AC-A644-4C39-8017-BC40794904C9}" type="datetimeFigureOut">
              <a:rPr lang="hu-HU" smtClean="0"/>
              <a:pPr/>
              <a:t>2016.09.26.</a:t>
            </a:fld>
            <a:endParaRPr lang="hu-HU" dirty="0"/>
          </a:p>
        </p:txBody>
      </p:sp>
      <p:sp>
        <p:nvSpPr>
          <p:cNvPr id="4" name="Diakép helye 3"/>
          <p:cNvSpPr>
            <a:spLocks noGrp="1" noRot="1" noChangeAspect="1"/>
          </p:cNvSpPr>
          <p:nvPr>
            <p:ph type="sldImg" idx="2"/>
          </p:nvPr>
        </p:nvSpPr>
        <p:spPr>
          <a:xfrm>
            <a:off x="998538" y="728663"/>
            <a:ext cx="4860925" cy="36464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hu-HU" dirty="0"/>
          </a:p>
        </p:txBody>
      </p:sp>
      <p:sp>
        <p:nvSpPr>
          <p:cNvPr id="5" name="Jegyzetek helye 4"/>
          <p:cNvSpPr>
            <a:spLocks noGrp="1"/>
          </p:cNvSpPr>
          <p:nvPr>
            <p:ph type="body" sz="quarter" idx="3"/>
          </p:nvPr>
        </p:nvSpPr>
        <p:spPr>
          <a:xfrm>
            <a:off x="685800" y="4618633"/>
            <a:ext cx="5486400" cy="437554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4"/>
          </p:nvPr>
        </p:nvSpPr>
        <p:spPr>
          <a:xfrm>
            <a:off x="0" y="9235578"/>
            <a:ext cx="2971800" cy="48617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5"/>
          </p:nvPr>
        </p:nvSpPr>
        <p:spPr>
          <a:xfrm>
            <a:off x="3884613" y="9235578"/>
            <a:ext cx="2971800" cy="48617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F81F44D-E8D8-413A-AF5F-6F7273A9C694}" type="slidenum">
              <a:rPr lang="hu-HU" smtClean="0"/>
              <a:pPr/>
              <a:t>‹#›</a:t>
            </a:fld>
            <a:endParaRPr lang="hu-HU" dirty="0"/>
          </a:p>
        </p:txBody>
      </p:sp>
    </p:spTree>
    <p:extLst>
      <p:ext uri="{BB962C8B-B14F-4D97-AF65-F5344CB8AC3E}">
        <p14:creationId xmlns="" xmlns:p14="http://schemas.microsoft.com/office/powerpoint/2010/main" val="34560829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877A89-E34F-4B2E-9124-D3C7C9D1A60C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3845974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45D1330-1F3D-4623-A012-0F7B36E1D51F}" type="slidenum">
              <a:rPr lang="en-US"/>
              <a:pPr/>
              <a:t>7</a:t>
            </a:fld>
            <a:endParaRPr lang="en-US"/>
          </a:p>
        </p:txBody>
      </p:sp>
      <p:sp>
        <p:nvSpPr>
          <p:cNvPr id="2222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008063" y="736600"/>
            <a:ext cx="4843462" cy="3632200"/>
          </a:xfrm>
          <a:ln w="12700" cap="flat">
            <a:solidFill>
              <a:schemeClr val="tx1"/>
            </a:solidFill>
          </a:ln>
        </p:spPr>
      </p:sp>
      <p:sp>
        <p:nvSpPr>
          <p:cNvPr id="2222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3361" y="4631954"/>
            <a:ext cx="5029720" cy="4393862"/>
          </a:xfrm>
          <a:ln/>
        </p:spPr>
        <p:txBody>
          <a:bodyPr lIns="91918" tIns="45152" rIns="91918" bIns="45152"/>
          <a:lstStyle/>
          <a:p>
            <a:endParaRPr lang="en-GB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D2D42B4-D0DA-409F-B801-2B8DCE558CC6}" type="slidenum">
              <a:rPr lang="en-GB" smtClean="0">
                <a:latin typeface="Arial" pitchFamily="34" charset="0"/>
              </a:rPr>
              <a:pPr/>
              <a:t>11</a:t>
            </a:fld>
            <a:endParaRPr lang="en-GB" smtClean="0">
              <a:latin typeface="Arial" pitchFamily="34" charset="0"/>
            </a:endParaRPr>
          </a:p>
        </p:txBody>
      </p:sp>
      <p:sp>
        <p:nvSpPr>
          <p:cNvPr id="1064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65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en-GB" sz="1600" smtClean="0">
                <a:latin typeface="Verdana" pitchFamily="34" charset="0"/>
              </a:rPr>
              <a:t>Influentials are those who claim a large amount of knowledge about a category, talk to many different people about that category and say that they are very likely to be able to convince others of their opinions in relation to that category.</a:t>
            </a: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D2D42B4-D0DA-409F-B801-2B8DCE558CC6}" type="slidenum">
              <a:rPr lang="en-GB" smtClean="0">
                <a:latin typeface="Arial" pitchFamily="34" charset="0"/>
              </a:rPr>
              <a:pPr/>
              <a:t>12</a:t>
            </a:fld>
            <a:endParaRPr lang="en-GB" smtClean="0">
              <a:latin typeface="Arial" pitchFamily="34" charset="0"/>
            </a:endParaRPr>
          </a:p>
        </p:txBody>
      </p:sp>
      <p:sp>
        <p:nvSpPr>
          <p:cNvPr id="1064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65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en-GB" sz="1600" smtClean="0">
                <a:latin typeface="Verdana" pitchFamily="34" charset="0"/>
              </a:rPr>
              <a:t>Influentials are those who claim a large amount of knowledge about a category, talk to many different people about that category and say that they are very likely to be able to convince others of their opinions in relation to that category.</a:t>
            </a: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D2D42B4-D0DA-409F-B801-2B8DCE558CC6}" type="slidenum">
              <a:rPr lang="en-GB" smtClean="0">
                <a:latin typeface="Arial" pitchFamily="34" charset="0"/>
              </a:rPr>
              <a:pPr/>
              <a:t>13</a:t>
            </a:fld>
            <a:endParaRPr lang="en-GB" smtClean="0">
              <a:latin typeface="Arial" pitchFamily="34" charset="0"/>
            </a:endParaRPr>
          </a:p>
        </p:txBody>
      </p:sp>
      <p:sp>
        <p:nvSpPr>
          <p:cNvPr id="1064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65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en-GB" sz="1600" smtClean="0">
                <a:latin typeface="Verdana" pitchFamily="34" charset="0"/>
              </a:rPr>
              <a:t>Influentials are those who claim a large amount of knowledge about a category, talk to many different people about that category and say that they are very likely to be able to convince others of their opinions in relation to that category.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IMLA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AU" dirty="0"/>
          </a:p>
        </p:txBody>
      </p:sp>
      <p:sp>
        <p:nvSpPr>
          <p:cNvPr id="5" name="Picture Placeholder 6"/>
          <p:cNvSpPr>
            <a:spLocks noGrp="1"/>
          </p:cNvSpPr>
          <p:nvPr>
            <p:ph type="pic" sz="quarter" idx="19"/>
          </p:nvPr>
        </p:nvSpPr>
        <p:spPr>
          <a:xfrm>
            <a:off x="285750" y="1988840"/>
            <a:ext cx="8569325" cy="3816648"/>
          </a:xfrm>
          <a:prstGeom prst="rect">
            <a:avLst/>
          </a:prstGeom>
        </p:spPr>
        <p:txBody>
          <a:bodyPr>
            <a:noAutofit/>
          </a:bodyPr>
          <a:lstStyle/>
          <a:p>
            <a:r>
              <a:rPr lang="hu-HU" dirty="0" smtClean="0"/>
              <a:t>Kép beszúrásához kattintson az ikonra</a:t>
            </a:r>
            <a:endParaRPr lang="en-AU" dirty="0"/>
          </a:p>
        </p:txBody>
      </p:sp>
      <p:sp>
        <p:nvSpPr>
          <p:cNvPr id="6" name="Text Placeholder 9"/>
          <p:cNvSpPr>
            <a:spLocks noGrp="1"/>
          </p:cNvSpPr>
          <p:nvPr>
            <p:ph type="body" sz="quarter" idx="15"/>
          </p:nvPr>
        </p:nvSpPr>
        <p:spPr>
          <a:xfrm>
            <a:off x="0" y="1052736"/>
            <a:ext cx="8855076" cy="305916"/>
          </a:xfrm>
        </p:spPr>
        <p:txBody>
          <a:bodyPr tIns="0"/>
          <a:lstStyle>
            <a:lvl1pPr>
              <a:defRPr sz="1600" b="0">
                <a:solidFill>
                  <a:srgbClr val="737373"/>
                </a:solidFill>
              </a:defRPr>
            </a:lvl1pPr>
          </a:lstStyle>
          <a:p>
            <a:pPr lvl="0"/>
            <a:r>
              <a:rPr lang="hu-HU" smtClean="0"/>
              <a:t>Mintaszöveg szerkesztése</a:t>
            </a:r>
          </a:p>
        </p:txBody>
      </p:sp>
    </p:spTree>
    <p:extLst>
      <p:ext uri="{BB962C8B-B14F-4D97-AF65-F5344CB8AC3E}">
        <p14:creationId xmlns="" xmlns:p14="http://schemas.microsoft.com/office/powerpoint/2010/main" val="18825039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FEJEZET1.szi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9"/>
          </p:nvPr>
        </p:nvSpPr>
        <p:spPr>
          <a:xfrm>
            <a:off x="3096024" y="1504058"/>
            <a:ext cx="5760639" cy="4320480"/>
          </a:xfrm>
          <a:prstGeom prst="rect">
            <a:avLst/>
          </a:prstGeom>
        </p:spPr>
        <p:txBody>
          <a:bodyPr>
            <a:noAutofit/>
          </a:bodyPr>
          <a:lstStyle/>
          <a:p>
            <a:r>
              <a:rPr lang="hu-HU" smtClean="0"/>
              <a:t>Kép beszúrásához kattintson az ikonra</a:t>
            </a:r>
            <a:endParaRPr lang="en-AU" dirty="0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-1" y="548680"/>
            <a:ext cx="5073651" cy="1638299"/>
          </a:xfrm>
        </p:spPr>
        <p:txBody>
          <a:bodyPr tIns="180000"/>
          <a:lstStyle/>
          <a:p>
            <a:r>
              <a:rPr lang="hu-HU" smtClean="0"/>
              <a:t>Mintacím szerkesztése</a:t>
            </a:r>
            <a:endParaRPr lang="en-AU" dirty="0"/>
          </a:p>
        </p:txBody>
      </p:sp>
    </p:spTree>
    <p:extLst>
      <p:ext uri="{BB962C8B-B14F-4D97-AF65-F5344CB8AC3E}">
        <p14:creationId xmlns="" xmlns:p14="http://schemas.microsoft.com/office/powerpoint/2010/main" val="30103987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FEJEZET2.szi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 userDrawn="1"/>
        </p:nvSpPr>
        <p:spPr>
          <a:xfrm>
            <a:off x="1" y="1"/>
            <a:ext cx="6372200" cy="1031838"/>
          </a:xfrm>
          <a:prstGeom prst="rect">
            <a:avLst/>
          </a:prstGeom>
        </p:spPr>
        <p:txBody>
          <a:bodyPr vert="horz" lIns="277200" tIns="208800" rIns="277200" bIns="0" rtlCol="0" anchor="t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AU" sz="2400" b="0" i="0" u="none" strike="noStrike" kern="1200" cap="none" spc="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19"/>
          </p:nvPr>
        </p:nvSpPr>
        <p:spPr>
          <a:xfrm>
            <a:off x="6732240" y="276224"/>
            <a:ext cx="2124423" cy="5548313"/>
          </a:xfrm>
          <a:prstGeom prst="rect">
            <a:avLst/>
          </a:prstGeom>
        </p:spPr>
        <p:txBody>
          <a:bodyPr>
            <a:noAutofit/>
          </a:bodyPr>
          <a:lstStyle/>
          <a:p>
            <a:r>
              <a:rPr lang="hu-HU" smtClean="0"/>
              <a:t>Kép beszúrásához kattintson az ikonra</a:t>
            </a:r>
            <a:endParaRPr lang="en-AU" dirty="0"/>
          </a:p>
        </p:txBody>
      </p:sp>
      <p:sp>
        <p:nvSpPr>
          <p:cNvPr id="9" name="Content Placeholder 6"/>
          <p:cNvSpPr>
            <a:spLocks noGrp="1"/>
          </p:cNvSpPr>
          <p:nvPr>
            <p:ph sz="quarter" idx="11"/>
          </p:nvPr>
        </p:nvSpPr>
        <p:spPr>
          <a:xfrm>
            <a:off x="-1" y="1031839"/>
            <a:ext cx="6732241" cy="4792699"/>
          </a:xfrm>
        </p:spPr>
        <p:txBody>
          <a:bodyPr>
            <a:noAutofit/>
          </a:bodyPr>
          <a:lstStyle>
            <a:lvl1pPr>
              <a:defRPr b="1"/>
            </a:lvl1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AU" dirty="0"/>
          </a:p>
        </p:txBody>
      </p:sp>
      <p:sp>
        <p:nvSpPr>
          <p:cNvPr id="14" name="Title 13"/>
          <p:cNvSpPr>
            <a:spLocks noGrp="1"/>
          </p:cNvSpPr>
          <p:nvPr>
            <p:ph type="title"/>
          </p:nvPr>
        </p:nvSpPr>
        <p:spPr>
          <a:xfrm>
            <a:off x="0" y="1"/>
            <a:ext cx="6732240" cy="620687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 dirty="0"/>
          </a:p>
        </p:txBody>
      </p:sp>
      <p:sp>
        <p:nvSpPr>
          <p:cNvPr id="18" name="TextBox 17"/>
          <p:cNvSpPr txBox="1"/>
          <p:nvPr userDrawn="1"/>
        </p:nvSpPr>
        <p:spPr>
          <a:xfrm>
            <a:off x="467544" y="764704"/>
            <a:ext cx="201622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endParaRPr lang="hu-HU" sz="1400" b="0" dirty="0" smtClean="0">
              <a:latin typeface="+mn-lt"/>
            </a:endParaRPr>
          </a:p>
        </p:txBody>
      </p:sp>
      <p:sp>
        <p:nvSpPr>
          <p:cNvPr id="19" name="TextBox 18"/>
          <p:cNvSpPr txBox="1"/>
          <p:nvPr userDrawn="1"/>
        </p:nvSpPr>
        <p:spPr>
          <a:xfrm>
            <a:off x="2483768" y="764704"/>
            <a:ext cx="17281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endParaRPr lang="hu-HU" sz="1400" b="0" dirty="0" smtClean="0">
              <a:latin typeface="+mn-lt"/>
            </a:endParaRPr>
          </a:p>
        </p:txBody>
      </p:sp>
      <p:sp>
        <p:nvSpPr>
          <p:cNvPr id="20" name="Text Placeholder 9"/>
          <p:cNvSpPr>
            <a:spLocks noGrp="1"/>
          </p:cNvSpPr>
          <p:nvPr>
            <p:ph type="body" sz="quarter" idx="15"/>
          </p:nvPr>
        </p:nvSpPr>
        <p:spPr>
          <a:xfrm>
            <a:off x="0" y="692696"/>
            <a:ext cx="6732240" cy="305916"/>
          </a:xfrm>
        </p:spPr>
        <p:txBody>
          <a:bodyPr tIns="0"/>
          <a:lstStyle>
            <a:lvl1pPr>
              <a:defRPr sz="1600" b="0">
                <a:solidFill>
                  <a:srgbClr val="737373"/>
                </a:solidFill>
              </a:defRPr>
            </a:lvl1pPr>
          </a:lstStyle>
          <a:p>
            <a:pPr lvl="0"/>
            <a:r>
              <a:rPr lang="hu-HU" smtClean="0"/>
              <a:t>Mintaszöveg szerkesztése</a:t>
            </a:r>
          </a:p>
        </p:txBody>
      </p:sp>
    </p:spTree>
    <p:extLst>
      <p:ext uri="{BB962C8B-B14F-4D97-AF65-F5344CB8AC3E}">
        <p14:creationId xmlns="" xmlns:p14="http://schemas.microsoft.com/office/powerpoint/2010/main" val="30103987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FEJEZET2.szint 2 hasa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 userDrawn="1"/>
        </p:nvSpPr>
        <p:spPr>
          <a:xfrm>
            <a:off x="1" y="1"/>
            <a:ext cx="6372200" cy="1031838"/>
          </a:xfrm>
          <a:prstGeom prst="rect">
            <a:avLst/>
          </a:prstGeom>
        </p:spPr>
        <p:txBody>
          <a:bodyPr vert="horz" lIns="277200" tIns="208800" rIns="277200" bIns="0" rtlCol="0" anchor="t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AU" sz="2400" b="0" i="0" u="none" strike="noStrike" kern="1200" cap="none" spc="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19"/>
          </p:nvPr>
        </p:nvSpPr>
        <p:spPr>
          <a:xfrm>
            <a:off x="6735600" y="276224"/>
            <a:ext cx="2119474" cy="5548313"/>
          </a:xfrm>
          <a:prstGeom prst="rect">
            <a:avLst/>
          </a:prstGeom>
        </p:spPr>
        <p:txBody>
          <a:bodyPr>
            <a:noAutofit/>
          </a:bodyPr>
          <a:lstStyle/>
          <a:p>
            <a:r>
              <a:rPr lang="hu-HU" smtClean="0"/>
              <a:t>Kép beszúrásához kattintson az ikonra</a:t>
            </a:r>
            <a:endParaRPr lang="en-AU" dirty="0"/>
          </a:p>
        </p:txBody>
      </p:sp>
      <p:sp>
        <p:nvSpPr>
          <p:cNvPr id="14" name="Title 13"/>
          <p:cNvSpPr>
            <a:spLocks noGrp="1"/>
          </p:cNvSpPr>
          <p:nvPr>
            <p:ph type="title"/>
          </p:nvPr>
        </p:nvSpPr>
        <p:spPr>
          <a:xfrm>
            <a:off x="0" y="1"/>
            <a:ext cx="6732239" cy="620687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 dirty="0"/>
          </a:p>
        </p:txBody>
      </p:sp>
      <p:sp>
        <p:nvSpPr>
          <p:cNvPr id="18" name="TextBox 17"/>
          <p:cNvSpPr txBox="1"/>
          <p:nvPr userDrawn="1"/>
        </p:nvSpPr>
        <p:spPr>
          <a:xfrm>
            <a:off x="467544" y="764704"/>
            <a:ext cx="201622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endParaRPr lang="hu-HU" sz="1400" b="0" dirty="0" smtClean="0">
              <a:latin typeface="+mn-lt"/>
            </a:endParaRPr>
          </a:p>
        </p:txBody>
      </p:sp>
      <p:sp>
        <p:nvSpPr>
          <p:cNvPr id="19" name="TextBox 18"/>
          <p:cNvSpPr txBox="1"/>
          <p:nvPr userDrawn="1"/>
        </p:nvSpPr>
        <p:spPr>
          <a:xfrm>
            <a:off x="2483768" y="764704"/>
            <a:ext cx="17281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endParaRPr lang="hu-HU" sz="1400" b="0" dirty="0" smtClean="0">
              <a:latin typeface="+mn-lt"/>
            </a:endParaRPr>
          </a:p>
        </p:txBody>
      </p:sp>
      <p:sp>
        <p:nvSpPr>
          <p:cNvPr id="20" name="Text Placeholder 9"/>
          <p:cNvSpPr>
            <a:spLocks noGrp="1"/>
          </p:cNvSpPr>
          <p:nvPr>
            <p:ph type="body" sz="quarter" idx="15"/>
          </p:nvPr>
        </p:nvSpPr>
        <p:spPr>
          <a:xfrm>
            <a:off x="-1" y="692696"/>
            <a:ext cx="6732241" cy="305916"/>
          </a:xfrm>
        </p:spPr>
        <p:txBody>
          <a:bodyPr tIns="0"/>
          <a:lstStyle>
            <a:lvl1pPr>
              <a:defRPr sz="1600" b="0">
                <a:solidFill>
                  <a:srgbClr val="737373"/>
                </a:solidFill>
              </a:defRPr>
            </a:lvl1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13" name="Content Placeholder 6"/>
          <p:cNvSpPr>
            <a:spLocks noGrp="1"/>
          </p:cNvSpPr>
          <p:nvPr>
            <p:ph sz="quarter" idx="16"/>
          </p:nvPr>
        </p:nvSpPr>
        <p:spPr>
          <a:xfrm>
            <a:off x="3229200" y="1033230"/>
            <a:ext cx="3506400" cy="4916524"/>
          </a:xfrm>
        </p:spPr>
        <p:txBody>
          <a:bodyPr lIns="277200" rIns="277200">
            <a:noAutofit/>
          </a:bodyPr>
          <a:lstStyle>
            <a:lvl1pPr>
              <a:defRPr b="1"/>
            </a:lvl1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AU" dirty="0"/>
          </a:p>
        </p:txBody>
      </p:sp>
      <p:sp>
        <p:nvSpPr>
          <p:cNvPr id="15" name="Content Placeholder 6"/>
          <p:cNvSpPr>
            <a:spLocks noGrp="1"/>
          </p:cNvSpPr>
          <p:nvPr>
            <p:ph sz="quarter" idx="11"/>
          </p:nvPr>
        </p:nvSpPr>
        <p:spPr>
          <a:xfrm>
            <a:off x="0" y="1031839"/>
            <a:ext cx="3229200" cy="4916524"/>
          </a:xfrm>
        </p:spPr>
        <p:txBody>
          <a:bodyPr rIns="0">
            <a:noAutofit/>
          </a:bodyPr>
          <a:lstStyle>
            <a:lvl1pPr>
              <a:defRPr b="1"/>
            </a:lvl1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AU" dirty="0"/>
          </a:p>
        </p:txBody>
      </p:sp>
    </p:spTree>
    <p:extLst>
      <p:ext uri="{BB962C8B-B14F-4D97-AF65-F5344CB8AC3E}">
        <p14:creationId xmlns="" xmlns:p14="http://schemas.microsoft.com/office/powerpoint/2010/main" val="30103987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FEJEZET3.szi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" y="1"/>
            <a:ext cx="6742763" cy="692695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en-AU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1"/>
          </p:nvPr>
        </p:nvSpPr>
        <p:spPr>
          <a:xfrm>
            <a:off x="0" y="1031839"/>
            <a:ext cx="4572000" cy="4916524"/>
          </a:xfrm>
        </p:spPr>
        <p:txBody>
          <a:bodyPr>
            <a:noAutofit/>
          </a:bodyPr>
          <a:lstStyle>
            <a:lvl1pPr>
              <a:defRPr b="1"/>
            </a:lvl1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AU" dirty="0"/>
          </a:p>
        </p:txBody>
      </p:sp>
      <p:sp>
        <p:nvSpPr>
          <p:cNvPr id="5" name="Content Placeholder 6"/>
          <p:cNvSpPr>
            <a:spLocks noGrp="1"/>
          </p:cNvSpPr>
          <p:nvPr>
            <p:ph sz="quarter" idx="12"/>
          </p:nvPr>
        </p:nvSpPr>
        <p:spPr>
          <a:xfrm>
            <a:off x="4573617" y="2508135"/>
            <a:ext cx="4572000" cy="3440227"/>
          </a:xfrm>
        </p:spPr>
        <p:txBody>
          <a:bodyPr lIns="237600">
            <a:noAutofit/>
          </a:bodyPr>
          <a:lstStyle>
            <a:lvl1pPr>
              <a:defRPr b="1"/>
            </a:lvl1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AU" dirty="0"/>
          </a:p>
        </p:txBody>
      </p:sp>
      <p:sp>
        <p:nvSpPr>
          <p:cNvPr id="12" name="Text Placeholder 9"/>
          <p:cNvSpPr>
            <a:spLocks noGrp="1"/>
          </p:cNvSpPr>
          <p:nvPr>
            <p:ph type="body" sz="quarter" idx="17" hasCustomPrompt="1"/>
          </p:nvPr>
        </p:nvSpPr>
        <p:spPr>
          <a:xfrm>
            <a:off x="1292225" y="5570538"/>
            <a:ext cx="7562850" cy="368300"/>
          </a:xfrm>
        </p:spPr>
        <p:txBody>
          <a:bodyPr lIns="0" tIns="0" rIns="0" bIns="108000" anchor="b">
            <a:noAutofit/>
          </a:bodyPr>
          <a:lstStyle>
            <a:lvl1pPr>
              <a:defRPr sz="600" b="0"/>
            </a:lvl1pPr>
            <a:lvl2pPr>
              <a:defRPr sz="600"/>
            </a:lvl2pPr>
            <a:lvl3pPr>
              <a:defRPr sz="600"/>
            </a:lvl3pPr>
            <a:lvl4pPr>
              <a:defRPr sz="600"/>
            </a:lvl4pPr>
            <a:lvl5pPr>
              <a:defRPr sz="600"/>
            </a:lvl5pPr>
          </a:lstStyle>
          <a:p>
            <a:pPr lvl="0"/>
            <a:r>
              <a:rPr lang="en-US" dirty="0" smtClean="0"/>
              <a:t>SOURCE:</a:t>
            </a:r>
          </a:p>
        </p:txBody>
      </p:sp>
      <p:sp>
        <p:nvSpPr>
          <p:cNvPr id="8" name="Picture Placeholder 6"/>
          <p:cNvSpPr>
            <a:spLocks noGrp="1"/>
          </p:cNvSpPr>
          <p:nvPr>
            <p:ph type="pic" sz="quarter" idx="19"/>
          </p:nvPr>
        </p:nvSpPr>
        <p:spPr>
          <a:xfrm>
            <a:off x="6734675" y="276224"/>
            <a:ext cx="2120400" cy="2120400"/>
          </a:xfrm>
          <a:prstGeom prst="rect">
            <a:avLst/>
          </a:prstGeom>
        </p:spPr>
        <p:txBody>
          <a:bodyPr>
            <a:noAutofit/>
          </a:bodyPr>
          <a:lstStyle/>
          <a:p>
            <a:r>
              <a:rPr lang="hu-HU" smtClean="0"/>
              <a:t>Kép beszúrásához kattintson az ikonra</a:t>
            </a:r>
            <a:endParaRPr lang="en-AU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5"/>
          </p:nvPr>
        </p:nvSpPr>
        <p:spPr>
          <a:xfrm>
            <a:off x="0" y="692696"/>
            <a:ext cx="6742764" cy="305916"/>
          </a:xfrm>
        </p:spPr>
        <p:txBody>
          <a:bodyPr tIns="0"/>
          <a:lstStyle>
            <a:lvl1pPr>
              <a:defRPr sz="1600" b="0">
                <a:solidFill>
                  <a:srgbClr val="737373"/>
                </a:solidFill>
              </a:defRPr>
            </a:lvl1pPr>
          </a:lstStyle>
          <a:p>
            <a:pPr lvl="0"/>
            <a:r>
              <a:rPr lang="hu-HU" smtClean="0"/>
              <a:t>Mintaszöveg szerkesztése</a:t>
            </a:r>
          </a:p>
        </p:txBody>
      </p:sp>
    </p:spTree>
    <p:extLst>
      <p:ext uri="{BB962C8B-B14F-4D97-AF65-F5344CB8AC3E}">
        <p14:creationId xmlns="" xmlns:p14="http://schemas.microsoft.com/office/powerpoint/2010/main" val="35451434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Single Object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AU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1"/>
          </p:nvPr>
        </p:nvSpPr>
        <p:spPr>
          <a:xfrm>
            <a:off x="0" y="1031839"/>
            <a:ext cx="9144000" cy="4906999"/>
          </a:xfrm>
        </p:spPr>
        <p:txBody>
          <a:bodyPr>
            <a:noAutofit/>
          </a:bodyPr>
          <a:lstStyle>
            <a:lvl1pPr>
              <a:defRPr b="1"/>
            </a:lvl1pPr>
          </a:lstStyle>
          <a:p>
            <a:pPr lvl="0"/>
            <a:r>
              <a:rPr lang="hu-HU" dirty="0" smtClean="0"/>
              <a:t>Mintaszöveg szerkesztése</a:t>
            </a:r>
          </a:p>
          <a:p>
            <a:pPr lvl="1"/>
            <a:r>
              <a:rPr lang="hu-HU" dirty="0" smtClean="0"/>
              <a:t>Második szint</a:t>
            </a:r>
          </a:p>
          <a:p>
            <a:pPr lvl="2"/>
            <a:r>
              <a:rPr lang="hu-HU" dirty="0" smtClean="0"/>
              <a:t>Harmadik szint</a:t>
            </a:r>
          </a:p>
          <a:p>
            <a:pPr lvl="3"/>
            <a:r>
              <a:rPr lang="hu-HU" dirty="0" smtClean="0"/>
              <a:t>Negyedik szint</a:t>
            </a:r>
          </a:p>
          <a:p>
            <a:pPr lvl="4"/>
            <a:r>
              <a:rPr lang="hu-HU" dirty="0" smtClean="0"/>
              <a:t>Ötödik szint</a:t>
            </a:r>
            <a:endParaRPr lang="en-AU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6" hasCustomPrompt="1"/>
          </p:nvPr>
        </p:nvSpPr>
        <p:spPr>
          <a:xfrm>
            <a:off x="1292225" y="5570538"/>
            <a:ext cx="7562850" cy="368300"/>
          </a:xfrm>
        </p:spPr>
        <p:txBody>
          <a:bodyPr lIns="0" tIns="0" rIns="0" bIns="108000" anchor="b">
            <a:noAutofit/>
          </a:bodyPr>
          <a:lstStyle>
            <a:lvl1pPr>
              <a:defRPr sz="600" b="0"/>
            </a:lvl1pPr>
            <a:lvl2pPr>
              <a:defRPr sz="600"/>
            </a:lvl2pPr>
            <a:lvl3pPr>
              <a:defRPr sz="600"/>
            </a:lvl3pPr>
            <a:lvl4pPr>
              <a:defRPr sz="600"/>
            </a:lvl4pPr>
            <a:lvl5pPr>
              <a:defRPr sz="600"/>
            </a:lvl5pPr>
          </a:lstStyle>
          <a:p>
            <a:pPr lvl="0"/>
            <a:r>
              <a:rPr lang="en-US" dirty="0" smtClean="0"/>
              <a:t>SOURCE:</a:t>
            </a:r>
          </a:p>
        </p:txBody>
      </p:sp>
      <p:sp>
        <p:nvSpPr>
          <p:cNvPr id="5" name="Text Placeholder 9"/>
          <p:cNvSpPr>
            <a:spLocks noGrp="1"/>
          </p:cNvSpPr>
          <p:nvPr>
            <p:ph type="body" sz="quarter" idx="15"/>
          </p:nvPr>
        </p:nvSpPr>
        <p:spPr>
          <a:xfrm>
            <a:off x="0" y="692696"/>
            <a:ext cx="9144000" cy="305916"/>
          </a:xfrm>
        </p:spPr>
        <p:txBody>
          <a:bodyPr tIns="0"/>
          <a:lstStyle>
            <a:lvl1pPr>
              <a:defRPr sz="1600" b="0">
                <a:solidFill>
                  <a:srgbClr val="737373"/>
                </a:solidFill>
              </a:defRPr>
            </a:lvl1pPr>
          </a:lstStyle>
          <a:p>
            <a:pPr lvl="0"/>
            <a:r>
              <a:rPr lang="hu-HU" smtClean="0"/>
              <a:t>Mintaszöveg szerkesztése</a:t>
            </a:r>
          </a:p>
        </p:txBody>
      </p:sp>
    </p:spTree>
    <p:extLst>
      <p:ext uri="{BB962C8B-B14F-4D97-AF65-F5344CB8AC3E}">
        <p14:creationId xmlns="" xmlns:p14="http://schemas.microsoft.com/office/powerpoint/2010/main" val="19652955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Single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AU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1"/>
          </p:nvPr>
        </p:nvSpPr>
        <p:spPr>
          <a:xfrm>
            <a:off x="0" y="1031839"/>
            <a:ext cx="9144000" cy="4906999"/>
          </a:xfrm>
        </p:spPr>
        <p:txBody>
          <a:bodyPr>
            <a:noAutofit/>
          </a:bodyPr>
          <a:lstStyle>
            <a:lvl1pPr>
              <a:defRPr b="1"/>
            </a:lvl1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AU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6" hasCustomPrompt="1"/>
          </p:nvPr>
        </p:nvSpPr>
        <p:spPr>
          <a:xfrm>
            <a:off x="1292225" y="5570538"/>
            <a:ext cx="7562850" cy="368300"/>
          </a:xfrm>
        </p:spPr>
        <p:txBody>
          <a:bodyPr lIns="0" tIns="0" rIns="0" bIns="108000" anchor="b">
            <a:noAutofit/>
          </a:bodyPr>
          <a:lstStyle>
            <a:lvl1pPr>
              <a:defRPr sz="600" b="0"/>
            </a:lvl1pPr>
            <a:lvl2pPr>
              <a:defRPr sz="600"/>
            </a:lvl2pPr>
            <a:lvl3pPr>
              <a:defRPr sz="600"/>
            </a:lvl3pPr>
            <a:lvl4pPr>
              <a:defRPr sz="600"/>
            </a:lvl4pPr>
            <a:lvl5pPr>
              <a:defRPr sz="600"/>
            </a:lvl5pPr>
          </a:lstStyle>
          <a:p>
            <a:pPr lvl="0"/>
            <a:r>
              <a:rPr lang="en-US" dirty="0" smtClean="0"/>
              <a:t>SOURCE:</a:t>
            </a:r>
          </a:p>
        </p:txBody>
      </p:sp>
      <p:sp>
        <p:nvSpPr>
          <p:cNvPr id="6" name="Text Placeholder 9"/>
          <p:cNvSpPr>
            <a:spLocks noGrp="1"/>
          </p:cNvSpPr>
          <p:nvPr>
            <p:ph type="body" sz="quarter" idx="15"/>
          </p:nvPr>
        </p:nvSpPr>
        <p:spPr>
          <a:xfrm>
            <a:off x="0" y="692696"/>
            <a:ext cx="9144000" cy="305916"/>
          </a:xfrm>
        </p:spPr>
        <p:txBody>
          <a:bodyPr tIns="0"/>
          <a:lstStyle>
            <a:lvl1pPr>
              <a:defRPr sz="1600" b="0">
                <a:solidFill>
                  <a:srgbClr val="737373"/>
                </a:solidFill>
              </a:defRPr>
            </a:lvl1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8" name="Text Placeholder 9"/>
          <p:cNvSpPr>
            <a:spLocks noGrp="1"/>
          </p:cNvSpPr>
          <p:nvPr>
            <p:ph type="body" sz="quarter" idx="17"/>
          </p:nvPr>
        </p:nvSpPr>
        <p:spPr>
          <a:xfrm>
            <a:off x="1" y="4581129"/>
            <a:ext cx="8855074" cy="989410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</p:txBody>
      </p:sp>
    </p:spTree>
    <p:extLst>
      <p:ext uri="{BB962C8B-B14F-4D97-AF65-F5344CB8AC3E}">
        <p14:creationId xmlns="" xmlns:p14="http://schemas.microsoft.com/office/powerpoint/2010/main" val="19652955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Tablazat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AU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6" hasCustomPrompt="1"/>
          </p:nvPr>
        </p:nvSpPr>
        <p:spPr>
          <a:xfrm>
            <a:off x="1292225" y="5570538"/>
            <a:ext cx="7562850" cy="368300"/>
          </a:xfrm>
        </p:spPr>
        <p:txBody>
          <a:bodyPr lIns="0" tIns="0" rIns="0" bIns="108000" anchor="b">
            <a:noAutofit/>
          </a:bodyPr>
          <a:lstStyle>
            <a:lvl1pPr>
              <a:defRPr sz="600" b="0"/>
            </a:lvl1pPr>
            <a:lvl2pPr>
              <a:defRPr sz="600"/>
            </a:lvl2pPr>
            <a:lvl3pPr>
              <a:defRPr sz="600"/>
            </a:lvl3pPr>
            <a:lvl4pPr>
              <a:defRPr sz="600"/>
            </a:lvl4pPr>
            <a:lvl5pPr>
              <a:defRPr sz="600"/>
            </a:lvl5pPr>
          </a:lstStyle>
          <a:p>
            <a:pPr lvl="0"/>
            <a:r>
              <a:rPr lang="en-US" dirty="0" smtClean="0"/>
              <a:t>SOURCE:</a:t>
            </a:r>
          </a:p>
        </p:txBody>
      </p:sp>
      <p:sp>
        <p:nvSpPr>
          <p:cNvPr id="6" name="Text Placeholder 9"/>
          <p:cNvSpPr>
            <a:spLocks noGrp="1"/>
          </p:cNvSpPr>
          <p:nvPr>
            <p:ph type="body" sz="quarter" idx="15"/>
          </p:nvPr>
        </p:nvSpPr>
        <p:spPr>
          <a:xfrm>
            <a:off x="0" y="692696"/>
            <a:ext cx="9144000" cy="305916"/>
          </a:xfrm>
        </p:spPr>
        <p:txBody>
          <a:bodyPr tIns="0"/>
          <a:lstStyle>
            <a:lvl1pPr>
              <a:defRPr sz="1600" b="0">
                <a:solidFill>
                  <a:srgbClr val="737373"/>
                </a:solidFill>
              </a:defRPr>
            </a:lvl1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8" name="Text Placeholder 9"/>
          <p:cNvSpPr>
            <a:spLocks noGrp="1"/>
          </p:cNvSpPr>
          <p:nvPr>
            <p:ph type="body" sz="quarter" idx="17"/>
          </p:nvPr>
        </p:nvSpPr>
        <p:spPr>
          <a:xfrm>
            <a:off x="1" y="4581129"/>
            <a:ext cx="8855074" cy="989410"/>
          </a:xfrm>
        </p:spPr>
        <p:txBody>
          <a:bodyPr/>
          <a:lstStyle>
            <a:lvl1pPr>
              <a:defRPr sz="12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12" name="Table Placeholder 11"/>
          <p:cNvSpPr>
            <a:spLocks noGrp="1"/>
          </p:cNvSpPr>
          <p:nvPr>
            <p:ph type="tbl" sz="quarter" idx="18"/>
          </p:nvPr>
        </p:nvSpPr>
        <p:spPr>
          <a:xfrm>
            <a:off x="285751" y="1285876"/>
            <a:ext cx="8570912" cy="4538662"/>
          </a:xfrm>
        </p:spPr>
        <p:txBody>
          <a:bodyPr/>
          <a:lstStyle/>
          <a:p>
            <a:r>
              <a:rPr lang="hu-HU" smtClean="0"/>
              <a:t>Táblázat beszúrásához kattintson az ikonra</a:t>
            </a:r>
            <a:endParaRPr lang="hu-HU" dirty="0"/>
          </a:p>
        </p:txBody>
      </p:sp>
    </p:spTree>
    <p:extLst>
      <p:ext uri="{BB962C8B-B14F-4D97-AF65-F5344CB8AC3E}">
        <p14:creationId xmlns="" xmlns:p14="http://schemas.microsoft.com/office/powerpoint/2010/main" val="19652955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Tablazat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AU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6" hasCustomPrompt="1"/>
          </p:nvPr>
        </p:nvSpPr>
        <p:spPr>
          <a:xfrm>
            <a:off x="1292225" y="5570538"/>
            <a:ext cx="7562850" cy="368300"/>
          </a:xfrm>
        </p:spPr>
        <p:txBody>
          <a:bodyPr lIns="0" tIns="0" rIns="0" bIns="108000" anchor="b">
            <a:noAutofit/>
          </a:bodyPr>
          <a:lstStyle>
            <a:lvl1pPr>
              <a:defRPr sz="600" b="0"/>
            </a:lvl1pPr>
            <a:lvl2pPr>
              <a:defRPr sz="600"/>
            </a:lvl2pPr>
            <a:lvl3pPr>
              <a:defRPr sz="600"/>
            </a:lvl3pPr>
            <a:lvl4pPr>
              <a:defRPr sz="600"/>
            </a:lvl4pPr>
            <a:lvl5pPr>
              <a:defRPr sz="600"/>
            </a:lvl5pPr>
          </a:lstStyle>
          <a:p>
            <a:pPr lvl="0"/>
            <a:r>
              <a:rPr lang="en-US" dirty="0" smtClean="0"/>
              <a:t>SOURCE:</a:t>
            </a:r>
          </a:p>
        </p:txBody>
      </p:sp>
      <p:sp>
        <p:nvSpPr>
          <p:cNvPr id="6" name="Text Placeholder 9"/>
          <p:cNvSpPr>
            <a:spLocks noGrp="1"/>
          </p:cNvSpPr>
          <p:nvPr>
            <p:ph type="body" sz="quarter" idx="15"/>
          </p:nvPr>
        </p:nvSpPr>
        <p:spPr>
          <a:xfrm>
            <a:off x="0" y="692696"/>
            <a:ext cx="9144000" cy="305916"/>
          </a:xfrm>
        </p:spPr>
        <p:txBody>
          <a:bodyPr tIns="0"/>
          <a:lstStyle>
            <a:lvl1pPr>
              <a:defRPr sz="1600" b="0">
                <a:solidFill>
                  <a:srgbClr val="737373"/>
                </a:solidFill>
              </a:defRPr>
            </a:lvl1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8" name="Text Placeholder 9"/>
          <p:cNvSpPr>
            <a:spLocks noGrp="1"/>
          </p:cNvSpPr>
          <p:nvPr>
            <p:ph type="body" sz="quarter" idx="17"/>
          </p:nvPr>
        </p:nvSpPr>
        <p:spPr>
          <a:xfrm>
            <a:off x="1" y="4581129"/>
            <a:ext cx="8855074" cy="989410"/>
          </a:xfrm>
        </p:spPr>
        <p:txBody>
          <a:bodyPr/>
          <a:lstStyle>
            <a:lvl1pPr>
              <a:defRPr sz="12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11" name="Table Placeholder 11"/>
          <p:cNvSpPr>
            <a:spLocks noGrp="1"/>
          </p:cNvSpPr>
          <p:nvPr>
            <p:ph type="tbl" sz="quarter" idx="19"/>
          </p:nvPr>
        </p:nvSpPr>
        <p:spPr>
          <a:xfrm>
            <a:off x="284163" y="1285875"/>
            <a:ext cx="8570912" cy="1566000"/>
          </a:xfrm>
        </p:spPr>
        <p:txBody>
          <a:bodyPr/>
          <a:lstStyle/>
          <a:p>
            <a:r>
              <a:rPr lang="hu-HU" smtClean="0"/>
              <a:t>Táblázat beszúrásához kattintson az ikonra</a:t>
            </a:r>
            <a:endParaRPr lang="hu-HU" dirty="0"/>
          </a:p>
        </p:txBody>
      </p:sp>
      <p:sp>
        <p:nvSpPr>
          <p:cNvPr id="18" name="Table Placeholder 11"/>
          <p:cNvSpPr>
            <a:spLocks noGrp="1"/>
          </p:cNvSpPr>
          <p:nvPr>
            <p:ph type="tbl" sz="quarter" idx="20"/>
          </p:nvPr>
        </p:nvSpPr>
        <p:spPr>
          <a:xfrm>
            <a:off x="284163" y="2994888"/>
            <a:ext cx="8570912" cy="1566000"/>
          </a:xfrm>
        </p:spPr>
        <p:txBody>
          <a:bodyPr/>
          <a:lstStyle/>
          <a:p>
            <a:r>
              <a:rPr lang="hu-HU" smtClean="0"/>
              <a:t>Táblázat beszúrásához kattintson az ikonra</a:t>
            </a:r>
            <a:endParaRPr lang="hu-HU" dirty="0"/>
          </a:p>
        </p:txBody>
      </p:sp>
    </p:spTree>
    <p:extLst>
      <p:ext uri="{BB962C8B-B14F-4D97-AF65-F5344CB8AC3E}">
        <p14:creationId xmlns="" xmlns:p14="http://schemas.microsoft.com/office/powerpoint/2010/main" val="19652955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Tablazat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AU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6" hasCustomPrompt="1"/>
          </p:nvPr>
        </p:nvSpPr>
        <p:spPr>
          <a:xfrm>
            <a:off x="1292225" y="5570538"/>
            <a:ext cx="7562850" cy="368300"/>
          </a:xfrm>
        </p:spPr>
        <p:txBody>
          <a:bodyPr lIns="0" tIns="0" rIns="0" bIns="108000" anchor="b">
            <a:noAutofit/>
          </a:bodyPr>
          <a:lstStyle>
            <a:lvl1pPr>
              <a:defRPr sz="600" b="0"/>
            </a:lvl1pPr>
            <a:lvl2pPr>
              <a:defRPr sz="600"/>
            </a:lvl2pPr>
            <a:lvl3pPr>
              <a:defRPr sz="600"/>
            </a:lvl3pPr>
            <a:lvl4pPr>
              <a:defRPr sz="600"/>
            </a:lvl4pPr>
            <a:lvl5pPr>
              <a:defRPr sz="600"/>
            </a:lvl5pPr>
          </a:lstStyle>
          <a:p>
            <a:pPr lvl="0"/>
            <a:r>
              <a:rPr lang="en-US" dirty="0" smtClean="0"/>
              <a:t>SOURCE:</a:t>
            </a:r>
          </a:p>
        </p:txBody>
      </p:sp>
      <p:sp>
        <p:nvSpPr>
          <p:cNvPr id="12" name="Text Placeholder 9"/>
          <p:cNvSpPr>
            <a:spLocks noGrp="1"/>
          </p:cNvSpPr>
          <p:nvPr>
            <p:ph type="body" sz="quarter" idx="17"/>
          </p:nvPr>
        </p:nvSpPr>
        <p:spPr>
          <a:xfrm>
            <a:off x="1" y="4581129"/>
            <a:ext cx="4643074" cy="989410"/>
          </a:xfrm>
        </p:spPr>
        <p:txBody>
          <a:bodyPr/>
          <a:lstStyle>
            <a:lvl1pPr>
              <a:defRPr sz="12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14" name="Text Placeholder 9"/>
          <p:cNvSpPr>
            <a:spLocks noGrp="1"/>
          </p:cNvSpPr>
          <p:nvPr>
            <p:ph type="body" sz="quarter" idx="20"/>
          </p:nvPr>
        </p:nvSpPr>
        <p:spPr>
          <a:xfrm>
            <a:off x="0" y="1031839"/>
            <a:ext cx="9144000" cy="758861"/>
          </a:xfrm>
        </p:spPr>
        <p:txBody>
          <a:bodyPr lIns="277200"/>
          <a:lstStyle>
            <a:lvl1pPr>
              <a:defRPr sz="1200"/>
            </a:lvl1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5"/>
          </p:nvPr>
        </p:nvSpPr>
        <p:spPr>
          <a:xfrm>
            <a:off x="-1" y="692696"/>
            <a:ext cx="9144001" cy="305916"/>
          </a:xfrm>
        </p:spPr>
        <p:txBody>
          <a:bodyPr tIns="0"/>
          <a:lstStyle>
            <a:lvl1pPr>
              <a:defRPr sz="1600" b="0">
                <a:solidFill>
                  <a:srgbClr val="737373"/>
                </a:solidFill>
              </a:defRPr>
            </a:lvl1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17" name="Table Placeholder 16"/>
          <p:cNvSpPr>
            <a:spLocks noGrp="1"/>
          </p:cNvSpPr>
          <p:nvPr>
            <p:ph type="tbl" sz="quarter" idx="21"/>
          </p:nvPr>
        </p:nvSpPr>
        <p:spPr>
          <a:xfrm>
            <a:off x="285749" y="1790699"/>
            <a:ext cx="4212000" cy="2770189"/>
          </a:xfrm>
        </p:spPr>
        <p:txBody>
          <a:bodyPr/>
          <a:lstStyle/>
          <a:p>
            <a:r>
              <a:rPr lang="hu-HU" smtClean="0"/>
              <a:t>Táblázat beszúrásához kattintson az ikonra</a:t>
            </a:r>
            <a:endParaRPr lang="hu-HU"/>
          </a:p>
        </p:txBody>
      </p:sp>
      <p:sp>
        <p:nvSpPr>
          <p:cNvPr id="18" name="Table Placeholder 16"/>
          <p:cNvSpPr>
            <a:spLocks noGrp="1"/>
          </p:cNvSpPr>
          <p:nvPr>
            <p:ph type="tbl" sz="quarter" idx="22"/>
          </p:nvPr>
        </p:nvSpPr>
        <p:spPr>
          <a:xfrm>
            <a:off x="4643075" y="1790699"/>
            <a:ext cx="4212000" cy="2770189"/>
          </a:xfrm>
        </p:spPr>
        <p:txBody>
          <a:bodyPr/>
          <a:lstStyle/>
          <a:p>
            <a:r>
              <a:rPr lang="hu-HU" smtClean="0"/>
              <a:t>Táblázat beszúrásához kattintson az ikonra</a:t>
            </a:r>
            <a:endParaRPr lang="hu-HU" dirty="0"/>
          </a:p>
        </p:txBody>
      </p:sp>
      <p:sp>
        <p:nvSpPr>
          <p:cNvPr id="19" name="Text Placeholder 9"/>
          <p:cNvSpPr>
            <a:spLocks noGrp="1"/>
          </p:cNvSpPr>
          <p:nvPr>
            <p:ph type="body" sz="quarter" idx="23"/>
          </p:nvPr>
        </p:nvSpPr>
        <p:spPr>
          <a:xfrm>
            <a:off x="4643075" y="4581129"/>
            <a:ext cx="4497748" cy="989410"/>
          </a:xfrm>
        </p:spPr>
        <p:txBody>
          <a:bodyPr lIns="0" rIns="396000"/>
          <a:lstStyle>
            <a:lvl1pPr>
              <a:defRPr sz="12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hu-HU" smtClean="0"/>
              <a:t>Mintaszöveg szerkesztése</a:t>
            </a:r>
          </a:p>
        </p:txBody>
      </p:sp>
    </p:spTree>
    <p:extLst>
      <p:ext uri="{BB962C8B-B14F-4D97-AF65-F5344CB8AC3E}">
        <p14:creationId xmlns="" xmlns:p14="http://schemas.microsoft.com/office/powerpoint/2010/main" val="10385332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Double Object +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AU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1"/>
          </p:nvPr>
        </p:nvSpPr>
        <p:spPr>
          <a:xfrm>
            <a:off x="0" y="1790699"/>
            <a:ext cx="4572000" cy="4157663"/>
          </a:xfrm>
        </p:spPr>
        <p:txBody>
          <a:bodyPr tIns="0">
            <a:noAutofit/>
          </a:bodyPr>
          <a:lstStyle>
            <a:lvl1pPr>
              <a:defRPr b="1"/>
            </a:lvl1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AU" dirty="0"/>
          </a:p>
        </p:txBody>
      </p:sp>
      <p:sp>
        <p:nvSpPr>
          <p:cNvPr id="5" name="Content Placeholder 6"/>
          <p:cNvSpPr>
            <a:spLocks noGrp="1"/>
          </p:cNvSpPr>
          <p:nvPr>
            <p:ph sz="quarter" idx="12"/>
          </p:nvPr>
        </p:nvSpPr>
        <p:spPr>
          <a:xfrm>
            <a:off x="4573617" y="1790699"/>
            <a:ext cx="4572000" cy="4157663"/>
          </a:xfrm>
        </p:spPr>
        <p:txBody>
          <a:bodyPr lIns="237600" tIns="0">
            <a:noAutofit/>
          </a:bodyPr>
          <a:lstStyle>
            <a:lvl1pPr>
              <a:defRPr b="1"/>
            </a:lvl1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AU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5"/>
          </p:nvPr>
        </p:nvSpPr>
        <p:spPr>
          <a:xfrm>
            <a:off x="0" y="1031839"/>
            <a:ext cx="4572000" cy="758861"/>
          </a:xfrm>
        </p:spPr>
        <p:txBody>
          <a:bodyPr/>
          <a:lstStyle>
            <a:lvl1pPr>
              <a:defRPr sz="1200"/>
            </a:lvl1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6"/>
          </p:nvPr>
        </p:nvSpPr>
        <p:spPr>
          <a:xfrm>
            <a:off x="4573616" y="1031839"/>
            <a:ext cx="4570383" cy="758861"/>
          </a:xfrm>
        </p:spPr>
        <p:txBody>
          <a:bodyPr lIns="237600"/>
          <a:lstStyle>
            <a:lvl1pPr>
              <a:defRPr sz="1200"/>
            </a:lvl1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12" name="Text Placeholder 9"/>
          <p:cNvSpPr>
            <a:spLocks noGrp="1"/>
          </p:cNvSpPr>
          <p:nvPr>
            <p:ph type="body" sz="quarter" idx="17" hasCustomPrompt="1"/>
          </p:nvPr>
        </p:nvSpPr>
        <p:spPr>
          <a:xfrm>
            <a:off x="1292225" y="5570538"/>
            <a:ext cx="7562850" cy="368300"/>
          </a:xfrm>
        </p:spPr>
        <p:txBody>
          <a:bodyPr lIns="0" tIns="0" rIns="0" bIns="108000" anchor="b">
            <a:noAutofit/>
          </a:bodyPr>
          <a:lstStyle>
            <a:lvl1pPr>
              <a:defRPr sz="600" b="0"/>
            </a:lvl1pPr>
            <a:lvl2pPr>
              <a:defRPr sz="600"/>
            </a:lvl2pPr>
            <a:lvl3pPr>
              <a:defRPr sz="600"/>
            </a:lvl3pPr>
            <a:lvl4pPr>
              <a:defRPr sz="600"/>
            </a:lvl4pPr>
            <a:lvl5pPr>
              <a:defRPr sz="600"/>
            </a:lvl5pPr>
          </a:lstStyle>
          <a:p>
            <a:pPr lvl="0"/>
            <a:r>
              <a:rPr lang="en-US" dirty="0" smtClean="0"/>
              <a:t>SOURCE:</a:t>
            </a:r>
          </a:p>
        </p:txBody>
      </p:sp>
    </p:spTree>
    <p:extLst>
      <p:ext uri="{BB962C8B-B14F-4D97-AF65-F5344CB8AC3E}">
        <p14:creationId xmlns="" xmlns:p14="http://schemas.microsoft.com/office/powerpoint/2010/main" val="212895004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Double Object +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AU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6" hasCustomPrompt="1"/>
          </p:nvPr>
        </p:nvSpPr>
        <p:spPr>
          <a:xfrm>
            <a:off x="1292225" y="5570538"/>
            <a:ext cx="7562850" cy="368300"/>
          </a:xfrm>
        </p:spPr>
        <p:txBody>
          <a:bodyPr lIns="0" tIns="0" rIns="0" bIns="108000" anchor="b">
            <a:noAutofit/>
          </a:bodyPr>
          <a:lstStyle>
            <a:lvl1pPr>
              <a:defRPr sz="600" b="0"/>
            </a:lvl1pPr>
            <a:lvl2pPr>
              <a:defRPr sz="600"/>
            </a:lvl2pPr>
            <a:lvl3pPr>
              <a:defRPr sz="600"/>
            </a:lvl3pPr>
            <a:lvl4pPr>
              <a:defRPr sz="600"/>
            </a:lvl4pPr>
            <a:lvl5pPr>
              <a:defRPr sz="600"/>
            </a:lvl5pPr>
          </a:lstStyle>
          <a:p>
            <a:pPr lvl="0"/>
            <a:r>
              <a:rPr lang="en-US" dirty="0" smtClean="0"/>
              <a:t>SOURCE:</a:t>
            </a:r>
          </a:p>
        </p:txBody>
      </p:sp>
      <p:sp>
        <p:nvSpPr>
          <p:cNvPr id="9" name="Content Placeholder 6"/>
          <p:cNvSpPr>
            <a:spLocks noGrp="1"/>
          </p:cNvSpPr>
          <p:nvPr>
            <p:ph sz="quarter" idx="11"/>
          </p:nvPr>
        </p:nvSpPr>
        <p:spPr>
          <a:xfrm>
            <a:off x="0" y="1790700"/>
            <a:ext cx="4572000" cy="2790428"/>
          </a:xfrm>
        </p:spPr>
        <p:txBody>
          <a:bodyPr tIns="212400">
            <a:noAutofit/>
          </a:bodyPr>
          <a:lstStyle>
            <a:lvl1pPr>
              <a:defRPr b="1"/>
            </a:lvl1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AU" dirty="0"/>
          </a:p>
        </p:txBody>
      </p:sp>
      <p:sp>
        <p:nvSpPr>
          <p:cNvPr id="11" name="Content Placeholder 6"/>
          <p:cNvSpPr>
            <a:spLocks noGrp="1"/>
          </p:cNvSpPr>
          <p:nvPr>
            <p:ph sz="quarter" idx="12"/>
          </p:nvPr>
        </p:nvSpPr>
        <p:spPr>
          <a:xfrm>
            <a:off x="4573617" y="1790700"/>
            <a:ext cx="4572000" cy="2790428"/>
          </a:xfrm>
        </p:spPr>
        <p:txBody>
          <a:bodyPr lIns="237600" tIns="212400">
            <a:noAutofit/>
          </a:bodyPr>
          <a:lstStyle>
            <a:lvl1pPr>
              <a:defRPr b="1"/>
            </a:lvl1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AU" dirty="0"/>
          </a:p>
        </p:txBody>
      </p:sp>
      <p:sp>
        <p:nvSpPr>
          <p:cNvPr id="12" name="Text Placeholder 9"/>
          <p:cNvSpPr>
            <a:spLocks noGrp="1"/>
          </p:cNvSpPr>
          <p:nvPr>
            <p:ph type="body" sz="quarter" idx="17"/>
          </p:nvPr>
        </p:nvSpPr>
        <p:spPr>
          <a:xfrm>
            <a:off x="2" y="4581129"/>
            <a:ext cx="4573616" cy="989410"/>
          </a:xfrm>
        </p:spPr>
        <p:txBody>
          <a:bodyPr/>
          <a:lstStyle>
            <a:lvl1pPr>
              <a:defRPr sz="12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14" name="Text Placeholder 9"/>
          <p:cNvSpPr>
            <a:spLocks noGrp="1"/>
          </p:cNvSpPr>
          <p:nvPr>
            <p:ph type="body" sz="quarter" idx="20"/>
          </p:nvPr>
        </p:nvSpPr>
        <p:spPr>
          <a:xfrm>
            <a:off x="0" y="1031839"/>
            <a:ext cx="9144000" cy="758861"/>
          </a:xfrm>
        </p:spPr>
        <p:txBody>
          <a:bodyPr lIns="277200"/>
          <a:lstStyle>
            <a:lvl1pPr>
              <a:defRPr sz="1200"/>
            </a:lvl1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21"/>
          </p:nvPr>
        </p:nvSpPr>
        <p:spPr>
          <a:xfrm>
            <a:off x="4283968" y="4581128"/>
            <a:ext cx="4571107" cy="989410"/>
          </a:xfrm>
        </p:spPr>
        <p:txBody>
          <a:bodyPr lIns="277200"/>
          <a:lstStyle>
            <a:lvl1pPr>
              <a:defRPr sz="12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15" name="Text Placeholder 9"/>
          <p:cNvSpPr>
            <a:spLocks noGrp="1"/>
          </p:cNvSpPr>
          <p:nvPr>
            <p:ph type="body" sz="quarter" idx="15"/>
          </p:nvPr>
        </p:nvSpPr>
        <p:spPr>
          <a:xfrm>
            <a:off x="-1" y="692696"/>
            <a:ext cx="9144001" cy="305916"/>
          </a:xfrm>
        </p:spPr>
        <p:txBody>
          <a:bodyPr tIns="0"/>
          <a:lstStyle>
            <a:lvl1pPr>
              <a:defRPr sz="1600" b="0">
                <a:solidFill>
                  <a:srgbClr val="737373"/>
                </a:solidFill>
              </a:defRPr>
            </a:lvl1pPr>
          </a:lstStyle>
          <a:p>
            <a:pPr lvl="0"/>
            <a:r>
              <a:rPr lang="hu-HU" smtClean="0"/>
              <a:t>Mintaszöveg szerkesztése</a:t>
            </a:r>
          </a:p>
        </p:txBody>
      </p:sp>
    </p:spTree>
    <p:extLst>
      <p:ext uri="{BB962C8B-B14F-4D97-AF65-F5344CB8AC3E}">
        <p14:creationId xmlns="" xmlns:p14="http://schemas.microsoft.com/office/powerpoint/2010/main" val="103853320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Double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AU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1"/>
          </p:nvPr>
        </p:nvSpPr>
        <p:spPr>
          <a:xfrm>
            <a:off x="0" y="1031839"/>
            <a:ext cx="4572000" cy="4916524"/>
          </a:xfrm>
        </p:spPr>
        <p:txBody>
          <a:bodyPr>
            <a:noAutofit/>
          </a:bodyPr>
          <a:lstStyle>
            <a:lvl1pPr>
              <a:defRPr b="1"/>
            </a:lvl1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AU" dirty="0"/>
          </a:p>
        </p:txBody>
      </p:sp>
      <p:sp>
        <p:nvSpPr>
          <p:cNvPr id="5" name="Content Placeholder 6"/>
          <p:cNvSpPr>
            <a:spLocks noGrp="1"/>
          </p:cNvSpPr>
          <p:nvPr>
            <p:ph sz="quarter" idx="12"/>
          </p:nvPr>
        </p:nvSpPr>
        <p:spPr>
          <a:xfrm>
            <a:off x="4573617" y="1031839"/>
            <a:ext cx="4572000" cy="4916524"/>
          </a:xfrm>
        </p:spPr>
        <p:txBody>
          <a:bodyPr lIns="237600">
            <a:noAutofit/>
          </a:bodyPr>
          <a:lstStyle>
            <a:lvl1pPr>
              <a:defRPr b="1"/>
            </a:lvl1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AU" dirty="0"/>
          </a:p>
        </p:txBody>
      </p:sp>
      <p:sp>
        <p:nvSpPr>
          <p:cNvPr id="12" name="Text Placeholder 9"/>
          <p:cNvSpPr>
            <a:spLocks noGrp="1"/>
          </p:cNvSpPr>
          <p:nvPr>
            <p:ph type="body" sz="quarter" idx="17" hasCustomPrompt="1"/>
          </p:nvPr>
        </p:nvSpPr>
        <p:spPr>
          <a:xfrm>
            <a:off x="1292225" y="5570538"/>
            <a:ext cx="7562850" cy="368300"/>
          </a:xfrm>
        </p:spPr>
        <p:txBody>
          <a:bodyPr lIns="0" tIns="0" rIns="0" bIns="108000" anchor="b">
            <a:noAutofit/>
          </a:bodyPr>
          <a:lstStyle>
            <a:lvl1pPr>
              <a:defRPr sz="600" b="0"/>
            </a:lvl1pPr>
            <a:lvl2pPr>
              <a:defRPr sz="600"/>
            </a:lvl2pPr>
            <a:lvl3pPr>
              <a:defRPr sz="600"/>
            </a:lvl3pPr>
            <a:lvl4pPr>
              <a:defRPr sz="600"/>
            </a:lvl4pPr>
            <a:lvl5pPr>
              <a:defRPr sz="600"/>
            </a:lvl5pPr>
          </a:lstStyle>
          <a:p>
            <a:pPr lvl="0"/>
            <a:r>
              <a:rPr lang="en-US" dirty="0" smtClean="0"/>
              <a:t>SOURCE:</a:t>
            </a:r>
          </a:p>
        </p:txBody>
      </p:sp>
      <p:sp>
        <p:nvSpPr>
          <p:cNvPr id="8" name="Text Placeholder 9"/>
          <p:cNvSpPr>
            <a:spLocks noGrp="1"/>
          </p:cNvSpPr>
          <p:nvPr>
            <p:ph type="body" sz="quarter" idx="15"/>
          </p:nvPr>
        </p:nvSpPr>
        <p:spPr>
          <a:xfrm>
            <a:off x="-1" y="692696"/>
            <a:ext cx="9144001" cy="305916"/>
          </a:xfrm>
        </p:spPr>
        <p:txBody>
          <a:bodyPr tIns="0"/>
          <a:lstStyle>
            <a:lvl1pPr>
              <a:defRPr sz="1600" b="0">
                <a:solidFill>
                  <a:srgbClr val="737373"/>
                </a:solidFill>
              </a:defRPr>
            </a:lvl1pPr>
          </a:lstStyle>
          <a:p>
            <a:pPr lvl="0"/>
            <a:r>
              <a:rPr lang="hu-HU" smtClean="0"/>
              <a:t>Mintaszöveg szerkesztése</a:t>
            </a:r>
          </a:p>
        </p:txBody>
      </p:sp>
    </p:spTree>
    <p:extLst>
      <p:ext uri="{BB962C8B-B14F-4D97-AF65-F5344CB8AC3E}">
        <p14:creationId xmlns="" xmlns:p14="http://schemas.microsoft.com/office/powerpoint/2010/main" val="354514341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Triple Object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6"/>
          <p:cNvSpPr>
            <a:spLocks noGrp="1"/>
          </p:cNvSpPr>
          <p:nvPr>
            <p:ph sz="quarter" idx="16"/>
          </p:nvPr>
        </p:nvSpPr>
        <p:spPr>
          <a:xfrm>
            <a:off x="2800351" y="1033230"/>
            <a:ext cx="3028950" cy="4916524"/>
          </a:xfrm>
        </p:spPr>
        <p:txBody>
          <a:bodyPr lIns="248400">
            <a:noAutofit/>
          </a:bodyPr>
          <a:lstStyle>
            <a:lvl1pPr>
              <a:defRPr b="1"/>
            </a:lvl1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AU" dirty="0"/>
          </a:p>
        </p:txBody>
      </p:sp>
      <p:sp>
        <p:nvSpPr>
          <p:cNvPr id="9" name="Content Placeholder 6"/>
          <p:cNvSpPr>
            <a:spLocks noGrp="1"/>
          </p:cNvSpPr>
          <p:nvPr>
            <p:ph sz="quarter" idx="17"/>
          </p:nvPr>
        </p:nvSpPr>
        <p:spPr>
          <a:xfrm>
            <a:off x="5578679" y="1036005"/>
            <a:ext cx="3020015" cy="4912358"/>
          </a:xfrm>
        </p:spPr>
        <p:txBody>
          <a:bodyPr lIns="248400">
            <a:noAutofit/>
          </a:bodyPr>
          <a:lstStyle>
            <a:lvl1pPr>
              <a:defRPr b="1"/>
            </a:lvl1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AU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AU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1"/>
          </p:nvPr>
        </p:nvSpPr>
        <p:spPr>
          <a:xfrm>
            <a:off x="0" y="1031839"/>
            <a:ext cx="3055620" cy="4916524"/>
          </a:xfrm>
        </p:spPr>
        <p:txBody>
          <a:bodyPr>
            <a:noAutofit/>
          </a:bodyPr>
          <a:lstStyle>
            <a:lvl1pPr>
              <a:defRPr b="1"/>
            </a:lvl1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AU" dirty="0"/>
          </a:p>
        </p:txBody>
      </p:sp>
      <p:sp>
        <p:nvSpPr>
          <p:cNvPr id="12" name="Text Placeholder 9"/>
          <p:cNvSpPr>
            <a:spLocks noGrp="1"/>
          </p:cNvSpPr>
          <p:nvPr>
            <p:ph type="body" sz="quarter" idx="18" hasCustomPrompt="1"/>
          </p:nvPr>
        </p:nvSpPr>
        <p:spPr>
          <a:xfrm>
            <a:off x="1292225" y="5570538"/>
            <a:ext cx="7562850" cy="368300"/>
          </a:xfrm>
        </p:spPr>
        <p:txBody>
          <a:bodyPr lIns="0" tIns="0" rIns="0" bIns="108000" anchor="b">
            <a:noAutofit/>
          </a:bodyPr>
          <a:lstStyle>
            <a:lvl1pPr>
              <a:defRPr sz="600" b="0"/>
            </a:lvl1pPr>
            <a:lvl2pPr>
              <a:defRPr sz="600"/>
            </a:lvl2pPr>
            <a:lvl3pPr>
              <a:defRPr sz="600"/>
            </a:lvl3pPr>
            <a:lvl4pPr>
              <a:defRPr sz="600"/>
            </a:lvl4pPr>
            <a:lvl5pPr>
              <a:defRPr sz="600"/>
            </a:lvl5pPr>
          </a:lstStyle>
          <a:p>
            <a:pPr lvl="0"/>
            <a:r>
              <a:rPr lang="en-US" dirty="0" smtClean="0"/>
              <a:t>SOURCE:</a:t>
            </a:r>
          </a:p>
        </p:txBody>
      </p:sp>
    </p:spTree>
    <p:extLst>
      <p:ext uri="{BB962C8B-B14F-4D97-AF65-F5344CB8AC3E}">
        <p14:creationId xmlns="" xmlns:p14="http://schemas.microsoft.com/office/powerpoint/2010/main" val="279211116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Triple Object + Title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6"/>
          <p:cNvSpPr>
            <a:spLocks noGrp="1"/>
          </p:cNvSpPr>
          <p:nvPr>
            <p:ph sz="quarter" idx="16"/>
          </p:nvPr>
        </p:nvSpPr>
        <p:spPr>
          <a:xfrm>
            <a:off x="2800351" y="1788563"/>
            <a:ext cx="3028950" cy="4161189"/>
          </a:xfrm>
        </p:spPr>
        <p:txBody>
          <a:bodyPr lIns="248400" tIns="0">
            <a:noAutofit/>
          </a:bodyPr>
          <a:lstStyle>
            <a:lvl1pPr>
              <a:defRPr b="1"/>
            </a:lvl1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AU" dirty="0"/>
          </a:p>
        </p:txBody>
      </p:sp>
      <p:sp>
        <p:nvSpPr>
          <p:cNvPr id="9" name="Content Placeholder 6"/>
          <p:cNvSpPr>
            <a:spLocks noGrp="1"/>
          </p:cNvSpPr>
          <p:nvPr>
            <p:ph sz="quarter" idx="17"/>
          </p:nvPr>
        </p:nvSpPr>
        <p:spPr>
          <a:xfrm>
            <a:off x="5578679" y="1790699"/>
            <a:ext cx="3020015" cy="4157663"/>
          </a:xfrm>
        </p:spPr>
        <p:txBody>
          <a:bodyPr lIns="248400" tIns="0">
            <a:noAutofit/>
          </a:bodyPr>
          <a:lstStyle>
            <a:lvl1pPr>
              <a:defRPr b="1"/>
            </a:lvl1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AU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AU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1"/>
          </p:nvPr>
        </p:nvSpPr>
        <p:spPr>
          <a:xfrm>
            <a:off x="0" y="1787172"/>
            <a:ext cx="3055620" cy="4161189"/>
          </a:xfrm>
        </p:spPr>
        <p:txBody>
          <a:bodyPr tIns="0">
            <a:noAutofit/>
          </a:bodyPr>
          <a:lstStyle>
            <a:lvl1pPr>
              <a:defRPr b="1"/>
            </a:lvl1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AU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5"/>
          </p:nvPr>
        </p:nvSpPr>
        <p:spPr>
          <a:xfrm>
            <a:off x="0" y="1031839"/>
            <a:ext cx="2800350" cy="758861"/>
          </a:xfrm>
        </p:spPr>
        <p:txBody>
          <a:bodyPr/>
          <a:lstStyle>
            <a:lvl1pPr>
              <a:defRPr sz="1200"/>
            </a:lvl1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12" name="Text Placeholder 9"/>
          <p:cNvSpPr>
            <a:spLocks noGrp="1"/>
          </p:cNvSpPr>
          <p:nvPr>
            <p:ph type="body" sz="quarter" idx="18" hasCustomPrompt="1"/>
          </p:nvPr>
        </p:nvSpPr>
        <p:spPr>
          <a:xfrm>
            <a:off x="1292225" y="5570538"/>
            <a:ext cx="7562850" cy="368300"/>
          </a:xfrm>
        </p:spPr>
        <p:txBody>
          <a:bodyPr lIns="0" tIns="0" rIns="0" bIns="108000" anchor="b">
            <a:noAutofit/>
          </a:bodyPr>
          <a:lstStyle>
            <a:lvl1pPr>
              <a:defRPr sz="600" b="0"/>
            </a:lvl1pPr>
            <a:lvl2pPr>
              <a:defRPr sz="600"/>
            </a:lvl2pPr>
            <a:lvl3pPr>
              <a:defRPr sz="600"/>
            </a:lvl3pPr>
            <a:lvl4pPr>
              <a:defRPr sz="600"/>
            </a:lvl4pPr>
            <a:lvl5pPr>
              <a:defRPr sz="600"/>
            </a:lvl5pPr>
          </a:lstStyle>
          <a:p>
            <a:pPr lvl="0"/>
            <a:r>
              <a:rPr lang="en-US" dirty="0" smtClean="0"/>
              <a:t>SOURCE: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20"/>
          </p:nvPr>
        </p:nvSpPr>
        <p:spPr>
          <a:xfrm>
            <a:off x="2797065" y="1031839"/>
            <a:ext cx="2788395" cy="758861"/>
          </a:xfrm>
        </p:spPr>
        <p:txBody>
          <a:bodyPr lIns="252000"/>
          <a:lstStyle>
            <a:lvl1pPr>
              <a:defRPr sz="1200"/>
            </a:lvl1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21"/>
          </p:nvPr>
        </p:nvSpPr>
        <p:spPr>
          <a:xfrm>
            <a:off x="5578365" y="1039459"/>
            <a:ext cx="2788395" cy="758861"/>
          </a:xfrm>
        </p:spPr>
        <p:txBody>
          <a:bodyPr lIns="252000"/>
          <a:lstStyle>
            <a:lvl1pPr>
              <a:defRPr sz="1200"/>
            </a:lvl1pPr>
          </a:lstStyle>
          <a:p>
            <a:pPr lvl="0"/>
            <a:r>
              <a:rPr lang="hu-HU" smtClean="0"/>
              <a:t>Mintaszöveg szerkesztése</a:t>
            </a:r>
          </a:p>
        </p:txBody>
      </p:sp>
    </p:spTree>
    <p:extLst>
      <p:ext uri="{BB962C8B-B14F-4D97-AF65-F5344CB8AC3E}">
        <p14:creationId xmlns="" xmlns:p14="http://schemas.microsoft.com/office/powerpoint/2010/main" val="14527353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Triple Object + Title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6"/>
          <p:cNvSpPr>
            <a:spLocks noGrp="1"/>
          </p:cNvSpPr>
          <p:nvPr>
            <p:ph sz="quarter" idx="16"/>
          </p:nvPr>
        </p:nvSpPr>
        <p:spPr>
          <a:xfrm>
            <a:off x="2800351" y="1772817"/>
            <a:ext cx="3028950" cy="2808314"/>
          </a:xfrm>
        </p:spPr>
        <p:txBody>
          <a:bodyPr lIns="248400" tIns="212400">
            <a:noAutofit/>
          </a:bodyPr>
          <a:lstStyle>
            <a:lvl1pPr>
              <a:defRPr b="1"/>
            </a:lvl1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AU" dirty="0"/>
          </a:p>
        </p:txBody>
      </p:sp>
      <p:sp>
        <p:nvSpPr>
          <p:cNvPr id="9" name="Content Placeholder 6"/>
          <p:cNvSpPr>
            <a:spLocks noGrp="1"/>
          </p:cNvSpPr>
          <p:nvPr>
            <p:ph sz="quarter" idx="17"/>
          </p:nvPr>
        </p:nvSpPr>
        <p:spPr>
          <a:xfrm>
            <a:off x="5578679" y="1772816"/>
            <a:ext cx="3020015" cy="2808315"/>
          </a:xfrm>
        </p:spPr>
        <p:txBody>
          <a:bodyPr lIns="248400" tIns="212400">
            <a:noAutofit/>
          </a:bodyPr>
          <a:lstStyle>
            <a:lvl1pPr>
              <a:defRPr b="1"/>
            </a:lvl1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AU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AU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1"/>
          </p:nvPr>
        </p:nvSpPr>
        <p:spPr>
          <a:xfrm>
            <a:off x="0" y="1772816"/>
            <a:ext cx="3055620" cy="2808314"/>
          </a:xfrm>
        </p:spPr>
        <p:txBody>
          <a:bodyPr tIns="212400">
            <a:noAutofit/>
          </a:bodyPr>
          <a:lstStyle>
            <a:lvl1pPr>
              <a:defRPr b="1"/>
            </a:lvl1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AU" dirty="0"/>
          </a:p>
        </p:txBody>
      </p:sp>
      <p:sp>
        <p:nvSpPr>
          <p:cNvPr id="12" name="Text Placeholder 9"/>
          <p:cNvSpPr>
            <a:spLocks noGrp="1"/>
          </p:cNvSpPr>
          <p:nvPr>
            <p:ph type="body" sz="quarter" idx="18" hasCustomPrompt="1"/>
          </p:nvPr>
        </p:nvSpPr>
        <p:spPr>
          <a:xfrm>
            <a:off x="1292225" y="5570538"/>
            <a:ext cx="7562850" cy="368300"/>
          </a:xfrm>
        </p:spPr>
        <p:txBody>
          <a:bodyPr lIns="0" tIns="0" rIns="0" bIns="108000" anchor="b">
            <a:noAutofit/>
          </a:bodyPr>
          <a:lstStyle>
            <a:lvl1pPr>
              <a:defRPr sz="600" b="0"/>
            </a:lvl1pPr>
            <a:lvl2pPr>
              <a:defRPr sz="600"/>
            </a:lvl2pPr>
            <a:lvl3pPr>
              <a:defRPr sz="600"/>
            </a:lvl3pPr>
            <a:lvl4pPr>
              <a:defRPr sz="600"/>
            </a:lvl4pPr>
            <a:lvl5pPr>
              <a:defRPr sz="600"/>
            </a:lvl5pPr>
          </a:lstStyle>
          <a:p>
            <a:pPr lvl="0"/>
            <a:r>
              <a:rPr lang="en-US" dirty="0" smtClean="0"/>
              <a:t>SOURCE:</a:t>
            </a:r>
          </a:p>
        </p:txBody>
      </p:sp>
      <p:sp>
        <p:nvSpPr>
          <p:cNvPr id="15" name="Text Placeholder 9"/>
          <p:cNvSpPr>
            <a:spLocks noGrp="1"/>
          </p:cNvSpPr>
          <p:nvPr>
            <p:ph type="body" sz="quarter" idx="20"/>
          </p:nvPr>
        </p:nvSpPr>
        <p:spPr>
          <a:xfrm>
            <a:off x="0" y="1031839"/>
            <a:ext cx="9144000" cy="758861"/>
          </a:xfrm>
        </p:spPr>
        <p:txBody>
          <a:bodyPr lIns="277200"/>
          <a:lstStyle>
            <a:lvl1pPr>
              <a:defRPr sz="1200"/>
            </a:lvl1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17" name="Text Placeholder 9"/>
          <p:cNvSpPr>
            <a:spLocks noGrp="1"/>
          </p:cNvSpPr>
          <p:nvPr>
            <p:ph type="body" sz="quarter" idx="21"/>
          </p:nvPr>
        </p:nvSpPr>
        <p:spPr>
          <a:xfrm>
            <a:off x="1" y="4581129"/>
            <a:ext cx="3055619" cy="989410"/>
          </a:xfrm>
        </p:spPr>
        <p:txBody>
          <a:bodyPr/>
          <a:lstStyle>
            <a:lvl1pPr>
              <a:defRPr sz="1200"/>
            </a:lvl1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18" name="Text Placeholder 9"/>
          <p:cNvSpPr>
            <a:spLocks noGrp="1"/>
          </p:cNvSpPr>
          <p:nvPr>
            <p:ph type="body" sz="quarter" idx="22"/>
          </p:nvPr>
        </p:nvSpPr>
        <p:spPr>
          <a:xfrm>
            <a:off x="2800351" y="4581130"/>
            <a:ext cx="3028950" cy="989410"/>
          </a:xfrm>
        </p:spPr>
        <p:txBody>
          <a:bodyPr/>
          <a:lstStyle>
            <a:lvl1pPr>
              <a:defRPr sz="1200"/>
            </a:lvl1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19" name="Text Placeholder 9"/>
          <p:cNvSpPr>
            <a:spLocks noGrp="1"/>
          </p:cNvSpPr>
          <p:nvPr>
            <p:ph type="body" sz="quarter" idx="23"/>
          </p:nvPr>
        </p:nvSpPr>
        <p:spPr>
          <a:xfrm>
            <a:off x="5580112" y="4581128"/>
            <a:ext cx="3018581" cy="989410"/>
          </a:xfrm>
        </p:spPr>
        <p:txBody>
          <a:bodyPr/>
          <a:lstStyle>
            <a:lvl1pPr>
              <a:defRPr sz="1200"/>
            </a:lvl1pPr>
          </a:lstStyle>
          <a:p>
            <a:pPr lvl="0"/>
            <a:r>
              <a:rPr lang="hu-HU" smtClean="0"/>
              <a:t>Mintaszöveg szerkesztése</a:t>
            </a:r>
          </a:p>
        </p:txBody>
      </p:sp>
    </p:spTree>
    <p:extLst>
      <p:ext uri="{BB962C8B-B14F-4D97-AF65-F5344CB8AC3E}">
        <p14:creationId xmlns="" xmlns:p14="http://schemas.microsoft.com/office/powerpoint/2010/main" val="14527353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7_Tablaz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AU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5"/>
          </p:nvPr>
        </p:nvSpPr>
        <p:spPr>
          <a:xfrm>
            <a:off x="-1" y="692696"/>
            <a:ext cx="9144001" cy="305916"/>
          </a:xfrm>
        </p:spPr>
        <p:txBody>
          <a:bodyPr tIns="0"/>
          <a:lstStyle>
            <a:lvl1pPr>
              <a:defRPr sz="1600" b="0">
                <a:solidFill>
                  <a:srgbClr val="737373"/>
                </a:solidFill>
              </a:defRPr>
            </a:lvl1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12" name="Text Placeholder 9"/>
          <p:cNvSpPr>
            <a:spLocks noGrp="1"/>
          </p:cNvSpPr>
          <p:nvPr>
            <p:ph type="body" sz="quarter" idx="18" hasCustomPrompt="1"/>
          </p:nvPr>
        </p:nvSpPr>
        <p:spPr>
          <a:xfrm>
            <a:off x="1292225" y="5570538"/>
            <a:ext cx="7562850" cy="368300"/>
          </a:xfrm>
        </p:spPr>
        <p:txBody>
          <a:bodyPr lIns="0" tIns="0" rIns="0" bIns="108000" anchor="b">
            <a:noAutofit/>
          </a:bodyPr>
          <a:lstStyle>
            <a:lvl1pPr>
              <a:defRPr sz="600" b="0"/>
            </a:lvl1pPr>
            <a:lvl2pPr>
              <a:defRPr sz="600"/>
            </a:lvl2pPr>
            <a:lvl3pPr>
              <a:defRPr sz="600"/>
            </a:lvl3pPr>
            <a:lvl4pPr>
              <a:defRPr sz="600"/>
            </a:lvl4pPr>
            <a:lvl5pPr>
              <a:defRPr sz="600"/>
            </a:lvl5pPr>
          </a:lstStyle>
          <a:p>
            <a:pPr lvl="0"/>
            <a:r>
              <a:rPr lang="en-US" dirty="0" smtClean="0"/>
              <a:t>SOURCE:</a:t>
            </a:r>
          </a:p>
        </p:txBody>
      </p:sp>
      <p:sp>
        <p:nvSpPr>
          <p:cNvPr id="15" name="Text Placeholder 9"/>
          <p:cNvSpPr>
            <a:spLocks noGrp="1"/>
          </p:cNvSpPr>
          <p:nvPr>
            <p:ph type="body" sz="quarter" idx="20"/>
          </p:nvPr>
        </p:nvSpPr>
        <p:spPr>
          <a:xfrm>
            <a:off x="0" y="1031839"/>
            <a:ext cx="9144000" cy="758861"/>
          </a:xfrm>
        </p:spPr>
        <p:txBody>
          <a:bodyPr lIns="277200"/>
          <a:lstStyle>
            <a:lvl1pPr>
              <a:defRPr sz="1200"/>
            </a:lvl1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17" name="Text Placeholder 9"/>
          <p:cNvSpPr>
            <a:spLocks noGrp="1"/>
          </p:cNvSpPr>
          <p:nvPr>
            <p:ph type="body" sz="quarter" idx="21"/>
          </p:nvPr>
        </p:nvSpPr>
        <p:spPr>
          <a:xfrm>
            <a:off x="1" y="4581129"/>
            <a:ext cx="3189287" cy="989410"/>
          </a:xfrm>
        </p:spPr>
        <p:txBody>
          <a:bodyPr/>
          <a:lstStyle>
            <a:lvl1pPr marL="228600" indent="-228600">
              <a:buFont typeface="+mj-lt"/>
              <a:buNone/>
              <a:defRPr sz="12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18" name="Text Placeholder 9"/>
          <p:cNvSpPr>
            <a:spLocks noGrp="1"/>
          </p:cNvSpPr>
          <p:nvPr>
            <p:ph type="body" sz="quarter" idx="22"/>
          </p:nvPr>
        </p:nvSpPr>
        <p:spPr>
          <a:xfrm>
            <a:off x="3189286" y="4581130"/>
            <a:ext cx="2895193" cy="989410"/>
          </a:xfrm>
        </p:spPr>
        <p:txBody>
          <a:bodyPr lIns="0" rIns="277200"/>
          <a:lstStyle>
            <a:lvl1pPr>
              <a:defRPr sz="12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19" name="Text Placeholder 9"/>
          <p:cNvSpPr>
            <a:spLocks noGrp="1"/>
          </p:cNvSpPr>
          <p:nvPr>
            <p:ph type="body" sz="quarter" idx="23"/>
          </p:nvPr>
        </p:nvSpPr>
        <p:spPr>
          <a:xfrm>
            <a:off x="6080124" y="4581128"/>
            <a:ext cx="3063875" cy="989410"/>
          </a:xfrm>
        </p:spPr>
        <p:txBody>
          <a:bodyPr lIns="0" rIns="450000"/>
          <a:lstStyle>
            <a:lvl1pPr>
              <a:defRPr sz="12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14" name="Table Placeholder 13"/>
          <p:cNvSpPr>
            <a:spLocks noGrp="1"/>
          </p:cNvSpPr>
          <p:nvPr>
            <p:ph type="tbl" sz="quarter" idx="24"/>
          </p:nvPr>
        </p:nvSpPr>
        <p:spPr>
          <a:xfrm>
            <a:off x="285750" y="1790700"/>
            <a:ext cx="2766340" cy="2770188"/>
          </a:xfrm>
        </p:spPr>
        <p:txBody>
          <a:bodyPr/>
          <a:lstStyle/>
          <a:p>
            <a:r>
              <a:rPr lang="hu-HU" smtClean="0"/>
              <a:t>Táblázat beszúrásához kattintson az ikonra</a:t>
            </a:r>
            <a:endParaRPr lang="hu-HU"/>
          </a:p>
        </p:txBody>
      </p:sp>
      <p:sp>
        <p:nvSpPr>
          <p:cNvPr id="16" name="Table Placeholder 13"/>
          <p:cNvSpPr>
            <a:spLocks noGrp="1"/>
          </p:cNvSpPr>
          <p:nvPr>
            <p:ph type="tbl" sz="quarter" idx="25"/>
          </p:nvPr>
        </p:nvSpPr>
        <p:spPr>
          <a:xfrm>
            <a:off x="3189288" y="1790700"/>
            <a:ext cx="2772000" cy="2770188"/>
          </a:xfrm>
        </p:spPr>
        <p:txBody>
          <a:bodyPr/>
          <a:lstStyle/>
          <a:p>
            <a:r>
              <a:rPr lang="hu-HU" smtClean="0"/>
              <a:t>Táblázat beszúrásához kattintson az ikonra</a:t>
            </a:r>
            <a:endParaRPr lang="hu-HU"/>
          </a:p>
        </p:txBody>
      </p:sp>
      <p:sp>
        <p:nvSpPr>
          <p:cNvPr id="20" name="Table Placeholder 13"/>
          <p:cNvSpPr>
            <a:spLocks noGrp="1"/>
          </p:cNvSpPr>
          <p:nvPr>
            <p:ph type="tbl" sz="quarter" idx="26"/>
          </p:nvPr>
        </p:nvSpPr>
        <p:spPr>
          <a:xfrm>
            <a:off x="6084480" y="1790700"/>
            <a:ext cx="2770595" cy="2770188"/>
          </a:xfrm>
        </p:spPr>
        <p:txBody>
          <a:bodyPr/>
          <a:lstStyle/>
          <a:p>
            <a:r>
              <a:rPr lang="hu-HU" smtClean="0"/>
              <a:t>Táblázat beszúrásához kattintson az ikonra</a:t>
            </a:r>
            <a:endParaRPr lang="hu-HU"/>
          </a:p>
        </p:txBody>
      </p:sp>
    </p:spTree>
    <p:extLst>
      <p:ext uri="{BB962C8B-B14F-4D97-AF65-F5344CB8AC3E}">
        <p14:creationId xmlns="" xmlns:p14="http://schemas.microsoft.com/office/powerpoint/2010/main" val="14527353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8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AU" dirty="0"/>
          </a:p>
        </p:txBody>
      </p:sp>
      <p:sp>
        <p:nvSpPr>
          <p:cNvPr id="6" name="Text Placeholder 9"/>
          <p:cNvSpPr>
            <a:spLocks noGrp="1"/>
          </p:cNvSpPr>
          <p:nvPr>
            <p:ph type="body" sz="quarter" idx="16" hasCustomPrompt="1"/>
          </p:nvPr>
        </p:nvSpPr>
        <p:spPr>
          <a:xfrm>
            <a:off x="1292225" y="5570538"/>
            <a:ext cx="7562850" cy="368300"/>
          </a:xfrm>
        </p:spPr>
        <p:txBody>
          <a:bodyPr lIns="0" tIns="0" rIns="0" bIns="108000" anchor="b">
            <a:noAutofit/>
          </a:bodyPr>
          <a:lstStyle>
            <a:lvl1pPr>
              <a:defRPr sz="600" b="0"/>
            </a:lvl1pPr>
            <a:lvl2pPr>
              <a:defRPr sz="600"/>
            </a:lvl2pPr>
            <a:lvl3pPr>
              <a:defRPr sz="600"/>
            </a:lvl3pPr>
            <a:lvl4pPr>
              <a:defRPr sz="600"/>
            </a:lvl4pPr>
            <a:lvl5pPr>
              <a:defRPr sz="600"/>
            </a:lvl5pPr>
          </a:lstStyle>
          <a:p>
            <a:pPr lvl="0"/>
            <a:r>
              <a:rPr lang="en-US" dirty="0" smtClean="0"/>
              <a:t>SOURCE:</a:t>
            </a:r>
          </a:p>
        </p:txBody>
      </p:sp>
      <p:sp>
        <p:nvSpPr>
          <p:cNvPr id="4" name="Text Placeholder 9"/>
          <p:cNvSpPr>
            <a:spLocks noGrp="1"/>
          </p:cNvSpPr>
          <p:nvPr>
            <p:ph type="body" sz="quarter" idx="15"/>
          </p:nvPr>
        </p:nvSpPr>
        <p:spPr>
          <a:xfrm>
            <a:off x="-1" y="692696"/>
            <a:ext cx="9144001" cy="305916"/>
          </a:xfrm>
        </p:spPr>
        <p:txBody>
          <a:bodyPr tIns="0"/>
          <a:lstStyle>
            <a:lvl1pPr>
              <a:defRPr sz="1600" b="0">
                <a:solidFill>
                  <a:srgbClr val="737373"/>
                </a:solidFill>
              </a:defRPr>
            </a:lvl1pPr>
          </a:lstStyle>
          <a:p>
            <a:pPr lvl="0"/>
            <a:r>
              <a:rPr lang="hu-HU" smtClean="0"/>
              <a:t>Mintaszöveg szerkesztése</a:t>
            </a:r>
          </a:p>
        </p:txBody>
      </p:sp>
    </p:spTree>
    <p:extLst>
      <p:ext uri="{BB962C8B-B14F-4D97-AF65-F5344CB8AC3E}">
        <p14:creationId xmlns="" xmlns:p14="http://schemas.microsoft.com/office/powerpoint/2010/main" val="188250398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264025" y="6600825"/>
            <a:ext cx="3860800" cy="11430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itchFamily="34" charset="0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310563" y="6600825"/>
            <a:ext cx="273050" cy="11430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664D78DF-7928-4A8C-A4D7-56C4E858CA8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287338" y="449263"/>
            <a:ext cx="7558087" cy="4064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-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sz="quarter" idx="19"/>
          </p:nvPr>
        </p:nvSpPr>
        <p:spPr>
          <a:xfrm>
            <a:off x="203096" y="1237429"/>
            <a:ext cx="8737808" cy="493103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8414238" y="6332909"/>
            <a:ext cx="729762" cy="356815"/>
          </a:xfrm>
          <a:prstGeom prst="rect">
            <a:avLst/>
          </a:prstGeom>
        </p:spPr>
        <p:txBody>
          <a:bodyPr vert="horz" lIns="182861" tIns="45715" rIns="182861" bIns="45715" rtlCol="0" anchor="b" anchorCtr="0"/>
          <a:lstStyle>
            <a:defPPr>
              <a:defRPr lang="en-US"/>
            </a:defPPr>
            <a:lvl1pPr algn="r">
              <a:defRPr lang="en-US" sz="800" smtClean="0">
                <a:solidFill>
                  <a:srgbClr val="444444"/>
                </a:solidFill>
                <a:cs typeface="Arial"/>
              </a:defRPr>
            </a:lvl1pPr>
          </a:lstStyle>
          <a:p>
            <a:pPr lvl="0"/>
            <a:fld id="{CA2E1E93-11B9-464E-AF21-E2369226A36F}" type="slidenum">
              <a:rPr lang="en-US" sz="1000" smtClean="0"/>
              <a:pPr lvl="0"/>
              <a:t>‹#›</a:t>
            </a:fld>
            <a:endParaRPr lang="en-US" sz="1000" dirty="0"/>
          </a:p>
        </p:txBody>
      </p:sp>
      <p:sp>
        <p:nvSpPr>
          <p:cNvPr id="12" name="Text Placeholder 2"/>
          <p:cNvSpPr>
            <a:spLocks noGrp="1"/>
          </p:cNvSpPr>
          <p:nvPr>
            <p:ph type="body" sz="quarter" idx="17" hasCustomPrompt="1"/>
          </p:nvPr>
        </p:nvSpPr>
        <p:spPr>
          <a:xfrm>
            <a:off x="3181769" y="6231467"/>
            <a:ext cx="4315602" cy="457200"/>
          </a:xfrm>
          <a:noFill/>
        </p:spPr>
        <p:txBody>
          <a:bodyPr vert="horz" lIns="75301" tIns="45715" rIns="182861" bIns="45715" rtlCol="0" anchor="b" anchorCtr="0">
            <a:normAutofit/>
          </a:bodyPr>
          <a:lstStyle>
            <a:lvl1pPr>
              <a:defRPr kumimoji="0" lang="en-US" sz="700" b="0" i="0" u="none" strike="noStrike" kern="1200" cap="none" spc="0" normalizeH="0" baseline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Arial"/>
                <a:cs typeface="Arial"/>
              </a:defRPr>
            </a:lvl1pPr>
          </a:lstStyle>
          <a:p>
            <a:pPr marR="0" lvl="0" algn="l" defTabSz="753008" rtl="0" fontAlgn="auto" latinLnBrk="0"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US" dirty="0" smtClean="0"/>
              <a:t>Click to enter footnote</a:t>
            </a:r>
            <a:endParaRPr lang="en-US" dirty="0"/>
          </a:p>
        </p:txBody>
      </p:sp>
      <p:sp>
        <p:nvSpPr>
          <p:cNvPr id="10" name="Title 2"/>
          <p:cNvSpPr>
            <a:spLocks noGrp="1"/>
          </p:cNvSpPr>
          <p:nvPr>
            <p:ph type="title"/>
          </p:nvPr>
        </p:nvSpPr>
        <p:spPr>
          <a:xfrm>
            <a:off x="203200" y="0"/>
            <a:ext cx="8737600" cy="1120690"/>
          </a:xfrm>
        </p:spPr>
        <p:txBody>
          <a:bodyPr anchor="ctr" anchorCtr="0"/>
          <a:lstStyle>
            <a:lvl1pPr>
              <a:defRPr sz="260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37523051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Footer Placeholder 70"/>
          <p:cNvSpPr txBox="1">
            <a:spLocks/>
          </p:cNvSpPr>
          <p:nvPr/>
        </p:nvSpPr>
        <p:spPr>
          <a:xfrm>
            <a:off x="785814" y="5946775"/>
            <a:ext cx="2346026" cy="379567"/>
          </a:xfrm>
          <a:prstGeom prst="rect">
            <a:avLst/>
          </a:prstGeom>
        </p:spPr>
        <p:txBody>
          <a:bodyPr lIns="496800" tIns="90000">
            <a:noAutofit/>
          </a:bodyPr>
          <a:lstStyle>
            <a:lvl1pPr>
              <a:defRPr lang="en-AU" sz="1250" b="1">
                <a:solidFill>
                  <a:srgbClr val="D10074"/>
                </a:solidFill>
                <a:latin typeface="+mn-lt"/>
                <a:cs typeface="+mn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hu-HU" sz="1250" b="1" i="0" u="none" strike="noStrike" kern="1200" cap="none" spc="0" normalizeH="0" baseline="0" noProof="0" dirty="0" smtClean="0">
                <a:ln>
                  <a:noFill/>
                </a:ln>
                <a:solidFill>
                  <a:srgbClr val="D10074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TNS Hoffmann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1321668" y="6323837"/>
            <a:ext cx="1624128" cy="531000"/>
          </a:xfrm>
          <a:prstGeom prst="rect">
            <a:avLst/>
          </a:prstGeom>
          <a:noFill/>
        </p:spPr>
        <p:txBody>
          <a:bodyPr wrap="square" lIns="0" tIns="0" rIns="0" bIns="266400" rtlCol="0" anchor="b">
            <a:noAutofit/>
          </a:bodyPr>
          <a:lstStyle/>
          <a:p>
            <a:r>
              <a:rPr lang="en-AU" sz="750" b="0" dirty="0" smtClean="0">
                <a:solidFill>
                  <a:srgbClr val="333333"/>
                </a:solidFill>
                <a:latin typeface="+mn-lt"/>
              </a:rPr>
              <a:t>©TNS </a:t>
            </a:r>
            <a:r>
              <a:rPr lang="en-AU" sz="750" b="0" dirty="0" smtClean="0">
                <a:solidFill>
                  <a:srgbClr val="333333"/>
                </a:solidFill>
                <a:latin typeface="+mn-lt"/>
              </a:rPr>
              <a:t>201</a:t>
            </a:r>
            <a:r>
              <a:rPr lang="hu-HU" sz="750" b="0" dirty="0" smtClean="0">
                <a:solidFill>
                  <a:srgbClr val="333333"/>
                </a:solidFill>
                <a:latin typeface="+mn-lt"/>
              </a:rPr>
              <a:t>6</a:t>
            </a:r>
            <a:endParaRPr lang="en-AU" sz="750" b="0" dirty="0">
              <a:solidFill>
                <a:srgbClr val="333333"/>
              </a:solidFill>
              <a:latin typeface="+mn-lt"/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0" y="1"/>
            <a:ext cx="9145617" cy="1031838"/>
          </a:xfrm>
          <a:prstGeom prst="rect">
            <a:avLst/>
          </a:prstGeom>
        </p:spPr>
        <p:txBody>
          <a:bodyPr vert="horz" lIns="277200" tIns="208800" rIns="277200" bIns="0" rtlCol="0" anchor="t">
            <a:noAutofit/>
          </a:bodyPr>
          <a:lstStyle/>
          <a:p>
            <a:r>
              <a:rPr lang="hu-HU" smtClean="0"/>
              <a:t>Mintacím szerkesztése</a:t>
            </a:r>
            <a:endParaRPr lang="en-AU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0" y="1031837"/>
            <a:ext cx="9145617" cy="4035515"/>
          </a:xfrm>
          <a:prstGeom prst="rect">
            <a:avLst/>
          </a:prstGeom>
        </p:spPr>
        <p:txBody>
          <a:bodyPr vert="horz" lIns="277200" tIns="212400" rIns="277200" bIns="0" rtlCol="0">
            <a:no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AU" dirty="0"/>
          </a:p>
        </p:txBody>
      </p:sp>
      <p:cxnSp>
        <p:nvCxnSpPr>
          <p:cNvPr id="70" name="Straight Connector 69"/>
          <p:cNvCxnSpPr/>
          <p:nvPr/>
        </p:nvCxnSpPr>
        <p:spPr>
          <a:xfrm>
            <a:off x="282163" y="5946775"/>
            <a:ext cx="8572912" cy="0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7824719" y="6323838"/>
            <a:ext cx="1032830" cy="247700"/>
          </a:xfrm>
          <a:prstGeom prst="rect">
            <a:avLst/>
          </a:prstGeom>
          <a:noFill/>
        </p:spPr>
        <p:txBody>
          <a:bodyPr wrap="square" lIns="0" tIns="0" rIns="0" bIns="0" rtlCol="0" anchor="b" anchorCtr="0">
            <a:noAutofit/>
          </a:bodyPr>
          <a:lstStyle/>
          <a:p>
            <a:pPr algn="r"/>
            <a:fld id="{6AF0B9DB-A072-488F-A876-7C75D57C498B}" type="slidenum">
              <a:rPr lang="hu-HU" sz="750" b="0" smtClean="0">
                <a:latin typeface="+mn-lt"/>
              </a:rPr>
              <a:pPr algn="r"/>
              <a:t>‹#›</a:t>
            </a:fld>
            <a:endParaRPr lang="hu-HU" sz="750" b="0" dirty="0" smtClean="0">
              <a:latin typeface="+mn-lt"/>
            </a:endParaRPr>
          </a:p>
        </p:txBody>
      </p:sp>
      <p:sp>
        <p:nvSpPr>
          <p:cNvPr id="30" name="Footer Placeholder 70"/>
          <p:cNvSpPr txBox="1">
            <a:spLocks/>
          </p:cNvSpPr>
          <p:nvPr/>
        </p:nvSpPr>
        <p:spPr>
          <a:xfrm>
            <a:off x="786988" y="6148282"/>
            <a:ext cx="5866034" cy="377062"/>
          </a:xfrm>
          <a:prstGeom prst="rect">
            <a:avLst/>
          </a:prstGeom>
        </p:spPr>
        <p:txBody>
          <a:bodyPr lIns="496800" tIns="90000">
            <a:noAutofit/>
          </a:bodyPr>
          <a:lstStyle>
            <a:lvl1pPr>
              <a:defRPr lang="en-AU" sz="1250" b="1">
                <a:solidFill>
                  <a:srgbClr val="D10074"/>
                </a:solidFill>
                <a:latin typeface="+mn-lt"/>
                <a:cs typeface="+mn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hu-HU" sz="1250" b="0" i="0" u="none" strike="noStrike" kern="1200" cap="none" spc="0" normalizeH="0" baseline="0" noProof="0" dirty="0" smtClean="0">
                <a:ln>
                  <a:noFill/>
                </a:ln>
                <a:solidFill>
                  <a:srgbClr val="737373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Márka és hitelesség</a:t>
            </a:r>
          </a:p>
        </p:txBody>
      </p:sp>
      <p:pic>
        <p:nvPicPr>
          <p:cNvPr id="32" name="Picture 2" descr="\\PSTUDIOTERM\Clients\TNS Global\TNS_002 Templates\4. Design\1. Assets\Logos\TNS_LOGOS\final brand jpgs\TNS_logo_rgb.jpg"/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988" y="6072637"/>
            <a:ext cx="504000" cy="504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7254149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7" r:id="rId1"/>
    <p:sldLayoutId id="2147483790" r:id="rId2"/>
    <p:sldLayoutId id="2147483784" r:id="rId3"/>
    <p:sldLayoutId id="2147483787" r:id="rId4"/>
    <p:sldLayoutId id="2147483789" r:id="rId5"/>
    <p:sldLayoutId id="2147483774" r:id="rId6"/>
    <p:sldLayoutId id="2147483798" r:id="rId7"/>
    <p:sldLayoutId id="2147483802" r:id="rId8"/>
    <p:sldLayoutId id="2147483803" r:id="rId9"/>
    <p:sldLayoutId id="2147483801" r:id="rId10"/>
    <p:sldLayoutId id="2147483777" r:id="rId11"/>
    <p:sldLayoutId id="2147483799" r:id="rId12"/>
    <p:sldLayoutId id="2147483776" r:id="rId13"/>
    <p:sldLayoutId id="2147483778" r:id="rId14"/>
    <p:sldLayoutId id="2147483779" r:id="rId15"/>
    <p:sldLayoutId id="2147483796" r:id="rId16"/>
    <p:sldLayoutId id="2147483800" r:id="rId17"/>
    <p:sldLayoutId id="2147483780" r:id="rId18"/>
    <p:sldLayoutId id="2147483806" r:id="rId19"/>
    <p:sldLayoutId id="2147483809" r:id="rId20"/>
    <p:sldLayoutId id="2147483813" r:id="rId21"/>
  </p:sldLayoutIdLst>
  <p:hf hdr="0" dt="0"/>
  <p:txStyles>
    <p:titleStyle>
      <a:lvl1pPr algn="l" defTabSz="914400" rtl="0" eaLnBrk="1" latinLnBrk="0" hangingPunct="1">
        <a:spcBef>
          <a:spcPct val="0"/>
        </a:spcBef>
        <a:buNone/>
        <a:defRPr sz="2400" kern="1200">
          <a:solidFill>
            <a:srgbClr val="333333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spcBef>
          <a:spcPct val="20000"/>
        </a:spcBef>
        <a:buFont typeface="Arial" pitchFamily="34" charset="0"/>
        <a:buNone/>
        <a:defRPr sz="1600" b="1" kern="1200">
          <a:solidFill>
            <a:srgbClr val="333333"/>
          </a:solidFill>
          <a:latin typeface="+mn-lt"/>
          <a:ea typeface="+mn-ea"/>
          <a:cs typeface="+mn-cs"/>
        </a:defRPr>
      </a:lvl1pPr>
      <a:lvl2pPr marL="0" indent="0" algn="l" defTabSz="914400" rtl="0" eaLnBrk="1" latinLnBrk="0" hangingPunct="1">
        <a:spcBef>
          <a:spcPct val="20000"/>
        </a:spcBef>
        <a:buFont typeface="Arial" pitchFamily="34" charset="0"/>
        <a:buNone/>
        <a:defRPr sz="1600" kern="1200">
          <a:solidFill>
            <a:srgbClr val="333333"/>
          </a:solidFill>
          <a:latin typeface="+mn-lt"/>
          <a:ea typeface="+mn-ea"/>
          <a:cs typeface="+mn-cs"/>
        </a:defRPr>
      </a:lvl2pPr>
      <a:lvl3pPr marL="252413" indent="-252413" algn="l" defTabSz="914400" rtl="0" eaLnBrk="1" latinLnBrk="0" hangingPunct="1">
        <a:spcBef>
          <a:spcPct val="20000"/>
        </a:spcBef>
        <a:buFont typeface="Wingdings" pitchFamily="2" charset="2"/>
        <a:buChar char=""/>
        <a:defRPr sz="1600" kern="1200">
          <a:solidFill>
            <a:srgbClr val="333333"/>
          </a:solidFill>
          <a:latin typeface="+mn-lt"/>
          <a:ea typeface="+mn-ea"/>
          <a:cs typeface="+mn-cs"/>
        </a:defRPr>
      </a:lvl3pPr>
      <a:lvl4pPr marL="508000" indent="-255588" algn="l" defTabSz="914400" rtl="0" eaLnBrk="1" latinLnBrk="0" hangingPunct="1">
        <a:spcBef>
          <a:spcPct val="20000"/>
        </a:spcBef>
        <a:buFont typeface="Wingdings" pitchFamily="2" charset="2"/>
        <a:buChar char="n"/>
        <a:defRPr sz="1600" kern="1200">
          <a:solidFill>
            <a:srgbClr val="333333"/>
          </a:solidFill>
          <a:latin typeface="+mn-lt"/>
          <a:ea typeface="+mn-ea"/>
          <a:cs typeface="+mn-cs"/>
        </a:defRPr>
      </a:lvl4pPr>
      <a:lvl5pPr marL="760413" indent="-252413" algn="l" defTabSz="914400" rtl="0" eaLnBrk="1" latinLnBrk="0" hangingPunct="1">
        <a:spcBef>
          <a:spcPct val="20000"/>
        </a:spcBef>
        <a:buFont typeface="Wingdings" pitchFamily="2" charset="2"/>
        <a:buChar char="n"/>
        <a:defRPr sz="1600" kern="1200">
          <a:solidFill>
            <a:srgbClr val="333333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0.xml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0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1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1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15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-1617" y="1031839"/>
            <a:ext cx="9145617" cy="1031838"/>
          </a:xfrm>
        </p:spPr>
        <p:txBody>
          <a:bodyPr/>
          <a:lstStyle/>
          <a:p>
            <a:r>
              <a:rPr lang="hu-HU" dirty="0" smtClean="0"/>
              <a:t>Hogyan mérjük a </a:t>
            </a:r>
            <a:r>
              <a:rPr lang="hu-HU" dirty="0" err="1" smtClean="0"/>
              <a:t>content</a:t>
            </a:r>
            <a:r>
              <a:rPr lang="hu-HU" dirty="0" smtClean="0"/>
              <a:t> marketinget?</a:t>
            </a:r>
            <a:endParaRPr lang="hu-HU" dirty="0"/>
          </a:p>
        </p:txBody>
      </p:sp>
      <p:pic>
        <p:nvPicPr>
          <p:cNvPr id="4" name="Picture 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336587"/>
            <a:ext cx="9144000" cy="15910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161335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0" y="136187"/>
            <a:ext cx="9145617" cy="1031838"/>
          </a:xfrm>
        </p:spPr>
        <p:txBody>
          <a:bodyPr/>
          <a:lstStyle/>
          <a:p>
            <a:r>
              <a:rPr lang="hu-HU" dirty="0" smtClean="0"/>
              <a:t>Mit mérjünk? </a:t>
            </a:r>
            <a:endParaRPr lang="hu-HU" dirty="0"/>
          </a:p>
        </p:txBody>
      </p:sp>
      <p:sp>
        <p:nvSpPr>
          <p:cNvPr id="6" name="Lekerekített téglalap 5"/>
          <p:cNvSpPr/>
          <p:nvPr/>
        </p:nvSpPr>
        <p:spPr>
          <a:xfrm>
            <a:off x="1906660" y="2266545"/>
            <a:ext cx="3219855" cy="1556425"/>
          </a:xfrm>
          <a:prstGeom prst="roundRect">
            <a:avLst/>
          </a:prstGeom>
          <a:solidFill>
            <a:srgbClr val="D10074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u-HU" sz="1600" b="0" dirty="0" err="1" smtClean="0"/>
              <a:t>Exposure</a:t>
            </a:r>
            <a:endParaRPr lang="hu-HU" sz="1600" b="0" dirty="0" smtClean="0"/>
          </a:p>
        </p:txBody>
      </p:sp>
      <p:sp>
        <p:nvSpPr>
          <p:cNvPr id="7" name="Lekerekített téglalap 6"/>
          <p:cNvSpPr/>
          <p:nvPr/>
        </p:nvSpPr>
        <p:spPr>
          <a:xfrm>
            <a:off x="3516587" y="2253569"/>
            <a:ext cx="3219855" cy="1556425"/>
          </a:xfrm>
          <a:prstGeom prst="roundRect">
            <a:avLst/>
          </a:prstGeom>
          <a:solidFill>
            <a:srgbClr val="D1007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1600" b="0" dirty="0" err="1" smtClean="0"/>
              <a:t>Effectiveness</a:t>
            </a:r>
            <a:endParaRPr lang="hu-HU" sz="1600" b="0" dirty="0" smtClean="0"/>
          </a:p>
        </p:txBody>
      </p:sp>
    </p:spTree>
    <p:extLst>
      <p:ext uri="{BB962C8B-B14F-4D97-AF65-F5344CB8AC3E}">
        <p14:creationId xmlns="" xmlns:p14="http://schemas.microsoft.com/office/powerpoint/2010/main" val="2161335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5238"/>
          <a:stretch/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246715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8722" name="Picture 2"/>
          <p:cNvPicPr>
            <a:picLocks noChangeAspect="1" noChangeArrowheads="1"/>
          </p:cNvPicPr>
          <p:nvPr/>
        </p:nvPicPr>
        <p:blipFill>
          <a:blip r:embed="rId2" cstate="print"/>
          <a:srcRect l="4402" t="36461" r="35997" b="14470"/>
          <a:stretch>
            <a:fillRect/>
          </a:stretch>
        </p:blipFill>
        <p:spPr bwMode="auto">
          <a:xfrm>
            <a:off x="486384" y="306207"/>
            <a:ext cx="8249054" cy="5433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161335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0" y="321013"/>
            <a:ext cx="9145617" cy="1031838"/>
          </a:xfrm>
        </p:spPr>
        <p:txBody>
          <a:bodyPr/>
          <a:lstStyle/>
          <a:p>
            <a:r>
              <a:rPr lang="hu-HU" dirty="0" smtClean="0"/>
              <a:t>Mit mérjünk?</a:t>
            </a:r>
            <a:endParaRPr lang="hu-HU" dirty="0"/>
          </a:p>
        </p:txBody>
      </p:sp>
      <p:pic>
        <p:nvPicPr>
          <p:cNvPr id="142338" name="Picture 2"/>
          <p:cNvPicPr>
            <a:picLocks noChangeAspect="1" noChangeArrowheads="1"/>
          </p:cNvPicPr>
          <p:nvPr/>
        </p:nvPicPr>
        <p:blipFill>
          <a:blip r:embed="rId2" cstate="print"/>
          <a:srcRect l="6343" t="37467" r="36330" b="29920"/>
          <a:stretch>
            <a:fillRect/>
          </a:stretch>
        </p:blipFill>
        <p:spPr bwMode="auto">
          <a:xfrm>
            <a:off x="4484451" y="321013"/>
            <a:ext cx="4659549" cy="21206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/>
          <a:srcRect l="3205" t="29131" r="35399" b="14470"/>
          <a:stretch>
            <a:fillRect/>
          </a:stretch>
        </p:blipFill>
        <p:spPr bwMode="auto">
          <a:xfrm>
            <a:off x="0" y="165369"/>
            <a:ext cx="4192621" cy="30811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1"/>
          <p:cNvPicPr>
            <a:picLocks noChangeAspect="1" noChangeArrowheads="1"/>
          </p:cNvPicPr>
          <p:nvPr/>
        </p:nvPicPr>
        <p:blipFill>
          <a:blip r:embed="rId4" cstate="print"/>
          <a:srcRect l="4282" t="24343" r="43178" b="18808"/>
          <a:stretch>
            <a:fillRect/>
          </a:stretch>
        </p:blipFill>
        <p:spPr bwMode="auto">
          <a:xfrm>
            <a:off x="4875174" y="3161489"/>
            <a:ext cx="4270443" cy="36965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5" cstate="print"/>
          <a:srcRect l="4402" t="24493" r="36117" b="19407"/>
          <a:stretch>
            <a:fillRect/>
          </a:stretch>
        </p:blipFill>
        <p:spPr bwMode="auto">
          <a:xfrm>
            <a:off x="2457850" y="1770434"/>
            <a:ext cx="4834647" cy="33197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6" cstate="print"/>
          <a:srcRect l="3803" t="37059" r="35399" b="13871"/>
          <a:stretch>
            <a:fillRect/>
          </a:stretch>
        </p:blipFill>
        <p:spPr bwMode="auto">
          <a:xfrm>
            <a:off x="0" y="3667327"/>
            <a:ext cx="4941651" cy="31906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161335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994" name="Rectangle 2"/>
          <p:cNvSpPr>
            <a:spLocks noGrp="1" noChangeArrowheads="1"/>
          </p:cNvSpPr>
          <p:nvPr>
            <p:ph type="title"/>
          </p:nvPr>
        </p:nvSpPr>
        <p:spPr>
          <a:xfrm>
            <a:off x="287338" y="205423"/>
            <a:ext cx="7558087" cy="406400"/>
          </a:xfrm>
        </p:spPr>
        <p:txBody>
          <a:bodyPr/>
          <a:lstStyle/>
          <a:p>
            <a:r>
              <a:rPr lang="hu-HU" dirty="0" smtClean="0"/>
              <a:t>Hatásból </a:t>
            </a:r>
            <a:r>
              <a:rPr lang="hu-HU" dirty="0" smtClean="0"/>
              <a:t>hatékonyság, a </a:t>
            </a:r>
            <a:r>
              <a:rPr lang="hu-HU" dirty="0" smtClean="0"/>
              <a:t>hatékonyság mérése</a:t>
            </a:r>
            <a:endParaRPr lang="en-US" dirty="0"/>
          </a:p>
        </p:txBody>
      </p:sp>
      <p:sp>
        <p:nvSpPr>
          <p:cNvPr id="212996" name="AutoShape 4"/>
          <p:cNvSpPr>
            <a:spLocks noChangeArrowheads="1"/>
          </p:cNvSpPr>
          <p:nvPr/>
        </p:nvSpPr>
        <p:spPr bwMode="auto">
          <a:xfrm>
            <a:off x="5628881" y="1731963"/>
            <a:ext cx="2673718" cy="1219200"/>
          </a:xfrm>
          <a:prstGeom prst="bevel">
            <a:avLst>
              <a:gd name="adj" fmla="val 6579"/>
            </a:avLst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hu-HU"/>
          </a:p>
        </p:txBody>
      </p:sp>
      <p:sp>
        <p:nvSpPr>
          <p:cNvPr id="212997" name="Rectangle 5"/>
          <p:cNvSpPr>
            <a:spLocks noChangeArrowheads="1"/>
          </p:cNvSpPr>
          <p:nvPr/>
        </p:nvSpPr>
        <p:spPr bwMode="auto">
          <a:xfrm>
            <a:off x="686021" y="5938838"/>
            <a:ext cx="190414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hu-HU"/>
          </a:p>
        </p:txBody>
      </p:sp>
      <p:sp>
        <p:nvSpPr>
          <p:cNvPr id="212998" name="Rectangle 6"/>
          <p:cNvSpPr>
            <a:spLocks noChangeArrowheads="1"/>
          </p:cNvSpPr>
          <p:nvPr/>
        </p:nvSpPr>
        <p:spPr bwMode="auto">
          <a:xfrm>
            <a:off x="3365602" y="5938838"/>
            <a:ext cx="289652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hu-HU"/>
          </a:p>
        </p:txBody>
      </p:sp>
      <p:sp>
        <p:nvSpPr>
          <p:cNvPr id="212999" name="Rectangle 7"/>
          <p:cNvSpPr>
            <a:spLocks noChangeArrowheads="1"/>
          </p:cNvSpPr>
          <p:nvPr/>
        </p:nvSpPr>
        <p:spPr bwMode="auto">
          <a:xfrm>
            <a:off x="686021" y="5938838"/>
            <a:ext cx="190414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hu-HU"/>
          </a:p>
        </p:txBody>
      </p:sp>
      <p:sp>
        <p:nvSpPr>
          <p:cNvPr id="213001" name="Line 9"/>
          <p:cNvSpPr>
            <a:spLocks noChangeShapeType="1"/>
          </p:cNvSpPr>
          <p:nvPr/>
        </p:nvSpPr>
        <p:spPr bwMode="auto">
          <a:xfrm>
            <a:off x="2383480" y="4451350"/>
            <a:ext cx="3751122" cy="0"/>
          </a:xfrm>
          <a:prstGeom prst="line">
            <a:avLst/>
          </a:prstGeom>
          <a:noFill/>
          <a:ln w="25400">
            <a:solidFill>
              <a:srgbClr val="FFFFFF"/>
            </a:solidFill>
            <a:round/>
            <a:headEnd type="stealth" w="med" len="lg"/>
            <a:tailEnd type="stealth" w="med" len="lg"/>
          </a:ln>
          <a:effectLst/>
        </p:spPr>
        <p:txBody>
          <a:bodyPr wrap="none" anchor="ctr"/>
          <a:lstStyle/>
          <a:p>
            <a:endParaRPr lang="hu-HU"/>
          </a:p>
        </p:txBody>
      </p:sp>
      <p:grpSp>
        <p:nvGrpSpPr>
          <p:cNvPr id="2" name="Group 10"/>
          <p:cNvGrpSpPr>
            <a:grpSpLocks/>
          </p:cNvGrpSpPr>
          <p:nvPr/>
        </p:nvGrpSpPr>
        <p:grpSpPr bwMode="auto">
          <a:xfrm>
            <a:off x="1309009" y="1731963"/>
            <a:ext cx="2673718" cy="1219200"/>
            <a:chOff x="893" y="1392"/>
            <a:chExt cx="1824" cy="768"/>
          </a:xfrm>
        </p:grpSpPr>
        <p:sp>
          <p:nvSpPr>
            <p:cNvPr id="213003" name="AutoShape 11"/>
            <p:cNvSpPr>
              <a:spLocks noChangeArrowheads="1"/>
            </p:cNvSpPr>
            <p:nvPr/>
          </p:nvSpPr>
          <p:spPr bwMode="auto">
            <a:xfrm>
              <a:off x="893" y="1392"/>
              <a:ext cx="1824" cy="768"/>
            </a:xfrm>
            <a:prstGeom prst="bevel">
              <a:avLst>
                <a:gd name="adj" fmla="val 6579"/>
              </a:avLst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hu-HU"/>
            </a:p>
          </p:txBody>
        </p:sp>
        <p:sp>
          <p:nvSpPr>
            <p:cNvPr id="213004" name="Rectangle 12"/>
            <p:cNvSpPr>
              <a:spLocks noChangeArrowheads="1"/>
            </p:cNvSpPr>
            <p:nvPr/>
          </p:nvSpPr>
          <p:spPr bwMode="auto">
            <a:xfrm>
              <a:off x="912" y="1462"/>
              <a:ext cx="1784" cy="338"/>
            </a:xfrm>
            <a:prstGeom prst="rect">
              <a:avLst/>
            </a:prstGeom>
            <a:noFill/>
            <a:ln w="25400">
              <a:noFill/>
              <a:miter lim="800000"/>
              <a:headEnd/>
              <a:tailEnd/>
            </a:ln>
            <a:effectLst/>
          </p:spPr>
          <p:txBody>
            <a:bodyPr lIns="92075" tIns="46038" rIns="92075" bIns="46038">
              <a:spAutoFit/>
            </a:bodyPr>
            <a:lstStyle/>
            <a:p>
              <a:pPr algn="ctr" eaLnBrk="0" hangingPunct="0">
                <a:lnSpc>
                  <a:spcPct val="90000"/>
                </a:lnSpc>
                <a:spcBef>
                  <a:spcPct val="30000"/>
                </a:spcBef>
                <a:tabLst>
                  <a:tab pos="0" algn="l"/>
                  <a:tab pos="92075" algn="l"/>
                </a:tabLst>
              </a:pPr>
              <a:r>
                <a:rPr lang="hu-HU" sz="1600" dirty="0" smtClean="0">
                  <a:solidFill>
                    <a:schemeClr val="bg1"/>
                  </a:solidFill>
                </a:rPr>
                <a:t>Kreatív ötlet, a márka </a:t>
              </a:r>
              <a:r>
                <a:rPr lang="hu-HU" sz="1600" dirty="0" smtClean="0">
                  <a:solidFill>
                    <a:schemeClr val="bg1"/>
                  </a:solidFill>
                </a:rPr>
                <a:t>karakterisztikájához</a:t>
              </a:r>
              <a:endParaRPr lang="en-US" sz="1600" dirty="0" smtClean="0">
                <a:solidFill>
                  <a:schemeClr val="bg1"/>
                </a:solidFill>
              </a:endParaRPr>
            </a:p>
          </p:txBody>
        </p:sp>
      </p:grpSp>
      <p:sp>
        <p:nvSpPr>
          <p:cNvPr id="213005" name="Rectangle 13"/>
          <p:cNvSpPr>
            <a:spLocks noChangeArrowheads="1"/>
          </p:cNvSpPr>
          <p:nvPr/>
        </p:nvSpPr>
        <p:spPr bwMode="auto">
          <a:xfrm>
            <a:off x="5593700" y="1843088"/>
            <a:ext cx="2744080" cy="757773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 marL="285750" indent="-285750" algn="ctr" eaLnBrk="0" hangingPunct="0">
              <a:lnSpc>
                <a:spcPct val="90000"/>
              </a:lnSpc>
              <a:spcBef>
                <a:spcPct val="30000"/>
              </a:spcBef>
            </a:pPr>
            <a:r>
              <a:rPr lang="hu-HU" sz="1600" dirty="0" smtClean="0">
                <a:solidFill>
                  <a:schemeClr val="bg1"/>
                </a:solidFill>
              </a:rPr>
              <a:t>Kreatív ötlet</a:t>
            </a:r>
            <a:r>
              <a:rPr lang="en-US" sz="1600" dirty="0" smtClean="0">
                <a:solidFill>
                  <a:schemeClr val="bg1"/>
                </a:solidFill>
              </a:rPr>
              <a:t>/ </a:t>
            </a:r>
            <a:r>
              <a:rPr lang="hu-HU" sz="1600" dirty="0" smtClean="0">
                <a:solidFill>
                  <a:schemeClr val="bg1"/>
                </a:solidFill>
              </a:rPr>
              <a:t>az üzenet involválja a közönséget</a:t>
            </a:r>
            <a:endParaRPr lang="en-US" sz="1600" dirty="0" smtClean="0">
              <a:solidFill>
                <a:schemeClr val="bg1"/>
              </a:solidFill>
            </a:endParaRPr>
          </a:p>
        </p:txBody>
      </p:sp>
      <p:grpSp>
        <p:nvGrpSpPr>
          <p:cNvPr id="3" name="Group 14"/>
          <p:cNvGrpSpPr>
            <a:grpSpLocks/>
          </p:cNvGrpSpPr>
          <p:nvPr/>
        </p:nvGrpSpPr>
        <p:grpSpPr bwMode="auto">
          <a:xfrm>
            <a:off x="3421305" y="4618037"/>
            <a:ext cx="2673718" cy="1219200"/>
            <a:chOff x="2325" y="3072"/>
            <a:chExt cx="1824" cy="768"/>
          </a:xfrm>
        </p:grpSpPr>
        <p:sp>
          <p:nvSpPr>
            <p:cNvPr id="213007" name="AutoShape 15"/>
            <p:cNvSpPr>
              <a:spLocks noChangeArrowheads="1"/>
            </p:cNvSpPr>
            <p:nvPr/>
          </p:nvSpPr>
          <p:spPr bwMode="auto">
            <a:xfrm>
              <a:off x="2325" y="3072"/>
              <a:ext cx="1824" cy="768"/>
            </a:xfrm>
            <a:prstGeom prst="bevel">
              <a:avLst>
                <a:gd name="adj" fmla="val 6579"/>
              </a:avLst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hu-HU"/>
            </a:p>
          </p:txBody>
        </p:sp>
        <p:sp>
          <p:nvSpPr>
            <p:cNvPr id="213008" name="Rectangle 16"/>
            <p:cNvSpPr>
              <a:spLocks noChangeArrowheads="1"/>
            </p:cNvSpPr>
            <p:nvPr/>
          </p:nvSpPr>
          <p:spPr bwMode="auto">
            <a:xfrm>
              <a:off x="2360" y="3148"/>
              <a:ext cx="1711" cy="617"/>
            </a:xfrm>
            <a:prstGeom prst="rect">
              <a:avLst/>
            </a:prstGeom>
            <a:noFill/>
            <a:ln w="25400">
              <a:noFill/>
              <a:miter lim="800000"/>
              <a:headEnd/>
              <a:tailEnd/>
            </a:ln>
            <a:effectLst/>
          </p:spPr>
          <p:txBody>
            <a:bodyPr lIns="92075" tIns="46038" rIns="92075" bIns="46038">
              <a:spAutoFit/>
            </a:bodyPr>
            <a:lstStyle/>
            <a:p>
              <a:pPr marL="285750" indent="-285750" algn="ctr" eaLnBrk="0" hangingPunct="0">
                <a:lnSpc>
                  <a:spcPct val="90000"/>
                </a:lnSpc>
                <a:spcBef>
                  <a:spcPct val="30000"/>
                </a:spcBef>
              </a:pPr>
              <a:r>
                <a:rPr lang="hu-HU" sz="1600" dirty="0" smtClean="0">
                  <a:solidFill>
                    <a:schemeClr val="bg1"/>
                  </a:solidFill>
                </a:rPr>
                <a:t>Márkaépítés</a:t>
              </a:r>
              <a:r>
                <a:rPr lang="en-US" sz="1600" dirty="0" smtClean="0">
                  <a:solidFill>
                    <a:schemeClr val="bg1"/>
                  </a:solidFill>
                </a:rPr>
                <a:t>/ </a:t>
              </a:r>
              <a:r>
                <a:rPr lang="hu-HU" sz="1600" dirty="0" smtClean="0">
                  <a:solidFill>
                    <a:schemeClr val="bg1"/>
                  </a:solidFill>
                </a:rPr>
                <a:t>fogyasztói </a:t>
              </a:r>
              <a:r>
                <a:rPr lang="hu-HU" sz="1600" dirty="0" smtClean="0">
                  <a:solidFill>
                    <a:schemeClr val="bg1"/>
                  </a:solidFill>
                </a:rPr>
                <a:t>kapcsolat (</a:t>
              </a:r>
              <a:r>
                <a:rPr lang="hu-HU" sz="1600" dirty="0" err="1" smtClean="0">
                  <a:solidFill>
                    <a:schemeClr val="bg1"/>
                  </a:solidFill>
                </a:rPr>
                <a:t>engagement</a:t>
              </a:r>
              <a:r>
                <a:rPr lang="hu-HU" sz="1600" dirty="0" smtClean="0">
                  <a:solidFill>
                    <a:schemeClr val="bg1"/>
                  </a:solidFill>
                </a:rPr>
                <a:t>)</a:t>
              </a:r>
              <a:endParaRPr lang="en-US" sz="1600" dirty="0" smtClean="0">
                <a:solidFill>
                  <a:schemeClr val="bg1"/>
                </a:solidFill>
              </a:endParaRPr>
            </a:p>
          </p:txBody>
        </p:sp>
      </p:grpSp>
      <p:grpSp>
        <p:nvGrpSpPr>
          <p:cNvPr id="4" name="Group 17"/>
          <p:cNvGrpSpPr>
            <a:grpSpLocks/>
          </p:cNvGrpSpPr>
          <p:nvPr/>
        </p:nvGrpSpPr>
        <p:grpSpPr bwMode="auto">
          <a:xfrm>
            <a:off x="1309009" y="1117600"/>
            <a:ext cx="7339533" cy="4773613"/>
            <a:chOff x="859" y="912"/>
            <a:chExt cx="5007" cy="3007"/>
          </a:xfrm>
        </p:grpSpPr>
        <p:pic>
          <p:nvPicPr>
            <p:cNvPr id="213010" name="Picture 18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928" y="912"/>
              <a:ext cx="549" cy="9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pic>
          <p:nvPicPr>
            <p:cNvPr id="213011" name="Picture 19" descr="69090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416" y="2469"/>
              <a:ext cx="1450" cy="1450"/>
            </a:xfrm>
            <a:prstGeom prst="rect">
              <a:avLst/>
            </a:prstGeom>
            <a:noFill/>
          </p:spPr>
        </p:pic>
        <p:pic>
          <p:nvPicPr>
            <p:cNvPr id="213012" name="Picture 20" descr="food"/>
            <p:cNvPicPr>
              <a:picLocks noChangeAspect="1" noChangeArrowheads="1"/>
            </p:cNvPicPr>
            <p:nvPr/>
          </p:nvPicPr>
          <p:blipFill>
            <a:blip r:embed="rId4" cstate="print"/>
            <a:srcRect l="3458" t="2103" b="4160"/>
            <a:stretch>
              <a:fillRect/>
            </a:stretch>
          </p:blipFill>
          <p:spPr bwMode="auto">
            <a:xfrm>
              <a:off x="859" y="2532"/>
              <a:ext cx="1475" cy="1321"/>
            </a:xfrm>
            <a:prstGeom prst="rect">
              <a:avLst/>
            </a:prstGeom>
            <a:noFill/>
          </p:spPr>
        </p:pic>
      </p:grpSp>
      <p:sp>
        <p:nvSpPr>
          <p:cNvPr id="213013" name="AutoShape 21"/>
          <p:cNvSpPr>
            <a:spLocks noChangeArrowheads="1"/>
          </p:cNvSpPr>
          <p:nvPr/>
        </p:nvSpPr>
        <p:spPr bwMode="auto">
          <a:xfrm>
            <a:off x="3377328" y="4237038"/>
            <a:ext cx="2744080" cy="228600"/>
          </a:xfrm>
          <a:prstGeom prst="leftRightArrow">
            <a:avLst>
              <a:gd name="adj1" fmla="val 30556"/>
              <a:gd name="adj2" fmla="val 83356"/>
            </a:avLst>
          </a:prstGeom>
          <a:solidFill>
            <a:schemeClr val="accent2"/>
          </a:solidFill>
          <a:ln w="9525">
            <a:solidFill>
              <a:schemeClr val="accent2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hu-HU"/>
          </a:p>
        </p:txBody>
      </p:sp>
      <p:sp>
        <p:nvSpPr>
          <p:cNvPr id="213014" name="AutoShape 22"/>
          <p:cNvSpPr>
            <a:spLocks noChangeArrowheads="1"/>
          </p:cNvSpPr>
          <p:nvPr/>
        </p:nvSpPr>
        <p:spPr bwMode="auto">
          <a:xfrm rot="-3072491">
            <a:off x="2958886" y="3253609"/>
            <a:ext cx="1892300" cy="211083"/>
          </a:xfrm>
          <a:prstGeom prst="leftRightArrow">
            <a:avLst>
              <a:gd name="adj1" fmla="val 33333"/>
              <a:gd name="adj2" fmla="val 73849"/>
            </a:avLst>
          </a:prstGeom>
          <a:solidFill>
            <a:schemeClr val="accent2"/>
          </a:solidFill>
          <a:ln w="9525">
            <a:solidFill>
              <a:schemeClr val="accent2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hu-HU"/>
          </a:p>
        </p:txBody>
      </p:sp>
      <p:sp>
        <p:nvSpPr>
          <p:cNvPr id="213015" name="AutoShape 23"/>
          <p:cNvSpPr>
            <a:spLocks noChangeArrowheads="1"/>
          </p:cNvSpPr>
          <p:nvPr/>
        </p:nvSpPr>
        <p:spPr bwMode="auto">
          <a:xfrm rot="3072491" flipH="1">
            <a:off x="4577190" y="3253609"/>
            <a:ext cx="1892300" cy="211083"/>
          </a:xfrm>
          <a:prstGeom prst="leftRightArrow">
            <a:avLst>
              <a:gd name="adj1" fmla="val 33333"/>
              <a:gd name="adj2" fmla="val 73849"/>
            </a:avLst>
          </a:prstGeom>
          <a:solidFill>
            <a:schemeClr val="accent2"/>
          </a:solidFill>
          <a:ln w="9525">
            <a:solidFill>
              <a:schemeClr val="accent2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hu-HU"/>
          </a:p>
        </p:txBody>
      </p:sp>
      <p:sp>
        <p:nvSpPr>
          <p:cNvPr id="213016" name="Rectangle 24"/>
          <p:cNvSpPr>
            <a:spLocks noChangeArrowheads="1"/>
          </p:cNvSpPr>
          <p:nvPr/>
        </p:nvSpPr>
        <p:spPr bwMode="auto">
          <a:xfrm>
            <a:off x="5867816" y="1252539"/>
            <a:ext cx="2032929" cy="369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 marL="285750" indent="-285750" algn="l" eaLnBrk="0" hangingPunct="0">
              <a:lnSpc>
                <a:spcPct val="90000"/>
              </a:lnSpc>
              <a:spcBef>
                <a:spcPct val="30000"/>
              </a:spcBef>
            </a:pPr>
            <a:r>
              <a:rPr lang="en-US" sz="2000" dirty="0">
                <a:solidFill>
                  <a:schemeClr val="accent2"/>
                </a:solidFill>
              </a:rPr>
              <a:t>“Involvement”</a:t>
            </a:r>
          </a:p>
        </p:txBody>
      </p:sp>
      <p:sp>
        <p:nvSpPr>
          <p:cNvPr id="213017" name="Rectangle 25"/>
          <p:cNvSpPr>
            <a:spLocks noChangeArrowheads="1"/>
          </p:cNvSpPr>
          <p:nvPr/>
        </p:nvSpPr>
        <p:spPr bwMode="auto">
          <a:xfrm>
            <a:off x="3717407" y="3897314"/>
            <a:ext cx="1777538" cy="4253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 marL="285750" indent="-285750" algn="l" eaLnBrk="0" hangingPunct="0">
              <a:lnSpc>
                <a:spcPct val="90000"/>
              </a:lnSpc>
              <a:spcBef>
                <a:spcPct val="30000"/>
              </a:spcBef>
            </a:pPr>
            <a:r>
              <a:rPr lang="en-US" sz="2400" dirty="0">
                <a:solidFill>
                  <a:schemeClr val="accent2"/>
                </a:solidFill>
              </a:rPr>
              <a:t>“</a:t>
            </a:r>
            <a:r>
              <a:rPr lang="en-US" sz="2000" dirty="0">
                <a:solidFill>
                  <a:schemeClr val="accent2"/>
                </a:solidFill>
              </a:rPr>
              <a:t>Motivation”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207" name="Oval 4119"/>
          <p:cNvSpPr>
            <a:spLocks noChangeArrowheads="1"/>
          </p:cNvSpPr>
          <p:nvPr/>
        </p:nvSpPr>
        <p:spPr bwMode="auto">
          <a:xfrm>
            <a:off x="7203209" y="2824164"/>
            <a:ext cx="1446799" cy="1436687"/>
          </a:xfrm>
          <a:prstGeom prst="ellipse">
            <a:avLst/>
          </a:prstGeom>
          <a:gradFill rotWithShape="0">
            <a:gsLst>
              <a:gs pos="0">
                <a:srgbClr val="FF9933">
                  <a:gamma/>
                  <a:shade val="46275"/>
                  <a:invGamma/>
                </a:srgbClr>
              </a:gs>
              <a:gs pos="50000">
                <a:srgbClr val="FF9933"/>
              </a:gs>
              <a:gs pos="100000">
                <a:srgbClr val="FF9933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rgbClr val="FF9933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hu-HU"/>
          </a:p>
        </p:txBody>
      </p:sp>
      <p:sp>
        <p:nvSpPr>
          <p:cNvPr id="221186" name="Rectangle 4098"/>
          <p:cNvSpPr>
            <a:spLocks noGrp="1" noChangeArrowheads="1"/>
          </p:cNvSpPr>
          <p:nvPr>
            <p:ph type="title"/>
          </p:nvPr>
        </p:nvSpPr>
        <p:spPr>
          <a:xfrm>
            <a:off x="332750" y="76200"/>
            <a:ext cx="7810072" cy="1066800"/>
          </a:xfrm>
          <a:noFill/>
          <a:ln/>
        </p:spPr>
        <p:txBody>
          <a:bodyPr lIns="90488" tIns="44450" rIns="90488" bIns="44450" anchor="ctr"/>
          <a:lstStyle/>
          <a:p>
            <a:pPr defTabSz="762000"/>
            <a:r>
              <a:rPr lang="hu-HU" dirty="0" smtClean="0"/>
              <a:t>Fogyasztói reakciók a kommunikációra (hirdetésre)</a:t>
            </a:r>
            <a:endParaRPr lang="en-US" dirty="0"/>
          </a:p>
        </p:txBody>
      </p:sp>
      <p:grpSp>
        <p:nvGrpSpPr>
          <p:cNvPr id="2" name="Group 4099"/>
          <p:cNvGrpSpPr>
            <a:grpSpLocks/>
          </p:cNvGrpSpPr>
          <p:nvPr/>
        </p:nvGrpSpPr>
        <p:grpSpPr bwMode="auto">
          <a:xfrm>
            <a:off x="1187342" y="1416051"/>
            <a:ext cx="2321913" cy="4302125"/>
            <a:chOff x="810" y="1178"/>
            <a:chExt cx="1584" cy="2710"/>
          </a:xfrm>
        </p:grpSpPr>
        <p:sp>
          <p:nvSpPr>
            <p:cNvPr id="221188" name="Rectangle 4100"/>
            <p:cNvSpPr>
              <a:spLocks noChangeArrowheads="1"/>
            </p:cNvSpPr>
            <p:nvPr/>
          </p:nvSpPr>
          <p:spPr bwMode="auto">
            <a:xfrm>
              <a:off x="810" y="2976"/>
              <a:ext cx="1584" cy="912"/>
            </a:xfrm>
            <a:prstGeom prst="rect">
              <a:avLst/>
            </a:prstGeom>
            <a:solidFill>
              <a:srgbClr val="A50021"/>
            </a:solidFill>
            <a:ln w="12700">
              <a:noFill/>
              <a:miter lim="800000"/>
              <a:headEnd/>
              <a:tailEnd/>
            </a:ln>
            <a:effectLst/>
          </p:spPr>
          <p:txBody>
            <a:bodyPr lIns="90488" tIns="44450" rIns="90488" bIns="44450"/>
            <a:lstStyle/>
            <a:p>
              <a:pPr defTabSz="762000" eaLnBrk="0" hangingPunct="0"/>
              <a:r>
                <a:rPr lang="hu-HU" sz="2000" dirty="0" smtClean="0">
                  <a:solidFill>
                    <a:srgbClr val="FFCC00"/>
                  </a:solidFill>
                </a:rPr>
                <a:t>Vágyott pozicionálás</a:t>
              </a:r>
              <a:br>
                <a:rPr lang="hu-HU" sz="2000" dirty="0" smtClean="0">
                  <a:solidFill>
                    <a:srgbClr val="FFCC00"/>
                  </a:solidFill>
                </a:rPr>
              </a:br>
              <a:endParaRPr lang="hu-HU" sz="2000" dirty="0" smtClean="0">
                <a:solidFill>
                  <a:srgbClr val="FFCC00"/>
                </a:solidFill>
              </a:endParaRPr>
            </a:p>
            <a:p>
              <a:pPr defTabSz="762000" eaLnBrk="0" hangingPunct="0"/>
              <a:r>
                <a:rPr lang="hu-HU" sz="1600" dirty="0" smtClean="0">
                  <a:solidFill>
                    <a:schemeClr val="bg1"/>
                  </a:solidFill>
                </a:rPr>
                <a:t>Fogyasztói előnyök</a:t>
              </a:r>
              <a:endParaRPr lang="hu-HU" sz="1600" dirty="0">
                <a:solidFill>
                  <a:schemeClr val="bg1"/>
                </a:solidFill>
              </a:endParaRPr>
            </a:p>
          </p:txBody>
        </p:sp>
        <p:sp>
          <p:nvSpPr>
            <p:cNvPr id="221189" name="Rectangle 4101"/>
            <p:cNvSpPr>
              <a:spLocks noChangeArrowheads="1"/>
            </p:cNvSpPr>
            <p:nvPr/>
          </p:nvSpPr>
          <p:spPr bwMode="auto">
            <a:xfrm>
              <a:off x="810" y="2112"/>
              <a:ext cx="1584" cy="816"/>
            </a:xfrm>
            <a:prstGeom prst="rect">
              <a:avLst/>
            </a:prstGeom>
            <a:solidFill>
              <a:schemeClr val="accent2"/>
            </a:solidFill>
            <a:ln w="12700">
              <a:noFill/>
              <a:miter lim="800000"/>
              <a:headEnd/>
              <a:tailEnd/>
            </a:ln>
            <a:effectLst/>
          </p:spPr>
          <p:txBody>
            <a:bodyPr lIns="90488" tIns="44450" rIns="90488" bIns="44450"/>
            <a:lstStyle/>
            <a:p>
              <a:pPr defTabSz="762000" eaLnBrk="0" hangingPunct="0"/>
              <a:r>
                <a:rPr lang="hu-HU" sz="2000" smtClean="0">
                  <a:solidFill>
                    <a:srgbClr val="FFCC00"/>
                  </a:solidFill>
                </a:rPr>
                <a:t>Kivitelezési keretek</a:t>
              </a:r>
            </a:p>
            <a:p>
              <a:pPr defTabSz="762000" eaLnBrk="0" hangingPunct="0"/>
              <a:r>
                <a:rPr lang="hu-HU" sz="1600" smtClean="0">
                  <a:solidFill>
                    <a:schemeClr val="bg1"/>
                  </a:solidFill>
                </a:rPr>
                <a:t>akció</a:t>
              </a:r>
            </a:p>
            <a:p>
              <a:pPr defTabSz="762000" eaLnBrk="0" hangingPunct="0"/>
              <a:r>
                <a:rPr lang="hu-HU" sz="1600" smtClean="0">
                  <a:solidFill>
                    <a:schemeClr val="bg1"/>
                  </a:solidFill>
                </a:rPr>
                <a:t>helyzet</a:t>
              </a:r>
            </a:p>
            <a:p>
              <a:pPr defTabSz="762000" eaLnBrk="0" latinLnBrk="1" hangingPunct="0"/>
              <a:endParaRPr lang="hu-HU" sz="2000">
                <a:solidFill>
                  <a:schemeClr val="bg1"/>
                </a:solidFill>
              </a:endParaRPr>
            </a:p>
          </p:txBody>
        </p:sp>
        <p:sp>
          <p:nvSpPr>
            <p:cNvPr id="221190" name="Rectangle 4102"/>
            <p:cNvSpPr>
              <a:spLocks noChangeArrowheads="1"/>
            </p:cNvSpPr>
            <p:nvPr/>
          </p:nvSpPr>
          <p:spPr bwMode="auto">
            <a:xfrm>
              <a:off x="810" y="1178"/>
              <a:ext cx="1584" cy="886"/>
            </a:xfrm>
            <a:prstGeom prst="rect">
              <a:avLst/>
            </a:prstGeom>
            <a:solidFill>
              <a:srgbClr val="A50021"/>
            </a:solidFill>
            <a:ln w="12700">
              <a:noFill/>
              <a:miter lim="800000"/>
              <a:headEnd/>
              <a:tailEnd/>
            </a:ln>
            <a:effectLst/>
          </p:spPr>
          <p:txBody>
            <a:bodyPr lIns="90488" tIns="44450" rIns="90488" bIns="44450"/>
            <a:lstStyle/>
            <a:p>
              <a:pPr defTabSz="762000" eaLnBrk="0" hangingPunct="0"/>
              <a:r>
                <a:rPr lang="hu-HU" sz="2000" smtClean="0">
                  <a:solidFill>
                    <a:srgbClr val="FFCC00"/>
                  </a:solidFill>
                </a:rPr>
                <a:t>Az üzenet</a:t>
              </a:r>
            </a:p>
            <a:p>
              <a:pPr defTabSz="762000" eaLnBrk="0" hangingPunct="0">
                <a:spcBef>
                  <a:spcPct val="60000"/>
                </a:spcBef>
              </a:pPr>
              <a:r>
                <a:rPr lang="hu-HU" sz="1600" smtClean="0">
                  <a:solidFill>
                    <a:schemeClr val="bg1"/>
                  </a:solidFill>
                </a:rPr>
                <a:t>kulcselemek</a:t>
              </a:r>
            </a:p>
            <a:p>
              <a:pPr defTabSz="762000" eaLnBrk="0" hangingPunct="0"/>
              <a:r>
                <a:rPr lang="hu-HU" sz="1600" smtClean="0">
                  <a:solidFill>
                    <a:schemeClr val="bg1"/>
                  </a:solidFill>
                </a:rPr>
                <a:t>attribúciók</a:t>
              </a:r>
            </a:p>
            <a:p>
              <a:pPr defTabSz="762000" eaLnBrk="0" hangingPunct="0"/>
              <a:endParaRPr lang="hu-HU" sz="2000" smtClean="0">
                <a:solidFill>
                  <a:schemeClr val="bg1"/>
                </a:solidFill>
              </a:endParaRPr>
            </a:p>
            <a:p>
              <a:pPr defTabSz="762000" eaLnBrk="0" latinLnBrk="1" hangingPunct="0"/>
              <a:endParaRPr lang="hu-HU" sz="2000">
                <a:solidFill>
                  <a:schemeClr val="bg1"/>
                </a:solidFill>
              </a:endParaRPr>
            </a:p>
          </p:txBody>
        </p:sp>
      </p:grpSp>
      <p:grpSp>
        <p:nvGrpSpPr>
          <p:cNvPr id="3" name="Group 4103"/>
          <p:cNvGrpSpPr>
            <a:grpSpLocks/>
          </p:cNvGrpSpPr>
          <p:nvPr/>
        </p:nvGrpSpPr>
        <p:grpSpPr bwMode="auto">
          <a:xfrm>
            <a:off x="4010578" y="1416050"/>
            <a:ext cx="2519804" cy="4260850"/>
            <a:chOff x="2736" y="1178"/>
            <a:chExt cx="1719" cy="2684"/>
          </a:xfrm>
        </p:grpSpPr>
        <p:sp>
          <p:nvSpPr>
            <p:cNvPr id="221192" name="Rectangle 4104"/>
            <p:cNvSpPr>
              <a:spLocks noChangeArrowheads="1"/>
            </p:cNvSpPr>
            <p:nvPr/>
          </p:nvSpPr>
          <p:spPr bwMode="auto">
            <a:xfrm>
              <a:off x="2736" y="1178"/>
              <a:ext cx="1719" cy="865"/>
            </a:xfrm>
            <a:prstGeom prst="rect">
              <a:avLst/>
            </a:prstGeom>
            <a:solidFill>
              <a:srgbClr val="0000CC"/>
            </a:solidFill>
            <a:ln w="12700">
              <a:noFill/>
              <a:miter lim="800000"/>
              <a:headEnd/>
              <a:tailEnd/>
            </a:ln>
            <a:effectLst/>
          </p:spPr>
          <p:txBody>
            <a:bodyPr lIns="90488" tIns="44450" rIns="90488" bIns="44450"/>
            <a:lstStyle/>
            <a:p>
              <a:pPr defTabSz="762000" eaLnBrk="0" hangingPunct="0"/>
              <a:r>
                <a:rPr lang="hu-HU" sz="2000" smtClean="0">
                  <a:solidFill>
                    <a:srgbClr val="FFCC00"/>
                  </a:solidFill>
                </a:rPr>
                <a:t>Involvement</a:t>
              </a:r>
              <a:endParaRPr lang="hu-HU" sz="2000" smtClean="0">
                <a:solidFill>
                  <a:srgbClr val="FFCC00"/>
                </a:solidFill>
              </a:endParaRPr>
            </a:p>
            <a:p>
              <a:pPr defTabSz="762000" eaLnBrk="0" hangingPunct="0"/>
              <a:r>
                <a:rPr lang="hu-HU" sz="1600" smtClean="0">
                  <a:solidFill>
                    <a:schemeClr val="bg1"/>
                  </a:solidFill>
                </a:rPr>
                <a:t>Jelentéstulajdonítás a hangulatoknak, szimbólumoknak</a:t>
              </a:r>
              <a:endParaRPr lang="hu-HU" sz="1600">
                <a:solidFill>
                  <a:schemeClr val="bg1"/>
                </a:solidFill>
              </a:endParaRPr>
            </a:p>
          </p:txBody>
        </p:sp>
        <p:sp>
          <p:nvSpPr>
            <p:cNvPr id="221193" name="Rectangle 4105"/>
            <p:cNvSpPr>
              <a:spLocks noChangeArrowheads="1"/>
            </p:cNvSpPr>
            <p:nvPr/>
          </p:nvSpPr>
          <p:spPr bwMode="auto">
            <a:xfrm>
              <a:off x="2736" y="2112"/>
              <a:ext cx="1719" cy="790"/>
            </a:xfrm>
            <a:prstGeom prst="rect">
              <a:avLst/>
            </a:prstGeom>
            <a:solidFill>
              <a:schemeClr val="accent2"/>
            </a:solidFill>
            <a:ln w="12700">
              <a:noFill/>
              <a:miter lim="800000"/>
              <a:headEnd/>
              <a:tailEnd/>
            </a:ln>
            <a:effectLst/>
          </p:spPr>
          <p:txBody>
            <a:bodyPr lIns="90488" tIns="44450" rIns="90488" bIns="44450"/>
            <a:lstStyle/>
            <a:p>
              <a:pPr defTabSz="762000" eaLnBrk="0" hangingPunct="0"/>
              <a:r>
                <a:rPr lang="hu-HU" sz="2000" smtClean="0">
                  <a:solidFill>
                    <a:srgbClr val="FFCC00"/>
                  </a:solidFill>
                </a:rPr>
                <a:t>Relevancia</a:t>
              </a:r>
            </a:p>
            <a:p>
              <a:pPr defTabSz="762000" eaLnBrk="0" hangingPunct="0">
                <a:spcBef>
                  <a:spcPct val="60000"/>
                </a:spcBef>
              </a:pPr>
              <a:r>
                <a:rPr lang="hu-HU" sz="2000" i="1" smtClean="0">
                  <a:solidFill>
                    <a:schemeClr val="bg1"/>
                  </a:solidFill>
                </a:rPr>
                <a:t>“</a:t>
              </a:r>
              <a:r>
                <a:rPr lang="hu-HU" sz="1600" i="1" smtClean="0">
                  <a:solidFill>
                    <a:schemeClr val="bg1"/>
                  </a:solidFill>
                </a:rPr>
                <a:t>ez teljesen olyan, ahogyan érzek”</a:t>
              </a:r>
              <a:endParaRPr lang="hu-HU" sz="1600" i="1">
                <a:solidFill>
                  <a:schemeClr val="bg1"/>
                </a:solidFill>
              </a:endParaRPr>
            </a:p>
          </p:txBody>
        </p:sp>
        <p:sp>
          <p:nvSpPr>
            <p:cNvPr id="221194" name="Rectangle 4106"/>
            <p:cNvSpPr>
              <a:spLocks noChangeArrowheads="1"/>
            </p:cNvSpPr>
            <p:nvPr/>
          </p:nvSpPr>
          <p:spPr bwMode="auto">
            <a:xfrm>
              <a:off x="2736" y="2976"/>
              <a:ext cx="1719" cy="886"/>
            </a:xfrm>
            <a:prstGeom prst="rect">
              <a:avLst/>
            </a:prstGeom>
            <a:solidFill>
              <a:srgbClr val="A50021"/>
            </a:solidFill>
            <a:ln w="12700">
              <a:solidFill>
                <a:srgbClr val="993300"/>
              </a:solidFill>
              <a:miter lim="800000"/>
              <a:headEnd/>
              <a:tailEnd/>
            </a:ln>
            <a:effectLst/>
          </p:spPr>
          <p:txBody>
            <a:bodyPr lIns="90488" tIns="44450" rIns="90488" bIns="44450"/>
            <a:lstStyle/>
            <a:p>
              <a:pPr defTabSz="762000" eaLnBrk="0" hangingPunct="0"/>
              <a:r>
                <a:rPr lang="hu-HU" sz="2000" smtClean="0">
                  <a:solidFill>
                    <a:srgbClr val="FFCC00"/>
                  </a:solidFill>
                </a:rPr>
                <a:t>Motiváció</a:t>
              </a:r>
            </a:p>
            <a:p>
              <a:pPr defTabSz="762000" eaLnBrk="0" hangingPunct="0">
                <a:spcBef>
                  <a:spcPct val="60000"/>
                </a:spcBef>
              </a:pPr>
              <a:r>
                <a:rPr lang="hu-HU" sz="1600" smtClean="0">
                  <a:solidFill>
                    <a:schemeClr val="bg1"/>
                  </a:solidFill>
                </a:rPr>
                <a:t>Jó érzések a márkával kapcsolatosan</a:t>
              </a:r>
              <a:endParaRPr lang="hu-HU" sz="1600">
                <a:solidFill>
                  <a:schemeClr val="bg1"/>
                </a:solidFill>
              </a:endParaRPr>
            </a:p>
          </p:txBody>
        </p:sp>
      </p:grpSp>
      <p:grpSp>
        <p:nvGrpSpPr>
          <p:cNvPr id="4" name="Group 4107"/>
          <p:cNvGrpSpPr>
            <a:grpSpLocks/>
          </p:cNvGrpSpPr>
          <p:nvPr/>
        </p:nvGrpSpPr>
        <p:grpSpPr bwMode="auto">
          <a:xfrm flipH="1">
            <a:off x="6613936" y="1679576"/>
            <a:ext cx="661101" cy="3605213"/>
            <a:chOff x="3605" y="1325"/>
            <a:chExt cx="451" cy="2271"/>
          </a:xfrm>
        </p:grpSpPr>
        <p:sp>
          <p:nvSpPr>
            <p:cNvPr id="221196" name="Line 4108"/>
            <p:cNvSpPr>
              <a:spLocks noChangeShapeType="1"/>
            </p:cNvSpPr>
            <p:nvPr/>
          </p:nvSpPr>
          <p:spPr bwMode="auto">
            <a:xfrm flipV="1">
              <a:off x="3605" y="1325"/>
              <a:ext cx="451" cy="935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prstDash val="sysDot"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hu-HU"/>
            </a:p>
          </p:txBody>
        </p:sp>
        <p:sp>
          <p:nvSpPr>
            <p:cNvPr id="221197" name="Line 4109"/>
            <p:cNvSpPr>
              <a:spLocks noChangeShapeType="1"/>
            </p:cNvSpPr>
            <p:nvPr/>
          </p:nvSpPr>
          <p:spPr bwMode="auto">
            <a:xfrm flipV="1">
              <a:off x="3653" y="1641"/>
              <a:ext cx="383" cy="667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prstDash val="sysDot"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hu-HU"/>
            </a:p>
          </p:txBody>
        </p:sp>
        <p:sp>
          <p:nvSpPr>
            <p:cNvPr id="221198" name="Line 4110"/>
            <p:cNvSpPr>
              <a:spLocks noChangeShapeType="1"/>
            </p:cNvSpPr>
            <p:nvPr/>
          </p:nvSpPr>
          <p:spPr bwMode="auto">
            <a:xfrm flipV="1">
              <a:off x="3699" y="2013"/>
              <a:ext cx="329" cy="349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prstDash val="sysDot"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hu-HU"/>
            </a:p>
          </p:txBody>
        </p:sp>
        <p:sp>
          <p:nvSpPr>
            <p:cNvPr id="221199" name="Line 4111"/>
            <p:cNvSpPr>
              <a:spLocks noChangeShapeType="1"/>
            </p:cNvSpPr>
            <p:nvPr/>
          </p:nvSpPr>
          <p:spPr bwMode="auto">
            <a:xfrm>
              <a:off x="3621" y="2615"/>
              <a:ext cx="407" cy="98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prstDash val="sysDot"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hu-HU"/>
            </a:p>
          </p:txBody>
        </p:sp>
        <p:sp>
          <p:nvSpPr>
            <p:cNvPr id="221200" name="Line 4112"/>
            <p:cNvSpPr>
              <a:spLocks noChangeShapeType="1"/>
            </p:cNvSpPr>
            <p:nvPr/>
          </p:nvSpPr>
          <p:spPr bwMode="auto">
            <a:xfrm>
              <a:off x="3665" y="2567"/>
              <a:ext cx="363" cy="597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prstDash val="sysDot"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hu-HU"/>
            </a:p>
          </p:txBody>
        </p:sp>
        <p:sp>
          <p:nvSpPr>
            <p:cNvPr id="221201" name="Line 4113"/>
            <p:cNvSpPr>
              <a:spLocks noChangeShapeType="1"/>
            </p:cNvSpPr>
            <p:nvPr/>
          </p:nvSpPr>
          <p:spPr bwMode="auto">
            <a:xfrm>
              <a:off x="3691" y="2523"/>
              <a:ext cx="289" cy="353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prstDash val="sysDot"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hu-HU"/>
            </a:p>
          </p:txBody>
        </p:sp>
        <p:sp>
          <p:nvSpPr>
            <p:cNvPr id="221202" name="Line 4114"/>
            <p:cNvSpPr>
              <a:spLocks noChangeShapeType="1"/>
            </p:cNvSpPr>
            <p:nvPr/>
          </p:nvSpPr>
          <p:spPr bwMode="auto">
            <a:xfrm>
              <a:off x="3711" y="2479"/>
              <a:ext cx="341" cy="149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prstDash val="sysDot"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hu-HU"/>
            </a:p>
          </p:txBody>
        </p:sp>
        <p:sp>
          <p:nvSpPr>
            <p:cNvPr id="221203" name="Line 4115"/>
            <p:cNvSpPr>
              <a:spLocks noChangeShapeType="1"/>
            </p:cNvSpPr>
            <p:nvPr/>
          </p:nvSpPr>
          <p:spPr bwMode="auto">
            <a:xfrm flipV="1">
              <a:off x="3713" y="2333"/>
              <a:ext cx="329" cy="93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prstDash val="sysDot"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hu-HU"/>
            </a:p>
          </p:txBody>
        </p:sp>
      </p:grpSp>
      <p:sp>
        <p:nvSpPr>
          <p:cNvPr id="221204" name="Freeform 4116"/>
          <p:cNvSpPr>
            <a:spLocks/>
          </p:cNvSpPr>
          <p:nvPr/>
        </p:nvSpPr>
        <p:spPr bwMode="auto">
          <a:xfrm>
            <a:off x="3566425" y="3203575"/>
            <a:ext cx="423631" cy="687388"/>
          </a:xfrm>
          <a:custGeom>
            <a:avLst/>
            <a:gdLst/>
            <a:ahLst/>
            <a:cxnLst>
              <a:cxn ang="0">
                <a:pos x="140" y="0"/>
              </a:cxn>
              <a:cxn ang="0">
                <a:pos x="140" y="162"/>
              </a:cxn>
              <a:cxn ang="0">
                <a:pos x="0" y="162"/>
              </a:cxn>
              <a:cxn ang="0">
                <a:pos x="0" y="270"/>
              </a:cxn>
              <a:cxn ang="0">
                <a:pos x="140" y="270"/>
              </a:cxn>
              <a:cxn ang="0">
                <a:pos x="140" y="432"/>
              </a:cxn>
              <a:cxn ang="0">
                <a:pos x="288" y="216"/>
              </a:cxn>
              <a:cxn ang="0">
                <a:pos x="140" y="0"/>
              </a:cxn>
            </a:cxnLst>
            <a:rect l="0" t="0" r="r" b="b"/>
            <a:pathLst>
              <a:path w="289" h="433">
                <a:moveTo>
                  <a:pt x="140" y="0"/>
                </a:moveTo>
                <a:lnTo>
                  <a:pt x="140" y="162"/>
                </a:lnTo>
                <a:lnTo>
                  <a:pt x="0" y="162"/>
                </a:lnTo>
                <a:lnTo>
                  <a:pt x="0" y="270"/>
                </a:lnTo>
                <a:lnTo>
                  <a:pt x="140" y="270"/>
                </a:lnTo>
                <a:lnTo>
                  <a:pt x="140" y="432"/>
                </a:lnTo>
                <a:lnTo>
                  <a:pt x="288" y="216"/>
                </a:lnTo>
                <a:lnTo>
                  <a:pt x="140" y="0"/>
                </a:lnTo>
              </a:path>
            </a:pathLst>
          </a:custGeom>
          <a:solidFill>
            <a:schemeClr val="tx1"/>
          </a:solidFill>
          <a:ln w="12700" cap="rnd">
            <a:noFill/>
            <a:round/>
            <a:headEnd/>
            <a:tailEnd/>
          </a:ln>
          <a:effectLst/>
        </p:spPr>
        <p:txBody>
          <a:bodyPr/>
          <a:lstStyle/>
          <a:p>
            <a:endParaRPr lang="hu-HU"/>
          </a:p>
        </p:txBody>
      </p:sp>
      <p:sp>
        <p:nvSpPr>
          <p:cNvPr id="221209" name="Text Box 4121"/>
          <p:cNvSpPr txBox="1">
            <a:spLocks noChangeArrowheads="1"/>
          </p:cNvSpPr>
          <p:nvPr/>
        </p:nvSpPr>
        <p:spPr bwMode="auto">
          <a:xfrm>
            <a:off x="7409428" y="3135313"/>
            <a:ext cx="1197315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/>
            <a:r>
              <a:rPr lang="hu-HU" sz="2200" smtClean="0">
                <a:solidFill>
                  <a:schemeClr val="tx1"/>
                </a:solidFill>
              </a:rPr>
              <a:t>Pozitív </a:t>
            </a:r>
          </a:p>
          <a:p>
            <a:pPr algn="ctr" eaLnBrk="0" hangingPunct="0"/>
            <a:r>
              <a:rPr lang="hu-HU" sz="2200" smtClean="0">
                <a:solidFill>
                  <a:schemeClr val="tx1"/>
                </a:solidFill>
              </a:rPr>
              <a:t>érzés</a:t>
            </a:r>
            <a:endParaRPr lang="hu-HU" sz="220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5" name="Rectangle 5"/>
          <p:cNvSpPr>
            <a:spLocks noGrp="1" noChangeArrowheads="1"/>
          </p:cNvSpPr>
          <p:nvPr>
            <p:ph type="title"/>
          </p:nvPr>
        </p:nvSpPr>
        <p:spPr>
          <a:xfrm>
            <a:off x="-116732" y="-94596"/>
            <a:ext cx="9260731" cy="681038"/>
          </a:xfrm>
        </p:spPr>
        <p:txBody>
          <a:bodyPr/>
          <a:lstStyle/>
          <a:p>
            <a:pPr eaLnBrk="1" hangingPunct="1"/>
            <a:r>
              <a:rPr lang="en-US" dirty="0" smtClean="0"/>
              <a:t>Effectiveness</a:t>
            </a:r>
            <a:r>
              <a:rPr lang="hu-HU" dirty="0" smtClean="0"/>
              <a:t>: az integrált kommunikáció célja a márkaérték fejlesztése és építése</a:t>
            </a:r>
            <a:endParaRPr lang="en-GB" dirty="0" smtClean="0"/>
          </a:p>
        </p:txBody>
      </p:sp>
      <p:sp>
        <p:nvSpPr>
          <p:cNvPr id="74756" name="Text Box 9"/>
          <p:cNvSpPr txBox="1">
            <a:spLocks noChangeArrowheads="1"/>
          </p:cNvSpPr>
          <p:nvPr/>
        </p:nvSpPr>
        <p:spPr bwMode="auto">
          <a:xfrm>
            <a:off x="2124075" y="3357563"/>
            <a:ext cx="792163" cy="151288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>
              <a:spcBef>
                <a:spcPct val="50000"/>
              </a:spcBef>
            </a:pPr>
            <a:endParaRPr lang="en-US" smtClean="0"/>
          </a:p>
          <a:p>
            <a:pPr>
              <a:spcBef>
                <a:spcPct val="50000"/>
              </a:spcBef>
            </a:pPr>
            <a:endParaRPr lang="en-US" smtClean="0"/>
          </a:p>
          <a:p>
            <a:pPr>
              <a:spcBef>
                <a:spcPct val="50000"/>
              </a:spcBef>
            </a:pPr>
            <a:endParaRPr lang="en-US" smtClean="0"/>
          </a:p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2" name="Ellipszis 4"/>
          <p:cNvSpPr>
            <a:spLocks noChangeArrowheads="1"/>
          </p:cNvSpPr>
          <p:nvPr/>
        </p:nvSpPr>
        <p:spPr bwMode="auto">
          <a:xfrm>
            <a:off x="2060575" y="831244"/>
            <a:ext cx="1008000" cy="1008000"/>
          </a:xfrm>
          <a:prstGeom prst="ellipse">
            <a:avLst/>
          </a:prstGeom>
          <a:solidFill>
            <a:srgbClr val="D10074"/>
          </a:solidFill>
          <a:ln w="9525" algn="ctr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hu-HU"/>
          </a:p>
        </p:txBody>
      </p:sp>
      <p:sp>
        <p:nvSpPr>
          <p:cNvPr id="67589" name="Ellipszis 5"/>
          <p:cNvSpPr>
            <a:spLocks noChangeArrowheads="1"/>
          </p:cNvSpPr>
          <p:nvPr/>
        </p:nvSpPr>
        <p:spPr bwMode="auto">
          <a:xfrm>
            <a:off x="1085850" y="1288444"/>
            <a:ext cx="1008000" cy="1008000"/>
          </a:xfrm>
          <a:prstGeom prst="ellipse">
            <a:avLst/>
          </a:prstGeom>
          <a:solidFill>
            <a:srgbClr val="D10074"/>
          </a:solidFill>
          <a:ln w="9525" algn="ctr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7590" name="Ellipszis 6"/>
          <p:cNvSpPr>
            <a:spLocks noChangeArrowheads="1"/>
          </p:cNvSpPr>
          <p:nvPr/>
        </p:nvSpPr>
        <p:spPr bwMode="auto">
          <a:xfrm>
            <a:off x="349250" y="2013931"/>
            <a:ext cx="1008000" cy="1008000"/>
          </a:xfrm>
          <a:prstGeom prst="ellipse">
            <a:avLst/>
          </a:prstGeom>
          <a:solidFill>
            <a:srgbClr val="D10074"/>
          </a:solidFill>
          <a:ln w="9525" algn="ctr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7591" name="Ellipszis 7"/>
          <p:cNvSpPr>
            <a:spLocks noChangeArrowheads="1"/>
          </p:cNvSpPr>
          <p:nvPr/>
        </p:nvSpPr>
        <p:spPr bwMode="auto">
          <a:xfrm>
            <a:off x="392113" y="3117244"/>
            <a:ext cx="1008000" cy="1008000"/>
          </a:xfrm>
          <a:prstGeom prst="ellipse">
            <a:avLst/>
          </a:prstGeom>
          <a:solidFill>
            <a:srgbClr val="D10074"/>
          </a:solidFill>
          <a:ln w="9525" algn="ctr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7592" name="Ellipszis 8"/>
          <p:cNvSpPr>
            <a:spLocks noChangeArrowheads="1"/>
          </p:cNvSpPr>
          <p:nvPr/>
        </p:nvSpPr>
        <p:spPr bwMode="auto">
          <a:xfrm>
            <a:off x="1704975" y="4787294"/>
            <a:ext cx="1008000" cy="1008000"/>
          </a:xfrm>
          <a:prstGeom prst="ellipse">
            <a:avLst/>
          </a:prstGeom>
          <a:solidFill>
            <a:srgbClr val="D10074"/>
          </a:solidFill>
          <a:ln w="9525" algn="ctr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7593" name="Ellipszis 9"/>
          <p:cNvSpPr>
            <a:spLocks noChangeArrowheads="1"/>
          </p:cNvSpPr>
          <p:nvPr/>
        </p:nvSpPr>
        <p:spPr bwMode="auto">
          <a:xfrm>
            <a:off x="628650" y="4271356"/>
            <a:ext cx="1008000" cy="1008000"/>
          </a:xfrm>
          <a:prstGeom prst="ellipse">
            <a:avLst/>
          </a:prstGeom>
          <a:solidFill>
            <a:srgbClr val="D10074"/>
          </a:solidFill>
          <a:ln w="9525" algn="ctr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7594" name="Ellipszis 10"/>
          <p:cNvSpPr>
            <a:spLocks noChangeArrowheads="1"/>
          </p:cNvSpPr>
          <p:nvPr/>
        </p:nvSpPr>
        <p:spPr bwMode="auto">
          <a:xfrm>
            <a:off x="3279775" y="831244"/>
            <a:ext cx="1008000" cy="1008000"/>
          </a:xfrm>
          <a:prstGeom prst="ellipse">
            <a:avLst/>
          </a:prstGeom>
          <a:solidFill>
            <a:srgbClr val="D10074"/>
          </a:solidFill>
          <a:ln w="9525" algn="ctr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hu-HU"/>
          </a:p>
        </p:txBody>
      </p:sp>
      <p:sp>
        <p:nvSpPr>
          <p:cNvPr id="67595" name="Ellipszis 11"/>
          <p:cNvSpPr>
            <a:spLocks noChangeArrowheads="1"/>
          </p:cNvSpPr>
          <p:nvPr/>
        </p:nvSpPr>
        <p:spPr bwMode="auto">
          <a:xfrm>
            <a:off x="2974975" y="4938106"/>
            <a:ext cx="1008000" cy="1008000"/>
          </a:xfrm>
          <a:prstGeom prst="ellipse">
            <a:avLst/>
          </a:prstGeom>
          <a:solidFill>
            <a:srgbClr val="D10074"/>
          </a:solidFill>
          <a:ln w="9525" algn="ctr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7598" name="Ellipszis 14"/>
          <p:cNvSpPr>
            <a:spLocks noChangeArrowheads="1"/>
          </p:cNvSpPr>
          <p:nvPr/>
        </p:nvSpPr>
        <p:spPr bwMode="auto">
          <a:xfrm>
            <a:off x="4905217" y="924844"/>
            <a:ext cx="2047875" cy="914400"/>
          </a:xfrm>
          <a:prstGeom prst="ellipse">
            <a:avLst/>
          </a:prstGeom>
          <a:solidFill>
            <a:schemeClr val="bg1">
              <a:lumMod val="65000"/>
            </a:schemeClr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hu-HU"/>
          </a:p>
        </p:txBody>
      </p:sp>
      <p:sp>
        <p:nvSpPr>
          <p:cNvPr id="67599" name="Ellipszis 15"/>
          <p:cNvSpPr>
            <a:spLocks noChangeArrowheads="1"/>
          </p:cNvSpPr>
          <p:nvPr/>
        </p:nvSpPr>
        <p:spPr bwMode="auto">
          <a:xfrm>
            <a:off x="6904560" y="1577269"/>
            <a:ext cx="2046288" cy="914400"/>
          </a:xfrm>
          <a:prstGeom prst="ellipse">
            <a:avLst/>
          </a:prstGeom>
          <a:solidFill>
            <a:schemeClr val="bg1">
              <a:lumMod val="65000"/>
            </a:schemeClr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hu-HU"/>
          </a:p>
        </p:txBody>
      </p:sp>
      <p:sp>
        <p:nvSpPr>
          <p:cNvPr id="67600" name="Ellipszis 16"/>
          <p:cNvSpPr>
            <a:spLocks noChangeArrowheads="1"/>
          </p:cNvSpPr>
          <p:nvPr/>
        </p:nvSpPr>
        <p:spPr bwMode="auto">
          <a:xfrm>
            <a:off x="6933726" y="2648802"/>
            <a:ext cx="2046287" cy="914400"/>
          </a:xfrm>
          <a:prstGeom prst="ellipse">
            <a:avLst/>
          </a:prstGeom>
          <a:solidFill>
            <a:schemeClr val="bg1">
              <a:lumMod val="65000"/>
            </a:schemeClr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hu-HU"/>
          </a:p>
        </p:txBody>
      </p:sp>
      <p:sp>
        <p:nvSpPr>
          <p:cNvPr id="67601" name="Ellipszis 17"/>
          <p:cNvSpPr>
            <a:spLocks noChangeArrowheads="1"/>
          </p:cNvSpPr>
          <p:nvPr/>
        </p:nvSpPr>
        <p:spPr bwMode="auto">
          <a:xfrm>
            <a:off x="6858840" y="3720494"/>
            <a:ext cx="2046287" cy="914400"/>
          </a:xfrm>
          <a:prstGeom prst="ellipse">
            <a:avLst/>
          </a:prstGeom>
          <a:solidFill>
            <a:schemeClr val="bg1">
              <a:lumMod val="65000"/>
            </a:schemeClr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hu-HU"/>
          </a:p>
        </p:txBody>
      </p:sp>
      <p:sp>
        <p:nvSpPr>
          <p:cNvPr id="74771" name="Szövegdoboz 18"/>
          <p:cNvSpPr txBox="1">
            <a:spLocks noChangeArrowheads="1"/>
          </p:cNvSpPr>
          <p:nvPr/>
        </p:nvSpPr>
        <p:spPr bwMode="auto">
          <a:xfrm>
            <a:off x="3195638" y="1118581"/>
            <a:ext cx="1197764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400" u="none" dirty="0" smtClean="0">
                <a:solidFill>
                  <a:srgbClr val="F2F2F2"/>
                </a:solidFill>
              </a:rPr>
              <a:t>Advertising</a:t>
            </a:r>
            <a:endParaRPr lang="en-US" sz="1400" u="none" dirty="0">
              <a:solidFill>
                <a:srgbClr val="F2F2F2"/>
              </a:solidFill>
            </a:endParaRPr>
          </a:p>
        </p:txBody>
      </p:sp>
      <p:sp>
        <p:nvSpPr>
          <p:cNvPr id="74772" name="Szövegdoboz 19"/>
          <p:cNvSpPr txBox="1">
            <a:spLocks noChangeArrowheads="1"/>
          </p:cNvSpPr>
          <p:nvPr/>
        </p:nvSpPr>
        <p:spPr bwMode="auto">
          <a:xfrm>
            <a:off x="2011177" y="1016981"/>
            <a:ext cx="110959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sz="1400" u="none" smtClean="0">
                <a:solidFill>
                  <a:srgbClr val="F2F2F2"/>
                </a:solidFill>
              </a:rPr>
              <a:t>Sales</a:t>
            </a:r>
          </a:p>
          <a:p>
            <a:pPr algn="ctr"/>
            <a:r>
              <a:rPr lang="en-US" sz="1400" u="none" smtClean="0">
                <a:solidFill>
                  <a:srgbClr val="F2F2F2"/>
                </a:solidFill>
              </a:rPr>
              <a:t>promotion</a:t>
            </a:r>
            <a:endParaRPr lang="en-US" sz="1400" u="none">
              <a:solidFill>
                <a:srgbClr val="F2F2F2"/>
              </a:solidFill>
            </a:endParaRPr>
          </a:p>
        </p:txBody>
      </p:sp>
      <p:sp>
        <p:nvSpPr>
          <p:cNvPr id="74773" name="Szövegdoboz 20"/>
          <p:cNvSpPr txBox="1">
            <a:spLocks noChangeArrowheads="1"/>
          </p:cNvSpPr>
          <p:nvPr/>
        </p:nvSpPr>
        <p:spPr bwMode="auto">
          <a:xfrm>
            <a:off x="973024" y="1431319"/>
            <a:ext cx="1181735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sz="1300" u="none" smtClean="0">
                <a:solidFill>
                  <a:srgbClr val="F2F2F2"/>
                </a:solidFill>
              </a:rPr>
              <a:t>Events &amp;</a:t>
            </a:r>
          </a:p>
          <a:p>
            <a:pPr algn="ctr"/>
            <a:r>
              <a:rPr lang="en-US" sz="1300" u="none" smtClean="0">
                <a:solidFill>
                  <a:srgbClr val="F2F2F2"/>
                </a:solidFill>
              </a:rPr>
              <a:t>experiences</a:t>
            </a:r>
            <a:endParaRPr lang="en-US" sz="1300" u="none">
              <a:solidFill>
                <a:srgbClr val="F2F2F2"/>
              </a:solidFill>
            </a:endParaRPr>
          </a:p>
        </p:txBody>
      </p:sp>
      <p:sp>
        <p:nvSpPr>
          <p:cNvPr id="74774" name="Szövegdoboz 21"/>
          <p:cNvSpPr txBox="1">
            <a:spLocks noChangeArrowheads="1"/>
          </p:cNvSpPr>
          <p:nvPr/>
        </p:nvSpPr>
        <p:spPr bwMode="auto">
          <a:xfrm>
            <a:off x="345782" y="2202844"/>
            <a:ext cx="940387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sz="1400" u="none" smtClean="0">
                <a:solidFill>
                  <a:srgbClr val="F2F2F2"/>
                </a:solidFill>
              </a:rPr>
              <a:t>PR &amp;</a:t>
            </a:r>
          </a:p>
          <a:p>
            <a:pPr algn="ctr"/>
            <a:r>
              <a:rPr lang="en-US" sz="1400" u="none" smtClean="0">
                <a:solidFill>
                  <a:srgbClr val="F2F2F2"/>
                </a:solidFill>
              </a:rPr>
              <a:t>publicity</a:t>
            </a:r>
            <a:endParaRPr lang="en-US" sz="1400" u="none">
              <a:solidFill>
                <a:srgbClr val="F2F2F2"/>
              </a:solidFill>
            </a:endParaRPr>
          </a:p>
        </p:txBody>
      </p:sp>
      <p:sp>
        <p:nvSpPr>
          <p:cNvPr id="74775" name="Szövegdoboz 22"/>
          <p:cNvSpPr txBox="1">
            <a:spLocks noChangeArrowheads="1"/>
          </p:cNvSpPr>
          <p:nvPr/>
        </p:nvSpPr>
        <p:spPr bwMode="auto">
          <a:xfrm>
            <a:off x="296904" y="3385531"/>
            <a:ext cx="122027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sz="1400" u="none" smtClean="0">
                <a:solidFill>
                  <a:srgbClr val="F2F2F2"/>
                </a:solidFill>
              </a:rPr>
              <a:t>Interactive </a:t>
            </a:r>
          </a:p>
          <a:p>
            <a:pPr algn="ctr"/>
            <a:r>
              <a:rPr lang="en-US" sz="1400" u="none" smtClean="0">
                <a:solidFill>
                  <a:srgbClr val="F2F2F2"/>
                </a:solidFill>
              </a:rPr>
              <a:t>marketing</a:t>
            </a:r>
            <a:endParaRPr lang="en-US" sz="1400" u="none">
              <a:solidFill>
                <a:srgbClr val="F2F2F2"/>
              </a:solidFill>
            </a:endParaRPr>
          </a:p>
        </p:txBody>
      </p:sp>
      <p:sp>
        <p:nvSpPr>
          <p:cNvPr id="74776" name="Szövegdoboz 23"/>
          <p:cNvSpPr txBox="1">
            <a:spLocks noChangeArrowheads="1"/>
          </p:cNvSpPr>
          <p:nvPr/>
        </p:nvSpPr>
        <p:spPr bwMode="auto">
          <a:xfrm>
            <a:off x="548398" y="4480906"/>
            <a:ext cx="110145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sz="1400" u="none" smtClean="0">
                <a:solidFill>
                  <a:srgbClr val="F2F2F2"/>
                </a:solidFill>
              </a:rPr>
              <a:t>WOM</a:t>
            </a:r>
          </a:p>
          <a:p>
            <a:pPr algn="ctr"/>
            <a:r>
              <a:rPr lang="en-US" sz="1400" u="none" smtClean="0">
                <a:solidFill>
                  <a:srgbClr val="F2F2F2"/>
                </a:solidFill>
              </a:rPr>
              <a:t>marketing</a:t>
            </a:r>
            <a:endParaRPr lang="en-US" sz="1400" u="none">
              <a:solidFill>
                <a:srgbClr val="F2F2F2"/>
              </a:solidFill>
            </a:endParaRPr>
          </a:p>
        </p:txBody>
      </p:sp>
      <p:sp>
        <p:nvSpPr>
          <p:cNvPr id="74777" name="Szövegdoboz 24"/>
          <p:cNvSpPr txBox="1">
            <a:spLocks noChangeArrowheads="1"/>
          </p:cNvSpPr>
          <p:nvPr/>
        </p:nvSpPr>
        <p:spPr bwMode="auto">
          <a:xfrm>
            <a:off x="1723830" y="5004781"/>
            <a:ext cx="946541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sz="1400" u="none" smtClean="0">
                <a:solidFill>
                  <a:srgbClr val="F2F2F2"/>
                </a:solidFill>
              </a:rPr>
              <a:t>Personal</a:t>
            </a:r>
          </a:p>
          <a:p>
            <a:pPr algn="ctr"/>
            <a:r>
              <a:rPr lang="en-US" sz="1400" u="none" smtClean="0">
                <a:solidFill>
                  <a:srgbClr val="F2F2F2"/>
                </a:solidFill>
              </a:rPr>
              <a:t>selling</a:t>
            </a:r>
            <a:endParaRPr lang="en-US" sz="1400" u="none">
              <a:solidFill>
                <a:srgbClr val="F2F2F2"/>
              </a:solidFill>
            </a:endParaRPr>
          </a:p>
        </p:txBody>
      </p:sp>
      <p:sp>
        <p:nvSpPr>
          <p:cNvPr id="74778" name="Szövegdoboz 25"/>
          <p:cNvSpPr txBox="1">
            <a:spLocks noChangeArrowheads="1"/>
          </p:cNvSpPr>
          <p:nvPr/>
        </p:nvSpPr>
        <p:spPr bwMode="auto">
          <a:xfrm>
            <a:off x="3203510" y="5258781"/>
            <a:ext cx="473206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sz="1400" u="none" smtClean="0">
                <a:solidFill>
                  <a:srgbClr val="F2F2F2"/>
                </a:solidFill>
              </a:rPr>
              <a:t>DM</a:t>
            </a:r>
            <a:endParaRPr lang="en-US" sz="1400" u="none">
              <a:solidFill>
                <a:srgbClr val="F2F2F2"/>
              </a:solidFill>
            </a:endParaRPr>
          </a:p>
        </p:txBody>
      </p:sp>
      <p:sp>
        <p:nvSpPr>
          <p:cNvPr id="74779" name="Szövegdoboz 26"/>
          <p:cNvSpPr txBox="1">
            <a:spLocks noChangeArrowheads="1"/>
          </p:cNvSpPr>
          <p:nvPr/>
        </p:nvSpPr>
        <p:spPr bwMode="auto">
          <a:xfrm>
            <a:off x="1843304" y="2911381"/>
            <a:ext cx="2117725" cy="830263"/>
          </a:xfrm>
          <a:prstGeom prst="rect">
            <a:avLst/>
          </a:prstGeom>
          <a:solidFill>
            <a:srgbClr val="D10074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600" b="1" u="none" smtClean="0">
                <a:solidFill>
                  <a:schemeClr val="bg1"/>
                </a:solidFill>
              </a:rPr>
              <a:t>Marketing</a:t>
            </a:r>
          </a:p>
          <a:p>
            <a:pPr algn="ctr"/>
            <a:r>
              <a:rPr lang="en-US" sz="1600" b="1" u="none" smtClean="0">
                <a:solidFill>
                  <a:schemeClr val="bg1"/>
                </a:solidFill>
              </a:rPr>
              <a:t>Communication</a:t>
            </a:r>
          </a:p>
          <a:p>
            <a:pPr algn="ctr"/>
            <a:r>
              <a:rPr lang="en-US" sz="1600" b="1" u="none" smtClean="0">
                <a:solidFill>
                  <a:schemeClr val="bg1"/>
                </a:solidFill>
              </a:rPr>
              <a:t>Program</a:t>
            </a:r>
            <a:endParaRPr lang="en-US" sz="1600" b="1" u="none">
              <a:solidFill>
                <a:schemeClr val="bg1"/>
              </a:solidFill>
            </a:endParaRPr>
          </a:p>
        </p:txBody>
      </p:sp>
      <p:sp>
        <p:nvSpPr>
          <p:cNvPr id="74780" name="Szövegdoboz 27"/>
          <p:cNvSpPr txBox="1">
            <a:spLocks noChangeArrowheads="1"/>
          </p:cNvSpPr>
          <p:nvPr/>
        </p:nvSpPr>
        <p:spPr bwMode="auto">
          <a:xfrm>
            <a:off x="5071350" y="1232424"/>
            <a:ext cx="1755609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sz="1400" dirty="0" smtClean="0">
                <a:solidFill>
                  <a:srgbClr val="D10074"/>
                </a:solidFill>
              </a:rPr>
              <a:t>Message Element</a:t>
            </a:r>
            <a:endParaRPr lang="en-US" sz="1400" dirty="0">
              <a:solidFill>
                <a:srgbClr val="D10074"/>
              </a:solidFill>
            </a:endParaRPr>
          </a:p>
        </p:txBody>
      </p:sp>
      <p:sp>
        <p:nvSpPr>
          <p:cNvPr id="74781" name="Szövegdoboz 28"/>
          <p:cNvSpPr txBox="1">
            <a:spLocks noChangeArrowheads="1"/>
          </p:cNvSpPr>
          <p:nvPr/>
        </p:nvSpPr>
        <p:spPr bwMode="auto">
          <a:xfrm>
            <a:off x="7277788" y="1803320"/>
            <a:ext cx="162734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defTabSz="762000" eaLnBrk="0" hangingPunct="0"/>
            <a:r>
              <a:rPr lang="en-US" sz="1400" dirty="0" smtClean="0">
                <a:solidFill>
                  <a:srgbClr val="D10074"/>
                </a:solidFill>
              </a:rPr>
              <a:t>Involvement</a:t>
            </a:r>
            <a:br>
              <a:rPr lang="en-US" sz="1400" dirty="0" smtClean="0">
                <a:solidFill>
                  <a:srgbClr val="D10074"/>
                </a:solidFill>
              </a:rPr>
            </a:br>
            <a:r>
              <a:rPr lang="en-US" sz="1400" dirty="0" smtClean="0">
                <a:solidFill>
                  <a:srgbClr val="D10074"/>
                </a:solidFill>
              </a:rPr>
              <a:t>With Ad</a:t>
            </a:r>
          </a:p>
        </p:txBody>
      </p:sp>
      <p:sp>
        <p:nvSpPr>
          <p:cNvPr id="74782" name="Szövegdoboz 29"/>
          <p:cNvSpPr txBox="1">
            <a:spLocks noChangeArrowheads="1"/>
          </p:cNvSpPr>
          <p:nvPr/>
        </p:nvSpPr>
        <p:spPr bwMode="auto">
          <a:xfrm>
            <a:off x="7340649" y="2863718"/>
            <a:ext cx="1216487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762000" eaLnBrk="0" hangingPunct="0"/>
            <a:r>
              <a:rPr lang="en-US" sz="1400" dirty="0" err="1" smtClean="0">
                <a:solidFill>
                  <a:srgbClr val="D10074"/>
                </a:solidFill>
              </a:rPr>
              <a:t>Executional</a:t>
            </a:r>
            <a:r>
              <a:rPr lang="en-US" sz="1400" dirty="0" smtClean="0">
                <a:solidFill>
                  <a:srgbClr val="D10074"/>
                </a:solidFill>
              </a:rPr>
              <a:t/>
            </a:r>
            <a:br>
              <a:rPr lang="en-US" sz="1400" dirty="0" smtClean="0">
                <a:solidFill>
                  <a:srgbClr val="D10074"/>
                </a:solidFill>
              </a:rPr>
            </a:br>
            <a:r>
              <a:rPr lang="en-US" sz="1400" dirty="0" smtClean="0">
                <a:solidFill>
                  <a:srgbClr val="D10074"/>
                </a:solidFill>
              </a:rPr>
              <a:t>Framework</a:t>
            </a:r>
          </a:p>
        </p:txBody>
      </p:sp>
      <p:sp>
        <p:nvSpPr>
          <p:cNvPr id="74783" name="Szövegdoboz 30"/>
          <p:cNvSpPr txBox="1">
            <a:spLocks noChangeArrowheads="1"/>
          </p:cNvSpPr>
          <p:nvPr/>
        </p:nvSpPr>
        <p:spPr bwMode="auto">
          <a:xfrm>
            <a:off x="7277788" y="4020729"/>
            <a:ext cx="1093697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762000" eaLnBrk="0" hangingPunct="0"/>
            <a:r>
              <a:rPr lang="en-US" sz="1400" dirty="0" smtClean="0">
                <a:solidFill>
                  <a:srgbClr val="D10074"/>
                </a:solidFill>
              </a:rPr>
              <a:t>Relevance</a:t>
            </a:r>
          </a:p>
        </p:txBody>
      </p:sp>
      <p:sp>
        <p:nvSpPr>
          <p:cNvPr id="35" name="Balra-jobbra nyíl 34"/>
          <p:cNvSpPr/>
          <p:nvPr/>
        </p:nvSpPr>
        <p:spPr>
          <a:xfrm>
            <a:off x="4121579" y="3069946"/>
            <a:ext cx="1216152" cy="484632"/>
          </a:xfrm>
          <a:prstGeom prst="leftRightArrow">
            <a:avLst/>
          </a:prstGeom>
          <a:noFill/>
          <a:ln>
            <a:solidFill>
              <a:srgbClr val="D1007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l"/>
            <a:endParaRPr lang="en-US" sz="1600" b="0" smtClean="0"/>
          </a:p>
        </p:txBody>
      </p:sp>
      <p:sp>
        <p:nvSpPr>
          <p:cNvPr id="32" name="Ellipszis 17"/>
          <p:cNvSpPr>
            <a:spLocks noChangeArrowheads="1"/>
          </p:cNvSpPr>
          <p:nvPr/>
        </p:nvSpPr>
        <p:spPr bwMode="auto">
          <a:xfrm>
            <a:off x="4576282" y="4972635"/>
            <a:ext cx="2046287" cy="914400"/>
          </a:xfrm>
          <a:prstGeom prst="ellipse">
            <a:avLst/>
          </a:prstGeom>
          <a:solidFill>
            <a:schemeClr val="bg1">
              <a:lumMod val="65000"/>
            </a:schemeClr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hu-HU"/>
          </a:p>
        </p:txBody>
      </p:sp>
      <p:sp>
        <p:nvSpPr>
          <p:cNvPr id="33" name="Szövegdoboz 30"/>
          <p:cNvSpPr txBox="1">
            <a:spLocks noChangeArrowheads="1"/>
          </p:cNvSpPr>
          <p:nvPr/>
        </p:nvSpPr>
        <p:spPr bwMode="auto">
          <a:xfrm>
            <a:off x="4981417" y="5202088"/>
            <a:ext cx="1159741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762000" eaLnBrk="0" hangingPunct="0"/>
            <a:r>
              <a:rPr lang="en-US" sz="1400" dirty="0" smtClean="0">
                <a:solidFill>
                  <a:srgbClr val="D10074"/>
                </a:solidFill>
              </a:rPr>
              <a:t>Desired</a:t>
            </a:r>
            <a:br>
              <a:rPr lang="en-US" sz="1400" dirty="0" smtClean="0">
                <a:solidFill>
                  <a:srgbClr val="D10074"/>
                </a:solidFill>
              </a:rPr>
            </a:br>
            <a:r>
              <a:rPr lang="en-US" sz="1400" dirty="0" smtClean="0">
                <a:solidFill>
                  <a:srgbClr val="D10074"/>
                </a:solidFill>
              </a:rPr>
              <a:t>Positioning</a:t>
            </a:r>
          </a:p>
        </p:txBody>
      </p:sp>
      <p:sp>
        <p:nvSpPr>
          <p:cNvPr id="34" name="Ellipszis 17"/>
          <p:cNvSpPr>
            <a:spLocks noChangeArrowheads="1"/>
          </p:cNvSpPr>
          <p:nvPr/>
        </p:nvSpPr>
        <p:spPr bwMode="auto">
          <a:xfrm>
            <a:off x="6759729" y="4728494"/>
            <a:ext cx="2046287" cy="914400"/>
          </a:xfrm>
          <a:prstGeom prst="ellipse">
            <a:avLst/>
          </a:prstGeom>
          <a:solidFill>
            <a:schemeClr val="bg1">
              <a:lumMod val="65000"/>
            </a:schemeClr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hu-HU"/>
          </a:p>
        </p:txBody>
      </p:sp>
      <p:sp>
        <p:nvSpPr>
          <p:cNvPr id="36" name="Szövegdoboz 30"/>
          <p:cNvSpPr txBox="1">
            <a:spLocks noChangeArrowheads="1"/>
          </p:cNvSpPr>
          <p:nvPr/>
        </p:nvSpPr>
        <p:spPr bwMode="auto">
          <a:xfrm>
            <a:off x="7207959" y="5018787"/>
            <a:ext cx="1117294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762000" eaLnBrk="0" hangingPunct="0"/>
            <a:r>
              <a:rPr lang="en-US" sz="1400" dirty="0" smtClean="0">
                <a:solidFill>
                  <a:srgbClr val="D10074"/>
                </a:solidFill>
              </a:rPr>
              <a:t>Motivation</a:t>
            </a:r>
            <a:endParaRPr lang="en-US" sz="1400" dirty="0">
              <a:solidFill>
                <a:srgbClr val="D10074"/>
              </a:solidFill>
            </a:endParaRPr>
          </a:p>
        </p:txBody>
      </p:sp>
      <p:pic>
        <p:nvPicPr>
          <p:cNvPr id="37" name="Picture 2"/>
          <p:cNvPicPr>
            <a:picLocks noChangeAspect="1" noChangeArrowheads="1"/>
          </p:cNvPicPr>
          <p:nvPr/>
        </p:nvPicPr>
        <p:blipFill>
          <a:blip r:embed="rId2" cstate="print"/>
          <a:srcRect l="17026" t="43696" r="48673" b="44019"/>
          <a:stretch>
            <a:fillRect/>
          </a:stretch>
        </p:blipFill>
        <p:spPr bwMode="auto">
          <a:xfrm>
            <a:off x="5402447" y="3069946"/>
            <a:ext cx="1502113" cy="4034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2578" name="Picture 2" descr="Képtalálat a következ&amp;odblac;re: „word of mouse”"/>
          <p:cNvPicPr>
            <a:picLocks noChangeAspect="1" noChangeArrowheads="1"/>
          </p:cNvPicPr>
          <p:nvPr/>
        </p:nvPicPr>
        <p:blipFill>
          <a:blip r:embed="rId2" cstate="print"/>
          <a:srcRect l="5239" r="22137"/>
          <a:stretch>
            <a:fillRect/>
          </a:stretch>
        </p:blipFill>
        <p:spPr bwMode="auto">
          <a:xfrm>
            <a:off x="6217920" y="1719101"/>
            <a:ext cx="2849880" cy="3126894"/>
          </a:xfrm>
          <a:prstGeom prst="rect">
            <a:avLst/>
          </a:prstGeom>
          <a:noFill/>
        </p:spPr>
      </p:pic>
      <p:sp>
        <p:nvSpPr>
          <p:cNvPr id="6" name="Content Placeholder 4"/>
          <p:cNvSpPr>
            <a:spLocks noGrp="1"/>
          </p:cNvSpPr>
          <p:nvPr>
            <p:ph sz="quarter" idx="12"/>
          </p:nvPr>
        </p:nvSpPr>
        <p:spPr>
          <a:xfrm>
            <a:off x="5188" y="1507463"/>
            <a:ext cx="6578491" cy="4146577"/>
          </a:xfrm>
        </p:spPr>
        <p:txBody>
          <a:bodyPr/>
          <a:lstStyle/>
          <a:p>
            <a:pPr lvl="2"/>
            <a:endParaRPr lang="hu-HU" dirty="0" smtClean="0"/>
          </a:p>
          <a:p>
            <a:pPr lvl="2"/>
            <a:r>
              <a:rPr lang="hu-HU" dirty="0" smtClean="0"/>
              <a:t>Ú</a:t>
            </a:r>
            <a:r>
              <a:rPr lang="hu-HU" dirty="0" smtClean="0"/>
              <a:t>j </a:t>
            </a:r>
            <a:r>
              <a:rPr lang="hu-HU" dirty="0" smtClean="0"/>
              <a:t>fogyasztói szerep - Az új fogyasztóknak jobb, nagyobb mértékű és gyorsabb hozzáférésük van az információkhoz</a:t>
            </a:r>
          </a:p>
          <a:p>
            <a:pPr lvl="2"/>
            <a:r>
              <a:rPr lang="hu-HU" dirty="0" smtClean="0"/>
              <a:t>A</a:t>
            </a:r>
            <a:r>
              <a:rPr lang="hu-HU" dirty="0" smtClean="0"/>
              <a:t> </a:t>
            </a:r>
            <a:r>
              <a:rPr lang="hu-HU" dirty="0" smtClean="0"/>
              <a:t>fogyasztói hálózatok megfordítják a klasszikus, tömegmarketing típusú kommunikációt, interaktívvá és demokratikussá téve azt</a:t>
            </a:r>
          </a:p>
          <a:p>
            <a:pPr lvl="2"/>
            <a:r>
              <a:rPr lang="hu-HU" dirty="0" smtClean="0"/>
              <a:t>A</a:t>
            </a:r>
            <a:r>
              <a:rPr lang="hu-HU" dirty="0" smtClean="0"/>
              <a:t>z </a:t>
            </a:r>
            <a:r>
              <a:rPr lang="hu-HU" dirty="0" smtClean="0"/>
              <a:t>üzleti szükségesség a vállalatokat a fogyasztókkal való interakcióra készteti a közös alkotásból (</a:t>
            </a:r>
            <a:r>
              <a:rPr lang="hu-HU" dirty="0" err="1" smtClean="0"/>
              <a:t>co-creation</a:t>
            </a:r>
            <a:r>
              <a:rPr lang="hu-HU" dirty="0" smtClean="0"/>
              <a:t>) való hozzáadott érték és/vagy versenyelőny elérése érdekében (C. K. </a:t>
            </a:r>
            <a:r>
              <a:rPr lang="hu-HU" dirty="0" err="1" smtClean="0"/>
              <a:t>Prahalad</a:t>
            </a:r>
            <a:r>
              <a:rPr lang="hu-HU" dirty="0" smtClean="0"/>
              <a:t> és </a:t>
            </a:r>
            <a:r>
              <a:rPr lang="hu-HU" dirty="0" err="1" smtClean="0"/>
              <a:t>Venkatran</a:t>
            </a:r>
            <a:r>
              <a:rPr lang="hu-HU" dirty="0" smtClean="0"/>
              <a:t> </a:t>
            </a:r>
            <a:r>
              <a:rPr lang="hu-HU" dirty="0" err="1" smtClean="0"/>
              <a:t>Ramaswamy</a:t>
            </a:r>
            <a:r>
              <a:rPr lang="hu-HU" dirty="0" smtClean="0"/>
              <a:t>)</a:t>
            </a:r>
          </a:p>
          <a:p>
            <a:pPr lvl="2"/>
            <a:endParaRPr lang="hu-HU" dirty="0" smtClean="0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title"/>
          </p:nvPr>
        </p:nvSpPr>
        <p:spPr>
          <a:xfrm>
            <a:off x="5189" y="144482"/>
            <a:ext cx="9260731" cy="681038"/>
          </a:xfrm>
        </p:spPr>
        <p:txBody>
          <a:bodyPr/>
          <a:lstStyle/>
          <a:p>
            <a:pPr eaLnBrk="1" hangingPunct="1"/>
            <a:r>
              <a:rPr lang="hu-HU" dirty="0" smtClean="0"/>
              <a:t>Word of Mouse</a:t>
            </a:r>
            <a:endParaRPr lang="en-GB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0" y="321013"/>
            <a:ext cx="9145617" cy="1031838"/>
          </a:xfrm>
        </p:spPr>
        <p:txBody>
          <a:bodyPr/>
          <a:lstStyle/>
          <a:p>
            <a:r>
              <a:rPr lang="hu-HU" dirty="0" smtClean="0"/>
              <a:t>A fogyasztók, akik a márkáról beszélnek</a:t>
            </a:r>
            <a:endParaRPr lang="hu-HU" dirty="0"/>
          </a:p>
        </p:txBody>
      </p:sp>
      <p:graphicFrame>
        <p:nvGraphicFramePr>
          <p:cNvPr id="6" name="Táblázat 5"/>
          <p:cNvGraphicFramePr>
            <a:graphicFrameLocks noGrp="1"/>
          </p:cNvGraphicFramePr>
          <p:nvPr/>
        </p:nvGraphicFramePr>
        <p:xfrm>
          <a:off x="1783080" y="1974715"/>
          <a:ext cx="5394379" cy="26302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98370"/>
                <a:gridCol w="2276427"/>
                <a:gridCol w="2319582"/>
              </a:tblGrid>
              <a:tr h="876750">
                <a:tc>
                  <a:txBody>
                    <a:bodyPr/>
                    <a:lstStyle/>
                    <a:p>
                      <a:r>
                        <a:rPr lang="hu-HU" sz="1600" b="1" dirty="0" err="1" smtClean="0">
                          <a:solidFill>
                            <a:schemeClr val="bg2"/>
                          </a:solidFill>
                        </a:rPr>
                        <a:t>yes</a:t>
                      </a:r>
                      <a:endParaRPr lang="hu-HU" sz="1600" b="1" dirty="0">
                        <a:solidFill>
                          <a:schemeClr val="bg2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600" b="0" dirty="0" err="1" smtClean="0"/>
                        <a:t>Experience</a:t>
                      </a:r>
                      <a:r>
                        <a:rPr lang="hu-HU" sz="1600" b="0" dirty="0" smtClean="0"/>
                        <a:t> </a:t>
                      </a:r>
                      <a:r>
                        <a:rPr lang="hu-HU" sz="1600" b="0" dirty="0" err="1" smtClean="0"/>
                        <a:t>based</a:t>
                      </a:r>
                      <a:r>
                        <a:rPr lang="hu-HU" sz="1600" b="0" dirty="0" smtClean="0"/>
                        <a:t> </a:t>
                      </a:r>
                      <a:r>
                        <a:rPr lang="hu-HU" sz="1600" b="0" dirty="0" err="1" smtClean="0"/>
                        <a:t>detractors</a:t>
                      </a:r>
                      <a:endParaRPr lang="hu-HU" sz="1600" b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600" b="0" dirty="0" err="1" smtClean="0"/>
                        <a:t>Experience</a:t>
                      </a:r>
                      <a:r>
                        <a:rPr lang="hu-HU" sz="1600" b="0" dirty="0" smtClean="0"/>
                        <a:t> </a:t>
                      </a:r>
                      <a:r>
                        <a:rPr lang="hu-HU" sz="1600" b="0" dirty="0" err="1" smtClean="0"/>
                        <a:t>based</a:t>
                      </a:r>
                      <a:r>
                        <a:rPr lang="hu-HU" sz="1600" b="0" dirty="0" smtClean="0"/>
                        <a:t> </a:t>
                      </a:r>
                      <a:r>
                        <a:rPr lang="hu-HU" sz="1600" b="0" dirty="0" err="1" smtClean="0"/>
                        <a:t>promoters</a:t>
                      </a:r>
                      <a:endParaRPr lang="hu-HU" sz="1600" b="0" dirty="0"/>
                    </a:p>
                  </a:txBody>
                  <a:tcPr anchor="ctr"/>
                </a:tc>
              </a:tr>
              <a:tr h="876750">
                <a:tc>
                  <a:txBody>
                    <a:bodyPr/>
                    <a:lstStyle/>
                    <a:p>
                      <a:r>
                        <a:rPr lang="hu-HU" sz="1600" b="1" dirty="0" smtClean="0">
                          <a:solidFill>
                            <a:schemeClr val="bg2"/>
                          </a:solidFill>
                        </a:rPr>
                        <a:t>no</a:t>
                      </a:r>
                      <a:endParaRPr lang="hu-HU" sz="1600" b="1" dirty="0">
                        <a:solidFill>
                          <a:schemeClr val="bg2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noProof="0" dirty="0" smtClean="0"/>
                        <a:t>Secondhand detractors</a:t>
                      </a:r>
                      <a:endParaRPr lang="en-US" sz="1600" noProof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noProof="0" dirty="0" smtClean="0"/>
                        <a:t>Secondhand promoters</a:t>
                      </a:r>
                      <a:endParaRPr lang="en-US" sz="1600" noProof="0" dirty="0"/>
                    </a:p>
                  </a:txBody>
                  <a:tcPr anchor="ctr"/>
                </a:tc>
              </a:tr>
              <a:tr h="876750">
                <a:tc>
                  <a:txBody>
                    <a:bodyPr/>
                    <a:lstStyle/>
                    <a:p>
                      <a:endParaRPr lang="hu-HU" sz="16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600" b="1" dirty="0" err="1" smtClean="0">
                          <a:solidFill>
                            <a:schemeClr val="bg2"/>
                          </a:solidFill>
                        </a:rPr>
                        <a:t>negtive</a:t>
                      </a:r>
                      <a:endParaRPr lang="hu-HU" sz="1600" b="1" dirty="0">
                        <a:solidFill>
                          <a:schemeClr val="bg2"/>
                        </a:solidFill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600" b="1" dirty="0" err="1" smtClean="0">
                          <a:solidFill>
                            <a:schemeClr val="bg2"/>
                          </a:solidFill>
                        </a:rPr>
                        <a:t>positive</a:t>
                      </a:r>
                      <a:endParaRPr lang="hu-HU" sz="1600" b="1" dirty="0">
                        <a:solidFill>
                          <a:schemeClr val="bg2"/>
                        </a:solidFill>
                      </a:endParaRPr>
                    </a:p>
                  </a:txBody>
                  <a:tcPr anchor="b"/>
                </a:tc>
              </a:tr>
            </a:tbl>
          </a:graphicData>
        </a:graphic>
      </p:graphicFrame>
      <p:sp>
        <p:nvSpPr>
          <p:cNvPr id="7" name="Szövegdoboz 6"/>
          <p:cNvSpPr txBox="1"/>
          <p:nvPr/>
        </p:nvSpPr>
        <p:spPr>
          <a:xfrm>
            <a:off x="4483938" y="5107021"/>
            <a:ext cx="97174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sz="1600" b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rPr>
              <a:t>Opinion</a:t>
            </a:r>
            <a:endParaRPr lang="en-US" sz="1600" b="0" smtClean="0">
              <a:solidFill>
                <a:schemeClr val="tx1">
                  <a:lumMod val="50000"/>
                  <a:lumOff val="50000"/>
                </a:schemeClr>
              </a:solidFill>
              <a:latin typeface="+mn-lt"/>
            </a:endParaRPr>
          </a:p>
        </p:txBody>
      </p:sp>
      <p:sp>
        <p:nvSpPr>
          <p:cNvPr id="8" name="Szövegdoboz 7"/>
          <p:cNvSpPr txBox="1"/>
          <p:nvPr/>
        </p:nvSpPr>
        <p:spPr>
          <a:xfrm>
            <a:off x="-479651" y="2728550"/>
            <a:ext cx="1311578" cy="338554"/>
          </a:xfrm>
          <a:prstGeom prst="rect">
            <a:avLst/>
          </a:prstGeom>
          <a:noFill/>
          <a:scene3d>
            <a:camera prst="orthographicFront">
              <a:rot lat="0" lon="0" rev="5400000"/>
            </a:camera>
            <a:lightRig rig="threePt" dir="t"/>
          </a:scene3d>
        </p:spPr>
        <p:txBody>
          <a:bodyPr wrap="none" rtlCol="0">
            <a:spAutoFit/>
          </a:bodyPr>
          <a:lstStyle/>
          <a:p>
            <a:pPr algn="l"/>
            <a:r>
              <a:rPr lang="hu-HU" sz="1600" b="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rPr>
              <a:t>Experience</a:t>
            </a:r>
            <a:endParaRPr lang="hu-HU" sz="1600" b="0" dirty="0" smtClean="0">
              <a:solidFill>
                <a:schemeClr val="tx1">
                  <a:lumMod val="50000"/>
                  <a:lumOff val="50000"/>
                </a:schemeClr>
              </a:solidFill>
              <a:latin typeface="+mn-lt"/>
            </a:endParaRPr>
          </a:p>
        </p:txBody>
      </p:sp>
      <p:sp>
        <p:nvSpPr>
          <p:cNvPr id="9" name="Szövegdoboz 8"/>
          <p:cNvSpPr txBox="1"/>
          <p:nvPr/>
        </p:nvSpPr>
        <p:spPr>
          <a:xfrm>
            <a:off x="419978" y="2222446"/>
            <a:ext cx="117993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sz="1400" b="0" smtClean="0">
                <a:latin typeface="+mn-lt"/>
              </a:rPr>
              <a:t>Tell us </a:t>
            </a:r>
            <a:r>
              <a:rPr lang="en-US" sz="1400" b="0" smtClean="0">
                <a:latin typeface="+mn-lt"/>
              </a:rPr>
              <a:t>why</a:t>
            </a:r>
            <a:endParaRPr lang="en-US" sz="1400" b="0" smtClean="0">
              <a:latin typeface="+mn-lt"/>
            </a:endParaRPr>
          </a:p>
        </p:txBody>
      </p:sp>
      <p:sp>
        <p:nvSpPr>
          <p:cNvPr id="10" name="Szövegdoboz 9"/>
          <p:cNvSpPr txBox="1"/>
          <p:nvPr/>
        </p:nvSpPr>
        <p:spPr>
          <a:xfrm>
            <a:off x="429824" y="2970604"/>
            <a:ext cx="135325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sz="1400" b="0" smtClean="0">
                <a:latin typeface="+mn-lt"/>
              </a:rPr>
              <a:t>Find</a:t>
            </a:r>
            <a:r>
              <a:rPr lang="en-US" sz="1400" b="0" smtClean="0">
                <a:latin typeface="+mn-lt"/>
              </a:rPr>
              <a:t>. </a:t>
            </a:r>
            <a:r>
              <a:rPr lang="en-US" sz="1400" b="0" smtClean="0">
                <a:latin typeface="+mn-lt"/>
              </a:rPr>
              <a:t>Listen</a:t>
            </a:r>
            <a:r>
              <a:rPr lang="en-US" sz="1400" b="0" smtClean="0">
                <a:latin typeface="+mn-lt"/>
              </a:rPr>
              <a:t>. </a:t>
            </a:r>
            <a:endParaRPr lang="en-US" sz="1400" b="0" smtClean="0">
              <a:latin typeface="+mn-lt"/>
            </a:endParaRPr>
          </a:p>
          <a:p>
            <a:pPr algn="l"/>
            <a:r>
              <a:rPr lang="en-US" sz="1400" smtClean="0"/>
              <a:t>P</a:t>
            </a:r>
            <a:r>
              <a:rPr lang="en-US" sz="1400" b="0" smtClean="0">
                <a:latin typeface="+mn-lt"/>
              </a:rPr>
              <a:t>rotect</a:t>
            </a:r>
            <a:endParaRPr lang="en-US" sz="1400" b="0" smtClean="0">
              <a:latin typeface="+mn-lt"/>
            </a:endParaRPr>
          </a:p>
        </p:txBody>
      </p:sp>
      <p:sp>
        <p:nvSpPr>
          <p:cNvPr id="11" name="Szövegdoboz 10"/>
          <p:cNvSpPr txBox="1"/>
          <p:nvPr/>
        </p:nvSpPr>
        <p:spPr>
          <a:xfrm>
            <a:off x="7177459" y="2222446"/>
            <a:ext cx="167379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sz="1400" b="0" smtClean="0">
                <a:latin typeface="+mn-lt"/>
              </a:rPr>
              <a:t>Tell </a:t>
            </a:r>
            <a:r>
              <a:rPr lang="en-US" sz="1400" b="0" smtClean="0">
                <a:latin typeface="+mn-lt"/>
              </a:rPr>
              <a:t>more </a:t>
            </a:r>
            <a:r>
              <a:rPr lang="en-US" sz="1400" b="0" smtClean="0">
                <a:latin typeface="+mn-lt"/>
              </a:rPr>
              <a:t>people</a:t>
            </a:r>
            <a:endParaRPr lang="en-US" sz="1400" b="0" smtClean="0">
              <a:latin typeface="+mn-lt"/>
            </a:endParaRPr>
          </a:p>
        </p:txBody>
      </p:sp>
      <p:sp>
        <p:nvSpPr>
          <p:cNvPr id="12" name="Szövegdoboz 11"/>
          <p:cNvSpPr txBox="1"/>
          <p:nvPr/>
        </p:nvSpPr>
        <p:spPr>
          <a:xfrm>
            <a:off x="7286271" y="3186047"/>
            <a:ext cx="156498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sz="1400" b="0" smtClean="0">
                <a:latin typeface="+mn-lt"/>
              </a:rPr>
              <a:t>Try</a:t>
            </a:r>
            <a:r>
              <a:rPr lang="en-US" sz="1400" b="0" smtClean="0">
                <a:latin typeface="+mn-lt"/>
              </a:rPr>
              <a:t> the </a:t>
            </a:r>
            <a:r>
              <a:rPr lang="en-US" sz="1400" b="0" smtClean="0">
                <a:latin typeface="+mn-lt"/>
              </a:rPr>
              <a:t>product</a:t>
            </a:r>
            <a:endParaRPr lang="en-US" sz="1400" b="0" smtClean="0">
              <a:latin typeface="+mn-lt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161335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hu-HU" dirty="0" smtClean="0"/>
              <a:t>Szájreklám - túl a hagyományos médián…</a:t>
            </a:r>
            <a:endParaRPr lang="en-GB" dirty="0" smtClean="0"/>
          </a:p>
        </p:txBody>
      </p:sp>
      <p:graphicFrame>
        <p:nvGraphicFramePr>
          <p:cNvPr id="26" name="Diagram 25"/>
          <p:cNvGraphicFramePr/>
          <p:nvPr/>
        </p:nvGraphicFramePr>
        <p:xfrm>
          <a:off x="548640" y="1031839"/>
          <a:ext cx="7955280" cy="442916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7" name="Szövegdoboz 26"/>
          <p:cNvSpPr txBox="1"/>
          <p:nvPr/>
        </p:nvSpPr>
        <p:spPr>
          <a:xfrm flipH="1">
            <a:off x="396240" y="5521959"/>
            <a:ext cx="446532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1200" dirty="0" smtClean="0"/>
              <a:t>fejfájás-, fájdalom-, lázcsillapító, görcsoldó</a:t>
            </a:r>
            <a:endParaRPr lang="hu-HU" sz="1200" b="0" dirty="0" smtClean="0">
              <a:latin typeface="+mn-lt"/>
            </a:endParaRPr>
          </a:p>
        </p:txBody>
      </p:sp>
      <p:sp>
        <p:nvSpPr>
          <p:cNvPr id="28" name="Szövegdoboz 27"/>
          <p:cNvSpPr txBox="1"/>
          <p:nvPr/>
        </p:nvSpPr>
        <p:spPr>
          <a:xfrm>
            <a:off x="5684520" y="5538539"/>
            <a:ext cx="225004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hu-HU" sz="1200" dirty="0" smtClean="0"/>
              <a:t>vitaminok, </a:t>
            </a:r>
            <a:r>
              <a:rPr lang="hu-HU" sz="1200" dirty="0" smtClean="0"/>
              <a:t>roboráló </a:t>
            </a:r>
            <a:r>
              <a:rPr lang="hu-HU" sz="1200" dirty="0" smtClean="0"/>
              <a:t>szerek</a:t>
            </a:r>
            <a:endParaRPr lang="hu-HU" sz="1200" b="0" dirty="0" smtClean="0">
              <a:latin typeface="+mn-lt"/>
            </a:endParaRPr>
          </a:p>
        </p:txBody>
      </p:sp>
      <p:cxnSp>
        <p:nvCxnSpPr>
          <p:cNvPr id="30" name="Egyenes összekötő 29"/>
          <p:cNvCxnSpPr/>
          <p:nvPr/>
        </p:nvCxnSpPr>
        <p:spPr>
          <a:xfrm>
            <a:off x="1082040" y="3307080"/>
            <a:ext cx="7421880" cy="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3" descr="TGI logo Blc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2040" y="1402081"/>
            <a:ext cx="1087038" cy="629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hu-HU" dirty="0" smtClean="0"/>
              <a:t>Szájreklám - túl a hagyományos médián…</a:t>
            </a:r>
            <a:endParaRPr lang="en-GB" dirty="0" smtClean="0"/>
          </a:p>
        </p:txBody>
      </p:sp>
      <p:graphicFrame>
        <p:nvGraphicFramePr>
          <p:cNvPr id="26" name="Diagram 25"/>
          <p:cNvGraphicFramePr/>
          <p:nvPr/>
        </p:nvGraphicFramePr>
        <p:xfrm>
          <a:off x="548640" y="1031839"/>
          <a:ext cx="7955280" cy="442916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7" name="Szövegdoboz 26"/>
          <p:cNvSpPr txBox="1"/>
          <p:nvPr/>
        </p:nvSpPr>
        <p:spPr>
          <a:xfrm flipH="1">
            <a:off x="396240" y="5521959"/>
            <a:ext cx="446532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1200" dirty="0" smtClean="0"/>
              <a:t>fejfájás-, fájdalom-, lázcsillapító, görcsoldó</a:t>
            </a:r>
            <a:endParaRPr lang="hu-HU" sz="1200" b="0" dirty="0" smtClean="0">
              <a:latin typeface="+mn-lt"/>
            </a:endParaRPr>
          </a:p>
        </p:txBody>
      </p:sp>
      <p:sp>
        <p:nvSpPr>
          <p:cNvPr id="28" name="Szövegdoboz 27"/>
          <p:cNvSpPr txBox="1"/>
          <p:nvPr/>
        </p:nvSpPr>
        <p:spPr>
          <a:xfrm>
            <a:off x="5684520" y="5538539"/>
            <a:ext cx="225004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hu-HU" sz="1200" dirty="0" smtClean="0"/>
              <a:t>vitaminok, </a:t>
            </a:r>
            <a:r>
              <a:rPr lang="hu-HU" sz="1200" dirty="0" err="1" smtClean="0"/>
              <a:t>roborláó</a:t>
            </a:r>
            <a:r>
              <a:rPr lang="hu-HU" sz="1200" dirty="0" smtClean="0"/>
              <a:t> szerek</a:t>
            </a:r>
            <a:endParaRPr lang="hu-HU" sz="1200" b="0" dirty="0" smtClean="0">
              <a:latin typeface="+mn-lt"/>
            </a:endParaRPr>
          </a:p>
        </p:txBody>
      </p:sp>
      <p:cxnSp>
        <p:nvCxnSpPr>
          <p:cNvPr id="30" name="Egyenes összekötő 29"/>
          <p:cNvCxnSpPr/>
          <p:nvPr/>
        </p:nvCxnSpPr>
        <p:spPr>
          <a:xfrm>
            <a:off x="1082040" y="3307080"/>
            <a:ext cx="7421880" cy="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3" descr="TGI logo Blc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2040" y="1402081"/>
            <a:ext cx="1087038" cy="629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Közösségi oldalon megosztottam egy reklámot…</a:t>
            </a:r>
            <a:endParaRPr lang="en-GB" dirty="0" smtClean="0"/>
          </a:p>
        </p:txBody>
      </p:sp>
      <p:graphicFrame>
        <p:nvGraphicFramePr>
          <p:cNvPr id="26" name="Diagram 25"/>
          <p:cNvGraphicFramePr/>
          <p:nvPr/>
        </p:nvGraphicFramePr>
        <p:xfrm>
          <a:off x="548640" y="1031839"/>
          <a:ext cx="7955280" cy="442916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7" name="Szövegdoboz 26"/>
          <p:cNvSpPr txBox="1"/>
          <p:nvPr/>
        </p:nvSpPr>
        <p:spPr>
          <a:xfrm flipH="1">
            <a:off x="396240" y="5521959"/>
            <a:ext cx="446532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1200" dirty="0" smtClean="0"/>
              <a:t>fejfájás-, fájdalom-, lázcsillapító, görcsoldó</a:t>
            </a:r>
            <a:endParaRPr lang="hu-HU" sz="1200" b="0" dirty="0" smtClean="0">
              <a:latin typeface="+mn-lt"/>
            </a:endParaRPr>
          </a:p>
        </p:txBody>
      </p:sp>
      <p:sp>
        <p:nvSpPr>
          <p:cNvPr id="28" name="Szövegdoboz 27"/>
          <p:cNvSpPr txBox="1"/>
          <p:nvPr/>
        </p:nvSpPr>
        <p:spPr>
          <a:xfrm>
            <a:off x="5684520" y="5538539"/>
            <a:ext cx="225004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hu-HU" sz="1200" dirty="0" smtClean="0"/>
              <a:t>vitaminok, </a:t>
            </a:r>
            <a:r>
              <a:rPr lang="hu-HU" sz="1200" dirty="0" err="1" smtClean="0"/>
              <a:t>roborláó</a:t>
            </a:r>
            <a:r>
              <a:rPr lang="hu-HU" sz="1200" dirty="0" smtClean="0"/>
              <a:t> szerek</a:t>
            </a:r>
            <a:endParaRPr lang="hu-HU" sz="1200" b="0" dirty="0" smtClean="0">
              <a:latin typeface="+mn-lt"/>
            </a:endParaRPr>
          </a:p>
        </p:txBody>
      </p:sp>
      <p:cxnSp>
        <p:nvCxnSpPr>
          <p:cNvPr id="30" name="Egyenes összekötő 29"/>
          <p:cNvCxnSpPr/>
          <p:nvPr/>
        </p:nvCxnSpPr>
        <p:spPr>
          <a:xfrm>
            <a:off x="1082040" y="3307080"/>
            <a:ext cx="7421880" cy="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3" descr="TGI logo Blc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2040" y="1402081"/>
            <a:ext cx="1087038" cy="629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0" y="138133"/>
            <a:ext cx="9145617" cy="1031838"/>
          </a:xfrm>
        </p:spPr>
        <p:txBody>
          <a:bodyPr/>
          <a:lstStyle/>
          <a:p>
            <a:r>
              <a:rPr lang="hu-HU" dirty="0" err="1" smtClean="0"/>
              <a:t>Content</a:t>
            </a:r>
            <a:r>
              <a:rPr lang="hu-HU" dirty="0" smtClean="0"/>
              <a:t> marketing számokban</a:t>
            </a:r>
            <a:endParaRPr lang="hu-HU" dirty="0"/>
          </a:p>
        </p:txBody>
      </p:sp>
      <p:sp>
        <p:nvSpPr>
          <p:cNvPr id="5" name="Content Placeholder 6"/>
          <p:cNvSpPr txBox="1">
            <a:spLocks/>
          </p:cNvSpPr>
          <p:nvPr/>
        </p:nvSpPr>
        <p:spPr>
          <a:xfrm>
            <a:off x="243840" y="1048051"/>
            <a:ext cx="8482519" cy="4906999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 b="1"/>
            </a:lvl1pPr>
          </a:lstStyle>
          <a:p>
            <a:pPr marL="252413" marR="0" lvl="2" indent="-252413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Char char=""/>
              <a:tabLst/>
              <a:defRPr/>
            </a:pPr>
            <a:r>
              <a:rPr kumimoji="0" lang="hu-HU" b="1" i="0" u="none" strike="noStrike" kern="1200" cap="none" spc="0" normalizeH="0" baseline="0" noProof="0" dirty="0" smtClean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88%</a:t>
            </a:r>
            <a:r>
              <a:rPr kumimoji="0" lang="hu-HU" b="0" i="0" u="none" strike="noStrike" kern="1200" cap="none" spc="0" normalizeH="0" baseline="0" noProof="0" dirty="0" smtClean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hu-HU" b="1" i="0" u="none" strike="noStrike" kern="1200" cap="none" spc="0" normalizeH="0" baseline="0" noProof="0" dirty="0" smtClean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alkalmaz</a:t>
            </a:r>
            <a:r>
              <a:rPr kumimoji="0" lang="hu-HU" b="0" i="0" u="none" strike="noStrike" kern="1200" cap="none" spc="0" normalizeH="0" baseline="0" noProof="0" dirty="0" smtClean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hu-HU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Content</a:t>
            </a:r>
            <a:r>
              <a:rPr kumimoji="0" lang="hu-HU" b="0" i="0" u="none" strike="noStrike" kern="1200" cap="none" spc="0" normalizeH="0" baseline="0" noProof="0" dirty="0" smtClean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marketinget</a:t>
            </a:r>
          </a:p>
          <a:p>
            <a:pPr marL="252413" marR="0" lvl="2" indent="-252413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lang="hu-HU" dirty="0" smtClean="0">
              <a:solidFill>
                <a:srgbClr val="333333"/>
              </a:solidFill>
            </a:endParaRPr>
          </a:p>
          <a:p>
            <a:pPr marL="252413" marR="0" lvl="2" indent="-252413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Char char=""/>
              <a:tabLst/>
              <a:defRPr/>
            </a:pPr>
            <a:r>
              <a:rPr kumimoji="0" lang="hu-HU" b="1" i="0" u="none" strike="noStrike" kern="1200" cap="none" spc="0" normalizeH="0" baseline="0" noProof="0" dirty="0" smtClean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30%</a:t>
            </a:r>
            <a:r>
              <a:rPr kumimoji="0" lang="hu-HU" b="0" i="0" u="none" strike="noStrike" kern="1200" cap="none" spc="0" normalizeH="0" baseline="0" noProof="0" dirty="0" smtClean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tartja</a:t>
            </a:r>
            <a:r>
              <a:rPr kumimoji="0" lang="hu-HU" b="0" i="0" u="none" strike="noStrike" kern="1200" cap="none" spc="0" normalizeH="0" noProof="0" dirty="0" smtClean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hu-HU" b="1" i="0" u="none" strike="noStrike" kern="1200" cap="none" spc="0" normalizeH="0" noProof="0" dirty="0" smtClean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hatékony</a:t>
            </a:r>
            <a:r>
              <a:rPr kumimoji="0" lang="hu-HU" b="0" i="0" u="none" strike="noStrike" kern="1200" cap="none" spc="0" normalizeH="0" noProof="0" dirty="0" smtClean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nak</a:t>
            </a:r>
          </a:p>
          <a:p>
            <a:pPr marL="252413" marR="0" lvl="2" indent="-252413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Char char=""/>
              <a:tabLst/>
              <a:defRPr/>
            </a:pPr>
            <a:endParaRPr kumimoji="0" lang="hu-HU" b="0" i="0" u="none" strike="noStrike" kern="1200" cap="none" spc="0" normalizeH="0" noProof="0" dirty="0" smtClean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52413" marR="0" lvl="2" indent="-252413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Char char=""/>
              <a:tabLst/>
              <a:defRPr/>
            </a:pPr>
            <a:r>
              <a:rPr kumimoji="0" lang="hu-HU" b="1" i="0" u="none" strike="noStrike" kern="1200" cap="none" spc="0" normalizeH="0" baseline="0" noProof="0" dirty="0" smtClean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44%</a:t>
            </a:r>
            <a:r>
              <a:rPr kumimoji="0" lang="hu-HU" b="0" i="0" u="none" strike="noStrike" kern="1200" cap="none" spc="0" normalizeH="0" baseline="0" noProof="0" dirty="0" smtClean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nyilatkozott úgy, hogy a cégében miként </a:t>
            </a:r>
            <a:r>
              <a:rPr kumimoji="0" lang="hu-HU" b="1" i="0" u="none" strike="noStrike" kern="1200" cap="none" spc="0" normalizeH="0" baseline="0" noProof="0" dirty="0" smtClean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definiálható egyértelműen</a:t>
            </a:r>
            <a:r>
              <a:rPr kumimoji="0" lang="hu-HU" b="0" i="0" u="none" strike="noStrike" kern="1200" cap="none" spc="0" normalizeH="0" baseline="0" noProof="0" dirty="0" smtClean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a </a:t>
            </a:r>
            <a:r>
              <a:rPr kumimoji="0" lang="hu-HU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content</a:t>
            </a:r>
            <a:r>
              <a:rPr kumimoji="0" lang="hu-HU" b="0" i="0" u="none" strike="noStrike" kern="1200" cap="none" spc="0" normalizeH="0" baseline="0" noProof="0" dirty="0" smtClean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marketing kapcsán a siker és hatékonyság</a:t>
            </a:r>
          </a:p>
          <a:p>
            <a:pPr marL="252413" marR="0" lvl="2" indent="-252413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Char char=""/>
              <a:tabLst/>
              <a:defRPr/>
            </a:pPr>
            <a:endParaRPr kumimoji="0" lang="hu-HU" b="0" i="0" u="none" strike="noStrike" kern="1200" cap="none" spc="0" normalizeH="0" baseline="0" noProof="0" dirty="0" smtClean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52413" marR="0" lvl="2" indent="-252413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Char char=""/>
              <a:tabLst/>
              <a:defRPr/>
            </a:pPr>
            <a:r>
              <a:rPr lang="hu-HU" b="1" dirty="0" smtClean="0">
                <a:solidFill>
                  <a:srgbClr val="333333"/>
                </a:solidFill>
              </a:rPr>
              <a:t>32%</a:t>
            </a:r>
            <a:r>
              <a:rPr lang="hu-HU" dirty="0" smtClean="0">
                <a:solidFill>
                  <a:srgbClr val="333333"/>
                </a:solidFill>
              </a:rPr>
              <a:t> esetében van előre eltervezett, </a:t>
            </a:r>
            <a:r>
              <a:rPr lang="hu-HU" b="1" dirty="0" smtClean="0">
                <a:solidFill>
                  <a:srgbClr val="333333"/>
                </a:solidFill>
              </a:rPr>
              <a:t>dokumentált</a:t>
            </a:r>
            <a:r>
              <a:rPr lang="hu-HU" dirty="0" smtClean="0">
                <a:solidFill>
                  <a:srgbClr val="333333"/>
                </a:solidFill>
              </a:rPr>
              <a:t> </a:t>
            </a:r>
            <a:r>
              <a:rPr lang="hu-HU" dirty="0" err="1" smtClean="0">
                <a:solidFill>
                  <a:srgbClr val="333333"/>
                </a:solidFill>
              </a:rPr>
              <a:t>contemt</a:t>
            </a:r>
            <a:r>
              <a:rPr lang="hu-HU" dirty="0" smtClean="0">
                <a:solidFill>
                  <a:srgbClr val="333333"/>
                </a:solidFill>
              </a:rPr>
              <a:t> marketing </a:t>
            </a:r>
            <a:r>
              <a:rPr lang="hu-HU" b="1" dirty="0" smtClean="0">
                <a:solidFill>
                  <a:srgbClr val="333333"/>
                </a:solidFill>
              </a:rPr>
              <a:t>stratégia</a:t>
            </a:r>
          </a:p>
          <a:p>
            <a:pPr marL="252413" marR="0" lvl="2" indent="-252413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lang="hu-HU" dirty="0" smtClean="0">
              <a:solidFill>
                <a:srgbClr val="333333"/>
              </a:solidFill>
            </a:endParaRPr>
          </a:p>
          <a:p>
            <a:pPr marL="252413" marR="0" lvl="2" indent="-252413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Char char=""/>
              <a:tabLst/>
              <a:defRPr/>
            </a:pPr>
            <a:r>
              <a:rPr kumimoji="0" lang="hu-HU" b="1" i="0" u="none" strike="noStrike" kern="1200" cap="none" spc="0" normalizeH="0" baseline="0" noProof="0" dirty="0" smtClean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48%</a:t>
            </a:r>
            <a:r>
              <a:rPr kumimoji="0" lang="hu-HU" b="0" i="0" u="none" strike="noStrike" kern="1200" cap="none" spc="0" normalizeH="0" noProof="0" dirty="0" smtClean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nyilatkozott úgy, hogy </a:t>
            </a:r>
            <a:r>
              <a:rPr kumimoji="0" lang="hu-HU" b="1" i="0" u="none" strike="noStrike" kern="1200" cap="none" spc="0" normalizeH="0" noProof="0" dirty="0" smtClean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nem dokumentált </a:t>
            </a:r>
            <a:r>
              <a:rPr kumimoji="0" lang="hu-HU" b="0" i="0" u="none" strike="noStrike" kern="1200" cap="none" spc="0" normalizeH="0" noProof="0" dirty="0" err="1" smtClean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content</a:t>
            </a:r>
            <a:r>
              <a:rPr kumimoji="0" lang="hu-HU" b="0" i="0" u="none" strike="noStrike" kern="1200" cap="none" spc="0" normalizeH="0" noProof="0" dirty="0" smtClean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marketing </a:t>
            </a:r>
            <a:r>
              <a:rPr kumimoji="0" lang="hu-HU" b="1" i="0" u="none" strike="noStrike" kern="1200" cap="none" spc="0" normalizeH="0" noProof="0" dirty="0" smtClean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stratégiája</a:t>
            </a:r>
            <a:r>
              <a:rPr kumimoji="0" lang="hu-HU" b="0" i="0" u="none" strike="noStrike" kern="1200" cap="none" spc="0" normalizeH="0" noProof="0" dirty="0" smtClean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van</a:t>
            </a:r>
          </a:p>
          <a:p>
            <a:pPr marL="252413" marR="0" lvl="2" indent="-252413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Char char=""/>
              <a:tabLst/>
              <a:defRPr/>
            </a:pPr>
            <a:endParaRPr kumimoji="0" lang="hu-HU" b="0" i="0" u="none" strike="noStrike" kern="1200" cap="none" spc="0" normalizeH="0" noProof="0" dirty="0" smtClean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52413" marR="0" lvl="2" indent="-252413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Char char=""/>
              <a:tabLst/>
              <a:defRPr/>
            </a:pPr>
            <a:r>
              <a:rPr lang="hu-HU" b="1" baseline="0" dirty="0" smtClean="0">
                <a:solidFill>
                  <a:srgbClr val="333333"/>
                </a:solidFill>
              </a:rPr>
              <a:t>36%</a:t>
            </a:r>
            <a:r>
              <a:rPr lang="hu-HU" dirty="0" smtClean="0">
                <a:solidFill>
                  <a:srgbClr val="333333"/>
                </a:solidFill>
              </a:rPr>
              <a:t> </a:t>
            </a:r>
            <a:r>
              <a:rPr lang="hu-HU" b="1" dirty="0" smtClean="0">
                <a:solidFill>
                  <a:srgbClr val="333333"/>
                </a:solidFill>
              </a:rPr>
              <a:t>hetente</a:t>
            </a:r>
            <a:r>
              <a:rPr lang="hu-HU" dirty="0" smtClean="0">
                <a:solidFill>
                  <a:srgbClr val="333333"/>
                </a:solidFill>
              </a:rPr>
              <a:t> </a:t>
            </a:r>
            <a:r>
              <a:rPr lang="hu-HU" b="1" dirty="0" smtClean="0">
                <a:solidFill>
                  <a:srgbClr val="333333"/>
                </a:solidFill>
              </a:rPr>
              <a:t>tart meetinget </a:t>
            </a:r>
            <a:r>
              <a:rPr lang="hu-HU" dirty="0" smtClean="0">
                <a:solidFill>
                  <a:srgbClr val="333333"/>
                </a:solidFill>
              </a:rPr>
              <a:t>az aktuális </a:t>
            </a:r>
            <a:r>
              <a:rPr lang="hu-HU" dirty="0" err="1" smtClean="0">
                <a:solidFill>
                  <a:srgbClr val="333333"/>
                </a:solidFill>
              </a:rPr>
              <a:t>content</a:t>
            </a:r>
            <a:r>
              <a:rPr lang="hu-HU" dirty="0" smtClean="0">
                <a:solidFill>
                  <a:srgbClr val="333333"/>
                </a:solidFill>
              </a:rPr>
              <a:t> marketing tevékenység kapcsán</a:t>
            </a:r>
          </a:p>
          <a:p>
            <a:pPr marL="252413" marR="0" lvl="2" indent="-252413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hu-HU" sz="1600" b="0" i="0" u="none" strike="noStrike" kern="1200" cap="none" spc="0" normalizeH="0" baseline="0" noProof="0" dirty="0" smtClean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Szövegdoboz 3"/>
          <p:cNvSpPr txBox="1"/>
          <p:nvPr/>
        </p:nvSpPr>
        <p:spPr>
          <a:xfrm>
            <a:off x="4379935" y="6186993"/>
            <a:ext cx="4129657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sz="1100" b="0" dirty="0" err="1" smtClean="0">
                <a:solidFill>
                  <a:schemeClr val="bg1">
                    <a:lumMod val="50000"/>
                  </a:schemeClr>
                </a:solidFill>
                <a:latin typeface="+mn-lt"/>
              </a:rPr>
              <a:t>Forrás</a:t>
            </a:r>
            <a:r>
              <a:rPr lang="en-US" sz="1100" b="0" dirty="0" smtClean="0">
                <a:solidFill>
                  <a:schemeClr val="bg1">
                    <a:lumMod val="50000"/>
                  </a:schemeClr>
                </a:solidFill>
                <a:latin typeface="+mn-lt"/>
              </a:rPr>
              <a:t>: Content Marketing Institute and </a:t>
            </a:r>
            <a:r>
              <a:rPr lang="en-US" sz="1100" b="0" dirty="0" err="1" smtClean="0">
                <a:solidFill>
                  <a:schemeClr val="bg1">
                    <a:lumMod val="50000"/>
                  </a:schemeClr>
                </a:solidFill>
                <a:latin typeface="+mn-lt"/>
              </a:rPr>
              <a:t>MarketingProfs</a:t>
            </a:r>
            <a:endParaRPr lang="en-US" sz="1100" b="0" dirty="0" smtClean="0">
              <a:solidFill>
                <a:schemeClr val="bg1">
                  <a:lumMod val="50000"/>
                </a:schemeClr>
              </a:solidFill>
              <a:latin typeface="+mn-lt"/>
            </a:endParaRPr>
          </a:p>
          <a:p>
            <a:pPr algn="l"/>
            <a:r>
              <a:rPr lang="en-US" sz="1100" dirty="0" smtClean="0">
                <a:solidFill>
                  <a:schemeClr val="bg1">
                    <a:lumMod val="50000"/>
                  </a:schemeClr>
                </a:solidFill>
              </a:rPr>
              <a:t>2016 Benchmarks, Budgets and Trends-North America</a:t>
            </a:r>
            <a:endParaRPr lang="en-US" sz="1100" b="0" dirty="0" smtClean="0">
              <a:solidFill>
                <a:schemeClr val="bg1">
                  <a:lumMod val="50000"/>
                </a:schemeClr>
              </a:solidFill>
              <a:latin typeface="+mn-lt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161335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0" y="321013"/>
            <a:ext cx="9145617" cy="1031838"/>
          </a:xfrm>
        </p:spPr>
        <p:txBody>
          <a:bodyPr/>
          <a:lstStyle/>
          <a:p>
            <a:r>
              <a:rPr lang="hu-HU" dirty="0" smtClean="0"/>
              <a:t>Esettanulmány</a:t>
            </a:r>
            <a:endParaRPr lang="hu-HU" dirty="0"/>
          </a:p>
        </p:txBody>
      </p:sp>
      <p:pic>
        <p:nvPicPr>
          <p:cNvPr id="226305" name="Picture 1"/>
          <p:cNvPicPr>
            <a:picLocks noChangeAspect="1" noChangeArrowheads="1"/>
          </p:cNvPicPr>
          <p:nvPr/>
        </p:nvPicPr>
        <p:blipFill>
          <a:blip r:embed="rId2" cstate="print"/>
          <a:srcRect l="16442" t="15625" r="42445" b="6563"/>
          <a:stretch>
            <a:fillRect/>
          </a:stretch>
        </p:blipFill>
        <p:spPr bwMode="auto">
          <a:xfrm>
            <a:off x="2606040" y="503897"/>
            <a:ext cx="4739640" cy="5043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161335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6"/>
          <p:cNvSpPr txBox="1">
            <a:spLocks/>
          </p:cNvSpPr>
          <p:nvPr/>
        </p:nvSpPr>
        <p:spPr>
          <a:xfrm>
            <a:off x="398834" y="1600200"/>
            <a:ext cx="8482519" cy="4906999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 b="1"/>
            </a:lvl1pPr>
          </a:lstStyle>
          <a:p>
            <a:pPr marL="252413" lvl="2" indent="-252413">
              <a:spcBef>
                <a:spcPct val="20000"/>
              </a:spcBef>
              <a:buFont typeface="Wingdings" pitchFamily="2" charset="2"/>
              <a:buChar char=""/>
              <a:defRPr/>
            </a:pPr>
            <a:r>
              <a:rPr lang="en-US" sz="1600" dirty="0" err="1" smtClean="0">
                <a:solidFill>
                  <a:srgbClr val="333333"/>
                </a:solidFill>
              </a:rPr>
              <a:t>Optum</a:t>
            </a:r>
            <a:r>
              <a:rPr lang="en-US" sz="1600" dirty="0" smtClean="0">
                <a:solidFill>
                  <a:srgbClr val="333333"/>
                </a:solidFill>
              </a:rPr>
              <a:t> </a:t>
            </a:r>
            <a:r>
              <a:rPr lang="hu-HU" sz="1600" dirty="0" smtClean="0">
                <a:solidFill>
                  <a:srgbClr val="333333"/>
                </a:solidFill>
              </a:rPr>
              <a:t>egészségügyi- és innovációs cég</a:t>
            </a:r>
            <a:endParaRPr lang="hu-HU" sz="1600" dirty="0" smtClean="0">
              <a:solidFill>
                <a:srgbClr val="333333"/>
              </a:solidFill>
            </a:endParaRPr>
          </a:p>
          <a:p>
            <a:pPr marL="252413" lvl="2" indent="-252413">
              <a:spcBef>
                <a:spcPct val="20000"/>
              </a:spcBef>
              <a:buFont typeface="Wingdings" pitchFamily="2" charset="2"/>
              <a:buChar char=""/>
              <a:defRPr/>
            </a:pPr>
            <a:r>
              <a:rPr lang="hu-HU" sz="1600" dirty="0" smtClean="0">
                <a:solidFill>
                  <a:srgbClr val="333333"/>
                </a:solidFill>
              </a:rPr>
              <a:t>Célcsoport meghatározása: egy szűk, speciális közönség; 40-60 ezer fő, akiknél benne van a pakliban az, hogy kórházba jutnak a következő hat hónap során</a:t>
            </a:r>
            <a:endParaRPr lang="hu-HU" sz="1600" dirty="0" smtClean="0">
              <a:solidFill>
                <a:srgbClr val="333333"/>
              </a:solidFill>
            </a:endParaRPr>
          </a:p>
          <a:p>
            <a:pPr marL="252413" lvl="2" indent="-252413">
              <a:spcBef>
                <a:spcPct val="20000"/>
              </a:spcBef>
              <a:buFont typeface="Wingdings" pitchFamily="2" charset="2"/>
              <a:buChar char=""/>
              <a:defRPr/>
            </a:pPr>
            <a:r>
              <a:rPr lang="hu-HU" sz="1600" dirty="0" smtClean="0"/>
              <a:t>Kiinduló alap egy átfogó B2B kutatás; gyógyszerészeti, egészségügyi intézmény menedzserekkel, pénzügyi vezetőkkel, vezérigazgatókkal</a:t>
            </a:r>
            <a:endParaRPr lang="hu-HU" sz="1600" dirty="0" smtClean="0"/>
          </a:p>
          <a:p>
            <a:pPr marL="252413" lvl="2" indent="-252413">
              <a:spcBef>
                <a:spcPct val="20000"/>
              </a:spcBef>
              <a:buFont typeface="Wingdings" pitchFamily="2" charset="2"/>
              <a:buChar char=""/>
              <a:defRPr/>
            </a:pPr>
            <a:r>
              <a:rPr lang="hu-HU" sz="1600" dirty="0" smtClean="0"/>
              <a:t>Eredmény: egy kevésbé tudományos, ellenben könnyen és gyorsan érthető és használható megoldásra van szükség</a:t>
            </a:r>
          </a:p>
          <a:p>
            <a:pPr marL="252413" lvl="2" indent="-252413">
              <a:spcBef>
                <a:spcPct val="20000"/>
              </a:spcBef>
              <a:buFont typeface="Wingdings" pitchFamily="2" charset="2"/>
              <a:buChar char=""/>
              <a:defRPr/>
            </a:pPr>
            <a:r>
              <a:rPr lang="hu-HU" sz="1600" dirty="0" smtClean="0"/>
              <a:t>A </a:t>
            </a:r>
            <a:r>
              <a:rPr lang="hu-HU" sz="1600" dirty="0" err="1" smtClean="0"/>
              <a:t>content</a:t>
            </a:r>
            <a:r>
              <a:rPr lang="hu-HU" sz="1600" dirty="0" smtClean="0"/>
              <a:t> alapja egy E-book</a:t>
            </a:r>
          </a:p>
          <a:p>
            <a:pPr marL="252413" lvl="2" indent="-252413">
              <a:spcBef>
                <a:spcPct val="20000"/>
              </a:spcBef>
              <a:buFont typeface="Wingdings" pitchFamily="2" charset="2"/>
              <a:buChar char=""/>
              <a:defRPr/>
            </a:pPr>
            <a:r>
              <a:rPr lang="hu-HU" sz="1600" dirty="0" smtClean="0"/>
              <a:t>Másodlagos támogatás:</a:t>
            </a:r>
          </a:p>
          <a:p>
            <a:pPr marL="709613" lvl="3" indent="-252413">
              <a:spcBef>
                <a:spcPct val="20000"/>
              </a:spcBef>
              <a:buFont typeface="Wingdings" pitchFamily="2" charset="2"/>
              <a:buChar char=""/>
              <a:defRPr/>
            </a:pPr>
            <a:r>
              <a:rPr lang="hu-HU" sz="1600" dirty="0" err="1" smtClean="0"/>
              <a:t>b</a:t>
            </a:r>
            <a:r>
              <a:rPr lang="hu-HU" sz="1600" dirty="0" err="1" smtClean="0"/>
              <a:t>log</a:t>
            </a:r>
            <a:endParaRPr lang="hu-HU" sz="1600" dirty="0" smtClean="0"/>
          </a:p>
          <a:p>
            <a:pPr marL="709613" lvl="3" indent="-252413">
              <a:spcBef>
                <a:spcPct val="20000"/>
              </a:spcBef>
              <a:buFont typeface="Wingdings" pitchFamily="2" charset="2"/>
              <a:buChar char=""/>
              <a:defRPr/>
            </a:pPr>
            <a:r>
              <a:rPr lang="en-US" sz="1600" dirty="0" smtClean="0"/>
              <a:t>social </a:t>
            </a:r>
            <a:r>
              <a:rPr lang="hu-HU" sz="1600" dirty="0" err="1" smtClean="0"/>
              <a:t>media</a:t>
            </a:r>
            <a:endParaRPr lang="hu-HU" sz="1600" dirty="0" smtClean="0"/>
          </a:p>
          <a:p>
            <a:pPr marL="709613" lvl="3" indent="-252413">
              <a:spcBef>
                <a:spcPct val="20000"/>
              </a:spcBef>
              <a:buFont typeface="Wingdings" pitchFamily="2" charset="2"/>
              <a:buChar char=""/>
              <a:defRPr/>
            </a:pPr>
            <a:r>
              <a:rPr lang="en-US" sz="1600" dirty="0" smtClean="0"/>
              <a:t>banner </a:t>
            </a:r>
            <a:r>
              <a:rPr lang="hu-HU" sz="1600" dirty="0" smtClean="0"/>
              <a:t>hirdetés</a:t>
            </a:r>
          </a:p>
          <a:p>
            <a:pPr marL="709613" lvl="3" indent="-252413">
              <a:spcBef>
                <a:spcPct val="20000"/>
              </a:spcBef>
              <a:buFont typeface="Wingdings" pitchFamily="2" charset="2"/>
              <a:buChar char=""/>
              <a:defRPr/>
            </a:pPr>
            <a:r>
              <a:rPr lang="en-US" sz="1600" dirty="0" smtClean="0"/>
              <a:t>pay-per-click </a:t>
            </a:r>
            <a:r>
              <a:rPr lang="hu-HU" sz="1600" dirty="0" smtClean="0"/>
              <a:t>hirdetések</a:t>
            </a:r>
            <a:endParaRPr lang="hu-HU" sz="1600" dirty="0" smtClean="0"/>
          </a:p>
          <a:p>
            <a:pPr marL="709613" lvl="3" indent="-252413">
              <a:spcBef>
                <a:spcPct val="20000"/>
              </a:spcBef>
              <a:buFont typeface="Wingdings" pitchFamily="2" charset="2"/>
              <a:buChar char=""/>
              <a:defRPr/>
            </a:pPr>
            <a:r>
              <a:rPr lang="en-US" sz="1600" dirty="0" smtClean="0"/>
              <a:t>podcasts </a:t>
            </a:r>
            <a:r>
              <a:rPr lang="en-US" sz="1600" dirty="0" smtClean="0"/>
              <a:t/>
            </a:r>
            <a:br>
              <a:rPr lang="en-US" sz="1600" dirty="0" smtClean="0"/>
            </a:br>
            <a:endParaRPr lang="hu-HU" sz="1600" dirty="0" smtClean="0"/>
          </a:p>
          <a:p>
            <a:pPr marL="252413" lvl="2" indent="-252413">
              <a:spcBef>
                <a:spcPct val="20000"/>
              </a:spcBef>
              <a:buFont typeface="Wingdings" pitchFamily="2" charset="2"/>
              <a:buChar char=""/>
              <a:defRPr/>
            </a:pPr>
            <a:endParaRPr lang="hu-HU" sz="1600" dirty="0" smtClean="0">
              <a:solidFill>
                <a:srgbClr val="333333"/>
              </a:solidFill>
            </a:endParaRPr>
          </a:p>
        </p:txBody>
      </p:sp>
      <p:sp>
        <p:nvSpPr>
          <p:cNvPr id="4" name="Title 2"/>
          <p:cNvSpPr txBox="1">
            <a:spLocks/>
          </p:cNvSpPr>
          <p:nvPr/>
        </p:nvSpPr>
        <p:spPr>
          <a:xfrm>
            <a:off x="0" y="92413"/>
            <a:ext cx="9145617" cy="1031838"/>
          </a:xfrm>
          <a:prstGeom prst="rect">
            <a:avLst/>
          </a:prstGeom>
        </p:spPr>
        <p:txBody>
          <a:bodyPr vert="horz" lIns="277200" tIns="208800" rIns="277200" bIns="0" rtlCol="0" anchor="t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„Csináljunk egy kampányt” helyett „értsük meg a piacot, mielőtt</a:t>
            </a:r>
            <a:r>
              <a:rPr kumimoji="0" lang="hu-HU" sz="2400" b="0" i="0" u="none" strike="noStrike" kern="1200" cap="none" spc="0" normalizeH="0" noProof="0" dirty="0" smtClean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kampányt csinálunk” – az esettanulmány számokban</a:t>
            </a:r>
            <a:endParaRPr kumimoji="0" lang="hu-HU" sz="2400" b="0" i="0" u="none" strike="noStrike" kern="1200" cap="none" spc="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161335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1906" name="Picture 2"/>
          <p:cNvPicPr>
            <a:picLocks noChangeAspect="1" noChangeArrowheads="1"/>
          </p:cNvPicPr>
          <p:nvPr/>
        </p:nvPicPr>
        <p:blipFill>
          <a:blip r:embed="rId2" cstate="print"/>
          <a:srcRect t="16250" b="13750"/>
          <a:stretch>
            <a:fillRect/>
          </a:stretch>
        </p:blipFill>
        <p:spPr bwMode="auto">
          <a:xfrm>
            <a:off x="176584" y="2674256"/>
            <a:ext cx="6409690" cy="25225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1907" name="Picture 3"/>
          <p:cNvPicPr>
            <a:picLocks noChangeAspect="1" noChangeArrowheads="1"/>
          </p:cNvPicPr>
          <p:nvPr/>
        </p:nvPicPr>
        <p:blipFill>
          <a:blip r:embed="rId3" cstate="print"/>
          <a:srcRect l="1889" t="16875" r="58609" b="14375"/>
          <a:stretch>
            <a:fillRect/>
          </a:stretch>
        </p:blipFill>
        <p:spPr bwMode="auto">
          <a:xfrm>
            <a:off x="5367074" y="616856"/>
            <a:ext cx="3426406" cy="3352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161335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6"/>
          <p:cNvSpPr txBox="1">
            <a:spLocks/>
          </p:cNvSpPr>
          <p:nvPr/>
        </p:nvSpPr>
        <p:spPr>
          <a:xfrm>
            <a:off x="398834" y="1124251"/>
            <a:ext cx="8482519" cy="4906999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 b="1"/>
            </a:lvl1pPr>
          </a:lstStyle>
          <a:p>
            <a:pPr marL="252413" lvl="2" indent="-252413">
              <a:spcBef>
                <a:spcPct val="20000"/>
              </a:spcBef>
              <a:buFont typeface="Wingdings" pitchFamily="2" charset="2"/>
              <a:buChar char=""/>
              <a:defRPr/>
            </a:pPr>
            <a:r>
              <a:rPr lang="hu-HU" sz="1600" dirty="0" smtClean="0">
                <a:solidFill>
                  <a:srgbClr val="333333"/>
                </a:solidFill>
              </a:rPr>
              <a:t>A kampány 18 hónapja alatt ezer egyedi tartalmat készítettek</a:t>
            </a:r>
          </a:p>
          <a:p>
            <a:pPr marL="252413" lvl="2" indent="-252413">
              <a:spcBef>
                <a:spcPct val="20000"/>
              </a:spcBef>
              <a:buFont typeface="Wingdings" pitchFamily="2" charset="2"/>
              <a:buChar char=""/>
              <a:defRPr/>
            </a:pPr>
            <a:r>
              <a:rPr lang="hu-HU" sz="1600" dirty="0" smtClean="0">
                <a:solidFill>
                  <a:srgbClr val="333333"/>
                </a:solidFill>
              </a:rPr>
              <a:t>Kilenc millió egyedi látogató</a:t>
            </a:r>
          </a:p>
          <a:p>
            <a:pPr marL="252413" lvl="2" indent="-252413">
              <a:spcBef>
                <a:spcPct val="20000"/>
              </a:spcBef>
              <a:buFont typeface="Wingdings" pitchFamily="2" charset="2"/>
              <a:buChar char=""/>
              <a:defRPr/>
            </a:pPr>
            <a:r>
              <a:rPr lang="hu-HU" sz="1600" dirty="0" smtClean="0">
                <a:solidFill>
                  <a:srgbClr val="333333"/>
                </a:solidFill>
              </a:rPr>
              <a:t>8500 letöltés</a:t>
            </a:r>
          </a:p>
          <a:p>
            <a:pPr marL="252413" lvl="2" indent="-252413">
              <a:spcBef>
                <a:spcPct val="20000"/>
              </a:spcBef>
              <a:buFont typeface="Wingdings" pitchFamily="2" charset="2"/>
              <a:buChar char=""/>
              <a:defRPr/>
            </a:pPr>
            <a:r>
              <a:rPr lang="hu-HU" sz="1600" dirty="0" smtClean="0">
                <a:solidFill>
                  <a:srgbClr val="333333"/>
                </a:solidFill>
              </a:rPr>
              <a:t>250%-kal meghaladták a kampány előtti terveket</a:t>
            </a:r>
          </a:p>
          <a:p>
            <a:pPr marL="252413" lvl="2" indent="-252413">
              <a:spcBef>
                <a:spcPct val="20000"/>
              </a:spcBef>
              <a:buFont typeface="Wingdings" pitchFamily="2" charset="2"/>
              <a:buChar char=""/>
              <a:defRPr/>
            </a:pPr>
            <a:r>
              <a:rPr lang="hu-HU" sz="1600" dirty="0" smtClean="0">
                <a:solidFill>
                  <a:srgbClr val="333333"/>
                </a:solidFill>
              </a:rPr>
              <a:t>Folyamatos finomítások, többféle mutációt (kép, szöveg stb.) tesztelnek élesben a </a:t>
            </a:r>
            <a:r>
              <a:rPr lang="hu-HU" sz="1600" dirty="0" err="1" smtClean="0">
                <a:solidFill>
                  <a:srgbClr val="333333"/>
                </a:solidFill>
              </a:rPr>
              <a:t>micro-kampányok</a:t>
            </a:r>
            <a:r>
              <a:rPr lang="hu-HU" sz="1600" dirty="0" smtClean="0">
                <a:solidFill>
                  <a:srgbClr val="333333"/>
                </a:solidFill>
              </a:rPr>
              <a:t> során </a:t>
            </a:r>
            <a:endParaRPr lang="hu-HU" sz="1600" dirty="0" smtClean="0">
              <a:solidFill>
                <a:srgbClr val="333333"/>
              </a:solidFill>
            </a:endParaRPr>
          </a:p>
        </p:txBody>
      </p:sp>
      <p:sp>
        <p:nvSpPr>
          <p:cNvPr id="4" name="Title 2"/>
          <p:cNvSpPr txBox="1">
            <a:spLocks/>
          </p:cNvSpPr>
          <p:nvPr/>
        </p:nvSpPr>
        <p:spPr>
          <a:xfrm>
            <a:off x="0" y="92413"/>
            <a:ext cx="9145617" cy="1031838"/>
          </a:xfrm>
          <a:prstGeom prst="rect">
            <a:avLst/>
          </a:prstGeom>
        </p:spPr>
        <p:txBody>
          <a:bodyPr vert="horz" lIns="277200" tIns="208800" rIns="277200" bIns="0" rtlCol="0" anchor="t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Eredmények</a:t>
            </a:r>
            <a:endParaRPr kumimoji="0" lang="hu-HU" sz="2400" b="0" i="0" u="none" strike="noStrike" kern="1200" cap="none" spc="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161335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Placeholder 9" descr="koszonjuk_targy3.jpg"/>
          <p:cNvPicPr>
            <a:picLocks noGrp="1" noChangeAspect="1"/>
          </p:cNvPicPr>
          <p:nvPr>
            <p:ph type="pic" sz="quarter" idx="19"/>
          </p:nvPr>
        </p:nvPicPr>
        <p:blipFill>
          <a:blip r:embed="rId3" cstate="print"/>
          <a:srcRect t="4326" b="52"/>
          <a:stretch>
            <a:fillRect/>
          </a:stretch>
        </p:blipFill>
        <p:spPr>
          <a:xfrm>
            <a:off x="827584" y="0"/>
            <a:ext cx="8086354" cy="5805264"/>
          </a:xfr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Köszönjük figyelmét!</a:t>
            </a:r>
            <a:endParaRPr lang="hu-HU" dirty="0"/>
          </a:p>
        </p:txBody>
      </p:sp>
      <p:sp>
        <p:nvSpPr>
          <p:cNvPr id="7" name="Szövegdoboz 52"/>
          <p:cNvSpPr txBox="1"/>
          <p:nvPr>
            <p:custDataLst>
              <p:tags r:id="rId1"/>
            </p:custDataLst>
          </p:nvPr>
        </p:nvSpPr>
        <p:spPr>
          <a:xfrm>
            <a:off x="1259631" y="4149080"/>
            <a:ext cx="3007569" cy="923330"/>
          </a:xfrm>
          <a:prstGeom prst="rect">
            <a:avLst/>
          </a:prstGeom>
          <a:noFill/>
        </p:spPr>
        <p:txBody>
          <a:bodyPr vert="horz" wrap="square" lIns="0" tIns="0" rIns="0" bIns="0" rtlCol="0">
            <a:spAutoFit/>
          </a:bodyPr>
          <a:lstStyle/>
          <a:p>
            <a:pPr>
              <a:spcBef>
                <a:spcPct val="0"/>
              </a:spcBef>
              <a:spcAft>
                <a:spcPct val="0"/>
              </a:spcAft>
            </a:pPr>
            <a:r>
              <a:rPr lang="hu-HU" sz="1200" b="1" dirty="0" smtClean="0"/>
              <a:t>Kapcsolattartó:</a:t>
            </a:r>
          </a:p>
          <a:p>
            <a:pPr>
              <a:spcBef>
                <a:spcPct val="0"/>
              </a:spcBef>
              <a:spcAft>
                <a:spcPct val="0"/>
              </a:spcAft>
            </a:pPr>
            <a:endParaRPr lang="hu-HU" sz="1200" b="1" dirty="0" smtClean="0"/>
          </a:p>
          <a:p>
            <a:pPr>
              <a:spcBef>
                <a:spcPct val="0"/>
              </a:spcBef>
              <a:spcAft>
                <a:spcPct val="0"/>
              </a:spcAft>
            </a:pPr>
            <a:r>
              <a:rPr lang="hu-HU" sz="1200" dirty="0" smtClean="0"/>
              <a:t>Perjés Tamás</a:t>
            </a:r>
          </a:p>
          <a:p>
            <a:pPr>
              <a:spcBef>
                <a:spcPct val="0"/>
              </a:spcBef>
              <a:spcAft>
                <a:spcPct val="0"/>
              </a:spcAft>
            </a:pPr>
            <a:r>
              <a:rPr lang="hu-HU" sz="1200" dirty="0" smtClean="0"/>
              <a:t>+36 20 2147466</a:t>
            </a:r>
          </a:p>
          <a:p>
            <a:pPr>
              <a:spcBef>
                <a:spcPct val="0"/>
              </a:spcBef>
              <a:spcAft>
                <a:spcPct val="0"/>
              </a:spcAft>
            </a:pPr>
            <a:r>
              <a:rPr lang="hu-HU" sz="1200" dirty="0" err="1" smtClean="0"/>
              <a:t>tamas.perjes</a:t>
            </a:r>
            <a:r>
              <a:rPr lang="hu-HU" sz="1200" dirty="0" smtClean="0"/>
              <a:t>@</a:t>
            </a:r>
            <a:r>
              <a:rPr lang="hu-HU" sz="1200" dirty="0" err="1" smtClean="0"/>
              <a:t>tns-hoffmann.hu</a:t>
            </a:r>
            <a:endParaRPr lang="hu-HU" sz="12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ATION" val="SLICKSLIDES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P" val="BLOCK_CLIENT"/>
</p:tagLst>
</file>

<file path=ppt/theme/theme1.xml><?xml version="1.0" encoding="utf-8"?>
<a:theme xmlns:a="http://schemas.openxmlformats.org/drawingml/2006/main" name="AJANLATI TEMPLATE_kepekkel_TARGYAK (2012)">
  <a:themeElements>
    <a:clrScheme name="TNS Master Colours">
      <a:dk1>
        <a:sysClr val="windowText" lastClr="000000"/>
      </a:dk1>
      <a:lt1>
        <a:sysClr val="window" lastClr="FFFFFF"/>
      </a:lt1>
      <a:dk2>
        <a:srgbClr val="3B0541"/>
      </a:dk2>
      <a:lt2>
        <a:srgbClr val="7A2280"/>
      </a:lt2>
      <a:accent1>
        <a:srgbClr val="F7911E"/>
      </a:accent1>
      <a:accent2>
        <a:srgbClr val="EF5205"/>
      </a:accent2>
      <a:accent3>
        <a:srgbClr val="C50017"/>
      </a:accent3>
      <a:accent4>
        <a:srgbClr val="3EB1CC"/>
      </a:accent4>
      <a:accent5>
        <a:srgbClr val="4655A5"/>
      </a:accent5>
      <a:accent6>
        <a:srgbClr val="131C6B"/>
      </a:accent6>
      <a:hlink>
        <a:srgbClr val="4F6128"/>
      </a:hlink>
      <a:folHlink>
        <a:srgbClr val="4F6128"/>
      </a:folHlink>
    </a:clrScheme>
    <a:fontScheme name="TNS Master Fonts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3"/>
        </a:solidFill>
        <a:ln>
          <a:noFill/>
        </a:ln>
      </a:spPr>
      <a:bodyPr rtlCol="0" anchor="t"/>
      <a:lstStyle>
        <a:defPPr algn="l">
          <a:defRPr sz="1600" b="0" dirty="0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square" rtlCol="0">
        <a:spAutoFit/>
      </a:bodyPr>
      <a:lstStyle>
        <a:defPPr algn="l">
          <a:defRPr sz="1400" b="0" dirty="0" smtClean="0">
            <a:latin typeface="+mn-lt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AJANLATI TEMPLATE_kepekkel_TARGYAK (2012)</Template>
  <TotalTime>2066</TotalTime>
  <Words>654</Words>
  <Application>Microsoft Office PowerPoint</Application>
  <PresentationFormat>Diavetítés a képernyőre (4:3 oldalarány)</PresentationFormat>
  <Paragraphs>131</Paragraphs>
  <Slides>19</Slides>
  <Notes>5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19</vt:i4>
      </vt:variant>
    </vt:vector>
  </HeadingPairs>
  <TitlesOfParts>
    <vt:vector size="20" baseType="lpstr">
      <vt:lpstr>AJANLATI TEMPLATE_kepekkel_TARGYAK (2012)</vt:lpstr>
      <vt:lpstr>Hogyan mérjük a content marketinget?</vt:lpstr>
      <vt:lpstr>Mit mérjünk? </vt:lpstr>
      <vt:lpstr>3. dia</vt:lpstr>
      <vt:lpstr>4. dia</vt:lpstr>
      <vt:lpstr>Mit mérjünk?</vt:lpstr>
      <vt:lpstr>Hatásból hatékonyság, a hatékonyság mérése</vt:lpstr>
      <vt:lpstr>Fogyasztói reakciók a kommunikációra (hirdetésre)</vt:lpstr>
      <vt:lpstr>Effectiveness: az integrált kommunikáció célja a márkaérték fejlesztése és építése</vt:lpstr>
      <vt:lpstr>Word of Mouse</vt:lpstr>
      <vt:lpstr>A fogyasztók, akik a márkáról beszélnek</vt:lpstr>
      <vt:lpstr>Szájreklám - túl a hagyományos médián…</vt:lpstr>
      <vt:lpstr>Szájreklám - túl a hagyományos médián…</vt:lpstr>
      <vt:lpstr>Közösségi oldalon megosztottam egy reklámot…</vt:lpstr>
      <vt:lpstr>Content marketing számokban</vt:lpstr>
      <vt:lpstr>Esettanulmány</vt:lpstr>
      <vt:lpstr>16. dia</vt:lpstr>
      <vt:lpstr>17. dia</vt:lpstr>
      <vt:lpstr>18. dia</vt:lpstr>
      <vt:lpstr>Köszönjük figyelmét!</vt:lpstr>
    </vt:vector>
  </TitlesOfParts>
  <Manager>Szeret Etel</Manager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Piaci lehetőségek feltárása 2 sor</dc:title>
  <dc:subject>Alcím</dc:subject>
  <dc:creator>perjes</dc:creator>
  <cp:keywords>Legkedvesebb ügyfelünk</cp:keywords>
  <cp:lastModifiedBy>perjes</cp:lastModifiedBy>
  <cp:revision>33</cp:revision>
  <dcterms:created xsi:type="dcterms:W3CDTF">2012-05-18T10:03:19Z</dcterms:created>
  <dcterms:modified xsi:type="dcterms:W3CDTF">2016-09-26T13:29:51Z</dcterms:modified>
  <cp:category>11F1310</cp:category>
</cp:coreProperties>
</file>