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4"/>
  </p:notesMasterIdLst>
  <p:handoutMasterIdLst>
    <p:handoutMasterId r:id="rId25"/>
  </p:handoutMasterIdLst>
  <p:sldIdLst>
    <p:sldId id="292" r:id="rId3"/>
    <p:sldId id="369" r:id="rId4"/>
    <p:sldId id="365" r:id="rId5"/>
    <p:sldId id="380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81" r:id="rId16"/>
    <p:sldId id="379" r:id="rId17"/>
    <p:sldId id="361" r:id="rId18"/>
    <p:sldId id="363" r:id="rId19"/>
    <p:sldId id="302" r:id="rId20"/>
    <p:sldId id="383" r:id="rId21"/>
    <p:sldId id="382" r:id="rId22"/>
    <p:sldId id="360" r:id="rId23"/>
  </p:sldIdLst>
  <p:sldSz cx="9144000" cy="6858000" type="screen4x3"/>
  <p:notesSz cx="6648450" cy="98504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200"/>
    <a:srgbClr val="C71F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 snapToGrid="0"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-munkalap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11.xlsx"/><Relationship Id="rId1" Type="http://schemas.openxmlformats.org/officeDocument/2006/relationships/themeOverride" Target="../theme/themeOverride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'EPD based planning no cost'!$C$7</c:f>
              <c:strCache>
                <c:ptCount val="1"/>
                <c:pt idx="0">
                  <c:v>Modell értékesítési terve</c:v>
                </c:pt>
              </c:strCache>
            </c:strRef>
          </c:tx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cost'!$D$7:$O$7</c:f>
              <c:numCache>
                <c:formatCode>_-* #,##0\ _F_t_-;\-* #,##0\ _F_t_-;_-* "-"??\ _F_t_-;_-@_-</c:formatCode>
                <c:ptCount val="12"/>
                <c:pt idx="0">
                  <c:v>350</c:v>
                </c:pt>
                <c:pt idx="1">
                  <c:v>250</c:v>
                </c:pt>
                <c:pt idx="2">
                  <c:v>250</c:v>
                </c:pt>
                <c:pt idx="3">
                  <c:v>400</c:v>
                </c:pt>
                <c:pt idx="4">
                  <c:v>450</c:v>
                </c:pt>
                <c:pt idx="5">
                  <c:v>300</c:v>
                </c:pt>
                <c:pt idx="6">
                  <c:v>300</c:v>
                </c:pt>
                <c:pt idx="7">
                  <c:v>200</c:v>
                </c:pt>
                <c:pt idx="8">
                  <c:v>200</c:v>
                </c:pt>
                <c:pt idx="9">
                  <c:v>300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40992"/>
        <c:axId val="6342528"/>
      </c:lineChart>
      <c:catAx>
        <c:axId val="6340992"/>
        <c:scaling>
          <c:orientation val="minMax"/>
        </c:scaling>
        <c:delete val="0"/>
        <c:axPos val="b"/>
        <c:majorTickMark val="out"/>
        <c:minorTickMark val="none"/>
        <c:tickLblPos val="nextTo"/>
        <c:crossAx val="6342528"/>
        <c:crosses val="autoZero"/>
        <c:auto val="1"/>
        <c:lblAlgn val="ctr"/>
        <c:lblOffset val="100"/>
        <c:noMultiLvlLbl val="0"/>
      </c:catAx>
      <c:valAx>
        <c:axId val="6342528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6340992"/>
        <c:crosses val="autoZero"/>
        <c:crossBetween val="between"/>
      </c:valAx>
    </c:plotArea>
    <c:legend>
      <c:legendPos val="r"/>
      <c:legendEntry>
        <c:idx val="1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hu-H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hu-HU"/>
          </a:p>
        </c:txPr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'EPD based planning no cost'!$C$7</c:f>
              <c:strCache>
                <c:ptCount val="1"/>
                <c:pt idx="0">
                  <c:v>Modell értékesítési terve</c:v>
                </c:pt>
              </c:strCache>
            </c:strRef>
          </c:tx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cost'!$D$7:$O$7</c:f>
              <c:numCache>
                <c:formatCode>_-* #,##0\ _F_t_-;\-* #,##0\ _F_t_-;_-* "-"??\ _F_t_-;_-@_-</c:formatCode>
                <c:ptCount val="12"/>
                <c:pt idx="0">
                  <c:v>350</c:v>
                </c:pt>
                <c:pt idx="1">
                  <c:v>250</c:v>
                </c:pt>
                <c:pt idx="2">
                  <c:v>250</c:v>
                </c:pt>
                <c:pt idx="3">
                  <c:v>400</c:v>
                </c:pt>
                <c:pt idx="4">
                  <c:v>450</c:v>
                </c:pt>
                <c:pt idx="5">
                  <c:v>300</c:v>
                </c:pt>
                <c:pt idx="6">
                  <c:v>300</c:v>
                </c:pt>
                <c:pt idx="7">
                  <c:v>200</c:v>
                </c:pt>
                <c:pt idx="8">
                  <c:v>200</c:v>
                </c:pt>
                <c:pt idx="9">
                  <c:v>300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611840"/>
        <c:axId val="22613376"/>
      </c:lineChart>
      <c:catAx>
        <c:axId val="22611840"/>
        <c:scaling>
          <c:orientation val="minMax"/>
        </c:scaling>
        <c:delete val="0"/>
        <c:axPos val="b"/>
        <c:majorTickMark val="out"/>
        <c:minorTickMark val="none"/>
        <c:tickLblPos val="nextTo"/>
        <c:crossAx val="22613376"/>
        <c:crosses val="autoZero"/>
        <c:auto val="1"/>
        <c:lblAlgn val="ctr"/>
        <c:lblOffset val="100"/>
        <c:noMultiLvlLbl val="0"/>
      </c:catAx>
      <c:valAx>
        <c:axId val="22613376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22611840"/>
        <c:crosses val="autoZero"/>
        <c:crossBetween val="between"/>
      </c:valAx>
    </c:plotArea>
    <c:legend>
      <c:legendPos val="r"/>
      <c:legendEntry>
        <c:idx val="1"/>
        <c:txPr>
          <a:bodyPr/>
          <a:lstStyle/>
          <a:p>
            <a:pPr>
              <a:defRPr baseline="0">
                <a:solidFill>
                  <a:schemeClr val="tx1"/>
                </a:solidFill>
              </a:defRPr>
            </a:pPr>
            <a:endParaRPr lang="hu-H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hu-HU"/>
          </a:p>
        </c:txPr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Az adott modell értékesítési</a:t>
            </a:r>
            <a:r>
              <a:rPr lang="hu-HU" baseline="0" dirty="0" smtClean="0"/>
              <a:t> terve</a:t>
            </a:r>
            <a:endParaRPr 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'EPD based planning'!$C$7</c:f>
              <c:strCache>
                <c:ptCount val="1"/>
                <c:pt idx="0">
                  <c:v>Carline Sales Plan</c:v>
                </c:pt>
              </c:strCache>
            </c:strRef>
          </c:tx>
          <c:explosion val="25"/>
          <c:dLbls>
            <c:dLbl>
              <c:idx val="4"/>
              <c:layout>
                <c:manualLayout>
                  <c:x val="-1.9166050026879169E-2"/>
                  <c:y val="1.085305210884629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4.8980805110204594E-3"/>
                  <c:y val="-4.607628416627870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'EPD based planning'!$D$7:$O$7</c:f>
              <c:numCache>
                <c:formatCode>_-* #,##0\ _F_t_-;\-* #,##0\ _F_t_-;_-* "-"??\ _F_t_-;_-@_-</c:formatCode>
                <c:ptCount val="12"/>
                <c:pt idx="0">
                  <c:v>2000</c:v>
                </c:pt>
                <c:pt idx="1">
                  <c:v>2000</c:v>
                </c:pt>
                <c:pt idx="2">
                  <c:v>1500</c:v>
                </c:pt>
                <c:pt idx="3">
                  <c:v>1000</c:v>
                </c:pt>
                <c:pt idx="4">
                  <c:v>500</c:v>
                </c:pt>
                <c:pt idx="5">
                  <c:v>500</c:v>
                </c:pt>
                <c:pt idx="6">
                  <c:v>500</c:v>
                </c:pt>
                <c:pt idx="7">
                  <c:v>500</c:v>
                </c:pt>
                <c:pt idx="8">
                  <c:v>500</c:v>
                </c:pt>
                <c:pt idx="9">
                  <c:v>300</c:v>
                </c:pt>
                <c:pt idx="10">
                  <c:v>200</c:v>
                </c:pt>
                <c:pt idx="11">
                  <c:v>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9.6085760364291811E-2"/>
          <c:y val="0.91745359593546949"/>
          <c:w val="0.80140277646017144"/>
          <c:h val="6.1980851365301702E-2"/>
        </c:manualLayout>
      </c:layout>
      <c:overlay val="0"/>
      <c:txPr>
        <a:bodyPr/>
        <a:lstStyle/>
        <a:p>
          <a:pPr rtl="0">
            <a:defRPr/>
          </a:pPr>
          <a:endParaRPr lang="hu-H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Az adott modell vásárlási</a:t>
            </a:r>
            <a:r>
              <a:rPr lang="hu-HU" baseline="0" dirty="0" smtClean="0"/>
              <a:t> szándékának (EPD) időbeli eloszlása a CRM adatbázisban</a:t>
            </a:r>
            <a:endParaRPr 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'EPD based planning'!$C$8</c:f>
              <c:strCache>
                <c:ptCount val="1"/>
                <c:pt idx="0">
                  <c:v>Carline EPD in CRM DB</c:v>
                </c:pt>
              </c:strCache>
            </c:strRef>
          </c:tx>
          <c:explosion val="25"/>
          <c:dLbls>
            <c:dLbl>
              <c:idx val="4"/>
              <c:layout>
                <c:manualLayout>
                  <c:x val="2.2868400618626827E-2"/>
                  <c:y val="5.8452152940341919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2.3354317874079922E-2"/>
                  <c:y val="2.249840391572675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1.1560107553792939E-3"/>
                  <c:y val="-2.087020449225173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2.9552907353573468E-3"/>
                  <c:y val="-2.1928585708113268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1"/>
              <c:layout>
                <c:manualLayout>
                  <c:x val="3.337209376945241E-2"/>
                  <c:y val="-1.067383776045193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'EPD based planning'!$D$8:$O$8</c:f>
              <c:numCache>
                <c:formatCode>_-* #,##0\ _F_t_-;\-* #,##0\ _F_t_-;_-* "-"??\ _F_t_-;_-@_-</c:formatCode>
                <c:ptCount val="12"/>
                <c:pt idx="0">
                  <c:v>1670</c:v>
                </c:pt>
                <c:pt idx="1">
                  <c:v>1544</c:v>
                </c:pt>
                <c:pt idx="2">
                  <c:v>984</c:v>
                </c:pt>
                <c:pt idx="3">
                  <c:v>678</c:v>
                </c:pt>
                <c:pt idx="4">
                  <c:v>758</c:v>
                </c:pt>
                <c:pt idx="5">
                  <c:v>641</c:v>
                </c:pt>
                <c:pt idx="6">
                  <c:v>546</c:v>
                </c:pt>
                <c:pt idx="7">
                  <c:v>435</c:v>
                </c:pt>
                <c:pt idx="8">
                  <c:v>474</c:v>
                </c:pt>
                <c:pt idx="9">
                  <c:v>534</c:v>
                </c:pt>
                <c:pt idx="10">
                  <c:v>438</c:v>
                </c:pt>
                <c:pt idx="11">
                  <c:v>833</c:v>
                </c:pt>
              </c:numCache>
            </c:numRef>
          </c:val>
        </c:ser>
        <c:ser>
          <c:idx val="1"/>
          <c:order val="1"/>
          <c:tx>
            <c:strRef>
              <c:f>'EPD based planning'!$D$6</c:f>
              <c:strCache>
                <c:ptCount val="1"/>
                <c:pt idx="0">
                  <c:v>January</c:v>
                </c:pt>
              </c:strCache>
            </c:strRef>
          </c:tx>
          <c:explosion val="25"/>
          <c:val>
            <c:numRef>
              <c:f>'EPD based planning'!$E$6:$O$6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  <c:txPr>
        <a:bodyPr/>
        <a:lstStyle/>
        <a:p>
          <a:pPr rtl="0">
            <a:defRPr/>
          </a:pPr>
          <a:endParaRPr lang="hu-H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'EPD based planning no cost'!$C$7</c:f>
              <c:strCache>
                <c:ptCount val="1"/>
                <c:pt idx="0">
                  <c:v>Modell értékesítési terve</c:v>
                </c:pt>
              </c:strCache>
            </c:strRef>
          </c:tx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cost'!$D$7:$O$7</c:f>
              <c:numCache>
                <c:formatCode>_-* #,##0\ _F_t_-;\-* #,##0\ _F_t_-;_-* "-"??\ _F_t_-;_-@_-</c:formatCode>
                <c:ptCount val="12"/>
                <c:pt idx="0">
                  <c:v>350</c:v>
                </c:pt>
                <c:pt idx="1">
                  <c:v>250</c:v>
                </c:pt>
                <c:pt idx="2">
                  <c:v>250</c:v>
                </c:pt>
                <c:pt idx="3">
                  <c:v>400</c:v>
                </c:pt>
                <c:pt idx="4">
                  <c:v>450</c:v>
                </c:pt>
                <c:pt idx="5">
                  <c:v>300</c:v>
                </c:pt>
                <c:pt idx="6">
                  <c:v>300</c:v>
                </c:pt>
                <c:pt idx="7">
                  <c:v>200</c:v>
                </c:pt>
                <c:pt idx="8">
                  <c:v>200</c:v>
                </c:pt>
                <c:pt idx="9">
                  <c:v>300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981824"/>
        <c:axId val="145983360"/>
      </c:lineChart>
      <c:catAx>
        <c:axId val="145981824"/>
        <c:scaling>
          <c:orientation val="minMax"/>
        </c:scaling>
        <c:delete val="0"/>
        <c:axPos val="b"/>
        <c:majorTickMark val="out"/>
        <c:minorTickMark val="none"/>
        <c:tickLblPos val="nextTo"/>
        <c:crossAx val="145983360"/>
        <c:crosses val="autoZero"/>
        <c:auto val="1"/>
        <c:lblAlgn val="ctr"/>
        <c:lblOffset val="100"/>
        <c:noMultiLvlLbl val="0"/>
      </c:catAx>
      <c:valAx>
        <c:axId val="145983360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145981824"/>
        <c:crosses val="autoZero"/>
        <c:crossBetween val="between"/>
      </c:valAx>
    </c:plotArea>
    <c:legend>
      <c:legendPos val="r"/>
      <c:legendEntry>
        <c:idx val="1"/>
        <c:txPr>
          <a:bodyPr/>
          <a:lstStyle/>
          <a:p>
            <a:pPr>
              <a:defRPr baseline="0">
                <a:solidFill>
                  <a:schemeClr val="tx1"/>
                </a:solidFill>
              </a:defRPr>
            </a:pPr>
            <a:endParaRPr lang="hu-H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tx1"/>
                </a:solidFill>
              </a:defRPr>
            </a:pPr>
            <a:endParaRPr lang="hu-HU"/>
          </a:p>
        </c:txPr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'EPD based planning no cost'!$C$7</c:f>
              <c:strCache>
                <c:ptCount val="1"/>
                <c:pt idx="0">
                  <c:v>Modell értékesítési terve</c:v>
                </c:pt>
              </c:strCache>
            </c:strRef>
          </c:tx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cost'!$D$7:$O$7</c:f>
              <c:numCache>
                <c:formatCode>_-* #,##0\ _F_t_-;\-* #,##0\ _F_t_-;_-* "-"??\ _F_t_-;_-@_-</c:formatCode>
                <c:ptCount val="12"/>
                <c:pt idx="0">
                  <c:v>350</c:v>
                </c:pt>
                <c:pt idx="1">
                  <c:v>250</c:v>
                </c:pt>
                <c:pt idx="2">
                  <c:v>250</c:v>
                </c:pt>
                <c:pt idx="3">
                  <c:v>400</c:v>
                </c:pt>
                <c:pt idx="4">
                  <c:v>450</c:v>
                </c:pt>
                <c:pt idx="5">
                  <c:v>300</c:v>
                </c:pt>
                <c:pt idx="6">
                  <c:v>300</c:v>
                </c:pt>
                <c:pt idx="7">
                  <c:v>200</c:v>
                </c:pt>
                <c:pt idx="8">
                  <c:v>200</c:v>
                </c:pt>
                <c:pt idx="9">
                  <c:v>300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141120"/>
        <c:axId val="143147008"/>
      </c:lineChart>
      <c:catAx>
        <c:axId val="143141120"/>
        <c:scaling>
          <c:orientation val="minMax"/>
        </c:scaling>
        <c:delete val="0"/>
        <c:axPos val="b"/>
        <c:majorTickMark val="out"/>
        <c:minorTickMark val="none"/>
        <c:tickLblPos val="nextTo"/>
        <c:crossAx val="143147008"/>
        <c:crosses val="autoZero"/>
        <c:auto val="1"/>
        <c:lblAlgn val="ctr"/>
        <c:lblOffset val="100"/>
        <c:noMultiLvlLbl val="0"/>
      </c:catAx>
      <c:valAx>
        <c:axId val="143147008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143141120"/>
        <c:crosses val="autoZero"/>
        <c:crossBetween val="between"/>
      </c:valAx>
    </c:plotArea>
    <c:legend>
      <c:legendPos val="r"/>
      <c:legendEntry>
        <c:idx val="1"/>
        <c:txPr>
          <a:bodyPr/>
          <a:lstStyle/>
          <a:p>
            <a:pPr>
              <a:defRPr baseline="0">
                <a:solidFill>
                  <a:schemeClr val="tx1"/>
                </a:solidFill>
              </a:defRPr>
            </a:pPr>
            <a:endParaRPr lang="hu-H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tx1"/>
                </a:solidFill>
              </a:defRPr>
            </a:pPr>
            <a:endParaRPr lang="hu-HU"/>
          </a:p>
        </c:txPr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'EPD based planning no cost'!$C$7</c:f>
              <c:strCache>
                <c:ptCount val="1"/>
                <c:pt idx="0">
                  <c:v>Modell értékesítési terve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cost'!$D$7:$O$7</c:f>
              <c:numCache>
                <c:formatCode>_-* #,##0\ _F_t_-;\-* #,##0\ _F_t_-;_-* "-"??\ _F_t_-;_-@_-</c:formatCode>
                <c:ptCount val="12"/>
                <c:pt idx="0">
                  <c:v>350</c:v>
                </c:pt>
                <c:pt idx="1">
                  <c:v>250</c:v>
                </c:pt>
                <c:pt idx="2">
                  <c:v>250</c:v>
                </c:pt>
                <c:pt idx="3">
                  <c:v>400</c:v>
                </c:pt>
                <c:pt idx="4">
                  <c:v>450</c:v>
                </c:pt>
                <c:pt idx="5">
                  <c:v>300</c:v>
                </c:pt>
                <c:pt idx="6">
                  <c:v>300</c:v>
                </c:pt>
                <c:pt idx="7">
                  <c:v>200</c:v>
                </c:pt>
                <c:pt idx="8">
                  <c:v>200</c:v>
                </c:pt>
                <c:pt idx="9">
                  <c:v>300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76640"/>
        <c:axId val="145778176"/>
      </c:lineChart>
      <c:catAx>
        <c:axId val="145776640"/>
        <c:scaling>
          <c:orientation val="minMax"/>
        </c:scaling>
        <c:delete val="0"/>
        <c:axPos val="b"/>
        <c:majorTickMark val="out"/>
        <c:minorTickMark val="none"/>
        <c:tickLblPos val="nextTo"/>
        <c:crossAx val="145778176"/>
        <c:crosses val="autoZero"/>
        <c:auto val="1"/>
        <c:lblAlgn val="ctr"/>
        <c:lblOffset val="100"/>
        <c:noMultiLvlLbl val="0"/>
      </c:catAx>
      <c:valAx>
        <c:axId val="145778176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145776640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hu-HU"/>
          </a:p>
        </c:txPr>
      </c:legendEntry>
      <c:legendEntry>
        <c:idx val="1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hu-H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hu-HU"/>
          </a:p>
        </c:txPr>
      </c:legendEntry>
      <c:layout/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5490698373416861"/>
                  <c:y val="-9.10738884978498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5681948909330309"/>
                  <c:y val="8.9903131198222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('EPD based planning no cost'!$C$14;'EPD based planning no cost'!$C$17)</c:f>
              <c:strCache>
                <c:ptCount val="2"/>
                <c:pt idx="0">
                  <c:v>CRM adatbázis kampányok értékesítési célszámai</c:v>
                </c:pt>
                <c:pt idx="1">
                  <c:v>Marketing kampányok értékesítési célszámai (negyedéves egyenleg megközelítés*)</c:v>
                </c:pt>
              </c:strCache>
            </c:strRef>
          </c:cat>
          <c:val>
            <c:numRef>
              <c:f>('EPD based planning no cost'!$P$14;'EPD based planning no cost'!$P$17)</c:f>
              <c:numCache>
                <c:formatCode>_-* #,##0\ _F_t_-;\-* #,##0\ _F_t_-;_-* "-"??\ _F_t_-;_-@_-</c:formatCode>
                <c:ptCount val="2"/>
                <c:pt idx="0">
                  <c:v>1332.8</c:v>
                </c:pt>
                <c:pt idx="1">
                  <c:v>2567.1999999999998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7.96099618109221E-2"/>
          <c:y val="0.74268882187609564"/>
          <c:w val="0.8175276119391599"/>
          <c:h val="0.20998903393146784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6.4108522282556452E-2"/>
          <c:y val="1.3927801312574624E-2"/>
          <c:w val="0.8175276119391599"/>
          <c:h val="0.20998903393146784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'EPD based planning no cost'!$C$8</c:f>
              <c:strCache>
                <c:ptCount val="1"/>
                <c:pt idx="0">
                  <c:v>Modell vásárlási szándék (EPD) a CRM adatbázisban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cost'!$D$8:$O$8</c:f>
              <c:numCache>
                <c:formatCode>_-* #,##0\ _F_t_-;\-* #,##0\ _F_t_-;_-* "-"??\ _F_t_-;_-@_-</c:formatCode>
                <c:ptCount val="12"/>
                <c:pt idx="0">
                  <c:v>740</c:v>
                </c:pt>
                <c:pt idx="1">
                  <c:v>320</c:v>
                </c:pt>
                <c:pt idx="2">
                  <c:v>210</c:v>
                </c:pt>
                <c:pt idx="3">
                  <c:v>650</c:v>
                </c:pt>
                <c:pt idx="4">
                  <c:v>635</c:v>
                </c:pt>
                <c:pt idx="5">
                  <c:v>447</c:v>
                </c:pt>
                <c:pt idx="6">
                  <c:v>350</c:v>
                </c:pt>
                <c:pt idx="7">
                  <c:v>370</c:v>
                </c:pt>
                <c:pt idx="8">
                  <c:v>625</c:v>
                </c:pt>
                <c:pt idx="9">
                  <c:v>732</c:v>
                </c:pt>
                <c:pt idx="10">
                  <c:v>850</c:v>
                </c:pt>
                <c:pt idx="11">
                  <c:v>735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'EPD based planning no cost'!$C$9</c:f>
              <c:strCache>
                <c:ptCount val="1"/>
                <c:pt idx="0">
                  <c:v>EPD megvalósulási valószínűsége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aseline="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'EPD based planning no cost'!$D$6:$O$6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'EPD based planning no cost'!$D$9:$O$9</c:f>
              <c:numCache>
                <c:formatCode>_-* #,##0\ _F_t_-;\-* #,##0\ _F_t_-;_-* "-"??\ _F_t_-;_-@_-</c:formatCode>
                <c:ptCount val="12"/>
                <c:pt idx="0">
                  <c:v>148</c:v>
                </c:pt>
                <c:pt idx="1">
                  <c:v>64</c:v>
                </c:pt>
                <c:pt idx="2">
                  <c:v>42</c:v>
                </c:pt>
                <c:pt idx="3">
                  <c:v>130</c:v>
                </c:pt>
                <c:pt idx="4">
                  <c:v>127</c:v>
                </c:pt>
                <c:pt idx="5">
                  <c:v>89.4</c:v>
                </c:pt>
                <c:pt idx="6">
                  <c:v>70</c:v>
                </c:pt>
                <c:pt idx="7">
                  <c:v>74</c:v>
                </c:pt>
                <c:pt idx="8">
                  <c:v>125</c:v>
                </c:pt>
                <c:pt idx="9">
                  <c:v>146.4</c:v>
                </c:pt>
                <c:pt idx="10">
                  <c:v>170</c:v>
                </c:pt>
                <c:pt idx="11">
                  <c:v>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527168"/>
        <c:axId val="187528704"/>
      </c:lineChart>
      <c:catAx>
        <c:axId val="187527168"/>
        <c:scaling>
          <c:orientation val="minMax"/>
        </c:scaling>
        <c:delete val="0"/>
        <c:axPos val="b"/>
        <c:majorTickMark val="out"/>
        <c:minorTickMark val="none"/>
        <c:tickLblPos val="nextTo"/>
        <c:crossAx val="187528704"/>
        <c:crosses val="autoZero"/>
        <c:auto val="1"/>
        <c:lblAlgn val="ctr"/>
        <c:lblOffset val="100"/>
        <c:noMultiLvlLbl val="0"/>
      </c:catAx>
      <c:valAx>
        <c:axId val="187528704"/>
        <c:scaling>
          <c:orientation val="minMax"/>
        </c:scaling>
        <c:delete val="0"/>
        <c:axPos val="l"/>
        <c:majorGridlines/>
        <c:numFmt formatCode="_-* #,##0\ _F_t_-;\-* #,##0\ _F_t_-;_-* &quot;-&quot;??\ _F_t_-;_-@_-" sourceLinked="1"/>
        <c:majorTickMark val="out"/>
        <c:minorTickMark val="none"/>
        <c:tickLblPos val="nextTo"/>
        <c:crossAx val="1875271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Munkalap1!$I$47</c:f>
              <c:strCache>
                <c:ptCount val="1"/>
                <c:pt idx="0">
                  <c:v>Féléves eloszlás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Munkalap1!$H$48:$H$51</c:f>
              <c:strCache>
                <c:ptCount val="4"/>
                <c:pt idx="0">
                  <c:v>1. félév</c:v>
                </c:pt>
                <c:pt idx="1">
                  <c:v>2. félév</c:v>
                </c:pt>
                <c:pt idx="2">
                  <c:v>3. félév</c:v>
                </c:pt>
                <c:pt idx="3">
                  <c:v>4. félév</c:v>
                </c:pt>
              </c:strCache>
            </c:strRef>
          </c:cat>
          <c:val>
            <c:numRef>
              <c:f>Munkalap1!$I$48:$I$51</c:f>
              <c:numCache>
                <c:formatCode>0%</c:formatCode>
                <c:ptCount val="4"/>
                <c:pt idx="0">
                  <c:v>0.7</c:v>
                </c:pt>
                <c:pt idx="1">
                  <c:v>0.10000000000000009</c:v>
                </c:pt>
                <c:pt idx="2">
                  <c:v>6.9999999999999951E-2</c:v>
                </c:pt>
                <c:pt idx="3">
                  <c:v>5.0000000000000044E-2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0.16037</cdr:x>
      <cdr:y>0.59746</cdr:y>
    </cdr:from>
    <cdr:to>
      <cdr:x>0.20213</cdr:x>
      <cdr:y>0.65222</cdr:y>
    </cdr:to>
    <cdr:sp macro="" textlink="">
      <cdr:nvSpPr>
        <cdr:cNvPr id="2" name="Szövegdoboz 2"/>
        <cdr:cNvSpPr txBox="1"/>
      </cdr:nvSpPr>
      <cdr:spPr>
        <a:xfrm xmlns:a="http://schemas.openxmlformats.org/drawingml/2006/main">
          <a:off x="1466432" y="2686049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hu-H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208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0.20725</cdr:x>
      <cdr:y>0.53369</cdr:y>
    </cdr:from>
    <cdr:to>
      <cdr:x>0.249</cdr:x>
      <cdr:y>0.58845</cdr:y>
    </cdr:to>
    <cdr:sp macro="" textlink="">
      <cdr:nvSpPr>
        <cdr:cNvPr id="3" name="Szövegdoboz 2"/>
        <cdr:cNvSpPr txBox="1"/>
      </cdr:nvSpPr>
      <cdr:spPr>
        <a:xfrm xmlns:a="http://schemas.openxmlformats.org/drawingml/2006/main">
          <a:off x="1895057" y="2399346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270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0.25412</cdr:x>
      <cdr:y>0.49608</cdr:y>
    </cdr:from>
    <cdr:to>
      <cdr:x>0.29588</cdr:x>
      <cdr:y>0.55085</cdr:y>
    </cdr:to>
    <cdr:sp macro="" textlink="">
      <cdr:nvSpPr>
        <cdr:cNvPr id="4" name="Szövegdoboz 1"/>
        <cdr:cNvSpPr txBox="1"/>
      </cdr:nvSpPr>
      <cdr:spPr>
        <a:xfrm xmlns:a="http://schemas.openxmlformats.org/drawingml/2006/main">
          <a:off x="2323682" y="2230278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323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0.30308</cdr:x>
      <cdr:y>0.6036</cdr:y>
    </cdr:from>
    <cdr:to>
      <cdr:x>0.34484</cdr:x>
      <cdr:y>0.65837</cdr:y>
    </cdr:to>
    <cdr:sp macro="" textlink="">
      <cdr:nvSpPr>
        <cdr:cNvPr id="5" name="Szövegdoboz 1"/>
        <cdr:cNvSpPr txBox="1"/>
      </cdr:nvSpPr>
      <cdr:spPr>
        <a:xfrm xmlns:a="http://schemas.openxmlformats.org/drawingml/2006/main">
          <a:off x="2771357" y="2713671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211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0.35204</cdr:x>
      <cdr:y>0.58612</cdr:y>
    </cdr:from>
    <cdr:to>
      <cdr:x>0.3938</cdr:x>
      <cdr:y>0.64089</cdr:y>
    </cdr:to>
    <cdr:sp macro="" textlink="">
      <cdr:nvSpPr>
        <cdr:cNvPr id="6" name="Szövegdoboz 1"/>
        <cdr:cNvSpPr txBox="1"/>
      </cdr:nvSpPr>
      <cdr:spPr>
        <a:xfrm xmlns:a="http://schemas.openxmlformats.org/drawingml/2006/main">
          <a:off x="3219032" y="2635090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230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0.40204</cdr:x>
      <cdr:y>0.67177</cdr:y>
    </cdr:from>
    <cdr:to>
      <cdr:x>0.4438</cdr:x>
      <cdr:y>0.72654</cdr:y>
    </cdr:to>
    <cdr:sp macro="" textlink="">
      <cdr:nvSpPr>
        <cdr:cNvPr id="7" name="Szövegdoboz 1"/>
        <cdr:cNvSpPr txBox="1"/>
      </cdr:nvSpPr>
      <cdr:spPr>
        <a:xfrm xmlns:a="http://schemas.openxmlformats.org/drawingml/2006/main">
          <a:off x="3676232" y="3020138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126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0.451</cdr:x>
      <cdr:y>0.71483</cdr:y>
    </cdr:from>
    <cdr:to>
      <cdr:x>0.48557</cdr:x>
      <cdr:y>0.7696</cdr:y>
    </cdr:to>
    <cdr:sp macro="" textlink="">
      <cdr:nvSpPr>
        <cdr:cNvPr id="8" name="Szövegdoboz 1"/>
        <cdr:cNvSpPr txBox="1"/>
      </cdr:nvSpPr>
      <cdr:spPr>
        <a:xfrm xmlns:a="http://schemas.openxmlformats.org/drawingml/2006/main">
          <a:off x="4123907" y="3213735"/>
          <a:ext cx="316112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75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0.50204</cdr:x>
      <cdr:y>0.66208</cdr:y>
    </cdr:from>
    <cdr:to>
      <cdr:x>0.5438</cdr:x>
      <cdr:y>0.71684</cdr:y>
    </cdr:to>
    <cdr:sp macro="" textlink="">
      <cdr:nvSpPr>
        <cdr:cNvPr id="9" name="Szövegdoboz 1"/>
        <cdr:cNvSpPr txBox="1"/>
      </cdr:nvSpPr>
      <cdr:spPr>
        <a:xfrm xmlns:a="http://schemas.openxmlformats.org/drawingml/2006/main">
          <a:off x="4590632" y="2976561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154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0.54995</cdr:x>
      <cdr:y>0.53369</cdr:y>
    </cdr:from>
    <cdr:to>
      <cdr:x>0.59171</cdr:x>
      <cdr:y>0.58845</cdr:y>
    </cdr:to>
    <cdr:sp macro="" textlink="">
      <cdr:nvSpPr>
        <cdr:cNvPr id="10" name="Szövegdoboz 1"/>
        <cdr:cNvSpPr txBox="1"/>
      </cdr:nvSpPr>
      <cdr:spPr>
        <a:xfrm xmlns:a="http://schemas.openxmlformats.org/drawingml/2006/main">
          <a:off x="5028782" y="2399346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280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0.59891</cdr:x>
      <cdr:y>0.51462</cdr:y>
    </cdr:from>
    <cdr:to>
      <cdr:x>0.64067</cdr:x>
      <cdr:y>0.56938</cdr:y>
    </cdr:to>
    <cdr:sp macro="" textlink="">
      <cdr:nvSpPr>
        <cdr:cNvPr id="11" name="Szövegdoboz 1"/>
        <cdr:cNvSpPr txBox="1"/>
      </cdr:nvSpPr>
      <cdr:spPr>
        <a:xfrm xmlns:a="http://schemas.openxmlformats.org/drawingml/2006/main">
          <a:off x="5476457" y="2313620"/>
          <a:ext cx="38183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dirty="0" smtClean="0"/>
            <a:t>303</a:t>
          </a:r>
          <a:endParaRPr lang="hu-HU" sz="1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765916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2FDCF-5AA3-4ECA-A1F3-CC7CF1F29C1C}" type="datetimeFigureOut">
              <a:rPr lang="hu-HU" smtClean="0"/>
              <a:t>2011.05.25.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765916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DB44CA-EF65-459A-AAD6-94DCA49563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09065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765916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AAE62F-531E-404D-9A6B-8325A032DCC5}" type="datetimeFigureOut">
              <a:rPr lang="hu-HU" smtClean="0"/>
              <a:pPr/>
              <a:t>2011.05.25.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862013" y="738188"/>
            <a:ext cx="4924425" cy="3694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64845" y="4678958"/>
            <a:ext cx="5318760" cy="4432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765916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29D698-8E20-4FF2-B227-09142F4F5D16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1796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685800" y="3302000"/>
            <a:ext cx="7772400" cy="717550"/>
          </a:xfrm>
        </p:spPr>
        <p:txBody>
          <a:bodyPr>
            <a:noAutofit/>
          </a:bodyPr>
          <a:lstStyle>
            <a:lvl1pPr algn="ctr">
              <a:defRPr sz="4400" baseline="0"/>
            </a:lvl1pPr>
          </a:lstStyle>
          <a:p>
            <a:r>
              <a:rPr lang="hu-HU" dirty="0" smtClean="0"/>
              <a:t>IDE KERÜL A PREZENTÁCIÓ CÍME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200525"/>
            <a:ext cx="6400800" cy="504826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pedig az esetleges alcím</a:t>
            </a:r>
          </a:p>
        </p:txBody>
      </p:sp>
      <p:sp>
        <p:nvSpPr>
          <p:cNvPr id="8" name="Kép helye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7" name="Dátum helye 2"/>
          <p:cNvSpPr>
            <a:spLocks noGrp="1"/>
          </p:cNvSpPr>
          <p:nvPr>
            <p:ph type="dt" sz="half" idx="13"/>
          </p:nvPr>
        </p:nvSpPr>
        <p:spPr>
          <a:xfrm>
            <a:off x="3276600" y="4965701"/>
            <a:ext cx="2552700" cy="4635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 algn="ctr"/>
            <a:endParaRPr lang="hu-HU" dirty="0"/>
          </a:p>
        </p:txBody>
      </p:sp>
      <p:sp>
        <p:nvSpPr>
          <p:cNvPr id="20" name="Kép helye 7"/>
          <p:cNvSpPr>
            <a:spLocks noGrp="1"/>
          </p:cNvSpPr>
          <p:nvPr>
            <p:ph type="pic" sz="quarter" idx="14"/>
          </p:nvPr>
        </p:nvSpPr>
        <p:spPr>
          <a:xfrm>
            <a:off x="3076575" y="0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Kép helye 7"/>
          <p:cNvSpPr>
            <a:spLocks noGrp="1"/>
          </p:cNvSpPr>
          <p:nvPr>
            <p:ph type="pic" sz="quarter" idx="15"/>
          </p:nvPr>
        </p:nvSpPr>
        <p:spPr>
          <a:xfrm>
            <a:off x="6153150" y="0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14282" y="131762"/>
            <a:ext cx="8701118" cy="65881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EZ EGY TARTALMI DIA CÍME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14282" y="962026"/>
            <a:ext cx="8701118" cy="5419724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cxnSp>
        <p:nvCxnSpPr>
          <p:cNvPr id="11" name="Egyenes összekötő 10"/>
          <p:cNvCxnSpPr/>
          <p:nvPr userDrawn="1"/>
        </p:nvCxnSpPr>
        <p:spPr>
          <a:xfrm>
            <a:off x="214503" y="6618351"/>
            <a:ext cx="8712000" cy="9144"/>
          </a:xfrm>
          <a:prstGeom prst="line">
            <a:avLst/>
          </a:prstGeom>
          <a:ln w="19050">
            <a:solidFill>
              <a:srgbClr val="C71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Kép 11" descr="Cran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854400" y="6472258"/>
            <a:ext cx="143520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Ábra vagy kép és magyaráz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14282" y="131762"/>
            <a:ext cx="8701118" cy="65881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EZ EGY TARTALMI DIA CÍME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14282" y="962025"/>
            <a:ext cx="8701118" cy="2724149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  <p:cxnSp>
        <p:nvCxnSpPr>
          <p:cNvPr id="4" name="Egyenes összekötő 3"/>
          <p:cNvCxnSpPr/>
          <p:nvPr userDrawn="1"/>
        </p:nvCxnSpPr>
        <p:spPr>
          <a:xfrm>
            <a:off x="214503" y="6618351"/>
            <a:ext cx="8712000" cy="9144"/>
          </a:xfrm>
          <a:prstGeom prst="line">
            <a:avLst/>
          </a:prstGeom>
          <a:ln w="19050">
            <a:solidFill>
              <a:srgbClr val="C71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Kép 4" descr="Cran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854400" y="6472258"/>
            <a:ext cx="1435201" cy="288000"/>
          </a:xfrm>
          <a:prstGeom prst="rect">
            <a:avLst/>
          </a:prstGeom>
        </p:spPr>
      </p:pic>
      <p:sp>
        <p:nvSpPr>
          <p:cNvPr id="6" name="Tartalom helye 2"/>
          <p:cNvSpPr>
            <a:spLocks noGrp="1"/>
          </p:cNvSpPr>
          <p:nvPr>
            <p:ph idx="10"/>
          </p:nvPr>
        </p:nvSpPr>
        <p:spPr>
          <a:xfrm>
            <a:off x="214282" y="3848100"/>
            <a:ext cx="8701118" cy="2495550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összehasonlító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14282" y="131762"/>
            <a:ext cx="8701118" cy="65881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EZ EGY ÖSSZEHASONLÍTÓ DIA CÍME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 hasCustomPrompt="1"/>
          </p:nvPr>
        </p:nvSpPr>
        <p:spPr>
          <a:xfrm>
            <a:off x="214282" y="962026"/>
            <a:ext cx="4243418" cy="5419724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 baseline="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dirty="0" smtClean="0"/>
              <a:t>Ezt hasonlítom össze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2"/>
          <p:cNvSpPr>
            <a:spLocks noGrp="1"/>
          </p:cNvSpPr>
          <p:nvPr>
            <p:ph idx="10" hasCustomPrompt="1"/>
          </p:nvPr>
        </p:nvSpPr>
        <p:spPr>
          <a:xfrm>
            <a:off x="4633882" y="962026"/>
            <a:ext cx="4281518" cy="5419724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dirty="0" smtClean="0"/>
              <a:t>…ezzel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mi dia képp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ép helye 7"/>
          <p:cNvSpPr>
            <a:spLocks noGrp="1"/>
          </p:cNvSpPr>
          <p:nvPr>
            <p:ph type="pic" sz="quarter" idx="10"/>
          </p:nvPr>
        </p:nvSpPr>
        <p:spPr>
          <a:xfrm>
            <a:off x="0" y="3971925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Kép helye 7"/>
          <p:cNvSpPr>
            <a:spLocks noGrp="1"/>
          </p:cNvSpPr>
          <p:nvPr>
            <p:ph type="pic" sz="quarter" idx="14"/>
          </p:nvPr>
        </p:nvSpPr>
        <p:spPr>
          <a:xfrm>
            <a:off x="3076575" y="3971925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Kép helye 7"/>
          <p:cNvSpPr>
            <a:spLocks noGrp="1"/>
          </p:cNvSpPr>
          <p:nvPr>
            <p:ph type="pic" sz="quarter" idx="15"/>
          </p:nvPr>
        </p:nvSpPr>
        <p:spPr>
          <a:xfrm>
            <a:off x="6153150" y="3971925"/>
            <a:ext cx="2952000" cy="23400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hu-HU" sz="14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z="1400" smtClean="0">
                <a:solidFill>
                  <a:schemeClr val="bg1">
                    <a:lumMod val="75000"/>
                  </a:schemeClr>
                </a:solidFill>
              </a:rPr>
              <a:t>Kép beszúrásához kattintson az ikonra</a:t>
            </a:r>
            <a:endParaRPr lang="hu-HU" sz="14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Cím 1"/>
          <p:cNvSpPr>
            <a:spLocks noGrp="1"/>
          </p:cNvSpPr>
          <p:nvPr>
            <p:ph type="title" hasCustomPrompt="1"/>
          </p:nvPr>
        </p:nvSpPr>
        <p:spPr>
          <a:xfrm>
            <a:off x="214282" y="131762"/>
            <a:ext cx="8701118" cy="65881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EZ EGY KÉPES TARTALMI DIA CÍME</a:t>
            </a:r>
            <a:endParaRPr lang="hu-HU" dirty="0"/>
          </a:p>
        </p:txBody>
      </p:sp>
      <p:sp>
        <p:nvSpPr>
          <p:cNvPr id="10" name="Tartalom helye 2"/>
          <p:cNvSpPr>
            <a:spLocks noGrp="1"/>
          </p:cNvSpPr>
          <p:nvPr>
            <p:ph idx="1"/>
          </p:nvPr>
        </p:nvSpPr>
        <p:spPr>
          <a:xfrm>
            <a:off x="214282" y="962026"/>
            <a:ext cx="8701118" cy="2847974"/>
          </a:xfrm>
        </p:spPr>
        <p:txBody>
          <a:bodyPr/>
          <a:lstStyle>
            <a:lvl1pPr>
              <a:buClr>
                <a:srgbClr val="C71F26"/>
              </a:buClr>
              <a:buFont typeface="Arial" pitchFamily="34" charset="0"/>
              <a:buChar char="•"/>
              <a:defRPr sz="2800"/>
            </a:lvl1pPr>
            <a:lvl2pPr>
              <a:buClr>
                <a:srgbClr val="C71F26"/>
              </a:buClr>
              <a:buFont typeface="Arial" pitchFamily="34" charset="0"/>
              <a:buChar char="•"/>
              <a:defRPr sz="2800"/>
            </a:lvl2pPr>
            <a:lvl3pPr>
              <a:buClr>
                <a:srgbClr val="C71F26"/>
              </a:buClr>
              <a:buFont typeface="Arial" pitchFamily="34" charset="0"/>
              <a:buChar char="•"/>
              <a:defRPr/>
            </a:lvl3pPr>
            <a:lvl4pPr>
              <a:buClr>
                <a:srgbClr val="C71F26"/>
              </a:buClr>
              <a:buFont typeface="Arial" pitchFamily="34" charset="0"/>
              <a:buChar char="•"/>
              <a:defRPr sz="2400"/>
            </a:lvl4pPr>
            <a:lvl5pPr>
              <a:buClr>
                <a:srgbClr val="C71F26"/>
              </a:buClr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685800" y="3416300"/>
            <a:ext cx="7772400" cy="63182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hu-HU" dirty="0" smtClean="0"/>
              <a:t>IDE KERÜL A SZAKASZCÍM</a:t>
            </a:r>
            <a:endParaRPr lang="hu-HU" dirty="0"/>
          </a:p>
        </p:txBody>
      </p:sp>
      <p:sp>
        <p:nvSpPr>
          <p:cNvPr id="7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200525"/>
            <a:ext cx="6400800" cy="504826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pedig az esetleges alcím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teljes képernyőn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 hasCustomPrompt="1"/>
          </p:nvPr>
        </p:nvSpPr>
        <p:spPr>
          <a:xfrm>
            <a:off x="0" y="6448424"/>
            <a:ext cx="9144000" cy="409575"/>
          </a:xfrm>
          <a:solidFill>
            <a:schemeClr val="bg2"/>
          </a:solidFill>
        </p:spPr>
        <p:txBody>
          <a:bodyPr anchor="ctr"/>
          <a:lstStyle>
            <a:lvl1pPr marL="0" indent="0">
              <a:buNone/>
              <a:defRPr sz="140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Ide kerül a kép címe, vagy a hozzá tartozó megjegyzés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0" y="-9525"/>
            <a:ext cx="9075906" cy="640079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03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77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912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196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25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687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914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4076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582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578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98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Egyenes összekötő 12"/>
          <p:cNvCxnSpPr/>
          <p:nvPr/>
        </p:nvCxnSpPr>
        <p:spPr>
          <a:xfrm>
            <a:off x="214503" y="6618351"/>
            <a:ext cx="8712000" cy="9144"/>
          </a:xfrm>
          <a:prstGeom prst="line">
            <a:avLst/>
          </a:prstGeom>
          <a:ln w="19050">
            <a:solidFill>
              <a:srgbClr val="C71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214282" y="131762"/>
            <a:ext cx="8715436" cy="668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dirty="0" smtClean="0"/>
              <a:t>EZ ITT A CÍM HELYE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14282" y="1000125"/>
            <a:ext cx="8715436" cy="53720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7" name="Kép 6" descr="Crane logo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54400" y="6472258"/>
            <a:ext cx="1435201" cy="28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kern="1200" spc="-150" baseline="0">
          <a:solidFill>
            <a:srgbClr val="C71F26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C71F26"/>
        </a:buClr>
        <a:buFont typeface="Arial" pitchFamily="34" charset="0"/>
        <a:buChar char="•"/>
        <a:defRPr lang="hu-HU" sz="28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C71F26"/>
        </a:buClr>
        <a:buFont typeface="Arial" pitchFamily="34" charset="0"/>
        <a:buChar char="•"/>
        <a:defRPr lang="hu-HU" sz="28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C71F26"/>
        </a:buClr>
        <a:buFont typeface="Arial" pitchFamily="34" charset="0"/>
        <a:buChar char="•"/>
        <a:defRPr lang="hu-HU" sz="24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C71F26"/>
        </a:buClr>
        <a:buFont typeface="Arial" pitchFamily="34" charset="0"/>
        <a:buChar char="•"/>
        <a:defRPr lang="hu-HU" sz="24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C71F26"/>
        </a:buClr>
        <a:buFont typeface="Arial" pitchFamily="34" charset="0"/>
        <a:buChar char="•"/>
        <a:defRPr lang="hu-HU" sz="2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FCF89-9C93-47D5-A846-55B35446C91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331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71475" y="3302000"/>
            <a:ext cx="8439150" cy="1127125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LEHETŐSÉGEK ÉS BUKTATÓK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u-HU" sz="3100" dirty="0"/>
              <a:t>M</a:t>
            </a:r>
            <a:r>
              <a:rPr lang="hu-HU" sz="3100" cap="none" dirty="0" smtClean="0"/>
              <a:t>ikor működik a CRM és mikor nem?</a:t>
            </a:r>
            <a:endParaRPr lang="en-US" sz="3100" cap="none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876799"/>
            <a:ext cx="6400800" cy="1152525"/>
          </a:xfrm>
        </p:spPr>
        <p:txBody>
          <a:bodyPr>
            <a:normAutofit/>
          </a:bodyPr>
          <a:lstStyle/>
          <a:p>
            <a:r>
              <a:rPr lang="hu-HU" sz="2000" dirty="0" smtClean="0"/>
              <a:t>Ügyféllojalitás Konferencia</a:t>
            </a:r>
          </a:p>
          <a:p>
            <a:r>
              <a:rPr lang="hu-HU" sz="2000" dirty="0" smtClean="0"/>
              <a:t>Budapest, </a:t>
            </a:r>
            <a:r>
              <a:rPr lang="en-US" sz="2000" dirty="0"/>
              <a:t>2011</a:t>
            </a:r>
            <a:r>
              <a:rPr lang="hu-HU" sz="2000" dirty="0" smtClean="0"/>
              <a:t>.05.26.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8867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 A </a:t>
            </a:r>
            <a:r>
              <a:rPr lang="hu-HU" dirty="0" err="1" smtClean="0"/>
              <a:t>crm</a:t>
            </a:r>
            <a:r>
              <a:rPr lang="hu-HU" dirty="0" smtClean="0"/>
              <a:t>?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912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111125"/>
            <a:ext cx="7772400" cy="631825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egyedülálló lehetőség, hogy azokkal foglalkozunk, akik szeretnének vásárolni.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5628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dirty="0" smtClean="0"/>
              <a:t>JÓ ALAP: SPECIÁLIS KAPCSOLAT A MÁRKÁVAL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600" dirty="0" smtClean="0"/>
              <a:t>„…</a:t>
            </a:r>
            <a:r>
              <a:rPr lang="hu-HU" sz="2600" dirty="0" err="1" smtClean="0"/>
              <a:t>MRI-felvételek</a:t>
            </a:r>
            <a:r>
              <a:rPr lang="hu-HU" sz="2600" dirty="0" smtClean="0"/>
              <a:t> igazolták a feltevést: </a:t>
            </a:r>
            <a:r>
              <a:rPr lang="hu-HU" sz="2600" b="1" dirty="0" smtClean="0"/>
              <a:t>a </a:t>
            </a:r>
            <a:r>
              <a:rPr lang="hu-HU" sz="2600" b="1" dirty="0"/>
              <a:t>rajongók </a:t>
            </a:r>
            <a:r>
              <a:rPr lang="hu-HU" sz="2600" i="1" dirty="0" smtClean="0"/>
              <a:t>(Apple rajongók – a szerk.)</a:t>
            </a:r>
            <a:r>
              <a:rPr lang="hu-HU" sz="2600" dirty="0" smtClean="0"/>
              <a:t> </a:t>
            </a:r>
            <a:r>
              <a:rPr lang="hu-HU" sz="2600" b="1" dirty="0" smtClean="0"/>
              <a:t>agyában </a:t>
            </a:r>
            <a:r>
              <a:rPr lang="hu-HU" sz="2600" b="1" dirty="0"/>
              <a:t>pontosan azok a területek mutattak pontosan ugyanolyan aktivitást, mint ahogyan mélyen vallásos emberek agya reagál az istenábrázolások, szentképek és szimbólumok, vallási témájú festmények és hasonlók </a:t>
            </a:r>
            <a:r>
              <a:rPr lang="hu-HU" sz="2600" b="1" dirty="0" smtClean="0"/>
              <a:t>látványára.</a:t>
            </a:r>
            <a:br>
              <a:rPr lang="hu-HU" sz="2600" b="1" dirty="0" smtClean="0"/>
            </a:br>
            <a:r>
              <a:rPr lang="hu-HU" sz="2600" dirty="0" smtClean="0"/>
              <a:t>Mivel </a:t>
            </a:r>
            <a:r>
              <a:rPr lang="hu-HU" sz="2600" dirty="0"/>
              <a:t>a kísérletet csak az Apple termékeivel és rajongóival végezték el, nem tudni, hogy a jelenség csak rájuk jellemző-e (ez nem túl valószínű), illetve hogy erősebb-e, mint más márkák fanatikusainál</a:t>
            </a:r>
            <a:r>
              <a:rPr lang="hu-HU" sz="2600" dirty="0" smtClean="0"/>
              <a:t>.”</a:t>
            </a:r>
          </a:p>
          <a:p>
            <a:pPr marL="0" indent="0">
              <a:buNone/>
            </a:pPr>
            <a:r>
              <a:rPr lang="hu-HU" sz="1700" i="1" dirty="0" smtClean="0"/>
              <a:t>	</a:t>
            </a:r>
            <a:r>
              <a:rPr lang="hu-HU" sz="1100" i="1" dirty="0" smtClean="0"/>
              <a:t>Forrás: </a:t>
            </a:r>
            <a:r>
              <a:rPr lang="hu-HU" sz="1100" i="1" dirty="0" err="1" smtClean="0"/>
              <a:t>Index.hu</a:t>
            </a:r>
            <a:r>
              <a:rPr lang="hu-HU" sz="1100" i="1" dirty="0" smtClean="0"/>
              <a:t> Brit tudósok 2011.05.20</a:t>
            </a:r>
            <a:r>
              <a:rPr lang="hu-HU" sz="1100" i="1" dirty="0"/>
              <a:t>. </a:t>
            </a:r>
            <a:r>
              <a:rPr lang="hu-HU" sz="1100" i="1" dirty="0" smtClean="0"/>
              <a:t>10:33</a:t>
            </a:r>
            <a:endParaRPr lang="hu-HU" sz="1700" b="1" i="1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7306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dirty="0" smtClean="0"/>
              <a:t>MEGVENNÉ AZ ÚJAT?</a:t>
            </a:r>
            <a:endParaRPr lang="hu-H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5" y="2219325"/>
            <a:ext cx="314325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277427"/>
            <a:ext cx="3143250" cy="2093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Jobbra nyíl 2"/>
          <p:cNvSpPr/>
          <p:nvPr/>
        </p:nvSpPr>
        <p:spPr>
          <a:xfrm>
            <a:off x="4105275" y="321944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306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usiness-strategy-innovation.com/wordpress/wp-content/uploads/2010/05/Buyers-and-Sell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1330504"/>
            <a:ext cx="5095875" cy="487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CRM SZEREPE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14282" y="962026"/>
            <a:ext cx="8701118" cy="2276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 smtClean="0"/>
              <a:t>Felmérni és alkalmazkodni a </a:t>
            </a:r>
            <a:r>
              <a:rPr lang="hu-HU" i="1" dirty="0" smtClean="0"/>
              <a:t>fogyasztó</a:t>
            </a:r>
            <a:r>
              <a:rPr lang="hu-HU" dirty="0" smtClean="0"/>
              <a:t> szándékához:</a:t>
            </a:r>
          </a:p>
          <a:p>
            <a:r>
              <a:rPr lang="hu-HU" dirty="0" smtClean="0"/>
              <a:t>mikor</a:t>
            </a:r>
          </a:p>
          <a:p>
            <a:r>
              <a:rPr lang="hu-HU" dirty="0" smtClean="0"/>
              <a:t>mit</a:t>
            </a:r>
          </a:p>
          <a:p>
            <a:pPr marL="0" indent="0">
              <a:buNone/>
            </a:pPr>
            <a:r>
              <a:rPr lang="hu-HU" dirty="0" smtClean="0"/>
              <a:t>szeretne vásárolni?</a:t>
            </a:r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214282" y="3943351"/>
            <a:ext cx="8701118" cy="24955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C71F26"/>
              </a:buClr>
              <a:buFont typeface="Arial" pitchFamily="34" charset="0"/>
              <a:buChar char="•"/>
              <a:defRPr lang="hu-HU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C71F26"/>
              </a:buClr>
              <a:buFont typeface="Arial" pitchFamily="34" charset="0"/>
              <a:buChar char="•"/>
              <a:defRPr lang="hu-HU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C71F26"/>
              </a:buClr>
              <a:buFont typeface="Arial" pitchFamily="34" charset="0"/>
              <a:buChar char="•"/>
              <a:defRPr lang="hu-HU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C71F26"/>
              </a:buClr>
              <a:buFont typeface="Arial" pitchFamily="34" charset="0"/>
              <a:buChar char="•"/>
              <a:defRPr lang="hu-HU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C71F26"/>
              </a:buClr>
              <a:buFont typeface="Arial" pitchFamily="34" charset="0"/>
              <a:buChar char="•"/>
              <a:defRPr lang="hu-HU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hu-HU" dirty="0" smtClean="0"/>
              <a:t>Ma a marketing ajánlatokat</a:t>
            </a:r>
            <a:br>
              <a:rPr lang="hu-HU" dirty="0" smtClean="0"/>
            </a:br>
            <a:r>
              <a:rPr lang="hu-HU" dirty="0" smtClean="0"/>
              <a:t>jellemzően az dönti el:</a:t>
            </a:r>
          </a:p>
          <a:p>
            <a:r>
              <a:rPr lang="hu-HU" dirty="0" smtClean="0"/>
              <a:t>mikor</a:t>
            </a:r>
          </a:p>
          <a:p>
            <a:r>
              <a:rPr lang="hu-HU" dirty="0" smtClean="0"/>
              <a:t>mit</a:t>
            </a:r>
          </a:p>
          <a:p>
            <a:pPr marL="0" indent="0">
              <a:buFont typeface="Arial" pitchFamily="34" charset="0"/>
              <a:buNone/>
            </a:pPr>
            <a:r>
              <a:rPr lang="hu-HU" dirty="0" smtClean="0"/>
              <a:t>szeretne az </a:t>
            </a:r>
            <a:r>
              <a:rPr lang="hu-HU" i="1" dirty="0" smtClean="0"/>
              <a:t>eladó</a:t>
            </a:r>
            <a:r>
              <a:rPr lang="hu-HU" dirty="0" smtClean="0"/>
              <a:t> értékesíteni.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7026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MARKETING TERVEZÉS</a:t>
            </a:r>
            <a:endParaRPr lang="hu-HU" dirty="0"/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418634"/>
              </p:ext>
            </p:extLst>
          </p:nvPr>
        </p:nvGraphicFramePr>
        <p:xfrm>
          <a:off x="0" y="1762125"/>
          <a:ext cx="9144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504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CRM POTENCIÁL A MARKETING TERVEZÉSBEN</a:t>
            </a:r>
            <a:endParaRPr lang="hu-HU" dirty="0"/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9438960"/>
              </p:ext>
            </p:extLst>
          </p:nvPr>
        </p:nvGraphicFramePr>
        <p:xfrm>
          <a:off x="0" y="1762125"/>
          <a:ext cx="9144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78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ÉVES ÉRTÉKESÍTÉSI/VÁSÁRLÁSI TERV</a:t>
            </a:r>
            <a:endParaRPr lang="hu-HU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5500027"/>
              </p:ext>
            </p:extLst>
          </p:nvPr>
        </p:nvGraphicFramePr>
        <p:xfrm>
          <a:off x="285749" y="2114550"/>
          <a:ext cx="3952875" cy="3705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7341106"/>
              </p:ext>
            </p:extLst>
          </p:nvPr>
        </p:nvGraphicFramePr>
        <p:xfrm>
          <a:off x="4914900" y="1952625"/>
          <a:ext cx="3895725" cy="387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0596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CRM POTENCIÁL A MARKETING TERVEZÉSBEN</a:t>
            </a:r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7763650"/>
              </p:ext>
            </p:extLst>
          </p:nvPr>
        </p:nvGraphicFramePr>
        <p:xfrm>
          <a:off x="0" y="1762125"/>
          <a:ext cx="9144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5299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CRM POTENCIÁL A MARKETING TERVEZÉSBEN</a:t>
            </a:r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5273640"/>
              </p:ext>
            </p:extLst>
          </p:nvPr>
        </p:nvGraphicFramePr>
        <p:xfrm>
          <a:off x="0" y="1762125"/>
          <a:ext cx="9144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Egyenes összekötő nyíllal 3"/>
          <p:cNvCxnSpPr/>
          <p:nvPr/>
        </p:nvCxnSpPr>
        <p:spPr>
          <a:xfrm>
            <a:off x="781050" y="4152900"/>
            <a:ext cx="0" cy="847725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nyíllal 6"/>
          <p:cNvCxnSpPr/>
          <p:nvPr/>
        </p:nvCxnSpPr>
        <p:spPr>
          <a:xfrm>
            <a:off x="1190625" y="4576762"/>
            <a:ext cx="0" cy="700088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/>
          <p:cNvCxnSpPr/>
          <p:nvPr/>
        </p:nvCxnSpPr>
        <p:spPr>
          <a:xfrm>
            <a:off x="1657350" y="4543424"/>
            <a:ext cx="0" cy="86677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gyenes összekötő nyíllal 9"/>
          <p:cNvCxnSpPr/>
          <p:nvPr/>
        </p:nvCxnSpPr>
        <p:spPr>
          <a:xfrm>
            <a:off x="2085975" y="3952874"/>
            <a:ext cx="0" cy="112395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gyenes összekötő nyíllal 11"/>
          <p:cNvCxnSpPr/>
          <p:nvPr/>
        </p:nvCxnSpPr>
        <p:spPr>
          <a:xfrm>
            <a:off x="2524125" y="3743324"/>
            <a:ext cx="0" cy="133350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gyenes összekötő nyíllal 13"/>
          <p:cNvCxnSpPr/>
          <p:nvPr/>
        </p:nvCxnSpPr>
        <p:spPr>
          <a:xfrm>
            <a:off x="2971800" y="4333874"/>
            <a:ext cx="0" cy="84772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gyenes összekötő nyíllal 15"/>
          <p:cNvCxnSpPr/>
          <p:nvPr/>
        </p:nvCxnSpPr>
        <p:spPr>
          <a:xfrm>
            <a:off x="3419475" y="4333874"/>
            <a:ext cx="0" cy="94297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nyíllal 17"/>
          <p:cNvCxnSpPr/>
          <p:nvPr/>
        </p:nvCxnSpPr>
        <p:spPr>
          <a:xfrm>
            <a:off x="3867150" y="4757737"/>
            <a:ext cx="0" cy="519113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nyíllal 19"/>
          <p:cNvCxnSpPr/>
          <p:nvPr/>
        </p:nvCxnSpPr>
        <p:spPr>
          <a:xfrm>
            <a:off x="4314825" y="4757737"/>
            <a:ext cx="0" cy="319088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gyenes összekötő nyíllal 21"/>
          <p:cNvCxnSpPr/>
          <p:nvPr/>
        </p:nvCxnSpPr>
        <p:spPr>
          <a:xfrm>
            <a:off x="4781550" y="4383880"/>
            <a:ext cx="0" cy="592932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nyíllal 23"/>
          <p:cNvCxnSpPr/>
          <p:nvPr/>
        </p:nvCxnSpPr>
        <p:spPr>
          <a:xfrm>
            <a:off x="5219700" y="3740942"/>
            <a:ext cx="0" cy="1176339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/>
          <p:nvPr/>
        </p:nvCxnSpPr>
        <p:spPr>
          <a:xfrm>
            <a:off x="5667375" y="3721891"/>
            <a:ext cx="0" cy="125492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99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MARKETING TERV ÉRTÉKESÍTÉSI CÉLSZÁMAI</a:t>
            </a:r>
            <a:endParaRPr lang="hu-HU" dirty="0"/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8518592"/>
              </p:ext>
            </p:extLst>
          </p:nvPr>
        </p:nvGraphicFramePr>
        <p:xfrm>
          <a:off x="0" y="1762125"/>
          <a:ext cx="9144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Egyenes összekötő nyíllal 3"/>
          <p:cNvCxnSpPr/>
          <p:nvPr/>
        </p:nvCxnSpPr>
        <p:spPr>
          <a:xfrm>
            <a:off x="781050" y="4724400"/>
            <a:ext cx="0" cy="847725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nyíllal 6"/>
          <p:cNvCxnSpPr/>
          <p:nvPr/>
        </p:nvCxnSpPr>
        <p:spPr>
          <a:xfrm>
            <a:off x="1190625" y="4872037"/>
            <a:ext cx="0" cy="700088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/>
          <p:cNvCxnSpPr/>
          <p:nvPr/>
        </p:nvCxnSpPr>
        <p:spPr>
          <a:xfrm>
            <a:off x="1657350" y="4705349"/>
            <a:ext cx="0" cy="86677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gyenes összekötő nyíllal 9"/>
          <p:cNvCxnSpPr/>
          <p:nvPr/>
        </p:nvCxnSpPr>
        <p:spPr>
          <a:xfrm>
            <a:off x="2085975" y="4448174"/>
            <a:ext cx="0" cy="112395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gyenes összekötő nyíllal 11"/>
          <p:cNvCxnSpPr/>
          <p:nvPr/>
        </p:nvCxnSpPr>
        <p:spPr>
          <a:xfrm>
            <a:off x="2514600" y="4238624"/>
            <a:ext cx="0" cy="133350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gyenes összekötő nyíllal 13"/>
          <p:cNvCxnSpPr/>
          <p:nvPr/>
        </p:nvCxnSpPr>
        <p:spPr>
          <a:xfrm>
            <a:off x="2962275" y="4738686"/>
            <a:ext cx="0" cy="84772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gyenes összekötő nyíllal 15"/>
          <p:cNvCxnSpPr/>
          <p:nvPr/>
        </p:nvCxnSpPr>
        <p:spPr>
          <a:xfrm>
            <a:off x="3409950" y="4643436"/>
            <a:ext cx="0" cy="942976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nyíllal 17"/>
          <p:cNvCxnSpPr/>
          <p:nvPr/>
        </p:nvCxnSpPr>
        <p:spPr>
          <a:xfrm>
            <a:off x="3867150" y="5067300"/>
            <a:ext cx="0" cy="519113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nyíllal 19"/>
          <p:cNvCxnSpPr/>
          <p:nvPr/>
        </p:nvCxnSpPr>
        <p:spPr>
          <a:xfrm>
            <a:off x="4314825" y="5262562"/>
            <a:ext cx="0" cy="319088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gyenes összekötő nyíllal 21"/>
          <p:cNvCxnSpPr/>
          <p:nvPr/>
        </p:nvCxnSpPr>
        <p:spPr>
          <a:xfrm>
            <a:off x="4781550" y="4993480"/>
            <a:ext cx="0" cy="592932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nyíllal 23"/>
          <p:cNvCxnSpPr/>
          <p:nvPr/>
        </p:nvCxnSpPr>
        <p:spPr>
          <a:xfrm>
            <a:off x="5219700" y="4407692"/>
            <a:ext cx="0" cy="1176339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/>
          <p:nvPr/>
        </p:nvCxnSpPr>
        <p:spPr>
          <a:xfrm>
            <a:off x="5667375" y="4321966"/>
            <a:ext cx="0" cy="125492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zövegdoboz 2"/>
          <p:cNvSpPr txBox="1"/>
          <p:nvPr/>
        </p:nvSpPr>
        <p:spPr>
          <a:xfrm>
            <a:off x="590132" y="4478179"/>
            <a:ext cx="381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/>
              <a:t>202</a:t>
            </a:r>
            <a:endParaRPr lang="hu-HU" sz="1000" dirty="0"/>
          </a:p>
        </p:txBody>
      </p:sp>
      <p:sp>
        <p:nvSpPr>
          <p:cNvPr id="17" name="Szövegdoboz 16"/>
          <p:cNvSpPr txBox="1"/>
          <p:nvPr/>
        </p:nvSpPr>
        <p:spPr>
          <a:xfrm>
            <a:off x="999707" y="4582238"/>
            <a:ext cx="381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/>
              <a:t>186</a:t>
            </a:r>
            <a:endParaRPr lang="hu-HU" sz="1000" dirty="0"/>
          </a:p>
        </p:txBody>
      </p:sp>
      <p:graphicFrame>
        <p:nvGraphicFramePr>
          <p:cNvPr id="21" name="Diagram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1507466"/>
              </p:ext>
            </p:extLst>
          </p:nvPr>
        </p:nvGraphicFramePr>
        <p:xfrm>
          <a:off x="5866885" y="659542"/>
          <a:ext cx="3277115" cy="5367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3" name="Diagram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8515958"/>
              </p:ext>
            </p:extLst>
          </p:nvPr>
        </p:nvGraphicFramePr>
        <p:xfrm>
          <a:off x="6019285" y="811942"/>
          <a:ext cx="3277115" cy="5367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7846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71475" y="3302000"/>
            <a:ext cx="8439150" cy="1127125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CRM -  a vevő által vezérelt marketing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297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MIKOR AKTUÁLIS A MEGKERESÉS?</a:t>
            </a: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200" dirty="0" smtClean="0"/>
              <a:t>Ha megmondta, megjegyezzük.</a:t>
            </a:r>
            <a:endParaRPr lang="hu-HU" sz="2200" dirty="0"/>
          </a:p>
        </p:txBody>
      </p:sp>
      <p:sp>
        <p:nvSpPr>
          <p:cNvPr id="8" name="Tartalom helye 7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hu-HU" sz="2200" dirty="0" smtClean="0"/>
              <a:t>Ha nem mondta, elemezzük.</a:t>
            </a:r>
          </a:p>
          <a:p>
            <a:pPr marL="0" indent="0">
              <a:buNone/>
            </a:pPr>
            <a:r>
              <a:rPr lang="hu-HU" sz="1600" dirty="0" smtClean="0"/>
              <a:t>Utolsó, </a:t>
            </a:r>
            <a:r>
              <a:rPr lang="hu-HU" sz="1600" dirty="0"/>
              <a:t>vásárló által kezdeményezett kontaktus a vásárlást </a:t>
            </a:r>
            <a:r>
              <a:rPr lang="hu-HU" sz="1600" dirty="0" smtClean="0"/>
              <a:t>megelőzően</a:t>
            </a:r>
            <a:br>
              <a:rPr lang="hu-HU" sz="1600" dirty="0" smtClean="0"/>
            </a:br>
            <a:r>
              <a:rPr lang="hu-HU" sz="1600" dirty="0" smtClean="0"/>
              <a:t>tartalmában:</a:t>
            </a:r>
            <a:endParaRPr lang="hu-HU" sz="1600" dirty="0"/>
          </a:p>
          <a:p>
            <a:pPr lvl="1"/>
            <a:r>
              <a:rPr lang="hu-HU" sz="1600" dirty="0"/>
              <a:t>Tesztvezetés (kb. 50+%)</a:t>
            </a:r>
          </a:p>
          <a:p>
            <a:pPr lvl="1"/>
            <a:r>
              <a:rPr lang="hu-HU" sz="1600" dirty="0"/>
              <a:t>Kapcsolatfelvétel kérése (kb. 30</a:t>
            </a:r>
            <a:r>
              <a:rPr lang="hu-HU" sz="1600" dirty="0" smtClean="0"/>
              <a:t>+%)</a:t>
            </a:r>
          </a:p>
          <a:p>
            <a:endParaRPr lang="hu-HU" sz="1600" dirty="0" smtClean="0"/>
          </a:p>
          <a:p>
            <a:pPr marL="0" indent="0">
              <a:buNone/>
            </a:pPr>
            <a:r>
              <a:rPr lang="hu-HU" sz="1600" dirty="0" smtClean="0"/>
              <a:t>Idejét tekintve:</a:t>
            </a:r>
            <a:endParaRPr lang="hu-HU" sz="1600" dirty="0"/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7469721"/>
              </p:ext>
            </p:extLst>
          </p:nvPr>
        </p:nvGraphicFramePr>
        <p:xfrm>
          <a:off x="-1" y="1762125"/>
          <a:ext cx="4476751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Diagra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8289854"/>
              </p:ext>
            </p:extLst>
          </p:nvPr>
        </p:nvGraphicFramePr>
        <p:xfrm>
          <a:off x="4886325" y="3524249"/>
          <a:ext cx="3705225" cy="2162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8579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VÁZLATOS CRM RENDSZERÁBRA</a:t>
            </a:r>
            <a:endParaRPr lang="hu-HU" dirty="0"/>
          </a:p>
        </p:txBody>
      </p:sp>
      <p:sp>
        <p:nvSpPr>
          <p:cNvPr id="4" name="Lekerekített téglalap 3"/>
          <p:cNvSpPr/>
          <p:nvPr/>
        </p:nvSpPr>
        <p:spPr>
          <a:xfrm>
            <a:off x="333373" y="4229100"/>
            <a:ext cx="1323975" cy="11620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KÖZPONTI </a:t>
            </a:r>
          </a:p>
          <a:p>
            <a:pPr algn="ctr"/>
            <a:r>
              <a:rPr lang="hu-HU" dirty="0" smtClean="0"/>
              <a:t>„SALES” ADATBÁZIS</a:t>
            </a:r>
            <a:endParaRPr lang="hu-HU" dirty="0"/>
          </a:p>
        </p:txBody>
      </p:sp>
      <p:sp>
        <p:nvSpPr>
          <p:cNvPr id="5" name="Lekerekített téglalap 4"/>
          <p:cNvSpPr/>
          <p:nvPr/>
        </p:nvSpPr>
        <p:spPr>
          <a:xfrm>
            <a:off x="3443286" y="2847975"/>
            <a:ext cx="2028826" cy="55245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EMAIL/DM</a:t>
            </a:r>
            <a:endParaRPr lang="hu-HU" dirty="0"/>
          </a:p>
        </p:txBody>
      </p:sp>
      <p:sp>
        <p:nvSpPr>
          <p:cNvPr id="6" name="Lekerekített téglalap 5"/>
          <p:cNvSpPr/>
          <p:nvPr/>
        </p:nvSpPr>
        <p:spPr>
          <a:xfrm>
            <a:off x="6338885" y="4229100"/>
            <a:ext cx="2390776" cy="5524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BOLTHÁLÓZAT</a:t>
            </a:r>
            <a:endParaRPr lang="hu-HU" dirty="0"/>
          </a:p>
        </p:txBody>
      </p:sp>
      <p:sp>
        <p:nvSpPr>
          <p:cNvPr id="7" name="Lekerekített téglalap 6"/>
          <p:cNvSpPr/>
          <p:nvPr/>
        </p:nvSpPr>
        <p:spPr>
          <a:xfrm>
            <a:off x="6343649" y="3305175"/>
            <a:ext cx="2390776" cy="55245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CÉLCSOPORTOK</a:t>
            </a:r>
            <a:endParaRPr lang="hu-HU" dirty="0"/>
          </a:p>
        </p:txBody>
      </p:sp>
      <p:sp>
        <p:nvSpPr>
          <p:cNvPr id="8" name="Lekerekített téglalap 7"/>
          <p:cNvSpPr/>
          <p:nvPr/>
        </p:nvSpPr>
        <p:spPr>
          <a:xfrm>
            <a:off x="6338884" y="1438275"/>
            <a:ext cx="2390777" cy="5524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VEVŐSZOLGÁLAT / </a:t>
            </a:r>
          </a:p>
          <a:p>
            <a:pPr algn="ctr"/>
            <a:r>
              <a:rPr lang="hu-HU" dirty="0" smtClean="0"/>
              <a:t>/ CALL CENTER</a:t>
            </a:r>
            <a:endParaRPr lang="hu-HU" dirty="0"/>
          </a:p>
        </p:txBody>
      </p:sp>
      <p:sp>
        <p:nvSpPr>
          <p:cNvPr id="9" name="Lekerekített téglalap 8"/>
          <p:cNvSpPr/>
          <p:nvPr/>
        </p:nvSpPr>
        <p:spPr>
          <a:xfrm>
            <a:off x="6329357" y="2371725"/>
            <a:ext cx="2390778" cy="5524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INTERNET OLDAL /</a:t>
            </a:r>
          </a:p>
          <a:p>
            <a:pPr algn="ctr"/>
            <a:r>
              <a:rPr lang="hu-HU" dirty="0" smtClean="0"/>
              <a:t>/ VISSZAKÜLDÉS</a:t>
            </a:r>
            <a:endParaRPr lang="hu-HU" dirty="0"/>
          </a:p>
        </p:txBody>
      </p:sp>
      <p:sp>
        <p:nvSpPr>
          <p:cNvPr id="10" name="Lekerekített téglalap 9"/>
          <p:cNvSpPr/>
          <p:nvPr/>
        </p:nvSpPr>
        <p:spPr>
          <a:xfrm>
            <a:off x="3443286" y="3762375"/>
            <a:ext cx="2028826" cy="5524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TELEMARKETING</a:t>
            </a:r>
            <a:endParaRPr lang="hu-HU" dirty="0"/>
          </a:p>
        </p:txBody>
      </p:sp>
      <p:cxnSp>
        <p:nvCxnSpPr>
          <p:cNvPr id="12" name="Egyenes összekötő 11"/>
          <p:cNvCxnSpPr>
            <a:stCxn id="6" idx="2"/>
          </p:cNvCxnSpPr>
          <p:nvPr/>
        </p:nvCxnSpPr>
        <p:spPr>
          <a:xfrm flipH="1">
            <a:off x="7524746" y="4781550"/>
            <a:ext cx="0" cy="314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gyenes összekötő 20"/>
          <p:cNvCxnSpPr/>
          <p:nvPr/>
        </p:nvCxnSpPr>
        <p:spPr>
          <a:xfrm flipH="1">
            <a:off x="1657348" y="5095875"/>
            <a:ext cx="5876925" cy="0"/>
          </a:xfrm>
          <a:prstGeom prst="line">
            <a:avLst/>
          </a:prstGeom>
          <a:ln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>
            <a:stCxn id="7" idx="0"/>
          </p:cNvCxnSpPr>
          <p:nvPr/>
        </p:nvCxnSpPr>
        <p:spPr>
          <a:xfrm flipH="1" flipV="1">
            <a:off x="7539036" y="2933700"/>
            <a:ext cx="1" cy="371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Lekerekített téglalap 30"/>
          <p:cNvSpPr/>
          <p:nvPr/>
        </p:nvSpPr>
        <p:spPr>
          <a:xfrm>
            <a:off x="333373" y="2381250"/>
            <a:ext cx="1762128" cy="1162050"/>
          </a:xfrm>
          <a:prstGeom prst="roundRect">
            <a:avLst/>
          </a:prstGeom>
          <a:solidFill>
            <a:srgbClr val="F692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CRM INTELLIGENCIA</a:t>
            </a:r>
          </a:p>
          <a:p>
            <a:pPr algn="ctr"/>
            <a:r>
              <a:rPr lang="hu-HU" dirty="0" smtClean="0"/>
              <a:t>ÉS</a:t>
            </a:r>
          </a:p>
          <a:p>
            <a:pPr algn="ctr"/>
            <a:r>
              <a:rPr lang="hu-HU" dirty="0" smtClean="0"/>
              <a:t>ADATBÁZIS</a:t>
            </a:r>
            <a:endParaRPr lang="hu-HU" dirty="0"/>
          </a:p>
        </p:txBody>
      </p:sp>
      <p:cxnSp>
        <p:nvCxnSpPr>
          <p:cNvPr id="32" name="Egyenes összekötő nyíllal 31"/>
          <p:cNvCxnSpPr/>
          <p:nvPr/>
        </p:nvCxnSpPr>
        <p:spPr>
          <a:xfrm flipV="1">
            <a:off x="981070" y="3543300"/>
            <a:ext cx="1" cy="685800"/>
          </a:xfrm>
          <a:prstGeom prst="straightConnector1">
            <a:avLst/>
          </a:prstGeom>
          <a:ln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gyenes összekötő nyíllal 33"/>
          <p:cNvCxnSpPr/>
          <p:nvPr/>
        </p:nvCxnSpPr>
        <p:spPr>
          <a:xfrm flipV="1">
            <a:off x="1133470" y="3543300"/>
            <a:ext cx="1" cy="685800"/>
          </a:xfrm>
          <a:prstGeom prst="straightConnector1">
            <a:avLst/>
          </a:prstGeom>
          <a:ln>
            <a:prstDash val="solid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gyenes összekötő 35"/>
          <p:cNvCxnSpPr>
            <a:stCxn id="31" idx="3"/>
          </p:cNvCxnSpPr>
          <p:nvPr/>
        </p:nvCxnSpPr>
        <p:spPr>
          <a:xfrm>
            <a:off x="2095501" y="2962275"/>
            <a:ext cx="761999" cy="0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gyenes összekötő 39"/>
          <p:cNvCxnSpPr/>
          <p:nvPr/>
        </p:nvCxnSpPr>
        <p:spPr>
          <a:xfrm>
            <a:off x="2867025" y="3105150"/>
            <a:ext cx="0" cy="1695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gyenes összekötő nyíllal 41"/>
          <p:cNvCxnSpPr>
            <a:endCxn id="10" idx="1"/>
          </p:cNvCxnSpPr>
          <p:nvPr/>
        </p:nvCxnSpPr>
        <p:spPr>
          <a:xfrm>
            <a:off x="2867025" y="4038600"/>
            <a:ext cx="57626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gyenes összekötő nyíllal 44"/>
          <p:cNvCxnSpPr/>
          <p:nvPr/>
        </p:nvCxnSpPr>
        <p:spPr>
          <a:xfrm>
            <a:off x="2867025" y="3095625"/>
            <a:ext cx="57626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gyenes összekötő nyíllal 45"/>
          <p:cNvCxnSpPr/>
          <p:nvPr/>
        </p:nvCxnSpPr>
        <p:spPr>
          <a:xfrm>
            <a:off x="5943600" y="3576637"/>
            <a:ext cx="3952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Egyenes összekötő 47"/>
          <p:cNvCxnSpPr/>
          <p:nvPr/>
        </p:nvCxnSpPr>
        <p:spPr>
          <a:xfrm>
            <a:off x="5472112" y="3114675"/>
            <a:ext cx="4738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gyenes összekötő 52"/>
          <p:cNvCxnSpPr/>
          <p:nvPr/>
        </p:nvCxnSpPr>
        <p:spPr>
          <a:xfrm>
            <a:off x="5945979" y="3114675"/>
            <a:ext cx="0" cy="923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Egyenes összekötő 57"/>
          <p:cNvCxnSpPr/>
          <p:nvPr/>
        </p:nvCxnSpPr>
        <p:spPr>
          <a:xfrm>
            <a:off x="5457824" y="4038600"/>
            <a:ext cx="4738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Egyenes összekötő 64"/>
          <p:cNvCxnSpPr/>
          <p:nvPr/>
        </p:nvCxnSpPr>
        <p:spPr>
          <a:xfrm flipH="1">
            <a:off x="1762122" y="990600"/>
            <a:ext cx="7281866" cy="0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Egyenes összekötő nyíllal 66"/>
          <p:cNvCxnSpPr/>
          <p:nvPr/>
        </p:nvCxnSpPr>
        <p:spPr>
          <a:xfrm flipV="1">
            <a:off x="1762121" y="990601"/>
            <a:ext cx="0" cy="1390649"/>
          </a:xfrm>
          <a:prstGeom prst="straightConnector1">
            <a:avLst/>
          </a:prstGeom>
          <a:ln>
            <a:prstDash val="solid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gyenes összekötő nyíllal 42"/>
          <p:cNvCxnSpPr/>
          <p:nvPr/>
        </p:nvCxnSpPr>
        <p:spPr>
          <a:xfrm flipH="1">
            <a:off x="7524744" y="3836194"/>
            <a:ext cx="2" cy="371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gyenes összekötő 53"/>
          <p:cNvCxnSpPr/>
          <p:nvPr/>
        </p:nvCxnSpPr>
        <p:spPr>
          <a:xfrm>
            <a:off x="1657352" y="4800600"/>
            <a:ext cx="120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gyenes összekötő 37"/>
          <p:cNvCxnSpPr/>
          <p:nvPr/>
        </p:nvCxnSpPr>
        <p:spPr>
          <a:xfrm>
            <a:off x="2867025" y="2962275"/>
            <a:ext cx="0" cy="142875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gyenes összekötő 32"/>
          <p:cNvCxnSpPr>
            <a:stCxn id="6" idx="3"/>
          </p:cNvCxnSpPr>
          <p:nvPr/>
        </p:nvCxnSpPr>
        <p:spPr>
          <a:xfrm>
            <a:off x="8729661" y="4505325"/>
            <a:ext cx="314325" cy="0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gyenes összekötő nyíllal 34"/>
          <p:cNvCxnSpPr/>
          <p:nvPr/>
        </p:nvCxnSpPr>
        <p:spPr>
          <a:xfrm flipH="1" flipV="1">
            <a:off x="9043987" y="990601"/>
            <a:ext cx="1" cy="3519487"/>
          </a:xfrm>
          <a:prstGeom prst="straightConnector1">
            <a:avLst/>
          </a:prstGeom>
          <a:ln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gyenes összekötő 36"/>
          <p:cNvCxnSpPr/>
          <p:nvPr/>
        </p:nvCxnSpPr>
        <p:spPr>
          <a:xfrm>
            <a:off x="8715372" y="2647950"/>
            <a:ext cx="314325" cy="0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gyenes összekötő 38"/>
          <p:cNvCxnSpPr/>
          <p:nvPr/>
        </p:nvCxnSpPr>
        <p:spPr>
          <a:xfrm>
            <a:off x="8720135" y="1714500"/>
            <a:ext cx="314325" cy="0"/>
          </a:xfrm>
          <a:prstGeom prst="lin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613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TÍPUSHIBÁK</a:t>
            </a:r>
            <a:endParaRPr lang="hu-HU" dirty="0"/>
          </a:p>
        </p:txBody>
      </p:sp>
      <p:sp>
        <p:nvSpPr>
          <p:cNvPr id="5" name="Tartalom helye 4"/>
          <p:cNvSpPr>
            <a:spLocks noGrp="1"/>
          </p:cNvSpPr>
          <p:nvPr>
            <p:ph idx="1"/>
          </p:nvPr>
        </p:nvSpPr>
        <p:spPr>
          <a:xfrm>
            <a:off x="214281" y="962026"/>
            <a:ext cx="8805893" cy="5419724"/>
          </a:xfrm>
        </p:spPr>
        <p:txBody>
          <a:bodyPr>
            <a:normAutofit fontScale="70000" lnSpcReduction="20000"/>
          </a:bodyPr>
          <a:lstStyle/>
          <a:p>
            <a:r>
              <a:rPr lang="hu-HU" dirty="0" smtClean="0"/>
              <a:t>„Miért csináljunk CRM programot, ha nincs is adatbázisunk?” - Mondta ezt három éve.</a:t>
            </a:r>
          </a:p>
          <a:p>
            <a:pPr lvl="1"/>
            <a:r>
              <a:rPr lang="hu-HU" dirty="0" smtClean="0"/>
              <a:t>És mondja ezt ma is.</a:t>
            </a:r>
          </a:p>
          <a:p>
            <a:endParaRPr lang="hu-HU" dirty="0"/>
          </a:p>
          <a:p>
            <a:r>
              <a:rPr lang="hu-HU" dirty="0" smtClean="0"/>
              <a:t>Vegyünk, béreljünk? Embert, rendszert?</a:t>
            </a:r>
          </a:p>
          <a:p>
            <a:pPr lvl="1"/>
            <a:r>
              <a:rPr lang="hu-HU" dirty="0" smtClean="0"/>
              <a:t>A CRM rendszerek informatikai rendszerek, de nem informatikusoknak!</a:t>
            </a:r>
            <a:endParaRPr lang="hu-HU" dirty="0"/>
          </a:p>
          <a:p>
            <a:pPr lvl="1"/>
            <a:r>
              <a:rPr lang="hu-HU" dirty="0" smtClean="0"/>
              <a:t>A vásárló felől közelített rendszer adja a legnagyobb segítséget a vásárolóval való kommunikációval.</a:t>
            </a:r>
          </a:p>
          <a:p>
            <a:endParaRPr lang="hu-HU" dirty="0" smtClean="0"/>
          </a:p>
          <a:p>
            <a:r>
              <a:rPr lang="hu-HU" dirty="0" smtClean="0"/>
              <a:t>Ellenérdekeltség a központ (gyártó/forgalmazó/importőr) és a viszonteladói hálózat között.</a:t>
            </a:r>
          </a:p>
          <a:p>
            <a:pPr lvl="1"/>
            <a:r>
              <a:rPr lang="hu-HU" dirty="0" smtClean="0"/>
              <a:t>Halat vagy hálót dilemma: vásárlót vagy </a:t>
            </a:r>
            <a:r>
              <a:rPr lang="hu-HU" dirty="0" err="1" smtClean="0"/>
              <a:t>leadet</a:t>
            </a:r>
            <a:r>
              <a:rPr lang="hu-HU" dirty="0" smtClean="0"/>
              <a:t>?</a:t>
            </a:r>
          </a:p>
          <a:p>
            <a:pPr lvl="1"/>
            <a:r>
              <a:rPr lang="hu-HU" dirty="0" smtClean="0"/>
              <a:t>A tesztvezetés ma fontosabb a gyártónak, mint a viszonteladónak.</a:t>
            </a:r>
          </a:p>
          <a:p>
            <a:endParaRPr lang="hu-HU" dirty="0" smtClean="0"/>
          </a:p>
          <a:p>
            <a:r>
              <a:rPr lang="hu-HU" dirty="0"/>
              <a:t>Nincs valódi fogyasztói szegmentáció: Mindenki egyért!</a:t>
            </a:r>
          </a:p>
          <a:p>
            <a:pPr lvl="1"/>
            <a:r>
              <a:rPr lang="hu-HU" dirty="0"/>
              <a:t>Nincs személyes/szegmens szintű relevancia → csökkenő a figyelem</a:t>
            </a:r>
          </a:p>
          <a:p>
            <a:pPr lvl="1"/>
            <a:r>
              <a:rPr lang="hu-HU" dirty="0" smtClean="0"/>
              <a:t>Nincs vásárlói érték alapú befektetési preferencia</a:t>
            </a:r>
          </a:p>
          <a:p>
            <a:endParaRPr lang="hu-HU" dirty="0"/>
          </a:p>
          <a:p>
            <a:pPr lvl="1"/>
            <a:endParaRPr lang="hu-HU" dirty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4815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TÍPUSHIBÁK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hu-HU" dirty="0"/>
              <a:t>Kommunikációs eszközök integráltságának hiánya.</a:t>
            </a:r>
          </a:p>
          <a:p>
            <a:pPr lvl="1"/>
            <a:r>
              <a:rPr lang="hu-HU" dirty="0"/>
              <a:t>A szó elszáll, írásban meg nem elérhető.</a:t>
            </a:r>
          </a:p>
          <a:p>
            <a:pPr lvl="1"/>
            <a:r>
              <a:rPr lang="hu-HU" dirty="0" smtClean="0"/>
              <a:t>Ügyfélszolgálat/</a:t>
            </a:r>
            <a:r>
              <a:rPr lang="hu-HU" dirty="0" err="1" smtClean="0"/>
              <a:t>helpdesk</a:t>
            </a:r>
            <a:r>
              <a:rPr lang="hu-HU" dirty="0" smtClean="0"/>
              <a:t> nincs megfelelően integrálva</a:t>
            </a:r>
            <a:endParaRPr lang="hu-HU" dirty="0"/>
          </a:p>
          <a:p>
            <a:pPr lvl="2"/>
            <a:r>
              <a:rPr lang="hu-HU" dirty="0"/>
              <a:t>A fogyasztói kérdések 70-80%-a telefonon lekezelhető, még a technikai </a:t>
            </a:r>
            <a:r>
              <a:rPr lang="hu-HU" dirty="0" smtClean="0"/>
              <a:t>jellegűek </a:t>
            </a:r>
            <a:r>
              <a:rPr lang="hu-HU" dirty="0"/>
              <a:t>is</a:t>
            </a:r>
            <a:r>
              <a:rPr lang="hu-HU" dirty="0" smtClean="0"/>
              <a:t>!</a:t>
            </a:r>
            <a:endParaRPr lang="hu-HU" dirty="0"/>
          </a:p>
          <a:p>
            <a:endParaRPr lang="hu-HU" dirty="0" smtClean="0"/>
          </a:p>
          <a:p>
            <a:r>
              <a:rPr lang="hu-HU" dirty="0"/>
              <a:t>Statisztikák, visszamérések, értékelések </a:t>
            </a:r>
            <a:r>
              <a:rPr lang="hu-HU" dirty="0" smtClean="0"/>
              <a:t>elmaradása:</a:t>
            </a:r>
            <a:endParaRPr lang="hu-HU" dirty="0"/>
          </a:p>
          <a:p>
            <a:pPr lvl="2"/>
            <a:r>
              <a:rPr lang="hu-HU" dirty="0" smtClean="0"/>
              <a:t>A kattintások 60% a „ha nem olvasható” linkre (HR)</a:t>
            </a:r>
            <a:endParaRPr lang="hu-HU" dirty="0"/>
          </a:p>
          <a:p>
            <a:pPr lvl="2"/>
            <a:r>
              <a:rPr lang="hu-HU" dirty="0" smtClean="0"/>
              <a:t>A </a:t>
            </a:r>
            <a:r>
              <a:rPr lang="hu-HU" dirty="0"/>
              <a:t>regisztrációk 50%-a </a:t>
            </a:r>
            <a:r>
              <a:rPr lang="hu-HU" dirty="0" smtClean="0"/>
              <a:t>a két </a:t>
            </a:r>
            <a:r>
              <a:rPr lang="hu-HU" dirty="0" err="1"/>
              <a:t>reminder</a:t>
            </a:r>
            <a:r>
              <a:rPr lang="hu-HU" dirty="0"/>
              <a:t> körből </a:t>
            </a:r>
            <a:r>
              <a:rPr lang="hu-HU" dirty="0" smtClean="0"/>
              <a:t>jött (HU)</a:t>
            </a:r>
          </a:p>
          <a:p>
            <a:pPr lvl="2"/>
            <a:r>
              <a:rPr lang="hu-HU" dirty="0" smtClean="0"/>
              <a:t>TM </a:t>
            </a:r>
            <a:r>
              <a:rPr lang="hu-HU" dirty="0" err="1" smtClean="0"/>
              <a:t>follow</a:t>
            </a:r>
            <a:r>
              <a:rPr lang="hu-HU" dirty="0" smtClean="0"/>
              <a:t> </a:t>
            </a:r>
            <a:r>
              <a:rPr lang="hu-HU" dirty="0" err="1" smtClean="0"/>
              <a:t>up</a:t>
            </a:r>
            <a:r>
              <a:rPr lang="hu-HU" dirty="0" smtClean="0"/>
              <a:t> 5%-ról 15%-ra növelte a válaszarányt (PL)</a:t>
            </a:r>
          </a:p>
          <a:p>
            <a:pPr lvl="2"/>
            <a:endParaRPr lang="hu-HU" dirty="0"/>
          </a:p>
          <a:p>
            <a:r>
              <a:rPr lang="hu-HU" dirty="0" smtClean="0"/>
              <a:t>Csak a jelenlegi vásárlásokra fókuszál a kommunikáció</a:t>
            </a:r>
          </a:p>
          <a:p>
            <a:pPr lvl="1"/>
            <a:r>
              <a:rPr lang="hu-HU" dirty="0" smtClean="0"/>
              <a:t>Az éppen nem aktuális, de egy éven belül tervezett vásárlások adták a válaszok 70%-át.</a:t>
            </a:r>
            <a:endParaRPr lang="hu-HU" dirty="0"/>
          </a:p>
          <a:p>
            <a:endParaRPr lang="hu-HU" dirty="0" smtClean="0"/>
          </a:p>
          <a:p>
            <a:r>
              <a:rPr lang="hu-HU" dirty="0" smtClean="0"/>
              <a:t>Adatvédelemi szabályozásnak nem megfelelően felépített adatkezelés, adatgyűjtés</a:t>
            </a:r>
          </a:p>
          <a:p>
            <a:pPr lvl="1"/>
            <a:r>
              <a:rPr lang="hu-HU" dirty="0"/>
              <a:t>Célhoz kötöttség</a:t>
            </a:r>
          </a:p>
          <a:p>
            <a:pPr lvl="1"/>
            <a:r>
              <a:rPr lang="hu-HU" dirty="0" smtClean="0"/>
              <a:t>Tájékoztatás</a:t>
            </a:r>
          </a:p>
          <a:p>
            <a:pPr lvl="1"/>
            <a:r>
              <a:rPr lang="hu-HU" dirty="0" smtClean="0"/>
              <a:t>Robinson lista</a:t>
            </a:r>
          </a:p>
          <a:p>
            <a:pPr lvl="1"/>
            <a:endParaRPr lang="hu-HU" dirty="0" smtClean="0"/>
          </a:p>
          <a:p>
            <a:endParaRPr lang="hu-HU" dirty="0" smtClean="0"/>
          </a:p>
          <a:p>
            <a:pPr lvl="1"/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636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ekerekített téglalap 3"/>
          <p:cNvSpPr/>
          <p:nvPr/>
        </p:nvSpPr>
        <p:spPr>
          <a:xfrm>
            <a:off x="2161591" y="3600345"/>
            <a:ext cx="1706488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CRM </a:t>
            </a:r>
            <a:r>
              <a:rPr lang="hu-HU" dirty="0" smtClean="0">
                <a:solidFill>
                  <a:prstClr val="white"/>
                </a:solidFill>
              </a:rPr>
              <a:t>adatbázis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Lekerekített téglalap 4"/>
          <p:cNvSpPr/>
          <p:nvPr/>
        </p:nvSpPr>
        <p:spPr>
          <a:xfrm>
            <a:off x="2161591" y="1800679"/>
            <a:ext cx="1706488" cy="482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>
                <a:solidFill>
                  <a:prstClr val="white"/>
                </a:solidFill>
              </a:rPr>
              <a:t>Bérelt lista</a:t>
            </a:r>
          </a:p>
          <a:p>
            <a:pPr algn="ctr"/>
            <a:r>
              <a:rPr lang="hu-HU" sz="1400" dirty="0" smtClean="0">
                <a:solidFill>
                  <a:prstClr val="white"/>
                </a:solidFill>
              </a:rPr>
              <a:t>Viszonteladó listája</a:t>
            </a:r>
            <a:endParaRPr lang="en-US" sz="1400" dirty="0">
              <a:solidFill>
                <a:prstClr val="white"/>
              </a:solidFill>
            </a:endParaRPr>
          </a:p>
        </p:txBody>
      </p:sp>
      <p:sp>
        <p:nvSpPr>
          <p:cNvPr id="6" name="Lekerekített téglalap 5"/>
          <p:cNvSpPr/>
          <p:nvPr/>
        </p:nvSpPr>
        <p:spPr>
          <a:xfrm>
            <a:off x="4604556" y="3588643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eDM</a:t>
            </a:r>
          </a:p>
        </p:txBody>
      </p:sp>
      <p:sp>
        <p:nvSpPr>
          <p:cNvPr id="7" name="Lekerekített téglalap 6"/>
          <p:cNvSpPr/>
          <p:nvPr/>
        </p:nvSpPr>
        <p:spPr>
          <a:xfrm>
            <a:off x="2087821" y="5424236"/>
            <a:ext cx="1706488" cy="482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prstClr val="white"/>
                </a:solidFill>
              </a:rPr>
              <a:t>Vásárolt lista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Egyenes összekötő nyíllal 9"/>
          <p:cNvCxnSpPr/>
          <p:nvPr/>
        </p:nvCxnSpPr>
        <p:spPr>
          <a:xfrm flipV="1">
            <a:off x="2699792" y="4935091"/>
            <a:ext cx="0" cy="470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gyenes összekötő nyíllal 22"/>
          <p:cNvCxnSpPr>
            <a:stCxn id="4" idx="3"/>
            <a:endCxn id="26" idx="1"/>
          </p:cNvCxnSpPr>
          <p:nvPr/>
        </p:nvCxnSpPr>
        <p:spPr>
          <a:xfrm flipV="1">
            <a:off x="3868079" y="4269821"/>
            <a:ext cx="2000065" cy="37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Lekerekített téglalap 25"/>
          <p:cNvSpPr/>
          <p:nvPr/>
        </p:nvSpPr>
        <p:spPr>
          <a:xfrm>
            <a:off x="5868144" y="4089801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TM</a:t>
            </a:r>
          </a:p>
        </p:txBody>
      </p:sp>
      <p:sp>
        <p:nvSpPr>
          <p:cNvPr id="27" name="Lekerekített téglalap 26"/>
          <p:cNvSpPr/>
          <p:nvPr/>
        </p:nvSpPr>
        <p:spPr>
          <a:xfrm>
            <a:off x="7041976" y="4582092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DM</a:t>
            </a:r>
          </a:p>
        </p:txBody>
      </p:sp>
      <p:cxnSp>
        <p:nvCxnSpPr>
          <p:cNvPr id="30" name="Egyenes összekötő 29"/>
          <p:cNvCxnSpPr/>
          <p:nvPr/>
        </p:nvCxnSpPr>
        <p:spPr>
          <a:xfrm>
            <a:off x="4223184" y="3773096"/>
            <a:ext cx="0" cy="9934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gyenes összekötő nyíllal 30"/>
          <p:cNvCxnSpPr>
            <a:endCxn id="27" idx="1"/>
          </p:cNvCxnSpPr>
          <p:nvPr/>
        </p:nvCxnSpPr>
        <p:spPr>
          <a:xfrm>
            <a:off x="4223183" y="4762112"/>
            <a:ext cx="2818793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gyenes összekötő nyíllal 32"/>
          <p:cNvCxnSpPr>
            <a:endCxn id="6" idx="1"/>
          </p:cNvCxnSpPr>
          <p:nvPr/>
        </p:nvCxnSpPr>
        <p:spPr>
          <a:xfrm>
            <a:off x="4223184" y="3768663"/>
            <a:ext cx="38137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gyenes összekötő nyíllal 35"/>
          <p:cNvCxnSpPr>
            <a:stCxn id="5" idx="3"/>
            <a:endCxn id="37" idx="1"/>
          </p:cNvCxnSpPr>
          <p:nvPr/>
        </p:nvCxnSpPr>
        <p:spPr>
          <a:xfrm flipV="1">
            <a:off x="3868079" y="2033139"/>
            <a:ext cx="200006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Lekerekített téglalap 36"/>
          <p:cNvSpPr/>
          <p:nvPr/>
        </p:nvSpPr>
        <p:spPr>
          <a:xfrm>
            <a:off x="5868144" y="1853119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TM</a:t>
            </a:r>
          </a:p>
        </p:txBody>
      </p:sp>
      <p:sp>
        <p:nvSpPr>
          <p:cNvPr id="38" name="Lekerekített téglalap 37"/>
          <p:cNvSpPr/>
          <p:nvPr/>
        </p:nvSpPr>
        <p:spPr>
          <a:xfrm>
            <a:off x="7041976" y="2349844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DM</a:t>
            </a:r>
          </a:p>
        </p:txBody>
      </p:sp>
      <p:cxnSp>
        <p:nvCxnSpPr>
          <p:cNvPr id="39" name="Egyenes összekötő 38"/>
          <p:cNvCxnSpPr/>
          <p:nvPr/>
        </p:nvCxnSpPr>
        <p:spPr>
          <a:xfrm>
            <a:off x="4223184" y="1543746"/>
            <a:ext cx="0" cy="9934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gyenes összekötő nyíllal 39"/>
          <p:cNvCxnSpPr>
            <a:endCxn id="38" idx="1"/>
          </p:cNvCxnSpPr>
          <p:nvPr/>
        </p:nvCxnSpPr>
        <p:spPr>
          <a:xfrm>
            <a:off x="4223184" y="2529864"/>
            <a:ext cx="281879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gyenes összekötő nyíllal 40"/>
          <p:cNvCxnSpPr/>
          <p:nvPr/>
        </p:nvCxnSpPr>
        <p:spPr>
          <a:xfrm flipV="1">
            <a:off x="4223184" y="1536415"/>
            <a:ext cx="558915" cy="733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Csoportba foglalás 55"/>
          <p:cNvGrpSpPr/>
          <p:nvPr/>
        </p:nvGrpSpPr>
        <p:grpSpPr>
          <a:xfrm>
            <a:off x="5594018" y="2246672"/>
            <a:ext cx="45719" cy="621891"/>
            <a:chOff x="4307389" y="1199891"/>
            <a:chExt cx="170828" cy="765907"/>
          </a:xfrm>
        </p:grpSpPr>
        <p:cxnSp>
          <p:nvCxnSpPr>
            <p:cNvPr id="57" name="Szögletes összekötő 56"/>
            <p:cNvCxnSpPr/>
            <p:nvPr/>
          </p:nvCxnSpPr>
          <p:spPr>
            <a:xfrm rot="16200000" flipH="1">
              <a:off x="4176779" y="1330501"/>
              <a:ext cx="432048" cy="170827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zögletes összekötő 57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Egyenes összekötő 59"/>
          <p:cNvCxnSpPr/>
          <p:nvPr/>
        </p:nvCxnSpPr>
        <p:spPr>
          <a:xfrm flipH="1">
            <a:off x="3014835" y="2868563"/>
            <a:ext cx="4880386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Egyenes összekötő nyíllal 61"/>
          <p:cNvCxnSpPr>
            <a:endCxn id="4" idx="0"/>
          </p:cNvCxnSpPr>
          <p:nvPr/>
        </p:nvCxnSpPr>
        <p:spPr>
          <a:xfrm>
            <a:off x="3014835" y="2880266"/>
            <a:ext cx="0" cy="720079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Csoportba foglalás 62"/>
          <p:cNvGrpSpPr/>
          <p:nvPr/>
        </p:nvGrpSpPr>
        <p:grpSpPr>
          <a:xfrm>
            <a:off x="6732240" y="2246672"/>
            <a:ext cx="45719" cy="621891"/>
            <a:chOff x="4307389" y="1199891"/>
            <a:chExt cx="170828" cy="765907"/>
          </a:xfrm>
        </p:grpSpPr>
        <p:cxnSp>
          <p:nvCxnSpPr>
            <p:cNvPr id="64" name="Szögletes összekötő 63"/>
            <p:cNvCxnSpPr/>
            <p:nvPr/>
          </p:nvCxnSpPr>
          <p:spPr>
            <a:xfrm rot="16200000" flipH="1">
              <a:off x="4176779" y="1330501"/>
              <a:ext cx="432048" cy="170827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zögletes összekötő 64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" name="Egyenes összekötő 69"/>
          <p:cNvCxnSpPr>
            <a:stCxn id="38" idx="2"/>
          </p:cNvCxnSpPr>
          <p:nvPr/>
        </p:nvCxnSpPr>
        <p:spPr>
          <a:xfrm>
            <a:off x="7895220" y="2709884"/>
            <a:ext cx="0" cy="15868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gyenes összekötő 73"/>
          <p:cNvCxnSpPr/>
          <p:nvPr/>
        </p:nvCxnSpPr>
        <p:spPr>
          <a:xfrm flipV="1">
            <a:off x="5602459" y="1005071"/>
            <a:ext cx="1084" cy="36004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Egyenes összekötő 74"/>
          <p:cNvCxnSpPr/>
          <p:nvPr/>
        </p:nvCxnSpPr>
        <p:spPr>
          <a:xfrm flipV="1">
            <a:off x="6732240" y="991233"/>
            <a:ext cx="0" cy="856764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Egyenes összekötő 77"/>
          <p:cNvCxnSpPr/>
          <p:nvPr/>
        </p:nvCxnSpPr>
        <p:spPr>
          <a:xfrm flipH="1">
            <a:off x="3014835" y="1004222"/>
            <a:ext cx="4880386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Egyenes összekötő 79"/>
          <p:cNvCxnSpPr/>
          <p:nvPr/>
        </p:nvCxnSpPr>
        <p:spPr>
          <a:xfrm flipV="1">
            <a:off x="7895220" y="996355"/>
            <a:ext cx="0" cy="134644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Egyenes összekötő nyíllal 81"/>
          <p:cNvCxnSpPr>
            <a:endCxn id="5" idx="0"/>
          </p:cNvCxnSpPr>
          <p:nvPr/>
        </p:nvCxnSpPr>
        <p:spPr>
          <a:xfrm>
            <a:off x="3014835" y="1005071"/>
            <a:ext cx="0" cy="79560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Lekerekített téglalap 84"/>
          <p:cNvSpPr/>
          <p:nvPr/>
        </p:nvSpPr>
        <p:spPr>
          <a:xfrm>
            <a:off x="3898023" y="2880266"/>
            <a:ext cx="650321" cy="144015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i="1" smtClean="0">
                <a:solidFill>
                  <a:prstClr val="white"/>
                </a:solidFill>
              </a:rPr>
              <a:t>opt-in</a:t>
            </a:r>
            <a:endParaRPr lang="en-US" sz="1000" i="1">
              <a:solidFill>
                <a:prstClr val="white"/>
              </a:solidFill>
            </a:endParaRPr>
          </a:p>
        </p:txBody>
      </p:sp>
      <p:sp>
        <p:nvSpPr>
          <p:cNvPr id="86" name="Lekerekített téglalap 85"/>
          <p:cNvSpPr/>
          <p:nvPr/>
        </p:nvSpPr>
        <p:spPr>
          <a:xfrm>
            <a:off x="3898023" y="996355"/>
            <a:ext cx="650321" cy="14401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i="1" dirty="0" smtClean="0">
                <a:solidFill>
                  <a:prstClr val="white"/>
                </a:solidFill>
              </a:rPr>
              <a:t>opt-out</a:t>
            </a:r>
            <a:endParaRPr lang="en-US" sz="1000" i="1" dirty="0">
              <a:solidFill>
                <a:prstClr val="white"/>
              </a:solidFill>
            </a:endParaRPr>
          </a:p>
        </p:txBody>
      </p:sp>
      <p:cxnSp>
        <p:nvCxnSpPr>
          <p:cNvPr id="89" name="Egyenes összekötő nyíllal 88"/>
          <p:cNvCxnSpPr/>
          <p:nvPr/>
        </p:nvCxnSpPr>
        <p:spPr>
          <a:xfrm>
            <a:off x="2950171" y="4950095"/>
            <a:ext cx="0" cy="165721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gyenes összekötő 89"/>
          <p:cNvCxnSpPr/>
          <p:nvPr/>
        </p:nvCxnSpPr>
        <p:spPr>
          <a:xfrm flipH="1">
            <a:off x="2950171" y="5115816"/>
            <a:ext cx="494505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Lekerekített téglalap 90"/>
          <p:cNvSpPr/>
          <p:nvPr/>
        </p:nvSpPr>
        <p:spPr>
          <a:xfrm>
            <a:off x="3898023" y="5114861"/>
            <a:ext cx="650321" cy="14401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i="1" smtClean="0">
                <a:solidFill>
                  <a:prstClr val="white"/>
                </a:solidFill>
              </a:rPr>
              <a:t>opt-out</a:t>
            </a:r>
            <a:endParaRPr lang="en-US" sz="1000" i="1">
              <a:solidFill>
                <a:prstClr val="white"/>
              </a:solidFill>
            </a:endParaRPr>
          </a:p>
        </p:txBody>
      </p:sp>
      <p:grpSp>
        <p:nvGrpSpPr>
          <p:cNvPr id="93" name="Csoportba foglalás 92"/>
          <p:cNvGrpSpPr/>
          <p:nvPr/>
        </p:nvGrpSpPr>
        <p:grpSpPr>
          <a:xfrm>
            <a:off x="5595177" y="3948683"/>
            <a:ext cx="45719" cy="697037"/>
            <a:chOff x="4307389" y="1268761"/>
            <a:chExt cx="170828" cy="697037"/>
          </a:xfrm>
        </p:grpSpPr>
        <p:cxnSp>
          <p:nvCxnSpPr>
            <p:cNvPr id="94" name="Szögletes összekötő 93"/>
            <p:cNvCxnSpPr/>
            <p:nvPr/>
          </p:nvCxnSpPr>
          <p:spPr>
            <a:xfrm rot="16200000" flipH="1">
              <a:off x="4176779" y="1399371"/>
              <a:ext cx="432048" cy="170827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zögletes összekötő 94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Csoportba foglalás 95"/>
          <p:cNvGrpSpPr/>
          <p:nvPr/>
        </p:nvGrpSpPr>
        <p:grpSpPr>
          <a:xfrm>
            <a:off x="5595176" y="4478920"/>
            <a:ext cx="45719" cy="621891"/>
            <a:chOff x="4307389" y="1199891"/>
            <a:chExt cx="170828" cy="765907"/>
          </a:xfrm>
        </p:grpSpPr>
        <p:cxnSp>
          <p:nvCxnSpPr>
            <p:cNvPr id="97" name="Szögletes összekötő 96"/>
            <p:cNvCxnSpPr/>
            <p:nvPr/>
          </p:nvCxnSpPr>
          <p:spPr>
            <a:xfrm rot="16200000" flipH="1">
              <a:off x="4176779" y="1330501"/>
              <a:ext cx="432048" cy="170827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zögletes összekötő 97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Csoportba foglalás 98"/>
          <p:cNvGrpSpPr/>
          <p:nvPr/>
        </p:nvGrpSpPr>
        <p:grpSpPr>
          <a:xfrm>
            <a:off x="6732240" y="4478920"/>
            <a:ext cx="45719" cy="621891"/>
            <a:chOff x="4307389" y="1199891"/>
            <a:chExt cx="170828" cy="765907"/>
          </a:xfrm>
        </p:grpSpPr>
        <p:cxnSp>
          <p:nvCxnSpPr>
            <p:cNvPr id="100" name="Szögletes összekötő 99"/>
            <p:cNvCxnSpPr/>
            <p:nvPr/>
          </p:nvCxnSpPr>
          <p:spPr>
            <a:xfrm rot="16200000" flipH="1">
              <a:off x="4176779" y="1330501"/>
              <a:ext cx="432048" cy="170827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zögletes összekötő 100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2" name="Egyenes összekötő 101"/>
          <p:cNvCxnSpPr/>
          <p:nvPr/>
        </p:nvCxnSpPr>
        <p:spPr>
          <a:xfrm>
            <a:off x="7890603" y="4946793"/>
            <a:ext cx="0" cy="15868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Lekerekített téglalap 103"/>
          <p:cNvSpPr/>
          <p:nvPr/>
        </p:nvSpPr>
        <p:spPr>
          <a:xfrm>
            <a:off x="5364087" y="5665412"/>
            <a:ext cx="1584177" cy="914400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b="1" dirty="0" smtClean="0">
                <a:solidFill>
                  <a:prstClr val="white"/>
                </a:solidFill>
              </a:rPr>
              <a:t>Leiratkozó oldal </a:t>
            </a:r>
            <a:r>
              <a:rPr lang="hu-HU" sz="1200" b="1" dirty="0" err="1" smtClean="0">
                <a:solidFill>
                  <a:prstClr val="white"/>
                </a:solidFill>
              </a:rPr>
              <a:t>eDM</a:t>
            </a:r>
            <a:endParaRPr lang="en-US" sz="1200" b="1" dirty="0">
              <a:solidFill>
                <a:prstClr val="white"/>
              </a:solidFill>
            </a:endParaRPr>
          </a:p>
        </p:txBody>
      </p:sp>
      <p:grpSp>
        <p:nvGrpSpPr>
          <p:cNvPr id="110" name="Csoportba foglalás 109"/>
          <p:cNvGrpSpPr/>
          <p:nvPr/>
        </p:nvGrpSpPr>
        <p:grpSpPr>
          <a:xfrm>
            <a:off x="5596876" y="1730909"/>
            <a:ext cx="45719" cy="621891"/>
            <a:chOff x="4307389" y="1199891"/>
            <a:chExt cx="170828" cy="765907"/>
          </a:xfrm>
        </p:grpSpPr>
        <p:cxnSp>
          <p:nvCxnSpPr>
            <p:cNvPr id="111" name="Szögletes összekötő 110"/>
            <p:cNvCxnSpPr/>
            <p:nvPr/>
          </p:nvCxnSpPr>
          <p:spPr>
            <a:xfrm rot="16200000" flipH="1">
              <a:off x="4176779" y="1330501"/>
              <a:ext cx="432048" cy="170827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zögletes összekötő 111"/>
            <p:cNvCxnSpPr/>
            <p:nvPr/>
          </p:nvCxnSpPr>
          <p:spPr>
            <a:xfrm rot="5400000">
              <a:off x="4152297" y="1639878"/>
              <a:ext cx="481012" cy="170828"/>
            </a:xfrm>
            <a:prstGeom prst="bentConnector3">
              <a:avLst/>
            </a:prstGeom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9" name="Lekerekített téglalap 128"/>
          <p:cNvSpPr/>
          <p:nvPr/>
        </p:nvSpPr>
        <p:spPr>
          <a:xfrm>
            <a:off x="4759796" y="1356395"/>
            <a:ext cx="1706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prstClr val="white"/>
                </a:solidFill>
              </a:rPr>
              <a:t>eDM</a:t>
            </a:r>
          </a:p>
        </p:txBody>
      </p:sp>
      <p:cxnSp>
        <p:nvCxnSpPr>
          <p:cNvPr id="143" name="Egyenes összekötő nyíllal 142"/>
          <p:cNvCxnSpPr>
            <a:stCxn id="104" idx="0"/>
            <a:endCxn id="148" idx="3"/>
          </p:cNvCxnSpPr>
          <p:nvPr/>
        </p:nvCxnSpPr>
        <p:spPr>
          <a:xfrm flipH="1" flipV="1">
            <a:off x="5626402" y="5018801"/>
            <a:ext cx="529774" cy="646611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Lekerekített téglalap 147"/>
          <p:cNvSpPr/>
          <p:nvPr/>
        </p:nvSpPr>
        <p:spPr>
          <a:xfrm>
            <a:off x="5362410" y="4946793"/>
            <a:ext cx="263992" cy="14401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i="1">
              <a:solidFill>
                <a:prstClr val="white"/>
              </a:solidFill>
            </a:endParaRPr>
          </a:p>
        </p:txBody>
      </p:sp>
      <p:cxnSp>
        <p:nvCxnSpPr>
          <p:cNvPr id="158" name="Egyenes összekötő 157"/>
          <p:cNvCxnSpPr/>
          <p:nvPr/>
        </p:nvCxnSpPr>
        <p:spPr>
          <a:xfrm flipV="1">
            <a:off x="5594018" y="2851941"/>
            <a:ext cx="1084" cy="744382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Egyenes összekötő 159"/>
          <p:cNvCxnSpPr/>
          <p:nvPr/>
        </p:nvCxnSpPr>
        <p:spPr>
          <a:xfrm flipV="1">
            <a:off x="6736634" y="2874047"/>
            <a:ext cx="0" cy="1218652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Egyenes összekötő 161"/>
          <p:cNvCxnSpPr/>
          <p:nvPr/>
        </p:nvCxnSpPr>
        <p:spPr>
          <a:xfrm flipV="1">
            <a:off x="7895220" y="2861466"/>
            <a:ext cx="1" cy="1739676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Lekerekített téglalap 167"/>
          <p:cNvSpPr/>
          <p:nvPr/>
        </p:nvSpPr>
        <p:spPr>
          <a:xfrm>
            <a:off x="3954234" y="4125563"/>
            <a:ext cx="1049813" cy="14800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00" i="1" dirty="0" smtClean="0">
                <a:solidFill>
                  <a:prstClr val="white"/>
                </a:solidFill>
              </a:rPr>
              <a:t>kommunikáció</a:t>
            </a:r>
            <a:endParaRPr lang="en-US" sz="1000" i="1" dirty="0">
              <a:solidFill>
                <a:prstClr val="white"/>
              </a:solidFill>
            </a:endParaRPr>
          </a:p>
        </p:txBody>
      </p:sp>
      <p:sp>
        <p:nvSpPr>
          <p:cNvPr id="169" name="Lekerekített téglalap 168"/>
          <p:cNvSpPr/>
          <p:nvPr/>
        </p:nvSpPr>
        <p:spPr>
          <a:xfrm>
            <a:off x="3954235" y="1860451"/>
            <a:ext cx="1049813" cy="14800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00" i="1" dirty="0" smtClean="0">
                <a:solidFill>
                  <a:prstClr val="white"/>
                </a:solidFill>
              </a:rPr>
              <a:t>kommunikáció</a:t>
            </a:r>
            <a:endParaRPr lang="hu-HU" sz="1000" i="1" dirty="0">
              <a:solidFill>
                <a:prstClr val="white"/>
              </a:solidFill>
            </a:endParaRPr>
          </a:p>
        </p:txBody>
      </p:sp>
      <p:cxnSp>
        <p:nvCxnSpPr>
          <p:cNvPr id="172" name="Egyenes összekötő 171"/>
          <p:cNvCxnSpPr/>
          <p:nvPr/>
        </p:nvCxnSpPr>
        <p:spPr>
          <a:xfrm flipH="1">
            <a:off x="7890603" y="1005071"/>
            <a:ext cx="109935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Egyenes összekötő 173"/>
          <p:cNvCxnSpPr/>
          <p:nvPr/>
        </p:nvCxnSpPr>
        <p:spPr>
          <a:xfrm flipV="1">
            <a:off x="8989960" y="1003396"/>
            <a:ext cx="0" cy="411242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Egyenes összekötő 175"/>
          <p:cNvCxnSpPr/>
          <p:nvPr/>
        </p:nvCxnSpPr>
        <p:spPr>
          <a:xfrm flipH="1">
            <a:off x="7890602" y="5115816"/>
            <a:ext cx="109935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Lekerekített téglalap 176"/>
          <p:cNvSpPr/>
          <p:nvPr/>
        </p:nvSpPr>
        <p:spPr>
          <a:xfrm>
            <a:off x="8708508" y="5048783"/>
            <a:ext cx="263992" cy="14401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i="1">
              <a:solidFill>
                <a:prstClr val="white"/>
              </a:solidFill>
            </a:endParaRPr>
          </a:p>
        </p:txBody>
      </p:sp>
      <p:cxnSp>
        <p:nvCxnSpPr>
          <p:cNvPr id="178" name="Egyenes összekötő nyíllal 177"/>
          <p:cNvCxnSpPr/>
          <p:nvPr/>
        </p:nvCxnSpPr>
        <p:spPr>
          <a:xfrm flipV="1">
            <a:off x="8840504" y="5194496"/>
            <a:ext cx="0" cy="470916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Lekerekített téglalap 179"/>
          <p:cNvSpPr/>
          <p:nvPr/>
        </p:nvSpPr>
        <p:spPr>
          <a:xfrm>
            <a:off x="7807344" y="5648828"/>
            <a:ext cx="1265872" cy="515519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b="1" dirty="0" smtClean="0">
                <a:solidFill>
                  <a:prstClr val="white"/>
                </a:solidFill>
              </a:rPr>
              <a:t>ROBINSON LISTA</a:t>
            </a:r>
            <a:endParaRPr lang="en-US" sz="1200" b="1" dirty="0">
              <a:solidFill>
                <a:prstClr val="white"/>
              </a:solidFill>
            </a:endParaRPr>
          </a:p>
        </p:txBody>
      </p:sp>
      <p:sp>
        <p:nvSpPr>
          <p:cNvPr id="73" name="Cím 1"/>
          <p:cNvSpPr txBox="1">
            <a:spLocks/>
          </p:cNvSpPr>
          <p:nvPr/>
        </p:nvSpPr>
        <p:spPr>
          <a:xfrm>
            <a:off x="214282" y="131762"/>
            <a:ext cx="8701118" cy="65881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spc="-150" baseline="0">
                <a:solidFill>
                  <a:srgbClr val="C71F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noProof="0" dirty="0" smtClean="0">
                <a:latin typeface="Calibri"/>
              </a:rPr>
              <a:t>PÉLDA: HOZZÁJÁRULÁSOK KEZELÉSE</a:t>
            </a:r>
            <a:endParaRPr kumimoji="0" lang="en-US" sz="4000" b="1" i="0" u="none" strike="noStrike" kern="1200" cap="none" spc="-150" normalizeH="0" baseline="0" noProof="0" dirty="0">
              <a:ln>
                <a:noFill/>
              </a:ln>
              <a:solidFill>
                <a:srgbClr val="C71F26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6057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7" grpId="0" animBg="1"/>
      <p:bldP spid="38" grpId="0" animBg="1"/>
      <p:bldP spid="85" grpId="0" animBg="1"/>
      <p:bldP spid="86" grpId="0" animBg="1"/>
      <p:bldP spid="91" grpId="0" animBg="1"/>
      <p:bldP spid="104" grpId="0" animBg="1"/>
      <p:bldP spid="129" grpId="0" animBg="1"/>
      <p:bldP spid="148" grpId="0" animBg="1"/>
      <p:bldP spid="169" grpId="0" animBg="1"/>
      <p:bldP spid="177" grpId="0" animBg="1"/>
      <p:bldP spid="18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LEGNAGYOBB HIBA: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9597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3332" y="3389312"/>
            <a:ext cx="8701118" cy="658813"/>
          </a:xfrm>
        </p:spPr>
        <p:txBody>
          <a:bodyPr>
            <a:normAutofit fontScale="90000"/>
          </a:bodyPr>
          <a:lstStyle/>
          <a:p>
            <a:pPr algn="ctr"/>
            <a:r>
              <a:rPr lang="hu-HU" dirty="0" smtClean="0"/>
              <a:t>HA BELE SEM VÁGUNK.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33332" y="4219576"/>
            <a:ext cx="5319743" cy="17430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2200" dirty="0" smtClean="0"/>
              <a:t>A </a:t>
            </a:r>
            <a:r>
              <a:rPr lang="hu-HU" sz="2200" dirty="0"/>
              <a:t>márkakereskedői ügyfelek 50+ %-a szívesebben vásárolna közvetlenül a gyártótól, még akkor is, ha ezzel nem takarítana meg </a:t>
            </a:r>
            <a:r>
              <a:rPr lang="hu-HU" sz="2200" dirty="0" smtClean="0"/>
              <a:t>pénzt.</a:t>
            </a:r>
          </a:p>
          <a:p>
            <a:pPr marL="0" indent="0">
              <a:buNone/>
            </a:pPr>
            <a:r>
              <a:rPr lang="hu-HU" sz="1200" i="1" dirty="0" smtClean="0"/>
              <a:t>Észak-amerikai felmérés, forrás:  </a:t>
            </a:r>
            <a:r>
              <a:rPr lang="hu-HU" sz="1200" i="1" dirty="0" err="1" smtClean="0"/>
              <a:t>wikipedia</a:t>
            </a:r>
            <a:r>
              <a:rPr lang="hu-HU" sz="1200" i="1" dirty="0" smtClean="0"/>
              <a:t/>
            </a:r>
            <a:br>
              <a:rPr lang="hu-HU" sz="1200" i="1" dirty="0" smtClean="0"/>
            </a:br>
            <a:r>
              <a:rPr lang="hu-HU" sz="1200" i="1" dirty="0" smtClean="0"/>
              <a:t> </a:t>
            </a:r>
            <a:r>
              <a:rPr lang="hu-HU" sz="1200" i="1" dirty="0"/>
              <a:t>(</a:t>
            </a:r>
            <a:r>
              <a:rPr lang="en-US" sz="1200" i="1" dirty="0"/>
              <a:t>Car dealerships in North America</a:t>
            </a:r>
            <a:r>
              <a:rPr lang="hu-HU" sz="1200" i="1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8905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71475" y="3302000"/>
            <a:ext cx="8439150" cy="1127125"/>
          </a:xfrm>
        </p:spPr>
        <p:txBody>
          <a:bodyPr>
            <a:normAutofit/>
          </a:bodyPr>
          <a:lstStyle/>
          <a:p>
            <a:r>
              <a:rPr lang="hu-HU" dirty="0" smtClean="0"/>
              <a:t>KÖSZÖNÖM A FIGYELMET!</a:t>
            </a:r>
            <a:endParaRPr lang="en-US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52550" y="5819775"/>
            <a:ext cx="6400800" cy="504826"/>
          </a:xfrm>
        </p:spPr>
        <p:txBody>
          <a:bodyPr>
            <a:normAutofit fontScale="47500" lnSpcReduction="20000"/>
          </a:bodyPr>
          <a:lstStyle/>
          <a:p>
            <a:r>
              <a:rPr lang="hu-HU" dirty="0" smtClean="0"/>
              <a:t>Megjegyzés: Az anyagban található képek és számadatok csak illusztrációként szolgálnak elsősorban az arányok vagy a nagyságrendek, illetve a trendek érzékeltetését szolgálják.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5831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ne-template">
  <a:themeElements>
    <a:clrScheme name="Daru">
      <a:dk1>
        <a:sysClr val="windowText" lastClr="000000"/>
      </a:dk1>
      <a:lt1>
        <a:srgbClr val="FFFFFF"/>
      </a:lt1>
      <a:dk2>
        <a:srgbClr val="C71F26"/>
      </a:dk2>
      <a:lt2>
        <a:srgbClr val="FFFFFF"/>
      </a:lt2>
      <a:accent1>
        <a:srgbClr val="C71F26"/>
      </a:accent1>
      <a:accent2>
        <a:srgbClr val="F69200"/>
      </a:accent2>
      <a:accent3>
        <a:srgbClr val="938953"/>
      </a:accent3>
      <a:accent4>
        <a:srgbClr val="953734"/>
      </a:accent4>
      <a:accent5>
        <a:srgbClr val="EF9EA1"/>
      </a:accent5>
      <a:accent6>
        <a:srgbClr val="FF0000"/>
      </a:accent6>
      <a:hlink>
        <a:srgbClr val="C71F26"/>
      </a:hlink>
      <a:folHlink>
        <a:srgbClr val="F692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ó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Crane-template</Template>
  <TotalTime>2297</TotalTime>
  <Words>562</Words>
  <Application>Microsoft Office PowerPoint</Application>
  <PresentationFormat>Diavetítés a képernyőre (4:3 oldalarány)</PresentationFormat>
  <Paragraphs>132</Paragraphs>
  <Slides>21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21</vt:i4>
      </vt:variant>
    </vt:vector>
  </HeadingPairs>
  <TitlesOfParts>
    <vt:vector size="23" baseType="lpstr">
      <vt:lpstr>Crane-template</vt:lpstr>
      <vt:lpstr>Office-téma</vt:lpstr>
      <vt:lpstr>LEHETŐSÉGEK ÉS BUKTATÓK Mikor működik a CRM és mikor nem?</vt:lpstr>
      <vt:lpstr>Mi A crm?</vt:lpstr>
      <vt:lpstr>egyedülálló lehetőség, hogy azokkal foglalkozunk, akik szeretnének vásárolni.</vt:lpstr>
      <vt:lpstr>JÓ ALAP: SPECIÁLIS KAPCSOLAT A MÁRKÁVAL </vt:lpstr>
      <vt:lpstr>MEGVENNÉ AZ ÚJAT?</vt:lpstr>
      <vt:lpstr>A CRM SZEREPE</vt:lpstr>
      <vt:lpstr>MARKETING TERVEZÉS</vt:lpstr>
      <vt:lpstr>CRM POTENCIÁL A MARKETING TERVEZÉSBEN</vt:lpstr>
      <vt:lpstr>ÉVES ÉRTÉKESÍTÉSI/VÁSÁRLÁSI TERV</vt:lpstr>
      <vt:lpstr>CRM POTENCIÁL A MARKETING TERVEZÉSBEN</vt:lpstr>
      <vt:lpstr>CRM POTENCIÁL A MARKETING TERVEZÉSBEN</vt:lpstr>
      <vt:lpstr>A MARKETING TERV ÉRTÉKESÍTÉSI CÉLSZÁMAI</vt:lpstr>
      <vt:lpstr>CRM -  a vevő által vezérelt marketing </vt:lpstr>
      <vt:lpstr>MIKOR AKTUÁLIS A MEGKERESÉS?</vt:lpstr>
      <vt:lpstr>VÁZLATOS CRM RENDSZERÁBRA</vt:lpstr>
      <vt:lpstr>TÍPUSHIBÁK</vt:lpstr>
      <vt:lpstr>TÍPUSHIBÁK</vt:lpstr>
      <vt:lpstr>PowerPoint bemutató</vt:lpstr>
      <vt:lpstr>A LEGNAGYOBB HIBA:</vt:lpstr>
      <vt:lpstr>HA BELE SEM VÁGUNK.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Co-operation levels</dc:title>
  <dc:creator>Farkas András</dc:creator>
  <cp:keywords>Crane, Powerpoint, PPT, téma, template</cp:keywords>
  <cp:lastModifiedBy>Huszics György</cp:lastModifiedBy>
  <cp:revision>159</cp:revision>
  <cp:lastPrinted>2011-01-10T15:44:38Z</cp:lastPrinted>
  <dcterms:created xsi:type="dcterms:W3CDTF">2011-01-10T13:44:50Z</dcterms:created>
  <dcterms:modified xsi:type="dcterms:W3CDTF">2011-05-25T15:47:23Z</dcterms:modified>
</cp:coreProperties>
</file>