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266" r:id="rId2"/>
    <p:sldId id="279" r:id="rId3"/>
    <p:sldId id="303" r:id="rId4"/>
    <p:sldId id="304" r:id="rId5"/>
    <p:sldId id="307" r:id="rId6"/>
    <p:sldId id="309" r:id="rId7"/>
    <p:sldId id="308" r:id="rId8"/>
    <p:sldId id="310" r:id="rId9"/>
    <p:sldId id="311" r:id="rId10"/>
  </p:sldIdLst>
  <p:sldSz cx="9144000" cy="6858000" type="screen4x3"/>
  <p:notesSz cx="6797675" cy="987425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8" autoAdjust="0"/>
    <p:restoredTop sz="86420" autoAdjust="0"/>
  </p:normalViewPr>
  <p:slideViewPr>
    <p:cSldViewPr>
      <p:cViewPr>
        <p:scale>
          <a:sx n="80" d="100"/>
          <a:sy n="80" d="100"/>
        </p:scale>
        <p:origin x="360" y="3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E495D9-CF45-4F72-B633-CA396D4C1E2E}" type="datetimeFigureOut">
              <a:rPr lang="hu-HU" smtClean="0"/>
              <a:pPr/>
              <a:t>2011.09.16.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2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5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368434-8BB3-4A08-BE8A-47B95AC381F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9F7BE-0FA8-41EC-90BE-7E624F35245A}" type="datetime1">
              <a:rPr lang="hu-HU" smtClean="0"/>
              <a:pPr/>
              <a:t>2011.09.16.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DE6-D8D6-4D0E-A095-3FC653B739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47B04-F179-404B-B2A6-89288960983E}" type="datetime1">
              <a:rPr lang="hu-HU" smtClean="0"/>
              <a:pPr/>
              <a:t>2011.09.16.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DE6-D8D6-4D0E-A095-3FC653B739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44200-E9C6-48CD-BF10-A042B28CC7C2}" type="datetime1">
              <a:rPr lang="hu-HU" smtClean="0"/>
              <a:pPr/>
              <a:t>2011.09.16.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DE6-D8D6-4D0E-A095-3FC653B739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4829B-1146-4477-838E-F3D2CEA7E0FE}" type="datetime1">
              <a:rPr lang="hu-HU" smtClean="0"/>
              <a:pPr/>
              <a:t>2011.09.16.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DE6-D8D6-4D0E-A095-3FC653B739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1E980-B73E-426D-8E2B-583EAF28DFA6}" type="datetime1">
              <a:rPr lang="hu-HU" smtClean="0"/>
              <a:pPr/>
              <a:t>2011.09.16.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DE6-D8D6-4D0E-A095-3FC653B739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A6714-BD22-4E92-BA50-34492078FEC9}" type="datetime1">
              <a:rPr lang="hu-HU" smtClean="0"/>
              <a:pPr/>
              <a:t>2011.09.16.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DE6-D8D6-4D0E-A095-3FC653B739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82670-D509-46C3-9E00-67EEB3CFBFAE}" type="datetime1">
              <a:rPr lang="hu-HU" smtClean="0"/>
              <a:pPr/>
              <a:t>2011.09.16.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DE6-D8D6-4D0E-A095-3FC653B739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45092-A75A-4690-B99D-D9414DE6B161}" type="datetime1">
              <a:rPr lang="hu-HU" smtClean="0"/>
              <a:pPr/>
              <a:t>2011.09.16.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DE6-D8D6-4D0E-A095-3FC653B739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B4FAB-B5B0-4E14-9270-5E5D5573E24F}" type="datetime1">
              <a:rPr lang="hu-HU" smtClean="0"/>
              <a:pPr/>
              <a:t>2011.09.16.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DE6-D8D6-4D0E-A095-3FC653B739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2CF4-7198-4E30-ABC0-FB7BBF170838}" type="datetime1">
              <a:rPr lang="hu-HU" smtClean="0"/>
              <a:pPr/>
              <a:t>2011.09.16.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DE6-D8D6-4D0E-A095-3FC653B739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C7225-C856-48AD-89C7-24CDEBE5A780}" type="datetime1">
              <a:rPr lang="hu-HU" smtClean="0"/>
              <a:pPr/>
              <a:t>2011.09.16.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C9DE6-D8D6-4D0E-A095-3FC653B739A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58A437-6258-413D-B3D7-C60376F390D6}" type="datetime1">
              <a:rPr lang="hu-HU" smtClean="0"/>
              <a:pPr/>
              <a:t>2011.09.16.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C9DE6-D8D6-4D0E-A095-3FC653B739A0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14282" y="1500174"/>
            <a:ext cx="8786874" cy="2357454"/>
          </a:xfrm>
        </p:spPr>
        <p:txBody>
          <a:bodyPr>
            <a:normAutofit fontScale="90000"/>
          </a:bodyPr>
          <a:lstStyle/>
          <a:p>
            <a:r>
              <a:rPr lang="hu-HU" sz="2700" b="1" dirty="0" smtClean="0">
                <a:solidFill>
                  <a:schemeClr val="tx2"/>
                </a:solidFill>
                <a:cs typeface="Arial" pitchFamily="34" charset="0"/>
              </a:rPr>
              <a:t>A médiaszolgáltatásban közzétett termékmegjelenítés és az arról szóló tájékoztatás törvényi feltételeinek való megfelelés </a:t>
            </a:r>
            <a:br>
              <a:rPr lang="hu-HU" sz="2700" b="1" dirty="0" smtClean="0">
                <a:solidFill>
                  <a:schemeClr val="tx2"/>
                </a:solidFill>
                <a:cs typeface="Arial" pitchFamily="34" charset="0"/>
              </a:rPr>
            </a:br>
            <a:r>
              <a:rPr lang="hu-HU" sz="2700" b="1" dirty="0" smtClean="0">
                <a:solidFill>
                  <a:schemeClr val="tx2"/>
                </a:solidFill>
                <a:cs typeface="Arial" pitchFamily="34" charset="0"/>
              </a:rPr>
              <a:t/>
            </a:r>
            <a:br>
              <a:rPr lang="hu-HU" sz="2700" b="1" dirty="0" smtClean="0">
                <a:solidFill>
                  <a:schemeClr val="tx2"/>
                </a:solidFill>
                <a:cs typeface="Arial" pitchFamily="34" charset="0"/>
              </a:rPr>
            </a:br>
            <a:r>
              <a:rPr lang="hu-HU" sz="2700" b="1" dirty="0" smtClean="0">
                <a:solidFill>
                  <a:schemeClr val="tx2"/>
                </a:solidFill>
                <a:cs typeface="Arial" pitchFamily="34" charset="0"/>
              </a:rPr>
              <a:t/>
            </a:r>
            <a:br>
              <a:rPr lang="hu-HU" sz="2700" b="1" dirty="0" smtClean="0">
                <a:solidFill>
                  <a:schemeClr val="tx2"/>
                </a:solidFill>
                <a:cs typeface="Arial" pitchFamily="34" charset="0"/>
              </a:rPr>
            </a:br>
            <a:r>
              <a:rPr lang="hu-HU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hu-HU" sz="22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hu-HU" sz="2400" dirty="0" smtClean="0"/>
              <a:t/>
            </a:r>
            <a:br>
              <a:rPr lang="hu-HU" sz="2400" dirty="0" smtClean="0"/>
            </a:br>
            <a:endParaRPr lang="hu-HU" sz="24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4100530"/>
            <a:ext cx="8229600" cy="2471742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dr. Szikora Tamás</a:t>
            </a:r>
          </a:p>
          <a:p>
            <a:pPr algn="r">
              <a:buNone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jogász</a:t>
            </a:r>
          </a:p>
          <a:p>
            <a:pPr algn="r">
              <a:buNone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Nemzeti Média- és Hírközlési Hatóság</a:t>
            </a:r>
          </a:p>
          <a:p>
            <a:pPr algn="r">
              <a:buNone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Médiatanács Titkárság</a:t>
            </a:r>
          </a:p>
          <a:p>
            <a:pPr algn="r">
              <a:buNone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2011. szeptember 20.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-24"/>
            <a:ext cx="2428892" cy="58301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71556" y="428612"/>
            <a:ext cx="8229600" cy="1143000"/>
          </a:xfrm>
        </p:spPr>
        <p:txBody>
          <a:bodyPr>
            <a:normAutofit/>
          </a:bodyPr>
          <a:lstStyle/>
          <a:p>
            <a: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  <a:t>Bevezető gondolatok</a:t>
            </a:r>
            <a:endParaRPr lang="hu-HU" sz="2400" b="1" dirty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57224" y="1643050"/>
            <a:ext cx="7715304" cy="3143272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termékmegjelenítés az </a:t>
            </a:r>
            <a:r>
              <a:rPr lang="hu-HU" sz="2000" dirty="0" err="1" smtClean="0">
                <a:solidFill>
                  <a:schemeClr val="tx2"/>
                </a:solidFill>
                <a:cs typeface="Arial" pitchFamily="34" charset="0"/>
              </a:rPr>
              <a:t>Mttv</a:t>
            </a: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. hatálybalépése előtt</a:t>
            </a:r>
          </a:p>
          <a:p>
            <a:pPr algn="just">
              <a:spcBef>
                <a:spcPts val="0"/>
              </a:spcBef>
              <a:buNone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fogalma</a:t>
            </a:r>
          </a:p>
          <a:p>
            <a:pPr algn="just">
              <a:spcBef>
                <a:spcPts val="0"/>
              </a:spcBef>
              <a:buNone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szabályozás sajátossága</a:t>
            </a:r>
          </a:p>
          <a:p>
            <a:pPr algn="just">
              <a:spcBef>
                <a:spcPts val="0"/>
              </a:spcBef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a szabályozás hatálya</a:t>
            </a:r>
          </a:p>
          <a:p>
            <a:pPr algn="just">
              <a:spcBef>
                <a:spcPts val="0"/>
              </a:spcBef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algn="just">
              <a:spcBef>
                <a:spcPts val="0"/>
              </a:spcBef>
              <a:buNone/>
            </a:pPr>
            <a:r>
              <a:rPr lang="hu-HU" sz="2400" dirty="0" smtClean="0">
                <a:solidFill>
                  <a:schemeClr val="tx2"/>
                </a:solidFill>
                <a:cs typeface="Arial" pitchFamily="34" charset="0"/>
              </a:rPr>
              <a:t> </a:t>
            </a:r>
          </a:p>
          <a:p>
            <a:pPr algn="just">
              <a:spcBef>
                <a:spcPts val="0"/>
              </a:spcBef>
              <a:buNone/>
            </a:pPr>
            <a:endParaRPr lang="hu-HU" sz="2400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C9D09B6-E3AD-41F6-9452-7864EF5DD263}" type="slidenum">
              <a:rPr lang="hu-HU" smtClean="0"/>
              <a:pPr/>
              <a:t>2</a:t>
            </a:fld>
            <a:endParaRPr lang="hu-HU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-24"/>
            <a:ext cx="2428892" cy="58301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1560" y="571504"/>
            <a:ext cx="7992888" cy="928670"/>
          </a:xfrm>
        </p:spPr>
        <p:txBody>
          <a:bodyPr>
            <a:normAutofit/>
          </a:bodyPr>
          <a:lstStyle/>
          <a:p>
            <a:r>
              <a:rPr lang="hu-HU" sz="2400" b="1" dirty="0" smtClean="0">
                <a:solidFill>
                  <a:schemeClr val="tx2"/>
                </a:solidFill>
              </a:rPr>
              <a:t>A termékmegjelenítés közzétételének</a:t>
            </a:r>
            <a:r>
              <a:rPr lang="hu-HU" sz="2400" b="1" baseline="0" dirty="0" smtClean="0">
                <a:solidFill>
                  <a:schemeClr val="tx2"/>
                </a:solidFill>
              </a:rPr>
              <a:t> formái</a:t>
            </a:r>
            <a:endParaRPr lang="hu-HU" sz="2400" dirty="0">
              <a:solidFill>
                <a:schemeClr val="tx2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83568" y="1714488"/>
            <a:ext cx="7929618" cy="428628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just">
              <a:lnSpc>
                <a:spcPts val="2000"/>
              </a:lnSpc>
              <a:spcAft>
                <a:spcPts val="1200"/>
              </a:spcAft>
            </a:pPr>
            <a:endParaRPr lang="hu-HU" sz="2000" dirty="0" smtClean="0">
              <a:solidFill>
                <a:schemeClr val="tx2"/>
              </a:solidFill>
            </a:endParaRPr>
          </a:p>
          <a:p>
            <a:pPr algn="just">
              <a:spcBef>
                <a:spcPts val="0"/>
              </a:spcBef>
            </a:pPr>
            <a:r>
              <a:rPr lang="hu-HU" sz="2000" dirty="0" smtClean="0">
                <a:solidFill>
                  <a:schemeClr val="tx2"/>
                </a:solidFill>
              </a:rPr>
              <a:t>(Pénz-) fizetés ellenében történő közzététel</a:t>
            </a:r>
          </a:p>
          <a:p>
            <a:pPr algn="just">
              <a:spcBef>
                <a:spcPts val="0"/>
              </a:spcBef>
            </a:pPr>
            <a:endParaRPr lang="hu-HU" sz="2000" dirty="0" smtClean="0">
              <a:solidFill>
                <a:schemeClr val="tx2"/>
              </a:solidFill>
            </a:endParaRPr>
          </a:p>
          <a:p>
            <a:pPr algn="just">
              <a:spcBef>
                <a:spcPts val="0"/>
              </a:spcBef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„Hasonló ellenszolgáltatás” fejében történő közzététel</a:t>
            </a:r>
          </a:p>
          <a:p>
            <a:pPr algn="just">
              <a:spcBef>
                <a:spcPts val="0"/>
              </a:spcBef>
              <a:buNone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marL="792000" indent="0" algn="just">
              <a:spcBef>
                <a:spcPts val="0"/>
              </a:spcBef>
              <a:buFont typeface="Wingdings" pitchFamily="2" charset="2"/>
              <a:buChar char="Ø"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A megjelenítendő</a:t>
            </a:r>
            <a:r>
              <a:rPr lang="hu-HU" sz="2000" baseline="0" dirty="0" smtClean="0">
                <a:solidFill>
                  <a:schemeClr val="tx2"/>
                </a:solidFill>
                <a:cs typeface="Arial" pitchFamily="34" charset="0"/>
              </a:rPr>
              <a:t> termék ingyenes rendelkezésre bocsátása</a:t>
            </a:r>
          </a:p>
          <a:p>
            <a:pPr marL="792000" indent="0" algn="just">
              <a:spcBef>
                <a:spcPts val="0"/>
              </a:spcBef>
              <a:buNone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marL="792000" indent="0" algn="just">
              <a:spcBef>
                <a:spcPts val="0"/>
              </a:spcBef>
              <a:buFont typeface="Wingdings" pitchFamily="2" charset="2"/>
              <a:buChar char="Ø"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A megjelenítendő termék szolgáltatását meghaladó egyéb ellenszolgáltatás</a:t>
            </a:r>
          </a:p>
          <a:p>
            <a:pPr algn="just">
              <a:spcBef>
                <a:spcPts val="0"/>
              </a:spcBef>
            </a:pPr>
            <a:endParaRPr lang="hu-HU" sz="2000" b="1" dirty="0" smtClean="0">
              <a:solidFill>
                <a:schemeClr val="tx2"/>
              </a:solidFill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hu-HU" sz="2000" b="1" dirty="0" smtClean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hu-HU" sz="2000" b="0" dirty="0" smtClean="0">
                <a:solidFill>
                  <a:schemeClr val="tx2"/>
                </a:solidFill>
                <a:cs typeface="Arial" pitchFamily="34" charset="0"/>
              </a:rPr>
              <a:t> Pénzfizetés és természetbeni szolgáltatás</a:t>
            </a:r>
          </a:p>
          <a:p>
            <a:pPr algn="just">
              <a:spcBef>
                <a:spcPts val="0"/>
              </a:spcBef>
            </a:pPr>
            <a:endParaRPr lang="hu-HU" sz="2000" b="0" dirty="0" smtClean="0">
              <a:solidFill>
                <a:schemeClr val="tx2"/>
              </a:solidFill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hu-HU" sz="2000" b="0" dirty="0" smtClean="0">
                <a:solidFill>
                  <a:schemeClr val="tx2"/>
                </a:solidFill>
                <a:cs typeface="Arial" pitchFamily="34" charset="0"/>
              </a:rPr>
              <a:t>„Ingyenesség” kérdése</a:t>
            </a:r>
            <a:endParaRPr lang="hu-HU" sz="2000" b="1" dirty="0" smtClean="0">
              <a:solidFill>
                <a:schemeClr val="tx2"/>
              </a:solidFill>
              <a:cs typeface="Arial" pitchFamily="34" charset="0"/>
            </a:endParaRPr>
          </a:p>
          <a:p>
            <a:pPr marL="0">
              <a:lnSpc>
                <a:spcPts val="2000"/>
              </a:lnSpc>
              <a:spcAft>
                <a:spcPts val="1200"/>
              </a:spcAft>
              <a:buNone/>
            </a:pPr>
            <a:endParaRPr lang="hu-HU" sz="1800" dirty="0" smtClean="0">
              <a:solidFill>
                <a:schemeClr val="tx2"/>
              </a:solidFill>
              <a:cs typeface="Arial" pitchFamily="34" charset="0"/>
            </a:endParaRPr>
          </a:p>
          <a:p>
            <a:pPr marL="0">
              <a:lnSpc>
                <a:spcPts val="2000"/>
              </a:lnSpc>
              <a:spcAft>
                <a:spcPts val="1200"/>
              </a:spcAft>
              <a:buNone/>
            </a:pPr>
            <a:endParaRPr lang="hu-HU" sz="1800" dirty="0" smtClean="0">
              <a:solidFill>
                <a:schemeClr val="tx2"/>
              </a:solidFill>
              <a:cs typeface="Arial" pitchFamily="34" charset="0"/>
            </a:endParaRPr>
          </a:p>
          <a:p>
            <a:pPr marL="0">
              <a:lnSpc>
                <a:spcPts val="2000"/>
              </a:lnSpc>
              <a:spcAft>
                <a:spcPts val="1200"/>
              </a:spcAft>
              <a:buNone/>
            </a:pPr>
            <a:endParaRPr lang="hu-HU" sz="1800" dirty="0" smtClean="0">
              <a:solidFill>
                <a:schemeClr val="tx2"/>
              </a:solidFill>
              <a:cs typeface="Arial" pitchFamily="34" charset="0"/>
            </a:endParaRPr>
          </a:p>
          <a:p>
            <a:pPr algn="just">
              <a:lnSpc>
                <a:spcPct val="150000"/>
              </a:lnSpc>
              <a:buNone/>
            </a:pPr>
            <a:endParaRPr lang="hu-HU" sz="1800" dirty="0" smtClean="0">
              <a:solidFill>
                <a:schemeClr val="tx2"/>
              </a:solidFill>
              <a:cs typeface="Arial" pitchFamily="34" charset="0"/>
            </a:endParaRPr>
          </a:p>
          <a:p>
            <a:pPr>
              <a:buNone/>
            </a:pPr>
            <a:endParaRPr lang="hu-HU" sz="1800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C9D09B6-E3AD-41F6-9452-7864EF5DD263}" type="slidenum">
              <a:rPr lang="hu-HU" smtClean="0"/>
              <a:pPr/>
              <a:t>3</a:t>
            </a:fld>
            <a:endParaRPr lang="hu-HU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-24"/>
            <a:ext cx="2428892" cy="58301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65962" y="571480"/>
            <a:ext cx="7920880" cy="928670"/>
          </a:xfrm>
        </p:spPr>
        <p:txBody>
          <a:bodyPr>
            <a:normAutofit/>
          </a:bodyPr>
          <a:lstStyle/>
          <a:p>
            <a:r>
              <a:rPr lang="hu-HU" sz="2400" b="1" dirty="0" smtClean="0">
                <a:solidFill>
                  <a:schemeClr val="tx2"/>
                </a:solidFill>
              </a:rPr>
              <a:t>A termékmegjelenítéssel</a:t>
            </a:r>
            <a:r>
              <a:rPr lang="hu-HU" sz="2400" b="1" baseline="0" dirty="0" smtClean="0">
                <a:solidFill>
                  <a:schemeClr val="tx2"/>
                </a:solidFill>
              </a:rPr>
              <a:t> érintett műsortípusok</a:t>
            </a:r>
            <a:endParaRPr lang="hu-HU" sz="2400" dirty="0">
              <a:solidFill>
                <a:schemeClr val="tx2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57224" y="1700808"/>
            <a:ext cx="7500990" cy="465715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hu-HU" sz="17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A) </a:t>
            </a:r>
            <a:r>
              <a:rPr lang="hu-HU" sz="17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hu-HU" sz="17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termékmegjelenítés</a:t>
            </a:r>
            <a:r>
              <a:rPr lang="hu-HU" sz="1700" baseline="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b</a:t>
            </a:r>
            <a:r>
              <a:rPr lang="hu-HU" sz="17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ármilyen formája engedélyezett (feltéve,</a:t>
            </a:r>
            <a:r>
              <a:rPr lang="hu-HU" sz="1700" baseline="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hogy a műsorszám nem kifejezetten 14 éven aluli kiskorúaknak szól):</a:t>
            </a:r>
            <a:endParaRPr lang="hu-HU" sz="17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hu-HU" sz="17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filmszínházban történő</a:t>
            </a:r>
            <a:r>
              <a:rPr lang="hu-HU" sz="1700" baseline="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bemutatásra szánt filmalkotások</a:t>
            </a:r>
          </a:p>
          <a:p>
            <a:pPr algn="just">
              <a:lnSpc>
                <a:spcPct val="150000"/>
              </a:lnSpc>
            </a:pPr>
            <a:r>
              <a:rPr lang="hu-HU" sz="1700" baseline="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médiaszolgáltatásban való közzététel céljából készült filmalkotások, filmsorozatok</a:t>
            </a:r>
          </a:p>
          <a:p>
            <a:pPr algn="just">
              <a:lnSpc>
                <a:spcPct val="150000"/>
              </a:lnSpc>
            </a:pPr>
            <a:r>
              <a:rPr lang="hu-HU" sz="1700" baseline="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sportműsorszámok</a:t>
            </a:r>
          </a:p>
          <a:p>
            <a:pPr algn="just">
              <a:lnSpc>
                <a:spcPct val="150000"/>
              </a:lnSpc>
            </a:pPr>
            <a:r>
              <a:rPr lang="hu-HU" sz="1700" baseline="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szórakoztató műsorszámok</a:t>
            </a:r>
            <a:endParaRPr lang="hu-HU" sz="17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endParaRPr lang="hu-HU" sz="2800" dirty="0" smtClean="0"/>
          </a:p>
          <a:p>
            <a:pPr algn="just">
              <a:lnSpc>
                <a:spcPct val="150000"/>
              </a:lnSpc>
              <a:buNone/>
            </a:pPr>
            <a:r>
              <a:rPr lang="hu-HU" sz="17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B) A megjelenítendő termék ingyenes szolgáltatása fejében történő termékmegjelenítés:</a:t>
            </a:r>
          </a:p>
          <a:p>
            <a:pPr algn="just">
              <a:lnSpc>
                <a:spcPct val="150000"/>
              </a:lnSpc>
            </a:pPr>
            <a:r>
              <a:rPr lang="hu-HU" sz="17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az A) pontban felsorolt műsorszám-típusokon túl</a:t>
            </a:r>
            <a:endParaRPr lang="hu-HU" sz="17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C9D09B6-E3AD-41F6-9452-7864EF5DD263}" type="slidenum">
              <a:rPr lang="hu-HU" smtClean="0"/>
              <a:pPr/>
              <a:t>4</a:t>
            </a:fld>
            <a:endParaRPr lang="hu-HU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-24"/>
            <a:ext cx="2428892" cy="58301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71556" y="285728"/>
            <a:ext cx="8229600" cy="785818"/>
          </a:xfrm>
        </p:spPr>
        <p:txBody>
          <a:bodyPr>
            <a:normAutofit fontScale="90000"/>
          </a:bodyPr>
          <a:lstStyle/>
          <a:p>
            <a: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  <a:t/>
            </a:r>
            <a:b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</a:br>
            <a:r>
              <a:rPr lang="hu-HU" sz="2700" b="1" dirty="0" smtClean="0">
                <a:solidFill>
                  <a:schemeClr val="tx2"/>
                </a:solidFill>
                <a:cs typeface="Arial" pitchFamily="34" charset="0"/>
              </a:rPr>
              <a:t>A teljes tilalom alá eső műsorszám-típusok </a:t>
            </a:r>
            <a: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  <a:t/>
            </a:r>
            <a:b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</a:br>
            <a:endParaRPr lang="hu-HU" sz="2400" b="1" dirty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57224" y="1000108"/>
            <a:ext cx="7500990" cy="1571636"/>
          </a:xfrm>
          <a:solidFill>
            <a:schemeClr val="bg2"/>
          </a:solidFill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1200"/>
              </a:spcAft>
              <a:buNone/>
            </a:pPr>
            <a:endParaRPr lang="hu-HU" sz="1800" dirty="0" smtClean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C9D09B6-E3AD-41F6-9452-7864EF5DD263}" type="slidenum">
              <a:rPr lang="hu-HU" smtClean="0"/>
              <a:pPr/>
              <a:t>5</a:t>
            </a:fld>
            <a:endParaRPr lang="hu-HU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-24"/>
            <a:ext cx="2428892" cy="58301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/>
            <a:tailEnd/>
          </a:ln>
        </p:spPr>
      </p:pic>
      <p:sp>
        <p:nvSpPr>
          <p:cNvPr id="8" name="Tartalom helye 2"/>
          <p:cNvSpPr txBox="1">
            <a:spLocks/>
          </p:cNvSpPr>
          <p:nvPr/>
        </p:nvSpPr>
        <p:spPr>
          <a:xfrm>
            <a:off x="857224" y="1000108"/>
            <a:ext cx="7500990" cy="40850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hu-HU" sz="2600" dirty="0" smtClean="0">
              <a:solidFill>
                <a:schemeClr val="tx2"/>
              </a:solidFill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hírműsorszám</a:t>
            </a:r>
          </a:p>
          <a:p>
            <a:pPr marL="342900" marR="0" lvl="0" indent="-342900" algn="l" defTabSz="914400" rtl="0" eaLnBrk="1" fontAlgn="auto" latinLnBrk="0" hangingPunct="1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politikai tájékoztató műsorszám</a:t>
            </a:r>
          </a:p>
          <a:p>
            <a:pPr marL="342900" marR="0" lvl="0" indent="-342900" algn="l" defTabSz="914400" rtl="0" eaLnBrk="1" fontAlgn="auto" latinLnBrk="0" hangingPunct="1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nemzeti ünnepek hivatalos eseményeiről tudósító műsorszám</a:t>
            </a:r>
          </a:p>
          <a:p>
            <a:pPr marL="342900" marR="0" lvl="0" indent="-342900" algn="l" defTabSz="914400" rtl="0" eaLnBrk="1" fontAlgn="auto" latinLnBrk="0" hangingPunct="1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vallási vagy egyházi tartalmú műsorszámok</a:t>
            </a:r>
          </a:p>
          <a:p>
            <a:pPr marL="342900" marR="0" lvl="0" indent="-342900" algn="l" defTabSz="914400" rtl="0" eaLnBrk="1" fontAlgn="auto" latinLnBrk="0" hangingPunct="1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hu-HU" sz="2600" dirty="0" smtClean="0">
              <a:solidFill>
                <a:schemeClr val="tx2"/>
              </a:solidFill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42910" y="571480"/>
            <a:ext cx="8358246" cy="1057320"/>
          </a:xfrm>
        </p:spPr>
        <p:txBody>
          <a:bodyPr>
            <a:noAutofit/>
          </a:bodyPr>
          <a:lstStyle/>
          <a:p>
            <a: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  <a:t/>
            </a:r>
            <a:b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</a:br>
            <a: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  <a:t> A termékmegjelenítésből kizárt termékek köre</a:t>
            </a:r>
            <a:b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</a:br>
            <a:endParaRPr lang="hu-HU" sz="2400" b="1" dirty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42910" y="1643050"/>
            <a:ext cx="8072494" cy="4286280"/>
          </a:xfr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1200"/>
              </a:spcAft>
            </a:pPr>
            <a:endParaRPr lang="hu-HU" sz="1800" dirty="0" smtClean="0">
              <a:solidFill>
                <a:schemeClr val="tx2"/>
              </a:solidFill>
              <a:cs typeface="Arial" pitchFamily="34" charset="0"/>
            </a:endParaRPr>
          </a:p>
          <a:p>
            <a:endParaRPr lang="hu-HU" dirty="0"/>
          </a:p>
          <a:p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C9D09B6-E3AD-41F6-9452-7864EF5DD263}" type="slidenum">
              <a:rPr lang="hu-HU" smtClean="0"/>
              <a:pPr/>
              <a:t>6</a:t>
            </a:fld>
            <a:endParaRPr lang="hu-HU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-24"/>
            <a:ext cx="2428892" cy="58301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/>
            <a:tailEnd/>
          </a:ln>
        </p:spPr>
      </p:pic>
      <p:sp>
        <p:nvSpPr>
          <p:cNvPr id="8" name="Szövegdoboz 7"/>
          <p:cNvSpPr txBox="1"/>
          <p:nvPr/>
        </p:nvSpPr>
        <p:spPr>
          <a:xfrm>
            <a:off x="1115616" y="2060848"/>
            <a:ext cx="6678495" cy="34009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lang="hu-HU" dirty="0" smtClean="0">
              <a:solidFill>
                <a:schemeClr val="tx2"/>
              </a:solidFill>
              <a:cs typeface="Arial" pitchFamily="34" charset="0"/>
            </a:endParaRP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hu-HU" dirty="0" smtClean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dohánytermék, cigaretta</a:t>
            </a: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 vényre kapható gyógyszer </a:t>
            </a: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 fegyver, lőszer, robbanóanyag</a:t>
            </a: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 a </a:t>
            </a:r>
            <a:r>
              <a:rPr lang="hu-HU" sz="2000" dirty="0" err="1" smtClean="0">
                <a:solidFill>
                  <a:schemeClr val="tx2"/>
                </a:solidFill>
                <a:cs typeface="Arial" pitchFamily="34" charset="0"/>
              </a:rPr>
              <a:t>Grtv</a:t>
            </a: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. alapján a kereskedelmi reklámozásból kizárt termékek</a:t>
            </a: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hu-HU" dirty="0" smtClean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hu-HU" dirty="0" smtClean="0"/>
              <a:t> 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71556" y="285728"/>
            <a:ext cx="8229600" cy="1271064"/>
          </a:xfrm>
        </p:spPr>
        <p:txBody>
          <a:bodyPr>
            <a:normAutofit/>
          </a:bodyPr>
          <a:lstStyle/>
          <a:p>
            <a: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  <a:t/>
            </a:r>
            <a:b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</a:br>
            <a: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  <a:t>A termékmegjelenítés alkalmazásának feltételei</a:t>
            </a:r>
            <a:b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</a:br>
            <a:endParaRPr lang="hu-HU" sz="2400" b="1" dirty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57224" y="1428736"/>
            <a:ext cx="7500990" cy="3857652"/>
          </a:xfr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az </a:t>
            </a:r>
            <a:r>
              <a:rPr lang="hu-HU" sz="2000" dirty="0" err="1" smtClean="0">
                <a:solidFill>
                  <a:schemeClr val="tx2"/>
                </a:solidFill>
                <a:cs typeface="Arial" pitchFamily="34" charset="0"/>
              </a:rPr>
              <a:t>Smtv</a:t>
            </a: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. és az </a:t>
            </a:r>
            <a:r>
              <a:rPr lang="hu-HU" sz="2000" dirty="0" err="1" smtClean="0">
                <a:solidFill>
                  <a:schemeClr val="tx2"/>
                </a:solidFill>
                <a:cs typeface="Arial" pitchFamily="34" charset="0"/>
              </a:rPr>
              <a:t>Mttv</a:t>
            </a: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. kereskedelmi közleményekre vonatkozó rendelkezéseknek</a:t>
            </a:r>
            <a:r>
              <a:rPr lang="hu-HU" sz="2000" baseline="0" dirty="0" smtClean="0">
                <a:solidFill>
                  <a:schemeClr val="tx2"/>
                </a:solidFill>
                <a:cs typeface="Arial" pitchFamily="34" charset="0"/>
              </a:rPr>
              <a:t> való megfelelés</a:t>
            </a: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Példák:</a:t>
            </a:r>
          </a:p>
          <a:p>
            <a:pPr marL="540000" indent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alkoholtartalmú italok reklámozásának</a:t>
            </a:r>
            <a:r>
              <a:rPr lang="hu-HU" sz="2000" baseline="0" dirty="0" smtClean="0">
                <a:solidFill>
                  <a:schemeClr val="tx2"/>
                </a:solidFill>
                <a:cs typeface="Arial" pitchFamily="34" charset="0"/>
              </a:rPr>
              <a:t> korlátai</a:t>
            </a: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marL="540000" indent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kiskorúak ábrázolásának, megszólításának korlátai</a:t>
            </a:r>
          </a:p>
          <a:p>
            <a:pPr marL="540000" indent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vallási, világnézeti meggyőződés, nemzeti jelképek tiszteletben tartásának kötelezettsége</a:t>
            </a:r>
          </a:p>
          <a:p>
            <a:pPr marL="540000" indent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emberi méltóság tiszteletben tartásának kötelezettsége</a:t>
            </a:r>
          </a:p>
          <a:p>
            <a:pPr marL="540000" indent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hátrányos megkülönböztetés tilalma</a:t>
            </a:r>
          </a:p>
          <a:p>
            <a:pPr marL="540000" indent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  <a:p>
            <a:pPr lvl="0">
              <a:lnSpc>
                <a:spcPts val="18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hu-HU" sz="2000" b="1" dirty="0" smtClean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C9D09B6-E3AD-41F6-9452-7864EF5DD263}" type="slidenum">
              <a:rPr lang="hu-HU" smtClean="0"/>
              <a:pPr/>
              <a:t>7</a:t>
            </a:fld>
            <a:endParaRPr lang="hu-HU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-24"/>
            <a:ext cx="2428892" cy="58301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42910" y="548680"/>
            <a:ext cx="8229600" cy="1224136"/>
          </a:xfrm>
        </p:spPr>
        <p:txBody>
          <a:bodyPr>
            <a:noAutofit/>
          </a:bodyPr>
          <a:lstStyle/>
          <a:p>
            <a: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  <a:t/>
            </a:r>
            <a:b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</a:br>
            <a: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  <a:t>A termékmegjelenítés alkalmazásának korlátai és a nézők tájékoztatásának kötelezettsége</a:t>
            </a:r>
            <a:b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</a:br>
            <a:endParaRPr lang="hu-HU" sz="2400" b="1" dirty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714348" y="1700808"/>
            <a:ext cx="7786742" cy="4085646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>
              <a:lnSpc>
                <a:spcPts val="2000"/>
              </a:lnSpc>
              <a:spcAft>
                <a:spcPts val="1200"/>
              </a:spcAft>
            </a:pPr>
            <a:endParaRPr lang="hu-HU" sz="1600" dirty="0" smtClean="0">
              <a:solidFill>
                <a:schemeClr val="tx2"/>
              </a:solidFill>
              <a:cs typeface="Arial" pitchFamily="34" charset="0"/>
            </a:endParaRPr>
          </a:p>
          <a:p>
            <a:pPr>
              <a:lnSpc>
                <a:spcPts val="2000"/>
              </a:lnSpc>
              <a:spcAft>
                <a:spcPts val="1200"/>
              </a:spcAft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A műsorszám tartalma nem befolyásolható a médiaszolgáltató felelősségét és a szerkesztői szabadságot érintő módon.</a:t>
            </a:r>
          </a:p>
          <a:p>
            <a:pPr>
              <a:lnSpc>
                <a:spcPts val="2000"/>
              </a:lnSpc>
              <a:spcAft>
                <a:spcPts val="1200"/>
              </a:spcAft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A műsorszám nem hívhat fel közvetlenül áru megvásárlására vagy bérlésére, szolgáltatás igénybevételére. </a:t>
            </a:r>
          </a:p>
          <a:p>
            <a:pPr>
              <a:lnSpc>
                <a:spcPts val="2000"/>
              </a:lnSpc>
              <a:spcAft>
                <a:spcPts val="1200"/>
              </a:spcAft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A műsorszám nem adhat a tartalmából egyébként nem következő indokolatlan hangsúlyt a megjelenített terméknek.</a:t>
            </a:r>
          </a:p>
          <a:p>
            <a:pPr>
              <a:lnSpc>
                <a:spcPts val="2000"/>
              </a:lnSpc>
              <a:spcAft>
                <a:spcPts val="1200"/>
              </a:spcAft>
            </a:pPr>
            <a:r>
              <a:rPr lang="hu-HU" sz="2000" dirty="0" smtClean="0">
                <a:solidFill>
                  <a:schemeClr val="tx2"/>
                </a:solidFill>
                <a:cs typeface="Arial" pitchFamily="34" charset="0"/>
              </a:rPr>
              <a:t>A közönséget tájékoztatni kell a termékmegjelenítésről.</a:t>
            </a:r>
          </a:p>
          <a:p>
            <a:pPr algn="just">
              <a:lnSpc>
                <a:spcPts val="2000"/>
              </a:lnSpc>
              <a:spcAft>
                <a:spcPts val="1200"/>
              </a:spcAft>
              <a:buNone/>
            </a:pPr>
            <a:r>
              <a:rPr lang="hu-HU" sz="2000" b="1" dirty="0" smtClean="0">
                <a:solidFill>
                  <a:schemeClr val="tx2"/>
                </a:solidFill>
                <a:cs typeface="Arial" pitchFamily="34" charset="0"/>
              </a:rPr>
              <a:t>	</a:t>
            </a:r>
            <a:endParaRPr lang="hu-HU" sz="2000" dirty="0" smtClean="0">
              <a:solidFill>
                <a:schemeClr val="tx2"/>
              </a:solidFill>
              <a:cs typeface="Arial" pitchFamily="34" charset="0"/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fld id="{BC9D09B6-E3AD-41F6-9452-7864EF5DD263}" type="slidenum">
              <a:rPr lang="hu-HU" smtClean="0"/>
              <a:pPr/>
              <a:t>8</a:t>
            </a:fld>
            <a:endParaRPr lang="hu-HU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-24"/>
            <a:ext cx="2428892" cy="583017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  <a:t>A termékmegjelenítés és a támogatás viszonya</a:t>
            </a:r>
            <a:br>
              <a:rPr lang="hu-HU" sz="2400" b="1" dirty="0" smtClean="0">
                <a:solidFill>
                  <a:schemeClr val="tx2"/>
                </a:solidFill>
                <a:cs typeface="Arial" pitchFamily="34" charset="0"/>
              </a:rPr>
            </a:br>
            <a:endParaRPr lang="hu-HU" sz="24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614749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hu-HU" sz="2000" dirty="0" smtClean="0">
                <a:solidFill>
                  <a:schemeClr val="tx2"/>
                </a:solidFill>
              </a:rPr>
              <a:t>alapvető funkciójuk, jellegük</a:t>
            </a:r>
          </a:p>
          <a:p>
            <a:endParaRPr lang="hu-HU" sz="2000" dirty="0" smtClean="0">
              <a:solidFill>
                <a:schemeClr val="tx2"/>
              </a:solidFill>
            </a:endParaRPr>
          </a:p>
          <a:p>
            <a:r>
              <a:rPr lang="hu-HU" sz="2000" dirty="0" smtClean="0">
                <a:solidFill>
                  <a:schemeClr val="tx2"/>
                </a:solidFill>
              </a:rPr>
              <a:t>megjelenésük</a:t>
            </a:r>
          </a:p>
          <a:p>
            <a:pPr marL="540000" indent="0">
              <a:buFont typeface="Calibri" pitchFamily="34" charset="0"/>
              <a:buChar char="–"/>
            </a:pPr>
            <a:r>
              <a:rPr lang="hu-HU" sz="2000" dirty="0" smtClean="0">
                <a:solidFill>
                  <a:schemeClr val="tx2"/>
                </a:solidFill>
              </a:rPr>
              <a:t> műsorszámban</a:t>
            </a:r>
          </a:p>
          <a:p>
            <a:pPr marL="540000" indent="0">
              <a:buFont typeface="Calibri" pitchFamily="34" charset="0"/>
              <a:buChar char="–"/>
            </a:pPr>
            <a:r>
              <a:rPr lang="hu-HU" sz="2000" dirty="0" smtClean="0">
                <a:solidFill>
                  <a:schemeClr val="tx2"/>
                </a:solidFill>
              </a:rPr>
              <a:t> műsorszám előtt, után, azzal egyidejűleg</a:t>
            </a:r>
          </a:p>
          <a:p>
            <a:pPr>
              <a:buNone/>
            </a:pPr>
            <a:endParaRPr lang="hu-HU" sz="2000" dirty="0" smtClean="0">
              <a:solidFill>
                <a:schemeClr val="tx2"/>
              </a:solidFill>
            </a:endParaRPr>
          </a:p>
          <a:p>
            <a:r>
              <a:rPr lang="hu-HU" sz="2000" dirty="0" smtClean="0">
                <a:solidFill>
                  <a:schemeClr val="tx2"/>
                </a:solidFill>
              </a:rPr>
              <a:t>termékmegjelenítés és támogató együttes megjelenése</a:t>
            </a:r>
          </a:p>
          <a:p>
            <a:endParaRPr lang="hu-HU" sz="2000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hu-HU" sz="2000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hu-HU" sz="2000" dirty="0" smtClean="0">
              <a:solidFill>
                <a:schemeClr val="tx2"/>
              </a:solidFill>
            </a:endParaRPr>
          </a:p>
          <a:p>
            <a:endParaRPr lang="hu-HU" sz="2000" dirty="0">
              <a:solidFill>
                <a:schemeClr val="tx2"/>
              </a:solidFill>
            </a:endParaRPr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4830</TotalTime>
  <Words>310</Words>
  <Application>Microsoft Office PowerPoint</Application>
  <PresentationFormat>Diavetítés a képernyőre (4:3 oldalarány)</PresentationFormat>
  <Paragraphs>100</Paragraphs>
  <Slides>9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9</vt:i4>
      </vt:variant>
    </vt:vector>
  </HeadingPairs>
  <TitlesOfParts>
    <vt:vector size="10" baseType="lpstr">
      <vt:lpstr>Office-téma</vt:lpstr>
      <vt:lpstr>A médiaszolgáltatásban közzétett termékmegjelenítés és az arról szóló tájékoztatás törvényi feltételeinek való megfelelés      </vt:lpstr>
      <vt:lpstr>Bevezető gondolatok</vt:lpstr>
      <vt:lpstr>A termékmegjelenítés közzétételének formái</vt:lpstr>
      <vt:lpstr>A termékmegjelenítéssel érintett műsortípusok</vt:lpstr>
      <vt:lpstr> A teljes tilalom alá eső műsorszám-típusok  </vt:lpstr>
      <vt:lpstr>  A termékmegjelenítésből kizárt termékek köre </vt:lpstr>
      <vt:lpstr> A termékmegjelenítés alkalmazásának feltételei </vt:lpstr>
      <vt:lpstr> A termékmegjelenítés alkalmazásának korlátai és a nézők tájékoztatásának kötelezettsége </vt:lpstr>
      <vt:lpstr>A termékmegjelenítés és a támogatás viszonya </vt:lpstr>
    </vt:vector>
  </TitlesOfParts>
  <Company>NHH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Fogalma, jellemzői</dc:title>
  <dc:creator>pere</dc:creator>
  <cp:lastModifiedBy>berenyid</cp:lastModifiedBy>
  <cp:revision>355</cp:revision>
  <dcterms:created xsi:type="dcterms:W3CDTF">2010-12-21T14:29:41Z</dcterms:created>
  <dcterms:modified xsi:type="dcterms:W3CDTF">2011-09-16T12:12:59Z</dcterms:modified>
</cp:coreProperties>
</file>