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heme/theme4.xml" ContentType="application/vnd.openxmlformats-officedocument.theme+xml"/>
  <Override PartName="/ppt/theme/theme5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2" r:id="rId3"/>
    <p:sldMasterId id="2147483656" r:id="rId4"/>
  </p:sldMasterIdLst>
  <p:notesMasterIdLst>
    <p:notesMasterId r:id="rId21"/>
  </p:notesMasterIdLst>
  <p:sldIdLst>
    <p:sldId id="259" r:id="rId5"/>
    <p:sldId id="290" r:id="rId6"/>
    <p:sldId id="293" r:id="rId7"/>
    <p:sldId id="306" r:id="rId8"/>
    <p:sldId id="300" r:id="rId9"/>
    <p:sldId id="305" r:id="rId10"/>
    <p:sldId id="277" r:id="rId11"/>
    <p:sldId id="298" r:id="rId12"/>
    <p:sldId id="299" r:id="rId13"/>
    <p:sldId id="294" r:id="rId14"/>
    <p:sldId id="303" r:id="rId15"/>
    <p:sldId id="291" r:id="rId16"/>
    <p:sldId id="260" r:id="rId17"/>
    <p:sldId id="297" r:id="rId18"/>
    <p:sldId id="292" r:id="rId19"/>
    <p:sldId id="288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B1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50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4257C0-2593-4875-ACA0-1D7855DC4190}" type="datetimeFigureOut">
              <a:rPr lang="en-US" smtClean="0"/>
              <a:t>5/26/2011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C592BB-CF50-461F-B253-94D7D352267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6D6EC0-D9A2-46E5-9A3B-D510B3BED959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542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332" y="4349832"/>
            <a:ext cx="5029735" cy="3149828"/>
          </a:xfrm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C5D32B-A969-4311-9B71-E0F8474BDF56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52227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6175" y="685800"/>
            <a:ext cx="4572000" cy="3429000"/>
          </a:xfrm>
          <a:ln/>
        </p:spPr>
      </p:sp>
      <p:sp>
        <p:nvSpPr>
          <p:cNvPr id="52228" name="Notes Placeholder 7"/>
          <p:cNvSpPr>
            <a:spLocks noGrp="1"/>
          </p:cNvSpPr>
          <p:nvPr/>
        </p:nvSpPr>
        <p:spPr bwMode="auto">
          <a:xfrm>
            <a:off x="929355" y="4361525"/>
            <a:ext cx="5037746" cy="4079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851" tIns="45926" rIns="91851" bIns="45926"/>
          <a:lstStyle/>
          <a:p>
            <a:pPr>
              <a:spcBef>
                <a:spcPct val="30000"/>
              </a:spcBef>
            </a:pPr>
            <a:endParaRPr 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ABEB40-B2D4-48D3-9389-10F3BE624EE9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6175" y="685800"/>
            <a:ext cx="4572000" cy="3429000"/>
          </a:xfrm>
          <a:ln/>
        </p:spPr>
      </p:sp>
      <p:sp>
        <p:nvSpPr>
          <p:cNvPr id="53252" name="Notes Placeholder 7"/>
          <p:cNvSpPr>
            <a:spLocks noGrp="1"/>
          </p:cNvSpPr>
          <p:nvPr/>
        </p:nvSpPr>
        <p:spPr bwMode="auto">
          <a:xfrm>
            <a:off x="929355" y="4361525"/>
            <a:ext cx="5037746" cy="4079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851" tIns="45926" rIns="91851" bIns="45926"/>
          <a:lstStyle/>
          <a:p>
            <a:pPr>
              <a:spcBef>
                <a:spcPct val="30000"/>
              </a:spcBef>
            </a:pPr>
            <a:endParaRPr 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010400" y="6567488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B52C6E-8954-45AC-B80C-5FD0154357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382588"/>
            <a:ext cx="8459788" cy="762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010400" y="6567488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BE3E9-0D83-4BA5-8AA6-217D0CCFE7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6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4.xml"/><Relationship Id="rId1" Type="http://schemas.openxmlformats.org/officeDocument/2006/relationships/video" Target="file:///d:\work\group\SMT\2011%20March,%20Madrid\Social_Media_Revolution_2_(Refresh)_%5bwww.keepvid.com%5d.wmv" TargetMode="Externa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1142976" y="4071938"/>
            <a:ext cx="6786610" cy="28575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65000"/>
              </a:lnSpc>
              <a:defRPr/>
            </a:pPr>
            <a:r>
              <a:rPr lang="hu-HU" sz="11500" b="1" spc="300" dirty="0" smtClean="0">
                <a:solidFill>
                  <a:srgbClr val="B2BB1E"/>
                </a:solidFill>
              </a:rPr>
              <a:t>KÖTŐDÉS</a:t>
            </a:r>
            <a:r>
              <a:rPr lang="en-GB" sz="9600" b="1" dirty="0" smtClean="0">
                <a:solidFill>
                  <a:schemeClr val="bg1"/>
                </a:solidFill>
              </a:rPr>
              <a:t> </a:t>
            </a:r>
            <a:r>
              <a:rPr lang="en-GB" sz="10700" b="1" dirty="0" smtClean="0">
                <a:solidFill>
                  <a:schemeClr val="bg1"/>
                </a:solidFill>
              </a:rPr>
              <a:t/>
            </a:r>
            <a:br>
              <a:rPr lang="en-GB" sz="10700" b="1" dirty="0" smtClean="0">
                <a:solidFill>
                  <a:schemeClr val="bg1"/>
                </a:solidFill>
              </a:rPr>
            </a:br>
            <a:endParaRPr lang="en-GB" sz="9900" b="1" dirty="0" smtClean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0" y="5214938"/>
            <a:ext cx="9144000" cy="500062"/>
          </a:xfrm>
          <a:prstGeom prst="rect">
            <a:avLst/>
          </a:prstGeo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b="1" spc="-300" dirty="0" smtClean="0">
                <a:solidFill>
                  <a:schemeClr val="bg1"/>
                </a:solidFill>
              </a:rPr>
              <a:t>--------</a:t>
            </a:r>
            <a:r>
              <a:rPr lang="en-GB" sz="2800" b="1" dirty="0" smtClean="0">
                <a:solidFill>
                  <a:schemeClr val="bg1"/>
                </a:solidFill>
              </a:rPr>
              <a:t> </a:t>
            </a:r>
            <a:r>
              <a:rPr lang="hu-HU" sz="2800" b="1" dirty="0" smtClean="0">
                <a:solidFill>
                  <a:schemeClr val="bg1"/>
                </a:solidFill>
              </a:rPr>
              <a:t> Általános t</a:t>
            </a:r>
            <a:r>
              <a:rPr lang="hu-HU" sz="2800" b="1" dirty="0" smtClean="0">
                <a:solidFill>
                  <a:schemeClr val="bg1"/>
                </a:solidFill>
              </a:rPr>
              <a:t>anulságok a világ vezető márkáitól </a:t>
            </a:r>
            <a:r>
              <a:rPr lang="en-GB" sz="2800" b="1" spc="-300" dirty="0" smtClean="0">
                <a:solidFill>
                  <a:schemeClr val="bg1"/>
                </a:solidFill>
              </a:rPr>
              <a:t>--------</a:t>
            </a:r>
            <a:endParaRPr lang="en-GB" sz="2800" b="1" spc="-300" dirty="0" smtClean="0">
              <a:solidFill>
                <a:schemeClr val="bg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0" y="5862638"/>
            <a:ext cx="9144000" cy="1352550"/>
          </a:xfrm>
          <a:prstGeom prst="rect">
            <a:avLst/>
          </a:prstGeom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hu-HU" spc="600" dirty="0" smtClean="0">
                <a:solidFill>
                  <a:schemeClr val="bg1"/>
                </a:solidFill>
                <a:latin typeface="+mn-lt"/>
                <a:cs typeface="+mn-cs"/>
              </a:rPr>
              <a:t>Feitel Balázs, ügyvezető igazgató, </a:t>
            </a:r>
            <a:r>
              <a:rPr lang="hu-HU" spc="600" dirty="0" smtClean="0">
                <a:solidFill>
                  <a:prstClr val="white"/>
                </a:solidFill>
                <a:latin typeface="Calibri"/>
              </a:rPr>
              <a:t>Millward </a:t>
            </a:r>
            <a:r>
              <a:rPr lang="hu-HU" spc="600" dirty="0" smtClean="0">
                <a:solidFill>
                  <a:prstClr val="white"/>
                </a:solidFill>
                <a:latin typeface="Calibri"/>
              </a:rPr>
              <a:t>Brown</a:t>
            </a:r>
            <a:endParaRPr lang="en-GB" spc="600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42938" y="1357313"/>
            <a:ext cx="3929062" cy="3286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spc="-150" dirty="0" smtClean="0">
                <a:solidFill>
                  <a:schemeClr val="tx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NÉHÁNY MÁRKÁNAK JÓL SIKERÜLT </a:t>
            </a:r>
            <a:r>
              <a:rPr lang="hu-HU" sz="4800" b="1" spc="-150" dirty="0" smtClean="0">
                <a:solidFill>
                  <a:srgbClr val="B2BB1E"/>
                </a:solidFill>
                <a:ea typeface="Arial Unicode MS" pitchFamily="34" charset="-128"/>
                <a:cs typeface="Arial Unicode MS" pitchFamily="34" charset="-128"/>
              </a:rPr>
              <a:t>ERŐTELJES KÖTŐDÉST </a:t>
            </a:r>
            <a:r>
              <a:rPr lang="hu-HU" sz="4800" b="1" spc="-150" dirty="0" smtClean="0">
                <a:solidFill>
                  <a:schemeClr val="tx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KIÉPÍTENIE</a:t>
            </a:r>
            <a:endParaRPr lang="en-GB" sz="4800" b="1" spc="-150" dirty="0">
              <a:solidFill>
                <a:schemeClr val="tx1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051" name="Picture 3" descr="iStock_000010751466Large.jpg"/>
          <p:cNvPicPr>
            <a:picLocks noChangeAspect="1"/>
          </p:cNvPicPr>
          <p:nvPr/>
        </p:nvPicPr>
        <p:blipFill>
          <a:blip r:embed="rId2" cstate="print"/>
          <a:srcRect l="1837" t="1163"/>
          <a:stretch>
            <a:fillRect/>
          </a:stretch>
        </p:blipFill>
        <p:spPr bwMode="auto">
          <a:xfrm>
            <a:off x="4643438" y="428625"/>
            <a:ext cx="4071937" cy="607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428992" y="1000108"/>
          <a:ext cx="5099931" cy="44115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303"/>
                <a:gridCol w="549303"/>
                <a:gridCol w="1534055"/>
                <a:gridCol w="1233635"/>
                <a:gridCol w="1233635"/>
              </a:tblGrid>
              <a:tr h="49458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1" i="0" u="none" strike="noStrike" dirty="0">
                          <a:solidFill>
                            <a:srgbClr val="FFFFFF"/>
                          </a:solidFill>
                          <a:latin typeface="Verdana"/>
                        </a:rPr>
                        <a:t>#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l-GR" sz="1200" b="1" i="0" u="none" strike="noStrike" dirty="0">
                          <a:solidFill>
                            <a:srgbClr val="FFFFFF"/>
                          </a:solidFill>
                          <a:latin typeface="Verdana"/>
                        </a:rPr>
                        <a:t>Δ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u-HU" sz="1200" b="1" i="0" u="none" strike="noStrike" dirty="0" smtClean="0">
                          <a:solidFill>
                            <a:srgbClr val="FFFFFF"/>
                          </a:solidFill>
                          <a:latin typeface="Verdana"/>
                        </a:rPr>
                        <a:t>Márka</a:t>
                      </a:r>
                      <a:endParaRPr lang="en-GB" sz="1200" b="1" i="0" u="none" strike="noStrike" dirty="0">
                        <a:solidFill>
                          <a:srgbClr val="FFFFFF"/>
                        </a:solidFill>
                        <a:latin typeface="Verdana"/>
                      </a:endParaRPr>
                    </a:p>
                  </a:txBody>
                  <a:tcPr marL="5715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u-HU" sz="1200" b="1" i="0" u="none" strike="noStrike" dirty="0" smtClean="0">
                          <a:solidFill>
                            <a:srgbClr val="FFFFFF"/>
                          </a:solidFill>
                          <a:latin typeface="+mn-lt"/>
                        </a:rPr>
                        <a:t>Márka érték</a:t>
                      </a:r>
                      <a:endParaRPr lang="en-GB" sz="1200" b="1" i="0" u="none" strike="noStrike" dirty="0" smtClean="0">
                        <a:solidFill>
                          <a:srgbClr val="FFFFFF"/>
                        </a:solidFill>
                        <a:latin typeface="+mn-lt"/>
                      </a:endParaRPr>
                    </a:p>
                    <a:p>
                      <a:pPr algn="ctr" rtl="0" fontAlgn="ctr"/>
                      <a:r>
                        <a:rPr lang="en-GB" sz="1200" b="1" i="0" u="none" strike="noStrike" dirty="0" smtClean="0">
                          <a:solidFill>
                            <a:srgbClr val="FFFFFF"/>
                          </a:solidFill>
                          <a:latin typeface="+mn-lt"/>
                        </a:rPr>
                        <a:t>(</a:t>
                      </a:r>
                      <a:r>
                        <a:rPr lang="hu-HU" sz="1200" b="1" i="0" u="none" strike="noStrike" dirty="0" smtClean="0">
                          <a:solidFill>
                            <a:srgbClr val="FFFFFF"/>
                          </a:solidFill>
                          <a:latin typeface="+mn-lt"/>
                        </a:rPr>
                        <a:t>milliárd </a:t>
                      </a:r>
                      <a:r>
                        <a:rPr lang="en-GB" sz="1200" b="1" i="0" u="none" strike="noStrike" dirty="0" smtClean="0">
                          <a:solidFill>
                            <a:srgbClr val="FFFFFF"/>
                          </a:solidFill>
                          <a:latin typeface="+mn-lt"/>
                        </a:rPr>
                        <a:t>$) </a:t>
                      </a:r>
                      <a:endParaRPr lang="en-GB" sz="1200" b="1" i="0" u="none" strike="noStrike" dirty="0">
                        <a:solidFill>
                          <a:srgbClr val="FFFFFF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u-HU" sz="1200" b="1" i="0" u="none" strike="noStrike" dirty="0" smtClean="0">
                          <a:solidFill>
                            <a:srgbClr val="FFFFFF"/>
                          </a:solidFill>
                          <a:latin typeface="Verdana"/>
                        </a:rPr>
                        <a:t>Márkaérték változás</a:t>
                      </a:r>
                      <a:endParaRPr lang="en-GB" sz="1200" b="1" i="0" u="none" strike="noStrike" dirty="0">
                        <a:solidFill>
                          <a:srgbClr val="FFFFFF"/>
                        </a:solidFill>
                        <a:latin typeface="Verdana"/>
                      </a:endParaRPr>
                    </a:p>
                  </a:txBody>
                  <a:tcPr marL="0" marR="0" marT="0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00B050"/>
                          </a:solidFill>
                          <a:latin typeface="Verdana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Apple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153,285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84%</a:t>
                      </a:r>
                    </a:p>
                  </a:txBody>
                  <a:tcPr marL="9525" marR="9525" marT="9525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FF0000"/>
                          </a:solidFill>
                          <a:latin typeface="Verdana"/>
                          <a:ea typeface="+mn-ea"/>
                          <a:cs typeface="+mn-cs"/>
                        </a:rPr>
                        <a:t>-1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Google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111,498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-2%</a:t>
                      </a:r>
                    </a:p>
                  </a:txBody>
                  <a:tcPr marL="9525" marR="9525" marT="9525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FF0000"/>
                          </a:solidFill>
                          <a:latin typeface="Verdana"/>
                          <a:ea typeface="+mn-ea"/>
                          <a:cs typeface="+mn-cs"/>
                        </a:rPr>
                        <a:t>-1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IBM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100,849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17%</a:t>
                      </a:r>
                    </a:p>
                  </a:txBody>
                  <a:tcPr marL="9525" marR="9525" marT="9525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00B050"/>
                          </a:solidFill>
                          <a:latin typeface="Verdana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McDonald's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81,016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23%</a:t>
                      </a:r>
                    </a:p>
                  </a:txBody>
                  <a:tcPr marL="9525" marR="9525" marT="9525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FF0000"/>
                          </a:solidFill>
                          <a:latin typeface="Verdana"/>
                          <a:ea typeface="+mn-ea"/>
                          <a:cs typeface="+mn-cs"/>
                        </a:rPr>
                        <a:t>-1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Microsoft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78,243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2%</a:t>
                      </a:r>
                    </a:p>
                  </a:txBody>
                  <a:tcPr marL="9525" marR="9525" marT="9525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FF0000"/>
                          </a:solidFill>
                          <a:latin typeface="Verdana"/>
                          <a:ea typeface="+mn-ea"/>
                          <a:cs typeface="+mn-cs"/>
                        </a:rPr>
                        <a:t>-1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Coca-Cola*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73,752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Verdana"/>
                        </a:rPr>
                        <a:t>7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Verdan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00B050"/>
                          </a:solidFill>
                          <a:latin typeface="Verdana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 err="1">
                          <a:solidFill>
                            <a:srgbClr val="000000"/>
                          </a:solidFill>
                          <a:latin typeface="Verdana"/>
                        </a:rPr>
                        <a:t>at&amp;t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Verdana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69,916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Verdana"/>
                        </a:rPr>
                        <a:t>N/A</a:t>
                      </a:r>
                    </a:p>
                  </a:txBody>
                  <a:tcPr marL="9525" marR="9525" marT="9525" marB="0" anchor="ctr"/>
                </a:tc>
              </a:tr>
              <a:tr h="4761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Verdana"/>
                        </a:rPr>
                        <a:t>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Verdan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FF0000"/>
                          </a:solidFill>
                          <a:latin typeface="Verdana"/>
                          <a:ea typeface="+mn-ea"/>
                          <a:cs typeface="+mn-cs"/>
                        </a:rPr>
                        <a:t>-1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Marlboro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67,522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18%</a:t>
                      </a:r>
                    </a:p>
                  </a:txBody>
                  <a:tcPr marL="9525" marR="9525" marT="9525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Verdana"/>
                        </a:rPr>
                        <a:t>9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Verdan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FF0000"/>
                          </a:solidFill>
                          <a:latin typeface="Verdana"/>
                          <a:ea typeface="+mn-ea"/>
                          <a:cs typeface="+mn-cs"/>
                        </a:rPr>
                        <a:t>-1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China Mobile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57,326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</a:tr>
              <a:tr h="3823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Verdana"/>
                        </a:rPr>
                        <a:t>10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Verdan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>
                          <a:solidFill>
                            <a:srgbClr val="FF0000"/>
                          </a:solidFill>
                          <a:latin typeface="Verdana"/>
                          <a:ea typeface="+mn-ea"/>
                          <a:cs typeface="+mn-cs"/>
                        </a:rPr>
                        <a:t>-1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GE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50,318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Verdana"/>
                        </a:rPr>
                        <a:t>12%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85720" y="1357313"/>
            <a:ext cx="3929062" cy="3286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spc="-150" dirty="0" smtClean="0">
                <a:solidFill>
                  <a:schemeClr val="tx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 VILÁG </a:t>
            </a:r>
            <a:r>
              <a:rPr lang="hu-HU" sz="4800" b="1" spc="-150" dirty="0" smtClean="0">
                <a:solidFill>
                  <a:srgbClr val="B2BB1E"/>
                </a:solidFill>
                <a:ea typeface="Arial Unicode MS" pitchFamily="34" charset="-128"/>
                <a:cs typeface="Arial Unicode MS" pitchFamily="34" charset="-128"/>
              </a:rPr>
              <a:t>LEG-ÉRTÉKESEBB </a:t>
            </a:r>
            <a:r>
              <a:rPr lang="hu-HU" sz="4800" b="1" spc="-150" dirty="0" smtClean="0">
                <a:solidFill>
                  <a:schemeClr val="tx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MÁRKÁI </a:t>
            </a:r>
            <a:endParaRPr lang="hu-HU" sz="4800" b="1" spc="-150" dirty="0" smtClean="0">
              <a:solidFill>
                <a:schemeClr val="tx1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spc="-150" dirty="0" smtClean="0">
                <a:solidFill>
                  <a:schemeClr val="tx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2011-BEN</a:t>
            </a:r>
            <a:endParaRPr lang="en-GB" sz="4800" b="1" spc="-150" dirty="0">
              <a:solidFill>
                <a:schemeClr val="tx1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" name="Picture 39"/>
          <p:cNvPicPr>
            <a:picLocks noChangeAspect="1" noChangeArrowheads="1"/>
          </p:cNvPicPr>
          <p:nvPr/>
        </p:nvPicPr>
        <p:blipFill>
          <a:blip r:embed="rId2" cstate="print"/>
          <a:srcRect r="2945" b="42908"/>
          <a:stretch>
            <a:fillRect/>
          </a:stretch>
        </p:blipFill>
        <p:spPr bwMode="auto">
          <a:xfrm>
            <a:off x="6715140" y="5857892"/>
            <a:ext cx="1831975" cy="465137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</p:pic>
      <p:pic>
        <p:nvPicPr>
          <p:cNvPr id="6" name="Picture 6" descr="http://t3.gstatic.com/images?q=tbn:ANd9GcQQ0R86f-64MSXaETCET2-mcpBPr5JpptT_ysv1TOFe2xRtUwX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428604"/>
            <a:ext cx="1186269" cy="13858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0" descr="iStock_000014005253Large B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850" y="177800"/>
            <a:ext cx="9732963" cy="646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500070" y="2357438"/>
            <a:ext cx="5143500" cy="275152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dirty="0" smtClean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NINCSEN </a:t>
            </a:r>
            <a:r>
              <a:rPr lang="hu-HU" sz="4800" b="1" dirty="0" smtClean="0">
                <a:solidFill>
                  <a:srgbClr val="B2BB1E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NYERŐ KÉPLET</a:t>
            </a:r>
            <a:r>
              <a:rPr lang="hu-HU" sz="4800" b="1" dirty="0" smtClean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, DE TANULSÁGOKAT ÉRDEMES LEVONNI</a:t>
            </a:r>
            <a:endParaRPr lang="en-GB" sz="4800" b="1" dirty="0">
              <a:solidFill>
                <a:schemeClr val="bg1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500813"/>
            <a:ext cx="9858375" cy="571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858250" y="-571500"/>
            <a:ext cx="1214438" cy="77152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-857250" y="-357188"/>
            <a:ext cx="1214438" cy="77152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3559" name="Picture 9" descr="MB_logo-WHITE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6072188"/>
            <a:ext cx="1785937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-1285875" y="-1714500"/>
            <a:ext cx="11858625" cy="20716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Oval 3"/>
          <p:cNvSpPr>
            <a:spLocks noChangeArrowheads="1"/>
          </p:cNvSpPr>
          <p:nvPr/>
        </p:nvSpPr>
        <p:spPr bwMode="auto">
          <a:xfrm>
            <a:off x="4857750" y="2035193"/>
            <a:ext cx="3898900" cy="2346325"/>
          </a:xfrm>
          <a:prstGeom prst="ellipse">
            <a:avLst/>
          </a:prstGeom>
          <a:solidFill>
            <a:srgbClr val="0093DC"/>
          </a:solidFill>
          <a:ln w="9525">
            <a:solidFill>
              <a:srgbClr val="004D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5" name="Line 5"/>
          <p:cNvSpPr>
            <a:spLocks noChangeShapeType="1"/>
          </p:cNvSpPr>
          <p:nvPr/>
        </p:nvSpPr>
        <p:spPr bwMode="auto">
          <a:xfrm flipV="1">
            <a:off x="3910013" y="3598881"/>
            <a:ext cx="1039812" cy="265112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Oval 6"/>
          <p:cNvSpPr>
            <a:spLocks noChangeArrowheads="1"/>
          </p:cNvSpPr>
          <p:nvPr/>
        </p:nvSpPr>
        <p:spPr bwMode="auto">
          <a:xfrm>
            <a:off x="1654175" y="3332181"/>
            <a:ext cx="2274888" cy="1439862"/>
          </a:xfrm>
          <a:prstGeom prst="ellipse">
            <a:avLst/>
          </a:prstGeom>
          <a:solidFill>
            <a:srgbClr val="07CB5B"/>
          </a:solidFill>
          <a:ln w="9525">
            <a:solidFill>
              <a:srgbClr val="004D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11399" name="Text Box 7"/>
          <p:cNvSpPr txBox="1">
            <a:spLocks noChangeArrowheads="1"/>
          </p:cNvSpPr>
          <p:nvPr/>
        </p:nvSpPr>
        <p:spPr bwMode="auto">
          <a:xfrm>
            <a:off x="1619250" y="3721270"/>
            <a:ext cx="2346325" cy="707886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D0D0D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2000" dirty="0">
                <a:solidFill>
                  <a:schemeClr val="bg1"/>
                </a:solidFill>
                <a:latin typeface="+mn-lt"/>
              </a:rPr>
              <a:t>Nagyszerű termék</a:t>
            </a:r>
            <a:br>
              <a:rPr lang="hu-HU" sz="2000" dirty="0">
                <a:solidFill>
                  <a:schemeClr val="bg1"/>
                </a:solidFill>
                <a:latin typeface="+mn-lt"/>
              </a:rPr>
            </a:br>
            <a:r>
              <a:rPr lang="hu-HU" sz="2000" dirty="0">
                <a:solidFill>
                  <a:schemeClr val="bg1"/>
                </a:solidFill>
                <a:latin typeface="+mn-lt"/>
              </a:rPr>
              <a:t>(</a:t>
            </a:r>
            <a:r>
              <a:rPr lang="en-GB" sz="2000" dirty="0">
                <a:solidFill>
                  <a:schemeClr val="bg1"/>
                </a:solidFill>
                <a:latin typeface="+mn-lt"/>
              </a:rPr>
              <a:t>Great products</a:t>
            </a:r>
            <a:r>
              <a:rPr lang="hu-HU" sz="2000" dirty="0">
                <a:solidFill>
                  <a:schemeClr val="bg1"/>
                </a:solidFill>
                <a:latin typeface="+mn-lt"/>
              </a:rPr>
              <a:t>)</a:t>
            </a:r>
            <a:endParaRPr lang="en-GB" sz="2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678" name="Line 8"/>
          <p:cNvSpPr>
            <a:spLocks noChangeShapeType="1"/>
          </p:cNvSpPr>
          <p:nvPr/>
        </p:nvSpPr>
        <p:spPr bwMode="auto">
          <a:xfrm flipV="1">
            <a:off x="5362575" y="4195781"/>
            <a:ext cx="368300" cy="441325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581400" y="4506933"/>
            <a:ext cx="2346325" cy="1439863"/>
            <a:chOff x="2256" y="3172"/>
            <a:chExt cx="1478" cy="907"/>
          </a:xfrm>
        </p:grpSpPr>
        <p:sp>
          <p:nvSpPr>
            <p:cNvPr id="28706" name="Oval 10"/>
            <p:cNvSpPr>
              <a:spLocks noChangeArrowheads="1"/>
            </p:cNvSpPr>
            <p:nvPr/>
          </p:nvSpPr>
          <p:spPr bwMode="auto">
            <a:xfrm>
              <a:off x="2279" y="3172"/>
              <a:ext cx="1433" cy="907"/>
            </a:xfrm>
            <a:prstGeom prst="ellipse">
              <a:avLst/>
            </a:prstGeom>
            <a:solidFill>
              <a:srgbClr val="07CB5B"/>
            </a:solidFill>
            <a:ln w="9525">
              <a:solidFill>
                <a:srgbClr val="004D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2000">
                <a:latin typeface="+mn-lt"/>
              </a:endParaRPr>
            </a:p>
          </p:txBody>
        </p:sp>
        <p:sp>
          <p:nvSpPr>
            <p:cNvPr id="1211403" name="Text Box 11"/>
            <p:cNvSpPr txBox="1">
              <a:spLocks noChangeArrowheads="1"/>
            </p:cNvSpPr>
            <p:nvPr/>
          </p:nvSpPr>
          <p:spPr bwMode="auto">
            <a:xfrm>
              <a:off x="2256" y="3264"/>
              <a:ext cx="1478" cy="640"/>
            </a:xfrm>
            <a:prstGeom prst="rect">
              <a:avLst/>
            </a:prstGeom>
            <a:noFill/>
            <a:ln w="9525">
              <a:noFill/>
              <a:miter lim="800000"/>
              <a:headEnd type="none" w="sm" len="sm"/>
              <a:tailEnd type="none" w="sm" len="sm"/>
            </a:ln>
            <a:effectLst>
              <a:outerShdw dist="35921" dir="2700000" algn="ctr" rotWithShape="0">
                <a:srgbClr val="0D0D0D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hu-HU" sz="2000" dirty="0">
                  <a:solidFill>
                    <a:schemeClr val="bg1"/>
                  </a:solidFill>
                  <a:latin typeface="+mn-lt"/>
                </a:rPr>
                <a:t>Erős üzleti alapok</a:t>
              </a:r>
              <a:br>
                <a:rPr lang="hu-HU" sz="2000" dirty="0">
                  <a:solidFill>
                    <a:schemeClr val="bg1"/>
                  </a:solidFill>
                  <a:latin typeface="+mn-lt"/>
                </a:rPr>
              </a:br>
              <a:r>
                <a:rPr lang="hu-HU" sz="2000" dirty="0">
                  <a:solidFill>
                    <a:schemeClr val="bg1"/>
                  </a:solidFill>
                  <a:latin typeface="+mn-lt"/>
                </a:rPr>
                <a:t>(</a:t>
              </a:r>
              <a:r>
                <a:rPr lang="en-GB" sz="2000" dirty="0">
                  <a:solidFill>
                    <a:schemeClr val="bg1"/>
                  </a:solidFill>
                  <a:latin typeface="+mn-lt"/>
                </a:rPr>
                <a:t>Strong business </a:t>
              </a:r>
              <a:r>
                <a:rPr lang="hu-HU" sz="2000" dirty="0">
                  <a:solidFill>
                    <a:schemeClr val="bg1"/>
                  </a:solidFill>
                  <a:latin typeface="+mn-lt"/>
                </a:rPr>
                <a:t/>
              </a:r>
              <a:br>
                <a:rPr lang="hu-HU" sz="2000" dirty="0">
                  <a:solidFill>
                    <a:schemeClr val="bg1"/>
                  </a:solidFill>
                  <a:latin typeface="+mn-lt"/>
                </a:rPr>
              </a:br>
              <a:r>
                <a:rPr lang="en-GB" sz="2000" dirty="0">
                  <a:solidFill>
                    <a:schemeClr val="bg1"/>
                  </a:solidFill>
                  <a:latin typeface="+mn-lt"/>
                </a:rPr>
                <a:t>basics</a:t>
              </a:r>
              <a:r>
                <a:rPr lang="hu-HU" sz="2000" dirty="0">
                  <a:solidFill>
                    <a:schemeClr val="bg1"/>
                  </a:solidFill>
                  <a:latin typeface="+mn-lt"/>
                </a:rPr>
                <a:t>)</a:t>
              </a:r>
              <a:r>
                <a:rPr lang="en-GB" sz="2000" dirty="0">
                  <a:solidFill>
                    <a:schemeClr val="bg1"/>
                  </a:solidFill>
                  <a:latin typeface="+mn-lt"/>
                </a:rPr>
                <a:t> </a:t>
              </a: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3571875" y="484206"/>
            <a:ext cx="2371725" cy="1658937"/>
            <a:chOff x="2250" y="638"/>
            <a:chExt cx="1494" cy="1045"/>
          </a:xfrm>
        </p:grpSpPr>
        <p:sp>
          <p:nvSpPr>
            <p:cNvPr id="28703" name="Line 14"/>
            <p:cNvSpPr>
              <a:spLocks noChangeShapeType="1"/>
            </p:cNvSpPr>
            <p:nvPr/>
          </p:nvSpPr>
          <p:spPr bwMode="auto">
            <a:xfrm>
              <a:off x="3512" y="1405"/>
              <a:ext cx="232" cy="278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/>
            <a:lstStyle/>
            <a:p>
              <a:endParaRPr lang="en-US" sz="2000">
                <a:latin typeface="+mn-lt"/>
              </a:endParaRPr>
            </a:p>
          </p:txBody>
        </p:sp>
        <p:sp>
          <p:nvSpPr>
            <p:cNvPr id="28704" name="Oval 15"/>
            <p:cNvSpPr>
              <a:spLocks noChangeArrowheads="1"/>
            </p:cNvSpPr>
            <p:nvPr/>
          </p:nvSpPr>
          <p:spPr bwMode="auto">
            <a:xfrm>
              <a:off x="2272" y="638"/>
              <a:ext cx="1433" cy="907"/>
            </a:xfrm>
            <a:prstGeom prst="ellipse">
              <a:avLst/>
            </a:prstGeom>
            <a:solidFill>
              <a:srgbClr val="07CB5B"/>
            </a:solidFill>
            <a:ln w="9525">
              <a:solidFill>
                <a:srgbClr val="004D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2000">
                <a:latin typeface="+mn-lt"/>
              </a:endParaRPr>
            </a:p>
          </p:txBody>
        </p:sp>
        <p:sp>
          <p:nvSpPr>
            <p:cNvPr id="1211408" name="Text Box 16"/>
            <p:cNvSpPr txBox="1">
              <a:spLocks noChangeArrowheads="1"/>
            </p:cNvSpPr>
            <p:nvPr/>
          </p:nvSpPr>
          <p:spPr bwMode="auto">
            <a:xfrm>
              <a:off x="2250" y="721"/>
              <a:ext cx="1478" cy="737"/>
            </a:xfrm>
            <a:prstGeom prst="rect">
              <a:avLst/>
            </a:prstGeom>
            <a:noFill/>
            <a:ln w="9525">
              <a:noFill/>
              <a:miter lim="800000"/>
              <a:headEnd type="none" w="sm" len="sm"/>
              <a:tailEnd type="none" w="sm" len="sm"/>
            </a:ln>
            <a:effectLst>
              <a:outerShdw dist="35921" dir="2700000" algn="ctr" rotWithShape="0">
                <a:srgbClr val="0D0D0D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hu-HU" sz="2000" dirty="0">
                  <a:solidFill>
                    <a:schemeClr val="bg1"/>
                  </a:solidFill>
                  <a:latin typeface="+mn-lt"/>
                </a:rPr>
                <a:t>Vezető szerep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hu-HU" sz="2000" dirty="0">
                  <a:solidFill>
                    <a:schemeClr val="bg1"/>
                  </a:solidFill>
                  <a:latin typeface="+mn-lt"/>
                </a:rPr>
                <a:t>(</a:t>
              </a:r>
              <a:r>
                <a:rPr lang="en-GB" sz="2000" dirty="0">
                  <a:solidFill>
                    <a:schemeClr val="bg1"/>
                  </a:solidFill>
                  <a:latin typeface="+mn-lt"/>
                </a:rPr>
                <a:t>Projected Leadership</a:t>
              </a:r>
              <a:r>
                <a:rPr lang="hu-HU" sz="2000" dirty="0">
                  <a:solidFill>
                    <a:schemeClr val="bg1"/>
                  </a:solidFill>
                  <a:latin typeface="+mn-lt"/>
                </a:rPr>
                <a:t>)</a:t>
              </a:r>
              <a:endParaRPr lang="en-GB" sz="2000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28681" name="Oval 18"/>
          <p:cNvSpPr>
            <a:spLocks noChangeArrowheads="1"/>
          </p:cNvSpPr>
          <p:nvPr/>
        </p:nvSpPr>
        <p:spPr bwMode="auto">
          <a:xfrm>
            <a:off x="1654175" y="1663718"/>
            <a:ext cx="2274888" cy="1439863"/>
          </a:xfrm>
          <a:prstGeom prst="ellipse">
            <a:avLst/>
          </a:prstGeom>
          <a:solidFill>
            <a:srgbClr val="07CB5B"/>
          </a:solidFill>
          <a:ln w="9525">
            <a:solidFill>
              <a:srgbClr val="004D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1211411" name="Text Box 19"/>
          <p:cNvSpPr txBox="1">
            <a:spLocks noChangeArrowheads="1"/>
          </p:cNvSpPr>
          <p:nvPr/>
        </p:nvSpPr>
        <p:spPr bwMode="auto">
          <a:xfrm>
            <a:off x="1643042" y="1913295"/>
            <a:ext cx="2257445" cy="101566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D0D0D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Egyértelmű image</a:t>
            </a:r>
            <a:br>
              <a:rPr lang="hu-H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hu-H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</a:t>
            </a: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Clarity of</a:t>
            </a:r>
            <a:r>
              <a:rPr lang="hu-H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hu-H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associations</a:t>
            </a:r>
            <a:r>
              <a:rPr lang="hu-H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)</a:t>
            </a:r>
            <a:endParaRPr lang="en-GB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8683" name="Line 20"/>
          <p:cNvSpPr>
            <a:spLocks noChangeShapeType="1"/>
          </p:cNvSpPr>
          <p:nvPr/>
        </p:nvSpPr>
        <p:spPr bwMode="auto">
          <a:xfrm>
            <a:off x="3938588" y="2535256"/>
            <a:ext cx="1039812" cy="265112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8684" name="Picture 21" descr="Next Logo White On 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3281381"/>
            <a:ext cx="9017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5" name="Picture 22" descr="McDonalds 3D 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1313" y="2792431"/>
            <a:ext cx="57308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6" name="Picture 23" descr="Gap Logo Colou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3863" y="2443181"/>
            <a:ext cx="487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7" name="Picture 24" descr="Nike Logo Re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5675" y="2443181"/>
            <a:ext cx="819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8" name="Picture 25" descr="Boots Logo Center Whit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53200" y="3586181"/>
            <a:ext cx="752475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9" name="Picture 26" descr="Heinz Logo Black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80138" y="2062181"/>
            <a:ext cx="1228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0" name="Picture 27" descr="Orange Logo Colou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2163" y="3357581"/>
            <a:ext cx="3937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1" name="Picture 28" descr="Coco Cola Logo 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9500" y="2519381"/>
            <a:ext cx="47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2" name="Picture 29" descr="BMW 3D Effect Logo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1738" y="3400443"/>
            <a:ext cx="655637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3" name="Picture 30" descr="Virgin Logo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2588" y="2519381"/>
            <a:ext cx="490537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4" name="Picture 31" descr="Tesco Logo Colour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40463" y="3433781"/>
            <a:ext cx="777875" cy="22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5" name="Picture 32" descr="Sony Logo B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667375" y="3756043"/>
            <a:ext cx="819150" cy="13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1425" name="Text Box 33"/>
          <p:cNvSpPr txBox="1">
            <a:spLocks noChangeArrowheads="1"/>
          </p:cNvSpPr>
          <p:nvPr/>
        </p:nvSpPr>
        <p:spPr bwMode="auto">
          <a:xfrm>
            <a:off x="5443538" y="2519381"/>
            <a:ext cx="2862262" cy="13112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4000">
                <a:solidFill>
                  <a:schemeClr val="bg1"/>
                </a:solidFill>
              </a:rPr>
              <a:t>Sikeres márka</a:t>
            </a:r>
            <a:endParaRPr lang="en-GB" sz="4000">
              <a:solidFill>
                <a:schemeClr val="bg1"/>
              </a:solidFill>
            </a:endParaRPr>
          </a:p>
        </p:txBody>
      </p:sp>
      <p:sp>
        <p:nvSpPr>
          <p:cNvPr id="28697" name="Line 34"/>
          <p:cNvSpPr>
            <a:spLocks noChangeShapeType="1"/>
          </p:cNvSpPr>
          <p:nvPr/>
        </p:nvSpPr>
        <p:spPr bwMode="auto">
          <a:xfrm>
            <a:off x="4981575" y="2024081"/>
            <a:ext cx="723900" cy="136525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</p:spPr>
        <p:txBody>
          <a:bodyPr wrap="none" lIns="86493" tIns="43247" rIns="86493" bIns="43247">
            <a:spAutoFit/>
          </a:bodyPr>
          <a:lstStyle/>
          <a:p>
            <a:endParaRPr lang="en-US"/>
          </a:p>
        </p:txBody>
      </p:sp>
      <p:sp>
        <p:nvSpPr>
          <p:cNvPr id="28698" name="Line 35"/>
          <p:cNvSpPr>
            <a:spLocks noChangeShapeType="1"/>
          </p:cNvSpPr>
          <p:nvPr/>
        </p:nvSpPr>
        <p:spPr bwMode="auto">
          <a:xfrm>
            <a:off x="3984625" y="2582881"/>
            <a:ext cx="889000" cy="10795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</p:spPr>
        <p:txBody>
          <a:bodyPr lIns="86493" tIns="43247" rIns="86493" bIns="43247">
            <a:spAutoFit/>
          </a:bodyPr>
          <a:lstStyle/>
          <a:p>
            <a:endParaRPr lang="en-US"/>
          </a:p>
        </p:txBody>
      </p:sp>
      <p:sp>
        <p:nvSpPr>
          <p:cNvPr id="28699" name="Line 36"/>
          <p:cNvSpPr>
            <a:spLocks noChangeShapeType="1"/>
          </p:cNvSpPr>
          <p:nvPr/>
        </p:nvSpPr>
        <p:spPr bwMode="auto">
          <a:xfrm flipV="1">
            <a:off x="4119563" y="3702068"/>
            <a:ext cx="781050" cy="219075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</p:spPr>
        <p:txBody>
          <a:bodyPr lIns="86493" tIns="43247" rIns="86493" bIns="43247">
            <a:spAutoFit/>
          </a:bodyPr>
          <a:lstStyle/>
          <a:p>
            <a:endParaRPr lang="en-US"/>
          </a:p>
        </p:txBody>
      </p:sp>
      <p:sp>
        <p:nvSpPr>
          <p:cNvPr id="28700" name="Line 37"/>
          <p:cNvSpPr>
            <a:spLocks noChangeShapeType="1"/>
          </p:cNvSpPr>
          <p:nvPr/>
        </p:nvSpPr>
        <p:spPr bwMode="auto">
          <a:xfrm flipV="1">
            <a:off x="5087938" y="4232293"/>
            <a:ext cx="576262" cy="24765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</p:spPr>
        <p:txBody>
          <a:bodyPr lIns="86493" tIns="43247" rIns="86493" bIns="43247">
            <a:spAutoFit/>
          </a:bodyPr>
          <a:lstStyle/>
          <a:p>
            <a:endParaRPr lang="en-US"/>
          </a:p>
        </p:txBody>
      </p:sp>
      <p:pic>
        <p:nvPicPr>
          <p:cNvPr id="28702" name="Picture 39"/>
          <p:cNvPicPr>
            <a:picLocks noChangeAspect="1" noChangeArrowheads="1"/>
          </p:cNvPicPr>
          <p:nvPr/>
        </p:nvPicPr>
        <p:blipFill>
          <a:blip r:embed="rId15" cstate="print"/>
          <a:srcRect r="2945" b="42908"/>
          <a:stretch>
            <a:fillRect/>
          </a:stretch>
        </p:blipFill>
        <p:spPr bwMode="auto">
          <a:xfrm>
            <a:off x="6715140" y="5857892"/>
            <a:ext cx="1831975" cy="465137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and Monster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285720" y="285728"/>
            <a:ext cx="8572560" cy="621510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720" y="428604"/>
            <a:ext cx="3929062" cy="3286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spc="-150" dirty="0" smtClean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HA ERŐS A MÁRKA, AKKOR </a:t>
            </a:r>
            <a:r>
              <a:rPr lang="hu-HU" sz="4800" b="1" spc="-150" dirty="0" smtClean="0">
                <a:solidFill>
                  <a:srgbClr val="FFFF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KI </a:t>
            </a:r>
            <a:endParaRPr lang="hu-HU" sz="4800" b="1" spc="-150" dirty="0" smtClean="0">
              <a:solidFill>
                <a:srgbClr val="FFFF0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spc="-150" dirty="0" smtClean="0">
                <a:solidFill>
                  <a:srgbClr val="FFFF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TUD </a:t>
            </a:r>
            <a:r>
              <a:rPr lang="hu-HU" sz="4800" b="1" spc="-150" dirty="0" smtClean="0">
                <a:solidFill>
                  <a:srgbClr val="FFFF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JÖNNI </a:t>
            </a:r>
            <a:r>
              <a:rPr lang="hu-HU" sz="4800" b="1" spc="-150" dirty="0" smtClean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 </a:t>
            </a:r>
            <a:r>
              <a:rPr lang="hu-HU" sz="4800" b="1" spc="-150" dirty="0" smtClean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HULLÁM-VÖLGYBŐL</a:t>
            </a:r>
            <a:endParaRPr lang="en-GB" sz="4800" b="1" spc="-150" dirty="0">
              <a:solidFill>
                <a:schemeClr val="bg1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" name="Picture 16" descr="http://t3.gstatic.com/images?q=tbn:ANd9GcTbfex9qtw6abgHd6v22ibAib43DxerGcM7L2L6nVoIPXj2Dyxia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4357694"/>
            <a:ext cx="2514600" cy="1819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iStock_000005469405Medium B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-71438"/>
            <a:ext cx="8786812" cy="6632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3" descr="MB_logo-WHITE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6072188"/>
            <a:ext cx="1785937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/>
          <p:cNvSpPr/>
          <p:nvPr/>
        </p:nvSpPr>
        <p:spPr>
          <a:xfrm>
            <a:off x="0" y="6500813"/>
            <a:ext cx="9858375" cy="571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8858250" y="-571500"/>
            <a:ext cx="1214438" cy="77152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-857250" y="-357188"/>
            <a:ext cx="1214438" cy="77152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-1285875" y="-1714500"/>
            <a:ext cx="11858625" cy="20716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Picture 10" descr="http://t1.gstatic.com/images?q=tbn:ANd9GcRCHApSrzk3grsJ4PqPTd36f0_F-n52U1V5irhVwgEU7OJYbDUUw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785794"/>
            <a:ext cx="1771650" cy="2581275"/>
          </a:xfrm>
          <a:prstGeom prst="rect">
            <a:avLst/>
          </a:prstGeom>
          <a:noFill/>
        </p:spPr>
      </p:pic>
      <p:pic>
        <p:nvPicPr>
          <p:cNvPr id="11" name="Picture 8" descr="http://t3.gstatic.com/images?q=tbn:ANd9GcT3gyAS4OBk4iBBe9dm6dfdKn619t0NK7MMozx8EMI0z2j07qdZ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1643050"/>
            <a:ext cx="4667250" cy="981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/>
          <p:cNvSpPr>
            <a:spLocks noChangeArrowheads="1"/>
          </p:cNvSpPr>
          <p:nvPr/>
        </p:nvSpPr>
        <p:spPr bwMode="auto">
          <a:xfrm>
            <a:off x="2500298" y="5400675"/>
            <a:ext cx="4311650" cy="9842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7" name="AutoShape 3"/>
          <p:cNvSpPr>
            <a:spLocks noChangeArrowheads="1"/>
          </p:cNvSpPr>
          <p:nvPr/>
        </p:nvSpPr>
        <p:spPr bwMode="auto">
          <a:xfrm>
            <a:off x="2789223" y="4338638"/>
            <a:ext cx="3733800" cy="9858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8" name="AutoShape 4"/>
          <p:cNvSpPr>
            <a:spLocks noChangeArrowheads="1"/>
          </p:cNvSpPr>
          <p:nvPr/>
        </p:nvSpPr>
        <p:spPr bwMode="auto">
          <a:xfrm>
            <a:off x="3089260" y="3279775"/>
            <a:ext cx="3135313" cy="9842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9" name="AutoShape 5"/>
          <p:cNvSpPr>
            <a:spLocks noChangeArrowheads="1"/>
          </p:cNvSpPr>
          <p:nvPr/>
        </p:nvSpPr>
        <p:spPr bwMode="auto">
          <a:xfrm>
            <a:off x="3378185" y="2220913"/>
            <a:ext cx="2555875" cy="9842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0" name="AutoShape 6"/>
          <p:cNvSpPr>
            <a:spLocks noChangeArrowheads="1"/>
          </p:cNvSpPr>
          <p:nvPr/>
        </p:nvSpPr>
        <p:spPr bwMode="auto">
          <a:xfrm>
            <a:off x="3544873" y="1162050"/>
            <a:ext cx="2222500" cy="9842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9255" name="AutoShape 7"/>
          <p:cNvSpPr>
            <a:spLocks noChangeArrowheads="1"/>
          </p:cNvSpPr>
          <p:nvPr/>
        </p:nvSpPr>
        <p:spPr bwMode="auto">
          <a:xfrm>
            <a:off x="2501885" y="5399088"/>
            <a:ext cx="4311650" cy="984250"/>
          </a:xfrm>
          <a:prstGeom prst="roundRect">
            <a:avLst>
              <a:gd name="adj" fmla="val 16667"/>
            </a:avLst>
          </a:prstGeom>
          <a:blipFill dpi="0" rotWithShape="1">
            <a:blip r:embed="rId3" cstate="email"/>
            <a:srcRect/>
            <a:stretch>
              <a:fillRect b="-9223"/>
            </a:stretch>
          </a:blipFill>
          <a:ln w="9525" algn="ctr">
            <a:solidFill>
              <a:srgbClr val="C0C0C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09256" name="AutoShape 8"/>
          <p:cNvSpPr>
            <a:spLocks noChangeArrowheads="1"/>
          </p:cNvSpPr>
          <p:nvPr/>
        </p:nvSpPr>
        <p:spPr bwMode="auto">
          <a:xfrm>
            <a:off x="2790810" y="4337050"/>
            <a:ext cx="3733800" cy="985838"/>
          </a:xfrm>
          <a:prstGeom prst="roundRect">
            <a:avLst>
              <a:gd name="adj" fmla="val 16667"/>
            </a:avLst>
          </a:prstGeom>
          <a:blipFill dpi="0" rotWithShape="1">
            <a:blip r:embed="rId4" cstate="email"/>
            <a:srcRect/>
            <a:stretch>
              <a:fillRect b="-9730"/>
            </a:stretch>
          </a:blipFill>
          <a:ln w="9525" algn="ctr">
            <a:solidFill>
              <a:srgbClr val="C0C0C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09257" name="AutoShape 9"/>
          <p:cNvSpPr>
            <a:spLocks noChangeArrowheads="1"/>
          </p:cNvSpPr>
          <p:nvPr/>
        </p:nvSpPr>
        <p:spPr bwMode="auto">
          <a:xfrm>
            <a:off x="3090848" y="3278188"/>
            <a:ext cx="3135312" cy="984250"/>
          </a:xfrm>
          <a:prstGeom prst="roundRect">
            <a:avLst>
              <a:gd name="adj" fmla="val 16667"/>
            </a:avLst>
          </a:prstGeom>
          <a:blipFill dpi="0" rotWithShape="1">
            <a:blip r:embed="rId5" cstate="email"/>
            <a:srcRect/>
            <a:stretch>
              <a:fillRect b="-8900"/>
            </a:stretch>
          </a:blipFill>
          <a:ln w="9525" algn="ctr">
            <a:solidFill>
              <a:srgbClr val="C0C0C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09258" name="AutoShape 10"/>
          <p:cNvSpPr>
            <a:spLocks noChangeArrowheads="1"/>
          </p:cNvSpPr>
          <p:nvPr/>
        </p:nvSpPr>
        <p:spPr bwMode="auto">
          <a:xfrm>
            <a:off x="3379773" y="2219325"/>
            <a:ext cx="2555875" cy="984250"/>
          </a:xfrm>
          <a:prstGeom prst="roundRect">
            <a:avLst>
              <a:gd name="adj" fmla="val 16667"/>
            </a:avLst>
          </a:prstGeom>
          <a:blipFill dpi="0" rotWithShape="1">
            <a:blip r:embed="rId6" cstate="email"/>
            <a:srcRect/>
            <a:stretch>
              <a:fillRect b="-8635"/>
            </a:stretch>
          </a:blipFill>
          <a:ln w="9525" algn="ctr">
            <a:solidFill>
              <a:srgbClr val="C0C0C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09259" name="AutoShape 11"/>
          <p:cNvSpPr>
            <a:spLocks noChangeArrowheads="1"/>
          </p:cNvSpPr>
          <p:nvPr/>
        </p:nvSpPr>
        <p:spPr bwMode="auto">
          <a:xfrm>
            <a:off x="3546460" y="1160463"/>
            <a:ext cx="2222500" cy="984250"/>
          </a:xfrm>
          <a:prstGeom prst="roundRect">
            <a:avLst>
              <a:gd name="adj" fmla="val 16667"/>
            </a:avLst>
          </a:prstGeom>
          <a:blipFill dpi="0" rotWithShape="1">
            <a:blip r:embed="rId7" cstate="email"/>
            <a:srcRect/>
            <a:stretch>
              <a:fillRect b="-11406"/>
            </a:stretch>
          </a:blipFill>
          <a:ln w="9525" algn="ctr">
            <a:solidFill>
              <a:srgbClr val="C0C0C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26646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290543" y="295260"/>
            <a:ext cx="8639175" cy="1062038"/>
          </a:xfrm>
          <a:prstGeom prst="rect">
            <a:avLst/>
          </a:prstGeom>
        </p:spPr>
        <p:txBody>
          <a:bodyPr/>
          <a:lstStyle/>
          <a:p>
            <a:r>
              <a:rPr lang="hu-HU" dirty="0" smtClean="0"/>
              <a:t>Kötődés: olyan </a:t>
            </a:r>
            <a:r>
              <a:rPr lang="hu-HU" dirty="0" smtClean="0"/>
              <a:t>mint a párkapcsolat…</a:t>
            </a:r>
            <a:endParaRPr lang="en-US" dirty="0" smtClean="0"/>
          </a:p>
        </p:txBody>
      </p:sp>
      <p:sp>
        <p:nvSpPr>
          <p:cNvPr id="309261" name="AutoShape 13"/>
          <p:cNvSpPr>
            <a:spLocks noChangeArrowheads="1"/>
          </p:cNvSpPr>
          <p:nvPr/>
        </p:nvSpPr>
        <p:spPr bwMode="auto">
          <a:xfrm>
            <a:off x="784210" y="5597511"/>
            <a:ext cx="1674813" cy="3683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6D54F"/>
              </a:gs>
              <a:gs pos="50000">
                <a:srgbClr val="DAE594"/>
              </a:gs>
              <a:gs pos="100000">
                <a:srgbClr val="C6D54F"/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>
            <a:outerShdw dist="35921" dir="2700000" algn="ctr" rotWithShape="0">
              <a:srgbClr val="545454"/>
            </a:outerShdw>
          </a:effectLst>
        </p:spPr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hu-HU" sz="1500" dirty="0">
                <a:solidFill>
                  <a:srgbClr val="545454"/>
                </a:solidFill>
              </a:rPr>
              <a:t>Ismeret</a:t>
            </a:r>
            <a:endParaRPr lang="en-US" sz="1500" dirty="0">
              <a:solidFill>
                <a:srgbClr val="545454"/>
              </a:solidFill>
            </a:endParaRPr>
          </a:p>
        </p:txBody>
      </p:sp>
      <p:sp>
        <p:nvSpPr>
          <p:cNvPr id="309262" name="AutoShape 14"/>
          <p:cNvSpPr>
            <a:spLocks noChangeArrowheads="1"/>
          </p:cNvSpPr>
          <p:nvPr/>
        </p:nvSpPr>
        <p:spPr bwMode="auto">
          <a:xfrm>
            <a:off x="787385" y="4535473"/>
            <a:ext cx="1668463" cy="3683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6D54F"/>
              </a:gs>
              <a:gs pos="50000">
                <a:srgbClr val="DAE594"/>
              </a:gs>
              <a:gs pos="100000">
                <a:srgbClr val="C6D54F"/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>
            <a:outerShdw dist="35921" dir="2700000" algn="ctr" rotWithShape="0">
              <a:srgbClr val="545454"/>
            </a:outerShdw>
          </a:effectLst>
        </p:spPr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en-US" sz="1500" dirty="0" err="1">
                <a:solidFill>
                  <a:srgbClr val="545454"/>
                </a:solidFill>
              </a:rPr>
              <a:t>Relevan</a:t>
            </a:r>
            <a:r>
              <a:rPr lang="hu-HU" sz="1500" dirty="0" err="1">
                <a:solidFill>
                  <a:srgbClr val="545454"/>
                </a:solidFill>
              </a:rPr>
              <a:t>cia</a:t>
            </a:r>
            <a:endParaRPr lang="en-US" sz="1500" dirty="0">
              <a:solidFill>
                <a:srgbClr val="545454"/>
              </a:solidFill>
            </a:endParaRPr>
          </a:p>
        </p:txBody>
      </p:sp>
      <p:sp>
        <p:nvSpPr>
          <p:cNvPr id="309263" name="AutoShape 15"/>
          <p:cNvSpPr>
            <a:spLocks noChangeArrowheads="1"/>
          </p:cNvSpPr>
          <p:nvPr/>
        </p:nvSpPr>
        <p:spPr bwMode="auto">
          <a:xfrm>
            <a:off x="738173" y="3475023"/>
            <a:ext cx="1762125" cy="3683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6D54F"/>
              </a:gs>
              <a:gs pos="50000">
                <a:srgbClr val="DAE594"/>
              </a:gs>
              <a:gs pos="100000">
                <a:srgbClr val="C6D54F"/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>
            <a:outerShdw dist="35921" dir="2700000" algn="ctr" rotWithShape="0">
              <a:srgbClr val="545454"/>
            </a:outerShdw>
          </a:effectLst>
        </p:spPr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hu-HU" sz="1500" dirty="0">
                <a:solidFill>
                  <a:srgbClr val="545454"/>
                </a:solidFill>
              </a:rPr>
              <a:t>Teljesítmény</a:t>
            </a:r>
            <a:endParaRPr lang="en-US" sz="1500" dirty="0">
              <a:solidFill>
                <a:srgbClr val="545454"/>
              </a:solidFill>
            </a:endParaRPr>
          </a:p>
        </p:txBody>
      </p:sp>
      <p:sp>
        <p:nvSpPr>
          <p:cNvPr id="309264" name="AutoShape 16"/>
          <p:cNvSpPr>
            <a:spLocks noChangeArrowheads="1"/>
          </p:cNvSpPr>
          <p:nvPr/>
        </p:nvSpPr>
        <p:spPr bwMode="auto">
          <a:xfrm>
            <a:off x="784210" y="1357298"/>
            <a:ext cx="1674813" cy="3683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6D54F"/>
              </a:gs>
              <a:gs pos="50000">
                <a:srgbClr val="DAE594"/>
              </a:gs>
              <a:gs pos="100000">
                <a:srgbClr val="C6D54F"/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>
            <a:outerShdw dist="35921" dir="2700000" algn="ctr" rotWithShape="0">
              <a:srgbClr val="545454"/>
            </a:outerShdw>
          </a:effectLst>
        </p:spPr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hu-HU" sz="1500" dirty="0">
                <a:solidFill>
                  <a:srgbClr val="545454"/>
                </a:solidFill>
              </a:rPr>
              <a:t>Kötődés</a:t>
            </a:r>
            <a:endParaRPr lang="en-US" sz="1500" dirty="0">
              <a:solidFill>
                <a:srgbClr val="545454"/>
              </a:solidFill>
            </a:endParaRPr>
          </a:p>
        </p:txBody>
      </p:sp>
      <p:sp>
        <p:nvSpPr>
          <p:cNvPr id="309265" name="AutoShape 17"/>
          <p:cNvSpPr>
            <a:spLocks noChangeArrowheads="1"/>
          </p:cNvSpPr>
          <p:nvPr/>
        </p:nvSpPr>
        <p:spPr bwMode="auto">
          <a:xfrm>
            <a:off x="784210" y="2416161"/>
            <a:ext cx="1674813" cy="3683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6D54F"/>
              </a:gs>
              <a:gs pos="50000">
                <a:srgbClr val="DAE594"/>
              </a:gs>
              <a:gs pos="100000">
                <a:srgbClr val="C6D54F"/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>
            <a:outerShdw dist="35921" dir="2700000" algn="ctr" rotWithShape="0">
              <a:srgbClr val="545454"/>
            </a:outerShdw>
          </a:effectLst>
        </p:spPr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hu-HU" sz="1500" dirty="0">
                <a:solidFill>
                  <a:srgbClr val="545454"/>
                </a:solidFill>
              </a:rPr>
              <a:t>Előny</a:t>
            </a:r>
            <a:endParaRPr lang="en-US" sz="1500" dirty="0">
              <a:solidFill>
                <a:srgbClr val="545454"/>
              </a:solidFill>
            </a:endParaRPr>
          </a:p>
        </p:txBody>
      </p:sp>
      <p:sp>
        <p:nvSpPr>
          <p:cNvPr id="26652" name="Rectangle 18"/>
          <p:cNvSpPr>
            <a:spLocks noChangeArrowheads="1"/>
          </p:cNvSpPr>
          <p:nvPr/>
        </p:nvSpPr>
        <p:spPr bwMode="auto">
          <a:xfrm>
            <a:off x="5849965" y="5399088"/>
            <a:ext cx="2651125" cy="9842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lIns="182880" rIns="0" anchor="ctr"/>
          <a:lstStyle/>
          <a:p>
            <a:pPr algn="r" defTabSz="966788">
              <a:spcBef>
                <a:spcPct val="50000"/>
              </a:spcBef>
            </a:pPr>
            <a:r>
              <a:rPr lang="en-US" sz="1300"/>
              <a:t>„</a:t>
            </a:r>
            <a:r>
              <a:rPr lang="hu-HU" sz="1300"/>
              <a:t>Tudja egyáltalán,</a:t>
            </a:r>
            <a:br>
              <a:rPr lang="hu-HU" sz="1300"/>
            </a:br>
            <a:r>
              <a:rPr lang="hu-HU" sz="1300"/>
              <a:t>hogy létezem?</a:t>
            </a:r>
            <a:r>
              <a:rPr lang="en-US" sz="1300"/>
              <a:t>"  </a:t>
            </a:r>
          </a:p>
        </p:txBody>
      </p:sp>
      <p:sp>
        <p:nvSpPr>
          <p:cNvPr id="26653" name="Rectangle 19"/>
          <p:cNvSpPr>
            <a:spLocks noChangeArrowheads="1"/>
          </p:cNvSpPr>
          <p:nvPr/>
        </p:nvSpPr>
        <p:spPr bwMode="auto">
          <a:xfrm>
            <a:off x="5502303" y="4337050"/>
            <a:ext cx="2998787" cy="985838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lIns="182880" rIns="0" anchor="ctr"/>
          <a:lstStyle/>
          <a:p>
            <a:pPr algn="r" defTabSz="966788">
              <a:spcBef>
                <a:spcPct val="50000"/>
              </a:spcBef>
            </a:pPr>
            <a:r>
              <a:rPr lang="en-US" sz="1300"/>
              <a:t>„</a:t>
            </a:r>
            <a:r>
              <a:rPr lang="hu-HU" sz="1300"/>
              <a:t>Vajon úgy gondolja, </a:t>
            </a:r>
            <a:br>
              <a:rPr lang="hu-HU" sz="1300"/>
            </a:br>
            <a:r>
              <a:rPr lang="hu-HU" sz="1300"/>
              <a:t>hogy illünk egymáshoz?</a:t>
            </a:r>
            <a:r>
              <a:rPr lang="en-US" sz="1300"/>
              <a:t>”</a:t>
            </a:r>
          </a:p>
        </p:txBody>
      </p:sp>
      <p:sp>
        <p:nvSpPr>
          <p:cNvPr id="26654" name="Rectangle 20"/>
          <p:cNvSpPr>
            <a:spLocks noChangeArrowheads="1"/>
          </p:cNvSpPr>
          <p:nvPr/>
        </p:nvSpPr>
        <p:spPr bwMode="auto">
          <a:xfrm>
            <a:off x="5186390" y="3278188"/>
            <a:ext cx="3314700" cy="9842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lIns="182880" rIns="0" anchor="ctr"/>
          <a:lstStyle/>
          <a:p>
            <a:pPr algn="r" defTabSz="966788">
              <a:spcBef>
                <a:spcPct val="50000"/>
              </a:spcBef>
            </a:pPr>
            <a:r>
              <a:rPr lang="en-US" sz="1300" dirty="0"/>
              <a:t>„</a:t>
            </a:r>
            <a:r>
              <a:rPr lang="hu-HU" sz="1300" dirty="0"/>
              <a:t>Jó benyomást tettem</a:t>
            </a:r>
            <a:br>
              <a:rPr lang="hu-HU" sz="1300" dirty="0"/>
            </a:br>
            <a:r>
              <a:rPr lang="hu-HU" sz="1300" dirty="0"/>
              <a:t>rá a randin?</a:t>
            </a:r>
            <a:r>
              <a:rPr lang="en-US" sz="1300" dirty="0"/>
              <a:t>”</a:t>
            </a:r>
          </a:p>
        </p:txBody>
      </p:sp>
      <p:sp>
        <p:nvSpPr>
          <p:cNvPr id="26655" name="Rectangle 21"/>
          <p:cNvSpPr>
            <a:spLocks noChangeArrowheads="1"/>
          </p:cNvSpPr>
          <p:nvPr/>
        </p:nvSpPr>
        <p:spPr bwMode="auto">
          <a:xfrm>
            <a:off x="4889528" y="2219325"/>
            <a:ext cx="3611562" cy="9842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lIns="182880" rIns="0" anchor="ctr"/>
          <a:lstStyle/>
          <a:p>
            <a:pPr algn="r" defTabSz="966788">
              <a:spcBef>
                <a:spcPct val="50000"/>
              </a:spcBef>
            </a:pPr>
            <a:r>
              <a:rPr lang="en-US" sz="1300" dirty="0"/>
              <a:t>„</a:t>
            </a:r>
            <a:r>
              <a:rPr lang="hu-HU" sz="1300" dirty="0"/>
              <a:t>Jobb vagyok neki valamiben,</a:t>
            </a:r>
            <a:br>
              <a:rPr lang="hu-HU" sz="1300" dirty="0"/>
            </a:br>
            <a:r>
              <a:rPr lang="hu-HU" sz="1300" dirty="0"/>
              <a:t>mint mások?</a:t>
            </a:r>
            <a:r>
              <a:rPr lang="en-US" sz="1300" dirty="0"/>
              <a:t>”</a:t>
            </a:r>
          </a:p>
        </p:txBody>
      </p:sp>
      <p:sp>
        <p:nvSpPr>
          <p:cNvPr id="26656" name="Rectangle 22"/>
          <p:cNvSpPr>
            <a:spLocks noChangeArrowheads="1"/>
          </p:cNvSpPr>
          <p:nvPr/>
        </p:nvSpPr>
        <p:spPr bwMode="auto">
          <a:xfrm>
            <a:off x="4679978" y="1160463"/>
            <a:ext cx="3821112" cy="9842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lIns="182880" rIns="0" anchor="ctr"/>
          <a:lstStyle/>
          <a:p>
            <a:pPr algn="r" defTabSz="966788">
              <a:spcBef>
                <a:spcPct val="50000"/>
              </a:spcBef>
            </a:pPr>
            <a:r>
              <a:rPr lang="en-US" sz="1300" dirty="0"/>
              <a:t>„</a:t>
            </a:r>
            <a:r>
              <a:rPr lang="hu-HU" sz="1300" dirty="0"/>
              <a:t>Csak én tudom megadni neki, amire </a:t>
            </a:r>
            <a:br>
              <a:rPr lang="hu-HU" sz="1300" dirty="0"/>
            </a:br>
            <a:r>
              <a:rPr lang="hu-HU" sz="1300" dirty="0"/>
              <a:t>igazán vágyik?</a:t>
            </a:r>
            <a:r>
              <a:rPr lang="en-US" sz="1300" dirty="0"/>
              <a:t>”</a:t>
            </a:r>
          </a:p>
        </p:txBody>
      </p:sp>
      <p:sp>
        <p:nvSpPr>
          <p:cNvPr id="309271" name="AutoShape 23"/>
          <p:cNvSpPr>
            <a:spLocks noChangeArrowheads="1"/>
          </p:cNvSpPr>
          <p:nvPr/>
        </p:nvSpPr>
        <p:spPr bwMode="auto">
          <a:xfrm rot="16200000" flipV="1">
            <a:off x="2628872" y="4908551"/>
            <a:ext cx="663575" cy="476250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C6D54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09272" name="AutoShape 24"/>
          <p:cNvSpPr>
            <a:spLocks noChangeArrowheads="1"/>
          </p:cNvSpPr>
          <p:nvPr/>
        </p:nvSpPr>
        <p:spPr bwMode="auto">
          <a:xfrm rot="16200000" flipV="1">
            <a:off x="2920180" y="3853656"/>
            <a:ext cx="665162" cy="47307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C6D54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09273" name="AutoShape 25"/>
          <p:cNvSpPr>
            <a:spLocks noChangeArrowheads="1"/>
          </p:cNvSpPr>
          <p:nvPr/>
        </p:nvSpPr>
        <p:spPr bwMode="auto">
          <a:xfrm rot="16200000" flipV="1">
            <a:off x="3002742" y="2797969"/>
            <a:ext cx="661987" cy="47307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C6D54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09274" name="AutoShape 26"/>
          <p:cNvSpPr>
            <a:spLocks noChangeArrowheads="1"/>
          </p:cNvSpPr>
          <p:nvPr/>
        </p:nvSpPr>
        <p:spPr bwMode="auto">
          <a:xfrm rot="16200000" flipV="1">
            <a:off x="3275791" y="1742282"/>
            <a:ext cx="663575" cy="474662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C6D54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5978553" y="2133600"/>
            <a:ext cx="2522537" cy="3224213"/>
            <a:chOff x="4041" y="1344"/>
            <a:chExt cx="1589" cy="2031"/>
          </a:xfrm>
        </p:grpSpPr>
        <p:sp>
          <p:nvSpPr>
            <p:cNvPr id="26662" name="Line 28"/>
            <p:cNvSpPr>
              <a:spLocks noChangeShapeType="1"/>
            </p:cNvSpPr>
            <p:nvPr/>
          </p:nvSpPr>
          <p:spPr bwMode="gray">
            <a:xfrm flipH="1">
              <a:off x="4041" y="1344"/>
              <a:ext cx="1589" cy="0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26663" name="Line 29"/>
            <p:cNvSpPr>
              <a:spLocks noChangeShapeType="1"/>
            </p:cNvSpPr>
            <p:nvPr/>
          </p:nvSpPr>
          <p:spPr bwMode="gray">
            <a:xfrm flipH="1">
              <a:off x="4041" y="2084"/>
              <a:ext cx="1589" cy="0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26664" name="Line 30"/>
            <p:cNvSpPr>
              <a:spLocks noChangeShapeType="1"/>
            </p:cNvSpPr>
            <p:nvPr/>
          </p:nvSpPr>
          <p:spPr bwMode="gray">
            <a:xfrm flipH="1">
              <a:off x="4041" y="2721"/>
              <a:ext cx="158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26665" name="Line 31"/>
            <p:cNvSpPr>
              <a:spLocks noChangeShapeType="1"/>
            </p:cNvSpPr>
            <p:nvPr/>
          </p:nvSpPr>
          <p:spPr bwMode="gray">
            <a:xfrm flipH="1">
              <a:off x="4041" y="2721"/>
              <a:ext cx="1589" cy="0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26666" name="Line 32"/>
            <p:cNvSpPr>
              <a:spLocks noChangeShapeType="1"/>
            </p:cNvSpPr>
            <p:nvPr/>
          </p:nvSpPr>
          <p:spPr bwMode="gray">
            <a:xfrm flipH="1">
              <a:off x="4041" y="3375"/>
              <a:ext cx="1589" cy="0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379413"/>
            <a:ext cx="8459787" cy="762000"/>
          </a:xfrm>
          <a:prstGeom prst="rect">
            <a:avLst/>
          </a:prstGeom>
        </p:spPr>
        <p:txBody>
          <a:bodyPr/>
          <a:lstStyle/>
          <a:p>
            <a:r>
              <a:rPr lang="hu-HU" dirty="0" smtClean="0"/>
              <a:t>…nem </a:t>
            </a:r>
            <a:r>
              <a:rPr lang="hu-HU" dirty="0" smtClean="0"/>
              <a:t>állandó</a:t>
            </a:r>
            <a:endParaRPr lang="en-US" dirty="0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857356" y="1103313"/>
            <a:ext cx="6175375" cy="5208587"/>
            <a:chOff x="85" y="695"/>
            <a:chExt cx="3890" cy="3281"/>
          </a:xfrm>
        </p:grpSpPr>
        <p:sp>
          <p:nvSpPr>
            <p:cNvPr id="27656" name="AutoShape 4"/>
            <p:cNvSpPr>
              <a:spLocks noChangeArrowheads="1"/>
            </p:cNvSpPr>
            <p:nvPr/>
          </p:nvSpPr>
          <p:spPr bwMode="auto">
            <a:xfrm>
              <a:off x="1259" y="3356"/>
              <a:ext cx="2716" cy="618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 algn="ctr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7" name="AutoShape 5"/>
            <p:cNvSpPr>
              <a:spLocks noChangeArrowheads="1"/>
            </p:cNvSpPr>
            <p:nvPr/>
          </p:nvSpPr>
          <p:spPr bwMode="auto">
            <a:xfrm>
              <a:off x="1441" y="2689"/>
              <a:ext cx="2352" cy="61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 algn="ctr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8" name="AutoShape 6"/>
            <p:cNvSpPr>
              <a:spLocks noChangeArrowheads="1"/>
            </p:cNvSpPr>
            <p:nvPr/>
          </p:nvSpPr>
          <p:spPr bwMode="auto">
            <a:xfrm>
              <a:off x="1630" y="2025"/>
              <a:ext cx="1975" cy="61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 algn="ctr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9" name="AutoShape 7"/>
            <p:cNvSpPr>
              <a:spLocks noChangeArrowheads="1"/>
            </p:cNvSpPr>
            <p:nvPr/>
          </p:nvSpPr>
          <p:spPr bwMode="auto">
            <a:xfrm>
              <a:off x="1812" y="1360"/>
              <a:ext cx="1610" cy="618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 algn="ctr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0" name="AutoShape 8"/>
            <p:cNvSpPr>
              <a:spLocks noChangeArrowheads="1"/>
            </p:cNvSpPr>
            <p:nvPr/>
          </p:nvSpPr>
          <p:spPr bwMode="auto">
            <a:xfrm>
              <a:off x="1917" y="695"/>
              <a:ext cx="1400" cy="618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 algn="ctr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1305" name="AutoShape 9"/>
            <p:cNvSpPr>
              <a:spLocks noChangeArrowheads="1"/>
            </p:cNvSpPr>
            <p:nvPr/>
          </p:nvSpPr>
          <p:spPr bwMode="auto">
            <a:xfrm>
              <a:off x="1259" y="3359"/>
              <a:ext cx="2716" cy="617"/>
            </a:xfrm>
            <a:prstGeom prst="roundRect">
              <a:avLst>
                <a:gd name="adj" fmla="val 16667"/>
              </a:avLst>
            </a:prstGeom>
            <a:blipFill dpi="0" rotWithShape="1">
              <a:blip r:embed="rId3" cstate="email"/>
              <a:srcRect/>
              <a:stretch>
                <a:fillRect b="-78894"/>
              </a:stretch>
            </a:blipFill>
            <a:ln w="9525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GB">
                <a:latin typeface="Arial" charset="0"/>
              </a:endParaRPr>
            </a:p>
          </p:txBody>
        </p:sp>
        <p:sp>
          <p:nvSpPr>
            <p:cNvPr id="311307" name="AutoShape 11"/>
            <p:cNvSpPr>
              <a:spLocks noChangeArrowheads="1"/>
            </p:cNvSpPr>
            <p:nvPr/>
          </p:nvSpPr>
          <p:spPr bwMode="auto">
            <a:xfrm>
              <a:off x="1448" y="2685"/>
              <a:ext cx="2351" cy="619"/>
            </a:xfrm>
            <a:prstGeom prst="roundRect">
              <a:avLst>
                <a:gd name="adj" fmla="val 16667"/>
              </a:avLst>
            </a:prstGeom>
            <a:blipFill dpi="0" rotWithShape="1">
              <a:blip r:embed="rId4" cstate="email"/>
              <a:srcRect/>
              <a:stretch>
                <a:fillRect b="-20779"/>
              </a:stretch>
            </a:blipFill>
            <a:ln w="9525" algn="ctr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GB">
                <a:latin typeface="Arial" charset="0"/>
              </a:endParaRPr>
            </a:p>
          </p:txBody>
        </p:sp>
        <p:sp>
          <p:nvSpPr>
            <p:cNvPr id="311309" name="AutoShape 13"/>
            <p:cNvSpPr>
              <a:spLocks noChangeArrowheads="1"/>
            </p:cNvSpPr>
            <p:nvPr/>
          </p:nvSpPr>
          <p:spPr bwMode="auto">
            <a:xfrm>
              <a:off x="1632" y="2022"/>
              <a:ext cx="1972" cy="610"/>
            </a:xfrm>
            <a:prstGeom prst="roundRect">
              <a:avLst>
                <a:gd name="adj" fmla="val 16667"/>
              </a:avLst>
            </a:prstGeom>
            <a:blipFill dpi="0" rotWithShape="1">
              <a:blip r:embed="rId5" cstate="email"/>
              <a:srcRect/>
              <a:stretch>
                <a:fillRect b="-39526"/>
              </a:stretch>
            </a:blipFill>
            <a:ln w="9525" algn="ctr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GB">
                <a:latin typeface="Arial" charset="0"/>
              </a:endParaRPr>
            </a:p>
          </p:txBody>
        </p:sp>
        <p:sp>
          <p:nvSpPr>
            <p:cNvPr id="27670" name="AutoShape 15"/>
            <p:cNvSpPr>
              <a:spLocks noChangeArrowheads="1"/>
            </p:cNvSpPr>
            <p:nvPr/>
          </p:nvSpPr>
          <p:spPr bwMode="auto">
            <a:xfrm>
              <a:off x="1835" y="1370"/>
              <a:ext cx="1587" cy="610"/>
            </a:xfrm>
            <a:prstGeom prst="roundRect">
              <a:avLst>
                <a:gd name="adj" fmla="val 16667"/>
              </a:avLst>
            </a:prstGeom>
            <a:blipFill dpi="0" rotWithShape="1">
              <a:blip r:embed="rId6" cstate="print"/>
              <a:srcRect/>
              <a:stretch>
                <a:fillRect/>
              </a:stretch>
            </a:blipFill>
            <a:ln w="9525" algn="ctr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1313" name="AutoShape 17"/>
            <p:cNvSpPr>
              <a:spLocks noChangeArrowheads="1"/>
            </p:cNvSpPr>
            <p:nvPr/>
          </p:nvSpPr>
          <p:spPr bwMode="auto">
            <a:xfrm>
              <a:off x="1921" y="697"/>
              <a:ext cx="1394" cy="610"/>
            </a:xfrm>
            <a:prstGeom prst="roundRect">
              <a:avLst>
                <a:gd name="adj" fmla="val 16667"/>
              </a:avLst>
            </a:prstGeom>
            <a:blipFill dpi="0" rotWithShape="1">
              <a:blip r:embed="rId7" cstate="email"/>
              <a:srcRect/>
              <a:stretch>
                <a:fillRect b="-20185"/>
              </a:stretch>
            </a:blipFill>
            <a:ln w="9525" algn="ctr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GB">
                <a:latin typeface="Arial" charset="0"/>
              </a:endParaRPr>
            </a:p>
          </p:txBody>
        </p:sp>
        <p:sp>
          <p:nvSpPr>
            <p:cNvPr id="311315" name="AutoShape 19"/>
            <p:cNvSpPr>
              <a:spLocks noChangeArrowheads="1"/>
            </p:cNvSpPr>
            <p:nvPr/>
          </p:nvSpPr>
          <p:spPr bwMode="auto">
            <a:xfrm>
              <a:off x="114" y="3550"/>
              <a:ext cx="1055" cy="23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C6D54F"/>
                </a:gs>
                <a:gs pos="50000">
                  <a:srgbClr val="DAE594"/>
                </a:gs>
                <a:gs pos="100000">
                  <a:srgbClr val="C6D54F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rgbClr val="545454"/>
              </a:outerShdw>
            </a:effectLst>
          </p:spPr>
          <p:txBody>
            <a:bodyPr anchor="ctr" anchorCtr="1"/>
            <a:lstStyle/>
            <a:p>
              <a:pPr algn="ctr">
                <a:spcBef>
                  <a:spcPct val="50000"/>
                </a:spcBef>
                <a:defRPr/>
              </a:pPr>
              <a:r>
                <a:rPr lang="hu-HU" sz="1500" dirty="0">
                  <a:solidFill>
                    <a:srgbClr val="545454"/>
                  </a:solidFill>
                </a:rPr>
                <a:t>Ismeret</a:t>
              </a:r>
              <a:endParaRPr lang="en-US" sz="1500" dirty="0">
                <a:solidFill>
                  <a:srgbClr val="545454"/>
                </a:solidFill>
              </a:endParaRPr>
            </a:p>
          </p:txBody>
        </p:sp>
        <p:sp>
          <p:nvSpPr>
            <p:cNvPr id="311316" name="AutoShape 20"/>
            <p:cNvSpPr>
              <a:spLocks noChangeArrowheads="1"/>
            </p:cNvSpPr>
            <p:nvPr/>
          </p:nvSpPr>
          <p:spPr bwMode="auto">
            <a:xfrm>
              <a:off x="116" y="2884"/>
              <a:ext cx="1051" cy="231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C6D54F"/>
                </a:gs>
                <a:gs pos="50000">
                  <a:srgbClr val="DAE594"/>
                </a:gs>
                <a:gs pos="100000">
                  <a:srgbClr val="C6D54F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rgbClr val="545454"/>
              </a:outerShdw>
            </a:effectLst>
          </p:spPr>
          <p:txBody>
            <a:bodyPr anchor="ctr" anchorCtr="1"/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1500" dirty="0" err="1">
                  <a:solidFill>
                    <a:srgbClr val="545454"/>
                  </a:solidFill>
                </a:rPr>
                <a:t>Releva</a:t>
              </a:r>
              <a:r>
                <a:rPr lang="hu-HU" sz="1500" dirty="0" err="1">
                  <a:solidFill>
                    <a:srgbClr val="545454"/>
                  </a:solidFill>
                </a:rPr>
                <a:t>ncia</a:t>
              </a:r>
              <a:endParaRPr lang="en-US" sz="1500" dirty="0">
                <a:solidFill>
                  <a:srgbClr val="545454"/>
                </a:solidFill>
              </a:endParaRPr>
            </a:p>
          </p:txBody>
        </p:sp>
        <p:sp>
          <p:nvSpPr>
            <p:cNvPr id="311317" name="AutoShape 21"/>
            <p:cNvSpPr>
              <a:spLocks noChangeArrowheads="1"/>
            </p:cNvSpPr>
            <p:nvPr/>
          </p:nvSpPr>
          <p:spPr bwMode="auto">
            <a:xfrm>
              <a:off x="85" y="2218"/>
              <a:ext cx="1110" cy="231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C6D54F"/>
                </a:gs>
                <a:gs pos="50000">
                  <a:srgbClr val="DAE594"/>
                </a:gs>
                <a:gs pos="100000">
                  <a:srgbClr val="C6D54F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rgbClr val="545454"/>
              </a:outerShdw>
            </a:effectLst>
          </p:spPr>
          <p:txBody>
            <a:bodyPr anchor="ctr" anchorCtr="1"/>
            <a:lstStyle/>
            <a:p>
              <a:pPr algn="ctr">
                <a:spcBef>
                  <a:spcPct val="50000"/>
                </a:spcBef>
                <a:defRPr/>
              </a:pPr>
              <a:r>
                <a:rPr lang="hu-HU" sz="1500" dirty="0">
                  <a:solidFill>
                    <a:srgbClr val="545454"/>
                  </a:solidFill>
                </a:rPr>
                <a:t>Teljesítmény</a:t>
              </a:r>
              <a:endParaRPr lang="en-US" sz="1500" dirty="0">
                <a:solidFill>
                  <a:srgbClr val="545454"/>
                </a:solidFill>
              </a:endParaRPr>
            </a:p>
          </p:txBody>
        </p:sp>
        <p:sp>
          <p:nvSpPr>
            <p:cNvPr id="311318" name="AutoShape 22"/>
            <p:cNvSpPr>
              <a:spLocks noChangeArrowheads="1"/>
            </p:cNvSpPr>
            <p:nvPr/>
          </p:nvSpPr>
          <p:spPr bwMode="auto">
            <a:xfrm>
              <a:off x="114" y="888"/>
              <a:ext cx="1055" cy="23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C6D54F"/>
                </a:gs>
                <a:gs pos="50000">
                  <a:srgbClr val="DAE594"/>
                </a:gs>
                <a:gs pos="100000">
                  <a:srgbClr val="C6D54F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rgbClr val="545454"/>
              </a:outerShdw>
            </a:effectLst>
          </p:spPr>
          <p:txBody>
            <a:bodyPr anchor="ctr" anchorCtr="1"/>
            <a:lstStyle/>
            <a:p>
              <a:pPr algn="ctr">
                <a:spcBef>
                  <a:spcPct val="50000"/>
                </a:spcBef>
                <a:defRPr/>
              </a:pPr>
              <a:r>
                <a:rPr lang="hu-HU" sz="1500" dirty="0">
                  <a:solidFill>
                    <a:srgbClr val="545454"/>
                  </a:solidFill>
                </a:rPr>
                <a:t>Kötődés</a:t>
              </a:r>
              <a:endParaRPr lang="en-US" sz="1500" dirty="0">
                <a:solidFill>
                  <a:srgbClr val="545454"/>
                </a:solidFill>
              </a:endParaRPr>
            </a:p>
          </p:txBody>
        </p:sp>
        <p:sp>
          <p:nvSpPr>
            <p:cNvPr id="311319" name="AutoShape 23"/>
            <p:cNvSpPr>
              <a:spLocks noChangeArrowheads="1"/>
            </p:cNvSpPr>
            <p:nvPr/>
          </p:nvSpPr>
          <p:spPr bwMode="auto">
            <a:xfrm>
              <a:off x="114" y="1553"/>
              <a:ext cx="1055" cy="231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C6D54F"/>
                </a:gs>
                <a:gs pos="50000">
                  <a:srgbClr val="DAE594"/>
                </a:gs>
                <a:gs pos="100000">
                  <a:srgbClr val="C6D54F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rgbClr val="545454"/>
              </a:outerShdw>
            </a:effectLst>
          </p:spPr>
          <p:txBody>
            <a:bodyPr anchor="ctr" anchorCtr="1"/>
            <a:lstStyle/>
            <a:p>
              <a:pPr algn="ctr">
                <a:spcBef>
                  <a:spcPct val="50000"/>
                </a:spcBef>
                <a:defRPr/>
              </a:pPr>
              <a:r>
                <a:rPr lang="hu-HU" sz="1500" dirty="0">
                  <a:solidFill>
                    <a:srgbClr val="545454"/>
                  </a:solidFill>
                </a:rPr>
                <a:t>Előny</a:t>
              </a:r>
              <a:endParaRPr lang="en-US" sz="1500" dirty="0">
                <a:solidFill>
                  <a:srgbClr val="545454"/>
                </a:solidFill>
              </a:endParaRPr>
            </a:p>
          </p:txBody>
        </p:sp>
        <p:sp>
          <p:nvSpPr>
            <p:cNvPr id="311320" name="AutoShape 24"/>
            <p:cNvSpPr>
              <a:spLocks noChangeArrowheads="1"/>
            </p:cNvSpPr>
            <p:nvPr/>
          </p:nvSpPr>
          <p:spPr bwMode="auto">
            <a:xfrm rot="16200000" flipV="1">
              <a:off x="1223" y="3046"/>
              <a:ext cx="417" cy="300"/>
            </a:xfrm>
            <a:custGeom>
              <a:avLst/>
              <a:gdLst>
                <a:gd name="G0" fmla="+- 9257 0 0"/>
                <a:gd name="G1" fmla="+- 18514 0 0"/>
                <a:gd name="G2" fmla="+- 7200 0 0"/>
                <a:gd name="G3" fmla="*/ 9257 1 2"/>
                <a:gd name="G4" fmla="+- G3 10800 0"/>
                <a:gd name="G5" fmla="+- 21600 9257 18514"/>
                <a:gd name="G6" fmla="+- 18514 7200 0"/>
                <a:gd name="G7" fmla="*/ G6 1 2"/>
                <a:gd name="G8" fmla="*/ 18514 2 1"/>
                <a:gd name="G9" fmla="+- G8 0 21600"/>
                <a:gd name="G10" fmla="*/ 21600 G0 G1"/>
                <a:gd name="G11" fmla="*/ 21600 G4 G1"/>
                <a:gd name="G12" fmla="*/ 21600 G5 G1"/>
                <a:gd name="G13" fmla="*/ 21600 G7 G1"/>
                <a:gd name="G14" fmla="*/ 18514 1 2"/>
                <a:gd name="G15" fmla="+- G5 0 G4"/>
                <a:gd name="G16" fmla="+- G0 0 G4"/>
                <a:gd name="G17" fmla="*/ G2 G15 G16"/>
                <a:gd name="T0" fmla="*/ 15429 w 21600"/>
                <a:gd name="T1" fmla="*/ 0 h 21600"/>
                <a:gd name="T2" fmla="*/ 9257 w 21600"/>
                <a:gd name="T3" fmla="*/ 7200 h 21600"/>
                <a:gd name="T4" fmla="*/ 0 w 21600"/>
                <a:gd name="T5" fmla="*/ 18001 h 21600"/>
                <a:gd name="T6" fmla="*/ 9257 w 21600"/>
                <a:gd name="T7" fmla="*/ 21600 h 21600"/>
                <a:gd name="T8" fmla="*/ 18514 w 21600"/>
                <a:gd name="T9" fmla="*/ 15000 h 21600"/>
                <a:gd name="T10" fmla="*/ 21600 w 21600"/>
                <a:gd name="T11" fmla="*/ 720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G12 h 21600"/>
                <a:gd name="T20" fmla="*/ G1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7200"/>
                  </a:lnTo>
                  <a:lnTo>
                    <a:pt x="12343" y="7200"/>
                  </a:lnTo>
                  <a:lnTo>
                    <a:pt x="12343" y="14400"/>
                  </a:lnTo>
                  <a:lnTo>
                    <a:pt x="0" y="14400"/>
                  </a:lnTo>
                  <a:lnTo>
                    <a:pt x="0" y="21600"/>
                  </a:lnTo>
                  <a:lnTo>
                    <a:pt x="18514" y="21600"/>
                  </a:lnTo>
                  <a:lnTo>
                    <a:pt x="18514" y="7200"/>
                  </a:lnTo>
                  <a:lnTo>
                    <a:pt x="21600" y="7200"/>
                  </a:lnTo>
                  <a:close/>
                </a:path>
              </a:pathLst>
            </a:custGeom>
            <a:solidFill>
              <a:srgbClr val="C6D54F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GB">
                <a:latin typeface="Arial" charset="0"/>
              </a:endParaRPr>
            </a:p>
          </p:txBody>
        </p:sp>
        <p:sp>
          <p:nvSpPr>
            <p:cNvPr id="311321" name="AutoShape 25"/>
            <p:cNvSpPr>
              <a:spLocks noChangeArrowheads="1"/>
            </p:cNvSpPr>
            <p:nvPr/>
          </p:nvSpPr>
          <p:spPr bwMode="auto">
            <a:xfrm rot="16200000" flipV="1">
              <a:off x="1410" y="2375"/>
              <a:ext cx="417" cy="298"/>
            </a:xfrm>
            <a:custGeom>
              <a:avLst/>
              <a:gdLst>
                <a:gd name="G0" fmla="+- 9257 0 0"/>
                <a:gd name="G1" fmla="+- 18514 0 0"/>
                <a:gd name="G2" fmla="+- 7200 0 0"/>
                <a:gd name="G3" fmla="*/ 9257 1 2"/>
                <a:gd name="G4" fmla="+- G3 10800 0"/>
                <a:gd name="G5" fmla="+- 21600 9257 18514"/>
                <a:gd name="G6" fmla="+- 18514 7200 0"/>
                <a:gd name="G7" fmla="*/ G6 1 2"/>
                <a:gd name="G8" fmla="*/ 18514 2 1"/>
                <a:gd name="G9" fmla="+- G8 0 21600"/>
                <a:gd name="G10" fmla="*/ 21600 G0 G1"/>
                <a:gd name="G11" fmla="*/ 21600 G4 G1"/>
                <a:gd name="G12" fmla="*/ 21600 G5 G1"/>
                <a:gd name="G13" fmla="*/ 21600 G7 G1"/>
                <a:gd name="G14" fmla="*/ 18514 1 2"/>
                <a:gd name="G15" fmla="+- G5 0 G4"/>
                <a:gd name="G16" fmla="+- G0 0 G4"/>
                <a:gd name="G17" fmla="*/ G2 G15 G16"/>
                <a:gd name="T0" fmla="*/ 15429 w 21600"/>
                <a:gd name="T1" fmla="*/ 0 h 21600"/>
                <a:gd name="T2" fmla="*/ 9257 w 21600"/>
                <a:gd name="T3" fmla="*/ 7200 h 21600"/>
                <a:gd name="T4" fmla="*/ 0 w 21600"/>
                <a:gd name="T5" fmla="*/ 18001 h 21600"/>
                <a:gd name="T6" fmla="*/ 9257 w 21600"/>
                <a:gd name="T7" fmla="*/ 21600 h 21600"/>
                <a:gd name="T8" fmla="*/ 18514 w 21600"/>
                <a:gd name="T9" fmla="*/ 15000 h 21600"/>
                <a:gd name="T10" fmla="*/ 21600 w 21600"/>
                <a:gd name="T11" fmla="*/ 720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G12 h 21600"/>
                <a:gd name="T20" fmla="*/ G1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7200"/>
                  </a:lnTo>
                  <a:lnTo>
                    <a:pt x="12343" y="7200"/>
                  </a:lnTo>
                  <a:lnTo>
                    <a:pt x="12343" y="14400"/>
                  </a:lnTo>
                  <a:lnTo>
                    <a:pt x="0" y="14400"/>
                  </a:lnTo>
                  <a:lnTo>
                    <a:pt x="0" y="21600"/>
                  </a:lnTo>
                  <a:lnTo>
                    <a:pt x="18514" y="21600"/>
                  </a:lnTo>
                  <a:lnTo>
                    <a:pt x="18514" y="7200"/>
                  </a:lnTo>
                  <a:lnTo>
                    <a:pt x="21600" y="7200"/>
                  </a:lnTo>
                  <a:close/>
                </a:path>
              </a:pathLst>
            </a:custGeom>
            <a:solidFill>
              <a:srgbClr val="C6D54F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GB">
                <a:latin typeface="Arial" charset="0"/>
              </a:endParaRPr>
            </a:p>
          </p:txBody>
        </p:sp>
        <p:sp>
          <p:nvSpPr>
            <p:cNvPr id="311322" name="AutoShape 26"/>
            <p:cNvSpPr>
              <a:spLocks noChangeArrowheads="1"/>
            </p:cNvSpPr>
            <p:nvPr/>
          </p:nvSpPr>
          <p:spPr bwMode="auto">
            <a:xfrm rot="16200000" flipV="1">
              <a:off x="1579" y="1711"/>
              <a:ext cx="415" cy="298"/>
            </a:xfrm>
            <a:custGeom>
              <a:avLst/>
              <a:gdLst>
                <a:gd name="G0" fmla="+- 9257 0 0"/>
                <a:gd name="G1" fmla="+- 18514 0 0"/>
                <a:gd name="G2" fmla="+- 7200 0 0"/>
                <a:gd name="G3" fmla="*/ 9257 1 2"/>
                <a:gd name="G4" fmla="+- G3 10800 0"/>
                <a:gd name="G5" fmla="+- 21600 9257 18514"/>
                <a:gd name="G6" fmla="+- 18514 7200 0"/>
                <a:gd name="G7" fmla="*/ G6 1 2"/>
                <a:gd name="G8" fmla="*/ 18514 2 1"/>
                <a:gd name="G9" fmla="+- G8 0 21600"/>
                <a:gd name="G10" fmla="*/ 21600 G0 G1"/>
                <a:gd name="G11" fmla="*/ 21600 G4 G1"/>
                <a:gd name="G12" fmla="*/ 21600 G5 G1"/>
                <a:gd name="G13" fmla="*/ 21600 G7 G1"/>
                <a:gd name="G14" fmla="*/ 18514 1 2"/>
                <a:gd name="G15" fmla="+- G5 0 G4"/>
                <a:gd name="G16" fmla="+- G0 0 G4"/>
                <a:gd name="G17" fmla="*/ G2 G15 G16"/>
                <a:gd name="T0" fmla="*/ 15429 w 21600"/>
                <a:gd name="T1" fmla="*/ 0 h 21600"/>
                <a:gd name="T2" fmla="*/ 9257 w 21600"/>
                <a:gd name="T3" fmla="*/ 7200 h 21600"/>
                <a:gd name="T4" fmla="*/ 0 w 21600"/>
                <a:gd name="T5" fmla="*/ 18001 h 21600"/>
                <a:gd name="T6" fmla="*/ 9257 w 21600"/>
                <a:gd name="T7" fmla="*/ 21600 h 21600"/>
                <a:gd name="T8" fmla="*/ 18514 w 21600"/>
                <a:gd name="T9" fmla="*/ 15000 h 21600"/>
                <a:gd name="T10" fmla="*/ 21600 w 21600"/>
                <a:gd name="T11" fmla="*/ 720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G12 h 21600"/>
                <a:gd name="T20" fmla="*/ G1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7200"/>
                  </a:lnTo>
                  <a:lnTo>
                    <a:pt x="12343" y="7200"/>
                  </a:lnTo>
                  <a:lnTo>
                    <a:pt x="12343" y="14400"/>
                  </a:lnTo>
                  <a:lnTo>
                    <a:pt x="0" y="14400"/>
                  </a:lnTo>
                  <a:lnTo>
                    <a:pt x="0" y="21600"/>
                  </a:lnTo>
                  <a:lnTo>
                    <a:pt x="18514" y="21600"/>
                  </a:lnTo>
                  <a:lnTo>
                    <a:pt x="18514" y="7200"/>
                  </a:lnTo>
                  <a:lnTo>
                    <a:pt x="21600" y="7200"/>
                  </a:lnTo>
                  <a:close/>
                </a:path>
              </a:pathLst>
            </a:custGeom>
            <a:solidFill>
              <a:srgbClr val="C6D54F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GB">
                <a:latin typeface="Arial" charset="0"/>
              </a:endParaRPr>
            </a:p>
          </p:txBody>
        </p:sp>
        <p:sp>
          <p:nvSpPr>
            <p:cNvPr id="311323" name="AutoShape 27"/>
            <p:cNvSpPr>
              <a:spLocks noChangeArrowheads="1"/>
            </p:cNvSpPr>
            <p:nvPr/>
          </p:nvSpPr>
          <p:spPr bwMode="auto">
            <a:xfrm rot="16200000" flipV="1">
              <a:off x="1741" y="1063"/>
              <a:ext cx="417" cy="299"/>
            </a:xfrm>
            <a:custGeom>
              <a:avLst/>
              <a:gdLst>
                <a:gd name="G0" fmla="+- 9257 0 0"/>
                <a:gd name="G1" fmla="+- 18514 0 0"/>
                <a:gd name="G2" fmla="+- 7200 0 0"/>
                <a:gd name="G3" fmla="*/ 9257 1 2"/>
                <a:gd name="G4" fmla="+- G3 10800 0"/>
                <a:gd name="G5" fmla="+- 21600 9257 18514"/>
                <a:gd name="G6" fmla="+- 18514 7200 0"/>
                <a:gd name="G7" fmla="*/ G6 1 2"/>
                <a:gd name="G8" fmla="*/ 18514 2 1"/>
                <a:gd name="G9" fmla="+- G8 0 21600"/>
                <a:gd name="G10" fmla="*/ 21600 G0 G1"/>
                <a:gd name="G11" fmla="*/ 21600 G4 G1"/>
                <a:gd name="G12" fmla="*/ 21600 G5 G1"/>
                <a:gd name="G13" fmla="*/ 21600 G7 G1"/>
                <a:gd name="G14" fmla="*/ 18514 1 2"/>
                <a:gd name="G15" fmla="+- G5 0 G4"/>
                <a:gd name="G16" fmla="+- G0 0 G4"/>
                <a:gd name="G17" fmla="*/ G2 G15 G16"/>
                <a:gd name="T0" fmla="*/ 15429 w 21600"/>
                <a:gd name="T1" fmla="*/ 0 h 21600"/>
                <a:gd name="T2" fmla="*/ 9257 w 21600"/>
                <a:gd name="T3" fmla="*/ 7200 h 21600"/>
                <a:gd name="T4" fmla="*/ 0 w 21600"/>
                <a:gd name="T5" fmla="*/ 18001 h 21600"/>
                <a:gd name="T6" fmla="*/ 9257 w 21600"/>
                <a:gd name="T7" fmla="*/ 21600 h 21600"/>
                <a:gd name="T8" fmla="*/ 18514 w 21600"/>
                <a:gd name="T9" fmla="*/ 15000 h 21600"/>
                <a:gd name="T10" fmla="*/ 21600 w 21600"/>
                <a:gd name="T11" fmla="*/ 720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G12 h 21600"/>
                <a:gd name="T20" fmla="*/ G1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7200"/>
                  </a:lnTo>
                  <a:lnTo>
                    <a:pt x="12343" y="7200"/>
                  </a:lnTo>
                  <a:lnTo>
                    <a:pt x="12343" y="14400"/>
                  </a:lnTo>
                  <a:lnTo>
                    <a:pt x="0" y="14400"/>
                  </a:lnTo>
                  <a:lnTo>
                    <a:pt x="0" y="21600"/>
                  </a:lnTo>
                  <a:lnTo>
                    <a:pt x="18514" y="21600"/>
                  </a:lnTo>
                  <a:lnTo>
                    <a:pt x="18514" y="7200"/>
                  </a:lnTo>
                  <a:lnTo>
                    <a:pt x="21600" y="7200"/>
                  </a:lnTo>
                  <a:close/>
                </a:path>
              </a:pathLst>
            </a:custGeom>
            <a:solidFill>
              <a:srgbClr val="C6D54F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GB">
                <a:latin typeface="Arial" charset="0"/>
              </a:endParaRPr>
            </a:p>
          </p:txBody>
        </p:sp>
      </p:grpSp>
      <p:sp>
        <p:nvSpPr>
          <p:cNvPr id="34" name="AutoShape 34"/>
          <p:cNvSpPr>
            <a:spLocks noChangeArrowheads="1"/>
          </p:cNvSpPr>
          <p:nvPr/>
        </p:nvSpPr>
        <p:spPr bwMode="auto">
          <a:xfrm flipV="1">
            <a:off x="7989868" y="4991100"/>
            <a:ext cx="700088" cy="4667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5" name="AutoShape 34"/>
          <p:cNvSpPr>
            <a:spLocks noChangeArrowheads="1"/>
          </p:cNvSpPr>
          <p:nvPr/>
        </p:nvSpPr>
        <p:spPr bwMode="auto">
          <a:xfrm flipV="1">
            <a:off x="7237393" y="2740025"/>
            <a:ext cx="700088" cy="4667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6" name="AutoShape 34"/>
          <p:cNvSpPr>
            <a:spLocks noChangeArrowheads="1"/>
          </p:cNvSpPr>
          <p:nvPr/>
        </p:nvSpPr>
        <p:spPr bwMode="auto">
          <a:xfrm flipV="1">
            <a:off x="7075468" y="1754188"/>
            <a:ext cx="700088" cy="4667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  <p:sp>
        <p:nvSpPr>
          <p:cNvPr id="37" name="AutoShape 34"/>
          <p:cNvSpPr>
            <a:spLocks noChangeArrowheads="1"/>
          </p:cNvSpPr>
          <p:nvPr/>
        </p:nvSpPr>
        <p:spPr bwMode="auto">
          <a:xfrm flipV="1">
            <a:off x="7559656" y="3870325"/>
            <a:ext cx="700087" cy="4667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ny6_pl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9338" y="1438275"/>
            <a:ext cx="6456362" cy="457041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785786" y="1357298"/>
            <a:ext cx="6429420" cy="642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2"/>
          <p:cNvSpPr txBox="1">
            <a:spLocks noChangeArrowheads="1"/>
          </p:cNvSpPr>
          <p:nvPr/>
        </p:nvSpPr>
        <p:spPr>
          <a:xfrm>
            <a:off x="290543" y="295260"/>
            <a:ext cx="8639175" cy="106203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Vajon miért kötődnek az autómárkákhoz?</a:t>
            </a: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ny6_pl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9338" y="1438275"/>
            <a:ext cx="6456362" cy="45704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oam1_pl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7680834" cy="5437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oam1_pl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71480"/>
            <a:ext cx="7669646" cy="5429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Students looking up_edi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629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85720" y="1357298"/>
            <a:ext cx="3929062" cy="3286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spc="-150" dirty="0" smtClean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 KÖTŐDÉS KIALAKÍTÁSA </a:t>
            </a:r>
          </a:p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spc="-150" dirty="0" smtClean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A FOGYASZTÓI IGÉNYEK MEGÉRTÉSÉVEL KEZDŐDIK</a:t>
            </a:r>
            <a:endParaRPr lang="en-GB" sz="4800" b="1" spc="-150" dirty="0">
              <a:solidFill>
                <a:schemeClr val="bg1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8216232" cy="537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8" descr="iStock_000008054225Lar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589088"/>
            <a:ext cx="8643938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Social_Media_Revolution_2_(Refresh)_[www.keepvid.com]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000125"/>
            <a:ext cx="914400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0" y="6500813"/>
            <a:ext cx="9858375" cy="571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858250" y="-571500"/>
            <a:ext cx="1214438" cy="77152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-857250" y="-357188"/>
            <a:ext cx="1214438" cy="77152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14375" y="1428750"/>
            <a:ext cx="7000875" cy="6426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800" b="1" dirty="0" smtClean="0">
                <a:solidFill>
                  <a:schemeClr val="bg1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SIKERES MÁRKAÉPÍTÉST! </a:t>
            </a:r>
            <a:endParaRPr lang="en-GB" sz="4800" b="1" dirty="0">
              <a:solidFill>
                <a:srgbClr val="B2BB1E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5608" name="Picture 11" descr="MB_logo-blk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" y="6072188"/>
            <a:ext cx="1857375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211</Words>
  <Application>Microsoft Office PowerPoint</Application>
  <PresentationFormat>On-screen Show (4:3)</PresentationFormat>
  <Paragraphs>95</Paragraphs>
  <Slides>16</Slides>
  <Notes>3</Notes>
  <HiddenSlides>1</HiddenSlides>
  <MMClips>1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Office Theme</vt:lpstr>
      <vt:lpstr>1_Office Theme</vt:lpstr>
      <vt:lpstr>2_Office Theme</vt:lpstr>
      <vt:lpstr>3_Office Theme</vt:lpstr>
      <vt:lpstr>KÖTŐDÉS  </vt:lpstr>
      <vt:lpstr>Slide 2</vt:lpstr>
      <vt:lpstr>Slide 3</vt:lpstr>
      <vt:lpstr>Slide 4</vt:lpstr>
      <vt:lpstr>Slide 5</vt:lpstr>
      <vt:lpstr>Slide 6</vt:lpstr>
      <vt:lpstr>Slide 7</vt:lpstr>
      <vt:lpstr>Kötődés: olyan mint a párkapcsolat…</vt:lpstr>
      <vt:lpstr>…nem állandó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Millward Brown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Deborah Nash</dc:creator>
  <cp:lastModifiedBy>feitelb</cp:lastModifiedBy>
  <cp:revision>94</cp:revision>
  <dcterms:created xsi:type="dcterms:W3CDTF">2011-03-10T12:12:42Z</dcterms:created>
  <dcterms:modified xsi:type="dcterms:W3CDTF">2011-05-26T11:56:50Z</dcterms:modified>
</cp:coreProperties>
</file>