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8" r:id="rId2"/>
    <p:sldId id="306" r:id="rId3"/>
    <p:sldId id="309" r:id="rId4"/>
    <p:sldId id="310" r:id="rId5"/>
    <p:sldId id="311" r:id="rId6"/>
    <p:sldId id="312" r:id="rId7"/>
    <p:sldId id="316" r:id="rId8"/>
    <p:sldId id="313" r:id="rId9"/>
    <p:sldId id="314" r:id="rId10"/>
    <p:sldId id="315" r:id="rId1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D2"/>
    <a:srgbClr val="8688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A235D-71F2-4441-9095-FA93BE233FB6}" type="datetimeFigureOut">
              <a:rPr lang="hu-HU" smtClean="0"/>
              <a:t>2011.12.07.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625D6-7712-4B7B-B731-FAB9C5DADA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1124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407392" y="2139359"/>
            <a:ext cx="6233371" cy="1470025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bg1"/>
                </a:solidFill>
                <a:latin typeface="Franklin Gothic Heavy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407391" y="4151675"/>
            <a:ext cx="6233371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86888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Alcím mintájának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337966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Címdi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407392" y="1772816"/>
            <a:ext cx="6233371" cy="1470025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bg1"/>
                </a:solidFill>
                <a:latin typeface="Franklin Gothic Heavy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407391" y="3429000"/>
            <a:ext cx="6233371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85868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Alcím mintájának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581314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Címdi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407392" y="1736811"/>
            <a:ext cx="6233371" cy="648073"/>
          </a:xfrm>
        </p:spPr>
        <p:txBody>
          <a:bodyPr/>
          <a:lstStyle>
            <a:lvl1pPr>
              <a:lnSpc>
                <a:spcPts val="4000"/>
              </a:lnSpc>
              <a:defRPr>
                <a:solidFill>
                  <a:schemeClr val="bg1"/>
                </a:solidFill>
                <a:latin typeface="Franklin Gothic Heavy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407391" y="2528900"/>
            <a:ext cx="6233371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86888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Alcím mintájának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3022650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651" y="3102040"/>
            <a:ext cx="7885112" cy="1362075"/>
          </a:xfrm>
        </p:spPr>
        <p:txBody>
          <a:bodyPr anchor="t">
            <a:normAutofit/>
          </a:bodyPr>
          <a:lstStyle>
            <a:lvl1pPr algn="l">
              <a:defRPr lang="hu-HU" sz="32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55651" y="1358770"/>
            <a:ext cx="7885112" cy="1500187"/>
          </a:xfrm>
        </p:spPr>
        <p:txBody>
          <a:bodyPr anchor="b">
            <a:normAutofit/>
          </a:bodyPr>
          <a:lstStyle>
            <a:lvl1pPr marL="0" indent="0">
              <a:buNone/>
              <a:defRPr sz="3600">
                <a:solidFill>
                  <a:srgbClr val="00ADEF"/>
                </a:solidFill>
                <a:latin typeface="Franklin Gothic Heavy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977524073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2BEA35B3-DBA9-4F9E-AFF4-A749B7106C69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46575" y="1412777"/>
            <a:ext cx="7895220" cy="4716524"/>
          </a:xfrm>
        </p:spPr>
        <p:txBody>
          <a:bodyPr>
            <a:normAutofit/>
          </a:bodyPr>
          <a:lstStyle>
            <a:lvl1pPr marL="342900" indent="-342900">
              <a:buFont typeface="Arial" pitchFamily="34" charset="0"/>
              <a:buChar char="•"/>
              <a:defRPr lang="hu-HU" sz="2000" kern="1200" dirty="0" smtClean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6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4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3pPr>
            <a:lvl4pPr>
              <a:defRPr lang="hu-HU" sz="1050" kern="1200" dirty="0" smtClean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4pPr>
            <a:lvl5pPr>
              <a:defRPr lang="hu-HU" sz="1000" kern="1200" dirty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27991614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 bubi f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9B9DD631-7E69-4BE0-A298-1EA126204183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746575" y="1412777"/>
            <a:ext cx="7895220" cy="4716524"/>
          </a:xfrm>
        </p:spPr>
        <p:txBody>
          <a:bodyPr>
            <a:normAutofit/>
          </a:bodyPr>
          <a:lstStyle>
            <a:lvl1pPr marL="342900" indent="-342900">
              <a:buFont typeface="Arial" pitchFamily="34" charset="0"/>
              <a:buChar char="•"/>
              <a:defRPr lang="hu-HU" sz="2000" kern="1200" dirty="0" smtClean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6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4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3pPr>
            <a:lvl4pPr>
              <a:defRPr lang="hu-HU" sz="1050" kern="1200" dirty="0" smtClean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4pPr>
            <a:lvl5pPr>
              <a:defRPr lang="hu-HU" sz="1000" kern="1200" dirty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endParaRPr lang="hu-HU" dirty="0"/>
          </a:p>
        </p:txBody>
      </p:sp>
      <p:sp>
        <p:nvSpPr>
          <p:cNvPr id="9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32650766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 bubi l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2364A13A-D649-4B29-A0A1-95B87ABCAF58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11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2" name="Tartalom helye 2"/>
          <p:cNvSpPr>
            <a:spLocks noGrp="1"/>
          </p:cNvSpPr>
          <p:nvPr>
            <p:ph idx="1"/>
          </p:nvPr>
        </p:nvSpPr>
        <p:spPr>
          <a:xfrm>
            <a:off x="746575" y="1412777"/>
            <a:ext cx="7895220" cy="4716524"/>
          </a:xfrm>
        </p:spPr>
        <p:txBody>
          <a:bodyPr>
            <a:normAutofit/>
          </a:bodyPr>
          <a:lstStyle>
            <a:lvl1pPr marL="342900" indent="-342900">
              <a:buFont typeface="Arial" pitchFamily="34" charset="0"/>
              <a:buChar char="•"/>
              <a:defRPr lang="hu-HU" sz="2000" kern="1200" dirty="0" smtClean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6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hu-HU" sz="1400" kern="120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3pPr>
            <a:lvl4pPr>
              <a:defRPr lang="hu-HU" sz="1050" kern="1200" dirty="0" smtClean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4pPr>
            <a:lvl5pPr>
              <a:defRPr lang="hu-HU" sz="1000" kern="1200" dirty="0">
                <a:solidFill>
                  <a:srgbClr val="858688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endParaRPr lang="hu-HU" dirty="0"/>
          </a:p>
        </p:txBody>
      </p:sp>
      <p:sp>
        <p:nvSpPr>
          <p:cNvPr id="13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13765142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E4953BD6-E60B-4916-8D9D-171BFBABB9AC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0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iagram helye 2"/>
          <p:cNvSpPr>
            <a:spLocks noGrp="1"/>
          </p:cNvSpPr>
          <p:nvPr>
            <p:ph type="chart" sz="quarter" idx="17"/>
          </p:nvPr>
        </p:nvSpPr>
        <p:spPr>
          <a:xfrm>
            <a:off x="754831" y="1412875"/>
            <a:ext cx="7921625" cy="4752975"/>
          </a:xfrm>
        </p:spPr>
        <p:txBody>
          <a:bodyPr rtlCol="0">
            <a:normAutofit/>
          </a:bodyPr>
          <a:lstStyle>
            <a:lvl1pPr>
              <a:defRPr sz="1200"/>
            </a:lvl1pPr>
          </a:lstStyle>
          <a:p>
            <a:pPr lvl="0"/>
            <a:endParaRPr lang="hu-HU" noProof="0" dirty="0"/>
          </a:p>
        </p:txBody>
      </p:sp>
      <p:sp>
        <p:nvSpPr>
          <p:cNvPr id="8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978297670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on bubi l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0C627A2A-5426-40CE-AA10-57FAB8D1F07C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11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3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7" name="Diagram helye 2"/>
          <p:cNvSpPr>
            <a:spLocks noGrp="1"/>
          </p:cNvSpPr>
          <p:nvPr>
            <p:ph type="chart" sz="quarter" idx="17"/>
          </p:nvPr>
        </p:nvSpPr>
        <p:spPr>
          <a:xfrm>
            <a:off x="754831" y="1412875"/>
            <a:ext cx="7921625" cy="4752975"/>
          </a:xfrm>
        </p:spPr>
        <p:txBody>
          <a:bodyPr rtlCol="0">
            <a:normAutofit/>
          </a:bodyPr>
          <a:lstStyle>
            <a:lvl1pPr>
              <a:defRPr sz="1200"/>
            </a:lvl1pPr>
          </a:lstStyle>
          <a:p>
            <a:pPr lvl="0"/>
            <a:endParaRPr lang="hu-HU" noProof="0" dirty="0"/>
          </a:p>
        </p:txBody>
      </p:sp>
      <p:sp>
        <p:nvSpPr>
          <p:cNvPr id="8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06471109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on bubi f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9628943-4C9B-4B15-A656-79000E33B306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9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789463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Diagram helye 2"/>
          <p:cNvSpPr>
            <a:spLocks noGrp="1"/>
          </p:cNvSpPr>
          <p:nvPr>
            <p:ph type="chart" sz="quarter" idx="17"/>
          </p:nvPr>
        </p:nvSpPr>
        <p:spPr>
          <a:xfrm>
            <a:off x="754831" y="1412875"/>
            <a:ext cx="7921625" cy="4752975"/>
          </a:xfrm>
        </p:spPr>
        <p:txBody>
          <a:bodyPr rtlCol="0">
            <a:normAutofit/>
          </a:bodyPr>
          <a:lstStyle>
            <a:lvl1pPr>
              <a:defRPr sz="1200"/>
            </a:lvl1pPr>
          </a:lstStyle>
          <a:p>
            <a:pPr lvl="0"/>
            <a:endParaRPr lang="hu-HU" noProof="0" dirty="0"/>
          </a:p>
        </p:txBody>
      </p:sp>
      <p:sp>
        <p:nvSpPr>
          <p:cNvPr id="8" name="Szöveg helye 13"/>
          <p:cNvSpPr>
            <a:spLocks noGrp="1"/>
          </p:cNvSpPr>
          <p:nvPr>
            <p:ph type="body" sz="quarter" idx="16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648745125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41679666-1EA5-45CA-8CBF-4CB53D5FC60C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19" name="Tartalom helye 3"/>
          <p:cNvSpPr>
            <a:spLocks noGrp="1"/>
          </p:cNvSpPr>
          <p:nvPr>
            <p:ph sz="half" idx="2"/>
          </p:nvPr>
        </p:nvSpPr>
        <p:spPr>
          <a:xfrm>
            <a:off x="746124" y="1448780"/>
            <a:ext cx="3751264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20" name="Tartalom helye 5"/>
          <p:cNvSpPr>
            <a:spLocks noGrp="1"/>
          </p:cNvSpPr>
          <p:nvPr>
            <p:ph sz="quarter" idx="4"/>
          </p:nvPr>
        </p:nvSpPr>
        <p:spPr>
          <a:xfrm>
            <a:off x="4859338" y="1448780"/>
            <a:ext cx="3781426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22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375341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Szöveg helye 7"/>
          <p:cNvSpPr>
            <a:spLocks noGrp="1"/>
          </p:cNvSpPr>
          <p:nvPr>
            <p:ph type="body" sz="quarter" idx="16"/>
          </p:nvPr>
        </p:nvSpPr>
        <p:spPr>
          <a:xfrm>
            <a:off x="4859339" y="764704"/>
            <a:ext cx="3781114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9" name="Szöveg helye 13"/>
          <p:cNvSpPr>
            <a:spLocks noGrp="1"/>
          </p:cNvSpPr>
          <p:nvPr>
            <p:ph type="body" sz="quarter" idx="17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368672818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 bubi f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E41B59B2-9EE3-4CDE-992F-AFE7EBF2510A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16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375341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8" name="Szöveg helye 7"/>
          <p:cNvSpPr>
            <a:spLocks noGrp="1"/>
          </p:cNvSpPr>
          <p:nvPr>
            <p:ph type="body" sz="quarter" idx="16"/>
          </p:nvPr>
        </p:nvSpPr>
        <p:spPr>
          <a:xfrm>
            <a:off x="4859339" y="764704"/>
            <a:ext cx="3781114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21" name="Tartalom helye 3"/>
          <p:cNvSpPr>
            <a:spLocks noGrp="1"/>
          </p:cNvSpPr>
          <p:nvPr>
            <p:ph sz="half" idx="2"/>
          </p:nvPr>
        </p:nvSpPr>
        <p:spPr>
          <a:xfrm>
            <a:off x="746124" y="1448780"/>
            <a:ext cx="3751264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23" name="Tartalom helye 5"/>
          <p:cNvSpPr>
            <a:spLocks noGrp="1"/>
          </p:cNvSpPr>
          <p:nvPr>
            <p:ph sz="quarter" idx="4"/>
          </p:nvPr>
        </p:nvSpPr>
        <p:spPr>
          <a:xfrm>
            <a:off x="4859338" y="1448780"/>
            <a:ext cx="3781426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9" name="Szöveg helye 13"/>
          <p:cNvSpPr>
            <a:spLocks noGrp="1"/>
          </p:cNvSpPr>
          <p:nvPr>
            <p:ph type="body" sz="quarter" idx="17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04837966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 bubi l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a számának helye 5"/>
          <p:cNvSpPr txBox="1">
            <a:spLocks/>
          </p:cNvSpPr>
          <p:nvPr userDrawn="1"/>
        </p:nvSpPr>
        <p:spPr>
          <a:xfrm>
            <a:off x="179388" y="6200775"/>
            <a:ext cx="360362" cy="2889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F4409C13-5257-478C-B6EF-35388E931DBE}" type="slidenum">
              <a:rPr lang="hu-HU" smtClean="0">
                <a:solidFill>
                  <a:prstClr val="white"/>
                </a:solidFill>
              </a:rPr>
              <a:pPr algn="ctr">
                <a:defRPr/>
              </a:pPr>
              <a:t>‹#›</a:t>
            </a:fld>
            <a:endParaRPr lang="hu-HU" dirty="0">
              <a:solidFill>
                <a:prstClr val="white"/>
              </a:solidFill>
            </a:endParaRPr>
          </a:p>
        </p:txBody>
      </p:sp>
      <p:sp>
        <p:nvSpPr>
          <p:cNvPr id="11" name="Szöveg helye 7"/>
          <p:cNvSpPr>
            <a:spLocks noGrp="1"/>
          </p:cNvSpPr>
          <p:nvPr>
            <p:ph type="body" sz="quarter" idx="15"/>
          </p:nvPr>
        </p:nvSpPr>
        <p:spPr>
          <a:xfrm>
            <a:off x="746575" y="764704"/>
            <a:ext cx="3753417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Szöveg helye 7"/>
          <p:cNvSpPr>
            <a:spLocks noGrp="1"/>
          </p:cNvSpPr>
          <p:nvPr>
            <p:ph type="body" sz="quarter" idx="16"/>
          </p:nvPr>
        </p:nvSpPr>
        <p:spPr>
          <a:xfrm>
            <a:off x="4859339" y="764704"/>
            <a:ext cx="3781114" cy="588962"/>
          </a:xfrm>
        </p:spPr>
        <p:txBody>
          <a:bodyPr>
            <a:normAutofit/>
          </a:bodyPr>
          <a:lstStyle>
            <a:lvl1pPr marL="0" indent="0">
              <a:buNone/>
              <a:defRPr lang="hu-HU" sz="14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Cím 1"/>
          <p:cNvSpPr>
            <a:spLocks noGrp="1"/>
          </p:cNvSpPr>
          <p:nvPr>
            <p:ph type="title"/>
          </p:nvPr>
        </p:nvSpPr>
        <p:spPr>
          <a:xfrm>
            <a:off x="746575" y="116632"/>
            <a:ext cx="7895221" cy="589077"/>
          </a:xfrm>
        </p:spPr>
        <p:txBody>
          <a:bodyPr>
            <a:normAutofit/>
          </a:bodyPr>
          <a:lstStyle>
            <a:lvl1pPr algn="l">
              <a:lnSpc>
                <a:spcPts val="3000"/>
              </a:lnSpc>
              <a:defRPr lang="hu-HU" sz="2800" kern="1200" dirty="0">
                <a:solidFill>
                  <a:srgbClr val="86888B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15" name="Tartalom helye 3"/>
          <p:cNvSpPr>
            <a:spLocks noGrp="1"/>
          </p:cNvSpPr>
          <p:nvPr>
            <p:ph sz="half" idx="2"/>
          </p:nvPr>
        </p:nvSpPr>
        <p:spPr>
          <a:xfrm>
            <a:off x="746124" y="1448780"/>
            <a:ext cx="3751264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16" name="Tartalom helye 5"/>
          <p:cNvSpPr>
            <a:spLocks noGrp="1"/>
          </p:cNvSpPr>
          <p:nvPr>
            <p:ph sz="quarter" idx="4"/>
          </p:nvPr>
        </p:nvSpPr>
        <p:spPr>
          <a:xfrm>
            <a:off x="4859338" y="1448780"/>
            <a:ext cx="3781426" cy="4677383"/>
          </a:xfrm>
        </p:spPr>
        <p:txBody>
          <a:bodyPr>
            <a:normAutofit/>
          </a:bodyPr>
          <a:lstStyle>
            <a:lvl1pPr>
              <a:defRPr sz="2000">
                <a:solidFill>
                  <a:srgbClr val="86888B"/>
                </a:solidFill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600">
                <a:solidFill>
                  <a:srgbClr val="86888B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400">
                <a:solidFill>
                  <a:srgbClr val="86888B"/>
                </a:solidFill>
              </a:defRPr>
            </a:lvl3pPr>
            <a:lvl4pPr>
              <a:defRPr sz="1100">
                <a:solidFill>
                  <a:srgbClr val="86888B"/>
                </a:solidFill>
              </a:defRPr>
            </a:lvl4pPr>
            <a:lvl5pPr>
              <a:defRPr sz="1100">
                <a:solidFill>
                  <a:srgbClr val="86888B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Mintaszöveg szerkesztése</a:t>
            </a:r>
          </a:p>
          <a:p>
            <a:pPr lvl="2"/>
            <a:r>
              <a:rPr lang="hu-HU" dirty="0" smtClean="0"/>
              <a:t>Mintaszöveg szerkesztése</a:t>
            </a:r>
          </a:p>
        </p:txBody>
      </p:sp>
      <p:sp>
        <p:nvSpPr>
          <p:cNvPr id="9" name="Szöveg helye 13"/>
          <p:cNvSpPr>
            <a:spLocks noGrp="1"/>
          </p:cNvSpPr>
          <p:nvPr>
            <p:ph type="body" sz="quarter" idx="17"/>
          </p:nvPr>
        </p:nvSpPr>
        <p:spPr>
          <a:xfrm>
            <a:off x="8712200" y="1773238"/>
            <a:ext cx="323850" cy="4356100"/>
          </a:xfrm>
        </p:spPr>
        <p:txBody>
          <a:bodyPr vert="vert270" lIns="0" rIns="0" anchor="ctr">
            <a:noAutofit/>
          </a:bodyPr>
          <a:lstStyle>
            <a:lvl1pPr marL="0" indent="0">
              <a:buNone/>
              <a:defRPr sz="900">
                <a:solidFill>
                  <a:srgbClr val="86888B"/>
                </a:solidFill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86403344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755650" y="274638"/>
            <a:ext cx="7885113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755650" y="1773238"/>
            <a:ext cx="7885113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</p:spTree>
    <p:extLst>
      <p:ext uri="{BB962C8B-B14F-4D97-AF65-F5344CB8AC3E}">
        <p14:creationId xmlns:p14="http://schemas.microsoft.com/office/powerpoint/2010/main" val="565979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86888B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86888B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86888B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86888B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86888B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86888B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86888B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2012 elé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393163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2011 – a kijózanodás éve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7992887" cy="471652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Külső gazdaság: </a:t>
            </a:r>
            <a:r>
              <a:rPr lang="hu-HU" dirty="0" smtClean="0"/>
              <a:t>Árfolyam, GDP, aktív-inaktív arány, vásárlóerő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Reklámpiac: </a:t>
            </a:r>
            <a:r>
              <a:rPr lang="hu-HU" dirty="0" smtClean="0"/>
              <a:t>nincs friss pénz, nincs új márka – a maradók leépítései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TV piac: </a:t>
            </a:r>
            <a:r>
              <a:rPr lang="hu-HU" dirty="0" smtClean="0"/>
              <a:t>a legkisebb is </a:t>
            </a:r>
            <a:r>
              <a:rPr lang="hu-HU" dirty="0" smtClean="0"/>
              <a:t>számít</a:t>
            </a:r>
            <a:endParaRPr lang="hu-HU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Sajtópiac: </a:t>
            </a:r>
            <a:r>
              <a:rPr lang="hu-HU" dirty="0" smtClean="0"/>
              <a:t>A legerősebbeknek sem könnyű – ki marad nyereséges?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Rádiópiac: </a:t>
            </a:r>
            <a:r>
              <a:rPr lang="hu-HU" dirty="0" smtClean="0"/>
              <a:t>Halló, itt vagyunk! Tényleg? Hol?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Közterület: </a:t>
            </a:r>
            <a:r>
              <a:rPr lang="hu-HU" dirty="0" smtClean="0"/>
              <a:t>Konszolidáció után – táblacsökkentés közben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Internet – display: </a:t>
            </a:r>
            <a:r>
              <a:rPr lang="hu-HU" dirty="0" smtClean="0"/>
              <a:t>már ebben sem hisznek – az elérési korlátok!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Internet – </a:t>
            </a:r>
            <a:r>
              <a:rPr lang="hu-HU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search</a:t>
            </a: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</a:t>
            </a:r>
            <a:r>
              <a:rPr lang="hu-HU" dirty="0" smtClean="0"/>
              <a:t>a közepes cégek – a tanácsadói ‚biznisz’ virága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Internet  - mobil: </a:t>
            </a:r>
            <a:r>
              <a:rPr lang="hu-HU" dirty="0" err="1" smtClean="0"/>
              <a:t>Cool</a:t>
            </a:r>
            <a:r>
              <a:rPr lang="hu-HU" dirty="0" smtClean="0"/>
              <a:t>, de kinek?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hu-HU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Ambient</a:t>
            </a: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r>
              <a:rPr lang="hu-HU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Indoor</a:t>
            </a:r>
            <a:r>
              <a:rPr lang="hu-H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</a:t>
            </a:r>
            <a:r>
              <a:rPr lang="hu-HU" dirty="0" smtClean="0"/>
              <a:t>Voltunk – vagyunk? - leszünk????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278297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2012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150000"/>
              </a:lnSpc>
            </a:pPr>
            <a:r>
              <a:rPr lang="hu-HU" dirty="0"/>
              <a:t>gyorsan változó gazdasági környezet – mi is van körülöttünk?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fogyasztók pénze a biztos – a hirdetés bónusz (annak aki megtalálja!)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 fogyasztók nem bolondulnak – nincs drasztikus váltás</a:t>
            </a:r>
            <a:endParaRPr lang="hu-HU" dirty="0"/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hirdetési piacon – </a:t>
            </a:r>
            <a:r>
              <a:rPr lang="hu-HU" dirty="0"/>
              <a:t>racionális, minimális üzemméret jön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közepesnek </a:t>
            </a:r>
            <a:r>
              <a:rPr lang="hu-HU" dirty="0"/>
              <a:t>lenni </a:t>
            </a:r>
            <a:r>
              <a:rPr lang="hu-HU" dirty="0" smtClean="0"/>
              <a:t>céltalanság – </a:t>
            </a:r>
            <a:r>
              <a:rPr lang="hu-HU" dirty="0"/>
              <a:t>szegmensvezető a cél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/>
              <a:t>a tulajdonosok már döntöttek – csak nem tudjuk mit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gombhoz </a:t>
            </a:r>
            <a:r>
              <a:rPr lang="hu-HU" dirty="0" smtClean="0"/>
              <a:t>a kabátot – a kivárás már gyilkossá tehet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szabad vegyértékek a munkaerőpiacon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ha a beszerző/pályakezdő veszi a médiát – újratöltött képzési igények</a:t>
            </a:r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35474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televíziós piac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150000"/>
              </a:lnSpc>
            </a:pPr>
            <a:r>
              <a:rPr lang="hu-HU" dirty="0" smtClean="0"/>
              <a:t>digitális átállás – és az elmaradás következményei</a:t>
            </a:r>
            <a:endParaRPr lang="hu-HU" dirty="0" smtClean="0"/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műsorgyártás költségeinek csökkentése – eddig nem látott arányban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/>
              <a:t>k</a:t>
            </a:r>
            <a:r>
              <a:rPr lang="hu-HU" dirty="0" smtClean="0"/>
              <a:t>oncentrált műsorpolitika / kitérések?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/>
              <a:t>m</a:t>
            </a:r>
            <a:r>
              <a:rPr lang="hu-HU" dirty="0" smtClean="0"/>
              <a:t>űsorterjesztők a célkeresztben – hol a pénz?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/>
              <a:t>c</a:t>
            </a:r>
            <a:r>
              <a:rPr lang="hu-HU" dirty="0" smtClean="0"/>
              <a:t>sökkenő bevétel a szegmensben </a:t>
            </a:r>
          </a:p>
          <a:p>
            <a:pPr marL="674688" lvl="1" indent="-274638">
              <a:lnSpc>
                <a:spcPct val="150000"/>
              </a:lnSpc>
            </a:pPr>
            <a:r>
              <a:rPr lang="hu-HU" sz="1800" dirty="0" smtClean="0"/>
              <a:t>kiscsatorna anyát keres!</a:t>
            </a:r>
          </a:p>
          <a:p>
            <a:pPr marL="674688" lvl="1" indent="-274638">
              <a:lnSpc>
                <a:spcPct val="150000"/>
              </a:lnSpc>
            </a:pPr>
            <a:r>
              <a:rPr lang="hu-HU" sz="1800" dirty="0" smtClean="0"/>
              <a:t>Közepesek – mi a csúcs szolgáltatás (arculatszabászat)</a:t>
            </a:r>
          </a:p>
          <a:p>
            <a:pPr marL="674688" lvl="1" indent="-274638">
              <a:lnSpc>
                <a:spcPct val="150000"/>
              </a:lnSpc>
            </a:pPr>
            <a:r>
              <a:rPr lang="hu-HU" sz="1800" dirty="0" smtClean="0"/>
              <a:t>Nagyok -  birkózás vagy ….</a:t>
            </a:r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658714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Nyomtatott média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150000"/>
              </a:lnSpc>
            </a:pPr>
            <a:r>
              <a:rPr lang="hu-HU" dirty="0" smtClean="0"/>
              <a:t>a vevők náluk vannak – biztonsági játékra kell építenie</a:t>
            </a:r>
            <a:endParaRPr lang="hu-HU" dirty="0" smtClean="0"/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 veszteséges elemek életben tartása bizonytalan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külső hatások – erős költségnövekedést hoznak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igazi pénzt az asztalra – kiegészítő bevételi csatornák tömkelege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tematikus, tartalmi együttműködések a hirdetésben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aki nem csökkent a bevételig –rövidtávon finanszírozási gondot talál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terjesztés – a logisztikai kiszolgálás újratervezése 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digitalizálni – csak ha van is belőle pénz</a:t>
            </a:r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47746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Rádió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200000"/>
              </a:lnSpc>
            </a:pPr>
            <a:r>
              <a:rPr lang="hu-HU" dirty="0" smtClean="0"/>
              <a:t>a hallgatók megvannak – de ki tudja ezt rajtunk kívül?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a piacépítés drága dolog – locsolja valaki a közlegelőt?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együttműködés kell – jó, de kivel kellene együttműködni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a rádióorientált szektorok mit tudnak adni?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A szelektornál nincs olcsóbb munkaerő  - esetleg az ingyen dolgozó?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műfaji sokszínűség – válság miatt átmenetileg szünetel</a:t>
            </a:r>
          </a:p>
          <a:p>
            <a:pPr marL="274638" indent="-274638">
              <a:lnSpc>
                <a:spcPct val="200000"/>
              </a:lnSpc>
            </a:pPr>
            <a:endParaRPr lang="hu-HU" dirty="0" smtClean="0"/>
          </a:p>
          <a:p>
            <a:pPr marL="274638" indent="-274638">
              <a:lnSpc>
                <a:spcPct val="20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200236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Közterület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200000"/>
              </a:lnSpc>
            </a:pPr>
            <a:r>
              <a:rPr lang="hu-HU" dirty="0" smtClean="0"/>
              <a:t>költségfaragás – kis </a:t>
            </a:r>
            <a:r>
              <a:rPr lang="hu-HU" dirty="0" err="1" smtClean="0"/>
              <a:t>használtságú</a:t>
            </a:r>
            <a:r>
              <a:rPr lang="hu-HU" dirty="0" smtClean="0"/>
              <a:t> táblabontások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kevés szereplő – alacsonyabb verseny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/>
              <a:t>a</a:t>
            </a:r>
            <a:r>
              <a:rPr lang="hu-HU" dirty="0" smtClean="0"/>
              <a:t>z ellenségem ellensége a barátom – kooperáció?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/>
              <a:t>adj több pénzt – magas elérés, szoros partnerség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ki tudja mire való - műfajmarketinget ide gyorsan </a:t>
            </a:r>
          </a:p>
          <a:p>
            <a:pPr marL="274638" indent="-274638">
              <a:lnSpc>
                <a:spcPct val="200000"/>
              </a:lnSpc>
            </a:pPr>
            <a:r>
              <a:rPr lang="hu-HU" dirty="0" smtClean="0"/>
              <a:t>új műszaki lehetőségek – legyen valami sexi is a táblán</a:t>
            </a:r>
          </a:p>
          <a:p>
            <a:pPr marL="274638" indent="-274638">
              <a:lnSpc>
                <a:spcPct val="200000"/>
              </a:lnSpc>
            </a:pPr>
            <a:endParaRPr lang="hu-HU" dirty="0" smtClean="0"/>
          </a:p>
          <a:p>
            <a:pPr marL="274638" indent="-274638">
              <a:lnSpc>
                <a:spcPct val="20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641047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Online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150000"/>
              </a:lnSpc>
            </a:pPr>
            <a:r>
              <a:rPr lang="hu-HU" dirty="0" smtClean="0"/>
              <a:t>jönnek a csehszlovákok, jönnek a csehszlovákok – az offline story</a:t>
            </a:r>
            <a:endParaRPr lang="hu-HU" dirty="0" smtClean="0"/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az Orient expressz mindent elsöpör – nemzetköziek a porondon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ingyenmunka ritkán jó? – </a:t>
            </a:r>
            <a:r>
              <a:rPr lang="hu-HU" dirty="0" err="1" smtClean="0"/>
              <a:t>munkaerőpiaci</a:t>
            </a:r>
            <a:r>
              <a:rPr lang="hu-HU" dirty="0" smtClean="0"/>
              <a:t> nyomás a gyártókon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netezők: organikus növekedés, duplakészülékes fogyasztás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ki a legmagasabb az osztályban? – csak a legjobbak kapnak pénzt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nincs több „fényes jövőt ígérő diagram” – hozomra nincs befektető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 fejlesztési költségek nem csökkennek egy határon túl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önkéntesség éve – ez nem az idei hanem a jövő! </a:t>
            </a:r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20513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Mobil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412777"/>
            <a:ext cx="8064896" cy="4716524"/>
          </a:xfrm>
        </p:spPr>
        <p:txBody>
          <a:bodyPr/>
          <a:lstStyle/>
          <a:p>
            <a:pPr marL="274638" indent="-274638">
              <a:lnSpc>
                <a:spcPct val="150000"/>
              </a:lnSpc>
            </a:pPr>
            <a:r>
              <a:rPr lang="hu-HU" dirty="0" smtClean="0"/>
              <a:t>Villantsunk a hirdetőnek – a </a:t>
            </a:r>
            <a:r>
              <a:rPr lang="hu-HU" dirty="0" err="1" smtClean="0"/>
              <a:t>tabletek</a:t>
            </a:r>
            <a:r>
              <a:rPr lang="hu-HU" dirty="0"/>
              <a:t> </a:t>
            </a:r>
            <a:r>
              <a:rPr lang="hu-HU" dirty="0" smtClean="0"/>
              <a:t>kilátása</a:t>
            </a:r>
            <a:endParaRPr lang="hu-HU" dirty="0" smtClean="0"/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Minden van ingyen (is) – minek fizessek?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Hirdetnék ha lenne kinek – ennyiért?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Innováció – csak ha megtermeli árát – soha!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 fizetési metódusok fejlődése reményeket kelt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Fejlesztők – irány a fizetőképes kereslet / ki Magyarországról</a:t>
            </a:r>
          </a:p>
          <a:p>
            <a:pPr marL="274638" indent="-274638">
              <a:lnSpc>
                <a:spcPct val="150000"/>
              </a:lnSpc>
            </a:pPr>
            <a:r>
              <a:rPr lang="hu-HU" dirty="0" smtClean="0"/>
              <a:t>A szolgáltatók köszönik, elég </a:t>
            </a:r>
            <a:r>
              <a:rPr lang="hu-HU" dirty="0" err="1" smtClean="0"/>
              <a:t>tartalomat</a:t>
            </a:r>
            <a:r>
              <a:rPr lang="hu-HU" dirty="0" smtClean="0"/>
              <a:t> érzékelnek (</a:t>
            </a:r>
            <a:r>
              <a:rPr lang="hu-HU" dirty="0" err="1" smtClean="0"/>
              <a:t>google</a:t>
            </a:r>
            <a:r>
              <a:rPr lang="hu-HU" dirty="0" smtClean="0"/>
              <a:t>, FB)</a:t>
            </a:r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  <a:p>
            <a:pPr marL="274638" indent="-274638">
              <a:lnSpc>
                <a:spcPct val="150000"/>
              </a:lnSpc>
            </a:pPr>
            <a:endParaRPr lang="hu-HU" dirty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20513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Feladatok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hu-HU" dirty="0" err="1" smtClean="0"/>
              <a:t>hr</a:t>
            </a:r>
            <a:r>
              <a:rPr lang="hu-HU" dirty="0" smtClean="0"/>
              <a:t> osztályok érzékenységét erősíteni kell</a:t>
            </a:r>
          </a:p>
          <a:p>
            <a:pPr>
              <a:lnSpc>
                <a:spcPct val="150000"/>
              </a:lnSpc>
            </a:pPr>
            <a:r>
              <a:rPr lang="hu-HU" dirty="0"/>
              <a:t>t</a:t>
            </a:r>
            <a:r>
              <a:rPr lang="hu-HU" dirty="0" smtClean="0"/>
              <a:t>artalomgyártók komfortzónáját védeni szükséges</a:t>
            </a:r>
          </a:p>
          <a:p>
            <a:pPr>
              <a:lnSpc>
                <a:spcPct val="150000"/>
              </a:lnSpc>
            </a:pPr>
            <a:r>
              <a:rPr lang="hu-HU" dirty="0"/>
              <a:t>j</a:t>
            </a:r>
            <a:r>
              <a:rPr lang="hu-HU" dirty="0" smtClean="0"/>
              <a:t>ogszabályi környezetet megismerni, javunkra fordítani</a:t>
            </a:r>
          </a:p>
          <a:p>
            <a:pPr>
              <a:lnSpc>
                <a:spcPct val="150000"/>
              </a:lnSpc>
            </a:pPr>
            <a:r>
              <a:rPr lang="hu-HU" dirty="0" smtClean="0"/>
              <a:t>kommunikációs csatornákat életben tartani – hirdess!</a:t>
            </a:r>
          </a:p>
          <a:p>
            <a:pPr>
              <a:lnSpc>
                <a:spcPct val="150000"/>
              </a:lnSpc>
            </a:pPr>
            <a:r>
              <a:rPr lang="hu-HU" dirty="0"/>
              <a:t>á</a:t>
            </a:r>
            <a:r>
              <a:rPr lang="hu-HU" dirty="0" smtClean="0"/>
              <a:t>r/érték arányt nem rontani</a:t>
            </a:r>
          </a:p>
          <a:p>
            <a:pPr>
              <a:lnSpc>
                <a:spcPct val="150000"/>
              </a:lnSpc>
            </a:pPr>
            <a:r>
              <a:rPr lang="hu-HU" dirty="0" smtClean="0"/>
              <a:t>fogyasztói közvetlen bevételek fontosak! Nagyon!</a:t>
            </a:r>
          </a:p>
          <a:p>
            <a:pPr>
              <a:lnSpc>
                <a:spcPct val="150000"/>
              </a:lnSpc>
            </a:pPr>
            <a:r>
              <a:rPr lang="hu-HU" dirty="0" smtClean="0"/>
              <a:t>a médiamarketing a márkaerőt használja – nincs más eszköz</a:t>
            </a:r>
          </a:p>
          <a:p>
            <a:pPr>
              <a:lnSpc>
                <a:spcPct val="150000"/>
              </a:lnSpc>
            </a:pPr>
            <a:r>
              <a:rPr lang="hu-HU" dirty="0" smtClean="0"/>
              <a:t>idegek háborúja: türelem, </a:t>
            </a:r>
            <a:r>
              <a:rPr lang="hu-HU" dirty="0" err="1" smtClean="0"/>
              <a:t>türelem</a:t>
            </a:r>
            <a:r>
              <a:rPr lang="hu-HU" dirty="0" smtClean="0"/>
              <a:t>– és a tulajdonos nyugtatása</a:t>
            </a:r>
          </a:p>
          <a:p>
            <a:pPr>
              <a:lnSpc>
                <a:spcPct val="150000"/>
              </a:lnSpc>
            </a:pPr>
            <a:endParaRPr lang="hu-HU" dirty="0" smtClean="0"/>
          </a:p>
          <a:p>
            <a:pPr>
              <a:lnSpc>
                <a:spcPct val="150000"/>
              </a:lnSpc>
            </a:pPr>
            <a:endParaRPr lang="hu-HU" dirty="0" smtClean="0"/>
          </a:p>
          <a:p>
            <a:pPr>
              <a:lnSpc>
                <a:spcPct val="150000"/>
              </a:lnSpc>
            </a:pP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14837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1_Office-téma">
  <a:themeElements>
    <a:clrScheme name="Ringier">
      <a:dk1>
        <a:srgbClr val="86888B"/>
      </a:dk1>
      <a:lt1>
        <a:sysClr val="window" lastClr="FFFFFF"/>
      </a:lt1>
      <a:dk2>
        <a:srgbClr val="86888B"/>
      </a:dk2>
      <a:lt2>
        <a:srgbClr val="EEECE1"/>
      </a:lt2>
      <a:accent1>
        <a:srgbClr val="088DCD"/>
      </a:accent1>
      <a:accent2>
        <a:srgbClr val="FEE902"/>
      </a:accent2>
      <a:accent3>
        <a:srgbClr val="951F6B"/>
      </a:accent3>
      <a:accent4>
        <a:srgbClr val="409E60"/>
      </a:accent4>
      <a:accent5>
        <a:srgbClr val="1E47B1"/>
      </a:accent5>
      <a:accent6>
        <a:srgbClr val="ECAE17"/>
      </a:accent6>
      <a:hlink>
        <a:srgbClr val="088DCD"/>
      </a:hlink>
      <a:folHlink>
        <a:srgbClr val="951F6B"/>
      </a:folHlink>
    </a:clrScheme>
    <a:fontScheme name="Egyéni 1. séma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605</Words>
  <Application>Microsoft Office PowerPoint</Application>
  <PresentationFormat>Diavetítés a képernyőre (4:3 oldalarány)</PresentationFormat>
  <Paragraphs>85</Paragraphs>
  <Slides>10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1" baseType="lpstr">
      <vt:lpstr>1_Office-téma</vt:lpstr>
      <vt:lpstr>2012 elé</vt:lpstr>
      <vt:lpstr>2011 – a kijózanodás éve</vt:lpstr>
      <vt:lpstr>2012</vt:lpstr>
      <vt:lpstr>A televíziós piac</vt:lpstr>
      <vt:lpstr>Nyomtatott média</vt:lpstr>
      <vt:lpstr>Rádió</vt:lpstr>
      <vt:lpstr>Közterület</vt:lpstr>
      <vt:lpstr>Online</vt:lpstr>
      <vt:lpstr>Mobil</vt:lpstr>
      <vt:lpstr>Feladatok</vt:lpstr>
    </vt:vector>
  </TitlesOfParts>
  <Company>RINGIER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Horváth Melinda</dc:creator>
  <cp:lastModifiedBy> Máth András</cp:lastModifiedBy>
  <cp:revision>80</cp:revision>
  <dcterms:created xsi:type="dcterms:W3CDTF">2011-12-05T10:51:23Z</dcterms:created>
  <dcterms:modified xsi:type="dcterms:W3CDTF">2011-12-07T23:32:33Z</dcterms:modified>
</cp:coreProperties>
</file>