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bin" ContentType="application/vnd.openxmlformats-officedocument.oleObject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57" r:id="rId2"/>
    <p:sldId id="260" r:id="rId3"/>
    <p:sldId id="261" r:id="rId4"/>
    <p:sldId id="263" r:id="rId5"/>
    <p:sldId id="264" r:id="rId6"/>
    <p:sldId id="265" r:id="rId7"/>
    <p:sldId id="262" r:id="rId8"/>
    <p:sldId id="275" r:id="rId9"/>
    <p:sldId id="266" r:id="rId10"/>
    <p:sldId id="276" r:id="rId11"/>
    <p:sldId id="278" r:id="rId12"/>
    <p:sldId id="270" r:id="rId13"/>
    <p:sldId id="267" r:id="rId14"/>
    <p:sldId id="269" r:id="rId15"/>
    <p:sldId id="277" r:id="rId16"/>
    <p:sldId id="268" r:id="rId17"/>
    <p:sldId id="271" r:id="rId18"/>
    <p:sldId id="272" r:id="rId19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66" d="100"/>
          <a:sy n="66" d="100"/>
        </p:scale>
        <p:origin x="-1260" y="-1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munkalap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munkalap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hu-HU"/>
  <c:chart>
    <c:autoTitleDeleted val="1"/>
    <c:view3D>
      <c:rotX val="30"/>
      <c:perspective val="30"/>
    </c:view3D>
    <c:plotArea>
      <c:layout>
        <c:manualLayout>
          <c:layoutTarget val="inner"/>
          <c:xMode val="edge"/>
          <c:yMode val="edge"/>
          <c:x val="8.0473856209150332E-2"/>
          <c:y val="9.6450617283950615E-2"/>
          <c:w val="0.87990196078431371"/>
          <c:h val="0.84722222222222221"/>
        </c:manualLayout>
      </c:layout>
      <c:pie3DChart>
        <c:varyColors val="1"/>
        <c:ser>
          <c:idx val="0"/>
          <c:order val="0"/>
          <c:tx>
            <c:strRef>
              <c:f>Munka1!$B$1</c:f>
              <c:strCache>
                <c:ptCount val="1"/>
                <c:pt idx="0">
                  <c:v>CRM sikeresség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mtClean="0"/>
                      <a:t>Siker</a:t>
                    </a:r>
                    <a:r>
                      <a:rPr lang="hu-HU" baseline="0" smtClean="0"/>
                      <a:t> </a:t>
                    </a:r>
                    <a:r>
                      <a:rPr lang="en-US" smtClean="0"/>
                      <a:t> 35</a:t>
                    </a:r>
                    <a:r>
                      <a:rPr lang="hu-HU" smtClean="0"/>
                      <a:t>%</a:t>
                    </a:r>
                    <a:endParaRPr lang="en-US" dirty="0"/>
                  </a:p>
                </c:rich>
              </c:tx>
              <c:showVal val="1"/>
              <c:showCatName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hu-HU" smtClean="0"/>
                      <a:t>Zűrös</a:t>
                    </a:r>
                    <a:r>
                      <a:rPr lang="hu-HU" baseline="0" smtClean="0"/>
                      <a:t>  </a:t>
                    </a:r>
                    <a:r>
                      <a:rPr lang="hu-HU" smtClean="0"/>
                      <a:t>44%</a:t>
                    </a:r>
                    <a:endParaRPr lang="hu-HU"/>
                  </a:p>
                </c:rich>
              </c:tx>
              <c:showVal val="1"/>
              <c:showCatName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mtClean="0"/>
                      <a:t>Bukta</a:t>
                    </a:r>
                    <a:r>
                      <a:rPr lang="hu-HU" baseline="0" smtClean="0"/>
                      <a:t> </a:t>
                    </a:r>
                    <a:r>
                      <a:rPr lang="en-US" smtClean="0"/>
                      <a:t> 18</a:t>
                    </a:r>
                    <a:r>
                      <a:rPr lang="hu-HU" smtClean="0"/>
                      <a:t>%</a:t>
                    </a:r>
                    <a:endParaRPr lang="en-US"/>
                  </a:p>
                </c:rich>
              </c:tx>
              <c:showVal val="1"/>
              <c:showCatName val="1"/>
            </c:dLbl>
            <c:txPr>
              <a:bodyPr/>
              <a:lstStyle/>
              <a:p>
                <a:pPr>
                  <a:defRPr sz="2200" baseline="0"/>
                </a:pPr>
                <a:endParaRPr lang="hu-HU"/>
              </a:p>
            </c:txPr>
            <c:showVal val="1"/>
            <c:showCatName val="1"/>
            <c:showLeaderLines val="1"/>
          </c:dLbls>
          <c:cat>
            <c:strRef>
              <c:f>Munka1!$A$2:$A$4</c:f>
              <c:strCache>
                <c:ptCount val="3"/>
                <c:pt idx="0">
                  <c:v>Siker</c:v>
                </c:pt>
                <c:pt idx="1">
                  <c:v>Zűrös</c:v>
                </c:pt>
                <c:pt idx="2">
                  <c:v>Bukta</c:v>
                </c:pt>
              </c:strCache>
            </c:strRef>
          </c:cat>
          <c:val>
            <c:numRef>
              <c:f>Munka1!$B$2:$B$4</c:f>
              <c:numCache>
                <c:formatCode>General</c:formatCode>
                <c:ptCount val="3"/>
                <c:pt idx="0">
                  <c:v>35</c:v>
                </c:pt>
                <c:pt idx="1">
                  <c:v>44</c:v>
                </c:pt>
                <c:pt idx="2">
                  <c:v>18</c:v>
                </c:pt>
              </c:numCache>
            </c:numRef>
          </c:val>
        </c:ser>
        <c:dLbls>
          <c:showVal val="1"/>
          <c:showCatName val="1"/>
        </c:dLbls>
      </c:pie3DChart>
    </c:plotArea>
    <c:plotVisOnly val="1"/>
  </c:chart>
  <c:txPr>
    <a:bodyPr/>
    <a:lstStyle/>
    <a:p>
      <a:pPr>
        <a:defRPr sz="1800"/>
      </a:pPr>
      <a:endParaRPr lang="hu-H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hu-HU"/>
  <c:style val="36"/>
  <c:chart>
    <c:plotArea>
      <c:layout/>
      <c:barChart>
        <c:barDir val="bar"/>
        <c:grouping val="clustered"/>
        <c:ser>
          <c:idx val="0"/>
          <c:order val="0"/>
          <c:tx>
            <c:strRef>
              <c:f>Munka1!$B$1</c:f>
              <c:strCache>
                <c:ptCount val="1"/>
                <c:pt idx="0">
                  <c:v>Elvárt</c:v>
                </c:pt>
              </c:strCache>
            </c:strRef>
          </c:tx>
          <c:spPr>
            <a:solidFill>
              <a:srgbClr val="009999"/>
            </a:solidFill>
          </c:spPr>
          <c:cat>
            <c:strRef>
              <c:f>Munka1!$A$2:$A$8</c:f>
              <c:strCache>
                <c:ptCount val="7"/>
                <c:pt idx="0">
                  <c:v>Hűségnövelés</c:v>
                </c:pt>
                <c:pt idx="1">
                  <c:v>Versenyelőny</c:v>
                </c:pt>
                <c:pt idx="2">
                  <c:v>Értékesítés növelés</c:v>
                </c:pt>
                <c:pt idx="3">
                  <c:v>Szegmens profit</c:v>
                </c:pt>
                <c:pt idx="4">
                  <c:v>Belső hatékonyság növelése</c:v>
                </c:pt>
                <c:pt idx="5">
                  <c:v>Vezetői döntéshozatal</c:v>
                </c:pt>
                <c:pt idx="6">
                  <c:v>Költségcsökkentés</c:v>
                </c:pt>
              </c:strCache>
            </c:strRef>
          </c:cat>
          <c:val>
            <c:numRef>
              <c:f>Munka1!$B$2:$B$8</c:f>
              <c:numCache>
                <c:formatCode>General</c:formatCode>
                <c:ptCount val="7"/>
                <c:pt idx="0">
                  <c:v>22</c:v>
                </c:pt>
                <c:pt idx="1">
                  <c:v>18</c:v>
                </c:pt>
                <c:pt idx="2">
                  <c:v>17</c:v>
                </c:pt>
                <c:pt idx="3">
                  <c:v>14</c:v>
                </c:pt>
                <c:pt idx="4">
                  <c:v>12</c:v>
                </c:pt>
                <c:pt idx="5">
                  <c:v>10</c:v>
                </c:pt>
                <c:pt idx="6">
                  <c:v>8</c:v>
                </c:pt>
              </c:numCache>
            </c:numRef>
          </c:val>
        </c:ser>
        <c:ser>
          <c:idx val="1"/>
          <c:order val="1"/>
          <c:tx>
            <c:strRef>
              <c:f>Munka1!$C$1</c:f>
              <c:strCache>
                <c:ptCount val="1"/>
                <c:pt idx="0">
                  <c:v>Valós</c:v>
                </c:pt>
              </c:strCache>
            </c:strRef>
          </c:tx>
          <c:cat>
            <c:strRef>
              <c:f>Munka1!$A$2:$A$8</c:f>
              <c:strCache>
                <c:ptCount val="7"/>
                <c:pt idx="0">
                  <c:v>Hűségnövelés</c:v>
                </c:pt>
                <c:pt idx="1">
                  <c:v>Versenyelőny</c:v>
                </c:pt>
                <c:pt idx="2">
                  <c:v>Értékesítés növelés</c:v>
                </c:pt>
                <c:pt idx="3">
                  <c:v>Szegmens profit</c:v>
                </c:pt>
                <c:pt idx="4">
                  <c:v>Belső hatékonyság növelése</c:v>
                </c:pt>
                <c:pt idx="5">
                  <c:v>Vezetői döntéshozatal</c:v>
                </c:pt>
                <c:pt idx="6">
                  <c:v>Költségcsökkentés</c:v>
                </c:pt>
              </c:strCache>
            </c:strRef>
          </c:cat>
          <c:val>
            <c:numRef>
              <c:f>Munka1!$C$2:$C$8</c:f>
              <c:numCache>
                <c:formatCode>General</c:formatCode>
                <c:ptCount val="7"/>
                <c:pt idx="0">
                  <c:v>13</c:v>
                </c:pt>
                <c:pt idx="1">
                  <c:v>14</c:v>
                </c:pt>
                <c:pt idx="2">
                  <c:v>14</c:v>
                </c:pt>
                <c:pt idx="3">
                  <c:v>8</c:v>
                </c:pt>
                <c:pt idx="4">
                  <c:v>14</c:v>
                </c:pt>
                <c:pt idx="5">
                  <c:v>18</c:v>
                </c:pt>
                <c:pt idx="6">
                  <c:v>14</c:v>
                </c:pt>
              </c:numCache>
            </c:numRef>
          </c:val>
        </c:ser>
        <c:axId val="106080512"/>
        <c:axId val="106086400"/>
      </c:barChart>
      <c:catAx>
        <c:axId val="106080512"/>
        <c:scaling>
          <c:orientation val="maxMin"/>
        </c:scaling>
        <c:axPos val="l"/>
        <c:tickLblPos val="nextTo"/>
        <c:txPr>
          <a:bodyPr/>
          <a:lstStyle/>
          <a:p>
            <a:pPr>
              <a:defRPr>
                <a:latin typeface="Arial" pitchFamily="34" charset="0"/>
                <a:cs typeface="Arial" pitchFamily="34" charset="0"/>
              </a:defRPr>
            </a:pPr>
            <a:endParaRPr lang="hu-HU"/>
          </a:p>
        </c:txPr>
        <c:crossAx val="106086400"/>
        <c:crosses val="autoZero"/>
        <c:auto val="1"/>
        <c:lblAlgn val="ctr"/>
        <c:lblOffset val="100"/>
      </c:catAx>
      <c:valAx>
        <c:axId val="106086400"/>
        <c:scaling>
          <c:orientation val="minMax"/>
        </c:scaling>
        <c:axPos val="t"/>
        <c:majorGridlines/>
        <c:numFmt formatCode="General" sourceLinked="1"/>
        <c:tickLblPos val="nextTo"/>
        <c:crossAx val="106080512"/>
        <c:crosses val="autoZero"/>
        <c:crossBetween val="between"/>
      </c:valAx>
    </c:plotArea>
    <c:legend>
      <c:legendPos val="r"/>
      <c:layout/>
      <c:txPr>
        <a:bodyPr/>
        <a:lstStyle/>
        <a:p>
          <a:pPr>
            <a:defRPr>
              <a:latin typeface="Arial" pitchFamily="34" charset="0"/>
              <a:cs typeface="Arial" pitchFamily="34" charset="0"/>
            </a:defRPr>
          </a:pPr>
          <a:endParaRPr lang="hu-HU"/>
        </a:p>
      </c:txPr>
    </c:legend>
    <c:plotVisOnly val="1"/>
  </c:chart>
  <c:txPr>
    <a:bodyPr/>
    <a:lstStyle/>
    <a:p>
      <a:pPr>
        <a:defRPr sz="1800"/>
      </a:pPr>
      <a:endParaRPr lang="hu-HU"/>
    </a:p>
  </c:txPr>
  <c:externalData r:id="rId1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70884A-F12D-464D-AA1B-A9F15FE811D0}" type="datetimeFigureOut">
              <a:rPr lang="hu-HU" smtClean="0"/>
              <a:pPr/>
              <a:t>2011.05.23.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845FC1-389B-45C5-AF50-8983B342E9A5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103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14F044B-5AC1-4206-B000-7C700502A3E8}" type="slidenum">
              <a:rPr lang="hu-HU"/>
              <a:pPr/>
              <a:t>1</a:t>
            </a:fld>
            <a:endParaRPr lang="hu-HU"/>
          </a:p>
        </p:txBody>
      </p:sp>
      <p:sp>
        <p:nvSpPr>
          <p:cNvPr id="1177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17764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hu-H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2010 nov. 1db mark.</a:t>
            </a:r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845FC1-389B-45C5-AF50-8983B342E9A5}" type="slidenum">
              <a:rPr lang="hu-HU" smtClean="0"/>
              <a:pPr/>
              <a:t>16</a:t>
            </a:fld>
            <a:endParaRPr lang="hu-H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117475"/>
            <a:ext cx="9142413" cy="6738938"/>
            <a:chOff x="0" y="74"/>
            <a:chExt cx="5759" cy="4245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invGray">
            <a:xfrm>
              <a:off x="432" y="4113"/>
              <a:ext cx="2208" cy="206"/>
            </a:xfrm>
            <a:prstGeom prst="rect">
              <a:avLst/>
            </a:prstGeom>
            <a:solidFill>
              <a:schemeClr val="hlink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hu-HU"/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invGray">
            <a:xfrm>
              <a:off x="432" y="1536"/>
              <a:ext cx="5327" cy="480"/>
            </a:xfrm>
            <a:prstGeom prst="rect">
              <a:avLst/>
            </a:prstGeom>
            <a:solidFill>
              <a:schemeClr val="hlink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hu-HU"/>
            </a:p>
          </p:txBody>
        </p:sp>
        <p:sp>
          <p:nvSpPr>
            <p:cNvPr id="7" name="Oval 5"/>
            <p:cNvSpPr>
              <a:spLocks noChangeArrowheads="1"/>
            </p:cNvSpPr>
            <p:nvPr/>
          </p:nvSpPr>
          <p:spPr bwMode="invGray">
            <a:xfrm>
              <a:off x="555" y="74"/>
              <a:ext cx="42" cy="42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hu-HU"/>
            </a:p>
          </p:txBody>
        </p:sp>
        <p:sp>
          <p:nvSpPr>
            <p:cNvPr id="8" name="Oval 6"/>
            <p:cNvSpPr>
              <a:spLocks noChangeArrowheads="1"/>
            </p:cNvSpPr>
            <p:nvPr/>
          </p:nvSpPr>
          <p:spPr bwMode="invGray">
            <a:xfrm>
              <a:off x="555" y="219"/>
              <a:ext cx="42" cy="41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hu-HU"/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invGray">
            <a:xfrm>
              <a:off x="555" y="362"/>
              <a:ext cx="42" cy="41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hu-HU"/>
            </a:p>
          </p:txBody>
        </p:sp>
        <p:sp>
          <p:nvSpPr>
            <p:cNvPr id="10" name="Oval 8"/>
            <p:cNvSpPr>
              <a:spLocks noChangeArrowheads="1"/>
            </p:cNvSpPr>
            <p:nvPr/>
          </p:nvSpPr>
          <p:spPr bwMode="invGray">
            <a:xfrm>
              <a:off x="555" y="651"/>
              <a:ext cx="42" cy="41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hu-HU"/>
            </a:p>
          </p:txBody>
        </p:sp>
        <p:sp>
          <p:nvSpPr>
            <p:cNvPr id="11" name="Oval 9"/>
            <p:cNvSpPr>
              <a:spLocks noChangeArrowheads="1"/>
            </p:cNvSpPr>
            <p:nvPr/>
          </p:nvSpPr>
          <p:spPr bwMode="invGray">
            <a:xfrm>
              <a:off x="555" y="794"/>
              <a:ext cx="42" cy="42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hu-HU"/>
            </a:p>
          </p:txBody>
        </p:sp>
        <p:sp>
          <p:nvSpPr>
            <p:cNvPr id="12" name="Oval 10"/>
            <p:cNvSpPr>
              <a:spLocks noChangeArrowheads="1"/>
            </p:cNvSpPr>
            <p:nvPr/>
          </p:nvSpPr>
          <p:spPr bwMode="invGray">
            <a:xfrm>
              <a:off x="555" y="939"/>
              <a:ext cx="42" cy="41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hu-HU"/>
            </a:p>
          </p:txBody>
        </p:sp>
        <p:sp>
          <p:nvSpPr>
            <p:cNvPr id="13" name="Oval 11"/>
            <p:cNvSpPr>
              <a:spLocks noChangeArrowheads="1"/>
            </p:cNvSpPr>
            <p:nvPr/>
          </p:nvSpPr>
          <p:spPr bwMode="invGray">
            <a:xfrm>
              <a:off x="555" y="1082"/>
              <a:ext cx="42" cy="41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hu-HU"/>
            </a:p>
          </p:txBody>
        </p:sp>
        <p:sp>
          <p:nvSpPr>
            <p:cNvPr id="14" name="Oval 12"/>
            <p:cNvSpPr>
              <a:spLocks noChangeArrowheads="1"/>
            </p:cNvSpPr>
            <p:nvPr/>
          </p:nvSpPr>
          <p:spPr bwMode="invGray">
            <a:xfrm>
              <a:off x="555" y="1227"/>
              <a:ext cx="42" cy="4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hu-HU"/>
            </a:p>
          </p:txBody>
        </p:sp>
        <p:sp>
          <p:nvSpPr>
            <p:cNvPr id="15" name="Oval 13"/>
            <p:cNvSpPr>
              <a:spLocks noChangeArrowheads="1"/>
            </p:cNvSpPr>
            <p:nvPr/>
          </p:nvSpPr>
          <p:spPr bwMode="invGray">
            <a:xfrm>
              <a:off x="555" y="1371"/>
              <a:ext cx="42" cy="41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hu-HU"/>
            </a:p>
          </p:txBody>
        </p:sp>
        <p:grpSp>
          <p:nvGrpSpPr>
            <p:cNvPr id="3" name="Group 14"/>
            <p:cNvGrpSpPr>
              <a:grpSpLocks/>
            </p:cNvGrpSpPr>
            <p:nvPr/>
          </p:nvGrpSpPr>
          <p:grpSpPr bwMode="auto">
            <a:xfrm>
              <a:off x="2859" y="4202"/>
              <a:ext cx="2729" cy="41"/>
              <a:chOff x="2859" y="4202"/>
              <a:chExt cx="2729" cy="41"/>
            </a:xfrm>
          </p:grpSpPr>
          <p:sp>
            <p:nvSpPr>
              <p:cNvPr id="22" name="Oval 15"/>
              <p:cNvSpPr>
                <a:spLocks noChangeArrowheads="1"/>
              </p:cNvSpPr>
              <p:nvPr/>
            </p:nvSpPr>
            <p:spPr bwMode="invGray">
              <a:xfrm>
                <a:off x="2859" y="4202"/>
                <a:ext cx="42" cy="41"/>
              </a:xfrm>
              <a:prstGeom prst="ellipse">
                <a:avLst/>
              </a:prstGeom>
              <a:solidFill>
                <a:schemeClr val="tx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hu-HU"/>
              </a:p>
            </p:txBody>
          </p:sp>
          <p:sp>
            <p:nvSpPr>
              <p:cNvPr id="23" name="Oval 16"/>
              <p:cNvSpPr>
                <a:spLocks noChangeArrowheads="1"/>
              </p:cNvSpPr>
              <p:nvPr/>
            </p:nvSpPr>
            <p:spPr bwMode="invGray">
              <a:xfrm>
                <a:off x="3243" y="4202"/>
                <a:ext cx="42" cy="41"/>
              </a:xfrm>
              <a:prstGeom prst="ellipse">
                <a:avLst/>
              </a:prstGeom>
              <a:solidFill>
                <a:schemeClr val="tx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hu-HU"/>
              </a:p>
            </p:txBody>
          </p:sp>
          <p:sp>
            <p:nvSpPr>
              <p:cNvPr id="24" name="Oval 17"/>
              <p:cNvSpPr>
                <a:spLocks noChangeArrowheads="1"/>
              </p:cNvSpPr>
              <p:nvPr/>
            </p:nvSpPr>
            <p:spPr bwMode="invGray">
              <a:xfrm>
                <a:off x="3627" y="4202"/>
                <a:ext cx="41" cy="41"/>
              </a:xfrm>
              <a:prstGeom prst="ellipse">
                <a:avLst/>
              </a:prstGeom>
              <a:solidFill>
                <a:schemeClr val="tx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hu-HU"/>
              </a:p>
            </p:txBody>
          </p:sp>
          <p:sp>
            <p:nvSpPr>
              <p:cNvPr id="25" name="Oval 18"/>
              <p:cNvSpPr>
                <a:spLocks noChangeArrowheads="1"/>
              </p:cNvSpPr>
              <p:nvPr/>
            </p:nvSpPr>
            <p:spPr bwMode="invGray">
              <a:xfrm>
                <a:off x="4011" y="4202"/>
                <a:ext cx="41" cy="41"/>
              </a:xfrm>
              <a:prstGeom prst="ellipse">
                <a:avLst/>
              </a:prstGeom>
              <a:solidFill>
                <a:schemeClr val="tx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hu-HU"/>
              </a:p>
            </p:txBody>
          </p:sp>
          <p:sp>
            <p:nvSpPr>
              <p:cNvPr id="26" name="Oval 19"/>
              <p:cNvSpPr>
                <a:spLocks noChangeArrowheads="1"/>
              </p:cNvSpPr>
              <p:nvPr/>
            </p:nvSpPr>
            <p:spPr bwMode="invGray">
              <a:xfrm>
                <a:off x="4395" y="4202"/>
                <a:ext cx="42" cy="41"/>
              </a:xfrm>
              <a:prstGeom prst="ellipse">
                <a:avLst/>
              </a:prstGeom>
              <a:solidFill>
                <a:schemeClr val="tx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hu-HU"/>
              </a:p>
            </p:txBody>
          </p:sp>
          <p:sp>
            <p:nvSpPr>
              <p:cNvPr id="27" name="Oval 20"/>
              <p:cNvSpPr>
                <a:spLocks noChangeArrowheads="1"/>
              </p:cNvSpPr>
              <p:nvPr/>
            </p:nvSpPr>
            <p:spPr bwMode="invGray">
              <a:xfrm>
                <a:off x="4779" y="4202"/>
                <a:ext cx="42" cy="41"/>
              </a:xfrm>
              <a:prstGeom prst="ellipse">
                <a:avLst/>
              </a:prstGeom>
              <a:solidFill>
                <a:schemeClr val="tx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hu-HU"/>
              </a:p>
            </p:txBody>
          </p:sp>
          <p:sp>
            <p:nvSpPr>
              <p:cNvPr id="28" name="Oval 21"/>
              <p:cNvSpPr>
                <a:spLocks noChangeArrowheads="1"/>
              </p:cNvSpPr>
              <p:nvPr/>
            </p:nvSpPr>
            <p:spPr bwMode="invGray">
              <a:xfrm>
                <a:off x="5163" y="4202"/>
                <a:ext cx="42" cy="41"/>
              </a:xfrm>
              <a:prstGeom prst="ellipse">
                <a:avLst/>
              </a:prstGeom>
              <a:solidFill>
                <a:schemeClr val="tx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hu-HU"/>
              </a:p>
            </p:txBody>
          </p:sp>
          <p:sp>
            <p:nvSpPr>
              <p:cNvPr id="29" name="Oval 22"/>
              <p:cNvSpPr>
                <a:spLocks noChangeArrowheads="1"/>
              </p:cNvSpPr>
              <p:nvPr/>
            </p:nvSpPr>
            <p:spPr bwMode="invGray">
              <a:xfrm>
                <a:off x="5547" y="4202"/>
                <a:ext cx="41" cy="41"/>
              </a:xfrm>
              <a:prstGeom prst="ellipse">
                <a:avLst/>
              </a:prstGeom>
              <a:solidFill>
                <a:schemeClr val="tx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hu-HU"/>
              </a:p>
            </p:txBody>
          </p:sp>
        </p:grpSp>
        <p:sp>
          <p:nvSpPr>
            <p:cNvPr id="17" name="Oval 23"/>
            <p:cNvSpPr>
              <a:spLocks noChangeArrowheads="1"/>
            </p:cNvSpPr>
            <p:nvPr/>
          </p:nvSpPr>
          <p:spPr bwMode="invGray">
            <a:xfrm>
              <a:off x="555" y="507"/>
              <a:ext cx="42" cy="4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hu-HU"/>
            </a:p>
          </p:txBody>
        </p:sp>
        <p:grpSp>
          <p:nvGrpSpPr>
            <p:cNvPr id="4" name="Group 24"/>
            <p:cNvGrpSpPr>
              <a:grpSpLocks/>
            </p:cNvGrpSpPr>
            <p:nvPr/>
          </p:nvGrpSpPr>
          <p:grpSpPr bwMode="auto">
            <a:xfrm>
              <a:off x="0" y="2327"/>
              <a:ext cx="1203" cy="1203"/>
              <a:chOff x="0" y="2327"/>
              <a:chExt cx="1203" cy="1203"/>
            </a:xfrm>
          </p:grpSpPr>
          <p:sp>
            <p:nvSpPr>
              <p:cNvPr id="19" name="Freeform 25"/>
              <p:cNvSpPr>
                <a:spLocks/>
              </p:cNvSpPr>
              <p:nvPr/>
            </p:nvSpPr>
            <p:spPr bwMode="invGray">
              <a:xfrm>
                <a:off x="0" y="2394"/>
                <a:ext cx="443" cy="1033"/>
              </a:xfrm>
              <a:custGeom>
                <a:avLst/>
                <a:gdLst/>
                <a:ahLst/>
                <a:cxnLst>
                  <a:cxn ang="0">
                    <a:pos x="290" y="1016"/>
                  </a:cxn>
                  <a:cxn ang="0">
                    <a:pos x="316" y="974"/>
                  </a:cxn>
                  <a:cxn ang="0">
                    <a:pos x="354" y="920"/>
                  </a:cxn>
                  <a:cxn ang="0">
                    <a:pos x="384" y="884"/>
                  </a:cxn>
                  <a:cxn ang="0">
                    <a:pos x="381" y="832"/>
                  </a:cxn>
                  <a:cxn ang="0">
                    <a:pos x="370" y="794"/>
                  </a:cxn>
                  <a:cxn ang="0">
                    <a:pos x="361" y="760"/>
                  </a:cxn>
                  <a:cxn ang="0">
                    <a:pos x="361" y="734"/>
                  </a:cxn>
                  <a:cxn ang="0">
                    <a:pos x="359" y="707"/>
                  </a:cxn>
                  <a:cxn ang="0">
                    <a:pos x="373" y="691"/>
                  </a:cxn>
                  <a:cxn ang="0">
                    <a:pos x="391" y="686"/>
                  </a:cxn>
                  <a:cxn ang="0">
                    <a:pos x="395" y="680"/>
                  </a:cxn>
                  <a:cxn ang="0">
                    <a:pos x="390" y="671"/>
                  </a:cxn>
                  <a:cxn ang="0">
                    <a:pos x="386" y="660"/>
                  </a:cxn>
                  <a:cxn ang="0">
                    <a:pos x="437" y="635"/>
                  </a:cxn>
                  <a:cxn ang="0">
                    <a:pos x="442" y="619"/>
                  </a:cxn>
                  <a:cxn ang="0">
                    <a:pos x="438" y="604"/>
                  </a:cxn>
                  <a:cxn ang="0">
                    <a:pos x="400" y="543"/>
                  </a:cxn>
                  <a:cxn ang="0">
                    <a:pos x="384" y="474"/>
                  </a:cxn>
                  <a:cxn ang="0">
                    <a:pos x="354" y="455"/>
                  </a:cxn>
                  <a:cxn ang="0">
                    <a:pos x="326" y="433"/>
                  </a:cxn>
                  <a:cxn ang="0">
                    <a:pos x="312" y="411"/>
                  </a:cxn>
                  <a:cxn ang="0">
                    <a:pos x="307" y="391"/>
                  </a:cxn>
                  <a:cxn ang="0">
                    <a:pos x="290" y="339"/>
                  </a:cxn>
                  <a:cxn ang="0">
                    <a:pos x="308" y="289"/>
                  </a:cxn>
                  <a:cxn ang="0">
                    <a:pos x="298" y="278"/>
                  </a:cxn>
                  <a:cxn ang="0">
                    <a:pos x="280" y="307"/>
                  </a:cxn>
                  <a:cxn ang="0">
                    <a:pos x="269" y="283"/>
                  </a:cxn>
                  <a:cxn ang="0">
                    <a:pos x="272" y="224"/>
                  </a:cxn>
                  <a:cxn ang="0">
                    <a:pos x="280" y="177"/>
                  </a:cxn>
                  <a:cxn ang="0">
                    <a:pos x="280" y="146"/>
                  </a:cxn>
                  <a:cxn ang="0">
                    <a:pos x="281" y="123"/>
                  </a:cxn>
                  <a:cxn ang="0">
                    <a:pos x="290" y="104"/>
                  </a:cxn>
                  <a:cxn ang="0">
                    <a:pos x="296" y="97"/>
                  </a:cxn>
                  <a:cxn ang="0">
                    <a:pos x="298" y="94"/>
                  </a:cxn>
                  <a:cxn ang="0">
                    <a:pos x="301" y="92"/>
                  </a:cxn>
                  <a:cxn ang="0">
                    <a:pos x="307" y="83"/>
                  </a:cxn>
                  <a:cxn ang="0">
                    <a:pos x="317" y="79"/>
                  </a:cxn>
                  <a:cxn ang="0">
                    <a:pos x="328" y="77"/>
                  </a:cxn>
                  <a:cxn ang="0">
                    <a:pos x="337" y="74"/>
                  </a:cxn>
                  <a:cxn ang="0">
                    <a:pos x="345" y="67"/>
                  </a:cxn>
                  <a:cxn ang="0">
                    <a:pos x="337" y="50"/>
                  </a:cxn>
                  <a:cxn ang="0">
                    <a:pos x="337" y="47"/>
                  </a:cxn>
                  <a:cxn ang="0">
                    <a:pos x="337" y="43"/>
                  </a:cxn>
                  <a:cxn ang="0">
                    <a:pos x="337" y="41"/>
                  </a:cxn>
                  <a:cxn ang="0">
                    <a:pos x="334" y="38"/>
                  </a:cxn>
                  <a:cxn ang="0">
                    <a:pos x="321" y="21"/>
                  </a:cxn>
                  <a:cxn ang="0">
                    <a:pos x="316" y="0"/>
                  </a:cxn>
                  <a:cxn ang="0">
                    <a:pos x="188" y="94"/>
                  </a:cxn>
                  <a:cxn ang="0">
                    <a:pos x="88" y="218"/>
                  </a:cxn>
                  <a:cxn ang="0">
                    <a:pos x="21" y="366"/>
                  </a:cxn>
                  <a:cxn ang="0">
                    <a:pos x="0" y="530"/>
                  </a:cxn>
                  <a:cxn ang="0">
                    <a:pos x="20" y="680"/>
                  </a:cxn>
                  <a:cxn ang="0">
                    <a:pos x="74" y="819"/>
                  </a:cxn>
                  <a:cxn ang="0">
                    <a:pos x="160" y="938"/>
                  </a:cxn>
                  <a:cxn ang="0">
                    <a:pos x="272" y="1032"/>
                  </a:cxn>
                </a:cxnLst>
                <a:rect l="0" t="0" r="r" b="b"/>
                <a:pathLst>
                  <a:path w="443" h="1033">
                    <a:moveTo>
                      <a:pt x="272" y="1032"/>
                    </a:moveTo>
                    <a:lnTo>
                      <a:pt x="290" y="1016"/>
                    </a:lnTo>
                    <a:lnTo>
                      <a:pt x="301" y="992"/>
                    </a:lnTo>
                    <a:lnTo>
                      <a:pt x="316" y="974"/>
                    </a:lnTo>
                    <a:lnTo>
                      <a:pt x="328" y="955"/>
                    </a:lnTo>
                    <a:lnTo>
                      <a:pt x="354" y="920"/>
                    </a:lnTo>
                    <a:lnTo>
                      <a:pt x="373" y="904"/>
                    </a:lnTo>
                    <a:lnTo>
                      <a:pt x="384" y="884"/>
                    </a:lnTo>
                    <a:lnTo>
                      <a:pt x="390" y="848"/>
                    </a:lnTo>
                    <a:lnTo>
                      <a:pt x="381" y="832"/>
                    </a:lnTo>
                    <a:lnTo>
                      <a:pt x="375" y="812"/>
                    </a:lnTo>
                    <a:lnTo>
                      <a:pt x="370" y="794"/>
                    </a:lnTo>
                    <a:lnTo>
                      <a:pt x="361" y="774"/>
                    </a:lnTo>
                    <a:lnTo>
                      <a:pt x="361" y="760"/>
                    </a:lnTo>
                    <a:lnTo>
                      <a:pt x="361" y="747"/>
                    </a:lnTo>
                    <a:lnTo>
                      <a:pt x="361" y="734"/>
                    </a:lnTo>
                    <a:lnTo>
                      <a:pt x="359" y="722"/>
                    </a:lnTo>
                    <a:lnTo>
                      <a:pt x="359" y="707"/>
                    </a:lnTo>
                    <a:lnTo>
                      <a:pt x="364" y="698"/>
                    </a:lnTo>
                    <a:lnTo>
                      <a:pt x="373" y="691"/>
                    </a:lnTo>
                    <a:lnTo>
                      <a:pt x="390" y="686"/>
                    </a:lnTo>
                    <a:lnTo>
                      <a:pt x="391" y="686"/>
                    </a:lnTo>
                    <a:lnTo>
                      <a:pt x="395" y="682"/>
                    </a:lnTo>
                    <a:lnTo>
                      <a:pt x="395" y="680"/>
                    </a:lnTo>
                    <a:lnTo>
                      <a:pt x="395" y="677"/>
                    </a:lnTo>
                    <a:lnTo>
                      <a:pt x="390" y="671"/>
                    </a:lnTo>
                    <a:lnTo>
                      <a:pt x="386" y="666"/>
                    </a:lnTo>
                    <a:lnTo>
                      <a:pt x="386" y="660"/>
                    </a:lnTo>
                    <a:lnTo>
                      <a:pt x="395" y="655"/>
                    </a:lnTo>
                    <a:lnTo>
                      <a:pt x="437" y="635"/>
                    </a:lnTo>
                    <a:lnTo>
                      <a:pt x="442" y="626"/>
                    </a:lnTo>
                    <a:lnTo>
                      <a:pt x="442" y="619"/>
                    </a:lnTo>
                    <a:lnTo>
                      <a:pt x="442" y="613"/>
                    </a:lnTo>
                    <a:lnTo>
                      <a:pt x="438" y="604"/>
                    </a:lnTo>
                    <a:lnTo>
                      <a:pt x="417" y="577"/>
                    </a:lnTo>
                    <a:lnTo>
                      <a:pt x="400" y="543"/>
                    </a:lnTo>
                    <a:lnTo>
                      <a:pt x="391" y="511"/>
                    </a:lnTo>
                    <a:lnTo>
                      <a:pt x="384" y="474"/>
                    </a:lnTo>
                    <a:lnTo>
                      <a:pt x="368" y="465"/>
                    </a:lnTo>
                    <a:lnTo>
                      <a:pt x="354" y="455"/>
                    </a:lnTo>
                    <a:lnTo>
                      <a:pt x="339" y="444"/>
                    </a:lnTo>
                    <a:lnTo>
                      <a:pt x="326" y="433"/>
                    </a:lnTo>
                    <a:lnTo>
                      <a:pt x="317" y="422"/>
                    </a:lnTo>
                    <a:lnTo>
                      <a:pt x="312" y="411"/>
                    </a:lnTo>
                    <a:lnTo>
                      <a:pt x="308" y="402"/>
                    </a:lnTo>
                    <a:lnTo>
                      <a:pt x="307" y="391"/>
                    </a:lnTo>
                    <a:lnTo>
                      <a:pt x="285" y="363"/>
                    </a:lnTo>
                    <a:lnTo>
                      <a:pt x="290" y="339"/>
                    </a:lnTo>
                    <a:lnTo>
                      <a:pt x="301" y="314"/>
                    </a:lnTo>
                    <a:lnTo>
                      <a:pt x="308" y="289"/>
                    </a:lnTo>
                    <a:lnTo>
                      <a:pt x="308" y="267"/>
                    </a:lnTo>
                    <a:lnTo>
                      <a:pt x="298" y="278"/>
                    </a:lnTo>
                    <a:lnTo>
                      <a:pt x="287" y="294"/>
                    </a:lnTo>
                    <a:lnTo>
                      <a:pt x="280" y="307"/>
                    </a:lnTo>
                    <a:lnTo>
                      <a:pt x="272" y="314"/>
                    </a:lnTo>
                    <a:lnTo>
                      <a:pt x="269" y="283"/>
                    </a:lnTo>
                    <a:lnTo>
                      <a:pt x="271" y="254"/>
                    </a:lnTo>
                    <a:lnTo>
                      <a:pt x="272" y="224"/>
                    </a:lnTo>
                    <a:lnTo>
                      <a:pt x="272" y="195"/>
                    </a:lnTo>
                    <a:lnTo>
                      <a:pt x="280" y="177"/>
                    </a:lnTo>
                    <a:lnTo>
                      <a:pt x="280" y="164"/>
                    </a:lnTo>
                    <a:lnTo>
                      <a:pt x="280" y="146"/>
                    </a:lnTo>
                    <a:lnTo>
                      <a:pt x="281" y="133"/>
                    </a:lnTo>
                    <a:lnTo>
                      <a:pt x="281" y="123"/>
                    </a:lnTo>
                    <a:lnTo>
                      <a:pt x="285" y="113"/>
                    </a:lnTo>
                    <a:lnTo>
                      <a:pt x="290" y="104"/>
                    </a:lnTo>
                    <a:lnTo>
                      <a:pt x="296" y="97"/>
                    </a:lnTo>
                    <a:lnTo>
                      <a:pt x="296" y="97"/>
                    </a:lnTo>
                    <a:lnTo>
                      <a:pt x="298" y="94"/>
                    </a:lnTo>
                    <a:lnTo>
                      <a:pt x="298" y="94"/>
                    </a:lnTo>
                    <a:lnTo>
                      <a:pt x="298" y="94"/>
                    </a:lnTo>
                    <a:lnTo>
                      <a:pt x="301" y="92"/>
                    </a:lnTo>
                    <a:lnTo>
                      <a:pt x="303" y="86"/>
                    </a:lnTo>
                    <a:lnTo>
                      <a:pt x="307" y="83"/>
                    </a:lnTo>
                    <a:lnTo>
                      <a:pt x="308" y="83"/>
                    </a:lnTo>
                    <a:lnTo>
                      <a:pt x="317" y="79"/>
                    </a:lnTo>
                    <a:lnTo>
                      <a:pt x="323" y="77"/>
                    </a:lnTo>
                    <a:lnTo>
                      <a:pt x="328" y="77"/>
                    </a:lnTo>
                    <a:lnTo>
                      <a:pt x="334" y="74"/>
                    </a:lnTo>
                    <a:lnTo>
                      <a:pt x="337" y="74"/>
                    </a:lnTo>
                    <a:lnTo>
                      <a:pt x="339" y="72"/>
                    </a:lnTo>
                    <a:lnTo>
                      <a:pt x="345" y="67"/>
                    </a:lnTo>
                    <a:lnTo>
                      <a:pt x="345" y="63"/>
                    </a:lnTo>
                    <a:lnTo>
                      <a:pt x="337" y="50"/>
                    </a:lnTo>
                    <a:lnTo>
                      <a:pt x="337" y="50"/>
                    </a:lnTo>
                    <a:lnTo>
                      <a:pt x="337" y="47"/>
                    </a:lnTo>
                    <a:lnTo>
                      <a:pt x="337" y="47"/>
                    </a:lnTo>
                    <a:lnTo>
                      <a:pt x="337" y="43"/>
                    </a:lnTo>
                    <a:lnTo>
                      <a:pt x="337" y="43"/>
                    </a:lnTo>
                    <a:lnTo>
                      <a:pt x="337" y="41"/>
                    </a:lnTo>
                    <a:lnTo>
                      <a:pt x="334" y="41"/>
                    </a:lnTo>
                    <a:lnTo>
                      <a:pt x="334" y="38"/>
                    </a:lnTo>
                    <a:lnTo>
                      <a:pt x="328" y="30"/>
                    </a:lnTo>
                    <a:lnTo>
                      <a:pt x="321" y="21"/>
                    </a:lnTo>
                    <a:lnTo>
                      <a:pt x="317" y="11"/>
                    </a:lnTo>
                    <a:lnTo>
                      <a:pt x="316" y="0"/>
                    </a:lnTo>
                    <a:lnTo>
                      <a:pt x="249" y="41"/>
                    </a:lnTo>
                    <a:lnTo>
                      <a:pt x="188" y="94"/>
                    </a:lnTo>
                    <a:lnTo>
                      <a:pt x="133" y="151"/>
                    </a:lnTo>
                    <a:lnTo>
                      <a:pt x="88" y="218"/>
                    </a:lnTo>
                    <a:lnTo>
                      <a:pt x="50" y="289"/>
                    </a:lnTo>
                    <a:lnTo>
                      <a:pt x="21" y="366"/>
                    </a:lnTo>
                    <a:lnTo>
                      <a:pt x="5" y="446"/>
                    </a:lnTo>
                    <a:lnTo>
                      <a:pt x="0" y="530"/>
                    </a:lnTo>
                    <a:lnTo>
                      <a:pt x="5" y="608"/>
                    </a:lnTo>
                    <a:lnTo>
                      <a:pt x="20" y="680"/>
                    </a:lnTo>
                    <a:lnTo>
                      <a:pt x="45" y="751"/>
                    </a:lnTo>
                    <a:lnTo>
                      <a:pt x="74" y="819"/>
                    </a:lnTo>
                    <a:lnTo>
                      <a:pt x="114" y="879"/>
                    </a:lnTo>
                    <a:lnTo>
                      <a:pt x="160" y="938"/>
                    </a:lnTo>
                    <a:lnTo>
                      <a:pt x="215" y="987"/>
                    </a:lnTo>
                    <a:lnTo>
                      <a:pt x="272" y="1032"/>
                    </a:lnTo>
                  </a:path>
                </a:pathLst>
              </a:custGeom>
              <a:solidFill>
                <a:schemeClr val="folHlink"/>
              </a:solidFill>
              <a:ln w="9525">
                <a:noFill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hu-HU"/>
              </a:p>
            </p:txBody>
          </p:sp>
          <p:sp>
            <p:nvSpPr>
              <p:cNvPr id="20" name="Freeform 26"/>
              <p:cNvSpPr>
                <a:spLocks/>
              </p:cNvSpPr>
              <p:nvPr/>
            </p:nvSpPr>
            <p:spPr bwMode="invGray">
              <a:xfrm>
                <a:off x="379" y="2327"/>
                <a:ext cx="824" cy="1203"/>
              </a:xfrm>
              <a:custGeom>
                <a:avLst/>
                <a:gdLst/>
                <a:ahLst/>
                <a:cxnLst>
                  <a:cxn ang="0">
                    <a:pos x="796" y="688"/>
                  </a:cxn>
                  <a:cxn ang="0">
                    <a:pos x="756" y="641"/>
                  </a:cxn>
                  <a:cxn ang="0">
                    <a:pos x="812" y="615"/>
                  </a:cxn>
                  <a:cxn ang="0">
                    <a:pos x="814" y="502"/>
                  </a:cxn>
                  <a:cxn ang="0">
                    <a:pos x="705" y="247"/>
                  </a:cxn>
                  <a:cxn ang="0">
                    <a:pos x="651" y="262"/>
                  </a:cxn>
                  <a:cxn ang="0">
                    <a:pos x="574" y="289"/>
                  </a:cxn>
                  <a:cxn ang="0">
                    <a:pos x="536" y="258"/>
                  </a:cxn>
                  <a:cxn ang="0">
                    <a:pos x="563" y="170"/>
                  </a:cxn>
                  <a:cxn ang="0">
                    <a:pos x="532" y="81"/>
                  </a:cxn>
                  <a:cxn ang="0">
                    <a:pos x="455" y="56"/>
                  </a:cxn>
                  <a:cxn ang="0">
                    <a:pos x="484" y="150"/>
                  </a:cxn>
                  <a:cxn ang="0">
                    <a:pos x="465" y="190"/>
                  </a:cxn>
                  <a:cxn ang="0">
                    <a:pos x="442" y="200"/>
                  </a:cxn>
                  <a:cxn ang="0">
                    <a:pos x="419" y="164"/>
                  </a:cxn>
                  <a:cxn ang="0">
                    <a:pos x="381" y="108"/>
                  </a:cxn>
                  <a:cxn ang="0">
                    <a:pos x="406" y="108"/>
                  </a:cxn>
                  <a:cxn ang="0">
                    <a:pos x="424" y="72"/>
                  </a:cxn>
                  <a:cxn ang="0">
                    <a:pos x="325" y="0"/>
                  </a:cxn>
                  <a:cxn ang="0">
                    <a:pos x="281" y="27"/>
                  </a:cxn>
                  <a:cxn ang="0">
                    <a:pos x="240" y="72"/>
                  </a:cxn>
                  <a:cxn ang="0">
                    <a:pos x="209" y="114"/>
                  </a:cxn>
                  <a:cxn ang="0">
                    <a:pos x="209" y="150"/>
                  </a:cxn>
                  <a:cxn ang="0">
                    <a:pos x="240" y="164"/>
                  </a:cxn>
                  <a:cxn ang="0">
                    <a:pos x="209" y="222"/>
                  </a:cxn>
                  <a:cxn ang="0">
                    <a:pos x="213" y="242"/>
                  </a:cxn>
                  <a:cxn ang="0">
                    <a:pos x="267" y="222"/>
                  </a:cxn>
                  <a:cxn ang="0">
                    <a:pos x="303" y="170"/>
                  </a:cxn>
                  <a:cxn ang="0">
                    <a:pos x="354" y="231"/>
                  </a:cxn>
                  <a:cxn ang="0">
                    <a:pos x="372" y="291"/>
                  </a:cxn>
                  <a:cxn ang="0">
                    <a:pos x="348" y="294"/>
                  </a:cxn>
                  <a:cxn ang="0">
                    <a:pos x="298" y="309"/>
                  </a:cxn>
                  <a:cxn ang="0">
                    <a:pos x="323" y="330"/>
                  </a:cxn>
                  <a:cxn ang="0">
                    <a:pos x="260" y="339"/>
                  </a:cxn>
                  <a:cxn ang="0">
                    <a:pos x="189" y="411"/>
                  </a:cxn>
                  <a:cxn ang="0">
                    <a:pos x="184" y="469"/>
                  </a:cxn>
                  <a:cxn ang="0">
                    <a:pos x="148" y="435"/>
                  </a:cxn>
                  <a:cxn ang="0">
                    <a:pos x="83" y="402"/>
                  </a:cxn>
                  <a:cxn ang="0">
                    <a:pos x="0" y="455"/>
                  </a:cxn>
                  <a:cxn ang="0">
                    <a:pos x="54" y="496"/>
                  </a:cxn>
                  <a:cxn ang="0">
                    <a:pos x="74" y="485"/>
                  </a:cxn>
                  <a:cxn ang="0">
                    <a:pos x="54" y="608"/>
                  </a:cxn>
                  <a:cxn ang="0">
                    <a:pos x="132" y="641"/>
                  </a:cxn>
                  <a:cxn ang="0">
                    <a:pos x="195" y="661"/>
                  </a:cxn>
                  <a:cxn ang="0">
                    <a:pos x="249" y="744"/>
                  </a:cxn>
                  <a:cxn ang="0">
                    <a:pos x="334" y="886"/>
                  </a:cxn>
                  <a:cxn ang="0">
                    <a:pos x="391" y="1007"/>
                  </a:cxn>
                  <a:cxn ang="0">
                    <a:pos x="292" y="1052"/>
                  </a:cxn>
                  <a:cxn ang="0">
                    <a:pos x="182" y="1105"/>
                  </a:cxn>
                  <a:cxn ang="0">
                    <a:pos x="68" y="1180"/>
                  </a:cxn>
                  <a:cxn ang="0">
                    <a:pos x="200" y="1202"/>
                  </a:cxn>
                  <a:cxn ang="0">
                    <a:pos x="417" y="1168"/>
                  </a:cxn>
                  <a:cxn ang="0">
                    <a:pos x="613" y="1052"/>
                  </a:cxn>
                  <a:cxn ang="0">
                    <a:pos x="610" y="929"/>
                  </a:cxn>
                  <a:cxn ang="0">
                    <a:pos x="543" y="888"/>
                  </a:cxn>
                  <a:cxn ang="0">
                    <a:pos x="567" y="791"/>
                  </a:cxn>
                  <a:cxn ang="0">
                    <a:pos x="655" y="738"/>
                  </a:cxn>
                  <a:cxn ang="0">
                    <a:pos x="725" y="713"/>
                  </a:cxn>
                  <a:cxn ang="0">
                    <a:pos x="792" y="729"/>
                  </a:cxn>
                </a:cxnLst>
                <a:rect l="0" t="0" r="r" b="b"/>
                <a:pathLst>
                  <a:path w="824" h="1203">
                    <a:moveTo>
                      <a:pt x="803" y="736"/>
                    </a:moveTo>
                    <a:lnTo>
                      <a:pt x="807" y="724"/>
                    </a:lnTo>
                    <a:lnTo>
                      <a:pt x="808" y="713"/>
                    </a:lnTo>
                    <a:lnTo>
                      <a:pt x="812" y="702"/>
                    </a:lnTo>
                    <a:lnTo>
                      <a:pt x="814" y="691"/>
                    </a:lnTo>
                    <a:lnTo>
                      <a:pt x="803" y="691"/>
                    </a:lnTo>
                    <a:lnTo>
                      <a:pt x="796" y="688"/>
                    </a:lnTo>
                    <a:lnTo>
                      <a:pt x="783" y="686"/>
                    </a:lnTo>
                    <a:lnTo>
                      <a:pt x="776" y="680"/>
                    </a:lnTo>
                    <a:lnTo>
                      <a:pt x="770" y="675"/>
                    </a:lnTo>
                    <a:lnTo>
                      <a:pt x="767" y="666"/>
                    </a:lnTo>
                    <a:lnTo>
                      <a:pt x="761" y="661"/>
                    </a:lnTo>
                    <a:lnTo>
                      <a:pt x="760" y="655"/>
                    </a:lnTo>
                    <a:lnTo>
                      <a:pt x="756" y="641"/>
                    </a:lnTo>
                    <a:lnTo>
                      <a:pt x="756" y="624"/>
                    </a:lnTo>
                    <a:lnTo>
                      <a:pt x="760" y="610"/>
                    </a:lnTo>
                    <a:lnTo>
                      <a:pt x="767" y="599"/>
                    </a:lnTo>
                    <a:lnTo>
                      <a:pt x="781" y="597"/>
                    </a:lnTo>
                    <a:lnTo>
                      <a:pt x="792" y="599"/>
                    </a:lnTo>
                    <a:lnTo>
                      <a:pt x="803" y="608"/>
                    </a:lnTo>
                    <a:lnTo>
                      <a:pt x="812" y="615"/>
                    </a:lnTo>
                    <a:lnTo>
                      <a:pt x="819" y="628"/>
                    </a:lnTo>
                    <a:lnTo>
                      <a:pt x="823" y="619"/>
                    </a:lnTo>
                    <a:lnTo>
                      <a:pt x="823" y="610"/>
                    </a:lnTo>
                    <a:lnTo>
                      <a:pt x="823" y="605"/>
                    </a:lnTo>
                    <a:lnTo>
                      <a:pt x="823" y="597"/>
                    </a:lnTo>
                    <a:lnTo>
                      <a:pt x="819" y="549"/>
                    </a:lnTo>
                    <a:lnTo>
                      <a:pt x="814" y="502"/>
                    </a:lnTo>
                    <a:lnTo>
                      <a:pt x="807" y="455"/>
                    </a:lnTo>
                    <a:lnTo>
                      <a:pt x="792" y="411"/>
                    </a:lnTo>
                    <a:lnTo>
                      <a:pt x="776" y="366"/>
                    </a:lnTo>
                    <a:lnTo>
                      <a:pt x="756" y="325"/>
                    </a:lnTo>
                    <a:lnTo>
                      <a:pt x="734" y="285"/>
                    </a:lnTo>
                    <a:lnTo>
                      <a:pt x="709" y="247"/>
                    </a:lnTo>
                    <a:lnTo>
                      <a:pt x="705" y="247"/>
                    </a:lnTo>
                    <a:lnTo>
                      <a:pt x="702" y="244"/>
                    </a:lnTo>
                    <a:lnTo>
                      <a:pt x="698" y="244"/>
                    </a:lnTo>
                    <a:lnTo>
                      <a:pt x="693" y="242"/>
                    </a:lnTo>
                    <a:lnTo>
                      <a:pt x="677" y="253"/>
                    </a:lnTo>
                    <a:lnTo>
                      <a:pt x="668" y="254"/>
                    </a:lnTo>
                    <a:lnTo>
                      <a:pt x="660" y="258"/>
                    </a:lnTo>
                    <a:lnTo>
                      <a:pt x="651" y="262"/>
                    </a:lnTo>
                    <a:lnTo>
                      <a:pt x="642" y="264"/>
                    </a:lnTo>
                    <a:lnTo>
                      <a:pt x="631" y="267"/>
                    </a:lnTo>
                    <a:lnTo>
                      <a:pt x="619" y="273"/>
                    </a:lnTo>
                    <a:lnTo>
                      <a:pt x="606" y="278"/>
                    </a:lnTo>
                    <a:lnTo>
                      <a:pt x="594" y="283"/>
                    </a:lnTo>
                    <a:lnTo>
                      <a:pt x="583" y="285"/>
                    </a:lnTo>
                    <a:lnTo>
                      <a:pt x="574" y="289"/>
                    </a:lnTo>
                    <a:lnTo>
                      <a:pt x="567" y="291"/>
                    </a:lnTo>
                    <a:lnTo>
                      <a:pt x="557" y="289"/>
                    </a:lnTo>
                    <a:lnTo>
                      <a:pt x="554" y="285"/>
                    </a:lnTo>
                    <a:lnTo>
                      <a:pt x="548" y="280"/>
                    </a:lnTo>
                    <a:lnTo>
                      <a:pt x="547" y="278"/>
                    </a:lnTo>
                    <a:lnTo>
                      <a:pt x="543" y="273"/>
                    </a:lnTo>
                    <a:lnTo>
                      <a:pt x="536" y="258"/>
                    </a:lnTo>
                    <a:lnTo>
                      <a:pt x="532" y="244"/>
                    </a:lnTo>
                    <a:lnTo>
                      <a:pt x="532" y="231"/>
                    </a:lnTo>
                    <a:lnTo>
                      <a:pt x="530" y="217"/>
                    </a:lnTo>
                    <a:lnTo>
                      <a:pt x="532" y="202"/>
                    </a:lnTo>
                    <a:lnTo>
                      <a:pt x="541" y="190"/>
                    </a:lnTo>
                    <a:lnTo>
                      <a:pt x="552" y="177"/>
                    </a:lnTo>
                    <a:lnTo>
                      <a:pt x="563" y="170"/>
                    </a:lnTo>
                    <a:lnTo>
                      <a:pt x="574" y="159"/>
                    </a:lnTo>
                    <a:lnTo>
                      <a:pt x="583" y="146"/>
                    </a:lnTo>
                    <a:lnTo>
                      <a:pt x="588" y="134"/>
                    </a:lnTo>
                    <a:lnTo>
                      <a:pt x="588" y="119"/>
                    </a:lnTo>
                    <a:lnTo>
                      <a:pt x="568" y="105"/>
                    </a:lnTo>
                    <a:lnTo>
                      <a:pt x="552" y="92"/>
                    </a:lnTo>
                    <a:lnTo>
                      <a:pt x="532" y="81"/>
                    </a:lnTo>
                    <a:lnTo>
                      <a:pt x="512" y="70"/>
                    </a:lnTo>
                    <a:lnTo>
                      <a:pt x="491" y="58"/>
                    </a:lnTo>
                    <a:lnTo>
                      <a:pt x="471" y="47"/>
                    </a:lnTo>
                    <a:lnTo>
                      <a:pt x="449" y="38"/>
                    </a:lnTo>
                    <a:lnTo>
                      <a:pt x="428" y="31"/>
                    </a:lnTo>
                    <a:lnTo>
                      <a:pt x="442" y="45"/>
                    </a:lnTo>
                    <a:lnTo>
                      <a:pt x="455" y="56"/>
                    </a:lnTo>
                    <a:lnTo>
                      <a:pt x="465" y="63"/>
                    </a:lnTo>
                    <a:lnTo>
                      <a:pt x="484" y="74"/>
                    </a:lnTo>
                    <a:lnTo>
                      <a:pt x="485" y="88"/>
                    </a:lnTo>
                    <a:lnTo>
                      <a:pt x="484" y="105"/>
                    </a:lnTo>
                    <a:lnTo>
                      <a:pt x="478" y="123"/>
                    </a:lnTo>
                    <a:lnTo>
                      <a:pt x="478" y="135"/>
                    </a:lnTo>
                    <a:lnTo>
                      <a:pt x="484" y="150"/>
                    </a:lnTo>
                    <a:lnTo>
                      <a:pt x="484" y="155"/>
                    </a:lnTo>
                    <a:lnTo>
                      <a:pt x="480" y="161"/>
                    </a:lnTo>
                    <a:lnTo>
                      <a:pt x="474" y="166"/>
                    </a:lnTo>
                    <a:lnTo>
                      <a:pt x="469" y="170"/>
                    </a:lnTo>
                    <a:lnTo>
                      <a:pt x="465" y="175"/>
                    </a:lnTo>
                    <a:lnTo>
                      <a:pt x="465" y="180"/>
                    </a:lnTo>
                    <a:lnTo>
                      <a:pt x="465" y="190"/>
                    </a:lnTo>
                    <a:lnTo>
                      <a:pt x="464" y="195"/>
                    </a:lnTo>
                    <a:lnTo>
                      <a:pt x="460" y="197"/>
                    </a:lnTo>
                    <a:lnTo>
                      <a:pt x="458" y="200"/>
                    </a:lnTo>
                    <a:lnTo>
                      <a:pt x="455" y="200"/>
                    </a:lnTo>
                    <a:lnTo>
                      <a:pt x="453" y="200"/>
                    </a:lnTo>
                    <a:lnTo>
                      <a:pt x="447" y="197"/>
                    </a:lnTo>
                    <a:lnTo>
                      <a:pt x="442" y="200"/>
                    </a:lnTo>
                    <a:lnTo>
                      <a:pt x="433" y="202"/>
                    </a:lnTo>
                    <a:lnTo>
                      <a:pt x="428" y="202"/>
                    </a:lnTo>
                    <a:lnTo>
                      <a:pt x="424" y="200"/>
                    </a:lnTo>
                    <a:lnTo>
                      <a:pt x="424" y="197"/>
                    </a:lnTo>
                    <a:lnTo>
                      <a:pt x="424" y="197"/>
                    </a:lnTo>
                    <a:lnTo>
                      <a:pt x="422" y="195"/>
                    </a:lnTo>
                    <a:lnTo>
                      <a:pt x="419" y="164"/>
                    </a:lnTo>
                    <a:lnTo>
                      <a:pt x="411" y="159"/>
                    </a:lnTo>
                    <a:lnTo>
                      <a:pt x="406" y="150"/>
                    </a:lnTo>
                    <a:lnTo>
                      <a:pt x="397" y="141"/>
                    </a:lnTo>
                    <a:lnTo>
                      <a:pt x="390" y="134"/>
                    </a:lnTo>
                    <a:lnTo>
                      <a:pt x="386" y="125"/>
                    </a:lnTo>
                    <a:lnTo>
                      <a:pt x="384" y="117"/>
                    </a:lnTo>
                    <a:lnTo>
                      <a:pt x="381" y="108"/>
                    </a:lnTo>
                    <a:lnTo>
                      <a:pt x="384" y="103"/>
                    </a:lnTo>
                    <a:lnTo>
                      <a:pt x="386" y="99"/>
                    </a:lnTo>
                    <a:lnTo>
                      <a:pt x="390" y="99"/>
                    </a:lnTo>
                    <a:lnTo>
                      <a:pt x="390" y="97"/>
                    </a:lnTo>
                    <a:lnTo>
                      <a:pt x="391" y="97"/>
                    </a:lnTo>
                    <a:lnTo>
                      <a:pt x="397" y="103"/>
                    </a:lnTo>
                    <a:lnTo>
                      <a:pt x="406" y="108"/>
                    </a:lnTo>
                    <a:lnTo>
                      <a:pt x="413" y="110"/>
                    </a:lnTo>
                    <a:lnTo>
                      <a:pt x="422" y="110"/>
                    </a:lnTo>
                    <a:lnTo>
                      <a:pt x="424" y="110"/>
                    </a:lnTo>
                    <a:lnTo>
                      <a:pt x="424" y="108"/>
                    </a:lnTo>
                    <a:lnTo>
                      <a:pt x="424" y="108"/>
                    </a:lnTo>
                    <a:lnTo>
                      <a:pt x="424" y="108"/>
                    </a:lnTo>
                    <a:lnTo>
                      <a:pt x="424" y="72"/>
                    </a:lnTo>
                    <a:lnTo>
                      <a:pt x="411" y="56"/>
                    </a:lnTo>
                    <a:lnTo>
                      <a:pt x="395" y="42"/>
                    </a:lnTo>
                    <a:lnTo>
                      <a:pt x="377" y="27"/>
                    </a:lnTo>
                    <a:lnTo>
                      <a:pt x="364" y="9"/>
                    </a:lnTo>
                    <a:lnTo>
                      <a:pt x="350" y="5"/>
                    </a:lnTo>
                    <a:lnTo>
                      <a:pt x="339" y="2"/>
                    </a:lnTo>
                    <a:lnTo>
                      <a:pt x="325" y="0"/>
                    </a:lnTo>
                    <a:lnTo>
                      <a:pt x="312" y="0"/>
                    </a:lnTo>
                    <a:lnTo>
                      <a:pt x="308" y="0"/>
                    </a:lnTo>
                    <a:lnTo>
                      <a:pt x="308" y="2"/>
                    </a:lnTo>
                    <a:lnTo>
                      <a:pt x="308" y="5"/>
                    </a:lnTo>
                    <a:lnTo>
                      <a:pt x="307" y="9"/>
                    </a:lnTo>
                    <a:lnTo>
                      <a:pt x="289" y="14"/>
                    </a:lnTo>
                    <a:lnTo>
                      <a:pt x="281" y="27"/>
                    </a:lnTo>
                    <a:lnTo>
                      <a:pt x="276" y="42"/>
                    </a:lnTo>
                    <a:lnTo>
                      <a:pt x="265" y="56"/>
                    </a:lnTo>
                    <a:lnTo>
                      <a:pt x="260" y="56"/>
                    </a:lnTo>
                    <a:lnTo>
                      <a:pt x="256" y="56"/>
                    </a:lnTo>
                    <a:lnTo>
                      <a:pt x="251" y="56"/>
                    </a:lnTo>
                    <a:lnTo>
                      <a:pt x="249" y="58"/>
                    </a:lnTo>
                    <a:lnTo>
                      <a:pt x="240" y="72"/>
                    </a:lnTo>
                    <a:lnTo>
                      <a:pt x="231" y="87"/>
                    </a:lnTo>
                    <a:lnTo>
                      <a:pt x="224" y="99"/>
                    </a:lnTo>
                    <a:lnTo>
                      <a:pt x="213" y="110"/>
                    </a:lnTo>
                    <a:lnTo>
                      <a:pt x="209" y="110"/>
                    </a:lnTo>
                    <a:lnTo>
                      <a:pt x="209" y="110"/>
                    </a:lnTo>
                    <a:lnTo>
                      <a:pt x="209" y="110"/>
                    </a:lnTo>
                    <a:lnTo>
                      <a:pt x="209" y="114"/>
                    </a:lnTo>
                    <a:lnTo>
                      <a:pt x="184" y="139"/>
                    </a:lnTo>
                    <a:lnTo>
                      <a:pt x="184" y="139"/>
                    </a:lnTo>
                    <a:lnTo>
                      <a:pt x="184" y="139"/>
                    </a:lnTo>
                    <a:lnTo>
                      <a:pt x="184" y="139"/>
                    </a:lnTo>
                    <a:lnTo>
                      <a:pt x="184" y="141"/>
                    </a:lnTo>
                    <a:lnTo>
                      <a:pt x="195" y="146"/>
                    </a:lnTo>
                    <a:lnTo>
                      <a:pt x="209" y="150"/>
                    </a:lnTo>
                    <a:lnTo>
                      <a:pt x="224" y="153"/>
                    </a:lnTo>
                    <a:lnTo>
                      <a:pt x="234" y="153"/>
                    </a:lnTo>
                    <a:lnTo>
                      <a:pt x="236" y="155"/>
                    </a:lnTo>
                    <a:lnTo>
                      <a:pt x="240" y="155"/>
                    </a:lnTo>
                    <a:lnTo>
                      <a:pt x="240" y="159"/>
                    </a:lnTo>
                    <a:lnTo>
                      <a:pt x="242" y="161"/>
                    </a:lnTo>
                    <a:lnTo>
                      <a:pt x="240" y="164"/>
                    </a:lnTo>
                    <a:lnTo>
                      <a:pt x="234" y="166"/>
                    </a:lnTo>
                    <a:lnTo>
                      <a:pt x="231" y="170"/>
                    </a:lnTo>
                    <a:lnTo>
                      <a:pt x="225" y="171"/>
                    </a:lnTo>
                    <a:lnTo>
                      <a:pt x="220" y="180"/>
                    </a:lnTo>
                    <a:lnTo>
                      <a:pt x="215" y="195"/>
                    </a:lnTo>
                    <a:lnTo>
                      <a:pt x="209" y="208"/>
                    </a:lnTo>
                    <a:lnTo>
                      <a:pt x="209" y="222"/>
                    </a:lnTo>
                    <a:lnTo>
                      <a:pt x="213" y="227"/>
                    </a:lnTo>
                    <a:lnTo>
                      <a:pt x="215" y="227"/>
                    </a:lnTo>
                    <a:lnTo>
                      <a:pt x="213" y="231"/>
                    </a:lnTo>
                    <a:lnTo>
                      <a:pt x="209" y="238"/>
                    </a:lnTo>
                    <a:lnTo>
                      <a:pt x="209" y="238"/>
                    </a:lnTo>
                    <a:lnTo>
                      <a:pt x="213" y="242"/>
                    </a:lnTo>
                    <a:lnTo>
                      <a:pt x="213" y="242"/>
                    </a:lnTo>
                    <a:lnTo>
                      <a:pt x="215" y="244"/>
                    </a:lnTo>
                    <a:lnTo>
                      <a:pt x="231" y="233"/>
                    </a:lnTo>
                    <a:lnTo>
                      <a:pt x="260" y="231"/>
                    </a:lnTo>
                    <a:lnTo>
                      <a:pt x="260" y="227"/>
                    </a:lnTo>
                    <a:lnTo>
                      <a:pt x="262" y="226"/>
                    </a:lnTo>
                    <a:lnTo>
                      <a:pt x="265" y="226"/>
                    </a:lnTo>
                    <a:lnTo>
                      <a:pt x="267" y="222"/>
                    </a:lnTo>
                    <a:lnTo>
                      <a:pt x="267" y="200"/>
                    </a:lnTo>
                    <a:lnTo>
                      <a:pt x="289" y="155"/>
                    </a:lnTo>
                    <a:lnTo>
                      <a:pt x="289" y="155"/>
                    </a:lnTo>
                    <a:lnTo>
                      <a:pt x="292" y="155"/>
                    </a:lnTo>
                    <a:lnTo>
                      <a:pt x="292" y="155"/>
                    </a:lnTo>
                    <a:lnTo>
                      <a:pt x="292" y="155"/>
                    </a:lnTo>
                    <a:lnTo>
                      <a:pt x="303" y="170"/>
                    </a:lnTo>
                    <a:lnTo>
                      <a:pt x="312" y="180"/>
                    </a:lnTo>
                    <a:lnTo>
                      <a:pt x="323" y="195"/>
                    </a:lnTo>
                    <a:lnTo>
                      <a:pt x="336" y="206"/>
                    </a:lnTo>
                    <a:lnTo>
                      <a:pt x="343" y="211"/>
                    </a:lnTo>
                    <a:lnTo>
                      <a:pt x="345" y="217"/>
                    </a:lnTo>
                    <a:lnTo>
                      <a:pt x="350" y="226"/>
                    </a:lnTo>
                    <a:lnTo>
                      <a:pt x="354" y="231"/>
                    </a:lnTo>
                    <a:lnTo>
                      <a:pt x="354" y="244"/>
                    </a:lnTo>
                    <a:lnTo>
                      <a:pt x="354" y="258"/>
                    </a:lnTo>
                    <a:lnTo>
                      <a:pt x="359" y="273"/>
                    </a:lnTo>
                    <a:lnTo>
                      <a:pt x="364" y="283"/>
                    </a:lnTo>
                    <a:lnTo>
                      <a:pt x="366" y="285"/>
                    </a:lnTo>
                    <a:lnTo>
                      <a:pt x="370" y="289"/>
                    </a:lnTo>
                    <a:lnTo>
                      <a:pt x="372" y="291"/>
                    </a:lnTo>
                    <a:lnTo>
                      <a:pt x="375" y="294"/>
                    </a:lnTo>
                    <a:lnTo>
                      <a:pt x="375" y="298"/>
                    </a:lnTo>
                    <a:lnTo>
                      <a:pt x="372" y="300"/>
                    </a:lnTo>
                    <a:lnTo>
                      <a:pt x="372" y="305"/>
                    </a:lnTo>
                    <a:lnTo>
                      <a:pt x="370" y="309"/>
                    </a:lnTo>
                    <a:lnTo>
                      <a:pt x="359" y="305"/>
                    </a:lnTo>
                    <a:lnTo>
                      <a:pt x="348" y="294"/>
                    </a:lnTo>
                    <a:lnTo>
                      <a:pt x="336" y="285"/>
                    </a:lnTo>
                    <a:lnTo>
                      <a:pt x="323" y="283"/>
                    </a:lnTo>
                    <a:lnTo>
                      <a:pt x="314" y="289"/>
                    </a:lnTo>
                    <a:lnTo>
                      <a:pt x="308" y="294"/>
                    </a:lnTo>
                    <a:lnTo>
                      <a:pt x="299" y="300"/>
                    </a:lnTo>
                    <a:lnTo>
                      <a:pt x="296" y="305"/>
                    </a:lnTo>
                    <a:lnTo>
                      <a:pt x="298" y="309"/>
                    </a:lnTo>
                    <a:lnTo>
                      <a:pt x="299" y="310"/>
                    </a:lnTo>
                    <a:lnTo>
                      <a:pt x="299" y="314"/>
                    </a:lnTo>
                    <a:lnTo>
                      <a:pt x="303" y="314"/>
                    </a:lnTo>
                    <a:lnTo>
                      <a:pt x="312" y="314"/>
                    </a:lnTo>
                    <a:lnTo>
                      <a:pt x="317" y="316"/>
                    </a:lnTo>
                    <a:lnTo>
                      <a:pt x="319" y="321"/>
                    </a:lnTo>
                    <a:lnTo>
                      <a:pt x="323" y="330"/>
                    </a:lnTo>
                    <a:lnTo>
                      <a:pt x="323" y="330"/>
                    </a:lnTo>
                    <a:lnTo>
                      <a:pt x="319" y="334"/>
                    </a:lnTo>
                    <a:lnTo>
                      <a:pt x="317" y="339"/>
                    </a:lnTo>
                    <a:lnTo>
                      <a:pt x="317" y="339"/>
                    </a:lnTo>
                    <a:lnTo>
                      <a:pt x="260" y="327"/>
                    </a:lnTo>
                    <a:lnTo>
                      <a:pt x="260" y="334"/>
                    </a:lnTo>
                    <a:lnTo>
                      <a:pt x="260" y="339"/>
                    </a:lnTo>
                    <a:lnTo>
                      <a:pt x="260" y="345"/>
                    </a:lnTo>
                    <a:lnTo>
                      <a:pt x="256" y="347"/>
                    </a:lnTo>
                    <a:lnTo>
                      <a:pt x="251" y="356"/>
                    </a:lnTo>
                    <a:lnTo>
                      <a:pt x="249" y="357"/>
                    </a:lnTo>
                    <a:lnTo>
                      <a:pt x="242" y="366"/>
                    </a:lnTo>
                    <a:lnTo>
                      <a:pt x="225" y="393"/>
                    </a:lnTo>
                    <a:lnTo>
                      <a:pt x="189" y="411"/>
                    </a:lnTo>
                    <a:lnTo>
                      <a:pt x="188" y="413"/>
                    </a:lnTo>
                    <a:lnTo>
                      <a:pt x="184" y="419"/>
                    </a:lnTo>
                    <a:lnTo>
                      <a:pt x="184" y="424"/>
                    </a:lnTo>
                    <a:lnTo>
                      <a:pt x="184" y="430"/>
                    </a:lnTo>
                    <a:lnTo>
                      <a:pt x="184" y="439"/>
                    </a:lnTo>
                    <a:lnTo>
                      <a:pt x="184" y="453"/>
                    </a:lnTo>
                    <a:lnTo>
                      <a:pt x="184" y="469"/>
                    </a:lnTo>
                    <a:lnTo>
                      <a:pt x="184" y="478"/>
                    </a:lnTo>
                    <a:lnTo>
                      <a:pt x="173" y="478"/>
                    </a:lnTo>
                    <a:lnTo>
                      <a:pt x="164" y="475"/>
                    </a:lnTo>
                    <a:lnTo>
                      <a:pt x="157" y="469"/>
                    </a:lnTo>
                    <a:lnTo>
                      <a:pt x="151" y="464"/>
                    </a:lnTo>
                    <a:lnTo>
                      <a:pt x="151" y="449"/>
                    </a:lnTo>
                    <a:lnTo>
                      <a:pt x="148" y="435"/>
                    </a:lnTo>
                    <a:lnTo>
                      <a:pt x="141" y="424"/>
                    </a:lnTo>
                    <a:lnTo>
                      <a:pt x="130" y="413"/>
                    </a:lnTo>
                    <a:lnTo>
                      <a:pt x="117" y="417"/>
                    </a:lnTo>
                    <a:lnTo>
                      <a:pt x="110" y="417"/>
                    </a:lnTo>
                    <a:lnTo>
                      <a:pt x="101" y="413"/>
                    </a:lnTo>
                    <a:lnTo>
                      <a:pt x="94" y="408"/>
                    </a:lnTo>
                    <a:lnTo>
                      <a:pt x="83" y="402"/>
                    </a:lnTo>
                    <a:lnTo>
                      <a:pt x="72" y="397"/>
                    </a:lnTo>
                    <a:lnTo>
                      <a:pt x="59" y="393"/>
                    </a:lnTo>
                    <a:lnTo>
                      <a:pt x="49" y="392"/>
                    </a:lnTo>
                    <a:lnTo>
                      <a:pt x="38" y="402"/>
                    </a:lnTo>
                    <a:lnTo>
                      <a:pt x="21" y="424"/>
                    </a:lnTo>
                    <a:lnTo>
                      <a:pt x="5" y="448"/>
                    </a:lnTo>
                    <a:lnTo>
                      <a:pt x="0" y="455"/>
                    </a:lnTo>
                    <a:lnTo>
                      <a:pt x="21" y="475"/>
                    </a:lnTo>
                    <a:lnTo>
                      <a:pt x="25" y="516"/>
                    </a:lnTo>
                    <a:lnTo>
                      <a:pt x="29" y="516"/>
                    </a:lnTo>
                    <a:lnTo>
                      <a:pt x="38" y="513"/>
                    </a:lnTo>
                    <a:lnTo>
                      <a:pt x="43" y="511"/>
                    </a:lnTo>
                    <a:lnTo>
                      <a:pt x="49" y="505"/>
                    </a:lnTo>
                    <a:lnTo>
                      <a:pt x="54" y="496"/>
                    </a:lnTo>
                    <a:lnTo>
                      <a:pt x="58" y="491"/>
                    </a:lnTo>
                    <a:lnTo>
                      <a:pt x="63" y="485"/>
                    </a:lnTo>
                    <a:lnTo>
                      <a:pt x="72" y="480"/>
                    </a:lnTo>
                    <a:lnTo>
                      <a:pt x="74" y="480"/>
                    </a:lnTo>
                    <a:lnTo>
                      <a:pt x="74" y="484"/>
                    </a:lnTo>
                    <a:lnTo>
                      <a:pt x="74" y="484"/>
                    </a:lnTo>
                    <a:lnTo>
                      <a:pt x="74" y="485"/>
                    </a:lnTo>
                    <a:lnTo>
                      <a:pt x="63" y="538"/>
                    </a:lnTo>
                    <a:lnTo>
                      <a:pt x="79" y="556"/>
                    </a:lnTo>
                    <a:lnTo>
                      <a:pt x="77" y="567"/>
                    </a:lnTo>
                    <a:lnTo>
                      <a:pt x="68" y="574"/>
                    </a:lnTo>
                    <a:lnTo>
                      <a:pt x="59" y="583"/>
                    </a:lnTo>
                    <a:lnTo>
                      <a:pt x="54" y="597"/>
                    </a:lnTo>
                    <a:lnTo>
                      <a:pt x="54" y="608"/>
                    </a:lnTo>
                    <a:lnTo>
                      <a:pt x="63" y="619"/>
                    </a:lnTo>
                    <a:lnTo>
                      <a:pt x="74" y="630"/>
                    </a:lnTo>
                    <a:lnTo>
                      <a:pt x="88" y="641"/>
                    </a:lnTo>
                    <a:lnTo>
                      <a:pt x="101" y="646"/>
                    </a:lnTo>
                    <a:lnTo>
                      <a:pt x="114" y="646"/>
                    </a:lnTo>
                    <a:lnTo>
                      <a:pt x="124" y="644"/>
                    </a:lnTo>
                    <a:lnTo>
                      <a:pt x="132" y="641"/>
                    </a:lnTo>
                    <a:lnTo>
                      <a:pt x="141" y="635"/>
                    </a:lnTo>
                    <a:lnTo>
                      <a:pt x="148" y="635"/>
                    </a:lnTo>
                    <a:lnTo>
                      <a:pt x="153" y="639"/>
                    </a:lnTo>
                    <a:lnTo>
                      <a:pt x="160" y="641"/>
                    </a:lnTo>
                    <a:lnTo>
                      <a:pt x="168" y="644"/>
                    </a:lnTo>
                    <a:lnTo>
                      <a:pt x="184" y="652"/>
                    </a:lnTo>
                    <a:lnTo>
                      <a:pt x="195" y="661"/>
                    </a:lnTo>
                    <a:lnTo>
                      <a:pt x="209" y="670"/>
                    </a:lnTo>
                    <a:lnTo>
                      <a:pt x="220" y="677"/>
                    </a:lnTo>
                    <a:lnTo>
                      <a:pt x="225" y="691"/>
                    </a:lnTo>
                    <a:lnTo>
                      <a:pt x="229" y="706"/>
                    </a:lnTo>
                    <a:lnTo>
                      <a:pt x="231" y="722"/>
                    </a:lnTo>
                    <a:lnTo>
                      <a:pt x="234" y="738"/>
                    </a:lnTo>
                    <a:lnTo>
                      <a:pt x="249" y="744"/>
                    </a:lnTo>
                    <a:lnTo>
                      <a:pt x="262" y="749"/>
                    </a:lnTo>
                    <a:lnTo>
                      <a:pt x="276" y="758"/>
                    </a:lnTo>
                    <a:lnTo>
                      <a:pt x="287" y="772"/>
                    </a:lnTo>
                    <a:lnTo>
                      <a:pt x="298" y="800"/>
                    </a:lnTo>
                    <a:lnTo>
                      <a:pt x="308" y="830"/>
                    </a:lnTo>
                    <a:lnTo>
                      <a:pt x="319" y="861"/>
                    </a:lnTo>
                    <a:lnTo>
                      <a:pt x="334" y="886"/>
                    </a:lnTo>
                    <a:lnTo>
                      <a:pt x="350" y="904"/>
                    </a:lnTo>
                    <a:lnTo>
                      <a:pt x="366" y="924"/>
                    </a:lnTo>
                    <a:lnTo>
                      <a:pt x="381" y="944"/>
                    </a:lnTo>
                    <a:lnTo>
                      <a:pt x="395" y="966"/>
                    </a:lnTo>
                    <a:lnTo>
                      <a:pt x="397" y="980"/>
                    </a:lnTo>
                    <a:lnTo>
                      <a:pt x="397" y="993"/>
                    </a:lnTo>
                    <a:lnTo>
                      <a:pt x="391" y="1007"/>
                    </a:lnTo>
                    <a:lnTo>
                      <a:pt x="381" y="1018"/>
                    </a:lnTo>
                    <a:lnTo>
                      <a:pt x="364" y="1022"/>
                    </a:lnTo>
                    <a:lnTo>
                      <a:pt x="348" y="1027"/>
                    </a:lnTo>
                    <a:lnTo>
                      <a:pt x="334" y="1032"/>
                    </a:lnTo>
                    <a:lnTo>
                      <a:pt x="319" y="1038"/>
                    </a:lnTo>
                    <a:lnTo>
                      <a:pt x="307" y="1043"/>
                    </a:lnTo>
                    <a:lnTo>
                      <a:pt x="292" y="1052"/>
                    </a:lnTo>
                    <a:lnTo>
                      <a:pt x="278" y="1063"/>
                    </a:lnTo>
                    <a:lnTo>
                      <a:pt x="262" y="1074"/>
                    </a:lnTo>
                    <a:lnTo>
                      <a:pt x="249" y="1083"/>
                    </a:lnTo>
                    <a:lnTo>
                      <a:pt x="231" y="1090"/>
                    </a:lnTo>
                    <a:lnTo>
                      <a:pt x="215" y="1094"/>
                    </a:lnTo>
                    <a:lnTo>
                      <a:pt x="198" y="1099"/>
                    </a:lnTo>
                    <a:lnTo>
                      <a:pt x="182" y="1105"/>
                    </a:lnTo>
                    <a:lnTo>
                      <a:pt x="164" y="1110"/>
                    </a:lnTo>
                    <a:lnTo>
                      <a:pt x="151" y="1119"/>
                    </a:lnTo>
                    <a:lnTo>
                      <a:pt x="141" y="1132"/>
                    </a:lnTo>
                    <a:lnTo>
                      <a:pt x="124" y="1146"/>
                    </a:lnTo>
                    <a:lnTo>
                      <a:pt x="106" y="1160"/>
                    </a:lnTo>
                    <a:lnTo>
                      <a:pt x="88" y="1171"/>
                    </a:lnTo>
                    <a:lnTo>
                      <a:pt x="68" y="1180"/>
                    </a:lnTo>
                    <a:lnTo>
                      <a:pt x="88" y="1186"/>
                    </a:lnTo>
                    <a:lnTo>
                      <a:pt x="106" y="1188"/>
                    </a:lnTo>
                    <a:lnTo>
                      <a:pt x="124" y="1193"/>
                    </a:lnTo>
                    <a:lnTo>
                      <a:pt x="142" y="1197"/>
                    </a:lnTo>
                    <a:lnTo>
                      <a:pt x="162" y="1198"/>
                    </a:lnTo>
                    <a:lnTo>
                      <a:pt x="182" y="1198"/>
                    </a:lnTo>
                    <a:lnTo>
                      <a:pt x="200" y="1202"/>
                    </a:lnTo>
                    <a:lnTo>
                      <a:pt x="220" y="1202"/>
                    </a:lnTo>
                    <a:lnTo>
                      <a:pt x="252" y="1202"/>
                    </a:lnTo>
                    <a:lnTo>
                      <a:pt x="287" y="1198"/>
                    </a:lnTo>
                    <a:lnTo>
                      <a:pt x="319" y="1193"/>
                    </a:lnTo>
                    <a:lnTo>
                      <a:pt x="354" y="1186"/>
                    </a:lnTo>
                    <a:lnTo>
                      <a:pt x="386" y="1177"/>
                    </a:lnTo>
                    <a:lnTo>
                      <a:pt x="417" y="1168"/>
                    </a:lnTo>
                    <a:lnTo>
                      <a:pt x="447" y="1155"/>
                    </a:lnTo>
                    <a:lnTo>
                      <a:pt x="478" y="1141"/>
                    </a:lnTo>
                    <a:lnTo>
                      <a:pt x="505" y="1126"/>
                    </a:lnTo>
                    <a:lnTo>
                      <a:pt x="536" y="1110"/>
                    </a:lnTo>
                    <a:lnTo>
                      <a:pt x="559" y="1094"/>
                    </a:lnTo>
                    <a:lnTo>
                      <a:pt x="588" y="1074"/>
                    </a:lnTo>
                    <a:lnTo>
                      <a:pt x="613" y="1052"/>
                    </a:lnTo>
                    <a:lnTo>
                      <a:pt x="637" y="1029"/>
                    </a:lnTo>
                    <a:lnTo>
                      <a:pt x="660" y="1007"/>
                    </a:lnTo>
                    <a:lnTo>
                      <a:pt x="682" y="982"/>
                    </a:lnTo>
                    <a:lnTo>
                      <a:pt x="666" y="966"/>
                    </a:lnTo>
                    <a:lnTo>
                      <a:pt x="646" y="955"/>
                    </a:lnTo>
                    <a:lnTo>
                      <a:pt x="626" y="940"/>
                    </a:lnTo>
                    <a:lnTo>
                      <a:pt x="610" y="929"/>
                    </a:lnTo>
                    <a:lnTo>
                      <a:pt x="590" y="922"/>
                    </a:lnTo>
                    <a:lnTo>
                      <a:pt x="574" y="917"/>
                    </a:lnTo>
                    <a:lnTo>
                      <a:pt x="557" y="904"/>
                    </a:lnTo>
                    <a:lnTo>
                      <a:pt x="547" y="893"/>
                    </a:lnTo>
                    <a:lnTo>
                      <a:pt x="547" y="892"/>
                    </a:lnTo>
                    <a:lnTo>
                      <a:pt x="547" y="888"/>
                    </a:lnTo>
                    <a:lnTo>
                      <a:pt x="543" y="888"/>
                    </a:lnTo>
                    <a:lnTo>
                      <a:pt x="543" y="886"/>
                    </a:lnTo>
                    <a:lnTo>
                      <a:pt x="543" y="874"/>
                    </a:lnTo>
                    <a:lnTo>
                      <a:pt x="547" y="863"/>
                    </a:lnTo>
                    <a:lnTo>
                      <a:pt x="547" y="855"/>
                    </a:lnTo>
                    <a:lnTo>
                      <a:pt x="548" y="845"/>
                    </a:lnTo>
                    <a:lnTo>
                      <a:pt x="557" y="819"/>
                    </a:lnTo>
                    <a:lnTo>
                      <a:pt x="567" y="791"/>
                    </a:lnTo>
                    <a:lnTo>
                      <a:pt x="579" y="769"/>
                    </a:lnTo>
                    <a:lnTo>
                      <a:pt x="601" y="753"/>
                    </a:lnTo>
                    <a:lnTo>
                      <a:pt x="613" y="749"/>
                    </a:lnTo>
                    <a:lnTo>
                      <a:pt x="624" y="744"/>
                    </a:lnTo>
                    <a:lnTo>
                      <a:pt x="631" y="742"/>
                    </a:lnTo>
                    <a:lnTo>
                      <a:pt x="642" y="738"/>
                    </a:lnTo>
                    <a:lnTo>
                      <a:pt x="655" y="738"/>
                    </a:lnTo>
                    <a:lnTo>
                      <a:pt x="666" y="736"/>
                    </a:lnTo>
                    <a:lnTo>
                      <a:pt x="673" y="729"/>
                    </a:lnTo>
                    <a:lnTo>
                      <a:pt x="684" y="727"/>
                    </a:lnTo>
                    <a:lnTo>
                      <a:pt x="695" y="727"/>
                    </a:lnTo>
                    <a:lnTo>
                      <a:pt x="704" y="722"/>
                    </a:lnTo>
                    <a:lnTo>
                      <a:pt x="715" y="718"/>
                    </a:lnTo>
                    <a:lnTo>
                      <a:pt x="725" y="713"/>
                    </a:lnTo>
                    <a:lnTo>
                      <a:pt x="736" y="711"/>
                    </a:lnTo>
                    <a:lnTo>
                      <a:pt x="749" y="707"/>
                    </a:lnTo>
                    <a:lnTo>
                      <a:pt x="760" y="707"/>
                    </a:lnTo>
                    <a:lnTo>
                      <a:pt x="770" y="711"/>
                    </a:lnTo>
                    <a:lnTo>
                      <a:pt x="776" y="717"/>
                    </a:lnTo>
                    <a:lnTo>
                      <a:pt x="783" y="722"/>
                    </a:lnTo>
                    <a:lnTo>
                      <a:pt x="792" y="729"/>
                    </a:lnTo>
                    <a:lnTo>
                      <a:pt x="803" y="736"/>
                    </a:lnTo>
                  </a:path>
                </a:pathLst>
              </a:custGeom>
              <a:solidFill>
                <a:schemeClr val="folHlink"/>
              </a:solidFill>
              <a:ln w="9525">
                <a:noFill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hu-HU"/>
              </a:p>
            </p:txBody>
          </p:sp>
          <p:sp>
            <p:nvSpPr>
              <p:cNvPr id="21" name="Freeform 27"/>
              <p:cNvSpPr>
                <a:spLocks/>
              </p:cNvSpPr>
              <p:nvPr/>
            </p:nvSpPr>
            <p:spPr bwMode="invGray">
              <a:xfrm>
                <a:off x="530" y="2834"/>
                <a:ext cx="63" cy="73"/>
              </a:xfrm>
              <a:custGeom>
                <a:avLst/>
                <a:gdLst/>
                <a:ahLst/>
                <a:cxnLst>
                  <a:cxn ang="0">
                    <a:pos x="42" y="65"/>
                  </a:cxn>
                  <a:cxn ang="0">
                    <a:pos x="58" y="72"/>
                  </a:cxn>
                  <a:cxn ang="0">
                    <a:pos x="62" y="72"/>
                  </a:cxn>
                  <a:cxn ang="0">
                    <a:pos x="62" y="67"/>
                  </a:cxn>
                  <a:cxn ang="0">
                    <a:pos x="58" y="65"/>
                  </a:cxn>
                  <a:cxn ang="0">
                    <a:pos x="58" y="62"/>
                  </a:cxn>
                  <a:cxn ang="0">
                    <a:pos x="44" y="56"/>
                  </a:cxn>
                  <a:cxn ang="0">
                    <a:pos x="37" y="45"/>
                  </a:cxn>
                  <a:cxn ang="0">
                    <a:pos x="31" y="34"/>
                  </a:cxn>
                  <a:cxn ang="0">
                    <a:pos x="26" y="20"/>
                  </a:cxn>
                  <a:cxn ang="0">
                    <a:pos x="9" y="0"/>
                  </a:cxn>
                  <a:cxn ang="0">
                    <a:pos x="6" y="4"/>
                  </a:cxn>
                  <a:cxn ang="0">
                    <a:pos x="2" y="9"/>
                  </a:cxn>
                  <a:cxn ang="0">
                    <a:pos x="0" y="11"/>
                  </a:cxn>
                  <a:cxn ang="0">
                    <a:pos x="0" y="18"/>
                  </a:cxn>
                  <a:cxn ang="0">
                    <a:pos x="0" y="20"/>
                  </a:cxn>
                  <a:cxn ang="0">
                    <a:pos x="0" y="20"/>
                  </a:cxn>
                  <a:cxn ang="0">
                    <a:pos x="0" y="20"/>
                  </a:cxn>
                  <a:cxn ang="0">
                    <a:pos x="0" y="20"/>
                  </a:cxn>
                  <a:cxn ang="0">
                    <a:pos x="9" y="31"/>
                  </a:cxn>
                  <a:cxn ang="0">
                    <a:pos x="20" y="45"/>
                  </a:cxn>
                  <a:cxn ang="0">
                    <a:pos x="31" y="56"/>
                  </a:cxn>
                  <a:cxn ang="0">
                    <a:pos x="42" y="65"/>
                  </a:cxn>
                </a:cxnLst>
                <a:rect l="0" t="0" r="r" b="b"/>
                <a:pathLst>
                  <a:path w="63" h="73">
                    <a:moveTo>
                      <a:pt x="42" y="65"/>
                    </a:moveTo>
                    <a:lnTo>
                      <a:pt x="58" y="72"/>
                    </a:lnTo>
                    <a:lnTo>
                      <a:pt x="62" y="72"/>
                    </a:lnTo>
                    <a:lnTo>
                      <a:pt x="62" y="67"/>
                    </a:lnTo>
                    <a:lnTo>
                      <a:pt x="58" y="65"/>
                    </a:lnTo>
                    <a:lnTo>
                      <a:pt x="58" y="62"/>
                    </a:lnTo>
                    <a:lnTo>
                      <a:pt x="44" y="56"/>
                    </a:lnTo>
                    <a:lnTo>
                      <a:pt x="37" y="45"/>
                    </a:lnTo>
                    <a:lnTo>
                      <a:pt x="31" y="34"/>
                    </a:lnTo>
                    <a:lnTo>
                      <a:pt x="26" y="20"/>
                    </a:lnTo>
                    <a:lnTo>
                      <a:pt x="9" y="0"/>
                    </a:lnTo>
                    <a:lnTo>
                      <a:pt x="6" y="4"/>
                    </a:lnTo>
                    <a:lnTo>
                      <a:pt x="2" y="9"/>
                    </a:lnTo>
                    <a:lnTo>
                      <a:pt x="0" y="11"/>
                    </a:lnTo>
                    <a:lnTo>
                      <a:pt x="0" y="18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9" y="31"/>
                    </a:lnTo>
                    <a:lnTo>
                      <a:pt x="20" y="45"/>
                    </a:lnTo>
                    <a:lnTo>
                      <a:pt x="31" y="56"/>
                    </a:lnTo>
                    <a:lnTo>
                      <a:pt x="42" y="65"/>
                    </a:lnTo>
                  </a:path>
                </a:pathLst>
              </a:custGeom>
              <a:solidFill>
                <a:schemeClr val="folHlink"/>
              </a:solidFill>
              <a:ln w="9525">
                <a:noFill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hu-HU"/>
              </a:p>
            </p:txBody>
          </p:sp>
        </p:grpSp>
      </p:grpSp>
      <p:sp>
        <p:nvSpPr>
          <p:cNvPr id="24604" name="Rectangle 28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24605" name="Rectangle 29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2057400" y="41148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hu-HU"/>
              <a:t>Mintaalcím szerkesztése</a:t>
            </a:r>
          </a:p>
        </p:txBody>
      </p:sp>
      <p:sp>
        <p:nvSpPr>
          <p:cNvPr id="30" name="Rectangle 30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31" name="Rectangle 3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32" name="Rectangle 32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454E1AD3-7349-4172-8CEA-2FC21F850068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93872A-5136-4583-ACC5-6C8BE7A22060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21903C-4D27-4801-A8B5-583E677CA33B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81FDB7-A798-42D8-BBB3-6186FAEEE822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8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ACA674-0F6A-4DC5-80AD-6345EA74E090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2A9C54-ECED-4085-AC91-EBA46A50E8C8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3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2ECD6D-A36B-4E08-A91E-7174C91488A7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81446F-EF29-4F80-9A89-42DBEB234F93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hu-HU" noProof="0" smtClean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2EED3C-EA35-4FD1-A7E4-DD1A5BD18B7B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F5E579-9161-41AC-AE82-53299F861A44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4B2476-1146-4FE9-9B12-4C6D32EEA698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artalom helye 1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3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DFDC14-D8C7-44E0-9BD7-9ED2CFEFDCDC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Cím és diagr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iagram helye 2"/>
          <p:cNvSpPr>
            <a:spLocks noGrp="1"/>
          </p:cNvSpPr>
          <p:nvPr>
            <p:ph type="chart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hu-HU" noProof="0" smtClean="0"/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588CAE-B92B-4199-BD83-136AF3C3129C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AndTx">
  <p:cSld name="Cím, diagra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iagram helye 2"/>
          <p:cNvSpPr>
            <a:spLocks noGrp="1"/>
          </p:cNvSpPr>
          <p:nvPr>
            <p:ph type="chart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8EBB5F88-D4FB-4613-B9F4-C112BD4FFB2C}" type="slidenum">
              <a:rPr lang="hu-HU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685800" y="117475"/>
            <a:ext cx="8456613" cy="6738938"/>
            <a:chOff x="432" y="74"/>
            <a:chExt cx="5327" cy="4245"/>
          </a:xfrm>
        </p:grpSpPr>
        <p:sp>
          <p:nvSpPr>
            <p:cNvPr id="23555" name="Rectangle 3"/>
            <p:cNvSpPr>
              <a:spLocks noChangeArrowheads="1"/>
            </p:cNvSpPr>
            <p:nvPr/>
          </p:nvSpPr>
          <p:spPr bwMode="invGray">
            <a:xfrm>
              <a:off x="432" y="4176"/>
              <a:ext cx="2208" cy="143"/>
            </a:xfrm>
            <a:prstGeom prst="rect">
              <a:avLst/>
            </a:prstGeom>
            <a:solidFill>
              <a:schemeClr val="hlink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hu-HU"/>
            </a:p>
          </p:txBody>
        </p:sp>
        <p:grpSp>
          <p:nvGrpSpPr>
            <p:cNvPr id="3" name="Group 4"/>
            <p:cNvGrpSpPr>
              <a:grpSpLocks/>
            </p:cNvGrpSpPr>
            <p:nvPr/>
          </p:nvGrpSpPr>
          <p:grpSpPr bwMode="auto">
            <a:xfrm>
              <a:off x="2859" y="4250"/>
              <a:ext cx="2729" cy="41"/>
              <a:chOff x="2859" y="4250"/>
              <a:chExt cx="2729" cy="41"/>
            </a:xfrm>
          </p:grpSpPr>
          <p:sp>
            <p:nvSpPr>
              <p:cNvPr id="23557" name="Oval 5"/>
              <p:cNvSpPr>
                <a:spLocks noChangeArrowheads="1"/>
              </p:cNvSpPr>
              <p:nvPr/>
            </p:nvSpPr>
            <p:spPr bwMode="invGray">
              <a:xfrm>
                <a:off x="2859" y="4250"/>
                <a:ext cx="42" cy="41"/>
              </a:xfrm>
              <a:prstGeom prst="ellipse">
                <a:avLst/>
              </a:prstGeom>
              <a:solidFill>
                <a:schemeClr val="tx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hu-HU"/>
              </a:p>
            </p:txBody>
          </p:sp>
          <p:sp>
            <p:nvSpPr>
              <p:cNvPr id="23558" name="Oval 6"/>
              <p:cNvSpPr>
                <a:spLocks noChangeArrowheads="1"/>
              </p:cNvSpPr>
              <p:nvPr/>
            </p:nvSpPr>
            <p:spPr bwMode="invGray">
              <a:xfrm>
                <a:off x="3243" y="4250"/>
                <a:ext cx="42" cy="41"/>
              </a:xfrm>
              <a:prstGeom prst="ellipse">
                <a:avLst/>
              </a:prstGeom>
              <a:solidFill>
                <a:schemeClr val="tx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hu-HU"/>
              </a:p>
            </p:txBody>
          </p:sp>
          <p:sp>
            <p:nvSpPr>
              <p:cNvPr id="23559" name="Oval 7"/>
              <p:cNvSpPr>
                <a:spLocks noChangeArrowheads="1"/>
              </p:cNvSpPr>
              <p:nvPr/>
            </p:nvSpPr>
            <p:spPr bwMode="invGray">
              <a:xfrm>
                <a:off x="3627" y="4250"/>
                <a:ext cx="41" cy="41"/>
              </a:xfrm>
              <a:prstGeom prst="ellipse">
                <a:avLst/>
              </a:prstGeom>
              <a:solidFill>
                <a:schemeClr val="tx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hu-HU"/>
              </a:p>
            </p:txBody>
          </p:sp>
          <p:sp>
            <p:nvSpPr>
              <p:cNvPr id="23560" name="Oval 8"/>
              <p:cNvSpPr>
                <a:spLocks noChangeArrowheads="1"/>
              </p:cNvSpPr>
              <p:nvPr/>
            </p:nvSpPr>
            <p:spPr bwMode="invGray">
              <a:xfrm>
                <a:off x="4011" y="4250"/>
                <a:ext cx="41" cy="41"/>
              </a:xfrm>
              <a:prstGeom prst="ellipse">
                <a:avLst/>
              </a:prstGeom>
              <a:solidFill>
                <a:schemeClr val="tx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hu-HU"/>
              </a:p>
            </p:txBody>
          </p:sp>
          <p:sp>
            <p:nvSpPr>
              <p:cNvPr id="23561" name="Oval 9"/>
              <p:cNvSpPr>
                <a:spLocks noChangeArrowheads="1"/>
              </p:cNvSpPr>
              <p:nvPr/>
            </p:nvSpPr>
            <p:spPr bwMode="invGray">
              <a:xfrm>
                <a:off x="4395" y="4250"/>
                <a:ext cx="42" cy="41"/>
              </a:xfrm>
              <a:prstGeom prst="ellipse">
                <a:avLst/>
              </a:prstGeom>
              <a:solidFill>
                <a:schemeClr val="tx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hu-HU"/>
              </a:p>
            </p:txBody>
          </p:sp>
          <p:sp>
            <p:nvSpPr>
              <p:cNvPr id="23562" name="Oval 10"/>
              <p:cNvSpPr>
                <a:spLocks noChangeArrowheads="1"/>
              </p:cNvSpPr>
              <p:nvPr/>
            </p:nvSpPr>
            <p:spPr bwMode="invGray">
              <a:xfrm>
                <a:off x="4779" y="4250"/>
                <a:ext cx="42" cy="41"/>
              </a:xfrm>
              <a:prstGeom prst="ellipse">
                <a:avLst/>
              </a:prstGeom>
              <a:solidFill>
                <a:schemeClr val="tx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hu-HU"/>
              </a:p>
            </p:txBody>
          </p:sp>
          <p:sp>
            <p:nvSpPr>
              <p:cNvPr id="23563" name="Oval 11"/>
              <p:cNvSpPr>
                <a:spLocks noChangeArrowheads="1"/>
              </p:cNvSpPr>
              <p:nvPr/>
            </p:nvSpPr>
            <p:spPr bwMode="invGray">
              <a:xfrm>
                <a:off x="5163" y="4250"/>
                <a:ext cx="42" cy="41"/>
              </a:xfrm>
              <a:prstGeom prst="ellipse">
                <a:avLst/>
              </a:prstGeom>
              <a:solidFill>
                <a:schemeClr val="tx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hu-HU"/>
              </a:p>
            </p:txBody>
          </p:sp>
          <p:sp>
            <p:nvSpPr>
              <p:cNvPr id="23564" name="Oval 12"/>
              <p:cNvSpPr>
                <a:spLocks noChangeArrowheads="1"/>
              </p:cNvSpPr>
              <p:nvPr/>
            </p:nvSpPr>
            <p:spPr bwMode="invGray">
              <a:xfrm>
                <a:off x="5547" y="4250"/>
                <a:ext cx="41" cy="41"/>
              </a:xfrm>
              <a:prstGeom prst="ellipse">
                <a:avLst/>
              </a:prstGeom>
              <a:solidFill>
                <a:schemeClr val="tx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hu-HU"/>
              </a:p>
            </p:txBody>
          </p:sp>
        </p:grpSp>
        <p:sp>
          <p:nvSpPr>
            <p:cNvPr id="23565" name="Rectangle 13"/>
            <p:cNvSpPr>
              <a:spLocks noChangeArrowheads="1"/>
            </p:cNvSpPr>
            <p:nvPr/>
          </p:nvSpPr>
          <p:spPr bwMode="invGray">
            <a:xfrm>
              <a:off x="480" y="480"/>
              <a:ext cx="5279" cy="480"/>
            </a:xfrm>
            <a:prstGeom prst="rect">
              <a:avLst/>
            </a:prstGeom>
            <a:solidFill>
              <a:schemeClr val="hlink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hu-HU"/>
            </a:p>
          </p:txBody>
        </p:sp>
        <p:sp>
          <p:nvSpPr>
            <p:cNvPr id="23566" name="Oval 14"/>
            <p:cNvSpPr>
              <a:spLocks noChangeArrowheads="1"/>
            </p:cNvSpPr>
            <p:nvPr/>
          </p:nvSpPr>
          <p:spPr bwMode="invGray">
            <a:xfrm>
              <a:off x="507" y="74"/>
              <a:ext cx="42" cy="42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hu-HU"/>
            </a:p>
          </p:txBody>
        </p:sp>
        <p:sp>
          <p:nvSpPr>
            <p:cNvPr id="23567" name="Oval 15"/>
            <p:cNvSpPr>
              <a:spLocks noChangeArrowheads="1"/>
            </p:cNvSpPr>
            <p:nvPr/>
          </p:nvSpPr>
          <p:spPr bwMode="invGray">
            <a:xfrm>
              <a:off x="507" y="219"/>
              <a:ext cx="42" cy="41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hu-HU"/>
            </a:p>
          </p:txBody>
        </p:sp>
        <p:sp>
          <p:nvSpPr>
            <p:cNvPr id="23568" name="Oval 16"/>
            <p:cNvSpPr>
              <a:spLocks noChangeArrowheads="1"/>
            </p:cNvSpPr>
            <p:nvPr/>
          </p:nvSpPr>
          <p:spPr bwMode="invGray">
            <a:xfrm>
              <a:off x="507" y="362"/>
              <a:ext cx="42" cy="41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hu-HU"/>
            </a:p>
          </p:txBody>
        </p:sp>
      </p:grpSp>
      <p:sp>
        <p:nvSpPr>
          <p:cNvPr id="9219" name="Rectangle 17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dirty="0" smtClean="0"/>
              <a:t>Mintacím szerkesztése</a:t>
            </a:r>
          </a:p>
        </p:txBody>
      </p:sp>
      <p:sp>
        <p:nvSpPr>
          <p:cNvPr id="9220" name="Rectangle 18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23571" name="Rectangle 1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50000"/>
              </a:spcBef>
              <a:defRPr sz="1400" smtClean="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23572" name="Rectangle 2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50000"/>
              </a:spcBef>
              <a:defRPr sz="1400" smtClean="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23573" name="Rectangle 2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50000"/>
              </a:spcBef>
              <a:defRPr sz="1400" smtClean="0"/>
            </a:lvl1pPr>
          </a:lstStyle>
          <a:p>
            <a:pPr>
              <a:defRPr/>
            </a:pPr>
            <a:fld id="{531684CB-A2F4-4490-8D65-E0BDD1B1642D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rgbClr val="FFFFFF"/>
          </a:solidFill>
          <a:latin typeface="Arial" pitchFamily="34" charset="0"/>
          <a:ea typeface="+mj-ea"/>
          <a:cs typeface="Arial" pitchFamily="34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Arial" pitchFamily="34" charset="0"/>
          <a:cs typeface="Arial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Arial" pitchFamily="34" charset="0"/>
          <a:cs typeface="Arial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Arial" pitchFamily="34" charset="0"/>
          <a:cs typeface="Arial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latin typeface="Arial" pitchFamily="34" charset="0"/>
          <a:cs typeface="Arial" pitchFamily="34" charset="0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latin typeface="+mn-lt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1.v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gif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6" name="Text Box 4"/>
          <p:cNvSpPr txBox="1">
            <a:spLocks noChangeArrowheads="1"/>
          </p:cNvSpPr>
          <p:nvPr/>
        </p:nvSpPr>
        <p:spPr bwMode="auto">
          <a:xfrm>
            <a:off x="5292725" y="5589588"/>
            <a:ext cx="3455988" cy="830262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/>
            <a:r>
              <a:rPr lang="hu-HU" b="1"/>
              <a:t>Budapest, </a:t>
            </a:r>
          </a:p>
          <a:p>
            <a:pPr algn="ctr"/>
            <a:r>
              <a:rPr lang="hu-HU" b="1"/>
              <a:t>2011. </a:t>
            </a:r>
            <a:endParaRPr lang="hu-HU" sz="2800" b="1"/>
          </a:p>
        </p:txBody>
      </p:sp>
      <p:sp>
        <p:nvSpPr>
          <p:cNvPr id="85002" name="Rectangle 10"/>
          <p:cNvSpPr>
            <a:spLocks noGrp="1" noChangeArrowheads="1"/>
          </p:cNvSpPr>
          <p:nvPr>
            <p:ph type="ctrTitle"/>
          </p:nvPr>
        </p:nvSpPr>
        <p:spPr>
          <a:xfrm>
            <a:off x="0" y="2420938"/>
            <a:ext cx="9144000" cy="792162"/>
          </a:xfrm>
          <a:solidFill>
            <a:schemeClr val="hlink"/>
          </a:solidFill>
        </p:spPr>
        <p:txBody>
          <a:bodyPr/>
          <a:lstStyle/>
          <a:p>
            <a:r>
              <a:rPr lang="hu-HU" b="1" dirty="0" smtClean="0">
                <a:solidFill>
                  <a:schemeClr val="tx1"/>
                </a:solidFill>
                <a:cs typeface="Times New Roman" pitchFamily="18" charset="0"/>
              </a:rPr>
              <a:t>Elmúlt-e a CRM láz?</a:t>
            </a:r>
            <a:endParaRPr lang="en-GB" b="1" dirty="0" smtClean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13316" name="Text Box 1028"/>
          <p:cNvSpPr txBox="1">
            <a:spLocks noChangeArrowheads="1"/>
          </p:cNvSpPr>
          <p:nvPr/>
        </p:nvSpPr>
        <p:spPr bwMode="auto">
          <a:xfrm>
            <a:off x="2124075" y="3860800"/>
            <a:ext cx="5722938" cy="156966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/>
            <a:r>
              <a:rPr lang="hu-HU" sz="2400" dirty="0"/>
              <a:t>FARKAS TIBOR</a:t>
            </a:r>
          </a:p>
          <a:p>
            <a:pPr algn="ctr"/>
            <a:endParaRPr lang="hu-HU" sz="2400" dirty="0"/>
          </a:p>
          <a:p>
            <a:pPr algn="ctr"/>
            <a:r>
              <a:rPr lang="hu-HU" sz="2400" dirty="0" smtClean="0"/>
              <a:t>tibor@farkas1.com</a:t>
            </a:r>
          </a:p>
          <a:p>
            <a:pPr algn="ctr"/>
            <a:r>
              <a:rPr lang="hu-HU" sz="2400" dirty="0" smtClean="0"/>
              <a:t>www.farkas1.com</a:t>
            </a:r>
            <a:endParaRPr lang="hu-HU" sz="2400" dirty="0"/>
          </a:p>
        </p:txBody>
      </p:sp>
      <p:sp>
        <p:nvSpPr>
          <p:cNvPr id="13317" name="Rectangle 1031"/>
          <p:cNvSpPr>
            <a:spLocks noChangeArrowheads="1"/>
          </p:cNvSpPr>
          <p:nvPr/>
        </p:nvSpPr>
        <p:spPr bwMode="auto">
          <a:xfrm>
            <a:off x="4408488" y="3189288"/>
            <a:ext cx="0" cy="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endParaRPr lang="hu-HU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85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2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84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996" grpId="0" autoUpdateAnimBg="0"/>
      <p:bldP spid="85002" grpId="0" animBg="1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Elmúlt-e a CRM láz?</a:t>
            </a:r>
            <a:endParaRPr lang="hu-HU" dirty="0"/>
          </a:p>
        </p:txBody>
      </p:sp>
      <p:cxnSp>
        <p:nvCxnSpPr>
          <p:cNvPr id="20" name="Egyenes összekötő nyíllal 19"/>
          <p:cNvCxnSpPr/>
          <p:nvPr/>
        </p:nvCxnSpPr>
        <p:spPr bwMode="auto">
          <a:xfrm rot="5400000" flipH="1" flipV="1">
            <a:off x="-1035883" y="4107661"/>
            <a:ext cx="3786214" cy="1588"/>
          </a:xfrm>
          <a:prstGeom prst="straightConnector1">
            <a:avLst/>
          </a:prstGeom>
          <a:solidFill>
            <a:schemeClr val="accent1"/>
          </a:solidFill>
          <a:ln w="28575" cap="sq" cmpd="sng" algn="ctr">
            <a:solidFill>
              <a:schemeClr val="tx1"/>
            </a:solidFill>
            <a:prstDash val="solid"/>
            <a:round/>
            <a:headEnd type="none" w="sm" len="sm"/>
            <a:tailEnd type="arrow"/>
          </a:ln>
          <a:effectLst/>
        </p:spPr>
      </p:cxnSp>
      <p:cxnSp>
        <p:nvCxnSpPr>
          <p:cNvPr id="22" name="Egyenes összekötő nyíllal 21"/>
          <p:cNvCxnSpPr/>
          <p:nvPr/>
        </p:nvCxnSpPr>
        <p:spPr bwMode="auto">
          <a:xfrm>
            <a:off x="857224" y="6000768"/>
            <a:ext cx="7643866" cy="1588"/>
          </a:xfrm>
          <a:prstGeom prst="straightConnector1">
            <a:avLst/>
          </a:prstGeom>
          <a:solidFill>
            <a:schemeClr val="accent1"/>
          </a:solidFill>
          <a:ln w="28575" cap="sq" cmpd="sng" algn="ctr">
            <a:solidFill>
              <a:schemeClr val="tx1"/>
            </a:solidFill>
            <a:prstDash val="solid"/>
            <a:round/>
            <a:headEnd type="none" w="sm" len="sm"/>
            <a:tailEnd type="arrow"/>
          </a:ln>
          <a:effectLst/>
        </p:spPr>
      </p:cxnSp>
      <p:sp>
        <p:nvSpPr>
          <p:cNvPr id="23" name="Szövegdoboz 22"/>
          <p:cNvSpPr txBox="1"/>
          <p:nvPr/>
        </p:nvSpPr>
        <p:spPr>
          <a:xfrm rot="16200000">
            <a:off x="-524240" y="3310266"/>
            <a:ext cx="2000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800" dirty="0" smtClean="0">
                <a:latin typeface="Arial" pitchFamily="34" charset="0"/>
                <a:cs typeface="Arial" pitchFamily="34" charset="0"/>
              </a:rPr>
              <a:t>Publicitás</a:t>
            </a:r>
            <a:endParaRPr lang="hu-H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Szövegdoboz 23"/>
          <p:cNvSpPr txBox="1"/>
          <p:nvPr/>
        </p:nvSpPr>
        <p:spPr>
          <a:xfrm>
            <a:off x="3500430" y="6072206"/>
            <a:ext cx="2000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800" dirty="0" smtClean="0">
                <a:latin typeface="Arial" pitchFamily="34" charset="0"/>
                <a:cs typeface="Arial" pitchFamily="34" charset="0"/>
              </a:rPr>
              <a:t>Érettség</a:t>
            </a:r>
            <a:endParaRPr lang="hu-H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Szabadkézi sokszög 24"/>
          <p:cNvSpPr/>
          <p:nvPr/>
        </p:nvSpPr>
        <p:spPr bwMode="auto">
          <a:xfrm>
            <a:off x="1071538" y="2285992"/>
            <a:ext cx="7381974" cy="3023633"/>
          </a:xfrm>
          <a:custGeom>
            <a:avLst/>
            <a:gdLst>
              <a:gd name="connsiteX0" fmla="*/ 0 w 7069541"/>
              <a:gd name="connsiteY0" fmla="*/ 2818262 h 2818262"/>
              <a:gd name="connsiteX1" fmla="*/ 423081 w 7069541"/>
              <a:gd name="connsiteY1" fmla="*/ 1330656 h 2818262"/>
              <a:gd name="connsiteX2" fmla="*/ 968991 w 7069541"/>
              <a:gd name="connsiteY2" fmla="*/ 197892 h 2818262"/>
              <a:gd name="connsiteX3" fmla="*/ 1583141 w 7069541"/>
              <a:gd name="connsiteY3" fmla="*/ 143301 h 2818262"/>
              <a:gd name="connsiteX4" fmla="*/ 2019869 w 7069541"/>
              <a:gd name="connsiteY4" fmla="*/ 675564 h 2818262"/>
              <a:gd name="connsiteX5" fmla="*/ 2347415 w 7069541"/>
              <a:gd name="connsiteY5" fmla="*/ 1958453 h 2818262"/>
              <a:gd name="connsiteX6" fmla="*/ 2647666 w 7069541"/>
              <a:gd name="connsiteY6" fmla="*/ 2586250 h 2818262"/>
              <a:gd name="connsiteX7" fmla="*/ 3439236 w 7069541"/>
              <a:gd name="connsiteY7" fmla="*/ 2640841 h 2818262"/>
              <a:gd name="connsiteX8" fmla="*/ 4094329 w 7069541"/>
              <a:gd name="connsiteY8" fmla="*/ 2258704 h 2818262"/>
              <a:gd name="connsiteX9" fmla="*/ 4940490 w 7069541"/>
              <a:gd name="connsiteY9" fmla="*/ 1617259 h 2818262"/>
              <a:gd name="connsiteX10" fmla="*/ 5786651 w 7069541"/>
              <a:gd name="connsiteY10" fmla="*/ 1371600 h 2818262"/>
              <a:gd name="connsiteX11" fmla="*/ 6823881 w 7069541"/>
              <a:gd name="connsiteY11" fmla="*/ 1276065 h 2818262"/>
              <a:gd name="connsiteX12" fmla="*/ 7069541 w 7069541"/>
              <a:gd name="connsiteY12" fmla="*/ 1262418 h 2818262"/>
              <a:gd name="connsiteX13" fmla="*/ 7069541 w 7069541"/>
              <a:gd name="connsiteY13" fmla="*/ 1262418 h 28182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069541" h="2818262">
                <a:moveTo>
                  <a:pt x="0" y="2818262"/>
                </a:moveTo>
                <a:cubicBezTo>
                  <a:pt x="130791" y="2292823"/>
                  <a:pt x="261583" y="1767384"/>
                  <a:pt x="423081" y="1330656"/>
                </a:cubicBezTo>
                <a:cubicBezTo>
                  <a:pt x="584580" y="893928"/>
                  <a:pt x="775648" y="395784"/>
                  <a:pt x="968991" y="197892"/>
                </a:cubicBezTo>
                <a:cubicBezTo>
                  <a:pt x="1162334" y="0"/>
                  <a:pt x="1407995" y="63689"/>
                  <a:pt x="1583141" y="143301"/>
                </a:cubicBezTo>
                <a:cubicBezTo>
                  <a:pt x="1758287" y="222913"/>
                  <a:pt x="1892490" y="373039"/>
                  <a:pt x="2019869" y="675564"/>
                </a:cubicBezTo>
                <a:cubicBezTo>
                  <a:pt x="2147248" y="978089"/>
                  <a:pt x="2242782" y="1640005"/>
                  <a:pt x="2347415" y="1958453"/>
                </a:cubicBezTo>
                <a:cubicBezTo>
                  <a:pt x="2452048" y="2276901"/>
                  <a:pt x="2465696" y="2472519"/>
                  <a:pt x="2647666" y="2586250"/>
                </a:cubicBezTo>
                <a:cubicBezTo>
                  <a:pt x="2829636" y="2699981"/>
                  <a:pt x="3198126" y="2695432"/>
                  <a:pt x="3439236" y="2640841"/>
                </a:cubicBezTo>
                <a:cubicBezTo>
                  <a:pt x="3680347" y="2586250"/>
                  <a:pt x="3844120" y="2429301"/>
                  <a:pt x="4094329" y="2258704"/>
                </a:cubicBezTo>
                <a:cubicBezTo>
                  <a:pt x="4344538" y="2088107"/>
                  <a:pt x="4658436" y="1765110"/>
                  <a:pt x="4940490" y="1617259"/>
                </a:cubicBezTo>
                <a:cubicBezTo>
                  <a:pt x="5222544" y="1469408"/>
                  <a:pt x="5472753" y="1428466"/>
                  <a:pt x="5786651" y="1371600"/>
                </a:cubicBezTo>
                <a:cubicBezTo>
                  <a:pt x="6100549" y="1314734"/>
                  <a:pt x="6610066" y="1294262"/>
                  <a:pt x="6823881" y="1276065"/>
                </a:cubicBezTo>
                <a:cubicBezTo>
                  <a:pt x="7037696" y="1257868"/>
                  <a:pt x="7069541" y="1262418"/>
                  <a:pt x="7069541" y="1262418"/>
                </a:cubicBezTo>
                <a:lnTo>
                  <a:pt x="7069541" y="1262418"/>
                </a:lnTo>
              </a:path>
            </a:pathLst>
          </a:custGeom>
          <a:noFill/>
          <a:ln w="38100" cap="sq" cmpd="sng" algn="ctr">
            <a:solidFill>
              <a:srgbClr val="FFFF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9" name="Szövegdoboz 28"/>
          <p:cNvSpPr txBox="1"/>
          <p:nvPr/>
        </p:nvSpPr>
        <p:spPr>
          <a:xfrm>
            <a:off x="5357818" y="1714488"/>
            <a:ext cx="3357586" cy="5232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hu-HU" sz="28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 techno-ciklus</a:t>
            </a:r>
            <a:endParaRPr lang="hu-HU" sz="28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Szövegdoboz 29"/>
          <p:cNvSpPr txBox="1"/>
          <p:nvPr/>
        </p:nvSpPr>
        <p:spPr>
          <a:xfrm>
            <a:off x="1142976" y="5243468"/>
            <a:ext cx="1714512" cy="400110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r>
              <a:rPr lang="hu-HU" sz="2000" dirty="0" smtClean="0">
                <a:latin typeface="Arial" pitchFamily="34" charset="0"/>
                <a:cs typeface="Arial" pitchFamily="34" charset="0"/>
              </a:rPr>
              <a:t>Berobbanás</a:t>
            </a:r>
            <a:endParaRPr lang="hu-H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Szövegdoboz 30"/>
          <p:cNvSpPr txBox="1"/>
          <p:nvPr/>
        </p:nvSpPr>
        <p:spPr>
          <a:xfrm>
            <a:off x="2500298" y="1714488"/>
            <a:ext cx="1714512" cy="707886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r>
              <a:rPr lang="hu-HU" sz="2000" dirty="0" smtClean="0">
                <a:latin typeface="Arial" pitchFamily="34" charset="0"/>
                <a:cs typeface="Arial" pitchFamily="34" charset="0"/>
              </a:rPr>
              <a:t>Az elvárások csúcsa</a:t>
            </a:r>
            <a:endParaRPr lang="hu-H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Szövegdoboz 31"/>
          <p:cNvSpPr txBox="1"/>
          <p:nvPr/>
        </p:nvSpPr>
        <p:spPr>
          <a:xfrm>
            <a:off x="4286248" y="5221444"/>
            <a:ext cx="1714512" cy="707886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r>
              <a:rPr lang="hu-HU" sz="2000" dirty="0" smtClean="0">
                <a:latin typeface="Arial" pitchFamily="34" charset="0"/>
                <a:cs typeface="Arial" pitchFamily="34" charset="0"/>
              </a:rPr>
              <a:t>A csalódások völgye</a:t>
            </a:r>
            <a:endParaRPr lang="hu-H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Szövegdoboz 32"/>
          <p:cNvSpPr txBox="1"/>
          <p:nvPr/>
        </p:nvSpPr>
        <p:spPr>
          <a:xfrm>
            <a:off x="5857884" y="4214818"/>
            <a:ext cx="2357454" cy="714380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r>
              <a:rPr lang="hu-HU" sz="2000" dirty="0" smtClean="0">
                <a:latin typeface="Arial" pitchFamily="34" charset="0"/>
                <a:cs typeface="Arial" pitchFamily="34" charset="0"/>
              </a:rPr>
              <a:t>A megvilágosodás útja</a:t>
            </a:r>
            <a:endParaRPr lang="hu-H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Szövegdoboz 33"/>
          <p:cNvSpPr txBox="1"/>
          <p:nvPr/>
        </p:nvSpPr>
        <p:spPr>
          <a:xfrm>
            <a:off x="6929454" y="2928934"/>
            <a:ext cx="2214546" cy="707886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r>
              <a:rPr lang="hu-HU" sz="2000" dirty="0" smtClean="0">
                <a:latin typeface="Arial" pitchFamily="34" charset="0"/>
                <a:cs typeface="Arial" pitchFamily="34" charset="0"/>
              </a:rPr>
              <a:t>A termelékenység fennsíkja</a:t>
            </a:r>
            <a:endParaRPr lang="hu-H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Szabadkézi sokszög 34"/>
          <p:cNvSpPr/>
          <p:nvPr/>
        </p:nvSpPr>
        <p:spPr bwMode="auto">
          <a:xfrm>
            <a:off x="1105469" y="3143248"/>
            <a:ext cx="5752547" cy="1078459"/>
          </a:xfrm>
          <a:custGeom>
            <a:avLst/>
            <a:gdLst>
              <a:gd name="connsiteX0" fmla="*/ 0 w 5800298"/>
              <a:gd name="connsiteY0" fmla="*/ 809767 h 923498"/>
              <a:gd name="connsiteX1" fmla="*/ 218364 w 5800298"/>
              <a:gd name="connsiteY1" fmla="*/ 809767 h 923498"/>
              <a:gd name="connsiteX2" fmla="*/ 1555844 w 5800298"/>
              <a:gd name="connsiteY2" fmla="*/ 796119 h 923498"/>
              <a:gd name="connsiteX3" fmla="*/ 2210937 w 5800298"/>
              <a:gd name="connsiteY3" fmla="*/ 796119 h 923498"/>
              <a:gd name="connsiteX4" fmla="*/ 2879677 w 5800298"/>
              <a:gd name="connsiteY4" fmla="*/ 31845 h 923498"/>
              <a:gd name="connsiteX5" fmla="*/ 3234519 w 5800298"/>
              <a:gd name="connsiteY5" fmla="*/ 605051 h 923498"/>
              <a:gd name="connsiteX6" fmla="*/ 3684895 w 5800298"/>
              <a:gd name="connsiteY6" fmla="*/ 550460 h 923498"/>
              <a:gd name="connsiteX7" fmla="*/ 4067032 w 5800298"/>
              <a:gd name="connsiteY7" fmla="*/ 373039 h 923498"/>
              <a:gd name="connsiteX8" fmla="*/ 4653886 w 5800298"/>
              <a:gd name="connsiteY8" fmla="*/ 236561 h 923498"/>
              <a:gd name="connsiteX9" fmla="*/ 5281683 w 5800298"/>
              <a:gd name="connsiteY9" fmla="*/ 209266 h 923498"/>
              <a:gd name="connsiteX10" fmla="*/ 5800298 w 5800298"/>
              <a:gd name="connsiteY10" fmla="*/ 195618 h 9234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800298" h="923498">
                <a:moveTo>
                  <a:pt x="0" y="809767"/>
                </a:moveTo>
                <a:lnTo>
                  <a:pt x="218364" y="809767"/>
                </a:lnTo>
                <a:lnTo>
                  <a:pt x="1555844" y="796119"/>
                </a:lnTo>
                <a:cubicBezTo>
                  <a:pt x="1887939" y="793844"/>
                  <a:pt x="1990298" y="923498"/>
                  <a:pt x="2210937" y="796119"/>
                </a:cubicBezTo>
                <a:cubicBezTo>
                  <a:pt x="2431576" y="668740"/>
                  <a:pt x="2709080" y="63690"/>
                  <a:pt x="2879677" y="31845"/>
                </a:cubicBezTo>
                <a:cubicBezTo>
                  <a:pt x="3050274" y="0"/>
                  <a:pt x="3100316" y="518615"/>
                  <a:pt x="3234519" y="605051"/>
                </a:cubicBezTo>
                <a:cubicBezTo>
                  <a:pt x="3368722" y="691487"/>
                  <a:pt x="3546143" y="589129"/>
                  <a:pt x="3684895" y="550460"/>
                </a:cubicBezTo>
                <a:cubicBezTo>
                  <a:pt x="3823647" y="511791"/>
                  <a:pt x="3905534" y="425356"/>
                  <a:pt x="4067032" y="373039"/>
                </a:cubicBezTo>
                <a:cubicBezTo>
                  <a:pt x="4228531" y="320723"/>
                  <a:pt x="4451444" y="263856"/>
                  <a:pt x="4653886" y="236561"/>
                </a:cubicBezTo>
                <a:cubicBezTo>
                  <a:pt x="4856328" y="209266"/>
                  <a:pt x="5281683" y="209266"/>
                  <a:pt x="5281683" y="209266"/>
                </a:cubicBezTo>
                <a:lnTo>
                  <a:pt x="5800298" y="195618"/>
                </a:lnTo>
              </a:path>
            </a:pathLst>
          </a:custGeom>
          <a:noFill/>
          <a:ln w="38100" cap="sq" cmpd="sng" algn="ctr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58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58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58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58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58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A kezdet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2357422" y="1981200"/>
            <a:ext cx="6100778" cy="4114800"/>
          </a:xfrm>
        </p:spPr>
        <p:txBody>
          <a:bodyPr/>
          <a:lstStyle/>
          <a:p>
            <a:endParaRPr lang="hu-HU" dirty="0"/>
          </a:p>
        </p:txBody>
      </p:sp>
      <p:pic>
        <p:nvPicPr>
          <p:cNvPr id="34818" name="Picture 2" descr="http://www.nestle.co.uk/NR/rdonlyres/56B7040B-6815-4425-8A8E-7FD8C739A155/0/NescafeMugMult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1928802"/>
            <a:ext cx="1857388" cy="2228866"/>
          </a:xfrm>
          <a:prstGeom prst="rect">
            <a:avLst/>
          </a:prstGeom>
          <a:noFill/>
        </p:spPr>
      </p:pic>
      <p:cxnSp>
        <p:nvCxnSpPr>
          <p:cNvPr id="8" name="Egyenes összekötő 7"/>
          <p:cNvCxnSpPr/>
          <p:nvPr/>
        </p:nvCxnSpPr>
        <p:spPr bwMode="auto">
          <a:xfrm>
            <a:off x="1071538" y="6286520"/>
            <a:ext cx="3571900" cy="1588"/>
          </a:xfrm>
          <a:prstGeom prst="line">
            <a:avLst/>
          </a:prstGeom>
          <a:solidFill>
            <a:schemeClr val="accent1"/>
          </a:solidFill>
          <a:ln w="38100" cap="sq" cmpd="sng" algn="ctr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2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A fogyasztó értéke</a:t>
            </a:r>
          </a:p>
        </p:txBody>
      </p:sp>
      <p:sp>
        <p:nvSpPr>
          <p:cNvPr id="812035" name="Rectangle 3"/>
          <p:cNvSpPr>
            <a:spLocks noChangeArrowheads="1"/>
          </p:cNvSpPr>
          <p:nvPr/>
        </p:nvSpPr>
        <p:spPr bwMode="auto">
          <a:xfrm>
            <a:off x="1042988" y="1916113"/>
            <a:ext cx="3657600" cy="3505200"/>
          </a:xfrm>
          <a:prstGeom prst="rect">
            <a:avLst/>
          </a:prstGeom>
          <a:solidFill>
            <a:schemeClr val="accent1"/>
          </a:solidFill>
          <a:ln w="9525">
            <a:solidFill>
              <a:srgbClr val="660033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hu-HU"/>
          </a:p>
        </p:txBody>
      </p:sp>
      <p:sp>
        <p:nvSpPr>
          <p:cNvPr id="812036" name="Text Box 4"/>
          <p:cNvSpPr txBox="1">
            <a:spLocks noChangeArrowheads="1"/>
          </p:cNvSpPr>
          <p:nvPr/>
        </p:nvSpPr>
        <p:spPr bwMode="auto">
          <a:xfrm>
            <a:off x="1716088" y="5497513"/>
            <a:ext cx="16002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kumimoji="1" lang="hu-HU" sz="1600">
                <a:latin typeface="Arial" pitchFamily="34" charset="0"/>
                <a:cs typeface="Arial" pitchFamily="34" charset="0"/>
              </a:rPr>
              <a:t>% fogyasztók</a:t>
            </a:r>
          </a:p>
        </p:txBody>
      </p:sp>
      <p:sp>
        <p:nvSpPr>
          <p:cNvPr id="812037" name="Text Box 5"/>
          <p:cNvSpPr txBox="1">
            <a:spLocks noChangeArrowheads="1"/>
          </p:cNvSpPr>
          <p:nvPr/>
        </p:nvSpPr>
        <p:spPr bwMode="auto">
          <a:xfrm>
            <a:off x="0" y="1857364"/>
            <a:ext cx="12954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kumimoji="1" lang="hu-HU" sz="1600" dirty="0"/>
              <a:t>% profit</a:t>
            </a:r>
          </a:p>
        </p:txBody>
      </p:sp>
      <p:sp>
        <p:nvSpPr>
          <p:cNvPr id="812038" name="Text Box 6"/>
          <p:cNvSpPr txBox="1">
            <a:spLocks noChangeArrowheads="1"/>
          </p:cNvSpPr>
          <p:nvPr/>
        </p:nvSpPr>
        <p:spPr bwMode="auto">
          <a:xfrm>
            <a:off x="1979613" y="2781300"/>
            <a:ext cx="25146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kumimoji="1" lang="hu-HU" dirty="0">
                <a:latin typeface="Arial" pitchFamily="34" charset="0"/>
                <a:cs typeface="Arial" pitchFamily="34" charset="0"/>
              </a:rPr>
              <a:t>Csokoládé szelet</a:t>
            </a:r>
          </a:p>
        </p:txBody>
      </p:sp>
      <p:sp>
        <p:nvSpPr>
          <p:cNvPr id="812039" name="AutoShape 7"/>
          <p:cNvSpPr>
            <a:spLocks noChangeArrowheads="1"/>
          </p:cNvSpPr>
          <p:nvPr/>
        </p:nvSpPr>
        <p:spPr bwMode="auto">
          <a:xfrm>
            <a:off x="1042988" y="2205038"/>
            <a:ext cx="381000" cy="304800"/>
          </a:xfrm>
          <a:prstGeom prst="sun">
            <a:avLst>
              <a:gd name="adj" fmla="val 46875"/>
            </a:avLst>
          </a:prstGeom>
          <a:solidFill>
            <a:schemeClr val="accent1"/>
          </a:solidFill>
          <a:ln w="9525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hu-HU"/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1763713" y="3500438"/>
            <a:ext cx="1514475" cy="762000"/>
            <a:chOff x="1111" y="2205"/>
            <a:chExt cx="954" cy="480"/>
          </a:xfrm>
        </p:grpSpPr>
        <p:sp>
          <p:nvSpPr>
            <p:cNvPr id="812041" name="AutoShape 9"/>
            <p:cNvSpPr>
              <a:spLocks noChangeArrowheads="1"/>
            </p:cNvSpPr>
            <p:nvPr/>
          </p:nvSpPr>
          <p:spPr bwMode="auto">
            <a:xfrm rot="5389570">
              <a:off x="1348" y="1968"/>
              <a:ext cx="480" cy="954"/>
            </a:xfrm>
            <a:prstGeom prst="wedgeRoundRectCallout">
              <a:avLst>
                <a:gd name="adj1" fmla="val -191935"/>
                <a:gd name="adj2" fmla="val 87569"/>
                <a:gd name="adj3" fmla="val 16667"/>
              </a:avLst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rot="10800000" vert="eaVert"/>
            <a:lstStyle/>
            <a:p>
              <a:pPr algn="ctr" eaLnBrk="1" hangingPunct="1"/>
              <a:endParaRPr kumimoji="1" lang="hu-HU">
                <a:solidFill>
                  <a:srgbClr val="660033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12042" name="Text Box 10"/>
            <p:cNvSpPr txBox="1">
              <a:spLocks noChangeArrowheads="1"/>
            </p:cNvSpPr>
            <p:nvPr/>
          </p:nvSpPr>
          <p:spPr bwMode="auto">
            <a:xfrm>
              <a:off x="1111" y="2341"/>
              <a:ext cx="911" cy="250"/>
            </a:xfrm>
            <a:prstGeom prst="rect">
              <a:avLst/>
            </a:prstGeom>
            <a:solidFill>
              <a:srgbClr val="FFFF99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kumimoji="1" lang="hu-HU" sz="2000" b="1">
                  <a:solidFill>
                    <a:srgbClr val="660033"/>
                  </a:solidFill>
                  <a:latin typeface="Arial" pitchFamily="34" charset="0"/>
                  <a:cs typeface="Arial" pitchFamily="34" charset="0"/>
                </a:rPr>
                <a:t>2%-78% !</a:t>
              </a:r>
            </a:p>
          </p:txBody>
        </p:sp>
      </p:grpSp>
      <p:sp>
        <p:nvSpPr>
          <p:cNvPr id="812043" name="Text Box 11"/>
          <p:cNvSpPr txBox="1">
            <a:spLocks noChangeArrowheads="1"/>
          </p:cNvSpPr>
          <p:nvPr/>
        </p:nvSpPr>
        <p:spPr bwMode="auto">
          <a:xfrm>
            <a:off x="785786" y="6286520"/>
            <a:ext cx="3143272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kumimoji="1" lang="hu-HU" sz="1400" dirty="0" smtClean="0">
                <a:latin typeface="Arial" pitchFamily="34" charset="0"/>
                <a:cs typeface="Arial" pitchFamily="34" charset="0"/>
              </a:rPr>
              <a:t>Forrás: </a:t>
            </a:r>
            <a:r>
              <a:rPr kumimoji="1" lang="hu-HU" sz="1400" dirty="0" err="1" smtClean="0">
                <a:latin typeface="Arial" pitchFamily="34" charset="0"/>
                <a:cs typeface="Arial" pitchFamily="34" charset="0"/>
              </a:rPr>
              <a:t>Mediamark</a:t>
            </a:r>
            <a:r>
              <a:rPr kumimoji="1" lang="hu-HU" sz="1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kumimoji="1" lang="hu-HU" sz="1400" dirty="0">
                <a:latin typeface="Arial" pitchFamily="34" charset="0"/>
                <a:cs typeface="Arial" pitchFamily="34" charset="0"/>
              </a:rPr>
              <a:t>USA (MRI) - 1993</a:t>
            </a:r>
          </a:p>
        </p:txBody>
      </p:sp>
      <p:sp>
        <p:nvSpPr>
          <p:cNvPr id="812044" name="Text Box 12"/>
          <p:cNvSpPr txBox="1">
            <a:spLocks noChangeArrowheads="1"/>
          </p:cNvSpPr>
          <p:nvPr/>
        </p:nvSpPr>
        <p:spPr bwMode="auto">
          <a:xfrm>
            <a:off x="4648200" y="5410200"/>
            <a:ext cx="762000" cy="3968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hu-HU" sz="2000">
                <a:latin typeface="Verdana" pitchFamily="34" charset="0"/>
              </a:rPr>
              <a:t>0%</a:t>
            </a:r>
            <a:endParaRPr lang="en-GB" sz="2000">
              <a:latin typeface="Verdana" pitchFamily="34" charset="0"/>
            </a:endParaRPr>
          </a:p>
        </p:txBody>
      </p:sp>
      <p:sp>
        <p:nvSpPr>
          <p:cNvPr id="812045" name="Text Box 13"/>
          <p:cNvSpPr txBox="1">
            <a:spLocks noChangeArrowheads="1"/>
          </p:cNvSpPr>
          <p:nvPr/>
        </p:nvSpPr>
        <p:spPr bwMode="auto">
          <a:xfrm>
            <a:off x="5429256" y="2571744"/>
            <a:ext cx="3455987" cy="203132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Font typeface="Courier New" pitchFamily="49" charset="0"/>
              <a:buChar char="o"/>
            </a:pPr>
            <a:r>
              <a:rPr lang="hu-HU" dirty="0" smtClean="0">
                <a:latin typeface="Verdana" pitchFamily="34" charset="0"/>
              </a:rPr>
              <a:t>  </a:t>
            </a:r>
            <a:r>
              <a:rPr lang="hu-HU" dirty="0" err="1" smtClean="0">
                <a:latin typeface="Verdana" pitchFamily="34" charset="0"/>
              </a:rPr>
              <a:t>Pareto</a:t>
            </a:r>
            <a:r>
              <a:rPr lang="hu-HU" dirty="0" smtClean="0">
                <a:latin typeface="Verdana" pitchFamily="34" charset="0"/>
              </a:rPr>
              <a:t> szabály (mozi, audit, mobil, bank)</a:t>
            </a:r>
          </a:p>
          <a:p>
            <a:pPr>
              <a:spcBef>
                <a:spcPct val="50000"/>
              </a:spcBef>
              <a:buFont typeface="Courier New" pitchFamily="49" charset="0"/>
              <a:buChar char="o"/>
            </a:pPr>
            <a:r>
              <a:rPr lang="hu-HU" dirty="0" smtClean="0">
                <a:latin typeface="Verdana" pitchFamily="34" charset="0"/>
              </a:rPr>
              <a:t>  Az amerikai háztartások 5%-a vásárolja a </a:t>
            </a:r>
            <a:r>
              <a:rPr lang="hu-HU" dirty="0" err="1" smtClean="0">
                <a:latin typeface="Verdana" pitchFamily="34" charset="0"/>
              </a:rPr>
              <a:t>Levis</a:t>
            </a:r>
            <a:r>
              <a:rPr lang="hu-HU" dirty="0" smtClean="0">
                <a:latin typeface="Verdana" pitchFamily="34" charset="0"/>
              </a:rPr>
              <a:t> farmerek 85%-át.</a:t>
            </a:r>
            <a:endParaRPr lang="hu-HU" dirty="0">
              <a:latin typeface="Verdana" pitchFamily="34" charset="0"/>
            </a:endParaRPr>
          </a:p>
          <a:p>
            <a:pPr algn="ctr">
              <a:spcBef>
                <a:spcPct val="50000"/>
              </a:spcBef>
              <a:buFont typeface="Courier New" pitchFamily="49" charset="0"/>
              <a:buChar char="o"/>
            </a:pPr>
            <a:endParaRPr lang="hu-HU" dirty="0">
              <a:latin typeface="Verdana" pitchFamily="34" charset="0"/>
            </a:endParaRPr>
          </a:p>
        </p:txBody>
      </p:sp>
      <p:sp>
        <p:nvSpPr>
          <p:cNvPr id="812046" name="Freeform 14"/>
          <p:cNvSpPr>
            <a:spLocks/>
          </p:cNvSpPr>
          <p:nvPr/>
        </p:nvSpPr>
        <p:spPr bwMode="auto">
          <a:xfrm>
            <a:off x="1042988" y="1989138"/>
            <a:ext cx="3673475" cy="3455987"/>
          </a:xfrm>
          <a:custGeom>
            <a:avLst/>
            <a:gdLst/>
            <a:ahLst/>
            <a:cxnLst>
              <a:cxn ang="0">
                <a:pos x="0" y="2177"/>
              </a:cxn>
              <a:cxn ang="0">
                <a:pos x="46" y="589"/>
              </a:cxn>
              <a:cxn ang="0">
                <a:pos x="91" y="272"/>
              </a:cxn>
              <a:cxn ang="0">
                <a:pos x="182" y="181"/>
              </a:cxn>
              <a:cxn ang="0">
                <a:pos x="363" y="91"/>
              </a:cxn>
              <a:cxn ang="0">
                <a:pos x="545" y="91"/>
              </a:cxn>
              <a:cxn ang="0">
                <a:pos x="2314" y="0"/>
              </a:cxn>
            </a:cxnLst>
            <a:rect l="0" t="0" r="r" b="b"/>
            <a:pathLst>
              <a:path w="2314" h="2177">
                <a:moveTo>
                  <a:pt x="0" y="2177"/>
                </a:moveTo>
                <a:cubicBezTo>
                  <a:pt x="15" y="1541"/>
                  <a:pt x="31" y="906"/>
                  <a:pt x="46" y="589"/>
                </a:cubicBezTo>
                <a:cubicBezTo>
                  <a:pt x="61" y="272"/>
                  <a:pt x="68" y="340"/>
                  <a:pt x="91" y="272"/>
                </a:cubicBezTo>
                <a:cubicBezTo>
                  <a:pt x="114" y="204"/>
                  <a:pt x="137" y="211"/>
                  <a:pt x="182" y="181"/>
                </a:cubicBezTo>
                <a:cubicBezTo>
                  <a:pt x="227" y="151"/>
                  <a:pt x="303" y="106"/>
                  <a:pt x="363" y="91"/>
                </a:cubicBezTo>
                <a:cubicBezTo>
                  <a:pt x="423" y="76"/>
                  <a:pt x="220" y="106"/>
                  <a:pt x="545" y="91"/>
                </a:cubicBezTo>
                <a:cubicBezTo>
                  <a:pt x="870" y="76"/>
                  <a:pt x="2034" y="23"/>
                  <a:pt x="2314" y="0"/>
                </a:cubicBezTo>
              </a:path>
            </a:pathLst>
          </a:custGeom>
          <a:noFill/>
          <a:ln w="38100" cap="flat" cmpd="sng">
            <a:solidFill>
              <a:srgbClr val="FF0000"/>
            </a:solidFill>
            <a:prstDash val="solid"/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endParaRPr lang="hu-HU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2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Miért hagyott el?</a:t>
            </a:r>
          </a:p>
        </p:txBody>
      </p:sp>
      <p:sp>
        <p:nvSpPr>
          <p:cNvPr id="902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1752600"/>
            <a:ext cx="8002587" cy="4629150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hu-HU" sz="2800" dirty="0" smtClean="0"/>
              <a:t>9</a:t>
            </a:r>
            <a:r>
              <a:rPr lang="en-US" sz="2800" dirty="0" smtClean="0"/>
              <a:t>%</a:t>
            </a:r>
            <a:r>
              <a:rPr lang="en-US" sz="2800" dirty="0"/>
              <a:t>	</a:t>
            </a:r>
            <a:r>
              <a:rPr lang="en-US" sz="2800" dirty="0" smtClean="0"/>
              <a:t>- </a:t>
            </a:r>
            <a:r>
              <a:rPr lang="hu-HU" sz="2800" dirty="0"/>
              <a:t>személyes okok (pl. orvosi </a:t>
            </a:r>
            <a:r>
              <a:rPr lang="hu-HU" sz="2800" dirty="0" smtClean="0"/>
              <a:t>tiltás, költözés)</a:t>
            </a:r>
            <a:endParaRPr lang="en-US" sz="2800" dirty="0"/>
          </a:p>
          <a:p>
            <a:pPr>
              <a:lnSpc>
                <a:spcPct val="80000"/>
              </a:lnSpc>
              <a:buFontTx/>
              <a:buNone/>
            </a:pPr>
            <a:r>
              <a:rPr lang="en-US" sz="2800" dirty="0"/>
              <a:t>9%	- </a:t>
            </a:r>
            <a:r>
              <a:rPr lang="hu-HU" sz="2800" dirty="0"/>
              <a:t>versenytárs </a:t>
            </a:r>
            <a:r>
              <a:rPr lang="hu-HU" sz="2800" dirty="0" smtClean="0"/>
              <a:t>tevékenysége</a:t>
            </a:r>
            <a:endParaRPr lang="en-US" sz="2800" dirty="0"/>
          </a:p>
          <a:p>
            <a:pPr>
              <a:lnSpc>
                <a:spcPct val="80000"/>
              </a:lnSpc>
              <a:buFontTx/>
              <a:buNone/>
            </a:pPr>
            <a:r>
              <a:rPr lang="en-US" sz="2800" dirty="0"/>
              <a:t>15%	- </a:t>
            </a:r>
            <a:r>
              <a:rPr lang="hu-HU" sz="2800" dirty="0"/>
              <a:t>elégedetlen a termékkel</a:t>
            </a:r>
            <a:r>
              <a:rPr lang="en-US" sz="2800" dirty="0"/>
              <a:t> (</a:t>
            </a:r>
            <a:r>
              <a:rPr lang="hu-HU" sz="2800" dirty="0"/>
              <a:t>szolgáltatással</a:t>
            </a:r>
            <a:r>
              <a:rPr lang="en-US" sz="2800" dirty="0"/>
              <a:t>)</a:t>
            </a:r>
            <a:r>
              <a:rPr lang="hu-HU" sz="2800" dirty="0"/>
              <a:t>, árral</a:t>
            </a:r>
            <a:endParaRPr lang="en-US" sz="2800" dirty="0"/>
          </a:p>
          <a:p>
            <a:pPr>
              <a:lnSpc>
                <a:spcPct val="80000"/>
              </a:lnSpc>
              <a:buFontTx/>
              <a:buNone/>
            </a:pPr>
            <a:endParaRPr lang="en-US" sz="2800" dirty="0"/>
          </a:p>
          <a:p>
            <a:pPr>
              <a:lnSpc>
                <a:spcPct val="80000"/>
              </a:lnSpc>
              <a:buFontTx/>
              <a:buNone/>
            </a:pPr>
            <a:r>
              <a:rPr lang="en-US" sz="2800" dirty="0"/>
              <a:t>67%	- </a:t>
            </a:r>
            <a:r>
              <a:rPr lang="hu-HU" sz="2800" dirty="0"/>
              <a:t>a kapcsolat és megerősítés hiánya, a közöny, a szolgáltatás alacsony színvonala, a cégattitűd, </a:t>
            </a:r>
            <a:r>
              <a:rPr lang="hu-HU" sz="2800" dirty="0" smtClean="0"/>
              <a:t>a negatív élmény</a:t>
            </a:r>
            <a:r>
              <a:rPr lang="en-US" sz="2800" dirty="0" smtClean="0"/>
              <a:t> </a:t>
            </a:r>
            <a:r>
              <a:rPr lang="en-US" sz="2800" dirty="0"/>
              <a:t>(</a:t>
            </a:r>
            <a:r>
              <a:rPr lang="hu-HU" sz="2800" dirty="0"/>
              <a:t>értékesítés, </a:t>
            </a:r>
            <a:r>
              <a:rPr lang="en-US" sz="2800" dirty="0"/>
              <a:t>call center, </a:t>
            </a:r>
            <a:r>
              <a:rPr lang="hu-HU" sz="2800" dirty="0"/>
              <a:t>k</a:t>
            </a:r>
            <a:r>
              <a:rPr lang="en-US" sz="2800" dirty="0" err="1"/>
              <a:t>ommuni</a:t>
            </a:r>
            <a:r>
              <a:rPr lang="hu-HU" sz="2800" dirty="0" err="1"/>
              <a:t>káció</a:t>
            </a:r>
            <a:r>
              <a:rPr lang="en-US" sz="2800" dirty="0"/>
              <a:t>)</a:t>
            </a:r>
          </a:p>
          <a:p>
            <a:pPr>
              <a:lnSpc>
                <a:spcPct val="80000"/>
              </a:lnSpc>
              <a:buFontTx/>
              <a:buNone/>
            </a:pPr>
            <a:endParaRPr lang="en-US" sz="2800" dirty="0"/>
          </a:p>
          <a:p>
            <a:pPr>
              <a:lnSpc>
                <a:spcPct val="80000"/>
              </a:lnSpc>
              <a:buFontTx/>
              <a:buNone/>
            </a:pPr>
            <a:r>
              <a:rPr lang="hu-HU" sz="1400" dirty="0" smtClean="0"/>
              <a:t>Forrás: </a:t>
            </a:r>
            <a:r>
              <a:rPr lang="en-US" sz="1400" dirty="0" smtClean="0"/>
              <a:t>Jupiter </a:t>
            </a:r>
            <a:r>
              <a:rPr lang="en-US" sz="1400" dirty="0"/>
              <a:t>Research, </a:t>
            </a:r>
            <a:r>
              <a:rPr lang="en-US" sz="1400" dirty="0" smtClean="0"/>
              <a:t>USA</a:t>
            </a:r>
            <a:endParaRPr lang="hu-HU" sz="1400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3346" name="Rectangle 2"/>
          <p:cNvSpPr>
            <a:spLocks noGrp="1" noChangeArrowheads="1"/>
          </p:cNvSpPr>
          <p:nvPr>
            <p:ph type="title"/>
          </p:nvPr>
        </p:nvSpPr>
        <p:spPr>
          <a:xfrm>
            <a:off x="571472" y="642918"/>
            <a:ext cx="7772400" cy="1143000"/>
          </a:xfrm>
        </p:spPr>
        <p:txBody>
          <a:bodyPr/>
          <a:lstStyle/>
          <a:p>
            <a:r>
              <a:rPr lang="hu-HU" dirty="0"/>
              <a:t>1$ </a:t>
            </a:r>
            <a:r>
              <a:rPr lang="hu-HU" dirty="0" smtClean="0"/>
              <a:t>ROI</a:t>
            </a:r>
            <a:endParaRPr lang="hu-HU" dirty="0"/>
          </a:p>
        </p:txBody>
      </p:sp>
      <p:graphicFrame>
        <p:nvGraphicFramePr>
          <p:cNvPr id="953347" name="Object 3"/>
          <p:cNvGraphicFramePr>
            <a:graphicFrameLocks noChangeAspect="1"/>
          </p:cNvGraphicFramePr>
          <p:nvPr>
            <p:ph type="chart" sz="half" idx="1"/>
          </p:nvPr>
        </p:nvGraphicFramePr>
        <p:xfrm>
          <a:off x="201613" y="1754188"/>
          <a:ext cx="4594225" cy="4784725"/>
        </p:xfrm>
        <a:graphic>
          <a:graphicData uri="http://schemas.openxmlformats.org/presentationml/2006/ole">
            <p:oleObj spid="_x0000_s36866" name="Diagram" r:id="rId3" imgW="4600602" imgH="4791051" progId="MSGraph.Chart.8">
              <p:embed followColorScheme="full"/>
            </p:oleObj>
          </a:graphicData>
        </a:graphic>
      </p:graphicFrame>
      <p:sp>
        <p:nvSpPr>
          <p:cNvPr id="953348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859338" y="1916113"/>
            <a:ext cx="4044950" cy="4114800"/>
          </a:xfrm>
        </p:spPr>
        <p:txBody>
          <a:bodyPr/>
          <a:lstStyle/>
          <a:p>
            <a:r>
              <a:rPr lang="hu-HU" sz="2400" dirty="0"/>
              <a:t>1% hűségnövekedés 25-50%-os profitnövekedést hoz</a:t>
            </a:r>
          </a:p>
          <a:p>
            <a:endParaRPr lang="hu-HU" sz="2400" dirty="0"/>
          </a:p>
        </p:txBody>
      </p:sp>
      <p:sp>
        <p:nvSpPr>
          <p:cNvPr id="953349" name="Text Box 5"/>
          <p:cNvSpPr txBox="1">
            <a:spLocks noChangeArrowheads="1"/>
          </p:cNvSpPr>
          <p:nvPr/>
        </p:nvSpPr>
        <p:spPr bwMode="auto">
          <a:xfrm>
            <a:off x="250825" y="6453188"/>
            <a:ext cx="2592388" cy="26161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hu-HU" sz="1100" i="1" dirty="0">
                <a:latin typeface="Verdana" pitchFamily="34" charset="0"/>
              </a:rPr>
              <a:t>Forrás: </a:t>
            </a:r>
            <a:r>
              <a:rPr lang="hu-HU" sz="1100" i="1" dirty="0" err="1">
                <a:latin typeface="Verdana" pitchFamily="34" charset="0"/>
              </a:rPr>
              <a:t>Creative</a:t>
            </a:r>
            <a:r>
              <a:rPr lang="hu-HU" sz="1100" i="1" dirty="0">
                <a:latin typeface="Verdana" pitchFamily="34" charset="0"/>
              </a:rPr>
              <a:t> Good Institute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Aztán…</a:t>
            </a:r>
            <a:endParaRPr lang="hu-HU" dirty="0"/>
          </a:p>
        </p:txBody>
      </p:sp>
      <p:pic>
        <p:nvPicPr>
          <p:cNvPr id="40962" name="Picture 2" descr="Zoho - Work. Online"/>
          <p:cNvPicPr>
            <a:picLocks noChangeAspect="1" noChangeArrowheads="1"/>
          </p:cNvPicPr>
          <p:nvPr/>
        </p:nvPicPr>
        <p:blipFill>
          <a:blip r:embed="rId2"/>
          <a:srcRect b="90066"/>
          <a:stretch>
            <a:fillRect/>
          </a:stretch>
        </p:blipFill>
        <p:spPr bwMode="auto">
          <a:xfrm>
            <a:off x="2357422" y="3429000"/>
            <a:ext cx="2027634" cy="928694"/>
          </a:xfrm>
          <a:prstGeom prst="rect">
            <a:avLst/>
          </a:prstGeom>
          <a:noFill/>
        </p:spPr>
      </p:pic>
      <p:pic>
        <p:nvPicPr>
          <p:cNvPr id="40964" name="Picture 4" descr="http://t1.gstatic.com/images?q=tbn:ANd9GcSL1dghSwSJeEVrrz_e8UM2SC84r8rDvC12_79yxXO1S579X7d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9190" y="3286124"/>
            <a:ext cx="2643206" cy="999350"/>
          </a:xfrm>
          <a:prstGeom prst="rect">
            <a:avLst/>
          </a:prstGeom>
          <a:noFill/>
        </p:spPr>
      </p:pic>
      <p:pic>
        <p:nvPicPr>
          <p:cNvPr id="40966" name="Picture 6" descr="http://t3.gstatic.com/images?q=tbn:ANd9GcTftiC44roGQa9PDas3LICXDHTzY4o8QTXkrX7yUq4jW4r2MR7O2Q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1643050"/>
            <a:ext cx="1781175" cy="1323975"/>
          </a:xfrm>
          <a:prstGeom prst="rect">
            <a:avLst/>
          </a:prstGeom>
          <a:noFill/>
        </p:spPr>
      </p:pic>
      <p:pic>
        <p:nvPicPr>
          <p:cNvPr id="40968" name="Picture 8" descr="SugarCRM: CRM Open Source Business &amp; Social CRM Softwar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43174" y="1857364"/>
            <a:ext cx="3214710" cy="535787"/>
          </a:xfrm>
          <a:prstGeom prst="rect">
            <a:avLst/>
          </a:prstGeom>
          <a:solidFill>
            <a:schemeClr val="tx1"/>
          </a:solidFill>
        </p:spPr>
      </p:pic>
      <p:pic>
        <p:nvPicPr>
          <p:cNvPr id="40970" name="Picture 10" descr="http://t2.gstatic.com/images?q=tbn:ANd9GcQuB-vfbm8GjaoukOJjWXFVTG9P9ZAqGvD18W2rYk8K7wCAdpHcuw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786578" y="1500174"/>
            <a:ext cx="1857356" cy="1455173"/>
          </a:xfrm>
          <a:prstGeom prst="rect">
            <a:avLst/>
          </a:prstGeom>
          <a:noFill/>
        </p:spPr>
      </p:pic>
      <p:pic>
        <p:nvPicPr>
          <p:cNvPr id="40972" name="Picture 12" descr="http://t0.gstatic.com/images?q=tbn:ANd9GcT5zQhQsaj2o4BK5oYElhNRkVh8-4q0XZg40ochM45ocmletE98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14282" y="3643314"/>
            <a:ext cx="1785950" cy="927321"/>
          </a:xfrm>
          <a:prstGeom prst="rect">
            <a:avLst/>
          </a:prstGeom>
          <a:noFill/>
        </p:spPr>
      </p:pic>
      <p:pic>
        <p:nvPicPr>
          <p:cNvPr id="40974" name="Picture 14" descr="http://t2.gstatic.com/images?q=tbn:ANd9GcQon0gfOpL0ilJjvAsHsW6sVmSnAzOFlG93maRqdb8PETirCrA7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43570" y="4500570"/>
            <a:ext cx="2466975" cy="1847851"/>
          </a:xfrm>
          <a:prstGeom prst="rect">
            <a:avLst/>
          </a:prstGeom>
          <a:noFill/>
        </p:spPr>
      </p:pic>
      <p:pic>
        <p:nvPicPr>
          <p:cNvPr id="40976" name="Picture 16" descr="http://t3.gstatic.com/images?q=tbn:ANd9GcTuEOBpN2MDiZy9bYstGlJIgOAO-kqaxIVdneQ2Y0TOEIv_nJ65NA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28596" y="5072074"/>
            <a:ext cx="2286000" cy="762000"/>
          </a:xfrm>
          <a:prstGeom prst="rect">
            <a:avLst/>
          </a:prstGeom>
          <a:noFill/>
        </p:spPr>
      </p:pic>
      <p:pic>
        <p:nvPicPr>
          <p:cNvPr id="40978" name="Picture 18" descr="http://t3.gstatic.com/images?q=tbn:ANd9GcSd8iWXri1FI1IbDUxPWTVyimxJFYlYg6jNiY29gnawPMIBoEa3mA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000364" y="4929198"/>
            <a:ext cx="1785950" cy="13245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58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58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0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58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09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09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09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09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09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58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09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09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09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09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09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58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09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09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9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9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9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58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09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09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09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09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09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58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09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09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09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09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09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"/>
                            </p:stCondLst>
                            <p:childTnLst>
                              <p:par>
                                <p:cTn id="69" presetID="58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09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09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09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09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0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Mennyi pénzről beszélünk?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714348" y="1857364"/>
            <a:ext cx="7772400" cy="4114800"/>
          </a:xfrm>
        </p:spPr>
        <p:txBody>
          <a:bodyPr/>
          <a:lstStyle/>
          <a:p>
            <a:pPr>
              <a:buNone/>
            </a:pPr>
            <a:r>
              <a:rPr lang="hu-HU" dirty="0" smtClean="0"/>
              <a:t>500 CRM projekt elemzése alapján: </a:t>
            </a:r>
          </a:p>
          <a:p>
            <a:r>
              <a:rPr lang="en-US" dirty="0" smtClean="0"/>
              <a:t>33%</a:t>
            </a:r>
            <a:r>
              <a:rPr lang="hu-HU" dirty="0" smtClean="0"/>
              <a:t> – </a:t>
            </a:r>
            <a:r>
              <a:rPr lang="en-US" dirty="0" smtClean="0"/>
              <a:t>$50K</a:t>
            </a:r>
            <a:r>
              <a:rPr lang="hu-HU" dirty="0" smtClean="0"/>
              <a:t> alatt</a:t>
            </a:r>
            <a:endParaRPr lang="en-US" dirty="0" smtClean="0"/>
          </a:p>
          <a:p>
            <a:r>
              <a:rPr lang="en-US" dirty="0" smtClean="0"/>
              <a:t>24% </a:t>
            </a:r>
            <a:r>
              <a:rPr lang="hu-HU" dirty="0" smtClean="0"/>
              <a:t>–</a:t>
            </a:r>
            <a:r>
              <a:rPr lang="en-US" dirty="0" smtClean="0"/>
              <a:t> $50K - $250K</a:t>
            </a:r>
          </a:p>
          <a:p>
            <a:r>
              <a:rPr lang="en-US" dirty="0" smtClean="0"/>
              <a:t>28% </a:t>
            </a:r>
            <a:r>
              <a:rPr lang="hu-HU" dirty="0" smtClean="0"/>
              <a:t>–</a:t>
            </a:r>
            <a:r>
              <a:rPr lang="en-US" dirty="0" smtClean="0"/>
              <a:t> $250K to $2.5</a:t>
            </a:r>
            <a:r>
              <a:rPr lang="hu-HU" dirty="0" smtClean="0"/>
              <a:t>m</a:t>
            </a:r>
            <a:endParaRPr lang="en-US" dirty="0" smtClean="0"/>
          </a:p>
          <a:p>
            <a:r>
              <a:rPr lang="en-US" dirty="0" smtClean="0"/>
              <a:t>15% </a:t>
            </a:r>
            <a:r>
              <a:rPr lang="hu-HU" dirty="0" smtClean="0"/>
              <a:t>– </a:t>
            </a:r>
            <a:r>
              <a:rPr lang="en-US" dirty="0" smtClean="0"/>
              <a:t>$2.5</a:t>
            </a:r>
            <a:r>
              <a:rPr lang="hu-HU" dirty="0" smtClean="0"/>
              <a:t>m fölött</a:t>
            </a:r>
          </a:p>
          <a:p>
            <a:endParaRPr lang="hu-HU" dirty="0" smtClean="0"/>
          </a:p>
          <a:p>
            <a:endParaRPr lang="hu-HU" dirty="0" smtClean="0"/>
          </a:p>
          <a:p>
            <a:pPr algn="r">
              <a:buNone/>
            </a:pPr>
            <a:r>
              <a:rPr lang="hu-HU" sz="1600" dirty="0" smtClean="0"/>
              <a:t>Forrás </a:t>
            </a:r>
            <a:r>
              <a:rPr lang="hu-HU" sz="1600" dirty="0" err="1" smtClean="0"/>
              <a:t>CRMGuru</a:t>
            </a:r>
            <a:r>
              <a:rPr lang="hu-HU" sz="1600" dirty="0" smtClean="0"/>
              <a:t>, 2002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És utána…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685800" y="5000636"/>
            <a:ext cx="7772400" cy="1095364"/>
          </a:xfrm>
        </p:spPr>
        <p:txBody>
          <a:bodyPr/>
          <a:lstStyle/>
          <a:p>
            <a:r>
              <a:rPr lang="hu-HU" dirty="0" smtClean="0"/>
              <a:t>SMART</a:t>
            </a:r>
            <a:endParaRPr lang="hu-HU" dirty="0"/>
          </a:p>
        </p:txBody>
      </p:sp>
      <p:pic>
        <p:nvPicPr>
          <p:cNvPr id="45058" name="Picture 2" descr="http://nonstopmobil.hu/apix/0709/se_log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388" y="4695040"/>
            <a:ext cx="2500300" cy="187244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Félig üres, vagy…</a:t>
            </a:r>
            <a:endParaRPr lang="hu-HU" dirty="0"/>
          </a:p>
        </p:txBody>
      </p:sp>
      <p:graphicFrame>
        <p:nvGraphicFramePr>
          <p:cNvPr id="4" name="Tartalom helye 3"/>
          <p:cNvGraphicFramePr>
            <a:graphicFrameLocks noGrp="1"/>
          </p:cNvGraphicFramePr>
          <p:nvPr>
            <p:ph idx="1"/>
          </p:nvPr>
        </p:nvGraphicFramePr>
        <p:xfrm>
          <a:off x="685800" y="1981200"/>
          <a:ext cx="7772400" cy="4114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églalap 4"/>
          <p:cNvSpPr/>
          <p:nvPr/>
        </p:nvSpPr>
        <p:spPr>
          <a:xfrm>
            <a:off x="6500828" y="6143644"/>
            <a:ext cx="23968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buNone/>
            </a:pPr>
            <a:r>
              <a:rPr lang="hu-HU" dirty="0" smtClean="0"/>
              <a:t>Forrás </a:t>
            </a:r>
            <a:r>
              <a:rPr lang="hu-HU" dirty="0" err="1" smtClean="0"/>
              <a:t>CRMGuru</a:t>
            </a:r>
            <a:r>
              <a:rPr lang="hu-HU" dirty="0" smtClean="0"/>
              <a:t>, 2004</a:t>
            </a: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Elvárás – valóság</a:t>
            </a:r>
            <a:endParaRPr lang="hu-HU" dirty="0"/>
          </a:p>
        </p:txBody>
      </p:sp>
      <p:graphicFrame>
        <p:nvGraphicFramePr>
          <p:cNvPr id="4" name="Tartalom helye 3"/>
          <p:cNvGraphicFramePr>
            <a:graphicFrameLocks noGrp="1"/>
          </p:cNvGraphicFramePr>
          <p:nvPr>
            <p:ph idx="1"/>
          </p:nvPr>
        </p:nvGraphicFramePr>
        <p:xfrm>
          <a:off x="142844" y="1981200"/>
          <a:ext cx="8786874" cy="43767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Hűség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Szerződés</a:t>
            </a:r>
          </a:p>
          <a:p>
            <a:r>
              <a:rPr lang="hu-HU" dirty="0" smtClean="0"/>
              <a:t>Jutalom</a:t>
            </a:r>
          </a:p>
          <a:p>
            <a:r>
              <a:rPr lang="hu-HU" dirty="0" smtClean="0"/>
              <a:t>Érzelem</a:t>
            </a:r>
            <a:endParaRPr lang="hu-H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Cross</a:t>
            </a:r>
            <a:r>
              <a:rPr lang="hu-HU" dirty="0" smtClean="0"/>
              <a:t> </a:t>
            </a:r>
            <a:r>
              <a:rPr lang="hu-HU" dirty="0" err="1" smtClean="0"/>
              <a:t>channel</a:t>
            </a:r>
            <a:r>
              <a:rPr lang="hu-HU" dirty="0" smtClean="0"/>
              <a:t> </a:t>
            </a:r>
            <a:r>
              <a:rPr lang="hu-HU" dirty="0" err="1" smtClean="0"/>
              <a:t>consumers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214282" y="1981200"/>
            <a:ext cx="8786842" cy="4591072"/>
          </a:xfrm>
        </p:spPr>
        <p:txBody>
          <a:bodyPr>
            <a:normAutofit fontScale="77500" lnSpcReduction="20000"/>
          </a:bodyPr>
          <a:lstStyle/>
          <a:p>
            <a:r>
              <a:rPr lang="hu-HU" sz="3600" dirty="0" smtClean="0"/>
              <a:t>53% on-line keresés után boltban vásárolt</a:t>
            </a:r>
          </a:p>
          <a:p>
            <a:r>
              <a:rPr lang="hu-HU" sz="3600" dirty="0" smtClean="0"/>
              <a:t>44% boltlátogatás után on-line vásárolt</a:t>
            </a:r>
          </a:p>
          <a:p>
            <a:r>
              <a:rPr lang="hu-HU" sz="3600" dirty="0" smtClean="0"/>
              <a:t>33% osztotta meg elektronikusan (</a:t>
            </a:r>
            <a:r>
              <a:rPr lang="hu-HU" sz="3600" dirty="0" err="1" smtClean="0"/>
              <a:t>emil</a:t>
            </a:r>
            <a:r>
              <a:rPr lang="hu-HU" sz="3600" dirty="0" smtClean="0"/>
              <a:t>, SMS) vásárlás utáni élményeit</a:t>
            </a:r>
          </a:p>
          <a:p>
            <a:r>
              <a:rPr lang="hu-HU" sz="3600" dirty="0" smtClean="0"/>
              <a:t>30% használta vásárlás közben </a:t>
            </a:r>
            <a:r>
              <a:rPr lang="hu-HU" sz="3600" dirty="0" err="1" smtClean="0"/>
              <a:t>okostelefonját</a:t>
            </a:r>
            <a:r>
              <a:rPr lang="hu-HU" sz="3600" dirty="0" smtClean="0"/>
              <a:t>, hogy online jobb ajánlatot keressen</a:t>
            </a:r>
          </a:p>
          <a:p>
            <a:r>
              <a:rPr lang="hu-HU" sz="3600" dirty="0" smtClean="0"/>
              <a:t>27% vett a boltban mást az online megrendelt termék személyes átvételekor</a:t>
            </a:r>
          </a:p>
          <a:p>
            <a:r>
              <a:rPr lang="hu-HU" sz="3600" dirty="0" smtClean="0"/>
              <a:t>22% vett mást az online vásárolt termék visszacserélésekor</a:t>
            </a:r>
          </a:p>
          <a:p>
            <a:endParaRPr lang="hu-HU" dirty="0" smtClean="0"/>
          </a:p>
          <a:p>
            <a:pPr>
              <a:buNone/>
            </a:pPr>
            <a:r>
              <a:rPr lang="hu-HU" sz="2100" dirty="0" smtClean="0"/>
              <a:t>Forrás: </a:t>
            </a:r>
            <a:r>
              <a:rPr lang="hu-HU" sz="2100" dirty="0" err="1" smtClean="0"/>
              <a:t>Sapient</a:t>
            </a:r>
            <a:r>
              <a:rPr lang="hu-HU" sz="2100" dirty="0" smtClean="0"/>
              <a:t> </a:t>
            </a:r>
            <a:r>
              <a:rPr lang="hu-HU" sz="2100" dirty="0" err="1" smtClean="0"/>
              <a:t>Consumer</a:t>
            </a:r>
            <a:r>
              <a:rPr lang="hu-HU" sz="2100" dirty="0" smtClean="0"/>
              <a:t> </a:t>
            </a:r>
            <a:r>
              <a:rPr lang="hu-HU" sz="2100" dirty="0" err="1" smtClean="0"/>
              <a:t>Survey</a:t>
            </a:r>
            <a:r>
              <a:rPr lang="hu-HU" sz="2100" dirty="0" smtClean="0"/>
              <a:t> (USA, 2010 Dec.)</a:t>
            </a:r>
            <a:endParaRPr lang="hu-HU" sz="21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És itthon?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Promóciók, hírlevelek, listák, adatbázisok, és…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Miért?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CRM célok</a:t>
            </a:r>
          </a:p>
          <a:p>
            <a:pPr>
              <a:buNone/>
            </a:pPr>
            <a:endParaRPr lang="hu-HU" dirty="0" smtClean="0"/>
          </a:p>
          <a:p>
            <a:r>
              <a:rPr lang="hu-HU" dirty="0" smtClean="0"/>
              <a:t>Van-e élet az eladás után?</a:t>
            </a:r>
          </a:p>
          <a:p>
            <a:endParaRPr lang="hu-HU" dirty="0" smtClean="0"/>
          </a:p>
          <a:p>
            <a:r>
              <a:rPr lang="hu-HU" dirty="0" smtClean="0"/>
              <a:t>Változás menedzsment</a:t>
            </a:r>
            <a:endParaRPr lang="hu-H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CRM konferenciák…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40% </a:t>
            </a:r>
            <a:r>
              <a:rPr lang="hu-HU" dirty="0" err="1" smtClean="0"/>
              <a:t>telemarketing</a:t>
            </a:r>
            <a:endParaRPr lang="hu-HU" dirty="0" smtClean="0"/>
          </a:p>
          <a:p>
            <a:r>
              <a:rPr lang="hu-HU" dirty="0" smtClean="0"/>
              <a:t>30% szoftver</a:t>
            </a:r>
          </a:p>
          <a:p>
            <a:r>
              <a:rPr lang="hu-HU" dirty="0" smtClean="0"/>
              <a:t>20% rendszerintegrátor, vezetési tanácsadó, stb.</a:t>
            </a:r>
          </a:p>
          <a:p>
            <a:r>
              <a:rPr lang="hu-HU" dirty="0" smtClean="0"/>
              <a:t>10% egyéb</a:t>
            </a:r>
          </a:p>
          <a:p>
            <a:r>
              <a:rPr lang="hu-HU" dirty="0" smtClean="0"/>
              <a:t>…</a:t>
            </a:r>
            <a:endParaRPr lang="hu-H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Google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285720" y="1981200"/>
            <a:ext cx="8172480" cy="4114800"/>
          </a:xfrm>
        </p:spPr>
        <p:txBody>
          <a:bodyPr/>
          <a:lstStyle/>
          <a:p>
            <a:r>
              <a:rPr lang="hu-HU" dirty="0" smtClean="0"/>
              <a:t>„A „</a:t>
            </a:r>
            <a:r>
              <a:rPr lang="hu-HU" dirty="0" err="1" smtClean="0"/>
              <a:t>datarati</a:t>
            </a:r>
            <a:r>
              <a:rPr lang="hu-HU" dirty="0" smtClean="0"/>
              <a:t>” cégek a fogyasztói adatelemzés csúcsát jelentik. </a:t>
            </a:r>
          </a:p>
          <a:p>
            <a:r>
              <a:rPr lang="hu-HU" dirty="0" smtClean="0"/>
              <a:t>Adatokat könnyű és olcsó szerezni, de az elemző képesség ritka. </a:t>
            </a:r>
          </a:p>
          <a:p>
            <a:r>
              <a:rPr lang="hu-HU" dirty="0" smtClean="0"/>
              <a:t>A következő 10 év </a:t>
            </a:r>
            <a:r>
              <a:rPr lang="hu-HU" dirty="0" err="1" smtClean="0"/>
              <a:t>legszexibb</a:t>
            </a:r>
            <a:r>
              <a:rPr lang="hu-HU" dirty="0" smtClean="0"/>
              <a:t>  állása a statisztikus lesz.”</a:t>
            </a:r>
          </a:p>
          <a:p>
            <a:pPr algn="r">
              <a:buNone/>
            </a:pPr>
            <a:r>
              <a:rPr lang="en-US" sz="2800" dirty="0" smtClean="0"/>
              <a:t>Hal Varian</a:t>
            </a:r>
            <a:r>
              <a:rPr lang="hu-HU" sz="2800" dirty="0" smtClean="0"/>
              <a:t>, </a:t>
            </a:r>
            <a:r>
              <a:rPr lang="en-US" sz="2800" dirty="0" smtClean="0"/>
              <a:t>Google's Chief Economist, </a:t>
            </a:r>
            <a:endParaRPr lang="hu-H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Trendek?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214282" y="1714488"/>
            <a:ext cx="8715436" cy="4714908"/>
          </a:xfrm>
        </p:spPr>
        <p:txBody>
          <a:bodyPr>
            <a:normAutofit/>
          </a:bodyPr>
          <a:lstStyle/>
          <a:p>
            <a:r>
              <a:rPr lang="hu-HU" sz="2800" dirty="0" smtClean="0"/>
              <a:t>Márka</a:t>
            </a:r>
            <a:endParaRPr lang="en-US" sz="2800" dirty="0" smtClean="0"/>
          </a:p>
          <a:p>
            <a:r>
              <a:rPr lang="hu-HU" sz="2800" dirty="0" smtClean="0"/>
              <a:t>Érték</a:t>
            </a:r>
            <a:endParaRPr lang="en-US" sz="2800" dirty="0" smtClean="0"/>
          </a:p>
          <a:p>
            <a:r>
              <a:rPr lang="hu-HU" sz="2800" dirty="0" smtClean="0"/>
              <a:t>Testreszabott vásárlói élmény</a:t>
            </a:r>
          </a:p>
          <a:p>
            <a:r>
              <a:rPr lang="hu-HU" sz="2800" dirty="0" smtClean="0"/>
              <a:t>Adatbányászat, analitika</a:t>
            </a:r>
            <a:endParaRPr lang="en-US" sz="2800" dirty="0" smtClean="0"/>
          </a:p>
          <a:p>
            <a:r>
              <a:rPr lang="hu-HU" sz="2800" dirty="0" err="1" smtClean="0"/>
              <a:t>Testreszabás</a:t>
            </a:r>
            <a:endParaRPr lang="hu-HU" sz="2800" dirty="0" smtClean="0"/>
          </a:p>
          <a:p>
            <a:r>
              <a:rPr lang="hu-HU" sz="2800" dirty="0" smtClean="0"/>
              <a:t>Mobil CRM</a:t>
            </a:r>
          </a:p>
          <a:p>
            <a:r>
              <a:rPr lang="hu-HU" sz="2800" dirty="0" err="1" smtClean="0"/>
              <a:t>SaaS</a:t>
            </a:r>
            <a:endParaRPr lang="hu-HU" sz="2800" dirty="0" smtClean="0"/>
          </a:p>
          <a:p>
            <a:endParaRPr lang="en-US" sz="2800" dirty="0" smtClean="0"/>
          </a:p>
          <a:p>
            <a:endParaRPr lang="en-US" sz="2800" dirty="0" smtClean="0"/>
          </a:p>
        </p:txBody>
      </p:sp>
      <p:pic>
        <p:nvPicPr>
          <p:cNvPr id="69634" name="Picture 2" descr="http://t0.gstatic.com/images?q=tbn:ANd9GcS139Xp4ODN28maymFJSNjP8RlFCFYklQOTT455Dhl3hw-8J6B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86512" y="2428868"/>
            <a:ext cx="2538418" cy="37800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96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Újszerű">
  <a:themeElements>
    <a:clrScheme name="Újszerű 1">
      <a:dk1>
        <a:srgbClr val="000000"/>
      </a:dk1>
      <a:lt1>
        <a:srgbClr val="FFFFFF"/>
      </a:lt1>
      <a:dk2>
        <a:srgbClr val="0066CC"/>
      </a:dk2>
      <a:lt2>
        <a:srgbClr val="CBCBCB"/>
      </a:lt2>
      <a:accent1>
        <a:srgbClr val="009999"/>
      </a:accent1>
      <a:accent2>
        <a:srgbClr val="FF9933"/>
      </a:accent2>
      <a:accent3>
        <a:srgbClr val="AAB8E2"/>
      </a:accent3>
      <a:accent4>
        <a:srgbClr val="DADADA"/>
      </a:accent4>
      <a:accent5>
        <a:srgbClr val="AACACA"/>
      </a:accent5>
      <a:accent6>
        <a:srgbClr val="E78A2D"/>
      </a:accent6>
      <a:hlink>
        <a:srgbClr val="330099"/>
      </a:hlink>
      <a:folHlink>
        <a:srgbClr val="CBCBCB"/>
      </a:folHlink>
    </a:clrScheme>
    <a:fontScheme name="Újszerű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u-HU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u-HU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Újszerű 1">
        <a:dk1>
          <a:srgbClr val="000000"/>
        </a:dk1>
        <a:lt1>
          <a:srgbClr val="FFFFFF"/>
        </a:lt1>
        <a:dk2>
          <a:srgbClr val="0066CC"/>
        </a:dk2>
        <a:lt2>
          <a:srgbClr val="CBCBCB"/>
        </a:lt2>
        <a:accent1>
          <a:srgbClr val="009999"/>
        </a:accent1>
        <a:accent2>
          <a:srgbClr val="FF9933"/>
        </a:accent2>
        <a:accent3>
          <a:srgbClr val="AAB8E2"/>
        </a:accent3>
        <a:accent4>
          <a:srgbClr val="DADADA"/>
        </a:accent4>
        <a:accent5>
          <a:srgbClr val="AACACA"/>
        </a:accent5>
        <a:accent6>
          <a:srgbClr val="E78A2D"/>
        </a:accent6>
        <a:hlink>
          <a:srgbClr val="330099"/>
        </a:hlink>
        <a:folHlink>
          <a:srgbClr val="CBCBC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Újszerű 2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3366FF"/>
        </a:accent1>
        <a:accent2>
          <a:srgbClr val="009900"/>
        </a:accent2>
        <a:accent3>
          <a:srgbClr val="FFFFFF"/>
        </a:accent3>
        <a:accent4>
          <a:srgbClr val="000000"/>
        </a:accent4>
        <a:accent5>
          <a:srgbClr val="ADB8FF"/>
        </a:accent5>
        <a:accent6>
          <a:srgbClr val="008A00"/>
        </a:accent6>
        <a:hlink>
          <a:srgbClr val="FF0033"/>
        </a:hlink>
        <a:folHlink>
          <a:srgbClr val="CCCC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Újszerű 3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EAEAEA"/>
        </a:accent1>
        <a:accent2>
          <a:srgbClr val="5F5F5F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555555"/>
        </a:accent6>
        <a:hlink>
          <a:srgbClr val="969696"/>
        </a:hlink>
        <a:folHlink>
          <a:srgbClr val="CBCBCB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660</TotalTime>
  <Words>349</Words>
  <Application>Microsoft Office PowerPoint</Application>
  <PresentationFormat>Diavetítés a képernyőre (4:3 oldalarány)</PresentationFormat>
  <Paragraphs>98</Paragraphs>
  <Slides>18</Slides>
  <Notes>2</Notes>
  <HiddenSlides>0</HiddenSlides>
  <MMClips>0</MMClips>
  <ScaleCrop>false</ScaleCrop>
  <HeadingPairs>
    <vt:vector size="6" baseType="variant">
      <vt:variant>
        <vt:lpstr>Téma</vt:lpstr>
      </vt:variant>
      <vt:variant>
        <vt:i4>1</vt:i4>
      </vt:variant>
      <vt:variant>
        <vt:lpstr>Beágyazott OLE kiszolgálók</vt:lpstr>
      </vt:variant>
      <vt:variant>
        <vt:i4>1</vt:i4>
      </vt:variant>
      <vt:variant>
        <vt:lpstr>Diacímek</vt:lpstr>
      </vt:variant>
      <vt:variant>
        <vt:i4>18</vt:i4>
      </vt:variant>
    </vt:vector>
  </HeadingPairs>
  <TitlesOfParts>
    <vt:vector size="20" baseType="lpstr">
      <vt:lpstr>Újszerű</vt:lpstr>
      <vt:lpstr>Diagram</vt:lpstr>
      <vt:lpstr>Elmúlt-e a CRM láz?</vt:lpstr>
      <vt:lpstr>Elmúlt-e a CRM láz?</vt:lpstr>
      <vt:lpstr>A kezdet</vt:lpstr>
      <vt:lpstr>A fogyasztó értéke</vt:lpstr>
      <vt:lpstr>Miért hagyott el?</vt:lpstr>
      <vt:lpstr>1$ ROI</vt:lpstr>
      <vt:lpstr>Aztán…</vt:lpstr>
      <vt:lpstr>Mennyi pénzről beszélünk?</vt:lpstr>
      <vt:lpstr>És utána…</vt:lpstr>
      <vt:lpstr>Félig üres, vagy…</vt:lpstr>
      <vt:lpstr>Elvárás – valóság</vt:lpstr>
      <vt:lpstr>Hűség</vt:lpstr>
      <vt:lpstr>Cross channel consumers</vt:lpstr>
      <vt:lpstr>És itthon?</vt:lpstr>
      <vt:lpstr>Miért?</vt:lpstr>
      <vt:lpstr>CRM konferenciák…</vt:lpstr>
      <vt:lpstr>Google</vt:lpstr>
      <vt:lpstr>Trendek?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Elmúlt-e a CRM láz?</dc:title>
  <dc:creator>Farkas Tibor</dc:creator>
  <cp:lastModifiedBy>Farkas Tibor</cp:lastModifiedBy>
  <cp:revision>7</cp:revision>
  <dcterms:created xsi:type="dcterms:W3CDTF">2011-05-22T15:08:06Z</dcterms:created>
  <dcterms:modified xsi:type="dcterms:W3CDTF">2011-05-23T22:01:28Z</dcterms:modified>
</cp:coreProperties>
</file>