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2"/>
  </p:notesMasterIdLst>
  <p:handoutMasterIdLst>
    <p:handoutMasterId r:id="rId23"/>
  </p:handoutMasterIdLst>
  <p:sldIdLst>
    <p:sldId id="313" r:id="rId2"/>
    <p:sldId id="328" r:id="rId3"/>
    <p:sldId id="329" r:id="rId4"/>
    <p:sldId id="327" r:id="rId5"/>
    <p:sldId id="345" r:id="rId6"/>
    <p:sldId id="330" r:id="rId7"/>
    <p:sldId id="331" r:id="rId8"/>
    <p:sldId id="332" r:id="rId9"/>
    <p:sldId id="333" r:id="rId10"/>
    <p:sldId id="334" r:id="rId11"/>
    <p:sldId id="335" r:id="rId12"/>
    <p:sldId id="336" r:id="rId13"/>
    <p:sldId id="337" r:id="rId14"/>
    <p:sldId id="338" r:id="rId15"/>
    <p:sldId id="339" r:id="rId16"/>
    <p:sldId id="340" r:id="rId17"/>
    <p:sldId id="341" r:id="rId18"/>
    <p:sldId id="343" r:id="rId19"/>
    <p:sldId id="344" r:id="rId20"/>
    <p:sldId id="310" r:id="rId21"/>
  </p:sldIdLst>
  <p:sldSz cx="9144000" cy="6858000" type="screen4x3"/>
  <p:notesSz cx="6669088" cy="9928225"/>
  <p:defaultTextStyle>
    <a:defPPr>
      <a:defRPr lang="hu-H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F502C"/>
    <a:srgbClr val="DF502C"/>
    <a:srgbClr val="D31581"/>
    <a:srgbClr val="5A3F8E"/>
  </p:clrMru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Közepesen sötét stílus 2 – 1. jelölőszín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3B4B98B0-60AC-42C2-AFA5-B58CD77FA1E5}" styleName="Világos stílus 1 – 1. jelölőszín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012" autoAdjust="0"/>
    <p:restoredTop sz="94660"/>
  </p:normalViewPr>
  <p:slideViewPr>
    <p:cSldViewPr>
      <p:cViewPr>
        <p:scale>
          <a:sx n="75" d="100"/>
          <a:sy n="75" d="100"/>
        </p:scale>
        <p:origin x="-1728" y="-52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4326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handoutMaster" Target="handoutMasters/handout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Relationship Id="rId27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Élőfej hely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889938" cy="49641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hu-HU"/>
          </a:p>
        </p:txBody>
      </p:sp>
      <p:sp>
        <p:nvSpPr>
          <p:cNvPr id="3" name="Dátum helye 2"/>
          <p:cNvSpPr>
            <a:spLocks noGrp="1"/>
          </p:cNvSpPr>
          <p:nvPr>
            <p:ph type="dt" sz="quarter" idx="1"/>
          </p:nvPr>
        </p:nvSpPr>
        <p:spPr>
          <a:xfrm>
            <a:off x="3777607" y="0"/>
            <a:ext cx="2889938" cy="49641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31D68F5-6EB8-4120-A4B5-DAEE3BEABBDA}" type="datetimeFigureOut">
              <a:rPr lang="hu-HU" smtClean="0"/>
              <a:pPr/>
              <a:t>2016.11.23.</a:t>
            </a:fld>
            <a:endParaRPr lang="hu-HU"/>
          </a:p>
        </p:txBody>
      </p:sp>
      <p:sp>
        <p:nvSpPr>
          <p:cNvPr id="4" name="Élőláb helye 3"/>
          <p:cNvSpPr>
            <a:spLocks noGrp="1"/>
          </p:cNvSpPr>
          <p:nvPr>
            <p:ph type="ftr" sz="quarter" idx="2"/>
          </p:nvPr>
        </p:nvSpPr>
        <p:spPr>
          <a:xfrm>
            <a:off x="0" y="9430091"/>
            <a:ext cx="2889938" cy="49641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hu-HU"/>
          </a:p>
        </p:txBody>
      </p:sp>
      <p:sp>
        <p:nvSpPr>
          <p:cNvPr id="5" name="Dia számának helye 4"/>
          <p:cNvSpPr>
            <a:spLocks noGrp="1"/>
          </p:cNvSpPr>
          <p:nvPr>
            <p:ph type="sldNum" sz="quarter" idx="3"/>
          </p:nvPr>
        </p:nvSpPr>
        <p:spPr>
          <a:xfrm>
            <a:off x="3777607" y="9430091"/>
            <a:ext cx="2889938" cy="49641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996AAE-34BD-4FDC-B196-6CF644908FD1}" type="slidenum">
              <a:rPr lang="hu-HU" smtClean="0"/>
              <a:pPr/>
              <a:t>‹#›</a:t>
            </a:fld>
            <a:endParaRPr lang="hu-H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Élőfej hely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889938" cy="49641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3" name="Dátum helye 2"/>
          <p:cNvSpPr>
            <a:spLocks noGrp="1"/>
          </p:cNvSpPr>
          <p:nvPr>
            <p:ph type="dt" idx="1"/>
          </p:nvPr>
        </p:nvSpPr>
        <p:spPr>
          <a:xfrm>
            <a:off x="3777607" y="0"/>
            <a:ext cx="2889938" cy="49641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CCFC9A22-F0DE-4125-A3F3-65F80C72166C}" type="datetimeFigureOut">
              <a:rPr lang="hu-HU"/>
              <a:pPr>
                <a:defRPr/>
              </a:pPr>
              <a:t>2016.11.23.</a:t>
            </a:fld>
            <a:endParaRPr lang="hu-HU"/>
          </a:p>
        </p:txBody>
      </p:sp>
      <p:sp>
        <p:nvSpPr>
          <p:cNvPr id="4" name="Diakép helye 3"/>
          <p:cNvSpPr>
            <a:spLocks noGrp="1" noRot="1" noChangeAspect="1"/>
          </p:cNvSpPr>
          <p:nvPr>
            <p:ph type="sldImg" idx="2"/>
          </p:nvPr>
        </p:nvSpPr>
        <p:spPr>
          <a:xfrm>
            <a:off x="854075" y="744538"/>
            <a:ext cx="4960938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hu-HU" noProof="0" smtClean="0"/>
          </a:p>
        </p:txBody>
      </p:sp>
      <p:sp>
        <p:nvSpPr>
          <p:cNvPr id="5" name="Jegyzetek helye 4"/>
          <p:cNvSpPr>
            <a:spLocks noGrp="1"/>
          </p:cNvSpPr>
          <p:nvPr>
            <p:ph type="body" sz="quarter" idx="3"/>
          </p:nvPr>
        </p:nvSpPr>
        <p:spPr>
          <a:xfrm>
            <a:off x="666909" y="4715907"/>
            <a:ext cx="5335270" cy="446770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hu-HU" noProof="0" smtClean="0"/>
              <a:t>Mintaszöveg szerkesztése</a:t>
            </a:r>
          </a:p>
          <a:p>
            <a:pPr lvl="1"/>
            <a:r>
              <a:rPr lang="hu-HU" noProof="0" smtClean="0"/>
              <a:t>Második szint</a:t>
            </a:r>
          </a:p>
          <a:p>
            <a:pPr lvl="2"/>
            <a:r>
              <a:rPr lang="hu-HU" noProof="0" smtClean="0"/>
              <a:t>Harmadik szint</a:t>
            </a:r>
          </a:p>
          <a:p>
            <a:pPr lvl="3"/>
            <a:r>
              <a:rPr lang="hu-HU" noProof="0" smtClean="0"/>
              <a:t>Negyedik szint</a:t>
            </a:r>
          </a:p>
          <a:p>
            <a:pPr lvl="4"/>
            <a:r>
              <a:rPr lang="hu-HU" noProof="0" smtClean="0"/>
              <a:t>Ötödik szint</a:t>
            </a:r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4"/>
          </p:nvPr>
        </p:nvSpPr>
        <p:spPr>
          <a:xfrm>
            <a:off x="0" y="9430091"/>
            <a:ext cx="2889938" cy="49641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5"/>
          </p:nvPr>
        </p:nvSpPr>
        <p:spPr>
          <a:xfrm>
            <a:off x="3777607" y="9430091"/>
            <a:ext cx="2889938" cy="49641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25CC737B-EECC-4D2F-9F4C-299D8BA26286}" type="slidenum">
              <a:rPr lang="hu-HU"/>
              <a:pPr>
                <a:defRPr/>
              </a:pPr>
              <a:t>‹#›</a:t>
            </a:fld>
            <a:endParaRPr lang="hu-H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Cím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Alcím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hu-HU" smtClean="0"/>
              <a:t>Alcím mintájának szerkesztése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EF6EA18-3704-4D3E-A72B-62492E728973}" type="datetime1">
              <a:rPr lang="hu-HU"/>
              <a:pPr>
                <a:defRPr/>
              </a:pPr>
              <a:t>2016.11.23.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49FF5B2-24D0-4FA2-B66B-A461FF898CD7}" type="slidenum">
              <a:rPr lang="hu-HU"/>
              <a:pPr>
                <a:defRPr/>
              </a:pPr>
              <a:t>‹#›</a:t>
            </a:fld>
            <a:endParaRPr lang="hu-H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Cím és tartal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F359B3C-031D-48BF-8F68-17E0C9EE719C}" type="datetime1">
              <a:rPr lang="hu-HU"/>
              <a:pPr>
                <a:defRPr/>
              </a:pPr>
              <a:t>2016.11.23.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5823D1C-2D0B-4976-B5FB-3CDDFA487609}" type="slidenum">
              <a:rPr lang="hu-HU"/>
              <a:pPr>
                <a:defRPr/>
              </a:pPr>
              <a:t>‹#›</a:t>
            </a:fld>
            <a:endParaRPr lang="hu-H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zakaszfejlé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5F4F379-C6E8-4500-B9E8-5F93B94F5ED2}" type="datetime1">
              <a:rPr lang="hu-HU"/>
              <a:pPr>
                <a:defRPr/>
              </a:pPr>
              <a:t>2016.11.23.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D51344E-230C-4490-85CB-AD49F65C9F4C}" type="slidenum">
              <a:rPr lang="hu-HU"/>
              <a:pPr>
                <a:defRPr/>
              </a:pPr>
              <a:t>‹#›</a:t>
            </a:fld>
            <a:endParaRPr lang="hu-H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tartalomrész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5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36A996A-2534-47DA-95E2-21FFC8DF9B72}" type="datetime1">
              <a:rPr lang="hu-HU"/>
              <a:pPr>
                <a:defRPr/>
              </a:pPr>
              <a:t>2016.11.23.</a:t>
            </a:fld>
            <a:endParaRPr lang="hu-HU"/>
          </a:p>
        </p:txBody>
      </p:sp>
      <p:sp>
        <p:nvSpPr>
          <p:cNvPr id="6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7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D4A47B8-2092-4E01-BC35-7DC143F14315}" type="slidenum">
              <a:rPr lang="hu-HU"/>
              <a:pPr>
                <a:defRPr/>
              </a:pPr>
              <a:t>‹#›</a:t>
            </a:fld>
            <a:endParaRPr lang="hu-H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Összehasonlítá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5" name="Szöveg hely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6" name="Tartalom helye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7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E51F1CA-089A-4816-8D32-68C943EF84D5}" type="datetime1">
              <a:rPr lang="hu-HU"/>
              <a:pPr>
                <a:defRPr/>
              </a:pPr>
              <a:t>2016.11.23.</a:t>
            </a:fld>
            <a:endParaRPr lang="hu-HU"/>
          </a:p>
        </p:txBody>
      </p:sp>
      <p:sp>
        <p:nvSpPr>
          <p:cNvPr id="8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9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0FC608B-8876-4970-BBBE-2AC9394120AD}" type="slidenum">
              <a:rPr lang="hu-HU"/>
              <a:pPr>
                <a:defRPr/>
              </a:pPr>
              <a:t>‹#›</a:t>
            </a:fld>
            <a:endParaRPr lang="hu-H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Csak cí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8C9CBCB-D0C6-4624-9EA7-2CE275EF3008}" type="datetime1">
              <a:rPr lang="hu-HU"/>
              <a:pPr>
                <a:defRPr/>
              </a:pPr>
              <a:t>2016.11.23.</a:t>
            </a:fld>
            <a:endParaRPr lang="hu-HU"/>
          </a:p>
        </p:txBody>
      </p:sp>
      <p:sp>
        <p:nvSpPr>
          <p:cNvPr id="4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5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0BCEDE7-622D-4713-ABD6-6C48F85128A3}" type="slidenum">
              <a:rPr lang="hu-HU"/>
              <a:pPr>
                <a:defRPr/>
              </a:pPr>
              <a:t>‹#›</a:t>
            </a:fld>
            <a:endParaRPr lang="hu-H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Ü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E67EB3E-A70E-46B0-9FDE-F04F91F10F49}" type="datetime1">
              <a:rPr lang="hu-HU"/>
              <a:pPr>
                <a:defRPr/>
              </a:pPr>
              <a:t>2016.11.23.</a:t>
            </a:fld>
            <a:endParaRPr lang="hu-HU"/>
          </a:p>
        </p:txBody>
      </p:sp>
      <p:sp>
        <p:nvSpPr>
          <p:cNvPr id="3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4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881FF5A-9034-4467-9D65-4A0820BC3617}" type="slidenum">
              <a:rPr lang="hu-HU"/>
              <a:pPr>
                <a:defRPr/>
              </a:pPr>
              <a:t>‹#›</a:t>
            </a:fld>
            <a:endParaRPr lang="hu-H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Tartalomrész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5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4052F3D-2DA7-447B-B8F6-4D6A7A8FE21F}" type="datetime1">
              <a:rPr lang="hu-HU"/>
              <a:pPr>
                <a:defRPr/>
              </a:pPr>
              <a:t>2016.11.23.</a:t>
            </a:fld>
            <a:endParaRPr lang="hu-HU"/>
          </a:p>
        </p:txBody>
      </p:sp>
      <p:sp>
        <p:nvSpPr>
          <p:cNvPr id="6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7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A375C60-F141-4CF0-BFF5-7A4475EC3561}" type="slidenum">
              <a:rPr lang="hu-HU"/>
              <a:pPr>
                <a:defRPr/>
              </a:pPr>
              <a:t>‹#›</a:t>
            </a:fld>
            <a:endParaRPr lang="hu-H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Kép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Kép hely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hu-HU" noProof="0" smtClean="0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5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20F75BA-7BB2-4DAA-83FA-038675D83C2A}" type="datetime1">
              <a:rPr lang="hu-HU"/>
              <a:pPr>
                <a:defRPr/>
              </a:pPr>
              <a:t>2016.11.23.</a:t>
            </a:fld>
            <a:endParaRPr lang="hu-HU"/>
          </a:p>
        </p:txBody>
      </p:sp>
      <p:sp>
        <p:nvSpPr>
          <p:cNvPr id="6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7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886BF7-5275-4CF3-8B25-B5B9D03ACC17}" type="slidenum">
              <a:rPr lang="hu-HU"/>
              <a:pPr>
                <a:defRPr/>
              </a:pPr>
              <a:t>‹#›</a:t>
            </a:fld>
            <a:endParaRPr lang="hu-H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Cím és függőlege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A6707F4-35FB-4904-9A12-FE5BBF087FC8}" type="datetime1">
              <a:rPr lang="hu-HU"/>
              <a:pPr>
                <a:defRPr/>
              </a:pPr>
              <a:t>2016.11.23.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FAE5ED3-3C94-48BF-8DE3-C9CFD8A753F3}" type="slidenum">
              <a:rPr lang="hu-HU"/>
              <a:pPr>
                <a:defRPr/>
              </a:pPr>
              <a:t>‹#›</a:t>
            </a:fld>
            <a:endParaRPr lang="hu-H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Függőleges cím é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üggőleges cím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28C9AEA-CA7D-4AC9-925F-81CA7DF24BC4}" type="datetime1">
              <a:rPr lang="hu-HU"/>
              <a:pPr>
                <a:defRPr/>
              </a:pPr>
              <a:t>2016.11.23.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B254ED9-89DF-44BA-A77F-CB31D74600FA}" type="slidenum">
              <a:rPr lang="hu-HU"/>
              <a:pPr>
                <a:defRPr/>
              </a:pPr>
              <a:t>‹#›</a:t>
            </a:fld>
            <a:endParaRPr lang="hu-H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Cím helye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u-HU" smtClean="0"/>
              <a:t>Mintacím szerkesztése</a:t>
            </a:r>
          </a:p>
        </p:txBody>
      </p:sp>
      <p:sp>
        <p:nvSpPr>
          <p:cNvPr id="1027" name="Szöveg helye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</a:p>
        </p:txBody>
      </p:sp>
      <p:sp>
        <p:nvSpPr>
          <p:cNvPr id="4" name="Dátum hely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33353DA9-1F9A-423C-B2F3-C816F028686F}" type="datetime1">
              <a:rPr lang="hu-HU"/>
              <a:pPr>
                <a:defRPr/>
              </a:pPr>
              <a:t>2016.11.23.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EFE559B2-5698-4D57-AA42-D83CC379A2FB}" type="slidenum">
              <a:rPr lang="hu-HU"/>
              <a:pPr>
                <a:defRPr/>
              </a:pPr>
              <a:t>‹#›</a:t>
            </a:fld>
            <a:endParaRPr lang="hu-H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hu-H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0.png"/><Relationship Id="rId4" Type="http://schemas.openxmlformats.org/officeDocument/2006/relationships/image" Target="../media/image19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3.png"/><Relationship Id="rId4" Type="http://schemas.openxmlformats.org/officeDocument/2006/relationships/image" Target="../media/image22.pn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hyperlink" Target="http://www.blikk.hu/aktualis/duplajara-nott-a-kondenzacios-kazanok-iranti-kereslet/dpmqvlr" TargetMode="External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8.pn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Picture 2" descr="https://scontent-vie1-1.xx.fbcdn.net/v/t1.0-9/13177261_1122684717751956_5196321412167823624_n.jpg?oh=c1a25a326a25159ff4c28fe9ee05541f&amp;oe=57DB891C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179512"/>
            <a:ext cx="9180512" cy="9180513"/>
          </a:xfrm>
          <a:prstGeom prst="rect">
            <a:avLst/>
          </a:prstGeom>
          <a:noFill/>
        </p:spPr>
      </p:pic>
      <p:sp>
        <p:nvSpPr>
          <p:cNvPr id="12" name="Alcím 6"/>
          <p:cNvSpPr txBox="1">
            <a:spLocks/>
          </p:cNvSpPr>
          <p:nvPr/>
        </p:nvSpPr>
        <p:spPr bwMode="auto">
          <a:xfrm>
            <a:off x="0" y="116632"/>
            <a:ext cx="4824536" cy="1296144"/>
          </a:xfrm>
          <a:prstGeom prst="rect">
            <a:avLst/>
          </a:prstGeom>
          <a:solidFill>
            <a:srgbClr val="EF502C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pPr>
              <a:defRPr/>
            </a:pPr>
            <a:r>
              <a:rPr lang="hu-HU" sz="2600" dirty="0" smtClean="0">
                <a:solidFill>
                  <a:schemeClr val="bg1"/>
                </a:solidFill>
                <a:latin typeface="+mj-lt"/>
              </a:rPr>
              <a:t>HOGYAN LÁTJÁK A VÁLLALATI </a:t>
            </a:r>
          </a:p>
          <a:p>
            <a:pPr>
              <a:defRPr/>
            </a:pPr>
            <a:r>
              <a:rPr lang="hu-HU" sz="2600" dirty="0" smtClean="0">
                <a:solidFill>
                  <a:schemeClr val="bg1"/>
                </a:solidFill>
                <a:latin typeface="+mj-lt"/>
              </a:rPr>
              <a:t>PR-ESEK A SAJTÓ MUNKATÁRSAIT?</a:t>
            </a:r>
          </a:p>
          <a:p>
            <a:pPr>
              <a:defRPr/>
            </a:pPr>
            <a:r>
              <a:rPr lang="hu-HU" sz="2600" dirty="0" smtClean="0">
                <a:solidFill>
                  <a:schemeClr val="bg1"/>
                </a:solidFill>
                <a:latin typeface="+mj-lt"/>
              </a:rPr>
              <a:t>(És vajon fordítva?)</a:t>
            </a:r>
            <a:endParaRPr lang="hu-HU" sz="2600" dirty="0">
              <a:solidFill>
                <a:schemeClr val="bg1"/>
              </a:solidFill>
              <a:latin typeface="+mj-lt"/>
            </a:endParaRPr>
          </a:p>
        </p:txBody>
      </p:sp>
      <p:pic>
        <p:nvPicPr>
          <p:cNvPr id="14" name="Kép 13" descr="SAKKOM-LOGO-tr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949944" y="3284984"/>
            <a:ext cx="3192468" cy="648072"/>
          </a:xfrm>
          <a:prstGeom prst="rect">
            <a:avLst/>
          </a:prstGeom>
          <a:solidFill>
            <a:schemeClr val="bg1">
              <a:alpha val="68000"/>
            </a:schemeClr>
          </a:solidFill>
        </p:spPr>
      </p:pic>
      <p:pic>
        <p:nvPicPr>
          <p:cNvPr id="17" name="Kép 16" descr="dijaink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23528" y="5998036"/>
            <a:ext cx="8862060" cy="815340"/>
          </a:xfrm>
          <a:prstGeom prst="rect">
            <a:avLst/>
          </a:prstGeom>
          <a:solidFill>
            <a:schemeClr val="bg1">
              <a:alpha val="67000"/>
            </a:schemeClr>
          </a:solidFill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hu-HU"/>
          </a:p>
        </p:txBody>
      </p:sp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924944" y="-315416"/>
            <a:ext cx="17849850" cy="9982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Alcím 6"/>
          <p:cNvSpPr txBox="1">
            <a:spLocks/>
          </p:cNvSpPr>
          <p:nvPr/>
        </p:nvSpPr>
        <p:spPr bwMode="auto">
          <a:xfrm>
            <a:off x="395536" y="548680"/>
            <a:ext cx="4824536" cy="1296144"/>
          </a:xfrm>
          <a:prstGeom prst="rect">
            <a:avLst/>
          </a:prstGeom>
          <a:solidFill>
            <a:srgbClr val="EF502C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pPr>
              <a:defRPr/>
            </a:pPr>
            <a:r>
              <a:rPr lang="hu-HU" sz="2600" dirty="0" smtClean="0">
                <a:solidFill>
                  <a:schemeClr val="bg1"/>
                </a:solidFill>
                <a:latin typeface="+mj-lt"/>
              </a:rPr>
              <a:t>HELLO BULLSHIT NÉLKÜLI VILÁG!</a:t>
            </a:r>
          </a:p>
          <a:p>
            <a:pPr>
              <a:defRPr/>
            </a:pPr>
            <a:r>
              <a:rPr lang="hu-HU" sz="2600" dirty="0" smtClean="0">
                <a:solidFill>
                  <a:schemeClr val="bg1"/>
                </a:solidFill>
                <a:latin typeface="+mj-lt"/>
              </a:rPr>
              <a:t>Avagy a sajtó így látja a </a:t>
            </a:r>
            <a:r>
              <a:rPr lang="hu-HU" sz="2600" dirty="0" err="1" smtClean="0">
                <a:solidFill>
                  <a:schemeClr val="bg1"/>
                </a:solidFill>
                <a:latin typeface="+mj-lt"/>
              </a:rPr>
              <a:t>pr-eseket</a:t>
            </a:r>
            <a:r>
              <a:rPr lang="hu-HU" sz="2600" dirty="0" smtClean="0">
                <a:solidFill>
                  <a:schemeClr val="bg1"/>
                </a:solidFill>
                <a:latin typeface="+mj-lt"/>
              </a:rPr>
              <a:t>.</a:t>
            </a:r>
            <a:endParaRPr lang="hu-HU" sz="2600" dirty="0">
              <a:solidFill>
                <a:schemeClr val="bg1"/>
              </a:solidFill>
              <a:latin typeface="+mj-lt"/>
            </a:endParaRPr>
          </a:p>
        </p:txBody>
      </p:sp>
      <p:sp>
        <p:nvSpPr>
          <p:cNvPr id="8" name="Alcím 6"/>
          <p:cNvSpPr txBox="1">
            <a:spLocks/>
          </p:cNvSpPr>
          <p:nvPr/>
        </p:nvSpPr>
        <p:spPr bwMode="auto">
          <a:xfrm>
            <a:off x="395536" y="2420888"/>
            <a:ext cx="5400600" cy="4104456"/>
          </a:xfrm>
          <a:prstGeom prst="rect">
            <a:avLst/>
          </a:prstGeom>
          <a:solidFill>
            <a:srgbClr val="EF502C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hu-HU" sz="1600" dirty="0" smtClean="0">
              <a:solidFill>
                <a:schemeClr val="bg1"/>
              </a:solidFill>
              <a:latin typeface="+mj-lt"/>
            </a:endParaRPr>
          </a:p>
          <a:p>
            <a:r>
              <a:rPr lang="hu-HU" sz="1600" dirty="0" smtClean="0">
                <a:solidFill>
                  <a:schemeClr val="bg1"/>
                </a:solidFill>
                <a:latin typeface="+mj-lt"/>
              </a:rPr>
              <a:t>„Jó, hogy végre foglalkozik valaki ezzel…”</a:t>
            </a:r>
          </a:p>
          <a:p>
            <a:endParaRPr lang="hu-HU" sz="1600" dirty="0" smtClean="0">
              <a:solidFill>
                <a:schemeClr val="bg1"/>
              </a:solidFill>
              <a:latin typeface="+mj-lt"/>
            </a:endParaRPr>
          </a:p>
          <a:p>
            <a:r>
              <a:rPr lang="hu-HU" sz="1600" dirty="0" smtClean="0">
                <a:solidFill>
                  <a:schemeClr val="bg1"/>
                </a:solidFill>
                <a:latin typeface="+mj-lt"/>
              </a:rPr>
              <a:t>„Az utált szavak és kifejezések felsorolására több lehetőséget kellett volna adni. :-))”</a:t>
            </a:r>
          </a:p>
          <a:p>
            <a:endParaRPr lang="hu-HU" sz="1600" dirty="0" smtClean="0">
              <a:solidFill>
                <a:schemeClr val="bg1"/>
              </a:solidFill>
              <a:latin typeface="+mj-lt"/>
            </a:endParaRPr>
          </a:p>
          <a:p>
            <a:r>
              <a:rPr lang="hu-HU" sz="1600" dirty="0" smtClean="0">
                <a:solidFill>
                  <a:schemeClr val="bg1"/>
                </a:solidFill>
                <a:latin typeface="+mj-lt"/>
              </a:rPr>
              <a:t>„Nagyon jó ötletnek tartom ezt a kérdőívet, mert a PR és a média együttműködésén sokat javíthat, ha az egyik fél meghallgatja a másik véleményét.”</a:t>
            </a:r>
          </a:p>
          <a:p>
            <a:endParaRPr lang="hu-HU" sz="1600" dirty="0" smtClean="0">
              <a:solidFill>
                <a:schemeClr val="bg1"/>
              </a:solidFill>
              <a:latin typeface="+mj-lt"/>
            </a:endParaRPr>
          </a:p>
          <a:p>
            <a:r>
              <a:rPr lang="hu-HU" sz="1600" dirty="0" smtClean="0">
                <a:solidFill>
                  <a:schemeClr val="bg1"/>
                </a:solidFill>
                <a:latin typeface="+mj-lt"/>
              </a:rPr>
              <a:t>„Kiváló kezdeményezésnek tartom a kérdőívet, így sokkal hatékonyabb lesz a munka.”</a:t>
            </a:r>
          </a:p>
          <a:p>
            <a:endParaRPr lang="hu-HU" sz="1600" dirty="0" smtClean="0">
              <a:solidFill>
                <a:schemeClr val="bg1"/>
              </a:solidFill>
              <a:latin typeface="+mj-lt"/>
            </a:endParaRPr>
          </a:p>
          <a:p>
            <a:r>
              <a:rPr lang="hu-HU" sz="1600" dirty="0" smtClean="0">
                <a:solidFill>
                  <a:schemeClr val="bg1"/>
                </a:solidFill>
                <a:latin typeface="+mj-lt"/>
              </a:rPr>
              <a:t>„ Végre egy valamirevaló kutatás, amelyik nem akarja elkenni már a kérdésekben a valószínű válaszokat. :)”</a:t>
            </a:r>
            <a:endParaRPr lang="hu-HU" sz="1600" dirty="0">
              <a:solidFill>
                <a:schemeClr val="bg1"/>
              </a:solidFill>
              <a:latin typeface="+mj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Alcím 6"/>
          <p:cNvSpPr txBox="1">
            <a:spLocks/>
          </p:cNvSpPr>
          <p:nvPr/>
        </p:nvSpPr>
        <p:spPr bwMode="auto">
          <a:xfrm>
            <a:off x="468313" y="404813"/>
            <a:ext cx="6407150" cy="552450"/>
          </a:xfrm>
          <a:prstGeom prst="rect">
            <a:avLst/>
          </a:prstGeom>
          <a:solidFill>
            <a:srgbClr val="EF502C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eaLnBrk="0" hangingPunct="0">
              <a:spcBef>
                <a:spcPct val="20000"/>
              </a:spcBef>
              <a:defRPr/>
            </a:pPr>
            <a:r>
              <a:rPr lang="hu-HU" sz="3200" dirty="0" smtClean="0">
                <a:solidFill>
                  <a:schemeClr val="bg1"/>
                </a:solidFill>
                <a:latin typeface="+mn-lt"/>
                <a:cs typeface="+mn-cs"/>
              </a:rPr>
              <a:t>AZ IDEÁLIS PR-ES FŐBB ISMÉRVEI</a:t>
            </a:r>
            <a:endParaRPr lang="hu-HU" sz="3200" dirty="0">
              <a:solidFill>
                <a:schemeClr val="bg1"/>
              </a:solidFill>
              <a:latin typeface="+mn-lt"/>
              <a:cs typeface="+mn-cs"/>
            </a:endParaRPr>
          </a:p>
        </p:txBody>
      </p:sp>
      <p:pic>
        <p:nvPicPr>
          <p:cNvPr id="1027" name="Picture 3" descr="C:\Users\Kolma Kornél\Documents\sakkom\előadások\!PR_NAP_2016\SAKKOM-sajtokutatas-2015-idealis-pr-e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536" y="1916832"/>
            <a:ext cx="8567638" cy="332326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Alcím 6"/>
          <p:cNvSpPr txBox="1">
            <a:spLocks/>
          </p:cNvSpPr>
          <p:nvPr/>
        </p:nvSpPr>
        <p:spPr bwMode="auto">
          <a:xfrm>
            <a:off x="468313" y="404813"/>
            <a:ext cx="6407150" cy="552450"/>
          </a:xfrm>
          <a:prstGeom prst="rect">
            <a:avLst/>
          </a:prstGeom>
          <a:solidFill>
            <a:srgbClr val="EF502C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eaLnBrk="0" hangingPunct="0">
              <a:spcBef>
                <a:spcPct val="20000"/>
              </a:spcBef>
              <a:defRPr/>
            </a:pPr>
            <a:r>
              <a:rPr lang="hu-HU" sz="3200" dirty="0" smtClean="0">
                <a:solidFill>
                  <a:schemeClr val="bg1"/>
                </a:solidFill>
                <a:latin typeface="+mn-lt"/>
                <a:cs typeface="+mn-cs"/>
              </a:rPr>
              <a:t>MIT NEM SZERETNEK?</a:t>
            </a:r>
            <a:endParaRPr lang="hu-HU" sz="3200" dirty="0">
              <a:solidFill>
                <a:schemeClr val="bg1"/>
              </a:solidFill>
              <a:latin typeface="+mn-lt"/>
              <a:cs typeface="+mn-cs"/>
            </a:endParaRPr>
          </a:p>
          <a:p>
            <a:pPr marL="342900" indent="-342900" eaLnBrk="0" hangingPunct="0">
              <a:spcBef>
                <a:spcPct val="20000"/>
              </a:spcBef>
              <a:buFont typeface="Arial" charset="0"/>
              <a:buChar char="•"/>
              <a:defRPr/>
            </a:pPr>
            <a:endParaRPr lang="hu-HU" sz="3200" dirty="0">
              <a:solidFill>
                <a:schemeClr val="bg1"/>
              </a:solidFill>
              <a:latin typeface="+mn-lt"/>
              <a:cs typeface="+mn-cs"/>
            </a:endParaRPr>
          </a:p>
          <a:p>
            <a:pPr algn="just">
              <a:lnSpc>
                <a:spcPts val="1200"/>
              </a:lnSpc>
              <a:spcAft>
                <a:spcPts val="0"/>
              </a:spcAft>
              <a:defRPr/>
            </a:pPr>
            <a:endParaRPr lang="hu-HU" sz="800" dirty="0">
              <a:solidFill>
                <a:srgbClr val="000000"/>
              </a:solidFill>
              <a:latin typeface="Tahoma"/>
              <a:ea typeface="Times New Roman"/>
            </a:endParaRPr>
          </a:p>
          <a:p>
            <a:pPr algn="just">
              <a:lnSpc>
                <a:spcPts val="1200"/>
              </a:lnSpc>
              <a:spcAft>
                <a:spcPts val="0"/>
              </a:spcAft>
              <a:defRPr/>
            </a:pPr>
            <a:r>
              <a:rPr lang="hu-HU" sz="800" dirty="0">
                <a:solidFill>
                  <a:srgbClr val="000000"/>
                </a:solidFill>
                <a:latin typeface="Tahoma"/>
                <a:ea typeface="Times New Roman"/>
              </a:rPr>
              <a:t> </a:t>
            </a:r>
            <a:endParaRPr lang="hu-HU" sz="5400" dirty="0">
              <a:latin typeface="Times New Roman"/>
              <a:ea typeface="Times New Roman"/>
            </a:endParaRPr>
          </a:p>
          <a:p>
            <a:pPr marL="342900" indent="-342900" eaLnBrk="0" hangingPunct="0">
              <a:spcBef>
                <a:spcPct val="20000"/>
              </a:spcBef>
              <a:buFont typeface="Arial" charset="0"/>
              <a:buChar char="•"/>
              <a:defRPr/>
            </a:pPr>
            <a:endParaRPr lang="hu-HU" sz="3200" dirty="0">
              <a:solidFill>
                <a:schemeClr val="bg1"/>
              </a:solidFill>
              <a:latin typeface="+mn-lt"/>
              <a:cs typeface="+mn-cs"/>
            </a:endParaRPr>
          </a:p>
        </p:txBody>
      </p:sp>
      <p:sp>
        <p:nvSpPr>
          <p:cNvPr id="8" name="Alcím 6"/>
          <p:cNvSpPr txBox="1">
            <a:spLocks/>
          </p:cNvSpPr>
          <p:nvPr/>
        </p:nvSpPr>
        <p:spPr bwMode="auto">
          <a:xfrm>
            <a:off x="467544" y="1772816"/>
            <a:ext cx="3168352" cy="2736304"/>
          </a:xfrm>
          <a:prstGeom prst="rect">
            <a:avLst/>
          </a:prstGeom>
          <a:solidFill>
            <a:srgbClr val="EF502C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pPr>
              <a:defRPr/>
            </a:pPr>
            <a:r>
              <a:rPr lang="hu-HU" sz="2000" dirty="0" smtClean="0">
                <a:solidFill>
                  <a:schemeClr val="bg1"/>
                </a:solidFill>
                <a:latin typeface="+mj-lt"/>
              </a:rPr>
              <a:t>1. Mikor hozzák már le a sajtóanyagomat? </a:t>
            </a:r>
          </a:p>
          <a:p>
            <a:pPr>
              <a:defRPr/>
            </a:pPr>
            <a:r>
              <a:rPr lang="hu-HU" sz="2000" dirty="0" smtClean="0">
                <a:solidFill>
                  <a:schemeClr val="bg1"/>
                </a:solidFill>
                <a:latin typeface="+mj-lt"/>
              </a:rPr>
              <a:t> </a:t>
            </a:r>
          </a:p>
          <a:p>
            <a:pPr>
              <a:defRPr/>
            </a:pPr>
            <a:r>
              <a:rPr lang="hu-HU" sz="2000" dirty="0" smtClean="0">
                <a:solidFill>
                  <a:schemeClr val="bg1"/>
                </a:solidFill>
                <a:latin typeface="+mj-lt"/>
              </a:rPr>
              <a:t>2. Miért nem hozzák le a sajtóanyagomat? </a:t>
            </a:r>
          </a:p>
          <a:p>
            <a:pPr>
              <a:defRPr/>
            </a:pPr>
            <a:endParaRPr lang="hu-HU" sz="2000" dirty="0" smtClean="0">
              <a:solidFill>
                <a:schemeClr val="bg1"/>
              </a:solidFill>
              <a:latin typeface="+mj-lt"/>
            </a:endParaRPr>
          </a:p>
          <a:p>
            <a:pPr>
              <a:defRPr/>
            </a:pPr>
            <a:r>
              <a:rPr lang="hu-HU" sz="2000" dirty="0" smtClean="0">
                <a:solidFill>
                  <a:schemeClr val="bg1"/>
                </a:solidFill>
                <a:latin typeface="+mj-lt"/>
              </a:rPr>
              <a:t>3. Miért nem kerültem bele ebbe az összeállításba?</a:t>
            </a:r>
          </a:p>
          <a:p>
            <a:pPr>
              <a:defRPr/>
            </a:pPr>
            <a:endParaRPr lang="hu-HU" sz="2000" dirty="0" smtClean="0">
              <a:solidFill>
                <a:schemeClr val="bg1"/>
              </a:solidFill>
              <a:latin typeface="+mj-lt"/>
            </a:endParaRPr>
          </a:p>
          <a:p>
            <a:pPr>
              <a:defRPr/>
            </a:pPr>
            <a:endParaRPr lang="hu-HU" sz="2000" dirty="0" smtClean="0">
              <a:solidFill>
                <a:schemeClr val="bg1"/>
              </a:solidFill>
              <a:latin typeface="+mj-lt"/>
            </a:endParaRPr>
          </a:p>
        </p:txBody>
      </p:sp>
      <p:pic>
        <p:nvPicPr>
          <p:cNvPr id="18435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139952" y="1628800"/>
            <a:ext cx="4612269" cy="38858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Alcím 6"/>
          <p:cNvSpPr txBox="1">
            <a:spLocks/>
          </p:cNvSpPr>
          <p:nvPr/>
        </p:nvSpPr>
        <p:spPr bwMode="auto">
          <a:xfrm>
            <a:off x="468313" y="404813"/>
            <a:ext cx="6407150" cy="552450"/>
          </a:xfrm>
          <a:prstGeom prst="rect">
            <a:avLst/>
          </a:prstGeom>
          <a:solidFill>
            <a:srgbClr val="EF502C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eaLnBrk="0" hangingPunct="0">
              <a:spcBef>
                <a:spcPct val="20000"/>
              </a:spcBef>
              <a:defRPr/>
            </a:pPr>
            <a:r>
              <a:rPr lang="hu-HU" sz="3200" dirty="0" smtClean="0">
                <a:solidFill>
                  <a:schemeClr val="bg1"/>
                </a:solidFill>
                <a:latin typeface="+mn-lt"/>
                <a:cs typeface="+mn-cs"/>
              </a:rPr>
              <a:t>MIT UTÁLNAK?</a:t>
            </a:r>
            <a:endParaRPr lang="hu-HU" sz="3200" dirty="0">
              <a:solidFill>
                <a:schemeClr val="bg1"/>
              </a:solidFill>
              <a:latin typeface="+mn-lt"/>
              <a:cs typeface="+mn-cs"/>
            </a:endParaRPr>
          </a:p>
          <a:p>
            <a:pPr marL="342900" indent="-342900" eaLnBrk="0" hangingPunct="0">
              <a:spcBef>
                <a:spcPct val="20000"/>
              </a:spcBef>
              <a:buFont typeface="Arial" charset="0"/>
              <a:buChar char="•"/>
              <a:defRPr/>
            </a:pPr>
            <a:endParaRPr lang="hu-HU" sz="3200" dirty="0">
              <a:solidFill>
                <a:schemeClr val="bg1"/>
              </a:solidFill>
              <a:latin typeface="+mn-lt"/>
              <a:cs typeface="+mn-cs"/>
            </a:endParaRPr>
          </a:p>
          <a:p>
            <a:pPr algn="just">
              <a:lnSpc>
                <a:spcPts val="1200"/>
              </a:lnSpc>
              <a:spcAft>
                <a:spcPts val="0"/>
              </a:spcAft>
              <a:defRPr/>
            </a:pPr>
            <a:endParaRPr lang="hu-HU" sz="800" dirty="0">
              <a:solidFill>
                <a:srgbClr val="000000"/>
              </a:solidFill>
              <a:latin typeface="Tahoma"/>
              <a:ea typeface="Times New Roman"/>
            </a:endParaRPr>
          </a:p>
          <a:p>
            <a:pPr algn="just">
              <a:lnSpc>
                <a:spcPts val="1200"/>
              </a:lnSpc>
              <a:spcAft>
                <a:spcPts val="0"/>
              </a:spcAft>
              <a:defRPr/>
            </a:pPr>
            <a:r>
              <a:rPr lang="hu-HU" sz="800" dirty="0">
                <a:solidFill>
                  <a:srgbClr val="000000"/>
                </a:solidFill>
                <a:latin typeface="Tahoma"/>
                <a:ea typeface="Times New Roman"/>
              </a:rPr>
              <a:t> </a:t>
            </a:r>
            <a:endParaRPr lang="hu-HU" sz="5400" dirty="0">
              <a:latin typeface="Times New Roman"/>
              <a:ea typeface="Times New Roman"/>
            </a:endParaRPr>
          </a:p>
          <a:p>
            <a:pPr marL="342900" indent="-342900" eaLnBrk="0" hangingPunct="0">
              <a:spcBef>
                <a:spcPct val="20000"/>
              </a:spcBef>
              <a:buFont typeface="Arial" charset="0"/>
              <a:buChar char="•"/>
              <a:defRPr/>
            </a:pPr>
            <a:endParaRPr lang="hu-HU" sz="3200" dirty="0">
              <a:solidFill>
                <a:schemeClr val="bg1"/>
              </a:solidFill>
              <a:latin typeface="+mn-lt"/>
              <a:cs typeface="+mn-cs"/>
            </a:endParaRPr>
          </a:p>
        </p:txBody>
      </p:sp>
      <p:pic>
        <p:nvPicPr>
          <p:cNvPr id="35842" name="Picture 2" descr="Képtalálat a következőre: „spam”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75656" y="1052736"/>
            <a:ext cx="6357472" cy="6030517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Alcím 6"/>
          <p:cNvSpPr txBox="1">
            <a:spLocks/>
          </p:cNvSpPr>
          <p:nvPr/>
        </p:nvSpPr>
        <p:spPr bwMode="auto">
          <a:xfrm>
            <a:off x="468313" y="404813"/>
            <a:ext cx="6407150" cy="552450"/>
          </a:xfrm>
          <a:prstGeom prst="rect">
            <a:avLst/>
          </a:prstGeom>
          <a:solidFill>
            <a:srgbClr val="EF502C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eaLnBrk="0" hangingPunct="0">
              <a:spcBef>
                <a:spcPct val="20000"/>
              </a:spcBef>
              <a:defRPr/>
            </a:pPr>
            <a:r>
              <a:rPr lang="hu-HU" sz="3200" dirty="0" smtClean="0">
                <a:solidFill>
                  <a:schemeClr val="bg1"/>
                </a:solidFill>
                <a:latin typeface="+mn-lt"/>
                <a:cs typeface="+mn-cs"/>
              </a:rPr>
              <a:t>EZEKET A SZAVAKAT NEM SZERETIK</a:t>
            </a:r>
            <a:endParaRPr lang="hu-HU" sz="3200" dirty="0">
              <a:solidFill>
                <a:schemeClr val="bg1"/>
              </a:solidFill>
              <a:latin typeface="+mn-lt"/>
              <a:cs typeface="+mn-cs"/>
            </a:endParaRPr>
          </a:p>
          <a:p>
            <a:pPr marL="342900" indent="-342900" eaLnBrk="0" hangingPunct="0">
              <a:spcBef>
                <a:spcPct val="20000"/>
              </a:spcBef>
              <a:buFont typeface="Arial" charset="0"/>
              <a:buChar char="•"/>
              <a:defRPr/>
            </a:pPr>
            <a:endParaRPr lang="hu-HU" sz="3200" dirty="0">
              <a:solidFill>
                <a:schemeClr val="bg1"/>
              </a:solidFill>
              <a:latin typeface="+mn-lt"/>
              <a:cs typeface="+mn-cs"/>
            </a:endParaRPr>
          </a:p>
          <a:p>
            <a:pPr algn="just">
              <a:lnSpc>
                <a:spcPts val="1200"/>
              </a:lnSpc>
              <a:spcAft>
                <a:spcPts val="0"/>
              </a:spcAft>
              <a:defRPr/>
            </a:pPr>
            <a:endParaRPr lang="hu-HU" sz="800" dirty="0">
              <a:solidFill>
                <a:srgbClr val="000000"/>
              </a:solidFill>
              <a:latin typeface="Tahoma"/>
              <a:ea typeface="Times New Roman"/>
            </a:endParaRPr>
          </a:p>
          <a:p>
            <a:pPr algn="just">
              <a:lnSpc>
                <a:spcPts val="1200"/>
              </a:lnSpc>
              <a:spcAft>
                <a:spcPts val="0"/>
              </a:spcAft>
              <a:defRPr/>
            </a:pPr>
            <a:r>
              <a:rPr lang="hu-HU" sz="800" dirty="0">
                <a:solidFill>
                  <a:srgbClr val="000000"/>
                </a:solidFill>
                <a:latin typeface="Tahoma"/>
                <a:ea typeface="Times New Roman"/>
              </a:rPr>
              <a:t> </a:t>
            </a:r>
            <a:endParaRPr lang="hu-HU" sz="5400" dirty="0">
              <a:latin typeface="Times New Roman"/>
              <a:ea typeface="Times New Roman"/>
            </a:endParaRPr>
          </a:p>
          <a:p>
            <a:pPr marL="342900" indent="-342900" eaLnBrk="0" hangingPunct="0">
              <a:spcBef>
                <a:spcPct val="20000"/>
              </a:spcBef>
              <a:buFont typeface="Arial" charset="0"/>
              <a:buChar char="•"/>
              <a:defRPr/>
            </a:pPr>
            <a:endParaRPr lang="hu-HU" sz="3200" dirty="0">
              <a:solidFill>
                <a:schemeClr val="bg1"/>
              </a:solidFill>
              <a:latin typeface="+mn-lt"/>
              <a:cs typeface="+mn-cs"/>
            </a:endParaRPr>
          </a:p>
        </p:txBody>
      </p:sp>
      <p:pic>
        <p:nvPicPr>
          <p:cNvPr id="3" name="Picture 2" descr="C:\Users\Kolma Kornél\Documents\sakkom\előadások\!PR_NAP_2016\SAKKOM-sajtokutatas-2015-kerulendo-szabak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8" y="1700808"/>
            <a:ext cx="8301626" cy="475071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536" y="1268760"/>
            <a:ext cx="8495401" cy="39330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Szövegdoboz 6"/>
          <p:cNvSpPr txBox="1"/>
          <p:nvPr/>
        </p:nvSpPr>
        <p:spPr>
          <a:xfrm>
            <a:off x="1043608" y="1700808"/>
            <a:ext cx="238866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u-HU" dirty="0" smtClean="0"/>
              <a:t>Most azonnal beleírod, </a:t>
            </a:r>
          </a:p>
          <a:p>
            <a:r>
              <a:rPr lang="hu-HU" dirty="0" smtClean="0"/>
              <a:t>hogy innovatív!</a:t>
            </a:r>
            <a:endParaRPr lang="hu-HU" dirty="0"/>
          </a:p>
        </p:txBody>
      </p:sp>
      <p:sp>
        <p:nvSpPr>
          <p:cNvPr id="8" name="Szövegdoboz 7"/>
          <p:cNvSpPr txBox="1"/>
          <p:nvPr/>
        </p:nvSpPr>
        <p:spPr>
          <a:xfrm>
            <a:off x="4860032" y="1412776"/>
            <a:ext cx="3223959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u-HU" dirty="0" err="1" smtClean="0"/>
              <a:t>Khm</a:t>
            </a:r>
            <a:r>
              <a:rPr lang="hu-HU" dirty="0" smtClean="0"/>
              <a:t>…de hát az újságírók </a:t>
            </a:r>
          </a:p>
          <a:p>
            <a:r>
              <a:rPr lang="hu-HU" dirty="0" smtClean="0"/>
              <a:t>tuti hidegrázást kapnak tőle…</a:t>
            </a:r>
          </a:p>
          <a:p>
            <a:endParaRPr lang="hu-HU" dirty="0"/>
          </a:p>
        </p:txBody>
      </p:sp>
      <p:sp>
        <p:nvSpPr>
          <p:cNvPr id="10" name="Alcím 6"/>
          <p:cNvSpPr txBox="1">
            <a:spLocks/>
          </p:cNvSpPr>
          <p:nvPr/>
        </p:nvSpPr>
        <p:spPr bwMode="auto">
          <a:xfrm>
            <a:off x="468313" y="404813"/>
            <a:ext cx="6407150" cy="552450"/>
          </a:xfrm>
          <a:prstGeom prst="rect">
            <a:avLst/>
          </a:prstGeom>
          <a:solidFill>
            <a:srgbClr val="EF502C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eaLnBrk="0" hangingPunct="0">
              <a:spcBef>
                <a:spcPct val="20000"/>
              </a:spcBef>
              <a:defRPr/>
            </a:pPr>
            <a:r>
              <a:rPr lang="hu-HU" sz="3200" dirty="0" smtClean="0">
                <a:solidFill>
                  <a:schemeClr val="bg1"/>
                </a:solidFill>
                <a:latin typeface="+mn-lt"/>
                <a:cs typeface="+mn-cs"/>
              </a:rPr>
              <a:t>NEHÉZ NEMET MONDANI</a:t>
            </a:r>
            <a:endParaRPr lang="hu-HU" sz="3200" dirty="0">
              <a:solidFill>
                <a:schemeClr val="bg1"/>
              </a:solidFill>
              <a:latin typeface="+mn-lt"/>
              <a:cs typeface="+mn-cs"/>
            </a:endParaRPr>
          </a:p>
        </p:txBody>
      </p:sp>
      <p:pic>
        <p:nvPicPr>
          <p:cNvPr id="6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23728" y="4437112"/>
            <a:ext cx="3646022" cy="21679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43608" y="1772816"/>
            <a:ext cx="6924675" cy="4819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Alcím 6"/>
          <p:cNvSpPr txBox="1">
            <a:spLocks/>
          </p:cNvSpPr>
          <p:nvPr/>
        </p:nvSpPr>
        <p:spPr bwMode="auto">
          <a:xfrm>
            <a:off x="468313" y="404813"/>
            <a:ext cx="6407150" cy="552450"/>
          </a:xfrm>
          <a:prstGeom prst="rect">
            <a:avLst/>
          </a:prstGeom>
          <a:solidFill>
            <a:srgbClr val="EF502C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eaLnBrk="0" hangingPunct="0">
              <a:spcBef>
                <a:spcPct val="20000"/>
              </a:spcBef>
              <a:defRPr/>
            </a:pPr>
            <a:r>
              <a:rPr lang="hu-HU" sz="3200" dirty="0" smtClean="0">
                <a:solidFill>
                  <a:schemeClr val="bg1"/>
                </a:solidFill>
                <a:latin typeface="+mn-lt"/>
                <a:cs typeface="+mn-cs"/>
              </a:rPr>
              <a:t>PEDIG NÉHA NEMET KELL MONDANI</a:t>
            </a:r>
            <a:endParaRPr lang="hu-HU" sz="3200" dirty="0">
              <a:solidFill>
                <a:schemeClr val="bg1"/>
              </a:solidFill>
              <a:latin typeface="+mn-lt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Képtalálat a következőre: „other side of the moon”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71400"/>
            <a:ext cx="9768799" cy="7029400"/>
          </a:xfrm>
          <a:prstGeom prst="rect">
            <a:avLst/>
          </a:prstGeom>
          <a:noFill/>
        </p:spPr>
      </p:pic>
      <p:sp>
        <p:nvSpPr>
          <p:cNvPr id="5" name="Alcím 6"/>
          <p:cNvSpPr txBox="1">
            <a:spLocks/>
          </p:cNvSpPr>
          <p:nvPr/>
        </p:nvSpPr>
        <p:spPr bwMode="auto">
          <a:xfrm>
            <a:off x="468313" y="404813"/>
            <a:ext cx="7416056" cy="552450"/>
          </a:xfrm>
          <a:prstGeom prst="rect">
            <a:avLst/>
          </a:prstGeom>
          <a:solidFill>
            <a:srgbClr val="EF502C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eaLnBrk="0" hangingPunct="0">
              <a:spcBef>
                <a:spcPct val="20000"/>
              </a:spcBef>
              <a:defRPr/>
            </a:pPr>
            <a:r>
              <a:rPr lang="hu-HU" sz="3200" dirty="0" smtClean="0">
                <a:solidFill>
                  <a:schemeClr val="bg1"/>
                </a:solidFill>
                <a:latin typeface="+mn-lt"/>
                <a:cs typeface="+mn-cs"/>
              </a:rPr>
              <a:t>HOGYAN LÁTJA A SAJTÓT A VÁLLALATI PR?</a:t>
            </a:r>
            <a:endParaRPr lang="hu-HU" sz="3200" dirty="0">
              <a:solidFill>
                <a:schemeClr val="bg1"/>
              </a:solidFill>
              <a:latin typeface="+mn-lt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Alcím 6"/>
          <p:cNvSpPr txBox="1">
            <a:spLocks/>
          </p:cNvSpPr>
          <p:nvPr/>
        </p:nvSpPr>
        <p:spPr bwMode="auto">
          <a:xfrm>
            <a:off x="468313" y="404813"/>
            <a:ext cx="7416056" cy="552450"/>
          </a:xfrm>
          <a:prstGeom prst="rect">
            <a:avLst/>
          </a:prstGeom>
          <a:solidFill>
            <a:srgbClr val="EF502C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eaLnBrk="0" hangingPunct="0">
              <a:spcBef>
                <a:spcPct val="20000"/>
              </a:spcBef>
              <a:defRPr/>
            </a:pPr>
            <a:r>
              <a:rPr lang="hu-HU" sz="3200" dirty="0" smtClean="0">
                <a:solidFill>
                  <a:schemeClr val="bg1"/>
                </a:solidFill>
                <a:latin typeface="+mn-lt"/>
                <a:cs typeface="+mn-cs"/>
              </a:rPr>
              <a:t>FONTOS EGYÁLTALÁN A SAJTÓ?</a:t>
            </a:r>
            <a:endParaRPr lang="hu-HU" sz="3200" dirty="0">
              <a:solidFill>
                <a:schemeClr val="bg1"/>
              </a:solidFill>
              <a:latin typeface="+mn-lt"/>
              <a:cs typeface="+mn-cs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2906" y="1268760"/>
            <a:ext cx="9041094" cy="516770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Alcím 6"/>
          <p:cNvSpPr txBox="1">
            <a:spLocks/>
          </p:cNvSpPr>
          <p:nvPr/>
        </p:nvSpPr>
        <p:spPr bwMode="auto">
          <a:xfrm>
            <a:off x="468313" y="404813"/>
            <a:ext cx="7416056" cy="552450"/>
          </a:xfrm>
          <a:prstGeom prst="rect">
            <a:avLst/>
          </a:prstGeom>
          <a:solidFill>
            <a:srgbClr val="EF502C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eaLnBrk="0" hangingPunct="0">
              <a:spcBef>
                <a:spcPct val="20000"/>
              </a:spcBef>
              <a:defRPr/>
            </a:pPr>
            <a:r>
              <a:rPr lang="hu-HU" sz="3200" dirty="0" smtClean="0">
                <a:solidFill>
                  <a:schemeClr val="bg1"/>
                </a:solidFill>
                <a:latin typeface="+mn-lt"/>
                <a:cs typeface="+mn-cs"/>
              </a:rPr>
              <a:t>TOP 3 KIHÍVÁS</a:t>
            </a:r>
            <a:endParaRPr lang="hu-HU" sz="3200" dirty="0">
              <a:solidFill>
                <a:schemeClr val="bg1"/>
              </a:solidFill>
              <a:latin typeface="+mn-lt"/>
              <a:cs typeface="+mn-cs"/>
            </a:endParaRPr>
          </a:p>
        </p:txBody>
      </p:sp>
      <p:pic>
        <p:nvPicPr>
          <p:cNvPr id="1026" name="Picture 2" descr="Képtalálat a következőre: „medal podium”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536" y="1844824"/>
            <a:ext cx="7488832" cy="5616624"/>
          </a:xfrm>
          <a:prstGeom prst="rect">
            <a:avLst/>
          </a:prstGeom>
          <a:noFill/>
        </p:spPr>
      </p:pic>
      <p:pic>
        <p:nvPicPr>
          <p:cNvPr id="10241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779912" y="1772816"/>
            <a:ext cx="1440160" cy="11182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44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043608" y="2420238"/>
            <a:ext cx="1368152" cy="135582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45" name="Picture 5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940152" y="2852936"/>
            <a:ext cx="1276995" cy="12170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Alcím 6"/>
          <p:cNvSpPr txBox="1">
            <a:spLocks/>
          </p:cNvSpPr>
          <p:nvPr/>
        </p:nvSpPr>
        <p:spPr bwMode="auto">
          <a:xfrm>
            <a:off x="468313" y="404813"/>
            <a:ext cx="7416056" cy="552450"/>
          </a:xfrm>
          <a:prstGeom prst="rect">
            <a:avLst/>
          </a:prstGeom>
          <a:solidFill>
            <a:srgbClr val="EF502C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eaLnBrk="0" hangingPunct="0">
              <a:spcBef>
                <a:spcPct val="20000"/>
              </a:spcBef>
              <a:defRPr/>
            </a:pPr>
            <a:r>
              <a:rPr lang="hu-HU" sz="3200" dirty="0" smtClean="0">
                <a:solidFill>
                  <a:schemeClr val="bg1"/>
                </a:solidFill>
                <a:latin typeface="+mn-lt"/>
                <a:cs typeface="+mn-cs"/>
              </a:rPr>
              <a:t>AHOGY A SAJTÓT LÁTJÁK</a:t>
            </a:r>
            <a:endParaRPr lang="hu-HU" sz="3200" dirty="0">
              <a:solidFill>
                <a:schemeClr val="bg1"/>
              </a:solidFill>
              <a:latin typeface="+mn-lt"/>
              <a:cs typeface="+mn-cs"/>
            </a:endParaRPr>
          </a:p>
        </p:txBody>
      </p:sp>
      <p:pic>
        <p:nvPicPr>
          <p:cNvPr id="1026" name="Picture 2" descr="Képtalálat a következőre: „medal podium”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536" y="1844824"/>
            <a:ext cx="7488832" cy="5616624"/>
          </a:xfrm>
          <a:prstGeom prst="rect">
            <a:avLst/>
          </a:prstGeom>
          <a:noFill/>
        </p:spPr>
      </p:pic>
      <p:pic>
        <p:nvPicPr>
          <p:cNvPr id="9221" name="Picture 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71600" y="2564904"/>
            <a:ext cx="1411486" cy="14114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22" name="Picture 6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563888" y="1772816"/>
            <a:ext cx="1481595" cy="12312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796136" y="2564904"/>
            <a:ext cx="1512168" cy="14825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Alcím 6"/>
          <p:cNvSpPr txBox="1">
            <a:spLocks/>
          </p:cNvSpPr>
          <p:nvPr/>
        </p:nvSpPr>
        <p:spPr bwMode="auto">
          <a:xfrm>
            <a:off x="468313" y="404813"/>
            <a:ext cx="7416056" cy="552450"/>
          </a:xfrm>
          <a:prstGeom prst="rect">
            <a:avLst/>
          </a:prstGeom>
          <a:solidFill>
            <a:srgbClr val="EF502C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eaLnBrk="0" hangingPunct="0">
              <a:spcBef>
                <a:spcPct val="20000"/>
              </a:spcBef>
              <a:defRPr/>
            </a:pPr>
            <a:r>
              <a:rPr lang="hu-HU" sz="3200" dirty="0" smtClean="0">
                <a:solidFill>
                  <a:schemeClr val="bg1"/>
                </a:solidFill>
                <a:latin typeface="+mn-lt"/>
                <a:cs typeface="+mn-cs"/>
              </a:rPr>
              <a:t>EZEKTŐL ÚJSÁGÍRÓ AZ ÚJSÁGÍRÓ</a:t>
            </a:r>
            <a:endParaRPr lang="hu-HU" sz="3200" dirty="0">
              <a:solidFill>
                <a:schemeClr val="bg1"/>
              </a:solidFill>
              <a:latin typeface="+mn-lt"/>
              <a:cs typeface="+mn-cs"/>
            </a:endParaRPr>
          </a:p>
        </p:txBody>
      </p:sp>
      <p:pic>
        <p:nvPicPr>
          <p:cNvPr id="1026" name="Picture 2" descr="Képtalálat a következőre: „medal podium”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536" y="1844824"/>
            <a:ext cx="7488832" cy="5616624"/>
          </a:xfrm>
          <a:prstGeom prst="rect">
            <a:avLst/>
          </a:prstGeom>
          <a:noFill/>
        </p:spPr>
      </p:pic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87625" y="2671950"/>
            <a:ext cx="1368152" cy="13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195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940152" y="2852936"/>
            <a:ext cx="1193676" cy="11829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563888" y="1556792"/>
            <a:ext cx="1533646" cy="15237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Alcím 6"/>
          <p:cNvSpPr txBox="1">
            <a:spLocks/>
          </p:cNvSpPr>
          <p:nvPr/>
        </p:nvSpPr>
        <p:spPr bwMode="auto">
          <a:xfrm>
            <a:off x="0" y="-99392"/>
            <a:ext cx="9324528" cy="7056784"/>
          </a:xfrm>
          <a:prstGeom prst="rect">
            <a:avLst/>
          </a:prstGeom>
          <a:solidFill>
            <a:schemeClr val="tx1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eaLnBrk="0" hangingPunct="0">
              <a:spcBef>
                <a:spcPct val="20000"/>
              </a:spcBef>
              <a:defRPr/>
            </a:pPr>
            <a:endParaRPr lang="hu-HU" sz="3200" dirty="0">
              <a:solidFill>
                <a:schemeClr val="bg1"/>
              </a:solidFill>
              <a:latin typeface="+mn-lt"/>
              <a:cs typeface="+mn-cs"/>
            </a:endParaRPr>
          </a:p>
        </p:txBody>
      </p:sp>
      <p:sp>
        <p:nvSpPr>
          <p:cNvPr id="5" name="Alcím 6"/>
          <p:cNvSpPr txBox="1">
            <a:spLocks/>
          </p:cNvSpPr>
          <p:nvPr/>
        </p:nvSpPr>
        <p:spPr bwMode="auto">
          <a:xfrm>
            <a:off x="468313" y="404813"/>
            <a:ext cx="7416056" cy="552450"/>
          </a:xfrm>
          <a:prstGeom prst="rect">
            <a:avLst/>
          </a:prstGeom>
          <a:solidFill>
            <a:srgbClr val="EF502C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eaLnBrk="0" hangingPunct="0">
              <a:spcBef>
                <a:spcPct val="20000"/>
              </a:spcBef>
              <a:defRPr/>
            </a:pPr>
            <a:r>
              <a:rPr lang="hu-HU" sz="3200" dirty="0" smtClean="0">
                <a:solidFill>
                  <a:schemeClr val="bg1"/>
                </a:solidFill>
                <a:latin typeface="+mn-lt"/>
                <a:cs typeface="+mn-cs"/>
              </a:rPr>
              <a:t>BIZTOS SZEREPLÉS</a:t>
            </a:r>
            <a:endParaRPr lang="hu-HU" sz="3200" dirty="0">
              <a:solidFill>
                <a:schemeClr val="bg1"/>
              </a:solidFill>
              <a:latin typeface="+mn-lt"/>
              <a:cs typeface="+mn-cs"/>
            </a:endParaRPr>
          </a:p>
        </p:txBody>
      </p:sp>
      <p:pic>
        <p:nvPicPr>
          <p:cNvPr id="9217" name="Picture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6513" y="1268760"/>
            <a:ext cx="9143999" cy="492422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Képtalálat a következőre: „press conference”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52536" y="1"/>
            <a:ext cx="10180108" cy="6858000"/>
          </a:xfrm>
          <a:prstGeom prst="rect">
            <a:avLst/>
          </a:prstGeom>
          <a:noFill/>
        </p:spPr>
      </p:pic>
      <p:sp>
        <p:nvSpPr>
          <p:cNvPr id="5" name="Alcím 6"/>
          <p:cNvSpPr txBox="1">
            <a:spLocks/>
          </p:cNvSpPr>
          <p:nvPr/>
        </p:nvSpPr>
        <p:spPr bwMode="auto">
          <a:xfrm>
            <a:off x="468313" y="404813"/>
            <a:ext cx="7416056" cy="552450"/>
          </a:xfrm>
          <a:prstGeom prst="rect">
            <a:avLst/>
          </a:prstGeom>
          <a:solidFill>
            <a:srgbClr val="EF502C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eaLnBrk="0" hangingPunct="0">
              <a:spcBef>
                <a:spcPct val="20000"/>
              </a:spcBef>
              <a:defRPr/>
            </a:pPr>
            <a:r>
              <a:rPr lang="hu-HU" sz="3200" dirty="0" smtClean="0">
                <a:solidFill>
                  <a:schemeClr val="bg1"/>
                </a:solidFill>
                <a:latin typeface="+mn-lt"/>
                <a:cs typeface="+mn-cs"/>
              </a:rPr>
              <a:t>KAPCSOLATÉPÍTÉS TÁJÉKOZTATÁSSAL? </a:t>
            </a:r>
            <a:endParaRPr lang="hu-HU" sz="3200" dirty="0">
              <a:solidFill>
                <a:schemeClr val="bg1"/>
              </a:solidFill>
              <a:latin typeface="+mn-lt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Alcím 6"/>
          <p:cNvSpPr txBox="1">
            <a:spLocks/>
          </p:cNvSpPr>
          <p:nvPr/>
        </p:nvSpPr>
        <p:spPr bwMode="auto">
          <a:xfrm>
            <a:off x="468313" y="404813"/>
            <a:ext cx="7416056" cy="552450"/>
          </a:xfrm>
          <a:prstGeom prst="rect">
            <a:avLst/>
          </a:prstGeom>
          <a:solidFill>
            <a:srgbClr val="EF502C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eaLnBrk="0" hangingPunct="0">
              <a:spcBef>
                <a:spcPct val="20000"/>
              </a:spcBef>
              <a:defRPr/>
            </a:pPr>
            <a:r>
              <a:rPr lang="hu-HU" sz="3200" dirty="0" smtClean="0">
                <a:solidFill>
                  <a:schemeClr val="bg1"/>
                </a:solidFill>
                <a:latin typeface="+mn-lt"/>
                <a:cs typeface="+mn-cs"/>
              </a:rPr>
              <a:t>SZEMTŐL SZEMBEN</a:t>
            </a:r>
            <a:endParaRPr lang="hu-HU" sz="3200" dirty="0">
              <a:solidFill>
                <a:schemeClr val="bg1"/>
              </a:solidFill>
              <a:latin typeface="+mn-lt"/>
              <a:cs typeface="+mn-cs"/>
            </a:endParaRPr>
          </a:p>
        </p:txBody>
      </p:sp>
      <p:sp>
        <p:nvSpPr>
          <p:cNvPr id="7" name="Alcím 6"/>
          <p:cNvSpPr txBox="1">
            <a:spLocks/>
          </p:cNvSpPr>
          <p:nvPr/>
        </p:nvSpPr>
        <p:spPr bwMode="auto">
          <a:xfrm>
            <a:off x="539552" y="2924944"/>
            <a:ext cx="2232248" cy="1584176"/>
          </a:xfrm>
          <a:prstGeom prst="rect">
            <a:avLst/>
          </a:prstGeom>
          <a:solidFill>
            <a:srgbClr val="EF502C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pPr>
              <a:defRPr/>
            </a:pPr>
            <a:r>
              <a:rPr lang="hu-HU" sz="2400" b="1" dirty="0" smtClean="0">
                <a:solidFill>
                  <a:schemeClr val="bg1"/>
                </a:solidFill>
                <a:latin typeface="+mj-lt"/>
              </a:rPr>
              <a:t>JÓ PR-ES:</a:t>
            </a:r>
          </a:p>
          <a:p>
            <a:pPr>
              <a:defRPr/>
            </a:pPr>
            <a:r>
              <a:rPr lang="hu-HU" sz="2400" dirty="0" smtClean="0">
                <a:solidFill>
                  <a:schemeClr val="bg1"/>
                </a:solidFill>
                <a:latin typeface="+mj-lt"/>
              </a:rPr>
              <a:t>1. Segítőkész</a:t>
            </a:r>
          </a:p>
          <a:p>
            <a:pPr>
              <a:defRPr/>
            </a:pPr>
            <a:r>
              <a:rPr lang="hu-HU" sz="2400" dirty="0" smtClean="0">
                <a:solidFill>
                  <a:schemeClr val="bg1"/>
                </a:solidFill>
                <a:latin typeface="+mj-lt"/>
              </a:rPr>
              <a:t>2. Gyors</a:t>
            </a:r>
          </a:p>
          <a:p>
            <a:pPr>
              <a:defRPr/>
            </a:pPr>
            <a:r>
              <a:rPr lang="hu-HU" sz="2400" dirty="0" smtClean="0">
                <a:solidFill>
                  <a:schemeClr val="bg1"/>
                </a:solidFill>
                <a:latin typeface="+mj-lt"/>
              </a:rPr>
              <a:t>3. Rugalmas</a:t>
            </a:r>
          </a:p>
        </p:txBody>
      </p:sp>
      <p:sp>
        <p:nvSpPr>
          <p:cNvPr id="8" name="Alcím 6"/>
          <p:cNvSpPr txBox="1">
            <a:spLocks/>
          </p:cNvSpPr>
          <p:nvPr/>
        </p:nvSpPr>
        <p:spPr bwMode="auto">
          <a:xfrm>
            <a:off x="6156176" y="2924944"/>
            <a:ext cx="2232248" cy="1584176"/>
          </a:xfrm>
          <a:prstGeom prst="rect">
            <a:avLst/>
          </a:prstGeom>
          <a:solidFill>
            <a:srgbClr val="EF502C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pPr>
              <a:defRPr/>
            </a:pPr>
            <a:r>
              <a:rPr lang="hu-HU" sz="2400" b="1" dirty="0" smtClean="0">
                <a:solidFill>
                  <a:schemeClr val="bg1"/>
                </a:solidFill>
                <a:latin typeface="+mj-lt"/>
              </a:rPr>
              <a:t>JÓ ÚJSÁGÍRÓ:</a:t>
            </a:r>
          </a:p>
          <a:p>
            <a:pPr>
              <a:defRPr/>
            </a:pPr>
            <a:r>
              <a:rPr lang="hu-HU" sz="2400" dirty="0" smtClean="0">
                <a:solidFill>
                  <a:schemeClr val="bg1"/>
                </a:solidFill>
                <a:latin typeface="+mj-lt"/>
              </a:rPr>
              <a:t>1. Érdeklődő</a:t>
            </a:r>
          </a:p>
          <a:p>
            <a:pPr>
              <a:defRPr/>
            </a:pPr>
            <a:r>
              <a:rPr lang="hu-HU" sz="2400" dirty="0" smtClean="0">
                <a:solidFill>
                  <a:schemeClr val="bg1"/>
                </a:solidFill>
                <a:latin typeface="+mj-lt"/>
              </a:rPr>
              <a:t>2. Pontos</a:t>
            </a:r>
          </a:p>
          <a:p>
            <a:pPr>
              <a:defRPr/>
            </a:pPr>
            <a:r>
              <a:rPr lang="hu-HU" sz="2400" dirty="0" smtClean="0">
                <a:solidFill>
                  <a:schemeClr val="bg1"/>
                </a:solidFill>
                <a:latin typeface="+mj-lt"/>
              </a:rPr>
              <a:t>3. Jól ír</a:t>
            </a: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03848" y="2348880"/>
            <a:ext cx="2649894" cy="27363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Alcím 6"/>
          <p:cNvSpPr txBox="1">
            <a:spLocks/>
          </p:cNvSpPr>
          <p:nvPr/>
        </p:nvSpPr>
        <p:spPr bwMode="auto">
          <a:xfrm>
            <a:off x="468313" y="404813"/>
            <a:ext cx="7416056" cy="552450"/>
          </a:xfrm>
          <a:prstGeom prst="rect">
            <a:avLst/>
          </a:prstGeom>
          <a:solidFill>
            <a:srgbClr val="EF502C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eaLnBrk="0" hangingPunct="0">
              <a:spcBef>
                <a:spcPct val="20000"/>
              </a:spcBef>
              <a:defRPr/>
            </a:pPr>
            <a:r>
              <a:rPr lang="hu-HU" sz="3200" dirty="0" smtClean="0">
                <a:solidFill>
                  <a:schemeClr val="bg1"/>
                </a:solidFill>
                <a:latin typeface="+mn-lt"/>
                <a:cs typeface="+mn-cs"/>
              </a:rPr>
              <a:t>ÍRJUNK ÚGY, MINTHA…</a:t>
            </a:r>
            <a:endParaRPr lang="hu-HU" sz="3200" dirty="0">
              <a:solidFill>
                <a:schemeClr val="bg1"/>
              </a:solidFill>
              <a:latin typeface="+mn-lt"/>
              <a:cs typeface="+mn-cs"/>
            </a:endParaRPr>
          </a:p>
        </p:txBody>
      </p:sp>
      <p:pic>
        <p:nvPicPr>
          <p:cNvPr id="6147" name="Picture 3" descr="Képtalálat a következőre: „copy paste”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536" y="946820"/>
            <a:ext cx="6951344" cy="4443781"/>
          </a:xfrm>
          <a:prstGeom prst="rect">
            <a:avLst/>
          </a:prstGeom>
          <a:noFill/>
        </p:spPr>
      </p:pic>
      <p:pic>
        <p:nvPicPr>
          <p:cNvPr id="7" name="Kép 6" descr="blikk_final.png">
            <a:hlinkClick r:id="rId3"/>
          </p:cNvPr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266304" y="5445224"/>
            <a:ext cx="3877696" cy="1272513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Alcím 6"/>
          <p:cNvSpPr txBox="1">
            <a:spLocks/>
          </p:cNvSpPr>
          <p:nvPr/>
        </p:nvSpPr>
        <p:spPr bwMode="auto">
          <a:xfrm>
            <a:off x="468313" y="404813"/>
            <a:ext cx="7416056" cy="552450"/>
          </a:xfrm>
          <a:prstGeom prst="rect">
            <a:avLst/>
          </a:prstGeom>
          <a:solidFill>
            <a:srgbClr val="EF502C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eaLnBrk="0" hangingPunct="0">
              <a:spcBef>
                <a:spcPct val="20000"/>
              </a:spcBef>
              <a:defRPr/>
            </a:pPr>
            <a:r>
              <a:rPr lang="hu-HU" sz="3200" dirty="0" smtClean="0">
                <a:solidFill>
                  <a:schemeClr val="bg1"/>
                </a:solidFill>
                <a:latin typeface="+mn-lt"/>
                <a:cs typeface="+mn-cs"/>
              </a:rPr>
              <a:t>BARÁTKOZZUNK!</a:t>
            </a:r>
            <a:endParaRPr lang="hu-HU" sz="3200" dirty="0">
              <a:solidFill>
                <a:schemeClr val="bg1"/>
              </a:solidFill>
              <a:latin typeface="+mn-lt"/>
              <a:cs typeface="+mn-cs"/>
            </a:endParaRPr>
          </a:p>
        </p:txBody>
      </p:sp>
      <p:pic>
        <p:nvPicPr>
          <p:cNvPr id="7" name="Picture 3" descr="https://media.licdn.com/mpr/mpr/AAEAAQAAAAAAAAKkAAAAJDE5MWY0YjdkLTI5YTEtNGQyNS05YTZlLWVmOWI5YzZlMWNjN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331640" y="2060848"/>
            <a:ext cx="5994453" cy="374441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Képtalálat a következőre: „different”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1560" y="1340768"/>
            <a:ext cx="7848872" cy="4892464"/>
          </a:xfrm>
          <a:prstGeom prst="rect">
            <a:avLst/>
          </a:prstGeom>
          <a:noFill/>
        </p:spPr>
      </p:pic>
      <p:sp>
        <p:nvSpPr>
          <p:cNvPr id="5" name="Alcím 6"/>
          <p:cNvSpPr txBox="1">
            <a:spLocks/>
          </p:cNvSpPr>
          <p:nvPr/>
        </p:nvSpPr>
        <p:spPr bwMode="auto">
          <a:xfrm>
            <a:off x="468313" y="404813"/>
            <a:ext cx="7416056" cy="552450"/>
          </a:xfrm>
          <a:prstGeom prst="rect">
            <a:avLst/>
          </a:prstGeom>
          <a:solidFill>
            <a:srgbClr val="EF502C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eaLnBrk="0" hangingPunct="0">
              <a:spcBef>
                <a:spcPct val="20000"/>
              </a:spcBef>
              <a:defRPr/>
            </a:pPr>
            <a:r>
              <a:rPr lang="hu-HU" sz="3200" dirty="0" smtClean="0">
                <a:solidFill>
                  <a:schemeClr val="bg1"/>
                </a:solidFill>
                <a:latin typeface="+mn-lt"/>
                <a:cs typeface="+mn-cs"/>
              </a:rPr>
              <a:t>EGYEDI ÉS EGYÉNI</a:t>
            </a:r>
            <a:endParaRPr lang="hu-HU" sz="3200" dirty="0">
              <a:solidFill>
                <a:schemeClr val="bg1"/>
              </a:solidFill>
              <a:latin typeface="+mn-lt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Kolma Kornél\Documents\sakkom\!newsite\kapcsolat\zip-zar-1920-400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8101408" y="0"/>
            <a:ext cx="20738304" cy="6858000"/>
          </a:xfrm>
          <a:prstGeom prst="rect">
            <a:avLst/>
          </a:prstGeom>
          <a:noFill/>
        </p:spPr>
      </p:pic>
      <p:sp>
        <p:nvSpPr>
          <p:cNvPr id="8" name="Téglalap 7"/>
          <p:cNvSpPr/>
          <p:nvPr/>
        </p:nvSpPr>
        <p:spPr>
          <a:xfrm>
            <a:off x="755576" y="2636912"/>
            <a:ext cx="2808312" cy="923330"/>
          </a:xfrm>
          <a:prstGeom prst="rect">
            <a:avLst/>
          </a:prstGeom>
          <a:solidFill>
            <a:srgbClr val="EF502C"/>
          </a:solidFill>
        </p:spPr>
        <p:txBody>
          <a:bodyPr wrap="square">
            <a:spAutoFit/>
          </a:bodyPr>
          <a:lstStyle/>
          <a:p>
            <a:r>
              <a:rPr lang="hu-HU" dirty="0" smtClean="0">
                <a:solidFill>
                  <a:schemeClr val="bg1"/>
                </a:solidFill>
                <a:latin typeface="Open Sans"/>
              </a:rPr>
              <a:t>Kolma Kornél</a:t>
            </a:r>
            <a:endParaRPr lang="hu-HU" b="0" i="0" dirty="0" smtClean="0">
              <a:solidFill>
                <a:schemeClr val="bg1"/>
              </a:solidFill>
              <a:latin typeface="Open Sans"/>
            </a:endParaRPr>
          </a:p>
          <a:p>
            <a:r>
              <a:rPr lang="hu-HU" dirty="0" smtClean="0">
                <a:solidFill>
                  <a:schemeClr val="bg1"/>
                </a:solidFill>
                <a:latin typeface="Open Sans"/>
              </a:rPr>
              <a:t>06-20-3333-220</a:t>
            </a:r>
          </a:p>
          <a:p>
            <a:r>
              <a:rPr lang="hu-HU" dirty="0" err="1" smtClean="0">
                <a:solidFill>
                  <a:schemeClr val="bg1"/>
                </a:solidFill>
                <a:latin typeface="Open Sans"/>
              </a:rPr>
              <a:t>kkolma</a:t>
            </a:r>
            <a:r>
              <a:rPr lang="hu-HU" dirty="0" smtClean="0">
                <a:solidFill>
                  <a:schemeClr val="bg1"/>
                </a:solidFill>
                <a:latin typeface="Open Sans"/>
              </a:rPr>
              <a:t>@</a:t>
            </a:r>
            <a:r>
              <a:rPr lang="hu-HU" dirty="0" err="1" smtClean="0">
                <a:solidFill>
                  <a:schemeClr val="bg1"/>
                </a:solidFill>
                <a:latin typeface="Open Sans"/>
              </a:rPr>
              <a:t>sakkom.hu</a:t>
            </a:r>
            <a:endParaRPr lang="hu-HU" i="0" dirty="0">
              <a:solidFill>
                <a:schemeClr val="bg1"/>
              </a:solidFill>
              <a:latin typeface="Open Sans"/>
            </a:endParaRPr>
          </a:p>
        </p:txBody>
      </p:sp>
      <p:pic>
        <p:nvPicPr>
          <p:cNvPr id="7" name="Kép 8" descr="sakkom-logo-uj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55576" y="2060848"/>
            <a:ext cx="2771775" cy="568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-tém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-tém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-tém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6003</TotalTime>
  <Words>230</Words>
  <Application>Microsoft Office PowerPoint</Application>
  <PresentationFormat>Diavetítés a képernyőre (4:3 oldalarány)</PresentationFormat>
  <Paragraphs>61</Paragraphs>
  <Slides>20</Slides>
  <Notes>0</Notes>
  <HiddenSlides>0</HiddenSlides>
  <MMClips>0</MMClips>
  <ScaleCrop>false</ScaleCrop>
  <HeadingPairs>
    <vt:vector size="4" baseType="variant">
      <vt:variant>
        <vt:lpstr>Téma</vt:lpstr>
      </vt:variant>
      <vt:variant>
        <vt:i4>1</vt:i4>
      </vt:variant>
      <vt:variant>
        <vt:lpstr>Diacímek</vt:lpstr>
      </vt:variant>
      <vt:variant>
        <vt:i4>20</vt:i4>
      </vt:variant>
    </vt:vector>
  </HeadingPairs>
  <TitlesOfParts>
    <vt:vector size="21" baseType="lpstr">
      <vt:lpstr>Office-téma</vt:lpstr>
      <vt:lpstr>1. dia</vt:lpstr>
      <vt:lpstr>2. dia</vt:lpstr>
      <vt:lpstr>3. dia</vt:lpstr>
      <vt:lpstr>4. dia</vt:lpstr>
      <vt:lpstr>5. dia</vt:lpstr>
      <vt:lpstr>6. dia</vt:lpstr>
      <vt:lpstr>7. dia</vt:lpstr>
      <vt:lpstr>8. dia</vt:lpstr>
      <vt:lpstr>9. dia</vt:lpstr>
      <vt:lpstr>10. dia</vt:lpstr>
      <vt:lpstr>11. dia</vt:lpstr>
      <vt:lpstr>12. dia</vt:lpstr>
      <vt:lpstr>13. dia</vt:lpstr>
      <vt:lpstr>14. dia</vt:lpstr>
      <vt:lpstr>15. dia</vt:lpstr>
      <vt:lpstr>16. dia</vt:lpstr>
      <vt:lpstr>17. dia</vt:lpstr>
      <vt:lpstr>18. dia</vt:lpstr>
      <vt:lpstr>19. dia</vt:lpstr>
      <vt:lpstr>20. dia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1. dia</dc:title>
  <dc:creator>Kozarek Andrea</dc:creator>
  <cp:lastModifiedBy>Kolma Kornél</cp:lastModifiedBy>
  <cp:revision>476</cp:revision>
  <dcterms:created xsi:type="dcterms:W3CDTF">2014-09-24T15:12:39Z</dcterms:created>
  <dcterms:modified xsi:type="dcterms:W3CDTF">2016-11-23T09:16:00Z</dcterms:modified>
</cp:coreProperties>
</file>