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60" r:id="rId4"/>
    <p:sldId id="258" r:id="rId5"/>
    <p:sldId id="259" r:id="rId6"/>
    <p:sldId id="282" r:id="rId7"/>
    <p:sldId id="291" r:id="rId8"/>
    <p:sldId id="265" r:id="rId9"/>
    <p:sldId id="269" r:id="rId10"/>
    <p:sldId id="272" r:id="rId11"/>
    <p:sldId id="270" r:id="rId12"/>
    <p:sldId id="271" r:id="rId13"/>
    <p:sldId id="292" r:id="rId14"/>
    <p:sldId id="263" r:id="rId15"/>
    <p:sldId id="274" r:id="rId16"/>
    <p:sldId id="279" r:id="rId17"/>
    <p:sldId id="268" r:id="rId18"/>
    <p:sldId id="275" r:id="rId19"/>
    <p:sldId id="280" r:id="rId20"/>
    <p:sldId id="284" r:id="rId21"/>
    <p:sldId id="277" r:id="rId22"/>
    <p:sldId id="286" r:id="rId23"/>
    <p:sldId id="281" r:id="rId24"/>
    <p:sldId id="276" r:id="rId25"/>
    <p:sldId id="285" r:id="rId26"/>
    <p:sldId id="290" r:id="rId27"/>
    <p:sldId id="289" r:id="rId28"/>
    <p:sldId id="278" r:id="rId29"/>
    <p:sldId id="293" r:id="rId30"/>
    <p:sldId id="283" r:id="rId31"/>
    <p:sldId id="264" r:id="rId32"/>
    <p:sldId id="288" r:id="rId33"/>
    <p:sldId id="266" r:id="rId34"/>
    <p:sldId id="262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7.8801331853497011E-2"/>
          <c:y val="5.5288461538461564E-2"/>
          <c:w val="0.84905660377359082"/>
          <c:h val="0.63701923076923073"/>
        </c:manualLayout>
      </c:layout>
      <c:barChart>
        <c:barDir val="col"/>
        <c:grouping val="clustered"/>
        <c:ser>
          <c:idx val="1"/>
          <c:order val="0"/>
          <c:tx>
            <c:strRef>
              <c:f>Sheet1!$B$1</c:f>
              <c:strCache>
                <c:ptCount val="1"/>
                <c:pt idx="0">
                  <c:v>Regular FF Consumers</c:v>
                </c:pt>
              </c:strCache>
            </c:strRef>
          </c:tx>
          <c:spPr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12700" cap="rnd">
              <a:solidFill>
                <a:schemeClr val="accent6">
                  <a:lumMod val="75000"/>
                </a:schemeClr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Sheet1!$A$2:$A$32</c:f>
              <c:strCache>
                <c:ptCount val="31"/>
                <c:pt idx="0">
                  <c:v>Male</c:v>
                </c:pt>
                <c:pt idx="1">
                  <c:v>Female</c:v>
                </c:pt>
                <c:pt idx="2">
                  <c:v>AGE</c:v>
                </c:pt>
                <c:pt idx="3">
                  <c:v>15-17</c:v>
                </c:pt>
                <c:pt idx="4">
                  <c:v>18-19</c:v>
                </c:pt>
                <c:pt idx="5">
                  <c:v>20-24</c:v>
                </c:pt>
                <c:pt idx="6">
                  <c:v>25-29</c:v>
                </c:pt>
                <c:pt idx="7">
                  <c:v>30-34</c:v>
                </c:pt>
                <c:pt idx="8">
                  <c:v>35-39</c:v>
                </c:pt>
                <c:pt idx="9">
                  <c:v>40-44</c:v>
                </c:pt>
                <c:pt idx="10">
                  <c:v>45-49</c:v>
                </c:pt>
                <c:pt idx="11">
                  <c:v>50-54</c:v>
                </c:pt>
                <c:pt idx="12">
                  <c:v>55-59</c:v>
                </c:pt>
                <c:pt idx="13">
                  <c:v>60+</c:v>
                </c:pt>
                <c:pt idx="14">
                  <c:v>PURCHASING POWER</c:v>
                </c:pt>
                <c:pt idx="15">
                  <c:v>AB</c:v>
                </c:pt>
                <c:pt idx="16">
                  <c:v>C1</c:v>
                </c:pt>
                <c:pt idx="17">
                  <c:v>C2</c:v>
                </c:pt>
                <c:pt idx="18">
                  <c:v>DE</c:v>
                </c:pt>
                <c:pt idx="19">
                  <c:v>PLACE OF LIVING</c:v>
                </c:pt>
                <c:pt idx="20">
                  <c:v>Budapest</c:v>
                </c:pt>
                <c:pt idx="21">
                  <c:v>Country Town</c:v>
                </c:pt>
                <c:pt idx="22">
                  <c:v>Other Town</c:v>
                </c:pt>
                <c:pt idx="23">
                  <c:v>Village/Farm</c:v>
                </c:pt>
                <c:pt idx="24">
                  <c:v>EDUCATION</c:v>
                </c:pt>
                <c:pt idx="25">
                  <c:v>Elementary</c:v>
                </c:pt>
                <c:pt idx="26">
                  <c:v>Vocational</c:v>
                </c:pt>
                <c:pt idx="27">
                  <c:v>Secondary</c:v>
                </c:pt>
                <c:pt idx="28">
                  <c:v>University/College</c:v>
                </c:pt>
                <c:pt idx="29">
                  <c:v>MAIN SHOPPER</c:v>
                </c:pt>
                <c:pt idx="30">
                  <c:v>Yes</c:v>
                </c:pt>
              </c:strCache>
            </c:strRef>
          </c:cat>
          <c:val>
            <c:numRef>
              <c:f>Sheet1!$B$2:$B$32</c:f>
              <c:numCache>
                <c:formatCode>0.00%</c:formatCode>
                <c:ptCount val="31"/>
                <c:pt idx="0">
                  <c:v>0.55400000000000005</c:v>
                </c:pt>
                <c:pt idx="1">
                  <c:v>0.44600000000000001</c:v>
                </c:pt>
                <c:pt idx="3">
                  <c:v>6.8300000000000013E-2</c:v>
                </c:pt>
                <c:pt idx="4">
                  <c:v>9.8900000000000085E-2</c:v>
                </c:pt>
                <c:pt idx="5">
                  <c:v>0.18200000000000013</c:v>
                </c:pt>
                <c:pt idx="6">
                  <c:v>0.15500000000000014</c:v>
                </c:pt>
                <c:pt idx="7">
                  <c:v>0.13900000000000001</c:v>
                </c:pt>
                <c:pt idx="8">
                  <c:v>0.12100000000000002</c:v>
                </c:pt>
                <c:pt idx="9">
                  <c:v>7.640000000000001E-2</c:v>
                </c:pt>
                <c:pt idx="10">
                  <c:v>5.3499999999999999E-2</c:v>
                </c:pt>
                <c:pt idx="11">
                  <c:v>2.5700000000000001E-2</c:v>
                </c:pt>
                <c:pt idx="12">
                  <c:v>3.4799999999999998E-2</c:v>
                </c:pt>
                <c:pt idx="13">
                  <c:v>4.4700000000000038E-2</c:v>
                </c:pt>
                <c:pt idx="15">
                  <c:v>0.23</c:v>
                </c:pt>
                <c:pt idx="16">
                  <c:v>9.370000000000013E-2</c:v>
                </c:pt>
                <c:pt idx="17">
                  <c:v>0.30600000000000033</c:v>
                </c:pt>
                <c:pt idx="18">
                  <c:v>0.34800000000000025</c:v>
                </c:pt>
                <c:pt idx="20">
                  <c:v>0.30700000000000027</c:v>
                </c:pt>
                <c:pt idx="21">
                  <c:v>0.17500000000000004</c:v>
                </c:pt>
                <c:pt idx="22">
                  <c:v>0.31800000000000034</c:v>
                </c:pt>
                <c:pt idx="23">
                  <c:v>0.19900000000000001</c:v>
                </c:pt>
                <c:pt idx="25">
                  <c:v>0.22</c:v>
                </c:pt>
                <c:pt idx="26">
                  <c:v>0.15900000000000014</c:v>
                </c:pt>
                <c:pt idx="27">
                  <c:v>0.39400000000000041</c:v>
                </c:pt>
                <c:pt idx="28">
                  <c:v>0.22600000000000001</c:v>
                </c:pt>
                <c:pt idx="30">
                  <c:v>0.55000000000000004</c:v>
                </c:pt>
              </c:numCache>
            </c:numRef>
          </c:val>
        </c:ser>
        <c:axId val="158613888"/>
        <c:axId val="158615808"/>
      </c:barChart>
      <c:lineChart>
        <c:grouping val="standard"/>
        <c:ser>
          <c:idx val="37"/>
          <c:order val="1"/>
          <c:tx>
            <c:strRef>
              <c:f>Sheet1!$C$1</c:f>
              <c:strCache>
                <c:ptCount val="1"/>
                <c:pt idx="0">
                  <c:v>Index Regular FF Consumers</c:v>
                </c:pt>
              </c:strCache>
            </c:strRef>
          </c:tx>
          <c:spPr>
            <a:ln w="25400">
              <a:solidFill>
                <a:srgbClr val="C00000"/>
              </a:solidFill>
              <a:prstDash val="solid"/>
            </a:ln>
          </c:spPr>
          <c:marker>
            <c:symbol val="square"/>
            <c:size val="2"/>
            <c:spPr>
              <a:solidFill>
                <a:srgbClr val="7030A0"/>
              </a:solidFill>
              <a:ln w="33378">
                <a:solidFill>
                  <a:srgbClr val="0070C0"/>
                </a:solidFill>
                <a:prstDash val="solid"/>
              </a:ln>
            </c:spPr>
          </c:marker>
          <c:cat>
            <c:numRef>
              <c:f>Sheet1!$C$2:$C$32</c:f>
              <c:numCache>
                <c:formatCode>General</c:formatCode>
                <c:ptCount val="31"/>
                <c:pt idx="0">
                  <c:v>115</c:v>
                </c:pt>
                <c:pt idx="1">
                  <c:v>86</c:v>
                </c:pt>
                <c:pt idx="3">
                  <c:v>190</c:v>
                </c:pt>
                <c:pt idx="4">
                  <c:v>259</c:v>
                </c:pt>
                <c:pt idx="5">
                  <c:v>245</c:v>
                </c:pt>
                <c:pt idx="6">
                  <c:v>185</c:v>
                </c:pt>
                <c:pt idx="7">
                  <c:v>156</c:v>
                </c:pt>
                <c:pt idx="8">
                  <c:v>109</c:v>
                </c:pt>
                <c:pt idx="9">
                  <c:v>88</c:v>
                </c:pt>
                <c:pt idx="10">
                  <c:v>64</c:v>
                </c:pt>
                <c:pt idx="11">
                  <c:v>33</c:v>
                </c:pt>
                <c:pt idx="12">
                  <c:v>34</c:v>
                </c:pt>
                <c:pt idx="13">
                  <c:v>20</c:v>
                </c:pt>
                <c:pt idx="15">
                  <c:v>110</c:v>
                </c:pt>
                <c:pt idx="16">
                  <c:v>105</c:v>
                </c:pt>
                <c:pt idx="17">
                  <c:v>124</c:v>
                </c:pt>
                <c:pt idx="18">
                  <c:v>79</c:v>
                </c:pt>
                <c:pt idx="20">
                  <c:v>174</c:v>
                </c:pt>
                <c:pt idx="21">
                  <c:v>99</c:v>
                </c:pt>
                <c:pt idx="22">
                  <c:v>92</c:v>
                </c:pt>
                <c:pt idx="23">
                  <c:v>66</c:v>
                </c:pt>
                <c:pt idx="25">
                  <c:v>86</c:v>
                </c:pt>
                <c:pt idx="26">
                  <c:v>63</c:v>
                </c:pt>
                <c:pt idx="27">
                  <c:v>125</c:v>
                </c:pt>
                <c:pt idx="28">
                  <c:v>129</c:v>
                </c:pt>
                <c:pt idx="30">
                  <c:v>81</c:v>
                </c:pt>
              </c:numCache>
            </c:numRef>
          </c:cat>
          <c:val>
            <c:numRef>
              <c:f>Sheet1!$C$2:$C$32</c:f>
              <c:numCache>
                <c:formatCode>General</c:formatCode>
                <c:ptCount val="31"/>
                <c:pt idx="0">
                  <c:v>115</c:v>
                </c:pt>
                <c:pt idx="1">
                  <c:v>86</c:v>
                </c:pt>
                <c:pt idx="3">
                  <c:v>190</c:v>
                </c:pt>
                <c:pt idx="4">
                  <c:v>259</c:v>
                </c:pt>
                <c:pt idx="5">
                  <c:v>245</c:v>
                </c:pt>
                <c:pt idx="6">
                  <c:v>185</c:v>
                </c:pt>
                <c:pt idx="7">
                  <c:v>156</c:v>
                </c:pt>
                <c:pt idx="8">
                  <c:v>109</c:v>
                </c:pt>
                <c:pt idx="9">
                  <c:v>88</c:v>
                </c:pt>
                <c:pt idx="10">
                  <c:v>64</c:v>
                </c:pt>
                <c:pt idx="11">
                  <c:v>33</c:v>
                </c:pt>
                <c:pt idx="12">
                  <c:v>34</c:v>
                </c:pt>
                <c:pt idx="13">
                  <c:v>20</c:v>
                </c:pt>
                <c:pt idx="15">
                  <c:v>110</c:v>
                </c:pt>
                <c:pt idx="16">
                  <c:v>105</c:v>
                </c:pt>
                <c:pt idx="17">
                  <c:v>124</c:v>
                </c:pt>
                <c:pt idx="18">
                  <c:v>79</c:v>
                </c:pt>
                <c:pt idx="20">
                  <c:v>174</c:v>
                </c:pt>
                <c:pt idx="21">
                  <c:v>99</c:v>
                </c:pt>
                <c:pt idx="22">
                  <c:v>92</c:v>
                </c:pt>
                <c:pt idx="23">
                  <c:v>66</c:v>
                </c:pt>
                <c:pt idx="25">
                  <c:v>86</c:v>
                </c:pt>
                <c:pt idx="26">
                  <c:v>63</c:v>
                </c:pt>
                <c:pt idx="27">
                  <c:v>125</c:v>
                </c:pt>
                <c:pt idx="28">
                  <c:v>129</c:v>
                </c:pt>
                <c:pt idx="30">
                  <c:v>81</c:v>
                </c:pt>
              </c:numCache>
            </c:numRef>
          </c:val>
        </c:ser>
        <c:marker val="1"/>
        <c:axId val="158617984"/>
        <c:axId val="158619520"/>
      </c:lineChart>
      <c:catAx>
        <c:axId val="158613888"/>
        <c:scaling>
          <c:orientation val="minMax"/>
        </c:scaling>
        <c:axPos val="b"/>
        <c:numFmt formatCode="General" sourceLinked="1"/>
        <c:tickLblPos val="nextTo"/>
        <c:spPr>
          <a:ln w="3638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1000" b="1" i="0" u="none" strike="noStrike" baseline="0">
                <a:solidFill>
                  <a:schemeClr val="accent6">
                    <a:lumMod val="75000"/>
                  </a:schemeClr>
                </a:solidFill>
                <a:latin typeface="+mn-lt"/>
                <a:ea typeface="Arial"/>
                <a:cs typeface="Arial"/>
              </a:defRPr>
            </a:pPr>
            <a:endParaRPr lang="hu-HU"/>
          </a:p>
        </c:txPr>
        <c:crossAx val="158615808"/>
        <c:crosses val="autoZero"/>
        <c:lblAlgn val="ctr"/>
        <c:lblOffset val="100"/>
        <c:tickLblSkip val="1"/>
        <c:tickMarkSkip val="1"/>
      </c:catAx>
      <c:valAx>
        <c:axId val="158615808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Arial"/>
                    <a:cs typeface="Arial"/>
                  </a:defRPr>
                </a:pPr>
                <a:r>
                  <a:rPr lang="hu-HU" sz="1400">
                    <a:solidFill>
                      <a:schemeClr val="accent6">
                        <a:lumMod val="75000"/>
                      </a:schemeClr>
                    </a:solidFill>
                    <a:latin typeface="+mn-lt"/>
                  </a:rPr>
                  <a:t>% of TG</a:t>
                </a:r>
              </a:p>
            </c:rich>
          </c:tx>
          <c:layout>
            <c:manualLayout>
              <c:xMode val="edge"/>
              <c:yMode val="edge"/>
              <c:x val="3.1835790881045993E-3"/>
              <c:y val="0.31990648227795132"/>
            </c:manualLayout>
          </c:layout>
          <c:spPr>
            <a:noFill/>
            <a:ln w="29094">
              <a:noFill/>
            </a:ln>
          </c:spPr>
        </c:title>
        <c:numFmt formatCode="0%" sourceLinked="0"/>
        <c:tickLblPos val="nextTo"/>
        <c:spPr>
          <a:ln w="363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49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u-HU"/>
          </a:p>
        </c:txPr>
        <c:crossAx val="158613888"/>
        <c:crosses val="autoZero"/>
        <c:crossBetween val="between"/>
      </c:valAx>
      <c:catAx>
        <c:axId val="158617984"/>
        <c:scaling>
          <c:orientation val="minMax"/>
        </c:scaling>
        <c:delete val="1"/>
        <c:axPos val="b"/>
        <c:numFmt formatCode="General" sourceLinked="1"/>
        <c:tickLblPos val="none"/>
        <c:crossAx val="158619520"/>
        <c:crosses val="autoZero"/>
        <c:lblAlgn val="ctr"/>
        <c:lblOffset val="100"/>
      </c:catAx>
      <c:valAx>
        <c:axId val="158619520"/>
        <c:scaling>
          <c:orientation val="minMax"/>
          <c:max val="300"/>
        </c:scaling>
        <c:axPos val="r"/>
        <c:title>
          <c:tx>
            <c:rich>
              <a:bodyPr/>
              <a:lstStyle/>
              <a:p>
                <a:pPr>
                  <a:defRPr sz="1400" b="1" i="0" u="none" strike="noStrike" baseline="0">
                    <a:solidFill>
                      <a:schemeClr val="accent6">
                        <a:lumMod val="75000"/>
                      </a:schemeClr>
                    </a:solidFill>
                    <a:latin typeface="+mn-lt"/>
                    <a:ea typeface="Arial"/>
                    <a:cs typeface="Arial"/>
                  </a:defRPr>
                </a:pPr>
                <a:r>
                  <a:rPr lang="en-US" sz="1400">
                    <a:solidFill>
                      <a:schemeClr val="accent6">
                        <a:lumMod val="75000"/>
                      </a:schemeClr>
                    </a:solidFill>
                    <a:latin typeface="+mn-lt"/>
                  </a:rPr>
                  <a:t>Affinity Index</a:t>
                </a:r>
              </a:p>
            </c:rich>
          </c:tx>
          <c:layout>
            <c:manualLayout>
              <c:xMode val="edge"/>
              <c:yMode val="edge"/>
              <c:x val="0.96448396977517659"/>
              <c:y val="0.26682657314894537"/>
            </c:manualLayout>
          </c:layout>
          <c:spPr>
            <a:noFill/>
            <a:ln w="29094">
              <a:noFill/>
            </a:ln>
          </c:spPr>
        </c:title>
        <c:numFmt formatCode="General" sourceLinked="1"/>
        <c:majorTickMark val="cross"/>
        <c:tickLblPos val="nextTo"/>
        <c:spPr>
          <a:ln w="363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49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hu-HU"/>
          </a:p>
        </c:txPr>
        <c:crossAx val="158617984"/>
        <c:crosses val="max"/>
        <c:crossBetween val="between"/>
        <c:majorUnit val="25"/>
      </c:valAx>
      <c:spPr>
        <a:noFill/>
        <a:ln w="25386">
          <a:noFill/>
        </a:ln>
      </c:spPr>
    </c:plotArea>
    <c:legend>
      <c:legendPos val="r"/>
      <c:layout>
        <c:manualLayout>
          <c:xMode val="edge"/>
          <c:yMode val="edge"/>
          <c:x val="3.5912089478199141E-2"/>
          <c:y val="0.83705350489508268"/>
          <c:w val="0.33296368747226079"/>
          <c:h val="0.15384569575861839"/>
        </c:manualLayout>
      </c:layout>
      <c:spPr>
        <a:solidFill>
          <a:srgbClr val="FFFFFF"/>
        </a:solidFill>
        <a:ln w="22251">
          <a:solidFill>
            <a:srgbClr val="002060"/>
          </a:solidFill>
          <a:prstDash val="solid"/>
        </a:ln>
      </c:spPr>
      <c:txPr>
        <a:bodyPr/>
        <a:lstStyle/>
        <a:p>
          <a:pPr>
            <a:defRPr sz="1052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hu-H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149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hu-H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4817DC-3450-423C-92F1-877DE0B15B8C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C7F1D6DC-C498-4F41-AA6F-291B808BEDB5}">
      <dgm:prSet phldrT="[Szöveg]"/>
      <dgm:spPr/>
      <dgm:t>
        <a:bodyPr/>
        <a:lstStyle/>
        <a:p>
          <a:r>
            <a:rPr lang="hu-HU" dirty="0" smtClean="0"/>
            <a:t>2-3 HAVI KIEMELT MENÜK</a:t>
          </a:r>
          <a:endParaRPr lang="hu-HU" dirty="0"/>
        </a:p>
      </dgm:t>
    </dgm:pt>
    <dgm:pt modelId="{8E077301-65C6-4182-AC6F-501823C6CDD1}" type="parTrans" cxnId="{B5BB9484-BEA9-4F97-A662-232C626E3AFE}">
      <dgm:prSet/>
      <dgm:spPr/>
      <dgm:t>
        <a:bodyPr/>
        <a:lstStyle/>
        <a:p>
          <a:endParaRPr lang="hu-HU"/>
        </a:p>
      </dgm:t>
    </dgm:pt>
    <dgm:pt modelId="{0BA43EAE-12FF-4ABD-BCC6-611F54EB41A2}" type="sibTrans" cxnId="{B5BB9484-BEA9-4F97-A662-232C626E3AFE}">
      <dgm:prSet/>
      <dgm:spPr/>
      <dgm:t>
        <a:bodyPr/>
        <a:lstStyle/>
        <a:p>
          <a:endParaRPr lang="hu-HU"/>
        </a:p>
      </dgm:t>
    </dgm:pt>
    <dgm:pt modelId="{F60DCC20-1864-45F7-B996-084696479549}">
      <dgm:prSet phldrT="[Szöveg]"/>
      <dgm:spPr/>
      <dgm:t>
        <a:bodyPr/>
        <a:lstStyle/>
        <a:p>
          <a:r>
            <a:rPr lang="hu-HU" dirty="0" smtClean="0"/>
            <a:t>POSTALÁDÁS KUPONFÜZET</a:t>
          </a:r>
          <a:endParaRPr lang="hu-HU" dirty="0"/>
        </a:p>
      </dgm:t>
    </dgm:pt>
    <dgm:pt modelId="{DCF25E81-6D04-425B-93BB-6C2D41CF2076}" type="parTrans" cxnId="{2EB60A41-7EDA-473F-B294-28CF68EBF566}">
      <dgm:prSet/>
      <dgm:spPr/>
      <dgm:t>
        <a:bodyPr/>
        <a:lstStyle/>
        <a:p>
          <a:endParaRPr lang="hu-HU"/>
        </a:p>
      </dgm:t>
    </dgm:pt>
    <dgm:pt modelId="{B18F31A8-9675-4823-BEBB-B63B5A120220}" type="sibTrans" cxnId="{2EB60A41-7EDA-473F-B294-28CF68EBF566}">
      <dgm:prSet/>
      <dgm:spPr/>
      <dgm:t>
        <a:bodyPr/>
        <a:lstStyle/>
        <a:p>
          <a:endParaRPr lang="hu-HU"/>
        </a:p>
      </dgm:t>
    </dgm:pt>
    <dgm:pt modelId="{DF0EAA55-D008-4F88-B746-2C5A42CDC1F6}">
      <dgm:prSet phldrT="[Szöveg]"/>
      <dgm:spPr/>
      <dgm:t>
        <a:bodyPr/>
        <a:lstStyle/>
        <a:p>
          <a:r>
            <a:rPr lang="hu-HU" dirty="0" smtClean="0"/>
            <a:t>XTRAYO „OLCSÓ/FILLÉRES” PLATFORM</a:t>
          </a:r>
          <a:endParaRPr lang="hu-HU" dirty="0"/>
        </a:p>
      </dgm:t>
    </dgm:pt>
    <dgm:pt modelId="{16FA0BAB-E08E-408B-A2CC-242C26FEAFA9}" type="parTrans" cxnId="{A26D6151-D5C9-4AE8-B441-E208D90A1800}">
      <dgm:prSet/>
      <dgm:spPr/>
      <dgm:t>
        <a:bodyPr/>
        <a:lstStyle/>
        <a:p>
          <a:endParaRPr lang="hu-HU"/>
        </a:p>
      </dgm:t>
    </dgm:pt>
    <dgm:pt modelId="{28D0A1BC-EA8E-424F-B5E4-EE584941CBD7}" type="sibTrans" cxnId="{A26D6151-D5C9-4AE8-B441-E208D90A1800}">
      <dgm:prSet/>
      <dgm:spPr/>
      <dgm:t>
        <a:bodyPr/>
        <a:lstStyle/>
        <a:p>
          <a:endParaRPr lang="hu-HU"/>
        </a:p>
      </dgm:t>
    </dgm:pt>
    <dgm:pt modelId="{74FC2325-EAFF-4ABE-8D22-D385E12005B2}">
      <dgm:prSet phldrT="[Szöveg]"/>
      <dgm:spPr/>
      <dgm:t>
        <a:bodyPr/>
        <a:lstStyle/>
        <a:p>
          <a:r>
            <a:rPr lang="hu-HU" dirty="0" smtClean="0"/>
            <a:t>NAPI „DISZKONT” PLATFORM</a:t>
          </a:r>
          <a:endParaRPr lang="hu-HU" dirty="0"/>
        </a:p>
      </dgm:t>
    </dgm:pt>
    <dgm:pt modelId="{56CB9243-25CD-45F3-B240-617DDB3456A9}" type="parTrans" cxnId="{7B9D873A-161B-44EA-A076-6959C82BC382}">
      <dgm:prSet/>
      <dgm:spPr/>
      <dgm:t>
        <a:bodyPr/>
        <a:lstStyle/>
        <a:p>
          <a:endParaRPr lang="hu-HU"/>
        </a:p>
      </dgm:t>
    </dgm:pt>
    <dgm:pt modelId="{77E27605-CBA4-4B95-BFB7-5C4E612C067A}" type="sibTrans" cxnId="{7B9D873A-161B-44EA-A076-6959C82BC382}">
      <dgm:prSet/>
      <dgm:spPr/>
      <dgm:t>
        <a:bodyPr/>
        <a:lstStyle/>
        <a:p>
          <a:endParaRPr lang="hu-HU"/>
        </a:p>
      </dgm:t>
    </dgm:pt>
    <dgm:pt modelId="{7A3779F1-B1B7-43C3-BCD5-5BD08E18356A}">
      <dgm:prSet phldrT="[Szöveg]"/>
      <dgm:spPr/>
      <dgm:t>
        <a:bodyPr/>
        <a:lstStyle/>
        <a:p>
          <a:r>
            <a:rPr lang="hu-HU" dirty="0" smtClean="0"/>
            <a:t>ÉTTERMI KUPON FÜZETEK</a:t>
          </a:r>
          <a:endParaRPr lang="hu-HU" dirty="0"/>
        </a:p>
      </dgm:t>
    </dgm:pt>
    <dgm:pt modelId="{63620417-E7C3-4002-ADBB-492D1089B734}" type="parTrans" cxnId="{E1FA37CC-5D41-4813-BF2B-E848F361C5A6}">
      <dgm:prSet/>
      <dgm:spPr/>
    </dgm:pt>
    <dgm:pt modelId="{E3081591-C43C-4608-9D7E-FFBE2155A889}" type="sibTrans" cxnId="{E1FA37CC-5D41-4813-BF2B-E848F361C5A6}">
      <dgm:prSet/>
      <dgm:spPr/>
    </dgm:pt>
    <dgm:pt modelId="{32854893-295E-4B5E-B6B4-3A71F0D5AE0F}">
      <dgm:prSet phldrT="[Szöveg]"/>
      <dgm:spPr/>
      <dgm:t>
        <a:bodyPr/>
        <a:lstStyle/>
        <a:p>
          <a:r>
            <a:rPr lang="hu-HU" dirty="0" smtClean="0"/>
            <a:t>MOBIL APP KUPONOZÁS</a:t>
          </a:r>
          <a:endParaRPr lang="hu-HU" dirty="0"/>
        </a:p>
      </dgm:t>
    </dgm:pt>
    <dgm:pt modelId="{C80A76B4-221D-4D0E-8622-37CC38468717}" type="parTrans" cxnId="{BC996948-EC0D-404E-9FE2-54622FFDB788}">
      <dgm:prSet/>
      <dgm:spPr/>
    </dgm:pt>
    <dgm:pt modelId="{064085CE-430D-48FF-B4C5-FAAE84DAC29E}" type="sibTrans" cxnId="{BC996948-EC0D-404E-9FE2-54622FFDB788}">
      <dgm:prSet/>
      <dgm:spPr/>
    </dgm:pt>
    <dgm:pt modelId="{67DFA637-EFF0-43A0-8BB7-61855870501C}" type="pres">
      <dgm:prSet presAssocID="{9A4817DC-3450-423C-92F1-877DE0B15B8C}" presName="compositeShape" presStyleCnt="0">
        <dgm:presLayoutVars>
          <dgm:chMax val="7"/>
          <dgm:dir/>
          <dgm:resizeHandles val="exact"/>
        </dgm:presLayoutVars>
      </dgm:prSet>
      <dgm:spPr/>
    </dgm:pt>
    <dgm:pt modelId="{831DD3AA-296B-4D70-9EA2-3C9C5EC6788A}" type="pres">
      <dgm:prSet presAssocID="{9A4817DC-3450-423C-92F1-877DE0B15B8C}" presName="wedge1" presStyleLbl="node1" presStyleIdx="0" presStyleCnt="6"/>
      <dgm:spPr/>
      <dgm:t>
        <a:bodyPr/>
        <a:lstStyle/>
        <a:p>
          <a:endParaRPr lang="hu-HU"/>
        </a:p>
      </dgm:t>
    </dgm:pt>
    <dgm:pt modelId="{A5F55F3E-086C-4BD0-91B5-43F5C801479A}" type="pres">
      <dgm:prSet presAssocID="{9A4817DC-3450-423C-92F1-877DE0B15B8C}" presName="dummy1a" presStyleCnt="0"/>
      <dgm:spPr/>
    </dgm:pt>
    <dgm:pt modelId="{E734525A-290C-4D8C-92DE-4A6AF46A4D9A}" type="pres">
      <dgm:prSet presAssocID="{9A4817DC-3450-423C-92F1-877DE0B15B8C}" presName="dummy1b" presStyleCnt="0"/>
      <dgm:spPr/>
    </dgm:pt>
    <dgm:pt modelId="{20BFDD77-D283-44E5-9DBF-39F23A168D41}" type="pres">
      <dgm:prSet presAssocID="{9A4817DC-3450-423C-92F1-877DE0B15B8C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55A5FA48-52E2-448E-AF21-81728ECF4F5E}" type="pres">
      <dgm:prSet presAssocID="{9A4817DC-3450-423C-92F1-877DE0B15B8C}" presName="wedge2" presStyleLbl="node1" presStyleIdx="1" presStyleCnt="6"/>
      <dgm:spPr/>
      <dgm:t>
        <a:bodyPr/>
        <a:lstStyle/>
        <a:p>
          <a:endParaRPr lang="hu-HU"/>
        </a:p>
      </dgm:t>
    </dgm:pt>
    <dgm:pt modelId="{C26FC5FF-E9FE-4FAF-B628-C0370734CDD1}" type="pres">
      <dgm:prSet presAssocID="{9A4817DC-3450-423C-92F1-877DE0B15B8C}" presName="dummy2a" presStyleCnt="0"/>
      <dgm:spPr/>
    </dgm:pt>
    <dgm:pt modelId="{0B90F307-3E9E-48EB-A66A-54CAEB2208EF}" type="pres">
      <dgm:prSet presAssocID="{9A4817DC-3450-423C-92F1-877DE0B15B8C}" presName="dummy2b" presStyleCnt="0"/>
      <dgm:spPr/>
    </dgm:pt>
    <dgm:pt modelId="{919E574B-2A19-48E3-B6C8-9CA0B23DA6E4}" type="pres">
      <dgm:prSet presAssocID="{9A4817DC-3450-423C-92F1-877DE0B15B8C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9A60D41-6A8A-441A-9DA4-E5F37AAF6077}" type="pres">
      <dgm:prSet presAssocID="{9A4817DC-3450-423C-92F1-877DE0B15B8C}" presName="wedge3" presStyleLbl="node1" presStyleIdx="2" presStyleCnt="6"/>
      <dgm:spPr/>
      <dgm:t>
        <a:bodyPr/>
        <a:lstStyle/>
        <a:p>
          <a:endParaRPr lang="hu-HU"/>
        </a:p>
      </dgm:t>
    </dgm:pt>
    <dgm:pt modelId="{38BB47F2-0B60-4AB0-A33D-9EE8EFEF7A99}" type="pres">
      <dgm:prSet presAssocID="{9A4817DC-3450-423C-92F1-877DE0B15B8C}" presName="dummy3a" presStyleCnt="0"/>
      <dgm:spPr/>
    </dgm:pt>
    <dgm:pt modelId="{78896018-CF25-41F6-BBDA-2CA3E43D2305}" type="pres">
      <dgm:prSet presAssocID="{9A4817DC-3450-423C-92F1-877DE0B15B8C}" presName="dummy3b" presStyleCnt="0"/>
      <dgm:spPr/>
    </dgm:pt>
    <dgm:pt modelId="{6A45C758-2526-4FB2-BD6B-366A4EDE1337}" type="pres">
      <dgm:prSet presAssocID="{9A4817DC-3450-423C-92F1-877DE0B15B8C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AF38B4E-2701-4873-A012-AC336831BA57}" type="pres">
      <dgm:prSet presAssocID="{9A4817DC-3450-423C-92F1-877DE0B15B8C}" presName="wedge4" presStyleLbl="node1" presStyleIdx="3" presStyleCnt="6"/>
      <dgm:spPr/>
      <dgm:t>
        <a:bodyPr/>
        <a:lstStyle/>
        <a:p>
          <a:endParaRPr lang="hu-HU"/>
        </a:p>
      </dgm:t>
    </dgm:pt>
    <dgm:pt modelId="{55427005-8C60-4A59-94A2-F61172D9BEB7}" type="pres">
      <dgm:prSet presAssocID="{9A4817DC-3450-423C-92F1-877DE0B15B8C}" presName="dummy4a" presStyleCnt="0"/>
      <dgm:spPr/>
    </dgm:pt>
    <dgm:pt modelId="{A235624B-7EB4-42C6-ABAC-EFAB74B962E6}" type="pres">
      <dgm:prSet presAssocID="{9A4817DC-3450-423C-92F1-877DE0B15B8C}" presName="dummy4b" presStyleCnt="0"/>
      <dgm:spPr/>
    </dgm:pt>
    <dgm:pt modelId="{D9A10B5A-0466-4706-9843-85F8FB880CA6}" type="pres">
      <dgm:prSet presAssocID="{9A4817DC-3450-423C-92F1-877DE0B15B8C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3D689760-02E9-4A13-B855-06FAB8218776}" type="pres">
      <dgm:prSet presAssocID="{9A4817DC-3450-423C-92F1-877DE0B15B8C}" presName="wedge5" presStyleLbl="node1" presStyleIdx="4" presStyleCnt="6"/>
      <dgm:spPr/>
      <dgm:t>
        <a:bodyPr/>
        <a:lstStyle/>
        <a:p>
          <a:endParaRPr lang="hu-HU"/>
        </a:p>
      </dgm:t>
    </dgm:pt>
    <dgm:pt modelId="{9D7270B4-C49E-4B75-99D5-AF71B71387F3}" type="pres">
      <dgm:prSet presAssocID="{9A4817DC-3450-423C-92F1-877DE0B15B8C}" presName="dummy5a" presStyleCnt="0"/>
      <dgm:spPr/>
    </dgm:pt>
    <dgm:pt modelId="{4636B1F8-88E2-4870-943E-B857C8CDE630}" type="pres">
      <dgm:prSet presAssocID="{9A4817DC-3450-423C-92F1-877DE0B15B8C}" presName="dummy5b" presStyleCnt="0"/>
      <dgm:spPr/>
    </dgm:pt>
    <dgm:pt modelId="{2B99E8A4-C0A8-4E6B-BABD-1338D8F7AA90}" type="pres">
      <dgm:prSet presAssocID="{9A4817DC-3450-423C-92F1-877DE0B15B8C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03A9280-E464-47FB-86BE-964388F26A3B}" type="pres">
      <dgm:prSet presAssocID="{9A4817DC-3450-423C-92F1-877DE0B15B8C}" presName="wedge6" presStyleLbl="node1" presStyleIdx="5" presStyleCnt="6"/>
      <dgm:spPr/>
      <dgm:t>
        <a:bodyPr/>
        <a:lstStyle/>
        <a:p>
          <a:endParaRPr lang="hu-HU"/>
        </a:p>
      </dgm:t>
    </dgm:pt>
    <dgm:pt modelId="{E9581BEF-6751-48D5-9193-F98725254828}" type="pres">
      <dgm:prSet presAssocID="{9A4817DC-3450-423C-92F1-877DE0B15B8C}" presName="dummy6a" presStyleCnt="0"/>
      <dgm:spPr/>
    </dgm:pt>
    <dgm:pt modelId="{585F9C8A-5D6B-4C64-B55B-9048BE4025C9}" type="pres">
      <dgm:prSet presAssocID="{9A4817DC-3450-423C-92F1-877DE0B15B8C}" presName="dummy6b" presStyleCnt="0"/>
      <dgm:spPr/>
    </dgm:pt>
    <dgm:pt modelId="{84E02875-A2B6-4F78-9523-3A8D6D21A86B}" type="pres">
      <dgm:prSet presAssocID="{9A4817DC-3450-423C-92F1-877DE0B15B8C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0886723-6725-4106-9D59-776878C2F80F}" type="pres">
      <dgm:prSet presAssocID="{0BA43EAE-12FF-4ABD-BCC6-611F54EB41A2}" presName="arrowWedge1" presStyleLbl="fgSibTrans2D1" presStyleIdx="0" presStyleCnt="6"/>
      <dgm:spPr/>
    </dgm:pt>
    <dgm:pt modelId="{03248067-AAAB-430A-A880-DB06A2046D63}" type="pres">
      <dgm:prSet presAssocID="{B18F31A8-9675-4823-BEBB-B63B5A120220}" presName="arrowWedge2" presStyleLbl="fgSibTrans2D1" presStyleIdx="1" presStyleCnt="6"/>
      <dgm:spPr/>
    </dgm:pt>
    <dgm:pt modelId="{FB2F9225-FE62-4EB7-AB5F-994631C5332B}" type="pres">
      <dgm:prSet presAssocID="{E3081591-C43C-4608-9D7E-FFBE2155A889}" presName="arrowWedge3" presStyleLbl="fgSibTrans2D1" presStyleIdx="2" presStyleCnt="6"/>
      <dgm:spPr/>
    </dgm:pt>
    <dgm:pt modelId="{09FBE660-07DB-4D6D-A84B-B236E6CD12A1}" type="pres">
      <dgm:prSet presAssocID="{064085CE-430D-48FF-B4C5-FAAE84DAC29E}" presName="arrowWedge4" presStyleLbl="fgSibTrans2D1" presStyleIdx="3" presStyleCnt="6"/>
      <dgm:spPr/>
    </dgm:pt>
    <dgm:pt modelId="{E17B318E-7938-4177-AC44-9F5816AD8C3C}" type="pres">
      <dgm:prSet presAssocID="{28D0A1BC-EA8E-424F-B5E4-EE584941CBD7}" presName="arrowWedge5" presStyleLbl="fgSibTrans2D1" presStyleIdx="4" presStyleCnt="6"/>
      <dgm:spPr/>
    </dgm:pt>
    <dgm:pt modelId="{DDE2EDB3-C63A-4ABF-89BE-86AFF8116352}" type="pres">
      <dgm:prSet presAssocID="{77E27605-CBA4-4B95-BFB7-5C4E612C067A}" presName="arrowWedge6" presStyleLbl="fgSibTrans2D1" presStyleIdx="5" presStyleCnt="6"/>
      <dgm:spPr/>
    </dgm:pt>
  </dgm:ptLst>
  <dgm:cxnLst>
    <dgm:cxn modelId="{7B9D873A-161B-44EA-A076-6959C82BC382}" srcId="{9A4817DC-3450-423C-92F1-877DE0B15B8C}" destId="{74FC2325-EAFF-4ABE-8D22-D385E12005B2}" srcOrd="5" destOrd="0" parTransId="{56CB9243-25CD-45F3-B240-617DDB3456A9}" sibTransId="{77E27605-CBA4-4B95-BFB7-5C4E612C067A}"/>
    <dgm:cxn modelId="{69DBEA6D-B62B-4899-A4DD-462114598841}" type="presOf" srcId="{7A3779F1-B1B7-43C3-BCD5-5BD08E18356A}" destId="{89A60D41-6A8A-441A-9DA4-E5F37AAF6077}" srcOrd="0" destOrd="0" presId="urn:microsoft.com/office/officeart/2005/8/layout/cycle8"/>
    <dgm:cxn modelId="{3B537B6C-E1A5-4388-943E-DD4FFF17B884}" type="presOf" srcId="{9A4817DC-3450-423C-92F1-877DE0B15B8C}" destId="{67DFA637-EFF0-43A0-8BB7-61855870501C}" srcOrd="0" destOrd="0" presId="urn:microsoft.com/office/officeart/2005/8/layout/cycle8"/>
    <dgm:cxn modelId="{0737CB19-5D8F-40A1-B81A-040AC5C1B92B}" type="presOf" srcId="{DF0EAA55-D008-4F88-B746-2C5A42CDC1F6}" destId="{2B99E8A4-C0A8-4E6B-BABD-1338D8F7AA90}" srcOrd="1" destOrd="0" presId="urn:microsoft.com/office/officeart/2005/8/layout/cycle8"/>
    <dgm:cxn modelId="{A26D6151-D5C9-4AE8-B441-E208D90A1800}" srcId="{9A4817DC-3450-423C-92F1-877DE0B15B8C}" destId="{DF0EAA55-D008-4F88-B746-2C5A42CDC1F6}" srcOrd="4" destOrd="0" parTransId="{16FA0BAB-E08E-408B-A2CC-242C26FEAFA9}" sibTransId="{28D0A1BC-EA8E-424F-B5E4-EE584941CBD7}"/>
    <dgm:cxn modelId="{0C37D2F8-4E45-459A-B9BF-4898C5FCC446}" type="presOf" srcId="{C7F1D6DC-C498-4F41-AA6F-291B808BEDB5}" destId="{20BFDD77-D283-44E5-9DBF-39F23A168D41}" srcOrd="1" destOrd="0" presId="urn:microsoft.com/office/officeart/2005/8/layout/cycle8"/>
    <dgm:cxn modelId="{FCD7298E-1029-4BA3-9D7C-31914A3AA4AE}" type="presOf" srcId="{DF0EAA55-D008-4F88-B746-2C5A42CDC1F6}" destId="{3D689760-02E9-4A13-B855-06FAB8218776}" srcOrd="0" destOrd="0" presId="urn:microsoft.com/office/officeart/2005/8/layout/cycle8"/>
    <dgm:cxn modelId="{E7512FC4-0FE0-4A17-BFD1-1AEF41682BFA}" type="presOf" srcId="{32854893-295E-4B5E-B6B4-3A71F0D5AE0F}" destId="{FAF38B4E-2701-4873-A012-AC336831BA57}" srcOrd="0" destOrd="0" presId="urn:microsoft.com/office/officeart/2005/8/layout/cycle8"/>
    <dgm:cxn modelId="{E1FA37CC-5D41-4813-BF2B-E848F361C5A6}" srcId="{9A4817DC-3450-423C-92F1-877DE0B15B8C}" destId="{7A3779F1-B1B7-43C3-BCD5-5BD08E18356A}" srcOrd="2" destOrd="0" parTransId="{63620417-E7C3-4002-ADBB-492D1089B734}" sibTransId="{E3081591-C43C-4608-9D7E-FFBE2155A889}"/>
    <dgm:cxn modelId="{B5BB9484-BEA9-4F97-A662-232C626E3AFE}" srcId="{9A4817DC-3450-423C-92F1-877DE0B15B8C}" destId="{C7F1D6DC-C498-4F41-AA6F-291B808BEDB5}" srcOrd="0" destOrd="0" parTransId="{8E077301-65C6-4182-AC6F-501823C6CDD1}" sibTransId="{0BA43EAE-12FF-4ABD-BCC6-611F54EB41A2}"/>
    <dgm:cxn modelId="{98047F0F-A49C-4B6F-803A-B4E0E9A2B6B0}" type="presOf" srcId="{74FC2325-EAFF-4ABE-8D22-D385E12005B2}" destId="{603A9280-E464-47FB-86BE-964388F26A3B}" srcOrd="0" destOrd="0" presId="urn:microsoft.com/office/officeart/2005/8/layout/cycle8"/>
    <dgm:cxn modelId="{48986458-0196-4947-94C9-4F5CCC957C56}" type="presOf" srcId="{7A3779F1-B1B7-43C3-BCD5-5BD08E18356A}" destId="{6A45C758-2526-4FB2-BD6B-366A4EDE1337}" srcOrd="1" destOrd="0" presId="urn:microsoft.com/office/officeart/2005/8/layout/cycle8"/>
    <dgm:cxn modelId="{BC996948-EC0D-404E-9FE2-54622FFDB788}" srcId="{9A4817DC-3450-423C-92F1-877DE0B15B8C}" destId="{32854893-295E-4B5E-B6B4-3A71F0D5AE0F}" srcOrd="3" destOrd="0" parTransId="{C80A76B4-221D-4D0E-8622-37CC38468717}" sibTransId="{064085CE-430D-48FF-B4C5-FAAE84DAC29E}"/>
    <dgm:cxn modelId="{2EB60A41-7EDA-473F-B294-28CF68EBF566}" srcId="{9A4817DC-3450-423C-92F1-877DE0B15B8C}" destId="{F60DCC20-1864-45F7-B996-084696479549}" srcOrd="1" destOrd="0" parTransId="{DCF25E81-6D04-425B-93BB-6C2D41CF2076}" sibTransId="{B18F31A8-9675-4823-BEBB-B63B5A120220}"/>
    <dgm:cxn modelId="{5645F8E5-2DA6-450C-871C-1A6A7656B3AD}" type="presOf" srcId="{32854893-295E-4B5E-B6B4-3A71F0D5AE0F}" destId="{D9A10B5A-0466-4706-9843-85F8FB880CA6}" srcOrd="1" destOrd="0" presId="urn:microsoft.com/office/officeart/2005/8/layout/cycle8"/>
    <dgm:cxn modelId="{D0750D2D-4294-4E8E-A4ED-81F9565BCD6C}" type="presOf" srcId="{74FC2325-EAFF-4ABE-8D22-D385E12005B2}" destId="{84E02875-A2B6-4F78-9523-3A8D6D21A86B}" srcOrd="1" destOrd="0" presId="urn:microsoft.com/office/officeart/2005/8/layout/cycle8"/>
    <dgm:cxn modelId="{51BC5F05-6805-45D9-9A17-AC3F52B06BE5}" type="presOf" srcId="{F60DCC20-1864-45F7-B996-084696479549}" destId="{55A5FA48-52E2-448E-AF21-81728ECF4F5E}" srcOrd="0" destOrd="0" presId="urn:microsoft.com/office/officeart/2005/8/layout/cycle8"/>
    <dgm:cxn modelId="{116E0F3B-0412-4754-B78E-97F7AEF46CF4}" type="presOf" srcId="{F60DCC20-1864-45F7-B996-084696479549}" destId="{919E574B-2A19-48E3-B6C8-9CA0B23DA6E4}" srcOrd="1" destOrd="0" presId="urn:microsoft.com/office/officeart/2005/8/layout/cycle8"/>
    <dgm:cxn modelId="{F42A11DC-B79F-4362-9218-7F7A976BA003}" type="presOf" srcId="{C7F1D6DC-C498-4F41-AA6F-291B808BEDB5}" destId="{831DD3AA-296B-4D70-9EA2-3C9C5EC6788A}" srcOrd="0" destOrd="0" presId="urn:microsoft.com/office/officeart/2005/8/layout/cycle8"/>
    <dgm:cxn modelId="{36CDCEBA-3A1E-4229-819F-38B00662BE8D}" type="presParOf" srcId="{67DFA637-EFF0-43A0-8BB7-61855870501C}" destId="{831DD3AA-296B-4D70-9EA2-3C9C5EC6788A}" srcOrd="0" destOrd="0" presId="urn:microsoft.com/office/officeart/2005/8/layout/cycle8"/>
    <dgm:cxn modelId="{7A9E3A18-CA33-48E6-A987-79D81F1975C0}" type="presParOf" srcId="{67DFA637-EFF0-43A0-8BB7-61855870501C}" destId="{A5F55F3E-086C-4BD0-91B5-43F5C801479A}" srcOrd="1" destOrd="0" presId="urn:microsoft.com/office/officeart/2005/8/layout/cycle8"/>
    <dgm:cxn modelId="{50B103D9-D02F-4432-8C11-553AC4E54CFF}" type="presParOf" srcId="{67DFA637-EFF0-43A0-8BB7-61855870501C}" destId="{E734525A-290C-4D8C-92DE-4A6AF46A4D9A}" srcOrd="2" destOrd="0" presId="urn:microsoft.com/office/officeart/2005/8/layout/cycle8"/>
    <dgm:cxn modelId="{085A3C09-9CA1-4F43-9EFE-CBF06436E7DD}" type="presParOf" srcId="{67DFA637-EFF0-43A0-8BB7-61855870501C}" destId="{20BFDD77-D283-44E5-9DBF-39F23A168D41}" srcOrd="3" destOrd="0" presId="urn:microsoft.com/office/officeart/2005/8/layout/cycle8"/>
    <dgm:cxn modelId="{B32FC151-C5CD-45AE-ADE8-BD68988B83FB}" type="presParOf" srcId="{67DFA637-EFF0-43A0-8BB7-61855870501C}" destId="{55A5FA48-52E2-448E-AF21-81728ECF4F5E}" srcOrd="4" destOrd="0" presId="urn:microsoft.com/office/officeart/2005/8/layout/cycle8"/>
    <dgm:cxn modelId="{AAABE296-BED1-4945-B176-074923E7827D}" type="presParOf" srcId="{67DFA637-EFF0-43A0-8BB7-61855870501C}" destId="{C26FC5FF-E9FE-4FAF-B628-C0370734CDD1}" srcOrd="5" destOrd="0" presId="urn:microsoft.com/office/officeart/2005/8/layout/cycle8"/>
    <dgm:cxn modelId="{5038AFF9-2526-4C29-AB43-4D2225A98559}" type="presParOf" srcId="{67DFA637-EFF0-43A0-8BB7-61855870501C}" destId="{0B90F307-3E9E-48EB-A66A-54CAEB2208EF}" srcOrd="6" destOrd="0" presId="urn:microsoft.com/office/officeart/2005/8/layout/cycle8"/>
    <dgm:cxn modelId="{FD9E41C6-5DFD-4DAC-93DE-E126D54175C0}" type="presParOf" srcId="{67DFA637-EFF0-43A0-8BB7-61855870501C}" destId="{919E574B-2A19-48E3-B6C8-9CA0B23DA6E4}" srcOrd="7" destOrd="0" presId="urn:microsoft.com/office/officeart/2005/8/layout/cycle8"/>
    <dgm:cxn modelId="{4FC1D39F-8F79-4DEA-BC66-56258D6377C3}" type="presParOf" srcId="{67DFA637-EFF0-43A0-8BB7-61855870501C}" destId="{89A60D41-6A8A-441A-9DA4-E5F37AAF6077}" srcOrd="8" destOrd="0" presId="urn:microsoft.com/office/officeart/2005/8/layout/cycle8"/>
    <dgm:cxn modelId="{F97C3659-B89D-410B-BE36-7B5DEC7D91AC}" type="presParOf" srcId="{67DFA637-EFF0-43A0-8BB7-61855870501C}" destId="{38BB47F2-0B60-4AB0-A33D-9EE8EFEF7A99}" srcOrd="9" destOrd="0" presId="urn:microsoft.com/office/officeart/2005/8/layout/cycle8"/>
    <dgm:cxn modelId="{53161C61-E66B-46C0-9EBD-53DBE19CA632}" type="presParOf" srcId="{67DFA637-EFF0-43A0-8BB7-61855870501C}" destId="{78896018-CF25-41F6-BBDA-2CA3E43D2305}" srcOrd="10" destOrd="0" presId="urn:microsoft.com/office/officeart/2005/8/layout/cycle8"/>
    <dgm:cxn modelId="{5DC27C9A-E301-4A44-9179-143302303CE9}" type="presParOf" srcId="{67DFA637-EFF0-43A0-8BB7-61855870501C}" destId="{6A45C758-2526-4FB2-BD6B-366A4EDE1337}" srcOrd="11" destOrd="0" presId="urn:microsoft.com/office/officeart/2005/8/layout/cycle8"/>
    <dgm:cxn modelId="{C23F608A-A1B5-4D21-B47C-59C62A77D4D6}" type="presParOf" srcId="{67DFA637-EFF0-43A0-8BB7-61855870501C}" destId="{FAF38B4E-2701-4873-A012-AC336831BA57}" srcOrd="12" destOrd="0" presId="urn:microsoft.com/office/officeart/2005/8/layout/cycle8"/>
    <dgm:cxn modelId="{4972AE30-E751-470B-A005-8E3E0B11B3F7}" type="presParOf" srcId="{67DFA637-EFF0-43A0-8BB7-61855870501C}" destId="{55427005-8C60-4A59-94A2-F61172D9BEB7}" srcOrd="13" destOrd="0" presId="urn:microsoft.com/office/officeart/2005/8/layout/cycle8"/>
    <dgm:cxn modelId="{CCE0E9EA-53A7-4C5F-980F-3841127081FC}" type="presParOf" srcId="{67DFA637-EFF0-43A0-8BB7-61855870501C}" destId="{A235624B-7EB4-42C6-ABAC-EFAB74B962E6}" srcOrd="14" destOrd="0" presId="urn:microsoft.com/office/officeart/2005/8/layout/cycle8"/>
    <dgm:cxn modelId="{D99DBC19-0D99-4A4A-9982-C0E17313D3C4}" type="presParOf" srcId="{67DFA637-EFF0-43A0-8BB7-61855870501C}" destId="{D9A10B5A-0466-4706-9843-85F8FB880CA6}" srcOrd="15" destOrd="0" presId="urn:microsoft.com/office/officeart/2005/8/layout/cycle8"/>
    <dgm:cxn modelId="{3EE39749-D3BF-49B4-8C9C-BA583A21BF45}" type="presParOf" srcId="{67DFA637-EFF0-43A0-8BB7-61855870501C}" destId="{3D689760-02E9-4A13-B855-06FAB8218776}" srcOrd="16" destOrd="0" presId="urn:microsoft.com/office/officeart/2005/8/layout/cycle8"/>
    <dgm:cxn modelId="{870699EA-3CC1-4793-A5E2-8D87356866D9}" type="presParOf" srcId="{67DFA637-EFF0-43A0-8BB7-61855870501C}" destId="{9D7270B4-C49E-4B75-99D5-AF71B71387F3}" srcOrd="17" destOrd="0" presId="urn:microsoft.com/office/officeart/2005/8/layout/cycle8"/>
    <dgm:cxn modelId="{315AA518-62C2-4480-9250-CD3F39E90B08}" type="presParOf" srcId="{67DFA637-EFF0-43A0-8BB7-61855870501C}" destId="{4636B1F8-88E2-4870-943E-B857C8CDE630}" srcOrd="18" destOrd="0" presId="urn:microsoft.com/office/officeart/2005/8/layout/cycle8"/>
    <dgm:cxn modelId="{F7DA6F6A-3AF5-4B37-98F9-ADC8CAC89758}" type="presParOf" srcId="{67DFA637-EFF0-43A0-8BB7-61855870501C}" destId="{2B99E8A4-C0A8-4E6B-BABD-1338D8F7AA90}" srcOrd="19" destOrd="0" presId="urn:microsoft.com/office/officeart/2005/8/layout/cycle8"/>
    <dgm:cxn modelId="{89BAB34F-0D9A-4A54-86B4-C4611925F3AB}" type="presParOf" srcId="{67DFA637-EFF0-43A0-8BB7-61855870501C}" destId="{603A9280-E464-47FB-86BE-964388F26A3B}" srcOrd="20" destOrd="0" presId="urn:microsoft.com/office/officeart/2005/8/layout/cycle8"/>
    <dgm:cxn modelId="{8BA08639-F88D-40DE-BFEC-E6B1C3C5FBE3}" type="presParOf" srcId="{67DFA637-EFF0-43A0-8BB7-61855870501C}" destId="{E9581BEF-6751-48D5-9193-F98725254828}" srcOrd="21" destOrd="0" presId="urn:microsoft.com/office/officeart/2005/8/layout/cycle8"/>
    <dgm:cxn modelId="{B42B9C36-286E-48E8-95F3-EBCB584A3246}" type="presParOf" srcId="{67DFA637-EFF0-43A0-8BB7-61855870501C}" destId="{585F9C8A-5D6B-4C64-B55B-9048BE4025C9}" srcOrd="22" destOrd="0" presId="urn:microsoft.com/office/officeart/2005/8/layout/cycle8"/>
    <dgm:cxn modelId="{5CDBB419-699A-419C-AB92-AC6C822D08E0}" type="presParOf" srcId="{67DFA637-EFF0-43A0-8BB7-61855870501C}" destId="{84E02875-A2B6-4F78-9523-3A8D6D21A86B}" srcOrd="23" destOrd="0" presId="urn:microsoft.com/office/officeart/2005/8/layout/cycle8"/>
    <dgm:cxn modelId="{120868C9-3043-4CC9-A14F-DD9B741955DA}" type="presParOf" srcId="{67DFA637-EFF0-43A0-8BB7-61855870501C}" destId="{60886723-6725-4106-9D59-776878C2F80F}" srcOrd="24" destOrd="0" presId="urn:microsoft.com/office/officeart/2005/8/layout/cycle8"/>
    <dgm:cxn modelId="{722B0387-41E3-43B1-BA90-613815B78771}" type="presParOf" srcId="{67DFA637-EFF0-43A0-8BB7-61855870501C}" destId="{03248067-AAAB-430A-A880-DB06A2046D63}" srcOrd="25" destOrd="0" presId="urn:microsoft.com/office/officeart/2005/8/layout/cycle8"/>
    <dgm:cxn modelId="{F4DA9396-258E-4153-9466-AF1B2E82436E}" type="presParOf" srcId="{67DFA637-EFF0-43A0-8BB7-61855870501C}" destId="{FB2F9225-FE62-4EB7-AB5F-994631C5332B}" srcOrd="26" destOrd="0" presId="urn:microsoft.com/office/officeart/2005/8/layout/cycle8"/>
    <dgm:cxn modelId="{999AB9E4-5B57-462C-8FD3-E4878CDB2212}" type="presParOf" srcId="{67DFA637-EFF0-43A0-8BB7-61855870501C}" destId="{09FBE660-07DB-4D6D-A84B-B236E6CD12A1}" srcOrd="27" destOrd="0" presId="urn:microsoft.com/office/officeart/2005/8/layout/cycle8"/>
    <dgm:cxn modelId="{A7DB42D4-3FDA-4130-8A6C-42E489ACA7F7}" type="presParOf" srcId="{67DFA637-EFF0-43A0-8BB7-61855870501C}" destId="{E17B318E-7938-4177-AC44-9F5816AD8C3C}" srcOrd="28" destOrd="0" presId="urn:microsoft.com/office/officeart/2005/8/layout/cycle8"/>
    <dgm:cxn modelId="{4D3E36E3-FE1C-49B8-9FA4-33E4F578A88B}" type="presParOf" srcId="{67DFA637-EFF0-43A0-8BB7-61855870501C}" destId="{DDE2EDB3-C63A-4ABF-89BE-86AFF8116352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1DD3AA-296B-4D70-9EA2-3C9C5EC6788A}">
      <dsp:nvSpPr>
        <dsp:cNvPr id="0" name=""/>
        <dsp:cNvSpPr/>
      </dsp:nvSpPr>
      <dsp:spPr>
        <a:xfrm>
          <a:off x="1571752" y="271849"/>
          <a:ext cx="3883151" cy="3883151"/>
        </a:xfrm>
        <a:prstGeom prst="pie">
          <a:avLst>
            <a:gd name="adj1" fmla="val 16200000"/>
            <a:gd name="adj2" fmla="val 19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2-3 HAVI KIEMELT MENÜK</a:t>
          </a:r>
          <a:endParaRPr lang="hu-HU" sz="1000" kern="1200" dirty="0"/>
        </a:p>
      </dsp:txBody>
      <dsp:txXfrm>
        <a:off x="3605783" y="767876"/>
        <a:ext cx="1017015" cy="785875"/>
      </dsp:txXfrm>
    </dsp:sp>
    <dsp:sp modelId="{55A5FA48-52E2-448E-AF21-81728ECF4F5E}">
      <dsp:nvSpPr>
        <dsp:cNvPr id="0" name=""/>
        <dsp:cNvSpPr/>
      </dsp:nvSpPr>
      <dsp:spPr>
        <a:xfrm>
          <a:off x="1617980" y="351824"/>
          <a:ext cx="3883151" cy="3883151"/>
        </a:xfrm>
        <a:prstGeom prst="pie">
          <a:avLst>
            <a:gd name="adj1" fmla="val 198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POSTALÁDÁS KUPONFÜZET</a:t>
          </a:r>
          <a:endParaRPr lang="hu-HU" sz="1000" kern="1200" dirty="0"/>
        </a:p>
      </dsp:txBody>
      <dsp:txXfrm>
        <a:off x="4252976" y="1923575"/>
        <a:ext cx="1063243" cy="762762"/>
      </dsp:txXfrm>
    </dsp:sp>
    <dsp:sp modelId="{89A60D41-6A8A-441A-9DA4-E5F37AAF6077}">
      <dsp:nvSpPr>
        <dsp:cNvPr id="0" name=""/>
        <dsp:cNvSpPr/>
      </dsp:nvSpPr>
      <dsp:spPr>
        <a:xfrm>
          <a:off x="1571752" y="431798"/>
          <a:ext cx="3883151" cy="3883151"/>
        </a:xfrm>
        <a:prstGeom prst="pie">
          <a:avLst>
            <a:gd name="adj1" fmla="val 18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ÉTTERMI KUPON FÜZETEK</a:t>
          </a:r>
          <a:endParaRPr lang="hu-HU" sz="1000" kern="1200" dirty="0"/>
        </a:p>
      </dsp:txBody>
      <dsp:txXfrm>
        <a:off x="3605783" y="3056162"/>
        <a:ext cx="1017015" cy="785875"/>
      </dsp:txXfrm>
    </dsp:sp>
    <dsp:sp modelId="{FAF38B4E-2701-4873-A012-AC336831BA57}">
      <dsp:nvSpPr>
        <dsp:cNvPr id="0" name=""/>
        <dsp:cNvSpPr/>
      </dsp:nvSpPr>
      <dsp:spPr>
        <a:xfrm>
          <a:off x="1479296" y="431798"/>
          <a:ext cx="3883151" cy="3883151"/>
        </a:xfrm>
        <a:prstGeom prst="pie">
          <a:avLst>
            <a:gd name="adj1" fmla="val 54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MOBIL APP KUPONOZÁS</a:t>
          </a:r>
          <a:endParaRPr lang="hu-HU" sz="1000" kern="1200" dirty="0"/>
        </a:p>
      </dsp:txBody>
      <dsp:txXfrm>
        <a:off x="2311400" y="3056162"/>
        <a:ext cx="1017015" cy="785875"/>
      </dsp:txXfrm>
    </dsp:sp>
    <dsp:sp modelId="{3D689760-02E9-4A13-B855-06FAB8218776}">
      <dsp:nvSpPr>
        <dsp:cNvPr id="0" name=""/>
        <dsp:cNvSpPr/>
      </dsp:nvSpPr>
      <dsp:spPr>
        <a:xfrm>
          <a:off x="1433068" y="351824"/>
          <a:ext cx="3883151" cy="3883151"/>
        </a:xfrm>
        <a:prstGeom prst="pie">
          <a:avLst>
            <a:gd name="adj1" fmla="val 9000000"/>
            <a:gd name="adj2" fmla="val 126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XTRAYO „OLCSÓ/FILLÉRES” PLATFORM</a:t>
          </a:r>
          <a:endParaRPr lang="hu-HU" sz="1000" kern="1200" dirty="0"/>
        </a:p>
      </dsp:txBody>
      <dsp:txXfrm>
        <a:off x="1617980" y="1923575"/>
        <a:ext cx="1063243" cy="762762"/>
      </dsp:txXfrm>
    </dsp:sp>
    <dsp:sp modelId="{603A9280-E464-47FB-86BE-964388F26A3B}">
      <dsp:nvSpPr>
        <dsp:cNvPr id="0" name=""/>
        <dsp:cNvSpPr/>
      </dsp:nvSpPr>
      <dsp:spPr>
        <a:xfrm>
          <a:off x="1479296" y="271849"/>
          <a:ext cx="3883151" cy="3883151"/>
        </a:xfrm>
        <a:prstGeom prst="pie">
          <a:avLst>
            <a:gd name="adj1" fmla="val 126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000" kern="1200" dirty="0" smtClean="0"/>
            <a:t>NAPI „DISZKONT” PLATFORM</a:t>
          </a:r>
          <a:endParaRPr lang="hu-HU" sz="1000" kern="1200" dirty="0"/>
        </a:p>
      </dsp:txBody>
      <dsp:txXfrm>
        <a:off x="2311400" y="767876"/>
        <a:ext cx="1017015" cy="785875"/>
      </dsp:txXfrm>
    </dsp:sp>
    <dsp:sp modelId="{60886723-6725-4106-9D59-776878C2F80F}">
      <dsp:nvSpPr>
        <dsp:cNvPr id="0" name=""/>
        <dsp:cNvSpPr/>
      </dsp:nvSpPr>
      <dsp:spPr>
        <a:xfrm>
          <a:off x="1331224" y="31463"/>
          <a:ext cx="4363923" cy="4363923"/>
        </a:xfrm>
        <a:prstGeom prst="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48067-AAAB-430A-A880-DB06A2046D63}">
      <dsp:nvSpPr>
        <dsp:cNvPr id="0" name=""/>
        <dsp:cNvSpPr/>
      </dsp:nvSpPr>
      <dsp:spPr>
        <a:xfrm>
          <a:off x="1377452" y="111438"/>
          <a:ext cx="4363923" cy="4363923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F9225-FE62-4EB7-AB5F-994631C5332B}">
      <dsp:nvSpPr>
        <dsp:cNvPr id="0" name=""/>
        <dsp:cNvSpPr/>
      </dsp:nvSpPr>
      <dsp:spPr>
        <a:xfrm>
          <a:off x="1331224" y="191412"/>
          <a:ext cx="4363923" cy="4363923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FBE660-07DB-4D6D-A84B-B236E6CD12A1}">
      <dsp:nvSpPr>
        <dsp:cNvPr id="0" name=""/>
        <dsp:cNvSpPr/>
      </dsp:nvSpPr>
      <dsp:spPr>
        <a:xfrm>
          <a:off x="1239052" y="191412"/>
          <a:ext cx="4363923" cy="4363923"/>
        </a:xfrm>
        <a:prstGeom prst="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7B318E-7938-4177-AC44-9F5816AD8C3C}">
      <dsp:nvSpPr>
        <dsp:cNvPr id="0" name=""/>
        <dsp:cNvSpPr/>
      </dsp:nvSpPr>
      <dsp:spPr>
        <a:xfrm>
          <a:off x="1192824" y="111438"/>
          <a:ext cx="4363923" cy="4363923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2EDB3-C63A-4ABF-89BE-86AFF8116352}">
      <dsp:nvSpPr>
        <dsp:cNvPr id="0" name=""/>
        <dsp:cNvSpPr/>
      </dsp:nvSpPr>
      <dsp:spPr>
        <a:xfrm>
          <a:off x="1239052" y="31463"/>
          <a:ext cx="4363923" cy="4363923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F95A51-03A4-4D96-B2C7-179085C4972A}" type="datetimeFigureOut">
              <a:rPr lang="en-US" smtClean="0"/>
              <a:pPr/>
              <a:t>9/15/2015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954605-96B6-443C-ADD3-32334EE29FB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E5EC683-2344-40D3-BAEF-9292CFC8480A}" type="slidenum">
              <a:rPr lang="de-DE">
                <a:solidFill>
                  <a:srgbClr val="000000"/>
                </a:solidFill>
              </a:rPr>
              <a:pPr eaLnBrk="1" hangingPunct="1"/>
              <a:t>10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41697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54605-96B6-443C-ADD3-32334EE29FBE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40080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A932B999-E0C5-47B6-98CE-D82B521EB0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6294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D3B4C2CB-B483-4EF0-9384-4238D25E98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743200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09A81241-30F4-4877-A801-3DC2DCDBF6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783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8BC746A9-31BB-42EF-9BD8-00C4F06721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040188" cy="639762"/>
          </a:xfrm>
        </p:spPr>
        <p:txBody>
          <a:bodyPr anchor="b"/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11362"/>
            <a:ext cx="4040188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371600"/>
            <a:ext cx="4041775" cy="639762"/>
          </a:xfrm>
        </p:spPr>
        <p:txBody>
          <a:bodyPr anchor="b"/>
          <a:lstStyle>
            <a:lvl1pPr marL="0" indent="0" algn="ctr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11362"/>
            <a:ext cx="4041775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0480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234B6EEA-9764-48F1-B768-3BC94DB0E0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56728966-C146-40E8-9A5F-2567B9A4B7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3429000"/>
            <a:ext cx="9144000" cy="0"/>
          </a:xfrm>
          <a:prstGeom prst="line">
            <a:avLst/>
          </a:prstGeom>
          <a:ln w="57150">
            <a:solidFill>
              <a:srgbClr val="0065B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1B660D53-2E2E-4A9A-ADA6-909E8C2175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3008313" cy="781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800"/>
            <a:ext cx="5111750" cy="4449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228850"/>
            <a:ext cx="3008313" cy="36687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05029487-C649-4D8E-8E2A-6ECDDD52B6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600200"/>
            <a:ext cx="5486400" cy="3200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057400" y="6416675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4166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latin typeface="Arial" pitchFamily="34" charset="0"/>
              </a:rPr>
              <a:t>Confidential and Proprietary Information of Fusion Investments</a:t>
            </a:r>
            <a:endParaRPr lang="en-US">
              <a:latin typeface="Arial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34200" y="6416675"/>
            <a:ext cx="21336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7E269D04-CAD7-400A-B493-828850C193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76200"/>
            <a:ext cx="5867400" cy="762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716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276600" y="6305550"/>
            <a:ext cx="2133600" cy="4762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</a:defRPr>
            </a:lvl1pPr>
          </a:lstStyle>
          <a:p>
            <a:pPr>
              <a:defRPr/>
            </a:pPr>
            <a:fld id="{746835A6-5D21-4E11-B2D4-644227E417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rtalom helye 2"/>
          <p:cNvSpPr>
            <a:spLocks noGrp="1"/>
          </p:cNvSpPr>
          <p:nvPr>
            <p:ph sz="half" idx="1"/>
          </p:nvPr>
        </p:nvSpPr>
        <p:spPr>
          <a:xfrm>
            <a:off x="214282" y="214290"/>
            <a:ext cx="8715436" cy="614366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ABB3D-101C-4F8E-9BD8-D51E2D7ABD8C}" type="datetime1">
              <a:rPr lang="hu-HU"/>
              <a:pPr>
                <a:defRPr/>
              </a:pPr>
              <a:t>2015.09.15.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/>
              <a:t>Confidential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F0E0D-C22D-48BC-BF06-14909D0691A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BK template_WHITE_blue line_right logo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76200"/>
            <a:ext cx="71628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341438"/>
            <a:ext cx="8458200" cy="4373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auto">
          <a:xfrm>
            <a:off x="0" y="6416675"/>
            <a:ext cx="2286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800" dirty="0">
                <a:solidFill>
                  <a:srgbClr val="0065B3"/>
                </a:solidFill>
                <a:latin typeface="Arial Narrow" pitchFamily="-1" charset="0"/>
              </a:rPr>
              <a:t>CONFIDENTIAL AND PROPRIETARY INFORMATION  OF BURGER KING CORPORATION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41667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4B6C299-4E86-43CD-A3C1-5A084A548DF6}" type="slidenum">
              <a:rPr lang="en-US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rgbClr val="0065B3"/>
          </a:solidFill>
          <a:latin typeface="+mn-lt"/>
          <a:ea typeface="+mj-ea"/>
          <a:cs typeface="Arial" pitchFamily="34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5B3"/>
          </a:solidFill>
          <a:latin typeface="Calibri" pitchFamily="-1" charset="0"/>
          <a:cs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5B3"/>
          </a:solidFill>
          <a:latin typeface="Calibri" pitchFamily="-1" charset="0"/>
          <a:cs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5B3"/>
          </a:solidFill>
          <a:latin typeface="Calibri" pitchFamily="-1" charset="0"/>
          <a:cs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65B3"/>
          </a:solidFill>
          <a:latin typeface="Calibri" pitchFamily="-1" charset="0"/>
          <a:cs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300" b="1">
          <a:solidFill>
            <a:srgbClr val="AA071C"/>
          </a:solidFill>
          <a:latin typeface="Century Gothic" pitchFamily="-1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300" b="1">
          <a:solidFill>
            <a:srgbClr val="AA071C"/>
          </a:solidFill>
          <a:latin typeface="Century Gothic" pitchFamily="-1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300" b="1">
          <a:solidFill>
            <a:srgbClr val="AA071C"/>
          </a:solidFill>
          <a:latin typeface="Century Gothic" pitchFamily="-1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300" b="1">
          <a:solidFill>
            <a:srgbClr val="AA071C"/>
          </a:solidFill>
          <a:latin typeface="Century Gothic" pitchFamily="-1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0065B3"/>
        </a:buClr>
        <a:buFont typeface="Arial" pitchFamily="34" charset="0"/>
        <a:buChar char="•"/>
        <a:defRPr sz="2400" kern="1200" cap="all">
          <a:solidFill>
            <a:srgbClr val="404040"/>
          </a:solidFill>
          <a:latin typeface="+mn-lt"/>
          <a:ea typeface="+mn-ea"/>
          <a:cs typeface="Arial" pitchFamily="34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Clr>
          <a:srgbClr val="0065B3"/>
        </a:buClr>
        <a:buFont typeface="Arial" pitchFamily="34" charset="0"/>
        <a:buChar char="–"/>
        <a:defRPr kern="1200" cap="all">
          <a:solidFill>
            <a:srgbClr val="404040"/>
          </a:solidFill>
          <a:latin typeface="+mn-lt"/>
          <a:ea typeface="+mn-ea"/>
          <a:cs typeface="Arial" pitchFamily="34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Clr>
          <a:srgbClr val="0065B3"/>
        </a:buClr>
        <a:buFont typeface="Arial" pitchFamily="34" charset="0"/>
        <a:buChar char="•"/>
        <a:defRPr kern="1200" cap="all">
          <a:solidFill>
            <a:srgbClr val="404040"/>
          </a:solidFill>
          <a:latin typeface="+mn-lt"/>
          <a:ea typeface="+mn-ea"/>
          <a:cs typeface="Arial" pitchFamily="34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Clr>
          <a:srgbClr val="0065B3"/>
        </a:buClr>
        <a:buFont typeface="Arial" pitchFamily="34" charset="0"/>
        <a:buChar char="–"/>
        <a:defRPr sz="1600" kern="1200" cap="all">
          <a:solidFill>
            <a:srgbClr val="404040"/>
          </a:solidFill>
          <a:latin typeface="+mn-lt"/>
          <a:ea typeface="+mn-ea"/>
          <a:cs typeface="Arial" pitchFamily="34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Clr>
          <a:srgbClr val="0065B3"/>
        </a:buClr>
        <a:buFont typeface="Arial" pitchFamily="34" charset="0"/>
        <a:buChar char="»"/>
        <a:defRPr sz="1600" kern="1200" cap="all">
          <a:solidFill>
            <a:srgbClr val="404040"/>
          </a:solidFill>
          <a:latin typeface="+mn-lt"/>
          <a:ea typeface="+mn-ea"/>
          <a:cs typeface="Arial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akkay.janos\Desktop\KREAT&#205;V%20PREZI\BK_Filleres_20s_TVC_mobile.mp4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akkay.janos\Desktop\KREAT&#205;V%20PREZI\BKING_20as_elfogadott_FIN01.mp4" TargetMode="Externa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youtu.be/Wf7PytE5sYQ" TargetMode="External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932B999-E0C5-47B6-98CE-D82B521EB05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sz="3200" cap="none" dirty="0" smtClean="0">
                <a:solidFill>
                  <a:srgbClr val="FF0000"/>
                </a:solidFill>
              </a:rPr>
              <a:t>BURGER KING </a:t>
            </a:r>
            <a:r>
              <a:rPr lang="hu-HU" cap="none" dirty="0" smtClean="0"/>
              <a:t>– Az ajánlatok </a:t>
            </a:r>
            <a:r>
              <a:rPr lang="hu-HU" cap="none" dirty="0" err="1" smtClean="0"/>
              <a:t>zsonglőre</a:t>
            </a:r>
            <a:r>
              <a:rPr lang="hu-HU" cap="none" dirty="0" smtClean="0"/>
              <a:t>, a szegmentáció szakértője.</a:t>
            </a:r>
            <a:br>
              <a:rPr lang="hu-HU" cap="none" dirty="0" smtClean="0"/>
            </a:br>
            <a:r>
              <a:rPr lang="hu-HU" sz="1600" cap="none" dirty="0" smtClean="0"/>
              <a:t>(prezentáció a KREATÍV KONFERENCIA részére)</a:t>
            </a:r>
            <a:endParaRPr lang="hu-HU" sz="1600" cap="none" dirty="0"/>
          </a:p>
        </p:txBody>
      </p:sp>
      <p:sp>
        <p:nvSpPr>
          <p:cNvPr id="7" name="Élőláb helye 6"/>
          <p:cNvSpPr>
            <a:spLocks noGrp="1"/>
          </p:cNvSpPr>
          <p:nvPr>
            <p:ph type="ftr" sz="quarter" idx="10"/>
          </p:nvPr>
        </p:nvSpPr>
        <p:spPr>
          <a:xfrm>
            <a:off x="0" y="6400800"/>
            <a:ext cx="7696200" cy="365125"/>
          </a:xfrm>
          <a:solidFill>
            <a:schemeClr val="bg1"/>
          </a:solidFill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 smtClean="0">
                <a:solidFill>
                  <a:schemeClr val="accent1"/>
                </a:solidFill>
                <a:latin typeface="Arial" pitchFamily="34" charset="0"/>
              </a:rPr>
              <a:t>Confidential and Proprietary Information of Fusion Investments</a:t>
            </a:r>
            <a:endParaRPr lang="en-US" sz="1200" b="1" dirty="0">
              <a:solidFill>
                <a:schemeClr val="accent1"/>
              </a:solidFill>
              <a:latin typeface="Arial" pitchFamily="34" charset="0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152400" y="5791200"/>
            <a:ext cx="71628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Makkay János – Marketing és Értékesítési Igazgató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Tartalom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Tartalom helye 7"/>
          <p:cNvSpPr>
            <a:spLocks noGrp="1"/>
          </p:cNvSpPr>
          <p:nvPr>
            <p:ph idx="1"/>
          </p:nvPr>
        </p:nvSpPr>
        <p:spPr>
          <a:xfrm>
            <a:off x="152400" y="914400"/>
            <a:ext cx="8991600" cy="5360988"/>
          </a:xfrm>
        </p:spPr>
        <p:txBody>
          <a:bodyPr>
            <a:normAutofit/>
          </a:bodyPr>
          <a:lstStyle/>
          <a:p>
            <a:r>
              <a:rPr lang="hu-HU" sz="2800" cap="none" dirty="0" smtClean="0"/>
              <a:t>Kihívás</a:t>
            </a:r>
          </a:p>
          <a:p>
            <a:r>
              <a:rPr lang="hu-HU" sz="2800" cap="none" dirty="0" smtClean="0"/>
              <a:t>Dilemmák</a:t>
            </a:r>
          </a:p>
          <a:p>
            <a:r>
              <a:rPr lang="hu-HU" sz="2800" cap="none" dirty="0" smtClean="0"/>
              <a:t>Szegmentáció (a fogyasztóra hangolva…)</a:t>
            </a:r>
          </a:p>
          <a:p>
            <a:r>
              <a:rPr lang="hu-HU" sz="2800" cap="none" dirty="0" smtClean="0"/>
              <a:t>Értékesítési platformok</a:t>
            </a:r>
          </a:p>
          <a:p>
            <a:r>
              <a:rPr lang="hu-HU" sz="2800" cap="none" dirty="0" smtClean="0"/>
              <a:t>Az eredmény</a:t>
            </a:r>
          </a:p>
          <a:p>
            <a:endParaRPr lang="hu-HU" sz="2800" cap="none" dirty="0" smtClean="0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A KIHÍVÁS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Burger King értékesítés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538" y="1524000"/>
            <a:ext cx="81446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églalap 7"/>
          <p:cNvSpPr/>
          <p:nvPr/>
        </p:nvSpPr>
        <p:spPr>
          <a:xfrm>
            <a:off x="5791200" y="1295400"/>
            <a:ext cx="3124200" cy="46482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0" name="Egyenes összekötő nyíllal 9"/>
          <p:cNvCxnSpPr/>
          <p:nvPr/>
        </p:nvCxnSpPr>
        <p:spPr>
          <a:xfrm>
            <a:off x="1600200" y="2438400"/>
            <a:ext cx="3352800" cy="14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u-HU"/>
              <a:t>Confidential</a:t>
            </a:r>
          </a:p>
        </p:txBody>
      </p:sp>
      <p:sp>
        <p:nvSpPr>
          <p:cNvPr id="8" name="Dia számának hely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F873D9-9A80-44C9-A9A6-C6F508CFA4A7}" type="slidenum">
              <a:rPr lang="hu-HU"/>
              <a:pPr>
                <a:defRPr/>
              </a:pPr>
              <a:t>5</a:t>
            </a:fld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76200" y="209490"/>
            <a:ext cx="693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u-HU" sz="2400" b="1" dirty="0" smtClean="0">
                <a:solidFill>
                  <a:srgbClr val="0070C0"/>
                </a:solidFill>
              </a:rPr>
              <a:t>Piaci pozíció és méret</a:t>
            </a:r>
          </a:p>
        </p:txBody>
      </p:sp>
      <p:sp>
        <p:nvSpPr>
          <p:cNvPr id="7" name="Élőláb helye 6"/>
          <p:cNvSpPr txBox="1">
            <a:spLocks/>
          </p:cNvSpPr>
          <p:nvPr/>
        </p:nvSpPr>
        <p:spPr>
          <a:xfrm>
            <a:off x="0" y="6416675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53" y="1295400"/>
            <a:ext cx="9063664" cy="4267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Balra-jobbra nyíl 9"/>
          <p:cNvSpPr/>
          <p:nvPr/>
        </p:nvSpPr>
        <p:spPr>
          <a:xfrm rot="5400000">
            <a:off x="419100" y="3162300"/>
            <a:ext cx="1524000" cy="228600"/>
          </a:xfrm>
          <a:prstGeom prst="left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Lefelé nyíl 10"/>
          <p:cNvSpPr/>
          <p:nvPr/>
        </p:nvSpPr>
        <p:spPr>
          <a:xfrm rot="16612594">
            <a:off x="1769528" y="3704967"/>
            <a:ext cx="194743" cy="36027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Szövegdoboz 11"/>
          <p:cNvSpPr txBox="1"/>
          <p:nvPr/>
        </p:nvSpPr>
        <p:spPr>
          <a:xfrm>
            <a:off x="1752600" y="2667000"/>
            <a:ext cx="3431196" cy="64633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Egy 4.7X méretű és egy keményen </a:t>
            </a:r>
          </a:p>
          <a:p>
            <a:r>
              <a:rPr lang="hu-HU" dirty="0" smtClean="0"/>
              <a:t>terjeszkedő versenytárs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67645"/>
            <a:ext cx="9144000" cy="47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u-HU"/>
              <a:t>Confidential</a:t>
            </a:r>
          </a:p>
        </p:txBody>
      </p:sp>
      <p:sp>
        <p:nvSpPr>
          <p:cNvPr id="8" name="Dia számának hely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F873D9-9A80-44C9-A9A6-C6F508CFA4A7}" type="slidenum">
              <a:rPr lang="hu-HU"/>
              <a:pPr>
                <a:defRPr/>
              </a:pPr>
              <a:t>6</a:t>
            </a:fld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76200" y="209490"/>
            <a:ext cx="693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u-HU" sz="2400" b="1" dirty="0" smtClean="0">
                <a:solidFill>
                  <a:srgbClr val="0070C0"/>
                </a:solidFill>
              </a:rPr>
              <a:t>Média költés</a:t>
            </a:r>
          </a:p>
        </p:txBody>
      </p:sp>
      <p:sp>
        <p:nvSpPr>
          <p:cNvPr id="7" name="Élőláb helye 6"/>
          <p:cNvSpPr txBox="1">
            <a:spLocks/>
          </p:cNvSpPr>
          <p:nvPr/>
        </p:nvSpPr>
        <p:spPr>
          <a:xfrm>
            <a:off x="0" y="6416675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1600200" y="1923871"/>
            <a:ext cx="1828800" cy="12003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Piacvezető 5-ször annyit invesztál médiába, mint a Burger King</a:t>
            </a:r>
            <a:endParaRPr lang="hu-HU" dirty="0"/>
          </a:p>
        </p:txBody>
      </p:sp>
      <p:sp>
        <p:nvSpPr>
          <p:cNvPr id="13" name="Téglalap 12"/>
          <p:cNvSpPr/>
          <p:nvPr/>
        </p:nvSpPr>
        <p:spPr>
          <a:xfrm>
            <a:off x="990600" y="1981200"/>
            <a:ext cx="533400" cy="22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4800600" y="3276600"/>
            <a:ext cx="914400" cy="22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DILEMMÁK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Vajon mi a meghatározó elem az „értékesítési” sikerhez a gyorséttermi piacon?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2773362"/>
            <a:ext cx="31242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FÓKUSZ EGY JÓL KÖRÜLHATÁROLT CÉLCSOPORTRA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5943600" y="2819400"/>
            <a:ext cx="29718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TÖBB EGYMÁS MELLETT</a:t>
            </a:r>
            <a:r>
              <a:rPr kumimoji="0" lang="hu-HU" sz="3200" b="1" i="0" u="none" strike="noStrike" kern="1200" cap="none" spc="0" normalizeH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 LÉTEZŐ </a:t>
            </a: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CÉLCSOPORT KIELÉGÍTÉSE</a:t>
            </a:r>
            <a:endParaRPr kumimoji="0" lang="hu-HU" sz="32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Balra-jobbra nyíl 6"/>
          <p:cNvSpPr/>
          <p:nvPr/>
        </p:nvSpPr>
        <p:spPr>
          <a:xfrm>
            <a:off x="3352800" y="2514600"/>
            <a:ext cx="2362200" cy="10668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34379624"/>
              </p:ext>
            </p:extLst>
          </p:nvPr>
        </p:nvGraphicFramePr>
        <p:xfrm>
          <a:off x="1981200" y="1066800"/>
          <a:ext cx="10589317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31" name="Title 1"/>
          <p:cNvSpPr>
            <a:spLocks noGrp="1"/>
          </p:cNvSpPr>
          <p:nvPr>
            <p:ph type="title"/>
          </p:nvPr>
        </p:nvSpPr>
        <p:spPr>
          <a:xfrm>
            <a:off x="-838200" y="131762"/>
            <a:ext cx="8785225" cy="706438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hu-HU" sz="2400" cap="none" dirty="0" smtClean="0">
                <a:latin typeface="Helvetica" pitchFamily="34" charset="0"/>
                <a:ea typeface="ＭＳ Ｐゴシック" pitchFamily="34" charset="-128"/>
                <a:cs typeface="Helvetica" pitchFamily="34" charset="0"/>
              </a:rPr>
              <a:t>A GYORSÉTTERMI PIAC FOGYASZTÓI</a:t>
            </a:r>
            <a:br>
              <a:rPr lang="hu-HU" sz="2400" cap="none" dirty="0" smtClean="0">
                <a:latin typeface="Helvetica" pitchFamily="34" charset="0"/>
                <a:ea typeface="ＭＳ Ｐゴシック" pitchFamily="34" charset="-128"/>
                <a:cs typeface="Helvetica" pitchFamily="34" charset="0"/>
              </a:rPr>
            </a:br>
            <a:endParaRPr lang="hu-HU" sz="1000" cap="none" dirty="0" smtClean="0">
              <a:solidFill>
                <a:srgbClr val="FF0000"/>
              </a:solidFill>
              <a:latin typeface="Helvetica" pitchFamily="34" charset="0"/>
              <a:ea typeface="ＭＳ Ｐゴシック" pitchFamily="34" charset="-128"/>
              <a:cs typeface="Helvetica" pitchFamily="34" charset="0"/>
            </a:endParaRPr>
          </a:p>
        </p:txBody>
      </p:sp>
      <p:sp>
        <p:nvSpPr>
          <p:cNvPr id="22532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22533" name="AutoShape 26"/>
          <p:cNvSpPr>
            <a:spLocks noChangeAspect="1" noChangeArrowheads="1" noTextEdit="1"/>
          </p:cNvSpPr>
          <p:nvPr/>
        </p:nvSpPr>
        <p:spPr bwMode="auto">
          <a:xfrm>
            <a:off x="0" y="1295400"/>
            <a:ext cx="8312150" cy="474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/>
          </a:p>
        </p:txBody>
      </p:sp>
      <p:sp>
        <p:nvSpPr>
          <p:cNvPr id="22534" name="Line 18"/>
          <p:cNvSpPr>
            <a:spLocks noChangeShapeType="1"/>
          </p:cNvSpPr>
          <p:nvPr/>
        </p:nvSpPr>
        <p:spPr bwMode="auto">
          <a:xfrm flipH="1" flipV="1">
            <a:off x="852488" y="3581400"/>
            <a:ext cx="7589837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hu-HU"/>
          </a:p>
        </p:txBody>
      </p:sp>
      <p:sp>
        <p:nvSpPr>
          <p:cNvPr id="22535" name="Text Box 13"/>
          <p:cNvSpPr txBox="1">
            <a:spLocks noChangeArrowheads="1"/>
          </p:cNvSpPr>
          <p:nvPr/>
        </p:nvSpPr>
        <p:spPr bwMode="auto">
          <a:xfrm>
            <a:off x="4876800" y="6411913"/>
            <a:ext cx="419100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350" tIns="30175" rIns="60350" bIns="30175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/>
            <a:r>
              <a:rPr lang="en-GB" sz="1000" i="1" dirty="0">
                <a:solidFill>
                  <a:srgbClr val="000000"/>
                </a:solidFill>
                <a:latin typeface="Times" pitchFamily="18" charset="0"/>
                <a:cs typeface="Times New Roman" pitchFamily="18" charset="0"/>
              </a:rPr>
              <a:t>Source: </a:t>
            </a:r>
            <a:r>
              <a:rPr lang="en-GB" sz="1000" i="1" dirty="0">
                <a:solidFill>
                  <a:srgbClr val="000000"/>
                </a:solidFill>
                <a:cs typeface="Times New Roman" pitchFamily="18" charset="0"/>
              </a:rPr>
              <a:t>TGI </a:t>
            </a:r>
            <a:r>
              <a:rPr lang="en-GB" sz="1000" i="1" dirty="0" smtClean="0">
                <a:solidFill>
                  <a:srgbClr val="000000"/>
                </a:solidFill>
                <a:cs typeface="Times New Roman" pitchFamily="18" charset="0"/>
              </a:rPr>
              <a:t>20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13/3-</a:t>
            </a:r>
            <a:r>
              <a:rPr lang="en-GB" sz="1000" i="1" dirty="0" smtClean="0">
                <a:solidFill>
                  <a:srgbClr val="000000"/>
                </a:solidFill>
                <a:cs typeface="Times New Roman" pitchFamily="18" charset="0"/>
              </a:rPr>
              <a:t>4 </a:t>
            </a:r>
            <a:r>
              <a:rPr lang="en-GB" sz="1000" i="1" dirty="0">
                <a:solidFill>
                  <a:srgbClr val="000000"/>
                </a:solidFill>
                <a:cs typeface="Times New Roman" pitchFamily="18" charset="0"/>
              </a:rPr>
              <a:t>20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14/</a:t>
            </a:r>
            <a:r>
              <a:rPr lang="en-GB" sz="1000" i="1" dirty="0" smtClean="0">
                <a:solidFill>
                  <a:srgbClr val="000000"/>
                </a:solidFill>
                <a:cs typeface="Times New Roman" pitchFamily="18" charset="0"/>
              </a:rPr>
              <a:t>1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-2,</a:t>
            </a:r>
            <a:r>
              <a:rPr lang="fr-FR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Regular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FastFood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Consumer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fr-FR" sz="1000" i="1" dirty="0" err="1">
                <a:solidFill>
                  <a:srgbClr val="000000"/>
                </a:solidFill>
                <a:cs typeface="Times New Roman" pitchFamily="18" charset="0"/>
              </a:rPr>
              <a:t>defined</a:t>
            </a:r>
            <a:r>
              <a:rPr lang="fr-FR" sz="1000" i="1" dirty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fr-FR" sz="1000" i="1" dirty="0" smtClean="0">
                <a:solidFill>
                  <a:srgbClr val="000000"/>
                </a:solidFill>
                <a:cs typeface="Times New Roman" pitchFamily="18" charset="0"/>
              </a:rPr>
              <a:t>“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2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or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3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times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a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month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eats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in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at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hu-HU" sz="1000" i="1" dirty="0" err="1" smtClean="0">
                <a:solidFill>
                  <a:srgbClr val="000000"/>
                </a:solidFill>
                <a:cs typeface="Times New Roman" pitchFamily="18" charset="0"/>
              </a:rPr>
              <a:t>least</a:t>
            </a:r>
            <a:r>
              <a:rPr lang="hu-HU" sz="1000" i="1" dirty="0" smtClean="0">
                <a:solidFill>
                  <a:srgbClr val="000000"/>
                </a:solidFill>
                <a:cs typeface="Times New Roman" pitchFamily="18" charset="0"/>
              </a:rPr>
              <a:t>”</a:t>
            </a:r>
            <a:endParaRPr lang="fr-FR" sz="1000" dirty="0"/>
          </a:p>
        </p:txBody>
      </p:sp>
      <p:sp>
        <p:nvSpPr>
          <p:cNvPr id="8" name="Téglalap 7"/>
          <p:cNvSpPr/>
          <p:nvPr/>
        </p:nvSpPr>
        <p:spPr>
          <a:xfrm>
            <a:off x="6934200" y="1371600"/>
            <a:ext cx="4267200" cy="46482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Élőláb helye 6"/>
          <p:cNvSpPr txBox="1">
            <a:spLocks/>
          </p:cNvSpPr>
          <p:nvPr/>
        </p:nvSpPr>
        <p:spPr>
          <a:xfrm>
            <a:off x="0" y="6400800"/>
            <a:ext cx="48006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1219200"/>
            <a:ext cx="76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églalap 10"/>
          <p:cNvSpPr/>
          <p:nvPr/>
        </p:nvSpPr>
        <p:spPr>
          <a:xfrm rot="5400000">
            <a:off x="2628900" y="2705100"/>
            <a:ext cx="3505200" cy="144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2465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27432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FÓKUSZ EGY VAGY KEVÉS NAGY DURRANÁSRA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6172200" y="2743200"/>
            <a:ext cx="25908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SOK PARALLEL AJÁNLAT, TEVÉKENYSÉG FOLYAMATOS TÁMOGATÁSA</a:t>
            </a:r>
            <a:endParaRPr kumimoji="0" lang="hu-HU" sz="32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Balra-jobbra nyíl 6"/>
          <p:cNvSpPr/>
          <p:nvPr/>
        </p:nvSpPr>
        <p:spPr>
          <a:xfrm>
            <a:off x="3505200" y="2514600"/>
            <a:ext cx="2362200" cy="10668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2773362"/>
            <a:ext cx="2819400" cy="579438"/>
          </a:xfrm>
        </p:spPr>
        <p:txBody>
          <a:bodyPr>
            <a:noAutofit/>
          </a:bodyPr>
          <a:lstStyle/>
          <a:p>
            <a:pPr algn="l"/>
            <a:r>
              <a:rPr lang="hu-HU" cap="none" dirty="0" smtClean="0"/>
              <a:t>HANGSÚLY A TRANZAKCIÓ NÖVELÉSEN – ÚJ VÁSÁRLÓK MEGNYERÉSÉN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5257800" y="2743200"/>
            <a:ext cx="38862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KOMPLEX EGYIDEJŰ NÖVELÉSE A TRANZAKCIÓNAK (VISSZATÉRŐ VÁSÁRLÓK) ÉS A KOSÁRÉRTÉKNEK IS</a:t>
            </a:r>
            <a:endParaRPr kumimoji="0" lang="hu-HU" sz="28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Balra-jobbra nyíl 6"/>
          <p:cNvSpPr/>
          <p:nvPr/>
        </p:nvSpPr>
        <p:spPr>
          <a:xfrm>
            <a:off x="2819400" y="2514600"/>
            <a:ext cx="2362200" cy="10668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SZEGMENTÁCIÓ </a:t>
            </a:r>
            <a:br>
              <a:rPr lang="hu-HU" sz="3200" cap="none" dirty="0" smtClean="0"/>
            </a:br>
            <a:r>
              <a:rPr lang="hu-HU" sz="3200" cap="none" dirty="0" smtClean="0"/>
              <a:t>(A FOGYASZTÓRA HANGOLVA…)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  <p:sp>
        <p:nvSpPr>
          <p:cNvPr id="13" name="Szövegdoboz 12"/>
          <p:cNvSpPr txBox="1"/>
          <p:nvPr/>
        </p:nvSpPr>
        <p:spPr>
          <a:xfrm>
            <a:off x="152400" y="1611868"/>
            <a:ext cx="29274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err="1" smtClean="0"/>
              <a:t>XtraYO</a:t>
            </a:r>
            <a:r>
              <a:rPr lang="hu-HU" dirty="0" smtClean="0"/>
              <a:t> KING Filléres platform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err="1" smtClean="0"/>
              <a:t>XtraYO</a:t>
            </a:r>
            <a:r>
              <a:rPr lang="hu-HU" cap="none" dirty="0" smtClean="0"/>
              <a:t> KING Filléres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14400"/>
            <a:ext cx="3574103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BK_Filleres_20s_TVC_mobile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216400" y="1905000"/>
            <a:ext cx="44704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6474" y="2534356"/>
            <a:ext cx="6144126" cy="432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Árazási technika kulcs szerepben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7520" y="1066800"/>
            <a:ext cx="499288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ím 1"/>
          <p:cNvSpPr txBox="1">
            <a:spLocks/>
          </p:cNvSpPr>
          <p:nvPr/>
        </p:nvSpPr>
        <p:spPr>
          <a:xfrm>
            <a:off x="3429000" y="3657600"/>
            <a:ext cx="43434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Kevés pénzem van.</a:t>
            </a:r>
            <a:r>
              <a:rPr kumimoji="0" lang="hu-HU" sz="2400" b="1" i="0" u="none" strike="noStrike" kern="1200" cap="none" spc="0" normalizeH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 </a:t>
            </a:r>
            <a:r>
              <a:rPr lang="hu-HU" sz="2400" b="1" dirty="0" smtClean="0">
                <a:solidFill>
                  <a:srgbClr val="0065B3"/>
                </a:solidFill>
                <a:ea typeface="+mj-ea"/>
                <a:cs typeface="Arial" pitchFamily="34" charset="0"/>
              </a:rPr>
              <a:t>Ha van „olcsó” termék vásárolok, ha nincs nem leszek a vendégetek.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Ellipszis 6"/>
          <p:cNvSpPr/>
          <p:nvPr/>
        </p:nvSpPr>
        <p:spPr>
          <a:xfrm>
            <a:off x="5181600" y="1905000"/>
            <a:ext cx="990600" cy="685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6781800" y="1143000"/>
            <a:ext cx="170053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„NAPI” platform</a:t>
            </a:r>
          </a:p>
          <a:p>
            <a:r>
              <a:rPr lang="hu-HU" dirty="0" smtClean="0"/>
              <a:t>Kupon ajánlatok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NAPI platform, kupon ajánlatok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7" name="BKING_20as_elfogadott_FIN0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14400" y="3352800"/>
            <a:ext cx="3048000" cy="2286000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13057">
            <a:off x="6667588" y="1860136"/>
            <a:ext cx="2757453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27230">
            <a:off x="5039508" y="1396517"/>
            <a:ext cx="2922428" cy="512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00" y="914400"/>
            <a:ext cx="467741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2438400"/>
            <a:ext cx="614412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Árazási technika kulcs szerepben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0416" y="914400"/>
            <a:ext cx="5039984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ím 1"/>
          <p:cNvSpPr txBox="1">
            <a:spLocks/>
          </p:cNvSpPr>
          <p:nvPr/>
        </p:nvSpPr>
        <p:spPr>
          <a:xfrm>
            <a:off x="4419600" y="3687762"/>
            <a:ext cx="39624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A legjobb „</a:t>
            </a:r>
            <a:r>
              <a:rPr kumimoji="0" lang="hu-H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deal</a:t>
            </a: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” számomra a legvonzóbb alternatíva</a:t>
            </a:r>
            <a:r>
              <a:rPr kumimoji="0" lang="hu-HU" sz="3200" b="1" i="0" u="none" strike="noStrike" kern="1200" cap="none" spc="0" normalizeH="0" noProof="0" dirty="0" smtClean="0">
                <a:ln>
                  <a:noFill/>
                </a:ln>
                <a:solidFill>
                  <a:srgbClr val="0065B3"/>
                </a:solidFill>
                <a:effectLst/>
                <a:uLnTx/>
                <a:uFillTx/>
                <a:latin typeface="+mn-lt"/>
                <a:ea typeface="+mj-ea"/>
                <a:cs typeface="Arial" pitchFamily="34" charset="0"/>
              </a:rPr>
              <a:t>.</a:t>
            </a:r>
            <a:endParaRPr kumimoji="0" lang="hu-HU" sz="32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7" name="Ellipszis 6"/>
          <p:cNvSpPr/>
          <p:nvPr/>
        </p:nvSpPr>
        <p:spPr>
          <a:xfrm>
            <a:off x="6172200" y="2057400"/>
            <a:ext cx="990600" cy="3048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  <p:sp>
        <p:nvSpPr>
          <p:cNvPr id="15" name="Szövegdoboz 14"/>
          <p:cNvSpPr txBox="1"/>
          <p:nvPr/>
        </p:nvSpPr>
        <p:spPr>
          <a:xfrm>
            <a:off x="6172200" y="4953000"/>
            <a:ext cx="289906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Két havi különleges ajánlatok</a:t>
            </a:r>
          </a:p>
          <a:p>
            <a:r>
              <a:rPr lang="hu-HU" dirty="0" smtClean="0"/>
              <a:t>ANGUS platform</a:t>
            </a:r>
          </a:p>
          <a:p>
            <a:r>
              <a:rPr lang="hu-HU" dirty="0" smtClean="0"/>
              <a:t>Egyéb innovációk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u-HU" dirty="0" smtClean="0"/>
              <a:t>KÉTHAVI KÜLÖNLEGES PROMÓK – VÁLTOZATOSSÁG!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7164" y="3625397"/>
            <a:ext cx="6020636" cy="262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885" y="914400"/>
            <a:ext cx="6051315" cy="2653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>
            <a:normAutofit/>
          </a:bodyPr>
          <a:lstStyle/>
          <a:p>
            <a:pPr algn="l"/>
            <a:r>
              <a:rPr lang="hu-HU" cap="none" dirty="0" smtClean="0"/>
              <a:t>ANGUS platform, egyéb innovációk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914400"/>
            <a:ext cx="3352800" cy="4946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3596" y="2590800"/>
            <a:ext cx="2464204" cy="363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églalap 18"/>
          <p:cNvSpPr/>
          <p:nvPr/>
        </p:nvSpPr>
        <p:spPr>
          <a:xfrm>
            <a:off x="3237498" y="5879068"/>
            <a:ext cx="31633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 smtClean="0">
                <a:hlinkClick r:id="rId5"/>
              </a:rPr>
              <a:t>https://youtu.be/Wf7PytE5sYQ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0759" y="4583668"/>
            <a:ext cx="2127539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304800" y="5181600"/>
            <a:ext cx="2294859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Menütábla</a:t>
            </a:r>
          </a:p>
          <a:p>
            <a:r>
              <a:rPr lang="hu-HU" dirty="0" smtClean="0"/>
              <a:t>Éttermi kommunikáció</a:t>
            </a:r>
          </a:p>
          <a:p>
            <a:r>
              <a:rPr lang="hu-HU" dirty="0" smtClean="0"/>
              <a:t>Kasszás ajánlás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>
            <a:normAutofit fontScale="90000"/>
          </a:bodyPr>
          <a:lstStyle/>
          <a:p>
            <a:pPr algn="l"/>
            <a:r>
              <a:rPr lang="hu-HU" cap="none" dirty="0" smtClean="0"/>
              <a:t>Menütábla, éttermi kommunikáció, kasszás ajánlás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6" name="Kép 25" descr="TuzonGrillMenuk_digit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219200"/>
            <a:ext cx="4267200" cy="2400300"/>
          </a:xfrm>
          <a:prstGeom prst="rect">
            <a:avLst/>
          </a:prstGeom>
        </p:spPr>
      </p:pic>
      <p:pic>
        <p:nvPicPr>
          <p:cNvPr id="27" name="Kép 26" descr="Konnyed_digit_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5800" y="1219200"/>
            <a:ext cx="4217280" cy="2372220"/>
          </a:xfrm>
          <a:prstGeom prst="rect">
            <a:avLst/>
          </a:prstGeom>
        </p:spPr>
      </p:pic>
      <p:pic>
        <p:nvPicPr>
          <p:cNvPr id="28" name="Kép 27" descr="Desszert-kave_digit_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38400" y="3729038"/>
            <a:ext cx="4343400" cy="24431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>
            <a:normAutofit/>
          </a:bodyPr>
          <a:lstStyle/>
          <a:p>
            <a:pPr algn="l"/>
            <a:r>
              <a:rPr lang="hu-HU" dirty="0" smtClean="0"/>
              <a:t>VEVŐ KAPCSOLATI ESZKÖZÖK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810000" y="2971800"/>
            <a:ext cx="1444736" cy="635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hu-HU" dirty="0" smtClean="0"/>
              <a:t>Vevő kapcsolat</a:t>
            </a:r>
          </a:p>
        </p:txBody>
      </p:sp>
      <p:cxnSp>
        <p:nvCxnSpPr>
          <p:cNvPr id="8" name="Egyenes összekötő nyíllal 7"/>
          <p:cNvCxnSpPr/>
          <p:nvPr/>
        </p:nvCxnSpPr>
        <p:spPr>
          <a:xfrm flipH="1" flipV="1">
            <a:off x="2819400" y="2514600"/>
            <a:ext cx="9906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4419600"/>
            <a:ext cx="1905000" cy="163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Egyenes összekötő nyíllal 11"/>
          <p:cNvCxnSpPr/>
          <p:nvPr/>
        </p:nvCxnSpPr>
        <p:spPr>
          <a:xfrm flipV="1">
            <a:off x="5334000" y="2362200"/>
            <a:ext cx="10668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nyíllal 18"/>
          <p:cNvCxnSpPr/>
          <p:nvPr/>
        </p:nvCxnSpPr>
        <p:spPr>
          <a:xfrm>
            <a:off x="5257800" y="3657600"/>
            <a:ext cx="1600200" cy="914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zövegdoboz 21"/>
          <p:cNvSpPr txBox="1"/>
          <p:nvPr/>
        </p:nvSpPr>
        <p:spPr>
          <a:xfrm>
            <a:off x="6934200" y="4114800"/>
            <a:ext cx="18886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 smtClean="0"/>
              <a:t>G </a:t>
            </a:r>
            <a:r>
              <a:rPr lang="hu-HU" sz="1600" dirty="0" err="1" smtClean="0"/>
              <a:t>Com</a:t>
            </a:r>
            <a:r>
              <a:rPr lang="hu-HU" sz="1600" dirty="0" smtClean="0"/>
              <a:t> - </a:t>
            </a:r>
            <a:r>
              <a:rPr lang="hu-HU" sz="1600" dirty="0" smtClean="0"/>
              <a:t>INTERAKTÍV</a:t>
            </a:r>
            <a:endParaRPr lang="hu-HU" sz="1600" dirty="0"/>
          </a:p>
        </p:txBody>
      </p:sp>
      <p:sp>
        <p:nvSpPr>
          <p:cNvPr id="27" name="Szövegdoboz 26"/>
          <p:cNvSpPr txBox="1"/>
          <p:nvPr/>
        </p:nvSpPr>
        <p:spPr>
          <a:xfrm>
            <a:off x="6553200" y="1143001"/>
            <a:ext cx="16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err="1" smtClean="0"/>
              <a:t>WiFI</a:t>
            </a:r>
            <a:r>
              <a:rPr lang="hu-HU" sz="1600" dirty="0" smtClean="0"/>
              <a:t> nyitóoldali </a:t>
            </a:r>
            <a:r>
              <a:rPr lang="hu-HU" sz="1600" dirty="0" err="1" smtClean="0"/>
              <a:t>kommonikáció</a:t>
            </a:r>
            <a:endParaRPr lang="hu-HU" sz="1600" dirty="0"/>
          </a:p>
        </p:txBody>
      </p:sp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371600"/>
            <a:ext cx="1848738" cy="1465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Szövegdoboz 38"/>
          <p:cNvSpPr txBox="1"/>
          <p:nvPr/>
        </p:nvSpPr>
        <p:spPr>
          <a:xfrm>
            <a:off x="259198" y="1008111"/>
            <a:ext cx="1160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Kasszapult</a:t>
            </a:r>
            <a:endParaRPr lang="hu-H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9400" y="1676400"/>
            <a:ext cx="121637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1" name="Egyenes összekötő nyíllal 20"/>
          <p:cNvCxnSpPr/>
          <p:nvPr/>
        </p:nvCxnSpPr>
        <p:spPr>
          <a:xfrm flipH="1">
            <a:off x="2971800" y="3657600"/>
            <a:ext cx="76200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Szövegdoboz 24"/>
          <p:cNvSpPr txBox="1"/>
          <p:nvPr/>
        </p:nvSpPr>
        <p:spPr>
          <a:xfrm>
            <a:off x="762000" y="4191000"/>
            <a:ext cx="20574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Éttermi kisegítő személyzet (biztonsági őr, takarítók, </a:t>
            </a:r>
            <a:r>
              <a:rPr lang="hu-HU" dirty="0" err="1" smtClean="0"/>
              <a:t>stb</a:t>
            </a:r>
            <a:r>
              <a:rPr lang="hu-HU" dirty="0" smtClean="0"/>
              <a:t>…)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>
            <a:normAutofit/>
          </a:bodyPr>
          <a:lstStyle/>
          <a:p>
            <a:pPr algn="l"/>
            <a:r>
              <a:rPr lang="hu-HU" dirty="0" smtClean="0"/>
              <a:t>KASSZÁS AJÁNLÁS, SZEMÉLYES KONTAKTUS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828800"/>
            <a:ext cx="460721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093657"/>
            <a:ext cx="4191000" cy="5764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A gyorséttermi fogyasztó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2852737"/>
            <a:ext cx="1885066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2209800" y="2133600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Ár vezérelt fogyasztó</a:t>
            </a:r>
            <a:endParaRPr lang="hu-HU" dirty="0"/>
          </a:p>
        </p:txBody>
      </p:sp>
      <p:sp>
        <p:nvSpPr>
          <p:cNvPr id="9" name="Szövegdoboz 8"/>
          <p:cNvSpPr txBox="1"/>
          <p:nvPr/>
        </p:nvSpPr>
        <p:spPr>
          <a:xfrm>
            <a:off x="5486400" y="4230469"/>
            <a:ext cx="12192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Hedonista fogyasztó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5562600" y="1905000"/>
            <a:ext cx="11430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Ajánlat vezérelt fogyasztó</a:t>
            </a:r>
            <a:endParaRPr lang="hu-HU" dirty="0"/>
          </a:p>
        </p:txBody>
      </p:sp>
      <p:sp>
        <p:nvSpPr>
          <p:cNvPr id="11" name="Szövegdoboz 10"/>
          <p:cNvSpPr txBox="1"/>
          <p:nvPr/>
        </p:nvSpPr>
        <p:spPr>
          <a:xfrm>
            <a:off x="1828800" y="4182070"/>
            <a:ext cx="16764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Gyors megoldás vezérelt fogyasztó</a:t>
            </a:r>
            <a:endParaRPr lang="hu-HU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6781800" y="1143000"/>
            <a:ext cx="170053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„NAPI” platform</a:t>
            </a:r>
          </a:p>
          <a:p>
            <a:r>
              <a:rPr lang="hu-HU" dirty="0" smtClean="0"/>
              <a:t>Kupon ajánlatok</a:t>
            </a:r>
            <a:endParaRPr lang="hu-HU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304800" y="5181600"/>
            <a:ext cx="2294859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Menütábla</a:t>
            </a:r>
          </a:p>
          <a:p>
            <a:r>
              <a:rPr lang="hu-HU" dirty="0" smtClean="0"/>
              <a:t>Éttermi kommunikáció</a:t>
            </a:r>
          </a:p>
          <a:p>
            <a:r>
              <a:rPr lang="hu-HU" dirty="0" smtClean="0"/>
              <a:t>Kasszás ajánlás</a:t>
            </a:r>
            <a:endParaRPr lang="hu-HU" dirty="0"/>
          </a:p>
        </p:txBody>
      </p:sp>
      <p:sp>
        <p:nvSpPr>
          <p:cNvPr id="15" name="Szövegdoboz 14"/>
          <p:cNvSpPr txBox="1"/>
          <p:nvPr/>
        </p:nvSpPr>
        <p:spPr>
          <a:xfrm>
            <a:off x="6172200" y="4953000"/>
            <a:ext cx="289906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smtClean="0"/>
              <a:t>Két havi különleges ajánlatok</a:t>
            </a:r>
          </a:p>
          <a:p>
            <a:r>
              <a:rPr lang="hu-HU" dirty="0" smtClean="0"/>
              <a:t>ANGUS platform</a:t>
            </a:r>
          </a:p>
          <a:p>
            <a:r>
              <a:rPr lang="hu-HU" dirty="0" smtClean="0"/>
              <a:t>Egyéb innovációk</a:t>
            </a:r>
            <a:endParaRPr lang="hu-HU" dirty="0"/>
          </a:p>
        </p:txBody>
      </p:sp>
      <p:sp>
        <p:nvSpPr>
          <p:cNvPr id="16" name="Szövegdoboz 15"/>
          <p:cNvSpPr txBox="1"/>
          <p:nvPr/>
        </p:nvSpPr>
        <p:spPr>
          <a:xfrm>
            <a:off x="152400" y="1611868"/>
            <a:ext cx="29274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dirty="0" err="1" smtClean="0"/>
              <a:t>XtraYO</a:t>
            </a:r>
            <a:r>
              <a:rPr lang="hu-HU" dirty="0" smtClean="0"/>
              <a:t> KING Filléres platform</a:t>
            </a:r>
          </a:p>
        </p:txBody>
      </p:sp>
      <p:sp>
        <p:nvSpPr>
          <p:cNvPr id="17" name="Szövegdoboz 16"/>
          <p:cNvSpPr txBox="1"/>
          <p:nvPr/>
        </p:nvSpPr>
        <p:spPr>
          <a:xfrm>
            <a:off x="1066800" y="2209800"/>
            <a:ext cx="529312" cy="461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sz="2400" dirty="0" smtClean="0"/>
              <a:t>ÁR</a:t>
            </a:r>
            <a:endParaRPr lang="hu-HU" sz="2400" dirty="0"/>
          </a:p>
        </p:txBody>
      </p:sp>
      <p:sp>
        <p:nvSpPr>
          <p:cNvPr id="18" name="Szövegdoboz 17"/>
          <p:cNvSpPr txBox="1"/>
          <p:nvPr/>
        </p:nvSpPr>
        <p:spPr>
          <a:xfrm>
            <a:off x="7162800" y="2209800"/>
            <a:ext cx="1399935" cy="461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sz="2400" dirty="0" smtClean="0"/>
              <a:t>ÁR-ÉRTÉK</a:t>
            </a:r>
            <a:endParaRPr lang="hu-HU" sz="2400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93876" y="4267200"/>
            <a:ext cx="1658724" cy="7078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sz="2000" dirty="0" smtClean="0"/>
              <a:t>EGYSZERŰSÉG</a:t>
            </a:r>
          </a:p>
          <a:p>
            <a:r>
              <a:rPr lang="hu-HU" sz="2000" dirty="0" smtClean="0"/>
              <a:t>/SEBESSÉG</a:t>
            </a:r>
            <a:endParaRPr lang="hu-HU" sz="2000" dirty="0"/>
          </a:p>
        </p:txBody>
      </p:sp>
      <p:sp>
        <p:nvSpPr>
          <p:cNvPr id="20" name="Szövegdoboz 19"/>
          <p:cNvSpPr txBox="1"/>
          <p:nvPr/>
        </p:nvSpPr>
        <p:spPr>
          <a:xfrm>
            <a:off x="6781800" y="4267200"/>
            <a:ext cx="2261581" cy="461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u-HU" sz="2400" dirty="0" smtClean="0"/>
              <a:t>VÁLTOZATOSSÁG</a:t>
            </a:r>
            <a:endParaRPr lang="hu-H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ÉRTÉKESÍTÉSI PLATFORMOK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8600" y="106362"/>
            <a:ext cx="6629400" cy="579438"/>
          </a:xfrm>
        </p:spPr>
        <p:txBody>
          <a:bodyPr>
            <a:normAutofit/>
          </a:bodyPr>
          <a:lstStyle/>
          <a:p>
            <a:pPr algn="l"/>
            <a:r>
              <a:rPr lang="hu-HU" sz="3200" cap="none" dirty="0" smtClean="0"/>
              <a:t>Komplex ajánlati rendszer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4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2745232"/>
            <a:ext cx="3276600" cy="266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ím 1"/>
          <p:cNvSpPr txBox="1">
            <a:spLocks/>
          </p:cNvSpPr>
          <p:nvPr/>
        </p:nvSpPr>
        <p:spPr>
          <a:xfrm>
            <a:off x="304800" y="1858962"/>
            <a:ext cx="85344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hu-HU" sz="2400" b="1" dirty="0" smtClean="0">
                <a:solidFill>
                  <a:srgbClr val="0065B3"/>
                </a:solidFill>
                <a:ea typeface="+mj-ea"/>
                <a:cs typeface="Arial" pitchFamily="34" charset="0"/>
              </a:rPr>
              <a:t>A siker záloga az, ha minden kulcs célcsoport szegmens kiváló, a versenytársakkal maximálisan versenyképes ajánlatokat kap folyamatosan.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  <p:sp>
        <p:nvSpPr>
          <p:cNvPr id="9" name="Cím 1"/>
          <p:cNvSpPr txBox="1">
            <a:spLocks/>
          </p:cNvSpPr>
          <p:nvPr/>
        </p:nvSpPr>
        <p:spPr>
          <a:xfrm>
            <a:off x="304800" y="5364162"/>
            <a:ext cx="8534400" cy="5794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0065B3"/>
              </a:solidFill>
              <a:effectLst/>
              <a:uLnTx/>
              <a:uFillTx/>
              <a:latin typeface="+mn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8600" y="106362"/>
            <a:ext cx="6629400" cy="579438"/>
          </a:xfrm>
        </p:spPr>
        <p:txBody>
          <a:bodyPr>
            <a:normAutofit/>
          </a:bodyPr>
          <a:lstStyle/>
          <a:p>
            <a:pPr algn="l"/>
            <a:r>
              <a:rPr lang="hu-HU" sz="3200" cap="none" dirty="0" smtClean="0"/>
              <a:t>KULCS ÉRTÉKESÍTÉSI PLATFORMOK 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4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1219200" y="1244600"/>
          <a:ext cx="6934200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Nincs egyszerű csodaszer a sikerre. Csak az „építőelemek” párhuzamos használata és egyenletes kiváló minősége a garancia. </a:t>
            </a:r>
            <a:br>
              <a:rPr lang="hu-HU" sz="3200" cap="none" dirty="0" smtClean="0"/>
            </a:br>
            <a:r>
              <a:rPr lang="hu-HU" sz="3200" cap="none" dirty="0" smtClean="0"/>
              <a:t>… és a rengeteg befektetett munka.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73362"/>
            <a:ext cx="7924800" cy="579438"/>
          </a:xfrm>
        </p:spPr>
        <p:txBody>
          <a:bodyPr>
            <a:noAutofit/>
          </a:bodyPr>
          <a:lstStyle/>
          <a:p>
            <a:pPr algn="l"/>
            <a:r>
              <a:rPr lang="hu-HU" sz="3200" cap="none" dirty="0" smtClean="0"/>
              <a:t>AZ EREDMÉNY</a:t>
            </a:r>
            <a:endParaRPr lang="hu-HU" sz="3200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162800" cy="579438"/>
          </a:xfrm>
        </p:spPr>
        <p:txBody>
          <a:bodyPr/>
          <a:lstStyle/>
          <a:p>
            <a:pPr algn="l"/>
            <a:r>
              <a:rPr lang="hu-HU" cap="none" dirty="0" smtClean="0"/>
              <a:t>BURGER KING értékesítés</a:t>
            </a:r>
            <a:endParaRPr lang="hu-HU" cap="none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B4C2CB-B483-4EF0-9384-4238D25E98CA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6" name="Élőláb helye 6"/>
          <p:cNvSpPr txBox="1">
            <a:spLocks/>
          </p:cNvSpPr>
          <p:nvPr/>
        </p:nvSpPr>
        <p:spPr>
          <a:xfrm>
            <a:off x="0" y="6400800"/>
            <a:ext cx="76962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Confidential and Proprietary Information of Fusion Investments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538" y="1524000"/>
            <a:ext cx="81446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Egyenes összekötő nyíllal 9"/>
          <p:cNvCxnSpPr/>
          <p:nvPr/>
        </p:nvCxnSpPr>
        <p:spPr>
          <a:xfrm>
            <a:off x="1600200" y="2438400"/>
            <a:ext cx="3352800" cy="14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Egyenes összekötő nyíllal 8"/>
          <p:cNvCxnSpPr/>
          <p:nvPr/>
        </p:nvCxnSpPr>
        <p:spPr>
          <a:xfrm>
            <a:off x="4800600" y="4114800"/>
            <a:ext cx="1752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Egyenes összekötő nyíllal 10"/>
          <p:cNvCxnSpPr/>
          <p:nvPr/>
        </p:nvCxnSpPr>
        <p:spPr>
          <a:xfrm flipV="1">
            <a:off x="6400800" y="2133600"/>
            <a:ext cx="1295400" cy="1752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3399</TotalTime>
  <Words>773</Words>
  <Application>Microsoft Office PowerPoint</Application>
  <PresentationFormat>Diavetítés a képernyőre (4:3 oldalarány)</PresentationFormat>
  <Paragraphs>211</Paragraphs>
  <Slides>34</Slides>
  <Notes>31</Notes>
  <HiddenSlides>0</HiddenSlides>
  <MMClips>2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5" baseType="lpstr">
      <vt:lpstr>2_Office Theme</vt:lpstr>
      <vt:lpstr>BURGER KING – Az ajánlatok zsonglőre, a szegmentáció szakértője. (prezentáció a KREATÍV KONFERENCIA részére)</vt:lpstr>
      <vt:lpstr>Tartalom</vt:lpstr>
      <vt:lpstr>A KIHÍVÁS</vt:lpstr>
      <vt:lpstr>Burger King értékesítés</vt:lpstr>
      <vt:lpstr>5. dia</vt:lpstr>
      <vt:lpstr>6. dia</vt:lpstr>
      <vt:lpstr>DILEMMÁK</vt:lpstr>
      <vt:lpstr>Vajon mi a meghatározó elem az „értékesítési” sikerhez a gyorséttermi piacon?</vt:lpstr>
      <vt:lpstr>FÓKUSZ EGY JÓL KÖRÜLHATÁROLT CÉLCSOPORTRA</vt:lpstr>
      <vt:lpstr>A GYORSÉTTERMI PIAC FOGYASZTÓI </vt:lpstr>
      <vt:lpstr>FÓKUSZ EGY VAGY KEVÉS NAGY DURRANÁSRA</vt:lpstr>
      <vt:lpstr>HANGSÚLY A TRANZAKCIÓ NÖVELÉSEN – ÚJ VÁSÁRLÓK MEGNYERÉSÉN</vt:lpstr>
      <vt:lpstr>SZEGMENTÁCIÓ  (A FOGYASZTÓRA HANGOLVA…)</vt:lpstr>
      <vt:lpstr>A gyorséttermi fogyasztó</vt:lpstr>
      <vt:lpstr>A gyorséttermi fogyasztó</vt:lpstr>
      <vt:lpstr>XtraYO KING Filléres</vt:lpstr>
      <vt:lpstr>Árazási technika kulcs szerepben</vt:lpstr>
      <vt:lpstr>A gyorséttermi fogyasztó</vt:lpstr>
      <vt:lpstr>NAPI platform, kupon ajánlatok</vt:lpstr>
      <vt:lpstr>Árazási technika kulcs szerepben</vt:lpstr>
      <vt:lpstr>A gyorséttermi fogyasztó</vt:lpstr>
      <vt:lpstr>KÉTHAVI KÜLÖNLEGES PROMÓK – VÁLTOZATOSSÁG!</vt:lpstr>
      <vt:lpstr>ANGUS platform, egyéb innovációk</vt:lpstr>
      <vt:lpstr>A gyorséttermi fogyasztó</vt:lpstr>
      <vt:lpstr>Menütábla, éttermi kommunikáció, kasszás ajánlás</vt:lpstr>
      <vt:lpstr>VEVŐ KAPCSOLATI ESZKÖZÖK</vt:lpstr>
      <vt:lpstr>KASSZÁS AJÁNLÁS, SZEMÉLYES KONTAKTUS</vt:lpstr>
      <vt:lpstr>A gyorséttermi fogyasztó</vt:lpstr>
      <vt:lpstr>ÉRTÉKESÍTÉSI PLATFORMOK</vt:lpstr>
      <vt:lpstr>Komplex ajánlati rendszer</vt:lpstr>
      <vt:lpstr>KULCS ÉRTÉKESÍTÉSI PLATFORMOK </vt:lpstr>
      <vt:lpstr>Nincs egyszerű csodaszer a sikerre. Csak az „építőelemek” párhuzamos használata és egyenletes kiváló minősége a garancia.  … és a rengeteg befektetett munka.</vt:lpstr>
      <vt:lpstr>AZ EREDMÉNY</vt:lpstr>
      <vt:lpstr>BURGER KING értékesítés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 Touch Points</dc:title>
  <dc:creator>Azevedo, Ricardo</dc:creator>
  <cp:lastModifiedBy>makkay.janos</cp:lastModifiedBy>
  <cp:revision>235</cp:revision>
  <dcterms:created xsi:type="dcterms:W3CDTF">2006-08-16T00:00:00Z</dcterms:created>
  <dcterms:modified xsi:type="dcterms:W3CDTF">2015-09-15T11:19:08Z</dcterms:modified>
</cp:coreProperties>
</file>