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35"/>
  </p:notesMasterIdLst>
  <p:sldIdLst>
    <p:sldId id="258" r:id="rId5"/>
    <p:sldId id="259" r:id="rId6"/>
    <p:sldId id="268" r:id="rId7"/>
    <p:sldId id="269" r:id="rId8"/>
    <p:sldId id="272" r:id="rId9"/>
    <p:sldId id="270" r:id="rId10"/>
    <p:sldId id="276" r:id="rId11"/>
    <p:sldId id="271" r:id="rId12"/>
    <p:sldId id="273" r:id="rId13"/>
    <p:sldId id="274" r:id="rId14"/>
    <p:sldId id="277" r:id="rId15"/>
    <p:sldId id="278" r:id="rId16"/>
    <p:sldId id="260" r:id="rId17"/>
    <p:sldId id="282" r:id="rId18"/>
    <p:sldId id="283" r:id="rId19"/>
    <p:sldId id="281" r:id="rId20"/>
    <p:sldId id="280" r:id="rId21"/>
    <p:sldId id="290" r:id="rId22"/>
    <p:sldId id="286" r:id="rId23"/>
    <p:sldId id="292" r:id="rId24"/>
    <p:sldId id="293" r:id="rId25"/>
    <p:sldId id="288" r:id="rId26"/>
    <p:sldId id="264" r:id="rId27"/>
    <p:sldId id="301" r:id="rId28"/>
    <p:sldId id="295" r:id="rId29"/>
    <p:sldId id="296" r:id="rId30"/>
    <p:sldId id="299" r:id="rId31"/>
    <p:sldId id="297" r:id="rId32"/>
    <p:sldId id="302" r:id="rId33"/>
    <p:sldId id="303" r:id="rId3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00FF00"/>
    <a:srgbClr val="9900FF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589" autoAdjust="0"/>
    <p:restoredTop sz="94660"/>
  </p:normalViewPr>
  <p:slideViewPr>
    <p:cSldViewPr snapToGrid="0" snapToObjects="1">
      <p:cViewPr>
        <p:scale>
          <a:sx n="80" d="100"/>
          <a:sy n="80" d="100"/>
        </p:scale>
        <p:origin x="-600" y="-29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3680B3-62CC-4B3C-B7A9-4E239E6C7E2C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6AA189-3533-44C5-BBCB-5AF1CDAC77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446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6AA189-3533-44C5-BBCB-5AF1CDAC77A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449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11/5/2013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E988-FB04-AB4E-BE5A-59F242AF7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E7B99-7C3F-4BC3-B7B8-7E1F8C620B24}" type="datetime1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F2B4D-6B12-4EDF-87BB-2B55CECB66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394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4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82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1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224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220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983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317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996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2560D-EC28-3B41-86E8-18F1CE0113B4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57" r:id="rId2"/>
    <p:sldLayoutId id="2147493458" r:id="rId3"/>
    <p:sldLayoutId id="2147493459" r:id="rId4"/>
    <p:sldLayoutId id="2147493460" r:id="rId5"/>
    <p:sldLayoutId id="2147493461" r:id="rId6"/>
    <p:sldLayoutId id="2147493462" r:id="rId7"/>
    <p:sldLayoutId id="2147493463" r:id="rId8"/>
    <p:sldLayoutId id="2147493464" r:id="rId9"/>
    <p:sldLayoutId id="2147493465" r:id="rId10"/>
    <p:sldLayoutId id="2147493466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gif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18.jpe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5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jpeg"/><Relationship Id="rId10" Type="http://schemas.openxmlformats.org/officeDocument/2006/relationships/image" Target="../media/image28.png"/><Relationship Id="rId4" Type="http://schemas.openxmlformats.org/officeDocument/2006/relationships/image" Target="../media/image6.png"/><Relationship Id="rId9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5.png"/><Relationship Id="rId7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file:///C:\Users\Fabi\Pictures\_947.jpg" TargetMode="External"/><Relationship Id="rId5" Type="http://schemas.openxmlformats.org/officeDocument/2006/relationships/image" Target="../media/image32.jpeg"/><Relationship Id="rId4" Type="http://schemas.openxmlformats.org/officeDocument/2006/relationships/image" Target="../media/image6.png"/><Relationship Id="rId9" Type="http://schemas.openxmlformats.org/officeDocument/2006/relationships/image" Target="file:///C:\Users\Fabi\Pictures\640SZM7273%20(2)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youtube.com/watch?v=g7THF3afHs8&amp;feature=player_embedded" TargetMode="External"/><Relationship Id="rId5" Type="http://schemas.openxmlformats.org/officeDocument/2006/relationships/image" Target="../media/image37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youtube.com/watch?v=C0ap9y3Ml4g" TargetMode="External"/><Relationship Id="rId5" Type="http://schemas.openxmlformats.org/officeDocument/2006/relationships/image" Target="../media/image39.jpe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jpe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jpe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jpe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feature=player_detailpage&amp;v=NOgALGMA3xA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cserpes.fabian@sportagency.hu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1924" y="0"/>
            <a:ext cx="6308624" cy="473146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171" y="120845"/>
            <a:ext cx="1225998" cy="3064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5926" y="1933986"/>
            <a:ext cx="2286279" cy="263801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343175" y="14929"/>
            <a:ext cx="377373" cy="369332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5119055" y="199595"/>
            <a:ext cx="4024945" cy="1479530"/>
          </a:xfrm>
          <a:prstGeom prst="flowChartPunchedTap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hu-HU" sz="3600" b="1" dirty="0" smtClean="0">
                <a:solidFill>
                  <a:schemeClr val="bg1"/>
                </a:solidFill>
                <a:cs typeface="+mn-cs"/>
              </a:rPr>
              <a:t>A sportszponzoráció</a:t>
            </a:r>
          </a:p>
          <a:p>
            <a:pPr>
              <a:defRPr/>
            </a:pPr>
            <a:r>
              <a:rPr lang="hu-HU" sz="1600" b="1" dirty="0" smtClean="0">
                <a:solidFill>
                  <a:schemeClr val="bg1"/>
                </a:solidFill>
                <a:cs typeface="+mn-cs"/>
              </a:rPr>
              <a:t>          mint marketingkommunikációs eszköz</a:t>
            </a: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613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-338593" y="1515532"/>
            <a:ext cx="9023350" cy="2231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2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</a:t>
            </a:r>
            <a:r>
              <a:rPr lang="hu-HU" altLang="en-US" sz="2000" b="1" dirty="0" smtClean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Neymar  </a:t>
            </a:r>
            <a:endParaRPr lang="hu-HU" altLang="en-US" sz="2000" b="1" dirty="0">
              <a:solidFill>
                <a:srgbClr val="00206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</a:t>
            </a: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68. a Forbes százas listán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</a:t>
            </a: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legfiatalabb ( 21 )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11 </a:t>
            </a:r>
            <a:r>
              <a:rPr lang="hu-HU" altLang="en-US" sz="1400" b="1" dirty="0" smtClean="0">
                <a:solidFill>
                  <a:srgbClr val="C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+ 10 millió </a:t>
            </a: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USD/év</a:t>
            </a: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100" dirty="0">
              <a:latin typeface="Arial" pitchFamily="34" charset="0"/>
              <a:ea typeface="ヒラギノ角ゴ Pro W3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353" y="764577"/>
            <a:ext cx="5790746" cy="387303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077695" y="570466"/>
            <a:ext cx="2066306" cy="908864"/>
          </a:xfrm>
          <a:prstGeom prst="wedgeEllipseCallout">
            <a:avLst/>
          </a:prstGeom>
          <a:solidFill>
            <a:srgbClr val="9900FF"/>
          </a:solidFill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</a:rPr>
              <a:t>Egyéni szponzoráció 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7584" y="3091080"/>
            <a:ext cx="1546527" cy="1546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83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608" y="807814"/>
            <a:ext cx="7620000" cy="3810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077695" y="570466"/>
            <a:ext cx="2066306" cy="908864"/>
          </a:xfrm>
          <a:prstGeom prst="wedgeEllipseCallout">
            <a:avLst/>
          </a:prstGeom>
          <a:solidFill>
            <a:srgbClr val="9900FF"/>
          </a:solidFill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</a:rPr>
              <a:t>Egyéni szponzoráció 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66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870" y="750325"/>
            <a:ext cx="5978375" cy="39811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077695" y="570466"/>
            <a:ext cx="2066306" cy="908864"/>
          </a:xfrm>
          <a:prstGeom prst="wedgeEllipseCallout">
            <a:avLst/>
          </a:prstGeom>
          <a:solidFill>
            <a:srgbClr val="9900FF"/>
          </a:solidFill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</a:rPr>
              <a:t>Egyéni szponzoráció 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25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156" y="1161391"/>
            <a:ext cx="8867687" cy="326155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077695" y="570466"/>
            <a:ext cx="2066306" cy="908864"/>
          </a:xfrm>
          <a:prstGeom prst="wedgeEllipseCallout">
            <a:avLst/>
          </a:prstGeom>
          <a:solidFill>
            <a:srgbClr val="9900FF"/>
          </a:solidFill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</a:rPr>
              <a:t>Egyéni szponzoráció 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13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841010"/>
            <a:ext cx="4940135" cy="374921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3909" y="1885826"/>
            <a:ext cx="3319154" cy="165957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077695" y="570466"/>
            <a:ext cx="2066306" cy="908864"/>
          </a:xfrm>
          <a:prstGeom prst="wedgeEllipseCallout">
            <a:avLst/>
          </a:prstGeom>
          <a:solidFill>
            <a:srgbClr val="9900FF"/>
          </a:solidFill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</a:rPr>
              <a:t>Egyéni szponzoráció 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9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-231715" y="2407233"/>
            <a:ext cx="9023350" cy="196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2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</a:t>
            </a:r>
            <a:r>
              <a:rPr lang="hu-HU" altLang="en-US" sz="2000" b="1" dirty="0" smtClean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2013 október  </a:t>
            </a:r>
            <a:endParaRPr lang="hu-HU" altLang="en-US" sz="2000" b="1" dirty="0">
              <a:solidFill>
                <a:srgbClr val="00206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</a:t>
            </a: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</a:t>
            </a: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3 éves üzlet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Times New Roman" pitchFamily="18" charset="0"/>
              </a:rPr>
              <a:t>         El Classico /okt.26.</a:t>
            </a: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100" dirty="0" smtClean="0">
              <a:latin typeface="Arial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100" dirty="0">
                <a:latin typeface="Arial" pitchFamily="34" charset="0"/>
                <a:ea typeface="ヒラギノ角ゴ Pro W3"/>
                <a:cs typeface="Times New Roman" pitchFamily="18" charset="0"/>
              </a:rPr>
              <a:t> </a:t>
            </a:r>
            <a:r>
              <a:rPr lang="hu-HU" altLang="en-US" sz="1100" dirty="0" smtClean="0">
                <a:latin typeface="Arial" pitchFamily="34" charset="0"/>
                <a:ea typeface="ヒラギノ角ゴ Pro W3"/>
                <a:cs typeface="Times New Roman" pitchFamily="18" charset="0"/>
              </a:rPr>
              <a:t>          </a:t>
            </a:r>
            <a:endParaRPr lang="hu-HU" altLang="en-US" sz="1100" dirty="0">
              <a:latin typeface="Arial" pitchFamily="34" charset="0"/>
              <a:ea typeface="ヒラギノ角ゴ Pro W3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7214" y="806775"/>
            <a:ext cx="5536801" cy="3897617"/>
          </a:xfrm>
          <a:prstGeom prst="rect">
            <a:avLst/>
          </a:prstGeom>
        </p:spPr>
      </p:pic>
      <p:sp>
        <p:nvSpPr>
          <p:cNvPr id="15" name="TextBox 4"/>
          <p:cNvSpPr>
            <a:spLocks noChangeArrowheads="1"/>
          </p:cNvSpPr>
          <p:nvPr/>
        </p:nvSpPr>
        <p:spPr bwMode="auto">
          <a:xfrm>
            <a:off x="0" y="807814"/>
            <a:ext cx="2960915" cy="1377494"/>
          </a:xfrm>
          <a:prstGeom prst="flowChartPunchedTape">
            <a:avLst/>
          </a:prstGeom>
          <a:solidFill>
            <a:srgbClr val="71EC3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</a:t>
            </a: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FOCI (a gól) élménye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u-HU" altLang="en-US" sz="1800" b="1" dirty="0">
              <a:solidFill>
                <a:srgbClr val="000000"/>
              </a:solidFill>
              <a:latin typeface="Century Gothic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TV-ben, élőben, vagy játszva</a:t>
            </a:r>
            <a:endParaRPr lang="en-US" altLang="en-US" sz="1400" dirty="0">
              <a:latin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18780" y="1890000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7214" y="2631222"/>
            <a:ext cx="2886924" cy="162389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077695" y="570466"/>
            <a:ext cx="2066306" cy="908864"/>
          </a:xfrm>
          <a:prstGeom prst="wedgeEllipseCallout">
            <a:avLst/>
          </a:prstGeom>
          <a:solidFill>
            <a:srgbClr val="9900FF"/>
          </a:solidFill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</a:rPr>
              <a:t>Csapat szponzoráció 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745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-231715" y="2407233"/>
            <a:ext cx="9023350" cy="196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2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</a:t>
            </a:r>
            <a:r>
              <a:rPr lang="hu-HU" altLang="en-US" sz="2000" b="1" dirty="0" smtClean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2015-2016  </a:t>
            </a:r>
            <a:endParaRPr lang="hu-HU" altLang="en-US" sz="2000" b="1" dirty="0">
              <a:solidFill>
                <a:srgbClr val="00206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</a:t>
            </a: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legalább eddig</a:t>
            </a: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Times New Roman" pitchFamily="18" charset="0"/>
              </a:rPr>
              <a:t>         50-55 millió EUR</a:t>
            </a: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100" dirty="0" smtClean="0">
              <a:latin typeface="Arial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100" dirty="0">
                <a:latin typeface="Arial" pitchFamily="34" charset="0"/>
                <a:ea typeface="ヒラギノ角ゴ Pro W3"/>
                <a:cs typeface="Times New Roman" pitchFamily="18" charset="0"/>
              </a:rPr>
              <a:t> </a:t>
            </a:r>
            <a:r>
              <a:rPr lang="hu-HU" altLang="en-US" sz="1100" dirty="0" smtClean="0">
                <a:latin typeface="Arial" pitchFamily="34" charset="0"/>
                <a:ea typeface="ヒラギノ角ゴ Pro W3"/>
                <a:cs typeface="Times New Roman" pitchFamily="18" charset="0"/>
              </a:rPr>
              <a:t>          </a:t>
            </a:r>
            <a:endParaRPr lang="hu-HU" altLang="en-US" sz="1100" dirty="0">
              <a:latin typeface="Arial" pitchFamily="34" charset="0"/>
              <a:ea typeface="ヒラギノ角ゴ Pro W3"/>
              <a:cs typeface="Times New Roman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0595" y="833095"/>
            <a:ext cx="5670671" cy="377122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418780" y="1890000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  <p:sp>
        <p:nvSpPr>
          <p:cNvPr id="18" name="TextBox 4"/>
          <p:cNvSpPr>
            <a:spLocks noChangeArrowheads="1"/>
          </p:cNvSpPr>
          <p:nvPr/>
        </p:nvSpPr>
        <p:spPr bwMode="auto">
          <a:xfrm>
            <a:off x="0" y="807814"/>
            <a:ext cx="2960915" cy="1377494"/>
          </a:xfrm>
          <a:prstGeom prst="flowChartPunchedTape">
            <a:avLst/>
          </a:prstGeom>
          <a:solidFill>
            <a:srgbClr val="71EC3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</a:t>
            </a: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FOCI (a gól) élménye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u-HU" altLang="en-US" sz="1800" b="1" dirty="0">
              <a:solidFill>
                <a:srgbClr val="000000"/>
              </a:solidFill>
              <a:latin typeface="Century Gothic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TV-ben, élőben, vagy játszva</a:t>
            </a:r>
            <a:endParaRPr lang="en-US" altLang="en-US" sz="1400" dirty="0">
              <a:latin typeface="Arial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296" y="3070406"/>
            <a:ext cx="1306597" cy="130659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077695" y="570466"/>
            <a:ext cx="2066306" cy="908864"/>
          </a:xfrm>
          <a:prstGeom prst="wedgeEllipseCallout">
            <a:avLst/>
          </a:prstGeom>
          <a:solidFill>
            <a:srgbClr val="9900FF"/>
          </a:solidFill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</a:rPr>
              <a:t>Csapat szponzoráció 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96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-231715" y="2407233"/>
            <a:ext cx="9023350" cy="196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2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</a:t>
            </a:r>
            <a:r>
              <a:rPr lang="hu-HU" altLang="en-US" sz="2000" b="1" dirty="0" smtClean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2014-től  </a:t>
            </a:r>
            <a:endParaRPr lang="hu-HU" altLang="en-US" sz="2000" b="1" dirty="0">
              <a:solidFill>
                <a:srgbClr val="00206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</a:t>
            </a: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</a:t>
            </a: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7</a:t>
            </a: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éves üzlet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Times New Roman" pitchFamily="18" charset="0"/>
              </a:rPr>
              <a:t>         559 millió USD!!!</a:t>
            </a: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100" dirty="0" smtClean="0">
              <a:latin typeface="Arial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100" dirty="0">
                <a:latin typeface="Arial" pitchFamily="34" charset="0"/>
                <a:ea typeface="ヒラギノ角ゴ Pro W3"/>
                <a:cs typeface="Times New Roman" pitchFamily="18" charset="0"/>
              </a:rPr>
              <a:t> </a:t>
            </a:r>
            <a:r>
              <a:rPr lang="hu-HU" altLang="en-US" sz="1100" dirty="0" smtClean="0">
                <a:latin typeface="Arial" pitchFamily="34" charset="0"/>
                <a:ea typeface="ヒラギノ角ゴ Pro W3"/>
                <a:cs typeface="Times New Roman" pitchFamily="18" charset="0"/>
              </a:rPr>
              <a:t>          </a:t>
            </a:r>
            <a:endParaRPr lang="hu-HU" altLang="en-US" sz="1100" dirty="0">
              <a:latin typeface="Arial" pitchFamily="34" charset="0"/>
              <a:ea typeface="ヒラギノ角ゴ Pro W3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418780" y="1890000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  <p:sp>
        <p:nvSpPr>
          <p:cNvPr id="12" name="TextBox 4"/>
          <p:cNvSpPr>
            <a:spLocks noChangeArrowheads="1"/>
          </p:cNvSpPr>
          <p:nvPr/>
        </p:nvSpPr>
        <p:spPr bwMode="auto">
          <a:xfrm>
            <a:off x="0" y="807814"/>
            <a:ext cx="2960915" cy="1377494"/>
          </a:xfrm>
          <a:prstGeom prst="flowChartPunchedTape">
            <a:avLst/>
          </a:prstGeom>
          <a:solidFill>
            <a:srgbClr val="71EC3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</a:t>
            </a: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FOCI (a gól) élménye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u-HU" altLang="en-US" sz="1800" b="1" dirty="0">
              <a:solidFill>
                <a:srgbClr val="000000"/>
              </a:solidFill>
              <a:latin typeface="Century Gothic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TV-ben, élőben, vagy játszva</a:t>
            </a:r>
            <a:endParaRPr lang="en-US" altLang="en-US" sz="1400" dirty="0">
              <a:latin typeface="Arial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1889" y="1058459"/>
            <a:ext cx="2247010" cy="22536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0237" y="2568676"/>
            <a:ext cx="3245667" cy="216279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077695" y="570466"/>
            <a:ext cx="2066306" cy="908864"/>
          </a:xfrm>
          <a:prstGeom prst="wedgeEllipseCallout">
            <a:avLst/>
          </a:prstGeom>
          <a:solidFill>
            <a:srgbClr val="9900FF"/>
          </a:solidFill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</a:rPr>
              <a:t>Csapat szponzoráció 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37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860814" y="2255935"/>
            <a:ext cx="9023350" cy="298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2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</a:t>
            </a:r>
            <a:endParaRPr lang="hu-HU" altLang="en-US" sz="2400" b="1" dirty="0" smtClean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2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</a:t>
            </a:r>
            <a:r>
              <a:rPr lang="hu-HU" altLang="en-US" sz="2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</a:t>
            </a:r>
            <a:r>
              <a:rPr lang="hu-HU" altLang="en-US" sz="2000" b="1" dirty="0" smtClean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tengerentúli televíziós jogok  </a:t>
            </a:r>
            <a:endParaRPr lang="hu-HU" altLang="en-US" sz="2000" b="1" dirty="0">
              <a:solidFill>
                <a:srgbClr val="00206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</a:t>
            </a: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a következő </a:t>
            </a: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3 évre 3 milliárd USD,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   A Premier League Nagy–Britannia egyik legsikeresebb export terméke / REUTERS 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</a:t>
            </a:r>
            <a:endParaRPr lang="hu-HU" altLang="en-US" sz="1400" b="1" dirty="0" smtClean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100" dirty="0" smtClean="0">
              <a:latin typeface="Arial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100" dirty="0">
                <a:latin typeface="Arial" pitchFamily="34" charset="0"/>
                <a:ea typeface="ヒラギノ角ゴ Pro W3"/>
                <a:cs typeface="Times New Roman" pitchFamily="18" charset="0"/>
              </a:rPr>
              <a:t> </a:t>
            </a:r>
            <a:r>
              <a:rPr lang="hu-HU" altLang="en-US" sz="1100" dirty="0" smtClean="0">
                <a:latin typeface="Arial" pitchFamily="34" charset="0"/>
                <a:ea typeface="ヒラギノ角ゴ Pro W3"/>
                <a:cs typeface="Times New Roman" pitchFamily="18" charset="0"/>
              </a:rPr>
              <a:t>          </a:t>
            </a:r>
            <a:endParaRPr lang="hu-HU" altLang="en-US" sz="1100" dirty="0">
              <a:latin typeface="Arial" pitchFamily="34" charset="0"/>
              <a:ea typeface="ヒラギノ角ゴ Pro W3"/>
              <a:cs typeface="Times New Roman" pitchFamily="18" charset="0"/>
            </a:endParaRPr>
          </a:p>
        </p:txBody>
      </p:sp>
      <p:sp>
        <p:nvSpPr>
          <p:cNvPr id="12" name="TextBox 4"/>
          <p:cNvSpPr>
            <a:spLocks noChangeArrowheads="1"/>
          </p:cNvSpPr>
          <p:nvPr/>
        </p:nvSpPr>
        <p:spPr bwMode="auto">
          <a:xfrm>
            <a:off x="0" y="807814"/>
            <a:ext cx="2960915" cy="1377494"/>
          </a:xfrm>
          <a:prstGeom prst="flowChartPunchedTape">
            <a:avLst/>
          </a:prstGeom>
          <a:solidFill>
            <a:srgbClr val="71EC3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</a:t>
            </a: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FOCI (a gól) élménye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u-HU" altLang="en-US" sz="1800" b="1" dirty="0">
              <a:solidFill>
                <a:srgbClr val="000000"/>
              </a:solidFill>
              <a:latin typeface="Century Gothic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TV-ben, élőben, vagy játszva</a:t>
            </a:r>
            <a:endParaRPr lang="en-US" altLang="en-US" sz="1400" dirty="0">
              <a:latin typeface="Arial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7181" y="718337"/>
            <a:ext cx="3667826" cy="2525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37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-231715" y="2084068"/>
            <a:ext cx="9023350" cy="26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2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</a:t>
            </a:r>
            <a:r>
              <a:rPr lang="hu-HU" altLang="en-US" sz="2000" b="1" dirty="0" smtClean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2005-2015  </a:t>
            </a:r>
            <a:endParaRPr lang="hu-HU" altLang="en-US" sz="2000" b="1" dirty="0">
              <a:solidFill>
                <a:srgbClr val="00206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</a:t>
            </a: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</a:t>
            </a: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újabb 3 évre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 </a:t>
            </a: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2015 - 2018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Times New Roman" pitchFamily="18" charset="0"/>
              </a:rPr>
              <a:t>         50-55 millió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Times New Roman" pitchFamily="18" charset="0"/>
              </a:rPr>
              <a:t> </a:t>
            </a: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Times New Roman" pitchFamily="18" charset="0"/>
              </a:rPr>
              <a:t>                   EUR/év</a:t>
            </a: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100" dirty="0" smtClean="0">
              <a:latin typeface="Arial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100" dirty="0">
                <a:latin typeface="Arial" pitchFamily="34" charset="0"/>
                <a:ea typeface="ヒラギノ角ゴ Pro W3"/>
                <a:cs typeface="Times New Roman" pitchFamily="18" charset="0"/>
              </a:rPr>
              <a:t> </a:t>
            </a:r>
            <a:r>
              <a:rPr lang="hu-HU" altLang="en-US" sz="1100" dirty="0" smtClean="0">
                <a:latin typeface="Arial" pitchFamily="34" charset="0"/>
                <a:ea typeface="ヒラギノ角ゴ Pro W3"/>
                <a:cs typeface="Times New Roman" pitchFamily="18" charset="0"/>
              </a:rPr>
              <a:t>          </a:t>
            </a:r>
            <a:endParaRPr lang="hu-HU" altLang="en-US" sz="1100" dirty="0">
              <a:latin typeface="Arial" pitchFamily="34" charset="0"/>
              <a:ea typeface="ヒラギノ角ゴ Pro W3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418780" y="1890000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1299" y="897925"/>
            <a:ext cx="5637481" cy="3752449"/>
          </a:xfrm>
          <a:prstGeom prst="rect">
            <a:avLst/>
          </a:prstGeom>
        </p:spPr>
      </p:pic>
      <p:sp>
        <p:nvSpPr>
          <p:cNvPr id="12" name="TextBox 4"/>
          <p:cNvSpPr>
            <a:spLocks noChangeArrowheads="1"/>
          </p:cNvSpPr>
          <p:nvPr/>
        </p:nvSpPr>
        <p:spPr bwMode="auto">
          <a:xfrm>
            <a:off x="0" y="807814"/>
            <a:ext cx="2960915" cy="1377494"/>
          </a:xfrm>
          <a:prstGeom prst="flowChartPunchedTape">
            <a:avLst/>
          </a:prstGeom>
          <a:solidFill>
            <a:srgbClr val="71EC3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</a:t>
            </a: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FOCI (a gól) élménye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u-HU" altLang="en-US" sz="1800" b="1" dirty="0">
              <a:solidFill>
                <a:srgbClr val="000000"/>
              </a:solidFill>
              <a:latin typeface="Century Gothic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TV-ben, élőben, vagy játszva</a:t>
            </a:r>
            <a:endParaRPr lang="en-US" altLang="en-US" sz="1400" dirty="0">
              <a:latin typeface="Arial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7018" y="2581201"/>
            <a:ext cx="1724089" cy="212195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077695" y="570466"/>
            <a:ext cx="2066306" cy="908864"/>
          </a:xfrm>
          <a:prstGeom prst="wedgeEllipseCallout">
            <a:avLst/>
          </a:prstGeom>
          <a:solidFill>
            <a:srgbClr val="9900FF"/>
          </a:solidFill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</a:rPr>
              <a:t>Esemény szponzoráció 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48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907105" y="841736"/>
            <a:ext cx="9023350" cy="287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2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</a:t>
            </a:r>
            <a:r>
              <a:rPr lang="hu-HU" altLang="en-US" sz="2000" b="1" dirty="0" smtClean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Világszintű nagy érdeklődés  </a:t>
            </a:r>
            <a:endParaRPr lang="hu-HU" altLang="en-US" sz="2000" b="1" dirty="0">
              <a:solidFill>
                <a:srgbClr val="00206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</a:t>
            </a: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  </a:t>
            </a: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4,2 milliárd néző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            Több mint 1 milliárd néző  kb.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</a:t>
            </a: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           4 meccset megnéz szezononként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400" b="1" dirty="0" smtClean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</a:t>
            </a: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           Ezek fele Európán kívüli!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            </a:t>
            </a:r>
            <a:endParaRPr lang="hu-HU" altLang="en-US" sz="1100" dirty="0" smtClean="0">
              <a:latin typeface="Arial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100" dirty="0">
                <a:latin typeface="Arial" pitchFamily="34" charset="0"/>
                <a:ea typeface="ヒラギノ角ゴ Pro W3"/>
                <a:cs typeface="Times New Roman" pitchFamily="18" charset="0"/>
              </a:rPr>
              <a:t> </a:t>
            </a:r>
            <a:r>
              <a:rPr lang="hu-HU" altLang="en-US" sz="1100" dirty="0" smtClean="0">
                <a:latin typeface="Arial" pitchFamily="34" charset="0"/>
                <a:ea typeface="ヒラギノ角ゴ Pro W3"/>
                <a:cs typeface="Times New Roman" pitchFamily="18" charset="0"/>
              </a:rPr>
              <a:t>          </a:t>
            </a:r>
            <a:endParaRPr lang="hu-HU" altLang="en-US" sz="1100" dirty="0">
              <a:latin typeface="Arial" pitchFamily="34" charset="0"/>
              <a:ea typeface="ヒラギノ角ゴ Pro W3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418780" y="1890000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  <p:sp>
        <p:nvSpPr>
          <p:cNvPr id="12" name="TextBox 4"/>
          <p:cNvSpPr>
            <a:spLocks noChangeArrowheads="1"/>
          </p:cNvSpPr>
          <p:nvPr/>
        </p:nvSpPr>
        <p:spPr bwMode="auto">
          <a:xfrm>
            <a:off x="0" y="807814"/>
            <a:ext cx="2960915" cy="1377494"/>
          </a:xfrm>
          <a:prstGeom prst="flowChartPunchedTape">
            <a:avLst/>
          </a:prstGeom>
          <a:solidFill>
            <a:srgbClr val="71EC3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</a:t>
            </a: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FOCI (a gól) élménye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u-HU" altLang="en-US" sz="1800" b="1" dirty="0">
              <a:solidFill>
                <a:srgbClr val="000000"/>
              </a:solidFill>
              <a:latin typeface="Century Gothic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TV-ben, élőben, vagy játszva</a:t>
            </a:r>
            <a:endParaRPr lang="en-US" altLang="en-US" sz="1400" dirty="0">
              <a:latin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77695" y="570466"/>
            <a:ext cx="2066306" cy="908864"/>
          </a:xfrm>
          <a:prstGeom prst="wedgeEllipseCallout">
            <a:avLst/>
          </a:prstGeom>
          <a:solidFill>
            <a:srgbClr val="9900FF"/>
          </a:solidFill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</a:rPr>
              <a:t>Esemény szponzoráció 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12" y="2361848"/>
            <a:ext cx="3658788" cy="22867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3834" y="4335089"/>
            <a:ext cx="514350" cy="2762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9326" y="3316368"/>
            <a:ext cx="619125" cy="3333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2743" y="3328220"/>
            <a:ext cx="619125" cy="3333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447" y="3817831"/>
            <a:ext cx="619125" cy="3333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8883" y="3817831"/>
            <a:ext cx="619125" cy="3333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2875" y="3338531"/>
            <a:ext cx="619125" cy="33337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6483" y="3817831"/>
            <a:ext cx="514350" cy="27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15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4794" y="2000358"/>
            <a:ext cx="6400800" cy="1314450"/>
          </a:xfrm>
        </p:spPr>
        <p:txBody>
          <a:bodyPr/>
          <a:lstStyle/>
          <a:p>
            <a:r>
              <a:rPr lang="hu-HU" b="1" dirty="0" smtClean="0">
                <a:solidFill>
                  <a:schemeClr val="bg2">
                    <a:lumMod val="25000"/>
                  </a:schemeClr>
                </a:solidFill>
              </a:rPr>
              <a:t>Hazai vizeken..</a:t>
            </a:r>
            <a:endParaRPr lang="en-US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104644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418780" y="1890000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051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06442" y="833096"/>
            <a:ext cx="2137558" cy="936328"/>
          </a:xfrm>
        </p:spPr>
        <p:txBody>
          <a:bodyPr>
            <a:normAutofit/>
          </a:bodyPr>
          <a:lstStyle/>
          <a:p>
            <a:r>
              <a:rPr lang="hu-HU" sz="2000" b="1" dirty="0" smtClean="0">
                <a:solidFill>
                  <a:schemeClr val="bg2">
                    <a:lumMod val="25000"/>
                  </a:schemeClr>
                </a:solidFill>
              </a:rPr>
              <a:t>Referenciáink </a:t>
            </a:r>
          </a:p>
          <a:p>
            <a:r>
              <a:rPr lang="hu-HU" sz="2000" b="1" dirty="0" smtClean="0">
                <a:solidFill>
                  <a:schemeClr val="bg2">
                    <a:lumMod val="25000"/>
                  </a:schemeClr>
                </a:solidFill>
              </a:rPr>
              <a:t>2002-....</a:t>
            </a:r>
          </a:p>
          <a:p>
            <a:endParaRPr lang="hu-HU" sz="20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en-US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418780" y="1890000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5184" y="848997"/>
            <a:ext cx="5607037" cy="3813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083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solidFill>
                  <a:prstClr val="black"/>
                </a:solidFill>
              </a:rPr>
              <a:t>A sportszponzoráció</a:t>
            </a:r>
            <a:endParaRPr lang="hu-HU" b="1" dirty="0">
              <a:solidFill>
                <a:srgbClr val="EEECE1">
                  <a:lumMod val="25000"/>
                </a:srgb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324950" y="969193"/>
            <a:ext cx="5272644" cy="34163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b="1" dirty="0" smtClean="0"/>
              <a:t>Érzelmeket társít</a:t>
            </a:r>
          </a:p>
          <a:p>
            <a:endParaRPr lang="hu-HU" b="1" dirty="0"/>
          </a:p>
          <a:p>
            <a:r>
              <a:rPr lang="hu-HU" b="1" dirty="0" smtClean="0"/>
              <a:t>Megszemélyesít</a:t>
            </a:r>
          </a:p>
          <a:p>
            <a:endParaRPr lang="hu-HU" b="1" dirty="0"/>
          </a:p>
          <a:p>
            <a:r>
              <a:rPr lang="hu-HU" b="1" dirty="0" smtClean="0"/>
              <a:t>Közelebb </a:t>
            </a:r>
            <a:r>
              <a:rPr lang="hu-HU" b="1" dirty="0"/>
              <a:t>hozza a márkát és a fogyasztót</a:t>
            </a:r>
          </a:p>
          <a:p>
            <a:endParaRPr lang="hu-HU" b="1" dirty="0"/>
          </a:p>
          <a:p>
            <a:r>
              <a:rPr lang="hu-HU" b="1" dirty="0"/>
              <a:t>A jogtulajdonos közbenjáró, azaz </a:t>
            </a:r>
            <a:r>
              <a:rPr lang="hu-HU" b="1" dirty="0" smtClean="0"/>
              <a:t>médium</a:t>
            </a:r>
          </a:p>
          <a:p>
            <a:endParaRPr lang="hu-HU" b="1" dirty="0"/>
          </a:p>
          <a:p>
            <a:r>
              <a:rPr lang="hu-HU" b="1" dirty="0"/>
              <a:t>A jogtulajdonos az optimális társítás miatt felerősíti az üzenetet</a:t>
            </a:r>
          </a:p>
          <a:p>
            <a:endParaRPr lang="hu-HU" b="1" dirty="0"/>
          </a:p>
          <a:p>
            <a:r>
              <a:rPr lang="hu-HU" b="1" dirty="0"/>
              <a:t>A jogtulajdonos folytonosan emlékeztet a </a:t>
            </a:r>
            <a:r>
              <a:rPr lang="hu-HU" b="1" dirty="0" smtClean="0"/>
              <a:t>termékre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r:link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4750" y="783959"/>
            <a:ext cx="1856913" cy="12348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4751" y="2158953"/>
            <a:ext cx="1856913" cy="10770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r:link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4751" y="3369396"/>
            <a:ext cx="1879024" cy="1062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16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15"/>
          <p:cNvSpPr>
            <a:spLocks noChangeArrowheads="1"/>
          </p:cNvSpPr>
          <p:nvPr/>
        </p:nvSpPr>
        <p:spPr bwMode="auto">
          <a:xfrm>
            <a:off x="80963" y="987506"/>
            <a:ext cx="5080000" cy="1600438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102870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>
                <a:latin typeface="Arial" pitchFamily="34" charset="0"/>
                <a:cs typeface="Arial" pitchFamily="34" charset="0"/>
              </a:rPr>
              <a:t>A BRAND </a:t>
            </a:r>
            <a:r>
              <a:rPr lang="hu-HU" altLang="en-US" sz="1600" b="1" dirty="0" smtClean="0">
                <a:latin typeface="Arial" pitchFamily="34" charset="0"/>
                <a:cs typeface="Arial" pitchFamily="34" charset="0"/>
              </a:rPr>
              <a:t>legfőbb céljai a </a:t>
            </a:r>
            <a:r>
              <a:rPr lang="hu-HU" altLang="en-US" sz="1600" b="1" dirty="0">
                <a:latin typeface="Arial" pitchFamily="34" charset="0"/>
                <a:cs typeface="Arial" pitchFamily="34" charset="0"/>
              </a:rPr>
              <a:t>sportszponzorációval</a:t>
            </a:r>
            <a:r>
              <a:rPr lang="hu-HU" altLang="en-US" sz="16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latin typeface="Arial" pitchFamily="34" charset="0"/>
                <a:cs typeface="Arial" pitchFamily="34" charset="0"/>
              </a:rPr>
              <a:t> </a:t>
            </a:r>
            <a:endParaRPr lang="hu-HU" altLang="en-US" sz="1600" b="1" dirty="0">
              <a:latin typeface="Arial" pitchFamily="34" charset="0"/>
              <a:cs typeface="Arial" pitchFamily="34" charset="0"/>
            </a:endParaRP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§"/>
            </a:pPr>
            <a:r>
              <a:rPr lang="hu-HU" altLang="en-US" sz="1400" b="1" dirty="0">
                <a:latin typeface="Arial" pitchFamily="34" charset="0"/>
                <a:cs typeface="Arial" pitchFamily="34" charset="0"/>
              </a:rPr>
              <a:t>a tömegek ( „a FÉRFI”) elérése</a:t>
            </a: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§"/>
            </a:pPr>
            <a:r>
              <a:rPr lang="hu-HU" altLang="en-US" sz="1400" b="1" dirty="0">
                <a:latin typeface="Arial" pitchFamily="34" charset="0"/>
                <a:cs typeface="Arial" pitchFamily="34" charset="0"/>
              </a:rPr>
              <a:t>a márka iránti bizalom építése</a:t>
            </a: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§"/>
            </a:pPr>
            <a:r>
              <a:rPr lang="hu-HU" altLang="en-US" sz="1400" b="1" dirty="0">
                <a:latin typeface="Arial" pitchFamily="34" charset="0"/>
                <a:cs typeface="Arial" pitchFamily="34" charset="0"/>
              </a:rPr>
              <a:t>párbeszéd a fogyasztóval</a:t>
            </a: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§"/>
            </a:pPr>
            <a:r>
              <a:rPr lang="hu-HU" altLang="en-US" sz="1400" b="1" dirty="0">
                <a:latin typeface="Arial" pitchFamily="34" charset="0"/>
                <a:cs typeface="Arial" pitchFamily="34" charset="0"/>
              </a:rPr>
              <a:t>a márkaértéek összekapcsolása</a:t>
            </a:r>
            <a:endParaRPr lang="en-US" altLang="en-U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"/>
          <p:cNvSpPr>
            <a:spLocks noChangeArrowheads="1"/>
          </p:cNvSpPr>
          <p:nvPr/>
        </p:nvSpPr>
        <p:spPr bwMode="auto">
          <a:xfrm>
            <a:off x="207747" y="3658009"/>
            <a:ext cx="2061682" cy="923330"/>
          </a:xfrm>
          <a:prstGeom prst="flowChartInputOutpu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hu-HU" altLang="en-US" sz="1800" b="1" dirty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800" b="1" dirty="0">
                <a:latin typeface="Arial" pitchFamily="34" charset="0"/>
                <a:cs typeface="Arial" pitchFamily="34" charset="0"/>
              </a:rPr>
              <a:t>A </a:t>
            </a:r>
            <a:r>
              <a:rPr lang="hu-HU" altLang="en-US" sz="1800" b="1" dirty="0" smtClean="0">
                <a:latin typeface="Arial" pitchFamily="34" charset="0"/>
                <a:cs typeface="Arial" pitchFamily="34" charset="0"/>
              </a:rPr>
              <a:t>BRAND</a:t>
            </a:r>
            <a:endParaRPr lang="hu-HU" altLang="en-US" sz="1800" b="1" dirty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800" dirty="0">
                <a:latin typeface="Arial" pitchFamily="34" charset="0"/>
                <a:cs typeface="Arial" pitchFamily="34" charset="0"/>
              </a:rPr>
              <a:t> </a:t>
            </a:r>
            <a:endParaRPr lang="en-US" altLang="en-US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20783009">
            <a:off x="2355095" y="2004995"/>
            <a:ext cx="7464707" cy="2292037"/>
          </a:xfrm>
          <a:prstGeom prst="chord">
            <a:avLst>
              <a:gd name="adj1" fmla="val 2700000"/>
              <a:gd name="adj2" fmla="val 16391621"/>
            </a:avLst>
          </a:prstGeom>
          <a:solidFill>
            <a:srgbClr val="71EC34"/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en-US" dirty="0"/>
          </a:p>
        </p:txBody>
      </p:sp>
      <p:sp>
        <p:nvSpPr>
          <p:cNvPr id="13" name="Oval Callout 12"/>
          <p:cNvSpPr/>
          <p:nvPr/>
        </p:nvSpPr>
        <p:spPr>
          <a:xfrm>
            <a:off x="6697683" y="609600"/>
            <a:ext cx="2446317" cy="213360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sz="2400" b="1" dirty="0"/>
              <a:t>A FÉRFIAK,</a:t>
            </a:r>
          </a:p>
          <a:p>
            <a:pPr algn="ctr">
              <a:defRPr/>
            </a:pPr>
            <a:r>
              <a:rPr lang="hu-HU" b="1" dirty="0"/>
              <a:t> a </a:t>
            </a:r>
            <a:r>
              <a:rPr lang="hu-HU" b="1" dirty="0" smtClean="0"/>
              <a:t>jogtulajdonos</a:t>
            </a:r>
          </a:p>
          <a:p>
            <a:pPr algn="ctr">
              <a:defRPr/>
            </a:pPr>
            <a:r>
              <a:rPr lang="hu-HU" b="1" dirty="0"/>
              <a:t>k</a:t>
            </a:r>
            <a:r>
              <a:rPr lang="hu-HU" b="1" dirty="0" smtClean="0"/>
              <a:t>özvetlenül és a médián keresztül elért  </a:t>
            </a:r>
            <a:r>
              <a:rPr lang="hu-HU" b="1" dirty="0"/>
              <a:t>KÖZÖNSÉGE</a:t>
            </a:r>
            <a:endParaRPr lang="en-US" b="1" dirty="0"/>
          </a:p>
        </p:txBody>
      </p:sp>
      <p:cxnSp>
        <p:nvCxnSpPr>
          <p:cNvPr id="15" name="Curved Connector 14"/>
          <p:cNvCxnSpPr/>
          <p:nvPr/>
        </p:nvCxnSpPr>
        <p:spPr>
          <a:xfrm flipV="1">
            <a:off x="2073612" y="1835226"/>
            <a:ext cx="5214586" cy="2389929"/>
          </a:xfrm>
          <a:prstGeom prst="curvedConnector3">
            <a:avLst>
              <a:gd name="adj1" fmla="val 50000"/>
            </a:avLst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3"/>
          <p:cNvSpPr txBox="1">
            <a:spLocks noChangeArrowheads="1"/>
          </p:cNvSpPr>
          <p:nvPr/>
        </p:nvSpPr>
        <p:spPr bwMode="auto">
          <a:xfrm>
            <a:off x="4384837" y="3648599"/>
            <a:ext cx="248439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800" b="1" dirty="0">
                <a:latin typeface="Arial" pitchFamily="34" charset="0"/>
                <a:cs typeface="Arial" pitchFamily="34" charset="0"/>
              </a:rPr>
              <a:t>A JOGTULAJDONOS</a:t>
            </a:r>
            <a:endParaRPr lang="en-US" altLang="en-US" sz="1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Multiply 17"/>
          <p:cNvSpPr/>
          <p:nvPr/>
        </p:nvSpPr>
        <p:spPr>
          <a:xfrm>
            <a:off x="4384837" y="2743200"/>
            <a:ext cx="592137" cy="689758"/>
          </a:xfrm>
          <a:prstGeom prst="mathMultiply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83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418780" y="1890000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23824" y="974364"/>
            <a:ext cx="7155749" cy="183127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hu-HU" altLang="en-US" sz="1800" b="1" dirty="0" smtClean="0">
                <a:solidFill>
                  <a:srgbClr val="0070C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MELYIK jogtulajdonos </a:t>
            </a: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közönsége fedi az én FÉRFI célcsoportomat?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                                         van tisztában közönségével?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                                         van kapcsolatban közönségével?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hu-HU" altLang="en-US" sz="1400" b="1" dirty="0" smtClean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                                         jegyei, értékei társíthatóak a brandemhez?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                                         felkészült és képes partneri együttműködésre?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                                         megfelelő üzleti partner?</a:t>
            </a:r>
            <a:endParaRPr lang="hu-HU" altLang="en-US" sz="1400" b="1" dirty="0" smtClean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  <a:defRPr/>
            </a:pPr>
            <a:endParaRPr lang="hu-HU" altLang="en-US" sz="1100" dirty="0" smtClean="0">
              <a:latin typeface="Arial" pitchFamily="34" charset="0"/>
              <a:ea typeface="ヒラギノ角ゴ Pro W3"/>
              <a:cs typeface="Times New Roman" pitchFamily="18" charset="0"/>
            </a:endParaRPr>
          </a:p>
        </p:txBody>
      </p:sp>
      <p:sp>
        <p:nvSpPr>
          <p:cNvPr id="11" name="TextBox 1"/>
          <p:cNvSpPr txBox="1">
            <a:spLocks noChangeArrowheads="1"/>
          </p:cNvSpPr>
          <p:nvPr/>
        </p:nvSpPr>
        <p:spPr bwMode="auto">
          <a:xfrm>
            <a:off x="94773" y="3092404"/>
            <a:ext cx="7155749" cy="1508105"/>
          </a:xfrm>
          <a:prstGeom prst="rect">
            <a:avLst/>
          </a:prstGeom>
          <a:solidFill>
            <a:srgbClr val="71EC3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Az ötlet, az első benyomás, csak a </a:t>
            </a:r>
            <a:r>
              <a:rPr lang="hu-HU" altLang="en-US" sz="1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kezdet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u-HU" altLang="en-US" sz="1800" b="1" dirty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400" b="1" dirty="0">
                <a:latin typeface="Arial" pitchFamily="34" charset="0"/>
                <a:cs typeface="Arial" pitchFamily="34" charset="0"/>
              </a:rPr>
              <a:t>A stratégiai vagy taktikai döntéshez információ gyűjtés, tájékozódás, szakmai mérlegelés szükséges.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u-HU" altLang="en-US" sz="1400" b="1" dirty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400" b="1" dirty="0">
                <a:latin typeface="Arial" pitchFamily="34" charset="0"/>
                <a:cs typeface="Arial" pitchFamily="34" charset="0"/>
              </a:rPr>
              <a:t>A szakértői közreműködés segíthet                ÜGYNÖKSÉG </a:t>
            </a:r>
            <a:r>
              <a:rPr lang="hu-HU" altLang="en-US" sz="14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altLang="en-U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3337819" y="4343621"/>
            <a:ext cx="381356" cy="22369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83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207747" y="971431"/>
            <a:ext cx="8839200" cy="397907"/>
          </a:xfrm>
          <a:prstGeom prst="round2DiagRect">
            <a:avLst>
              <a:gd name="adj1" fmla="val 13528"/>
              <a:gd name="adj2" fmla="val 0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hu-HU" altLang="en-US" sz="1800" b="1" dirty="0" smtClean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Lehetőségek tárházát nyitja meg egy jól előkészített szponzorációs szerződés</a:t>
            </a:r>
            <a:endParaRPr lang="hu-HU" altLang="en-US" sz="1800" dirty="0" smtClean="0">
              <a:latin typeface="Arial" pitchFamily="34" charset="0"/>
              <a:ea typeface="ヒラギノ角ゴ Pro W3"/>
              <a:cs typeface="Times New Roman" pitchFamily="18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22047" y="1339873"/>
            <a:ext cx="8610600" cy="3801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marL="0" marR="0" lvl="0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endParaRPr kumimoji="0" lang="hu-HU" altLang="en-US" sz="1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marL="285750" marR="0" lvl="0" indent="-28575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Blip>
                <a:blip r:embed="rId5"/>
              </a:buBlip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r>
              <a:rPr kumimoji="0" lang="hu-HU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ヒラギノ角ゴ Pro W3"/>
                <a:cs typeface="Times New Roman" pitchFamily="18" charset="0"/>
              </a:rPr>
              <a:t>Jogok vásárlásával</a:t>
            </a:r>
          </a:p>
          <a:p>
            <a:pPr marL="0" marR="0" lvl="0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r>
              <a:rPr kumimoji="0" lang="hu-HU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ヒラギノ角ゴ Pro W3"/>
                <a:cs typeface="Times New Roman" pitchFamily="18" charset="0"/>
              </a:rPr>
              <a:t>	    Kommunikációs jog</a:t>
            </a:r>
          </a:p>
          <a:p>
            <a:pPr marL="0" marR="0" lvl="0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r>
              <a:rPr kumimoji="0" lang="hu-HU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ヒラギノ角ゴ Pro W3"/>
                <a:cs typeface="Times New Roman" pitchFamily="18" charset="0"/>
              </a:rPr>
              <a:t>             Szellemi alkotásokhoz megszerzett jogok </a:t>
            </a:r>
            <a:r>
              <a:rPr kumimoji="0" lang="hu-H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(app, web site, blog, közösségi oldal,</a:t>
            </a:r>
          </a:p>
          <a:p>
            <a:pPr marL="0" marR="0" lvl="0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r>
              <a:rPr kumimoji="0" lang="hu-H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								 film, DVD, könyv, fotóalbum, TV vagy Rádió műsor)</a:t>
            </a:r>
            <a:endParaRPr kumimoji="0" lang="hu-HU" altLang="en-US" sz="1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marL="0" marR="0" lvl="0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r>
              <a:rPr kumimoji="0" lang="hu-HU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ヒラギノ角ゴ Pro W3"/>
                <a:cs typeface="Times New Roman" pitchFamily="18" charset="0"/>
              </a:rPr>
              <a:t>        </a:t>
            </a:r>
          </a:p>
          <a:p>
            <a:pPr marL="285750" marR="0" lvl="0" indent="-28575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Blip>
                <a:blip r:embed="rId5"/>
              </a:buBlip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r>
              <a:rPr kumimoji="0" lang="hu-HU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ヒラギノ角ゴ Pro W3"/>
                <a:cs typeface="Times New Roman" pitchFamily="18" charset="0"/>
              </a:rPr>
              <a:t>Közreműködések, rendelkezésre állások </a:t>
            </a:r>
          </a:p>
          <a:p>
            <a:pPr marL="285750" marR="0" lvl="0" indent="-28575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Blip>
                <a:blip r:embed="rId5"/>
              </a:buBlip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r>
              <a:rPr kumimoji="0" lang="hu-HU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ヒラギノ角ゴ Pro W3"/>
                <a:cs typeface="Times New Roman" pitchFamily="18" charset="0"/>
              </a:rPr>
              <a:t>Aktivítások, promóciók</a:t>
            </a:r>
          </a:p>
          <a:p>
            <a:pPr marL="285750" marR="0" lvl="0" indent="-28575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Blip>
                <a:blip r:embed="rId5"/>
              </a:buBlip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r>
              <a:rPr kumimoji="0" lang="hu-HU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ヒラギノ角ゴ Pro W3"/>
                <a:cs typeface="Times New Roman" pitchFamily="18" charset="0"/>
              </a:rPr>
              <a:t>Hospitality</a:t>
            </a:r>
          </a:p>
          <a:p>
            <a:pPr marL="285750" marR="0" lvl="0" indent="-28575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Blip>
                <a:blip r:embed="rId5"/>
              </a:buBlip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r>
              <a:rPr kumimoji="0" lang="hu-HU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ヒラギノ角ゴ Pro W3"/>
                <a:cs typeface="Times New Roman" pitchFamily="18" charset="0"/>
              </a:rPr>
              <a:t>Saját események rendezése a jogtulajdonos értékeihez, helyszíneihez  kapcsolódóan </a:t>
            </a:r>
          </a:p>
          <a:p>
            <a:pPr marL="285750" marR="0" lvl="0" indent="-28575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Blip>
                <a:blip r:embed="rId5"/>
              </a:buBlip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r>
              <a:rPr kumimoji="0" lang="hu-HU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ヒラギノ角ゴ Pro W3"/>
                <a:cs typeface="Times New Roman" pitchFamily="18" charset="0"/>
              </a:rPr>
              <a:t>Reklámfelületek </a:t>
            </a:r>
          </a:p>
          <a:p>
            <a:pPr marL="285750" marR="0" lvl="0" indent="-28575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Blip>
                <a:blip r:embed="rId5"/>
              </a:buBlip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r>
              <a:rPr kumimoji="0" lang="hu-HU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ヒラギノ角ゴ Pro W3"/>
                <a:cs typeface="Times New Roman" pitchFamily="18" charset="0"/>
              </a:rPr>
              <a:t>Merchandising </a:t>
            </a:r>
          </a:p>
          <a:p>
            <a:pPr marL="285750" marR="0" lvl="0" indent="-28575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Blip>
                <a:blip r:embed="rId5"/>
              </a:buBlip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r>
              <a:rPr kumimoji="0" lang="hu-HU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ヒラギノ角ゴ Pro W3"/>
                <a:cs typeface="Times New Roman" pitchFamily="18" charset="0"/>
              </a:rPr>
              <a:t>Kereskedelmi partnerség </a:t>
            </a:r>
          </a:p>
          <a:p>
            <a:pPr marL="285750" marR="0" lvl="0" indent="-28575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Blip>
                <a:blip r:embed="rId5"/>
              </a:buBlip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r>
              <a:rPr kumimoji="0" lang="hu-HU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ヒラギノ角ゴ Pro W3"/>
                <a:cs typeface="Times New Roman" pitchFamily="18" charset="0"/>
              </a:rPr>
              <a:t>Brandingelés, brand építés</a:t>
            </a:r>
          </a:p>
          <a:p>
            <a:pPr marL="0" marR="0" lvl="0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endParaRPr kumimoji="0" lang="hu-HU" alt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marL="0" marR="0" lvl="0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endParaRPr kumimoji="0" lang="hu-HU" alt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marL="0" marR="0" lvl="0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/>
            </a:pPr>
            <a:endParaRPr kumimoji="0" lang="hu-HU" altLang="en-US" sz="11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ヒラギノ角ゴ Pro W3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79690" y="3835730"/>
            <a:ext cx="3893760" cy="649724"/>
          </a:xfrm>
          <a:prstGeom prst="flowChartManualInpu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pPr algn="just">
              <a:spcBef>
                <a:spcPct val="0"/>
              </a:spcBef>
              <a:buFont typeface="Arial" pitchFamily="34" charset="0"/>
              <a:buNone/>
              <a:defRPr/>
            </a:pP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Times New Roman" pitchFamily="18" charset="0"/>
              </a:rPr>
              <a:t>Fontos:</a:t>
            </a:r>
          </a:p>
          <a:p>
            <a:pPr algn="just">
              <a:spcBef>
                <a:spcPct val="0"/>
              </a:spcBef>
              <a:defRPr/>
            </a:pP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Times New Roman" pitchFamily="18" charset="0"/>
              </a:rPr>
              <a:t>A </a:t>
            </a: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Times New Roman" pitchFamily="18" charset="0"/>
              </a:rPr>
              <a:t>szponzoráció tervezett kommunikációja!</a:t>
            </a: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804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-308617" y="1931349"/>
            <a:ext cx="6539063" cy="2523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</a:t>
            </a: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lvl="0" algn="just" eaLnBrk="1" hangingPunct="1">
              <a:spcBef>
                <a:spcPct val="0"/>
              </a:spcBef>
              <a:buNone/>
              <a:tabLst/>
            </a:pPr>
            <a:r>
              <a:rPr lang="hu-HU" altLang="en-US" sz="2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</a:t>
            </a:r>
            <a:r>
              <a:rPr lang="hu-HU" altLang="en-US" sz="2000" b="1" dirty="0" smtClean="0">
                <a:solidFill>
                  <a:srgbClr val="002060"/>
                </a:solidFill>
                <a:latin typeface="Calibri"/>
              </a:rPr>
              <a:t>FTC-Újpest </a:t>
            </a:r>
            <a:endParaRPr lang="hu-HU" altLang="en-US" sz="2000" b="1" dirty="0" smtClean="0">
              <a:solidFill>
                <a:srgbClr val="002060"/>
              </a:solidFill>
              <a:latin typeface="Calibri"/>
            </a:endParaRPr>
          </a:p>
          <a:p>
            <a:pPr lvl="0" algn="just" eaLnBrk="1" hangingPunct="1">
              <a:spcBef>
                <a:spcPct val="0"/>
              </a:spcBef>
              <a:buNone/>
              <a:tabLst/>
            </a:pPr>
            <a:endParaRPr lang="hu-HU" sz="2000" b="1" dirty="0">
              <a:solidFill>
                <a:srgbClr val="000000"/>
              </a:solidFill>
              <a:latin typeface="Century Gothic" pitchFamily="34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sz="1400" b="1" dirty="0">
                <a:solidFill>
                  <a:srgbClr val="000000"/>
                </a:solidFill>
                <a:latin typeface="Century Gothic" pitchFamily="34" charset="0"/>
              </a:rPr>
              <a:t> </a:t>
            </a:r>
            <a:r>
              <a:rPr lang="hu-HU" sz="1400" b="1" dirty="0" smtClean="0">
                <a:solidFill>
                  <a:srgbClr val="000000"/>
                </a:solidFill>
                <a:latin typeface="Century Gothic" pitchFamily="34" charset="0"/>
              </a:rPr>
              <a:t>      </a:t>
            </a:r>
            <a:r>
              <a:rPr lang="hu-HU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Duna TV, </a:t>
            </a:r>
            <a:r>
              <a:rPr lang="hu-HU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vasárnap </a:t>
            </a:r>
            <a:r>
              <a:rPr lang="hu-HU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délután</a:t>
            </a:r>
            <a:r>
              <a:rPr lang="en-GB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endParaRPr lang="hu-HU" sz="1400" b="1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sz="1400" b="1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      a</a:t>
            </a:r>
            <a:r>
              <a:rPr lang="en-GB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>
                <a:latin typeface="Century Gothic" panose="020B0502020202020204" pitchFamily="34" charset="0"/>
                <a:cs typeface="Arial" panose="020B0604020202020204" pitchFamily="34" charset="0"/>
              </a:rPr>
              <a:t>közvetítésbe </a:t>
            </a:r>
            <a:r>
              <a:rPr lang="hu-HU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több</a:t>
            </a:r>
            <a:r>
              <a:rPr lang="en-GB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>
                <a:latin typeface="Century Gothic" panose="020B0502020202020204" pitchFamily="34" charset="0"/>
                <a:cs typeface="Arial" panose="020B0604020202020204" pitchFamily="34" charset="0"/>
              </a:rPr>
              <a:t>mint </a:t>
            </a:r>
            <a:r>
              <a:rPr lang="hu-HU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1 millió</a:t>
            </a:r>
            <a:r>
              <a:rPr lang="en-GB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hu-HU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néző</a:t>
            </a:r>
            <a:endParaRPr lang="hu-HU" sz="1400" b="1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sz="14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hu-HU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     kapcsolódott be</a:t>
            </a:r>
            <a:r>
              <a:rPr lang="hu-HU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endParaRPr lang="hu-HU" sz="1400" b="1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sz="14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hu-HU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    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      </a:t>
            </a:r>
            <a:r>
              <a:rPr lang="en-GB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a k</a:t>
            </a:r>
            <a:r>
              <a:rPr lang="hu-HU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özönségaránya</a:t>
            </a:r>
            <a:r>
              <a:rPr lang="en-GB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18-49 </a:t>
            </a:r>
            <a:r>
              <a:rPr lang="hu-HU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éves férfiak körében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sz="14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hu-HU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     </a:t>
            </a:r>
            <a:r>
              <a:rPr lang="en-GB" sz="1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17,3%</a:t>
            </a:r>
            <a:endParaRPr lang="hu-HU" altLang="en-US" sz="1400" dirty="0">
              <a:latin typeface="Century Gothic" panose="020B0502020202020204" pitchFamily="34" charset="0"/>
              <a:ea typeface="ヒラギノ角ゴ Pro W3"/>
              <a:cs typeface="Arial" panose="020B0604020202020204" pitchFamily="34" charset="0"/>
            </a:endParaRPr>
          </a:p>
        </p:txBody>
      </p:sp>
      <p:sp>
        <p:nvSpPr>
          <p:cNvPr id="12" name="TextBox 4"/>
          <p:cNvSpPr>
            <a:spLocks noChangeArrowheads="1"/>
          </p:cNvSpPr>
          <p:nvPr/>
        </p:nvSpPr>
        <p:spPr bwMode="auto">
          <a:xfrm>
            <a:off x="0" y="807814"/>
            <a:ext cx="2960915" cy="1377494"/>
          </a:xfrm>
          <a:prstGeom prst="flowChartPunchedTape">
            <a:avLst/>
          </a:prstGeom>
          <a:solidFill>
            <a:srgbClr val="71EC3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</a:t>
            </a: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FOCI (a gól) élménye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u-HU" altLang="en-US" sz="1800" b="1" dirty="0">
              <a:solidFill>
                <a:srgbClr val="000000"/>
              </a:solidFill>
              <a:latin typeface="Century Gothic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a  TV-ben</a:t>
            </a:r>
            <a:endParaRPr lang="en-US" altLang="en-US" sz="1400" dirty="0"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0743" y="1491043"/>
            <a:ext cx="4833257" cy="322217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418780" y="503753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459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-231715" y="2130234"/>
            <a:ext cx="9023350" cy="2523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lvl="0" algn="just" defTabSz="914400" eaLnBrk="1" fontAlgn="base" hangingPunct="1">
              <a:spcBef>
                <a:spcPct val="0"/>
              </a:spcBef>
              <a:spcAft>
                <a:spcPct val="0"/>
              </a:spcAft>
              <a:buNone/>
              <a:tabLst/>
            </a:pPr>
            <a:r>
              <a:rPr lang="hu-HU" altLang="en-US" sz="20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</a:t>
            </a:r>
            <a:r>
              <a:rPr lang="hu-HU" altLang="en-US" sz="2000" b="1" dirty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Magyar FOCI..</a:t>
            </a:r>
          </a:p>
          <a:p>
            <a:pPr lvl="0" algn="just" defTabSz="914400" eaLnBrk="1" fontAlgn="base" hangingPunct="1">
              <a:spcBef>
                <a:spcPct val="0"/>
              </a:spcBef>
              <a:spcAft>
                <a:spcPct val="0"/>
              </a:spcAft>
              <a:buNone/>
              <a:tabLst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lvl="0" algn="just" defTabSz="914400" eaLnBrk="1" fontAlgn="base" hangingPunct="1">
              <a:spcBef>
                <a:spcPct val="0"/>
              </a:spcBef>
              <a:spcAft>
                <a:spcPct val="0"/>
              </a:spcAft>
              <a:buNone/>
              <a:tabLst/>
            </a:pP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2013. november 2. Miskolc, </a:t>
            </a:r>
          </a:p>
          <a:p>
            <a:pPr lvl="0" algn="just" defTabSz="914400" eaLnBrk="1" fontAlgn="base" hangingPunct="1">
              <a:spcBef>
                <a:spcPct val="0"/>
              </a:spcBef>
              <a:spcAft>
                <a:spcPct val="0"/>
              </a:spcAft>
              <a:buNone/>
              <a:tabLst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lvl="0" algn="just" defTabSz="914400" eaLnBrk="1" fontAlgn="base" hangingPunct="1">
              <a:spcBef>
                <a:spcPct val="0"/>
              </a:spcBef>
              <a:spcAft>
                <a:spcPct val="0"/>
              </a:spcAft>
              <a:buNone/>
              <a:tabLst/>
            </a:pP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Diósgyőri Stadion, 11 EZER NÉZŐ  </a:t>
            </a:r>
          </a:p>
          <a:p>
            <a:pPr lvl="0" algn="just" defTabSz="914400" eaLnBrk="1" fontAlgn="base" hangingPunct="1">
              <a:spcBef>
                <a:spcPct val="0"/>
              </a:spcBef>
              <a:spcAft>
                <a:spcPct val="0"/>
              </a:spcAft>
              <a:buNone/>
              <a:tabLst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lvl="0" algn="just" defTabSz="914400" eaLnBrk="1" fontAlgn="base" hangingPunct="1">
              <a:spcBef>
                <a:spcPct val="0"/>
              </a:spcBef>
              <a:spcAft>
                <a:spcPct val="0"/>
              </a:spcAft>
              <a:buNone/>
              <a:tabLst/>
            </a:pP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DVTK – FTC</a:t>
            </a: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100" dirty="0" smtClean="0">
              <a:latin typeface="Arial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100" dirty="0">
                <a:latin typeface="Arial" pitchFamily="34" charset="0"/>
                <a:ea typeface="ヒラギノ角ゴ Pro W3"/>
                <a:cs typeface="Times New Roman" pitchFamily="18" charset="0"/>
              </a:rPr>
              <a:t> </a:t>
            </a:r>
            <a:r>
              <a:rPr lang="hu-HU" altLang="en-US" sz="1100" dirty="0" smtClean="0">
                <a:latin typeface="Arial" pitchFamily="34" charset="0"/>
                <a:ea typeface="ヒラギノ角ゴ Pro W3"/>
                <a:cs typeface="Times New Roman" pitchFamily="18" charset="0"/>
              </a:rPr>
              <a:t>          </a:t>
            </a:r>
            <a:endParaRPr lang="hu-HU" altLang="en-US" sz="1100" dirty="0">
              <a:latin typeface="Arial" pitchFamily="34" charset="0"/>
              <a:ea typeface="ヒラギノ角ゴ Pro W3"/>
              <a:cs typeface="Times New Roman" pitchFamily="18" charset="0"/>
            </a:endParaRPr>
          </a:p>
        </p:txBody>
      </p:sp>
      <p:sp>
        <p:nvSpPr>
          <p:cNvPr id="12" name="TextBox 4"/>
          <p:cNvSpPr>
            <a:spLocks noChangeArrowheads="1"/>
          </p:cNvSpPr>
          <p:nvPr/>
        </p:nvSpPr>
        <p:spPr bwMode="auto">
          <a:xfrm>
            <a:off x="0" y="807814"/>
            <a:ext cx="2960915" cy="1377494"/>
          </a:xfrm>
          <a:prstGeom prst="flowChartPunchedTape">
            <a:avLst/>
          </a:prstGeom>
          <a:solidFill>
            <a:srgbClr val="71EC3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</a:t>
            </a: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FOCI (a gól) élménye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u-HU" altLang="en-US" sz="1800" b="1" dirty="0">
              <a:solidFill>
                <a:srgbClr val="000000"/>
              </a:solidFill>
              <a:latin typeface="Century Gothic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élőben</a:t>
            </a:r>
            <a:endParaRPr lang="en-US" altLang="en-US" sz="1400" dirty="0">
              <a:latin typeface="Arial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2488" y="978858"/>
            <a:ext cx="3197076" cy="3476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5405888" y="4422143"/>
            <a:ext cx="3557368" cy="21431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hu-HU" sz="800" b="1" u="sng" dirty="0">
                <a:solidFill>
                  <a:schemeClr val="bg1">
                    <a:lumMod val="95000"/>
                  </a:schemeClr>
                </a:solidFill>
                <a:hlinkClick r:id="rId6"/>
              </a:rPr>
              <a:t>http://www.youtube.com/watch?v=g7THF3afHs8&amp;feature=player_embedded</a:t>
            </a:r>
            <a:endParaRPr lang="en-US" sz="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18780" y="503753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3237013"/>
              </p:ext>
            </p:extLst>
          </p:nvPr>
        </p:nvGraphicFramePr>
        <p:xfrm>
          <a:off x="6839503" y="2937102"/>
          <a:ext cx="2304497" cy="1245599"/>
        </p:xfrm>
        <a:graphic>
          <a:graphicData uri="http://schemas.openxmlformats.org/drawingml/2006/table">
            <a:tbl>
              <a:tblPr/>
              <a:tblGrid>
                <a:gridCol w="2304497"/>
              </a:tblGrid>
              <a:tr h="1245599">
                <a:tc>
                  <a:txBody>
                    <a:bodyPr/>
                    <a:lstStyle/>
                    <a:p>
                      <a:pPr marL="0" marR="0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u-HU" sz="1200" dirty="0">
                          <a:effectLst/>
                          <a:latin typeface="Century Gothic" panose="020B0502020202020204" pitchFamily="34" charset="0"/>
                        </a:rPr>
                        <a:t>Nehéz sorsú gyerekeknek gyűjt </a:t>
                      </a:r>
                      <a:endParaRPr lang="hu-HU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hu-HU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u-HU" sz="1200" dirty="0" smtClean="0">
                          <a:effectLst/>
                          <a:latin typeface="Century Gothic" panose="020B0502020202020204" pitchFamily="34" charset="0"/>
                        </a:rPr>
                        <a:t>Egyszer </a:t>
                      </a:r>
                      <a:r>
                        <a:rPr lang="hu-HU" sz="1200" dirty="0">
                          <a:effectLst/>
                          <a:latin typeface="Century Gothic" panose="020B0502020202020204" pitchFamily="34" charset="0"/>
                        </a:rPr>
                        <a:t>mindenkinek kell látnia Miskolcon egy DVTK meccset </a:t>
                      </a:r>
                      <a:endParaRPr lang="hu-HU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hu-HU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u-HU" sz="1200" dirty="0" smtClean="0">
                          <a:effectLst/>
                          <a:latin typeface="Century Gothic" panose="020B0502020202020204" pitchFamily="34" charset="0"/>
                        </a:rPr>
                        <a:t>Flashmob </a:t>
                      </a:r>
                      <a:endParaRPr lang="hu-HU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844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418780" y="1890000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  <p:sp>
        <p:nvSpPr>
          <p:cNvPr id="12" name="TextBox 4"/>
          <p:cNvSpPr>
            <a:spLocks noChangeArrowheads="1"/>
          </p:cNvSpPr>
          <p:nvPr/>
        </p:nvSpPr>
        <p:spPr bwMode="auto">
          <a:xfrm>
            <a:off x="0" y="807814"/>
            <a:ext cx="2960915" cy="1377494"/>
          </a:xfrm>
          <a:prstGeom prst="flowChartPunchedTape">
            <a:avLst/>
          </a:prstGeom>
          <a:solidFill>
            <a:srgbClr val="71EC3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</a:t>
            </a: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FOCI (a gól) élménye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u-HU" altLang="en-US" sz="1800" b="1" dirty="0">
              <a:solidFill>
                <a:srgbClr val="000000"/>
              </a:solidFill>
              <a:latin typeface="Century Gothic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játszva </a:t>
            </a:r>
            <a:endParaRPr lang="en-US" altLang="en-US" sz="1400" dirty="0">
              <a:latin typeface="Arial" pitchFamily="34" charset="0"/>
            </a:endParaRPr>
          </a:p>
        </p:txBody>
      </p:sp>
      <p:pic>
        <p:nvPicPr>
          <p:cNvPr id="17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01450" y="1070797"/>
            <a:ext cx="3519509" cy="2229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006" y="2744006"/>
            <a:ext cx="5194884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/>
              <a:t>​</a:t>
            </a:r>
          </a:p>
          <a:p>
            <a:r>
              <a:rPr lang="hu-HU" sz="1600" b="1" dirty="0" smtClean="0"/>
              <a:t>Az amatőr, tömegsport, önszervezedő foci platformja</a:t>
            </a:r>
          </a:p>
          <a:p>
            <a:endParaRPr lang="hu-HU" sz="1600" b="1" dirty="0"/>
          </a:p>
          <a:p>
            <a:r>
              <a:rPr lang="hu-HU" sz="1600" b="1" dirty="0" smtClean="0"/>
              <a:t>Közép- </a:t>
            </a:r>
            <a:r>
              <a:rPr lang="hu-HU" sz="1600" b="1" dirty="0"/>
              <a:t>Kelet Európára vonatkozó amatőr foci piac </a:t>
            </a:r>
            <a:r>
              <a:rPr lang="hu-HU" sz="1600" b="1" dirty="0" smtClean="0"/>
              <a:t>kutatás</a:t>
            </a:r>
          </a:p>
          <a:p>
            <a:endParaRPr lang="hu-HU" sz="1600" b="1" dirty="0"/>
          </a:p>
          <a:p>
            <a:r>
              <a:rPr lang="hu-HU" sz="1600" b="1" dirty="0" smtClean="0"/>
              <a:t>Már meglévő hazai szakmai kutatások​</a:t>
            </a:r>
            <a:endParaRPr lang="hu-HU" sz="1600" b="1" dirty="0"/>
          </a:p>
        </p:txBody>
      </p:sp>
    </p:spTree>
    <p:extLst>
      <p:ext uri="{BB962C8B-B14F-4D97-AF65-F5344CB8AC3E}">
        <p14:creationId xmlns:p14="http://schemas.microsoft.com/office/powerpoint/2010/main" val="346185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-1" y="2264049"/>
            <a:ext cx="8770073" cy="3000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sz="1800" b="1" dirty="0" smtClean="0">
                <a:solidFill>
                  <a:srgbClr val="002060"/>
                </a:solidFill>
              </a:rPr>
              <a:t>2013 - barcelonai </a:t>
            </a:r>
            <a:r>
              <a:rPr lang="hu-HU" sz="1800" b="1" dirty="0">
                <a:solidFill>
                  <a:srgbClr val="002060"/>
                </a:solidFill>
              </a:rPr>
              <a:t>vizes </a:t>
            </a:r>
            <a:r>
              <a:rPr lang="hu-HU" sz="1800" b="1" dirty="0" smtClean="0">
                <a:solidFill>
                  <a:srgbClr val="002060"/>
                </a:solidFill>
              </a:rPr>
              <a:t>vb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sz="1600" b="1" dirty="0"/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sz="1600" b="1" dirty="0" smtClean="0"/>
              <a:t>4,8 </a:t>
            </a:r>
            <a:r>
              <a:rPr lang="hu-HU" sz="1600" b="1" dirty="0"/>
              <a:t>millió </a:t>
            </a:r>
            <a:r>
              <a:rPr lang="hu-HU" sz="1600" b="1" dirty="0" smtClean="0"/>
              <a:t>néző nézett </a:t>
            </a:r>
            <a:r>
              <a:rPr lang="hu-HU" sz="1600" b="1" dirty="0"/>
              <a:t>bele </a:t>
            </a:r>
            <a:endParaRPr lang="hu-HU" sz="1600" b="1" dirty="0" smtClean="0"/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sz="1600" b="1" dirty="0" smtClean="0"/>
              <a:t>hosszabb-rövidebb időre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sz="1600" b="1" dirty="0"/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sz="1600" b="1" dirty="0" smtClean="0"/>
              <a:t>A Magyarország-Montenegró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sz="1600" b="1" dirty="0" smtClean="0"/>
              <a:t>férfi </a:t>
            </a:r>
            <a:r>
              <a:rPr lang="hu-HU" sz="1600" b="1" dirty="0"/>
              <a:t>vízilabda döntőt </a:t>
            </a:r>
            <a:endParaRPr lang="hu-HU" sz="1600" b="1" dirty="0" smtClean="0"/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sz="1600" b="1" dirty="0" smtClean="0"/>
              <a:t>közel 1,5 millióan </a:t>
            </a:r>
            <a:r>
              <a:rPr lang="hu-HU" sz="1600" b="1" dirty="0"/>
              <a:t>követték figyelemmel</a:t>
            </a:r>
            <a:endParaRPr lang="hu-HU" altLang="en-US" sz="1600" b="1" dirty="0">
              <a:solidFill>
                <a:srgbClr val="00206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</a:t>
            </a: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</a:t>
            </a:r>
            <a:endParaRPr lang="hu-HU" altLang="en-US" sz="1100" dirty="0" smtClean="0">
              <a:latin typeface="Arial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100" dirty="0">
                <a:latin typeface="Arial" pitchFamily="34" charset="0"/>
                <a:ea typeface="ヒラギノ角ゴ Pro W3"/>
                <a:cs typeface="Times New Roman" pitchFamily="18" charset="0"/>
              </a:rPr>
              <a:t> </a:t>
            </a:r>
            <a:r>
              <a:rPr lang="hu-HU" altLang="en-US" sz="1100" dirty="0" smtClean="0">
                <a:latin typeface="Arial" pitchFamily="34" charset="0"/>
                <a:ea typeface="ヒラギノ角ゴ Pro W3"/>
                <a:cs typeface="Times New Roman" pitchFamily="18" charset="0"/>
              </a:rPr>
              <a:t>          </a:t>
            </a:r>
            <a:endParaRPr lang="hu-HU" altLang="en-US" sz="1100" dirty="0">
              <a:latin typeface="Arial" pitchFamily="34" charset="0"/>
              <a:ea typeface="ヒラギノ角ゴ Pro W3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6250" y="1036829"/>
            <a:ext cx="4357461" cy="290497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418780" y="1890000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  <p:sp>
        <p:nvSpPr>
          <p:cNvPr id="17" name="TextBox 4"/>
          <p:cNvSpPr>
            <a:spLocks noChangeArrowheads="1"/>
          </p:cNvSpPr>
          <p:nvPr/>
        </p:nvSpPr>
        <p:spPr bwMode="auto">
          <a:xfrm>
            <a:off x="0" y="833095"/>
            <a:ext cx="3139046" cy="1428512"/>
          </a:xfrm>
          <a:prstGeom prst="flowChartPunchedTape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8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sportSIKER </a:t>
            </a:r>
            <a:r>
              <a:rPr lang="hu-HU" altLang="en-US" sz="18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élménye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u-HU" altLang="en-US" sz="1800" b="1" dirty="0">
              <a:solidFill>
                <a:srgbClr val="000000"/>
              </a:solidFill>
              <a:latin typeface="Century Gothic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TV-ben vagy élőben</a:t>
            </a:r>
            <a:endParaRPr lang="en-US" altLang="en-US" sz="1400" dirty="0">
              <a:latin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06200" y="4081161"/>
            <a:ext cx="3539981" cy="2769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tx2">
                    <a:lumMod val="40000"/>
                    <a:lumOff val="60000"/>
                  </a:schemeClr>
                </a:solidFill>
                <a:hlinkClick r:id="rId6"/>
              </a:rPr>
              <a:t>http://</a:t>
            </a:r>
            <a:r>
              <a:rPr lang="en-US" sz="1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hlinkClick r:id="rId6"/>
              </a:rPr>
              <a:t>www.youtube.com/watch?v=C0ap9y3Ml4g</a:t>
            </a:r>
            <a:endParaRPr lang="en-US" sz="1200" b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52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1487" y="1339873"/>
            <a:ext cx="4497927" cy="3078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-237150" y="1319377"/>
            <a:ext cx="8610600" cy="372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2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6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</a:t>
            </a:r>
            <a:r>
              <a:rPr lang="hu-HU" altLang="en-US" sz="1800" b="1" dirty="0" smtClean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5 </a:t>
            </a:r>
            <a:r>
              <a:rPr lang="hu-HU" altLang="en-US" sz="1800" b="1" dirty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napos ULTRAMARATONI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2013. </a:t>
            </a: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OKTÓBER </a:t>
            </a:r>
            <a:endParaRPr lang="hu-HU" altLang="en-US" sz="1400" b="1" dirty="0" smtClean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4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4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</a:t>
            </a:r>
            <a:r>
              <a:rPr lang="hu-HU" altLang="en-US" sz="11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Egyéniben</a:t>
            </a:r>
            <a:r>
              <a:rPr lang="hu-HU" altLang="en-US" sz="11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, Párban, 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1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Csapat, Társasági és Váltó verseny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1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Félmaratoni, Maratoni,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1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Ultramaratoni távok,</a:t>
            </a:r>
            <a:endParaRPr lang="hu-HU" altLang="en-US" sz="11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1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Times New Roman" pitchFamily="18" charset="0"/>
              </a:rPr>
              <a:t>        Kolonics Emlékfutás,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1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Times New Roman" pitchFamily="18" charset="0"/>
              </a:rPr>
              <a:t>        Kerékpár, Görkorcsolya és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1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Times New Roman" pitchFamily="18" charset="0"/>
              </a:rPr>
              <a:t>        Kerekesszékes verseny    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1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Times New Roman" pitchFamily="18" charset="0"/>
              </a:rPr>
              <a:t>        Fair Play díj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100" dirty="0">
              <a:latin typeface="Arial" pitchFamily="34" charset="0"/>
              <a:ea typeface="ヒラギノ角ゴ Pro W3"/>
              <a:cs typeface="Times New Roman" pitchFamily="18" charset="0"/>
            </a:endParaRPr>
          </a:p>
        </p:txBody>
      </p:sp>
      <p:sp>
        <p:nvSpPr>
          <p:cNvPr id="15" name="TextBox 4"/>
          <p:cNvSpPr>
            <a:spLocks noChangeArrowheads="1"/>
          </p:cNvSpPr>
          <p:nvPr/>
        </p:nvSpPr>
        <p:spPr bwMode="auto">
          <a:xfrm>
            <a:off x="0" y="720536"/>
            <a:ext cx="3139046" cy="1428512"/>
          </a:xfrm>
          <a:prstGeom prst="flowChartPunchedTape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8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sportSIKER </a:t>
            </a:r>
            <a:r>
              <a:rPr lang="hu-HU" altLang="en-US" sz="18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élménye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u-HU" altLang="en-US" sz="1800" b="1" dirty="0">
              <a:solidFill>
                <a:srgbClr val="000000"/>
              </a:solidFill>
              <a:latin typeface="Century Gothic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teljesítve</a:t>
            </a:r>
            <a:endParaRPr lang="en-US" altLang="en-US" sz="1400" dirty="0">
              <a:latin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18780" y="503753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73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4"/>
          <p:cNvSpPr>
            <a:spLocks noChangeArrowheads="1"/>
          </p:cNvSpPr>
          <p:nvPr/>
        </p:nvSpPr>
        <p:spPr bwMode="auto">
          <a:xfrm>
            <a:off x="0" y="720536"/>
            <a:ext cx="3139046" cy="1428512"/>
          </a:xfrm>
          <a:prstGeom prst="flowChartPunchedTape">
            <a:avLst/>
          </a:prstGeom>
          <a:solidFill>
            <a:srgbClr val="00B0F0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8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Egy JÓ ÜGY </a:t>
            </a:r>
            <a:endParaRPr lang="hu-HU" altLang="en-US" sz="18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u-HU" altLang="en-US" sz="1800" b="1" dirty="0">
              <a:solidFill>
                <a:srgbClr val="000000"/>
              </a:solidFill>
              <a:latin typeface="Century Gothic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400" b="1" dirty="0" smtClean="0">
                <a:solidFill>
                  <a:srgbClr val="000000"/>
                </a:solidFill>
                <a:latin typeface="Century Gothic" pitchFamily="34" charset="0"/>
              </a:rPr>
              <a:t>Pl. ami jó a gyerekeknek </a:t>
            </a:r>
            <a:endParaRPr lang="en-US" altLang="en-US" sz="1400" dirty="0">
              <a:latin typeface="Arial" pitchFamily="34" charset="0"/>
            </a:endParaRPr>
          </a:p>
        </p:txBody>
      </p:sp>
      <p:pic>
        <p:nvPicPr>
          <p:cNvPr id="15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8763" y="833095"/>
            <a:ext cx="5077374" cy="38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878" y="2735508"/>
            <a:ext cx="3336966" cy="1588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418780" y="503753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578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4"/>
          <p:cNvSpPr>
            <a:spLocks noChangeArrowheads="1"/>
          </p:cNvSpPr>
          <p:nvPr/>
        </p:nvSpPr>
        <p:spPr bwMode="auto">
          <a:xfrm>
            <a:off x="109494" y="845262"/>
            <a:ext cx="2960915" cy="918329"/>
          </a:xfrm>
          <a:prstGeom prst="flowChartPunchedTape">
            <a:avLst/>
          </a:prstGeom>
          <a:solidFill>
            <a:srgbClr val="FF000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NŐI SZÉPSÉG ÉLMÉNYE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400" dirty="0">
              <a:latin typeface="Arial" pitchFamily="34" charset="0"/>
            </a:endParaRPr>
          </a:p>
        </p:txBody>
      </p:sp>
      <p:pic>
        <p:nvPicPr>
          <p:cNvPr id="15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3221" y="1931120"/>
            <a:ext cx="4381995" cy="2738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2621" y="1931120"/>
            <a:ext cx="4348339" cy="274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7418780" y="503753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507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4"/>
          <p:cNvSpPr>
            <a:spLocks noChangeArrowheads="1"/>
          </p:cNvSpPr>
          <p:nvPr/>
        </p:nvSpPr>
        <p:spPr bwMode="auto">
          <a:xfrm>
            <a:off x="109494" y="845262"/>
            <a:ext cx="2960915" cy="918329"/>
          </a:xfrm>
          <a:prstGeom prst="flowChartPunchedTape">
            <a:avLst/>
          </a:prstGeom>
          <a:solidFill>
            <a:srgbClr val="FF000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NŐI SZÉPSÉG ÉLMÉNYE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400" dirty="0">
              <a:latin typeface="Arial" pitchFamily="34" charset="0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10209" y="725445"/>
            <a:ext cx="3043295" cy="3955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9494" y="2229525"/>
            <a:ext cx="4572000" cy="233910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Mariah Sarapova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20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2000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</a:t>
            </a:r>
            <a:r>
              <a:rPr lang="hu-HU" altLang="en-US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22. </a:t>
            </a:r>
            <a:r>
              <a:rPr lang="hu-HU" altLang="en-US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Forbes százas listán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</a:t>
            </a:r>
            <a:r>
              <a:rPr lang="hu-HU" altLang="en-US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első a nők között</a:t>
            </a:r>
            <a:endParaRPr lang="hu-HU" altLang="en-US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       </a:t>
            </a:r>
            <a:endParaRPr lang="hu-HU" dirty="0" smtClean="0"/>
          </a:p>
          <a:p>
            <a:endParaRPr lang="hu-HU" dirty="0"/>
          </a:p>
        </p:txBody>
      </p:sp>
      <p:sp>
        <p:nvSpPr>
          <p:cNvPr id="17" name="TextBox 16"/>
          <p:cNvSpPr txBox="1"/>
          <p:nvPr/>
        </p:nvSpPr>
        <p:spPr>
          <a:xfrm>
            <a:off x="7418780" y="503753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771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4"/>
          <p:cNvSpPr>
            <a:spLocks noChangeArrowheads="1"/>
          </p:cNvSpPr>
          <p:nvPr/>
        </p:nvSpPr>
        <p:spPr bwMode="auto">
          <a:xfrm>
            <a:off x="109494" y="845262"/>
            <a:ext cx="2960915" cy="918329"/>
          </a:xfrm>
          <a:prstGeom prst="flowChartPunchedTape">
            <a:avLst/>
          </a:prstGeom>
          <a:solidFill>
            <a:srgbClr val="FF000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NŐI SZÉPSÉG ÉLMÉNYE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400" dirty="0">
              <a:latin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38154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Mariah Sarapova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2000" b="1" dirty="0" smtClean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2000" b="1" dirty="0" smtClean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sz="20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</a:t>
            </a:r>
            <a:r>
              <a:rPr lang="hu-HU" altLang="en-US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 6 </a:t>
            </a:r>
            <a:r>
              <a:rPr lang="hu-HU" altLang="en-US" b="1" dirty="0">
                <a:solidFill>
                  <a:srgbClr val="C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+ </a:t>
            </a:r>
            <a:r>
              <a:rPr lang="hu-HU" altLang="en-US" b="1" dirty="0" smtClean="0">
                <a:solidFill>
                  <a:srgbClr val="C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23 </a:t>
            </a:r>
            <a:r>
              <a:rPr lang="hu-HU" altLang="en-US" b="1" dirty="0">
                <a:solidFill>
                  <a:srgbClr val="C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millió </a:t>
            </a:r>
            <a:r>
              <a:rPr lang="hu-HU" altLang="en-US" b="1" dirty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USD/év</a:t>
            </a:r>
            <a:endParaRPr lang="hu-HU" altLang="en-US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endParaRPr lang="hu-HU" dirty="0" smtClean="0"/>
          </a:p>
          <a:p>
            <a:endParaRPr lang="hu-HU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1434" y="1009056"/>
            <a:ext cx="5403273" cy="360597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418780" y="503753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268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109494" y="2017896"/>
            <a:ext cx="25330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ct val="0"/>
              </a:spcBef>
              <a:buFontTx/>
              <a:buNone/>
            </a:pPr>
            <a:r>
              <a:rPr lang="hu-HU" altLang="en-US" b="1" dirty="0" smtClean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Jakabos Zsuzsanna.. </a:t>
            </a:r>
            <a:endParaRPr lang="hu-HU" altLang="en-US" b="1" dirty="0">
              <a:solidFill>
                <a:srgbClr val="00206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199" y="2786397"/>
            <a:ext cx="3001612" cy="1842990"/>
          </a:xfrm>
          <a:prstGeom prst="rect">
            <a:avLst/>
          </a:prstGeom>
        </p:spPr>
      </p:pic>
      <p:pic>
        <p:nvPicPr>
          <p:cNvPr id="2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5802" y="833095"/>
            <a:ext cx="5693895" cy="3796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7418780" y="503753"/>
            <a:ext cx="1725220" cy="1731169"/>
          </a:xfrm>
          <a:prstGeom prst="teardrop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endParaRPr lang="hu-HU" sz="2000" b="1" dirty="0">
              <a:solidFill>
                <a:srgbClr val="C00000"/>
              </a:solidFill>
              <a:cs typeface="+mn-cs"/>
            </a:endParaRPr>
          </a:p>
          <a:p>
            <a:pPr>
              <a:defRPr/>
            </a:pPr>
            <a:r>
              <a:rPr lang="hu-HU" b="1" dirty="0">
                <a:solidFill>
                  <a:schemeClr val="bg1"/>
                </a:solidFill>
                <a:cs typeface="+mn-cs"/>
              </a:rPr>
              <a:t>Mi kell a férfinak ?</a:t>
            </a:r>
          </a:p>
          <a:p>
            <a:pPr>
              <a:defRPr/>
            </a:pPr>
            <a:r>
              <a:rPr lang="hu-HU" dirty="0">
                <a:cs typeface="+mn-cs"/>
              </a:rPr>
              <a:t> </a:t>
            </a:r>
            <a:endParaRPr lang="en-US" dirty="0">
              <a:cs typeface="+mn-cs"/>
            </a:endParaRPr>
          </a:p>
        </p:txBody>
      </p:sp>
      <p:sp>
        <p:nvSpPr>
          <p:cNvPr id="24" name="TextBox 4"/>
          <p:cNvSpPr>
            <a:spLocks noChangeArrowheads="1"/>
          </p:cNvSpPr>
          <p:nvPr/>
        </p:nvSpPr>
        <p:spPr bwMode="auto">
          <a:xfrm>
            <a:off x="109494" y="845262"/>
            <a:ext cx="2960915" cy="918329"/>
          </a:xfrm>
          <a:prstGeom prst="flowChartPunchedTape">
            <a:avLst/>
          </a:prstGeom>
          <a:solidFill>
            <a:srgbClr val="FF000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en-US" sz="1600" b="1" dirty="0" smtClean="0">
                <a:solidFill>
                  <a:srgbClr val="00000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A NŐI SZÉPSÉG ÉLMÉNYE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4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15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24950" y="107454"/>
            <a:ext cx="4762500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endParaRPr lang="hu-HU" sz="2400" b="1" dirty="0">
              <a:cs typeface="+mn-cs"/>
            </a:endParaRPr>
          </a:p>
          <a:p>
            <a:pPr>
              <a:defRPr/>
            </a:pPr>
            <a:r>
              <a:rPr lang="hu-HU" sz="1600" b="1" dirty="0">
                <a:solidFill>
                  <a:schemeClr val="bg1"/>
                </a:solidFill>
                <a:cs typeface="+mn-cs"/>
              </a:rPr>
              <a:t>mint 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endParaRPr lang="hu-HU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143070" y="876571"/>
            <a:ext cx="8839200" cy="817245"/>
          </a:xfrm>
          <a:prstGeom prst="round2Diag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hu-HU" altLang="en-US" sz="1800" b="1" dirty="0" smtClean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Mitől </a:t>
            </a:r>
            <a:r>
              <a:rPr lang="hu-HU" altLang="en-US" sz="1800" b="1" dirty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lesz sikeres marketing eszköz egy vállalat kezében a </a:t>
            </a:r>
            <a:r>
              <a:rPr lang="hu-HU" altLang="en-US" sz="1800" b="1" dirty="0" smtClean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szponzoráció?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hu-HU" altLang="en-US" sz="1200" b="1" dirty="0">
              <a:solidFill>
                <a:srgbClr val="00206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hu-HU" altLang="en-US" sz="1200" b="1" dirty="0" smtClean="0">
                <a:solidFill>
                  <a:srgbClr val="002060"/>
                </a:solidFill>
                <a:latin typeface="Century Gothic" pitchFamily="34" charset="0"/>
                <a:ea typeface="ヒラギノ角ゴ Pro W3"/>
                <a:cs typeface="ヒラギノ角ゴ Pro W3"/>
              </a:rPr>
              <a:t>							- néhány alapelv -</a:t>
            </a:r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143070" y="1786149"/>
            <a:ext cx="8839200" cy="303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3146425" algn="l"/>
                <a:tab pos="3597275" algn="l"/>
                <a:tab pos="4046538" algn="l"/>
                <a:tab pos="4495800" algn="l"/>
                <a:tab pos="4945063" algn="l"/>
                <a:tab pos="5394325" algn="l"/>
                <a:tab pos="5845175" algn="l"/>
              </a:tabLst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>
              <a:spcBef>
                <a:spcPct val="0"/>
              </a:spcBef>
              <a:buFont typeface="Arial" pitchFamily="34" charset="0"/>
              <a:buNone/>
            </a:pPr>
            <a:endParaRPr lang="hu-HU" altLang="en-US" sz="12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 typeface="Arial" pitchFamily="34" charset="0"/>
              <a:buBlip>
                <a:blip r:embed="rId5"/>
              </a:buBlip>
            </a:pPr>
            <a:r>
              <a:rPr lang="hu-HU" altLang="en-US" sz="1200" b="1" dirty="0">
                <a:latin typeface="Century Gothic" pitchFamily="34" charset="0"/>
                <a:ea typeface="ヒラギノ角ゴ Pro W3"/>
              </a:rPr>
              <a:t>Azt vedd, ami kell, és használd is</a:t>
            </a:r>
            <a:r>
              <a:rPr lang="hu-HU" altLang="en-US" sz="1200" dirty="0">
                <a:latin typeface="Century Gothic" pitchFamily="34" charset="0"/>
                <a:ea typeface="ヒラギノ角ゴ Pro W3"/>
              </a:rPr>
              <a:t> </a:t>
            </a:r>
          </a:p>
          <a:p>
            <a:pPr algn="just">
              <a:spcBef>
                <a:spcPct val="0"/>
              </a:spcBef>
              <a:buFont typeface="Arial" pitchFamily="34" charset="0"/>
              <a:buNone/>
            </a:pPr>
            <a:r>
              <a:rPr lang="hu-HU" altLang="en-US" sz="1200" dirty="0">
                <a:latin typeface="Century Gothic" pitchFamily="34" charset="0"/>
                <a:ea typeface="ヒラギノ角ゴ Pro W3"/>
              </a:rPr>
              <a:t>      Nem érdemes olyan szponzorjogot megszerezni, amit a cég aztán nem fog használni. Még az</a:t>
            </a:r>
          </a:p>
          <a:p>
            <a:pPr algn="just">
              <a:spcBef>
                <a:spcPct val="0"/>
              </a:spcBef>
              <a:buFont typeface="Arial" pitchFamily="34" charset="0"/>
              <a:buNone/>
            </a:pPr>
            <a:r>
              <a:rPr lang="hu-HU" altLang="en-US" sz="1200" dirty="0">
                <a:latin typeface="Century Gothic" pitchFamily="34" charset="0"/>
                <a:ea typeface="ヒラギノ角ゴ Pro W3"/>
              </a:rPr>
              <a:t>      egyeztetések megkezdése előtt érdemes a szponzorációs célokat </a:t>
            </a:r>
            <a:r>
              <a:rPr lang="hu-HU" altLang="en-US" sz="1200" b="1" dirty="0">
                <a:latin typeface="Century Gothic" pitchFamily="34" charset="0"/>
                <a:ea typeface="ヒラギノ角ゴ Pro W3"/>
              </a:rPr>
              <a:t>minden vállalati érintettel</a:t>
            </a:r>
          </a:p>
          <a:p>
            <a:pPr algn="just">
              <a:spcBef>
                <a:spcPct val="0"/>
              </a:spcBef>
              <a:buFont typeface="Arial" pitchFamily="34" charset="0"/>
              <a:buNone/>
            </a:pPr>
            <a:r>
              <a:rPr lang="hu-HU" altLang="en-US" sz="1200" b="1" dirty="0">
                <a:latin typeface="Century Gothic" pitchFamily="34" charset="0"/>
                <a:ea typeface="ヒラギノ角ゴ Pro W3"/>
              </a:rPr>
              <a:t>      egyeztetni. </a:t>
            </a:r>
          </a:p>
          <a:p>
            <a:pPr>
              <a:spcBef>
                <a:spcPct val="0"/>
              </a:spcBef>
              <a:buFont typeface="Arial" pitchFamily="34" charset="0"/>
              <a:buNone/>
            </a:pPr>
            <a:endParaRPr lang="hu-HU" altLang="en-US" sz="1200" dirty="0">
              <a:latin typeface="Century Gothic" pitchFamily="34" charset="0"/>
              <a:ea typeface="ヒラギノ角ゴ Pro W3"/>
            </a:endParaRPr>
          </a:p>
          <a:p>
            <a:pPr>
              <a:spcBef>
                <a:spcPct val="0"/>
              </a:spcBef>
              <a:buFont typeface="Arial" pitchFamily="34" charset="0"/>
              <a:buBlip>
                <a:blip r:embed="rId5"/>
              </a:buBlip>
            </a:pPr>
            <a:r>
              <a:rPr lang="hu-HU" altLang="en-US" sz="1200" b="1" dirty="0">
                <a:latin typeface="Century Gothic" pitchFamily="34" charset="0"/>
                <a:ea typeface="ヒラギノ角ゴ Pro W3"/>
              </a:rPr>
              <a:t>Légy következetes, légy emlékezetes</a:t>
            </a:r>
            <a:r>
              <a:rPr lang="hu-HU" altLang="en-US" sz="1200" dirty="0">
                <a:latin typeface="Century Gothic" pitchFamily="34" charset="0"/>
                <a:ea typeface="ヒラギノ角ゴ Pro W3"/>
              </a:rPr>
              <a:t> </a:t>
            </a:r>
            <a:br>
              <a:rPr lang="hu-HU" altLang="en-US" sz="1200" dirty="0">
                <a:latin typeface="Century Gothic" pitchFamily="34" charset="0"/>
                <a:ea typeface="ヒラギノ角ゴ Pro W3"/>
              </a:rPr>
            </a:br>
            <a:r>
              <a:rPr lang="hu-HU" altLang="en-US" sz="1200" dirty="0">
                <a:latin typeface="Century Gothic" pitchFamily="34" charset="0"/>
                <a:ea typeface="ヒラギノ角ゴ Pro W3"/>
              </a:rPr>
              <a:t> </a:t>
            </a:r>
            <a:r>
              <a:rPr lang="hu-HU" altLang="en-US" sz="1200" dirty="0" smtClean="0">
                <a:latin typeface="Century Gothic" pitchFamily="34" charset="0"/>
                <a:ea typeface="ヒラギノ角ゴ Pro W3"/>
              </a:rPr>
              <a:t>      ..a </a:t>
            </a:r>
            <a:r>
              <a:rPr lang="hu-HU" altLang="en-US" sz="1200" dirty="0">
                <a:latin typeface="Century Gothic" pitchFamily="34" charset="0"/>
                <a:ea typeface="ヒラギノ角ゴ Pro W3"/>
              </a:rPr>
              <a:t>kommunikáció akkor </a:t>
            </a:r>
            <a:r>
              <a:rPr lang="hu-HU" altLang="en-US" sz="1200" dirty="0" smtClean="0">
                <a:latin typeface="Century Gothic" pitchFamily="34" charset="0"/>
                <a:ea typeface="ヒラギノ角ゴ Pro W3"/>
              </a:rPr>
              <a:t>  lehet a </a:t>
            </a:r>
            <a:r>
              <a:rPr lang="hu-HU" altLang="en-US" sz="1200" dirty="0">
                <a:latin typeface="Century Gothic" pitchFamily="34" charset="0"/>
                <a:ea typeface="ヒラギノ角ゴ Pro W3"/>
              </a:rPr>
              <a:t>leghatékonyabb, ha következetesen jelenik meg a fogyasztó felé. </a:t>
            </a:r>
            <a:endParaRPr lang="hu-HU" altLang="en-US" sz="1200" dirty="0" smtClean="0">
              <a:latin typeface="Century Gothic" pitchFamily="34" charset="0"/>
              <a:ea typeface="ヒラギノ角ゴ Pro W3"/>
            </a:endParaRPr>
          </a:p>
          <a:p>
            <a:pPr>
              <a:spcBef>
                <a:spcPct val="0"/>
              </a:spcBef>
              <a:buNone/>
            </a:pPr>
            <a:r>
              <a:rPr lang="hu-HU" altLang="en-US" sz="1200" b="1" dirty="0" smtClean="0">
                <a:latin typeface="Century Gothic" pitchFamily="34" charset="0"/>
                <a:ea typeface="ヒラギノ角ゴ Pro W3"/>
              </a:rPr>
              <a:t>       ..fontos </a:t>
            </a:r>
            <a:r>
              <a:rPr lang="hu-HU" altLang="en-US" sz="1200" b="1" dirty="0">
                <a:latin typeface="Century Gothic" pitchFamily="34" charset="0"/>
                <a:ea typeface="ヒラギノ角ゴ Pro W3"/>
              </a:rPr>
              <a:t>a visszaidézés, aminek kulcsa az egyszerűség és következetesség</a:t>
            </a:r>
            <a:r>
              <a:rPr lang="hu-HU" altLang="en-US" sz="1200" b="1" dirty="0" smtClean="0">
                <a:latin typeface="Century Gothic" pitchFamily="34" charset="0"/>
                <a:ea typeface="ヒラギノ角ゴ Pro W3"/>
              </a:rPr>
              <a:t>.</a:t>
            </a:r>
          </a:p>
          <a:p>
            <a:pPr>
              <a:spcBef>
                <a:spcPct val="0"/>
              </a:spcBef>
              <a:buFont typeface="Arial" pitchFamily="34" charset="0"/>
              <a:buBlip>
                <a:blip r:embed="rId5"/>
              </a:buBlip>
            </a:pPr>
            <a:endParaRPr lang="hu-HU" altLang="en-US" sz="1200" b="1" dirty="0">
              <a:latin typeface="Century Gothic" pitchFamily="34" charset="0"/>
              <a:ea typeface="ヒラギノ角ゴ Pro W3"/>
            </a:endParaRPr>
          </a:p>
          <a:p>
            <a:pPr algn="just">
              <a:spcBef>
                <a:spcPct val="0"/>
              </a:spcBef>
              <a:buBlip>
                <a:blip r:embed="rId5"/>
              </a:buBlip>
            </a:pPr>
            <a:r>
              <a:rPr lang="hu-HU" altLang="en-US" sz="1200" b="1" dirty="0" smtClean="0">
                <a:latin typeface="Century Gothic" pitchFamily="34" charset="0"/>
                <a:ea typeface="ヒラギノ角ゴ Pro W3"/>
              </a:rPr>
              <a:t> </a:t>
            </a:r>
            <a:r>
              <a:rPr lang="hu-HU" altLang="en-US" sz="1200" b="1" dirty="0">
                <a:latin typeface="Century Gothic" pitchFamily="34" charset="0"/>
                <a:ea typeface="ヒラギノ角ゴ Pro W3"/>
              </a:rPr>
              <a:t>Integrálni, integrálni, integrálni </a:t>
            </a:r>
          </a:p>
          <a:p>
            <a:pPr>
              <a:spcBef>
                <a:spcPct val="0"/>
              </a:spcBef>
              <a:buNone/>
            </a:pPr>
            <a:r>
              <a:rPr lang="hu-HU" altLang="en-US" sz="1200" b="1" dirty="0">
                <a:latin typeface="Century Gothic" pitchFamily="34" charset="0"/>
                <a:ea typeface="ヒラギノ角ゴ Pro W3"/>
              </a:rPr>
              <a:t>      </a:t>
            </a:r>
            <a:r>
              <a:rPr lang="hu-HU" altLang="en-US" sz="1200" dirty="0">
                <a:latin typeface="Century Gothic" pitchFamily="34" charset="0"/>
                <a:ea typeface="ヒラギノ角ゴ Pro W3"/>
              </a:rPr>
              <a:t>A szponzorációt igazán kihasználni csak a teljes kommunikációs eszköztáron keresztül lehet. Az </a:t>
            </a:r>
          </a:p>
          <a:p>
            <a:pPr>
              <a:spcBef>
                <a:spcPct val="0"/>
              </a:spcBef>
              <a:buNone/>
            </a:pPr>
            <a:r>
              <a:rPr lang="hu-HU" altLang="en-US" sz="1200" dirty="0">
                <a:latin typeface="Century Gothic" pitchFamily="34" charset="0"/>
                <a:ea typeface="ヒラギノ角ゴ Pro W3"/>
              </a:rPr>
              <a:t>      integrált aktivitások kivitelezéséhez </a:t>
            </a:r>
            <a:r>
              <a:rPr lang="hu-HU" altLang="en-US" sz="1200" b="1" dirty="0">
                <a:latin typeface="Century Gothic" pitchFamily="34" charset="0"/>
                <a:ea typeface="ヒラギノ角ゴ Pro W3"/>
              </a:rPr>
              <a:t>be kell vonni a különböző kommunikációs platformok </a:t>
            </a:r>
          </a:p>
          <a:p>
            <a:pPr>
              <a:spcBef>
                <a:spcPct val="0"/>
              </a:spcBef>
              <a:buNone/>
            </a:pPr>
            <a:r>
              <a:rPr lang="hu-HU" altLang="en-US" sz="1200" b="1" dirty="0">
                <a:latin typeface="Century Gothic" pitchFamily="34" charset="0"/>
                <a:ea typeface="ヒラギノ角ゴ Pro W3"/>
              </a:rPr>
              <a:t>      érintettjeit, </a:t>
            </a:r>
            <a:r>
              <a:rPr lang="hu-HU" altLang="en-US" sz="1200" dirty="0">
                <a:latin typeface="Century Gothic" pitchFamily="34" charset="0"/>
                <a:ea typeface="ヒラギノ角ゴ Pro W3"/>
              </a:rPr>
              <a:t>a vállalat munkatársaitól a reklámügynökségig</a:t>
            </a:r>
            <a:r>
              <a:rPr lang="hu-HU" altLang="en-US" sz="1200" dirty="0" smtClean="0">
                <a:latin typeface="Century Gothic" pitchFamily="34" charset="0"/>
                <a:ea typeface="ヒラギノ角ゴ Pro W3"/>
              </a:rPr>
              <a:t>.</a:t>
            </a:r>
            <a:endParaRPr lang="hu-HU" altLang="en-US" sz="12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 typeface="Arial" pitchFamily="34" charset="0"/>
              <a:buNone/>
            </a:pPr>
            <a:r>
              <a:rPr lang="hu-HU" altLang="en-US" sz="1200" b="1" i="1" dirty="0">
                <a:latin typeface="Century Gothic" pitchFamily="34" charset="0"/>
              </a:rPr>
              <a:t>						</a:t>
            </a:r>
            <a:endParaRPr lang="hu-HU" altLang="en-US" sz="1600" b="1" dirty="0">
              <a:solidFill>
                <a:srgbClr val="000000"/>
              </a:solidFill>
              <a:latin typeface="Century Gothic" pitchFamily="34" charset="0"/>
              <a:ea typeface="ヒラギノ角ゴ Pro W3"/>
              <a:cs typeface="ヒラギノ角ゴ Pro W3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hu-HU" altLang="en-US" sz="1100" dirty="0">
              <a:latin typeface="Arial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61638" y="1693816"/>
            <a:ext cx="4820632" cy="276999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hu-HU" altLang="en-US" sz="1200" b="1" i="1" dirty="0">
                <a:solidFill>
                  <a:prstClr val="black"/>
                </a:solidFill>
                <a:latin typeface="Century Gothic" pitchFamily="34" charset="0"/>
              </a:rPr>
              <a:t> Andy Sutherden - Szponzorációs tízparancsolata nyomán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6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port_agency_levelfejlec_.hu_H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3147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1262" y="107454"/>
            <a:ext cx="7671460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hu-HU" sz="2800" b="1" dirty="0" smtClean="0">
                <a:cs typeface="+mn-cs"/>
              </a:rPr>
              <a:t>           A sportszponzoráció</a:t>
            </a:r>
          </a:p>
          <a:p>
            <a:pPr>
              <a:defRPr/>
            </a:pPr>
            <a:endParaRPr lang="hu-HU" sz="3600" b="1" dirty="0" smtClean="0"/>
          </a:p>
          <a:p>
            <a:pPr>
              <a:defRPr/>
            </a:pPr>
            <a:endParaRPr lang="hu-HU" sz="3600" b="1" dirty="0">
              <a:cs typeface="+mn-cs"/>
            </a:endParaRPr>
          </a:p>
          <a:p>
            <a:pPr>
              <a:defRPr/>
            </a:pPr>
            <a:r>
              <a:rPr lang="hu-HU" sz="1000" b="1" dirty="0">
                <a:hlinkClick r:id="rId3"/>
              </a:rPr>
              <a:t>http://</a:t>
            </a:r>
            <a:r>
              <a:rPr lang="hu-HU" sz="1000" b="1" dirty="0" smtClean="0">
                <a:hlinkClick r:id="rId3"/>
              </a:rPr>
              <a:t>www.youtube.com/watch?feature=player_detailpage&amp;v=NOgALGMA3xA</a:t>
            </a:r>
            <a:endParaRPr lang="hu-HU" sz="1000" b="1" dirty="0" smtClean="0"/>
          </a:p>
          <a:p>
            <a:pPr>
              <a:defRPr/>
            </a:pPr>
            <a:r>
              <a:rPr lang="hu-HU" sz="1600" b="1" dirty="0" smtClean="0">
                <a:solidFill>
                  <a:schemeClr val="bg1"/>
                </a:solidFill>
                <a:cs typeface="+mn-cs"/>
              </a:rPr>
              <a:t>mint </a:t>
            </a:r>
            <a:r>
              <a:rPr lang="hu-HU" sz="1600" b="1" dirty="0">
                <a:solidFill>
                  <a:schemeClr val="bg1"/>
                </a:solidFill>
                <a:cs typeface="+mn-cs"/>
              </a:rPr>
              <a:t>marketingkommunikációs eszköz</a:t>
            </a:r>
            <a:r>
              <a:rPr lang="en-US" dirty="0">
                <a:cs typeface="+mn-cs"/>
              </a:rPr>
              <a:t/>
            </a:r>
            <a:br>
              <a:rPr lang="en-US" dirty="0">
                <a:cs typeface="+mn-cs"/>
              </a:rPr>
            </a:br>
            <a:r>
              <a:rPr lang="hu-HU" sz="2400" b="1" dirty="0" smtClean="0">
                <a:cs typeface="+mn-cs"/>
              </a:rPr>
              <a:t>Köszönöm a Figyelmet! </a:t>
            </a:r>
            <a:endParaRPr lang="hu-HU" sz="2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1450" y="10782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b="1" dirty="0">
                <a:solidFill>
                  <a:schemeClr val="bg1"/>
                </a:solidFill>
              </a:rPr>
              <a:t>mint marketingkommunikációs eszköz</a:t>
            </a:r>
            <a:r>
              <a:rPr lang="en-US" sz="1400" dirty="0"/>
              <a:t/>
            </a:r>
            <a:br>
              <a:rPr lang="en-US" sz="1400" dirty="0"/>
            </a:br>
            <a:endParaRPr lang="hu-HU" sz="1400" b="1" dirty="0">
              <a:solidFill>
                <a:schemeClr val="bg2">
                  <a:lumMod val="25000"/>
                </a:schemeClr>
              </a:solidFill>
              <a:ea typeface="MS PGothic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47" y="556831"/>
            <a:ext cx="5725324" cy="2762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058" y="234834"/>
            <a:ext cx="35115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655312" y="2872404"/>
            <a:ext cx="5191042" cy="138499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endParaRPr lang="hu-HU" altLang="en-US" sz="2000" b="1" i="1" dirty="0" smtClean="0">
              <a:latin typeface="Century Gothic" pitchFamily="34" charset="0"/>
            </a:endParaRPr>
          </a:p>
          <a:p>
            <a:r>
              <a:rPr lang="hu-HU" altLang="en-US" sz="2000" b="1" i="1" dirty="0">
                <a:latin typeface="Century Gothic" pitchFamily="34" charset="0"/>
              </a:rPr>
              <a:t> </a:t>
            </a:r>
            <a:r>
              <a:rPr lang="hu-HU" altLang="en-US" sz="2000" b="1" i="1" dirty="0" smtClean="0">
                <a:latin typeface="Century Gothic" pitchFamily="34" charset="0"/>
              </a:rPr>
              <a:t> </a:t>
            </a:r>
            <a:r>
              <a:rPr lang="hu-HU" altLang="en-US" sz="2400" b="1" i="1" dirty="0" smtClean="0">
                <a:latin typeface="Century Gothic" pitchFamily="34" charset="0"/>
              </a:rPr>
              <a:t>Cserpes Fábián</a:t>
            </a:r>
          </a:p>
          <a:p>
            <a:r>
              <a:rPr lang="hu-HU" altLang="en-US" sz="1200" b="1" i="1" dirty="0" smtClean="0">
                <a:solidFill>
                  <a:prstClr val="black"/>
                </a:solidFill>
                <a:latin typeface="Century Gothic" pitchFamily="34" charset="0"/>
              </a:rPr>
              <a:t> </a:t>
            </a:r>
          </a:p>
          <a:p>
            <a:endParaRPr lang="hu-HU" altLang="en-US" sz="1200" b="1" i="1" dirty="0">
              <a:solidFill>
                <a:prstClr val="black"/>
              </a:solidFill>
              <a:latin typeface="Century Gothic" pitchFamily="34" charset="0"/>
              <a:hlinkClick r:id="rId6"/>
            </a:endParaRPr>
          </a:p>
          <a:p>
            <a:r>
              <a:rPr lang="hu-HU" altLang="en-US" sz="1600" b="1" i="1" dirty="0" smtClean="0">
                <a:solidFill>
                  <a:prstClr val="black"/>
                </a:solidFill>
                <a:latin typeface="Century Gothic" pitchFamily="34" charset="0"/>
                <a:hlinkClick r:id="rId6"/>
              </a:rPr>
              <a:t>cserpes.fabian@sportagency.hu</a:t>
            </a:r>
            <a:r>
              <a:rPr lang="hu-HU" altLang="en-US" sz="1600" b="1" i="1" dirty="0" smtClean="0">
                <a:solidFill>
                  <a:prstClr val="black"/>
                </a:solidFill>
                <a:latin typeface="Century Gothic" pitchFamily="34" charset="0"/>
              </a:rPr>
              <a:t>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96663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B6F2769-7194-4217-93D3-3AF3A4742282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sharepoint/v3/field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FNEMasterTemplateForThemePreview.pptx</Template>
  <TotalTime>808</TotalTime>
  <Words>1048</Words>
  <Application>Microsoft Office PowerPoint</Application>
  <PresentationFormat>On-screen Show (16:9)</PresentationFormat>
  <Paragraphs>480</Paragraphs>
  <Slides>30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FileNewTemplate</dc:title>
  <dc:creator>Diana</dc:creator>
  <cp:lastModifiedBy>Fábián Cserpes</cp:lastModifiedBy>
  <cp:revision>98</cp:revision>
  <dcterms:created xsi:type="dcterms:W3CDTF">2010-04-12T23:12:02Z</dcterms:created>
  <dcterms:modified xsi:type="dcterms:W3CDTF">2013-11-05T21:49:28Z</dcterms:modified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