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dadf14ddf7674dbd" Type="http://schemas.microsoft.com/office/2006/relationships/ui/extensibility" Target="customUI/customUI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3" r:id="rId1"/>
  </p:sldMasterIdLst>
  <p:notesMasterIdLst>
    <p:notesMasterId r:id="rId15"/>
  </p:notesMasterIdLst>
  <p:sldIdLst>
    <p:sldId id="260" r:id="rId2"/>
    <p:sldId id="284" r:id="rId3"/>
    <p:sldId id="286" r:id="rId4"/>
    <p:sldId id="276" r:id="rId5"/>
    <p:sldId id="277" r:id="rId6"/>
    <p:sldId id="278" r:id="rId7"/>
    <p:sldId id="269" r:id="rId8"/>
    <p:sldId id="273" r:id="rId9"/>
    <p:sldId id="287" r:id="rId10"/>
    <p:sldId id="291" r:id="rId11"/>
    <p:sldId id="288" r:id="rId12"/>
    <p:sldId id="280" r:id="rId13"/>
    <p:sldId id="292" r:id="rId14"/>
  </p:sldIdLst>
  <p:sldSz cx="12204700" cy="6859588"/>
  <p:notesSz cx="6858000" cy="9144000"/>
  <p:defaultTextStyle>
    <a:defPPr>
      <a:defRPr lang="en-US"/>
    </a:defPPr>
    <a:lvl1pPr marL="0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662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325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987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649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3312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974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637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7299" algn="l" defTabSz="10893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5">
          <p15:clr>
            <a:srgbClr val="A4A3A4"/>
          </p15:clr>
        </p15:guide>
        <p15:guide id="2" orient="horz" pos="3958">
          <p15:clr>
            <a:srgbClr val="A4A3A4"/>
          </p15:clr>
        </p15:guide>
        <p15:guide id="3" orient="horz" pos="835">
          <p15:clr>
            <a:srgbClr val="A4A3A4"/>
          </p15:clr>
        </p15:guide>
        <p15:guide id="4" orient="horz" pos="340">
          <p15:clr>
            <a:srgbClr val="A4A3A4"/>
          </p15:clr>
        </p15:guide>
        <p15:guide id="5" orient="horz" pos="1332">
          <p15:clr>
            <a:srgbClr val="A4A3A4"/>
          </p15:clr>
        </p15:guide>
        <p15:guide id="6" pos="997">
          <p15:clr>
            <a:srgbClr val="A4A3A4"/>
          </p15:clr>
        </p15:guide>
        <p15:guide id="7" pos="7257">
          <p15:clr>
            <a:srgbClr val="A4A3A4"/>
          </p15:clr>
        </p15:guide>
        <p15:guide id="8" pos="10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1382" autoAdjust="0"/>
  </p:normalViewPr>
  <p:slideViewPr>
    <p:cSldViewPr snapToGrid="0" showGuides="1">
      <p:cViewPr varScale="1">
        <p:scale>
          <a:sx n="93" d="100"/>
          <a:sy n="93" d="100"/>
        </p:scale>
        <p:origin x="1212" y="66"/>
      </p:cViewPr>
      <p:guideLst>
        <p:guide orient="horz" pos="1105"/>
        <p:guide orient="horz" pos="3958"/>
        <p:guide orient="horz" pos="835"/>
        <p:guide orient="horz" pos="340"/>
        <p:guide orient="horz" pos="1332"/>
        <p:guide pos="997"/>
        <p:guide pos="7257"/>
        <p:guide pos="1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9AC-4BAE-A8B2-4E88C7B35EE6}"/>
              </c:ext>
            </c:extLst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9AC-4BAE-A8B2-4E88C7B35EE6}"/>
              </c:ext>
            </c:extLst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9AC-4BAE-A8B2-4E88C7B35EE6}"/>
              </c:ext>
            </c:extLst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9AC-4BAE-A8B2-4E88C7B35EE6}"/>
              </c:ext>
            </c:extLst>
          </c:dPt>
          <c:cat>
            <c:strRef>
              <c:f>Sheet1!$A$2:$A$5</c:f>
              <c:strCache>
                <c:ptCount val="2"/>
                <c:pt idx="0">
                  <c:v>Kommunikáció</c:v>
                </c:pt>
                <c:pt idx="1">
                  <c:v>Vezető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F4-4CFD-9429-DFA9BDA363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hu-HU"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hu-HU" sz="1197" b="0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756-4F39-ABE7-817783E10AAD}"/>
              </c:ext>
            </c:extLst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756-4F39-ABE7-817783E10AAD}"/>
              </c:ext>
            </c:extLst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756-4F39-ABE7-817783E10AAD}"/>
              </c:ext>
            </c:extLst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756-4F39-ABE7-817783E10AAD}"/>
              </c:ext>
            </c:extLst>
          </c:dPt>
          <c:cat>
            <c:strRef>
              <c:f>Sheet1!$A$2:$A$5</c:f>
              <c:strCache>
                <c:ptCount val="2"/>
                <c:pt idx="0">
                  <c:v>Aktív</c:v>
                </c:pt>
                <c:pt idx="1">
                  <c:v>Passzív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756-4F39-ABE7-817783E10A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hu-HU"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D88-4010-8DC0-0A4199B042DA}"/>
              </c:ext>
            </c:extLst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D88-4010-8DC0-0A4199B042DA}"/>
              </c:ext>
            </c:extLst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D88-4010-8DC0-0A4199B042DA}"/>
              </c:ext>
            </c:extLst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D88-4010-8DC0-0A4199B042DA}"/>
              </c:ext>
            </c:extLst>
          </c:dPt>
          <c:cat>
            <c:strRef>
              <c:f>Sheet1!$A$2:$A$5</c:f>
              <c:strCache>
                <c:ptCount val="2"/>
                <c:pt idx="0">
                  <c:v>Egyirányú</c:v>
                </c:pt>
                <c:pt idx="1">
                  <c:v>Interaktív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88-4010-8DC0-0A4199B042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hu-HU"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0A9FA-EB25-4B0C-9653-651E1B358474}" type="datetimeFigureOut">
              <a:rPr lang="en-GB" smtClean="0"/>
              <a:pPr/>
              <a:t>30/11/2016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34E92-B831-4249-938F-2B90C63D2C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30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662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9325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3987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8649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3312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7974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2637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7299" algn="l" defTabSz="10893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732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96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70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baseline="0" dirty="0"/>
              <a:t> </a:t>
            </a: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0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51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055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baseline="0" dirty="0"/>
          </a:p>
          <a:p>
            <a:endParaRPr lang="hu-HU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80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50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t" latinLnBrk="0" hangingPunct="1"/>
            <a:endParaRPr lang="hu-HU" sz="14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000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34E92-B831-4249-938F-2B90C63D2C57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082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80000" y="1530354"/>
            <a:ext cx="6842320" cy="1206279"/>
          </a:xfrm>
        </p:spPr>
        <p:txBody>
          <a:bodyPr anchor="b" anchorCtr="0">
            <a:no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title 36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80000" y="2790000"/>
            <a:ext cx="6842320" cy="1206279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544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3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/>
              <a:t>Click to edit subtitle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482034" y="6632736"/>
            <a:ext cx="1696165" cy="144033"/>
          </a:xfrm>
        </p:spPr>
        <p:txBody>
          <a:bodyPr/>
          <a:lstStyle>
            <a:lvl1pPr>
              <a:defRPr sz="900"/>
            </a:lvl1pPr>
          </a:lstStyle>
          <a:p>
            <a:fld id="{C216DCA3-F969-45F2-8796-B82F8C9700A0}" type="datetime1">
              <a:rPr lang="hu-HU" smtClean="0"/>
              <a:t>2016.11.30.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2906" y="6467097"/>
            <a:ext cx="3046370" cy="144033"/>
          </a:xfrm>
          <a:prstGeom prst="rect">
            <a:avLst/>
          </a:prstGeom>
        </p:spPr>
        <p:txBody>
          <a:bodyPr vert="horz" lIns="42887" tIns="42887" rIns="42887" bIns="42887" rtlCol="0" anchor="ctr"/>
          <a:lstStyle>
            <a:lvl1pPr algn="ct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algn="r"/>
            <a:r>
              <a:rPr lang="en-GB"/>
              <a:t>External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 Single headlin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82738" y="524324"/>
            <a:ext cx="9936000" cy="468000"/>
          </a:xfrm>
        </p:spPr>
        <p:txBody>
          <a:bodyPr lIns="108000" tIns="54000" rIns="108000" bIns="54000" anchor="b" anchorCtr="0"/>
          <a:lstStyle>
            <a:lvl1pPr>
              <a:lnSpc>
                <a:spcPct val="85000"/>
              </a:lnSpc>
              <a:defRPr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582892" y="1799999"/>
            <a:ext cx="9937595" cy="4536000"/>
          </a:xfrm>
        </p:spPr>
        <p:txBody>
          <a:bodyPr lIns="108000" rIns="108000"/>
          <a:lstStyle>
            <a:lvl1pPr>
              <a:spcBef>
                <a:spcPts val="600"/>
              </a:spcBef>
              <a:defRPr/>
            </a:lvl1pPr>
            <a:lvl2pPr>
              <a:defRPr sz="2000"/>
            </a:lvl2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2A003-E476-4279-8A8D-5406C762DD20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Single headline, sub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4000" y="932400"/>
            <a:ext cx="9936000" cy="468000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spcBef>
                <a:spcPts val="60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582892" y="1799999"/>
            <a:ext cx="9937595" cy="4536000"/>
          </a:xfrm>
        </p:spPr>
        <p:txBody>
          <a:bodyPr lIns="108000" rIns="108000"/>
          <a:lstStyle>
            <a:lvl1pPr>
              <a:defRPr/>
            </a:lvl1pPr>
            <a:lvl2pPr>
              <a:defRPr sz="2000"/>
            </a:lvl2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6F442-82A4-4581-8DE8-CD812D1D7EDF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1582738" y="525599"/>
            <a:ext cx="9936000" cy="468000"/>
          </a:xfrm>
          <a:prstGeom prst="rect">
            <a:avLst/>
          </a:prstGeom>
        </p:spPr>
        <p:txBody>
          <a:bodyPr vert="horz" lIns="108000" tIns="54000" rIns="108000" bIns="54000" rtlCol="0" anchor="b" anchorCtr="0">
            <a:noAutofit/>
          </a:bodyPr>
          <a:lstStyle>
            <a:lvl1pPr>
              <a:lnSpc>
                <a:spcPct val="85000"/>
              </a:lnSpc>
              <a:defRPr/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Double headline, sub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2738" y="1332001"/>
            <a:ext cx="9936000" cy="468000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spcBef>
                <a:spcPts val="60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582892" y="2250001"/>
            <a:ext cx="9937595" cy="4140000"/>
          </a:xfrm>
        </p:spPr>
        <p:txBody>
          <a:bodyPr lIns="108000" rIns="108000"/>
          <a:lstStyle>
            <a:lvl1pPr>
              <a:defRPr/>
            </a:lvl1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F55B-31DF-466E-8EA3-A1A6003FAB47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582738" y="486000"/>
            <a:ext cx="9936000" cy="720000"/>
          </a:xfrm>
          <a:prstGeom prst="rect">
            <a:avLst/>
          </a:prstGeom>
        </p:spPr>
        <p:txBody>
          <a:bodyPr vert="horz" lIns="108000" tIns="54000" rIns="108000" bIns="54000" rtlCol="0" anchor="t" anchorCtr="0">
            <a:noAutofit/>
          </a:bodyPr>
          <a:lstStyle>
            <a:lvl1pPr>
              <a:lnSpc>
                <a:spcPct val="94000"/>
              </a:lnSpc>
              <a:spcAft>
                <a:spcPts val="0"/>
              </a:spcAft>
              <a:defRPr baseline="0"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 Singl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82892" y="524324"/>
            <a:ext cx="9936000" cy="468000"/>
          </a:xfrm>
        </p:spPr>
        <p:txBody>
          <a:bodyPr lIns="108000" tIns="54000" rIns="108000" bIns="54000" anchor="b" anchorCtr="0"/>
          <a:lstStyle>
            <a:lvl1pPr>
              <a:defRPr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35C8-05E4-45B0-8F8E-C14BD4E057ED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Single headlin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F540-0A35-41CA-B86F-E6B715C9F1E5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4000" y="932400"/>
            <a:ext cx="9936000" cy="466833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1582738" y="524146"/>
            <a:ext cx="9936000" cy="468000"/>
          </a:xfrm>
          <a:prstGeom prst="rect">
            <a:avLst/>
          </a:prstGeom>
        </p:spPr>
        <p:txBody>
          <a:bodyPr vert="horz" lIns="108932" tIns="54466" rIns="108932" bIns="54466" rtlCol="0" anchor="b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Double headlin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308D6-DF07-4E5F-9743-41F27C7861B0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582738" y="486000"/>
            <a:ext cx="9936000" cy="720000"/>
          </a:xfrm>
          <a:prstGeom prst="rect">
            <a:avLst/>
          </a:prstGeom>
        </p:spPr>
        <p:txBody>
          <a:bodyPr vert="horz" lIns="108932" tIns="54466" rIns="108932" bIns="54466" rtlCol="0" anchor="t" anchorCtr="0">
            <a:noAutofit/>
          </a:bodyPr>
          <a:lstStyle>
            <a:lvl1pPr>
              <a:lnSpc>
                <a:spcPct val="94000"/>
              </a:lnSpc>
              <a:defRPr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4488" y="1332000"/>
            <a:ext cx="9936000" cy="466833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spcBef>
                <a:spcPts val="60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7 Single headline and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82892" y="525797"/>
            <a:ext cx="9936000" cy="468000"/>
          </a:xfrm>
        </p:spPr>
        <p:txBody>
          <a:bodyPr lIns="108000" tIns="54000" rIns="108000" bIns="54000" anchor="b" anchorCtr="0"/>
          <a:lstStyle>
            <a:lvl1pPr>
              <a:defRPr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82738" y="1800000"/>
            <a:ext cx="4680000" cy="4536000"/>
          </a:xfrm>
        </p:spPr>
        <p:txBody>
          <a:bodyPr lIns="108000" rIns="108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40488" y="1800000"/>
            <a:ext cx="4680000" cy="4536000"/>
          </a:xfrm>
        </p:spPr>
        <p:txBody>
          <a:bodyPr lIns="108000" rIns="108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498BA-5B43-421B-866F-129EA8576DB6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ingle headline, subtitle and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82738" y="1800000"/>
            <a:ext cx="4680000" cy="4536000"/>
          </a:xfrm>
        </p:spPr>
        <p:txBody>
          <a:bodyPr lIns="108000" rIns="108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40488" y="1800000"/>
            <a:ext cx="4680000" cy="4536000"/>
          </a:xfrm>
        </p:spPr>
        <p:txBody>
          <a:bodyPr lIns="108000" rIns="108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534A4-7F4E-4122-B0D3-CEB0D547E364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4000" y="934936"/>
            <a:ext cx="9936000" cy="466833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582738" y="524149"/>
            <a:ext cx="9936000" cy="468000"/>
          </a:xfrm>
          <a:prstGeom prst="rect">
            <a:avLst/>
          </a:prstGeom>
        </p:spPr>
        <p:txBody>
          <a:bodyPr vert="horz" lIns="108932" tIns="54466" rIns="108932" bIns="54466" rtlCol="0" anchor="b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Double headline, subtitle and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582738" y="2160000"/>
            <a:ext cx="4680000" cy="4140000"/>
          </a:xfrm>
        </p:spPr>
        <p:txBody>
          <a:bodyPr lIns="108000" tIns="54000" rIns="108000" bIns="54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40488" y="2160000"/>
            <a:ext cx="4680000" cy="4140000"/>
          </a:xfrm>
        </p:spPr>
        <p:txBody>
          <a:bodyPr lIns="108000" tIns="54000" rIns="108000" bIns="5400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748C-CB19-4732-90EE-833419D2B7C4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582738" y="486000"/>
            <a:ext cx="9936000" cy="720000"/>
          </a:xfrm>
          <a:prstGeom prst="rect">
            <a:avLst/>
          </a:prstGeom>
        </p:spPr>
        <p:txBody>
          <a:bodyPr vert="horz" lIns="108932" tIns="54466" rIns="108932" bIns="54466" rtlCol="0" anchor="t" anchorCtr="0">
            <a:noAutofit/>
          </a:bodyPr>
          <a:lstStyle>
            <a:lvl1pPr>
              <a:lnSpc>
                <a:spcPct val="94000"/>
              </a:lnSpc>
              <a:defRPr/>
            </a:lvl1pPr>
          </a:lstStyle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1584488" y="1330269"/>
            <a:ext cx="9936000" cy="466833"/>
          </a:xfrm>
        </p:spPr>
        <p:txBody>
          <a:bodyPr lIns="108000" tIns="54000" rIns="108000" bIns="54000">
            <a:noAutofit/>
          </a:bodyPr>
          <a:lstStyle>
            <a:lvl1pPr>
              <a:lnSpc>
                <a:spcPts val="2900"/>
              </a:lnSpc>
              <a:spcBef>
                <a:spcPts val="60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to edit subtitle 24 </a:t>
            </a:r>
            <a:r>
              <a:rPr lang="en-GB" noProof="0" dirty="0" err="1"/>
              <a:t>pt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 Blank with graphic de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BA2C-2216-4371-BC28-9D47EF323B37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External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B203F-56B7-4755-BAAC-8A26FB932DE7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/ </a:t>
            </a:r>
            <a:fld id="{51D75496-C612-4091-9F61-05CA146263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2892" y="1800000"/>
            <a:ext cx="9937595" cy="4536000"/>
          </a:xfrm>
          <a:prstGeom prst="rect">
            <a:avLst/>
          </a:prstGeom>
        </p:spPr>
        <p:txBody>
          <a:bodyPr vert="horz" lIns="108000" tIns="54000" rIns="108000" bIns="54000" rtlCol="0">
            <a:noAutofit/>
          </a:bodyPr>
          <a:lstStyle/>
          <a:p>
            <a:pPr lvl="0"/>
            <a:r>
              <a:rPr lang="en-GB" noProof="0" dirty="0"/>
              <a:t>Click to edit text 24 </a:t>
            </a:r>
            <a:r>
              <a:rPr lang="en-GB" noProof="0" dirty="0" err="1"/>
              <a:t>pt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85256" y="6632736"/>
            <a:ext cx="2594700" cy="144033"/>
          </a:xfrm>
          <a:prstGeom prst="rect">
            <a:avLst/>
          </a:prstGeom>
        </p:spPr>
        <p:txBody>
          <a:bodyPr vert="horz" lIns="42887" tIns="42887" rIns="42887" bIns="42887" rtlCol="0" anchor="ctr"/>
          <a:lstStyle>
            <a:lvl1pPr marL="0" algn="r" defTabSz="1089325" rtl="0" eaLnBrk="1" latinLnBrk="0" hangingPunct="1">
              <a:defRPr lang="en-GB" sz="9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7041E88C-04CE-40FE-97B2-222B6A85F580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2906" y="6467097"/>
            <a:ext cx="3046370" cy="144033"/>
          </a:xfrm>
          <a:prstGeom prst="rect">
            <a:avLst/>
          </a:prstGeom>
        </p:spPr>
        <p:txBody>
          <a:bodyPr vert="horz" lIns="42887" tIns="42887" rIns="42887" bIns="42887" rtlCol="0" anchor="ctr"/>
          <a:lstStyle>
            <a:lvl1pPr algn="ct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algn="r"/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819225" y="6632161"/>
            <a:ext cx="360000" cy="144033"/>
          </a:xfrm>
          <a:prstGeom prst="rect">
            <a:avLst/>
          </a:prstGeom>
        </p:spPr>
        <p:txBody>
          <a:bodyPr vert="horz" lIns="42887" tIns="42887" rIns="42887" bIns="42887" rtlCol="0" anchor="ctr"/>
          <a:lstStyle>
            <a:lvl1pPr marL="0" algn="r" defTabSz="1089325" rtl="0" eaLnBrk="1" latinLnBrk="0" hangingPunct="1">
              <a:defRPr lang="en-GB" sz="9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noProof="0" dirty="0"/>
              <a:t>/ </a:t>
            </a:r>
            <a:fld id="{51D75496-C612-4091-9F61-05CA146263B0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7488092" y="2829580"/>
            <a:ext cx="2301595" cy="118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32" tIns="54466" rIns="108932" bIns="54466"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>
            <a:spLocks/>
          </p:cNvSpPr>
          <p:nvPr userDrawn="1"/>
        </p:nvSpPr>
        <p:spPr>
          <a:xfrm>
            <a:off x="7488092" y="2829580"/>
            <a:ext cx="2301595" cy="118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32" tIns="54466" rIns="108932" bIns="54466" rtlCol="0" anchor="ctr"/>
          <a:lstStyle/>
          <a:p>
            <a:pPr algn="ctr"/>
            <a:endParaRPr lang="en-GB"/>
          </a:p>
        </p:txBody>
      </p:sp>
      <p:pic>
        <p:nvPicPr>
          <p:cNvPr id="12" name="Picture 11" descr="1TP_special_logo_10cm_English.png"/>
          <p:cNvPicPr>
            <a:picLocks noChangeAspect="1"/>
          </p:cNvPicPr>
          <p:nvPr userDrawn="1"/>
        </p:nvPicPr>
        <p:blipFill>
          <a:blip r:embed="rId14"/>
          <a:srcRect l="2400" t="2945" r="15001"/>
          <a:stretch>
            <a:fillRect/>
          </a:stretch>
        </p:blipFill>
        <p:spPr>
          <a:xfrm>
            <a:off x="0" y="0"/>
            <a:ext cx="1714375" cy="13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82892" y="525600"/>
            <a:ext cx="9936000" cy="468000"/>
          </a:xfrm>
          <a:prstGeom prst="rect">
            <a:avLst/>
          </a:prstGeom>
        </p:spPr>
        <p:txBody>
          <a:bodyPr vert="horz" lIns="108000" tIns="54000" rIns="108000" bIns="54000" rtlCol="0" anchor="b" anchorCtr="0">
            <a:noAutofit/>
          </a:bodyPr>
          <a:lstStyle/>
          <a:p>
            <a:r>
              <a:rPr lang="en-GB" noProof="0" dirty="0"/>
              <a:t>Click to edit title 28 </a:t>
            </a:r>
            <a:r>
              <a:rPr lang="en-GB" noProof="0" dirty="0" err="1"/>
              <a:t>pt</a:t>
            </a:r>
            <a:endParaRPr lang="en-GB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73" r:id="rId4"/>
    <p:sldLayoutId id="2147483667" r:id="rId5"/>
    <p:sldLayoutId id="2147483668" r:id="rId6"/>
    <p:sldLayoutId id="2147483674" r:id="rId7"/>
    <p:sldLayoutId id="2147483669" r:id="rId8"/>
    <p:sldLayoutId id="2147483670" r:id="rId9"/>
    <p:sldLayoutId id="2147483675" r:id="rId10"/>
    <p:sldLayoutId id="2147483671" r:id="rId11"/>
    <p:sldLayoutId id="2147483672" r:id="rId12"/>
  </p:sldLayoutIdLst>
  <p:hf hdr="0"/>
  <p:txStyles>
    <p:titleStyle>
      <a:lvl1pPr algn="l" defTabSz="1089325" rtl="0" eaLnBrk="1" latinLnBrk="0" hangingPunct="1">
        <a:lnSpc>
          <a:spcPct val="85000"/>
        </a:lnSpc>
        <a:spcBef>
          <a:spcPts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1089325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80000"/>
        <a:buFont typeface="Arial" pitchFamily="34" charset="0"/>
        <a:buChar char="►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180975" algn="l" defTabSz="1089325" rtl="0" eaLnBrk="1" latinLnBrk="0" hangingPunct="1">
        <a:lnSpc>
          <a:spcPts val="2400"/>
        </a:lnSpc>
        <a:spcBef>
          <a:spcPts val="600"/>
        </a:spcBef>
        <a:buClr>
          <a:schemeClr val="tx2"/>
        </a:buClr>
        <a:buSzPct val="80000"/>
        <a:buFont typeface="Arial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20000" indent="-180000" algn="l" defTabSz="1089325" rtl="0" eaLnBrk="1" latinLnBrk="0" hangingPunct="1">
        <a:lnSpc>
          <a:spcPts val="2400"/>
        </a:lnSpc>
        <a:spcBef>
          <a:spcPts val="600"/>
        </a:spcBef>
        <a:buClr>
          <a:schemeClr val="tx2"/>
        </a:buClr>
        <a:buSzPct val="80000"/>
        <a:buFont typeface="Arial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00000" indent="-180975" algn="l" defTabSz="1089325" rtl="0" eaLnBrk="1" latinLnBrk="0" hangingPunct="1">
        <a:lnSpc>
          <a:spcPts val="2400"/>
        </a:lnSpc>
        <a:spcBef>
          <a:spcPts val="600"/>
        </a:spcBef>
        <a:buClr>
          <a:schemeClr val="tx2"/>
        </a:buClr>
        <a:buSzPct val="80000"/>
        <a:buFont typeface="Arial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80000" indent="-180975" algn="l" defTabSz="1089325" rtl="0" eaLnBrk="1" latinLnBrk="0" hangingPunct="1">
        <a:lnSpc>
          <a:spcPts val="2400"/>
        </a:lnSpc>
        <a:spcBef>
          <a:spcPts val="600"/>
        </a:spcBef>
        <a:buClr>
          <a:schemeClr val="tx2"/>
        </a:buClr>
        <a:buSzPct val="80000"/>
        <a:buFont typeface="Arial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180102" indent="0" algn="l" defTabSz="1089325" rtl="0" eaLnBrk="1" latinLnBrk="0" hangingPunct="1">
        <a:lnSpc>
          <a:spcPts val="2859"/>
        </a:lnSpc>
        <a:spcBef>
          <a:spcPts val="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180102" indent="0" algn="l" defTabSz="1089325" rtl="0" eaLnBrk="1" latinLnBrk="0" hangingPunct="1">
        <a:spcBef>
          <a:spcPct val="200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968" indent="-272331" algn="l" defTabSz="1089325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630" indent="-272331" algn="l" defTabSz="1089325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662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325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987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649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3312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974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637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7299" algn="l" defTabSz="108932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Célközönségek és csatornák szegmentálása a belső kommunikációban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Molnár Zita</a:t>
            </a:r>
          </a:p>
          <a:p>
            <a:r>
              <a:rPr lang="hu-HU" dirty="0"/>
              <a:t>2016. november 24.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56492-46F2-428C-9871-3C5207F22F22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2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682" y="1"/>
            <a:ext cx="11094018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527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4EF2-5D54-42A9-B6F3-1A9D3C328CFA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10850" b="32884"/>
          <a:stretch/>
        </p:blipFill>
        <p:spPr>
          <a:xfrm>
            <a:off x="1254642" y="-15182"/>
            <a:ext cx="10950058" cy="686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940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Tetra Pakról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2B89D-CFB6-4B34-9CF2-44886C702A3F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4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2838" y="1347426"/>
            <a:ext cx="1441678" cy="144167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837106" y="992324"/>
            <a:ext cx="3202997" cy="5335789"/>
            <a:chOff x="1141182" y="1440405"/>
            <a:chExt cx="3202997" cy="533578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57027" y="3243992"/>
              <a:ext cx="2986595" cy="168173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56470" y="4981215"/>
              <a:ext cx="3187709" cy="1794979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41182" y="1440405"/>
              <a:ext cx="3202997" cy="1803587"/>
            </a:xfrm>
            <a:prstGeom prst="rect">
              <a:avLst/>
            </a:prstGeom>
          </p:spPr>
        </p:pic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657209"/>
              </p:ext>
            </p:extLst>
          </p:nvPr>
        </p:nvGraphicFramePr>
        <p:xfrm>
          <a:off x="1224115" y="3418664"/>
          <a:ext cx="6329009" cy="2924408"/>
        </p:xfrm>
        <a:graphic>
          <a:graphicData uri="http://schemas.openxmlformats.org/drawingml/2006/table">
            <a:tbl>
              <a:tblPr/>
              <a:tblGrid>
                <a:gridCol w="4430306">
                  <a:extLst>
                    <a:ext uri="{9D8B030D-6E8A-4147-A177-3AD203B41FA5}">
                      <a16:colId xmlns:a16="http://schemas.microsoft.com/office/drawing/2014/main" val="4156997533"/>
                    </a:ext>
                  </a:extLst>
                </a:gridCol>
                <a:gridCol w="1898703">
                  <a:extLst>
                    <a:ext uri="{9D8B030D-6E8A-4147-A177-3AD203B41FA5}">
                      <a16:colId xmlns:a16="http://schemas.microsoft.com/office/drawing/2014/main" val="483332889"/>
                    </a:ext>
                  </a:extLst>
                </a:gridCol>
              </a:tblGrid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Telepített töltőgépek</a:t>
                      </a:r>
                      <a:r>
                        <a:rPr lang="hu-HU" sz="1600" baseline="0" dirty="0">
                          <a:effectLst/>
                        </a:rPr>
                        <a:t> száma</a:t>
                      </a:r>
                      <a:endParaRPr lang="hu-HU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>
                          <a:effectLst/>
                        </a:rPr>
                        <a:t>8,850​​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496538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Telepített feldolgozó gépek száma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74,450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7430441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Csomagolóanyag-gyárak</a:t>
                      </a:r>
                      <a:r>
                        <a:rPr lang="hu-HU" sz="1600" baseline="0" dirty="0">
                          <a:effectLst/>
                        </a:rPr>
                        <a:t> száma</a:t>
                      </a:r>
                      <a:endParaRPr lang="en-US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37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6360673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Országok</a:t>
                      </a:r>
                      <a:r>
                        <a:rPr lang="hu-HU" sz="1600" baseline="0" dirty="0">
                          <a:effectLst/>
                        </a:rPr>
                        <a:t> száma, ahol a Tera Pak csomagolóanyagok kaphatók</a:t>
                      </a:r>
                      <a:endParaRPr lang="en-US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&gt;170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1321253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Dolgozók száma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23,600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6030683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Tetra Pak csomagolásban forgalmazott termékek </a:t>
                      </a:r>
                      <a:r>
                        <a:rPr lang="en-US" sz="1600" dirty="0">
                          <a:effectLst/>
                        </a:rPr>
                        <a:t>2015</a:t>
                      </a:r>
                      <a:r>
                        <a:rPr lang="hu-HU" sz="1600" dirty="0">
                          <a:effectLst/>
                        </a:rPr>
                        <a:t>-ben</a:t>
                      </a:r>
                      <a:r>
                        <a:rPr lang="en-US" sz="1600" dirty="0">
                          <a:effectLst/>
                        </a:rPr>
                        <a:t> (</a:t>
                      </a:r>
                      <a:r>
                        <a:rPr lang="hu-HU" sz="1600" dirty="0">
                          <a:effectLst/>
                        </a:rPr>
                        <a:t>liter</a:t>
                      </a:r>
                      <a:r>
                        <a:rPr lang="en-US" sz="1600" dirty="0">
                          <a:effectLst/>
                        </a:rPr>
                        <a:t>):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78,2 milliárd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0804683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2015-ben</a:t>
                      </a:r>
                      <a:r>
                        <a:rPr lang="hu-HU" sz="1600" baseline="0" dirty="0">
                          <a:effectLst/>
                        </a:rPr>
                        <a:t> eldadott csomagolóanyag-egységek száma</a:t>
                      </a:r>
                      <a:r>
                        <a:rPr lang="en-US" sz="1600" dirty="0">
                          <a:effectLst/>
                        </a:rPr>
                        <a:t> (</a:t>
                      </a:r>
                      <a:r>
                        <a:rPr lang="hu-HU" sz="1600" dirty="0">
                          <a:effectLst/>
                        </a:rPr>
                        <a:t>darab</a:t>
                      </a:r>
                      <a:r>
                        <a:rPr lang="en-US" sz="1600" dirty="0">
                          <a:effectLst/>
                        </a:rPr>
                        <a:t>):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184 milliárd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1050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8455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Tetra Pakról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5DBC-B510-43FC-BDE9-BEA8DA2E7557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5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22262" r="60626" b="4580"/>
          <a:stretch/>
        </p:blipFill>
        <p:spPr>
          <a:xfrm>
            <a:off x="4191909" y="0"/>
            <a:ext cx="7987315" cy="68595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6706" y="3529165"/>
            <a:ext cx="1235765" cy="16905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2838" y="1347426"/>
            <a:ext cx="1441678" cy="1441678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452586"/>
              </p:ext>
            </p:extLst>
          </p:nvPr>
        </p:nvGraphicFramePr>
        <p:xfrm>
          <a:off x="1224115" y="3418664"/>
          <a:ext cx="6329009" cy="2924408"/>
        </p:xfrm>
        <a:graphic>
          <a:graphicData uri="http://schemas.openxmlformats.org/drawingml/2006/table">
            <a:tbl>
              <a:tblPr/>
              <a:tblGrid>
                <a:gridCol w="4430306">
                  <a:extLst>
                    <a:ext uri="{9D8B030D-6E8A-4147-A177-3AD203B41FA5}">
                      <a16:colId xmlns:a16="http://schemas.microsoft.com/office/drawing/2014/main" val="4156997533"/>
                    </a:ext>
                  </a:extLst>
                </a:gridCol>
                <a:gridCol w="1898703">
                  <a:extLst>
                    <a:ext uri="{9D8B030D-6E8A-4147-A177-3AD203B41FA5}">
                      <a16:colId xmlns:a16="http://schemas.microsoft.com/office/drawing/2014/main" val="483332889"/>
                    </a:ext>
                  </a:extLst>
                </a:gridCol>
              </a:tblGrid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Telepített töltőgépek</a:t>
                      </a:r>
                      <a:r>
                        <a:rPr lang="hu-HU" sz="1600" baseline="0" dirty="0">
                          <a:effectLst/>
                        </a:rPr>
                        <a:t> száma</a:t>
                      </a:r>
                      <a:endParaRPr lang="hu-HU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>
                          <a:effectLst/>
                        </a:rPr>
                        <a:t>8,850​​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496538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Telepített feldolgozó gépek száma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74,450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7430441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Csomagolóanyag-gyárak</a:t>
                      </a:r>
                      <a:r>
                        <a:rPr lang="hu-HU" sz="1600" baseline="0" dirty="0">
                          <a:effectLst/>
                        </a:rPr>
                        <a:t> száma</a:t>
                      </a:r>
                      <a:endParaRPr lang="en-US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37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6360673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Országok</a:t>
                      </a:r>
                      <a:r>
                        <a:rPr lang="hu-HU" sz="1600" baseline="0" dirty="0">
                          <a:effectLst/>
                        </a:rPr>
                        <a:t> száma, ahol a Tera Pak csomagolóanyagok kaphatók</a:t>
                      </a:r>
                      <a:endParaRPr lang="en-US" sz="1600" dirty="0">
                        <a:effectLst/>
                      </a:endParaRP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&gt;170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1321253"/>
                  </a:ext>
                </a:extLst>
              </a:tr>
              <a:tr h="234594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Dolgozók száma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23,600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6030683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Tetra Pak csomagolásban forgalmazott termékek </a:t>
                      </a:r>
                      <a:r>
                        <a:rPr lang="en-US" sz="1600" dirty="0">
                          <a:effectLst/>
                        </a:rPr>
                        <a:t>2015</a:t>
                      </a:r>
                      <a:r>
                        <a:rPr lang="hu-HU" sz="1600" dirty="0">
                          <a:effectLst/>
                        </a:rPr>
                        <a:t>-ben</a:t>
                      </a:r>
                      <a:r>
                        <a:rPr lang="en-US" sz="1600" dirty="0">
                          <a:effectLst/>
                        </a:rPr>
                        <a:t> (</a:t>
                      </a:r>
                      <a:r>
                        <a:rPr lang="hu-HU" sz="1600" dirty="0">
                          <a:effectLst/>
                        </a:rPr>
                        <a:t>liter</a:t>
                      </a:r>
                      <a:r>
                        <a:rPr lang="en-US" sz="1600" dirty="0">
                          <a:effectLst/>
                        </a:rPr>
                        <a:t>):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78,2 milliárd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0804683"/>
                  </a:ext>
                </a:extLst>
              </a:tr>
              <a:tr h="417056"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2015-ben</a:t>
                      </a:r>
                      <a:r>
                        <a:rPr lang="hu-HU" sz="1600" baseline="0" dirty="0">
                          <a:effectLst/>
                        </a:rPr>
                        <a:t> eldadott csomagolóanyag-egységek száma</a:t>
                      </a:r>
                      <a:r>
                        <a:rPr lang="en-US" sz="1600" dirty="0">
                          <a:effectLst/>
                        </a:rPr>
                        <a:t> (</a:t>
                      </a:r>
                      <a:r>
                        <a:rPr lang="hu-HU" sz="1600" dirty="0">
                          <a:effectLst/>
                        </a:rPr>
                        <a:t>darab</a:t>
                      </a:r>
                      <a:r>
                        <a:rPr lang="en-US" sz="1600" dirty="0">
                          <a:effectLst/>
                        </a:rPr>
                        <a:t>):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hu-HU" sz="1600" dirty="0">
                          <a:effectLst/>
                        </a:rPr>
                        <a:t>184 milliárd</a:t>
                      </a:r>
                    </a:p>
                  </a:txBody>
                  <a:tcPr marL="52132" marR="52132" marT="26066" marB="2606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1050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404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Tetra Pak – változó világ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EA061-29B4-47F6-B55B-D28857626250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348352" y="2236609"/>
            <a:ext cx="2339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HR SC</a:t>
            </a:r>
            <a:endParaRPr lang="en-US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12711" y="2026522"/>
            <a:ext cx="20433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i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Számviteli </a:t>
            </a:r>
          </a:p>
          <a:p>
            <a:pPr algn="ctr"/>
            <a:r>
              <a:rPr lang="hu-HU" sz="2400" b="1" i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Tranzakciós </a:t>
            </a:r>
          </a:p>
          <a:p>
            <a:pPr algn="ctr"/>
            <a:r>
              <a:rPr lang="hu-HU" sz="2400" b="1" i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Központ</a:t>
            </a:r>
            <a:endParaRPr lang="en-US" sz="2400" b="1" i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6333" y="5684144"/>
            <a:ext cx="44422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Piac-összevonások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29511" y="1367462"/>
            <a:ext cx="36888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Klaszter-</a:t>
            </a:r>
          </a:p>
          <a:p>
            <a:pPr algn="ctr"/>
            <a:r>
              <a:rPr lang="hu-HU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összevonások</a:t>
            </a:r>
            <a:endParaRPr lang="en-US" sz="4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7304" y="3606985"/>
            <a:ext cx="20649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hu-HU" sz="2000" b="1" cap="none" spc="0" dirty="0">
                <a:ln/>
                <a:solidFill>
                  <a:schemeClr val="accent3"/>
                </a:solidFill>
                <a:effectLst/>
              </a:rPr>
              <a:t>Központosított </a:t>
            </a:r>
          </a:p>
          <a:p>
            <a:pPr algn="ctr"/>
            <a:r>
              <a:rPr lang="hu-HU" sz="2000" b="1" cap="none" spc="0" dirty="0">
                <a:ln/>
                <a:solidFill>
                  <a:schemeClr val="accent3"/>
                </a:solidFill>
                <a:effectLst/>
              </a:rPr>
              <a:t>műszaki </a:t>
            </a:r>
          </a:p>
          <a:p>
            <a:pPr algn="ctr"/>
            <a:r>
              <a:rPr lang="hu-HU" sz="2000" b="1" cap="none" spc="0" dirty="0">
                <a:ln/>
                <a:solidFill>
                  <a:schemeClr val="accent3"/>
                </a:solidFill>
                <a:effectLst/>
              </a:rPr>
              <a:t>szolgáltatások</a:t>
            </a:r>
            <a:endParaRPr lang="en-US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957642" y="3837818"/>
            <a:ext cx="32544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Támogató </a:t>
            </a:r>
          </a:p>
          <a:p>
            <a:pPr algn="ctr"/>
            <a:r>
              <a:rPr lang="hu-HU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funkciók </a:t>
            </a:r>
          </a:p>
          <a:p>
            <a:pPr algn="ctr"/>
            <a:r>
              <a:rPr lang="hu-HU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központosítása</a:t>
            </a:r>
            <a:endParaRPr 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37280" y="4308733"/>
            <a:ext cx="178446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Új HR </a:t>
            </a:r>
          </a:p>
          <a:p>
            <a:pPr algn="ctr"/>
            <a:r>
              <a:rPr lang="hu-H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eszközök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04136" y="3159939"/>
            <a:ext cx="21210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Munkakörök </a:t>
            </a:r>
          </a:p>
          <a:p>
            <a:pPr algn="ctr"/>
            <a:r>
              <a:rPr lang="hu-H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újraértékelése</a:t>
            </a:r>
            <a:endParaRPr lang="en-US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251" y="1200009"/>
            <a:ext cx="10985974" cy="52756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68030" y="2968129"/>
            <a:ext cx="74686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Europe &amp; Central Asia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7998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041" r="17101"/>
          <a:stretch/>
        </p:blipFill>
        <p:spPr>
          <a:xfrm>
            <a:off x="1147313" y="0"/>
            <a:ext cx="11057386" cy="685958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1F79F-D49D-4F41-AD7E-21168BC68A2F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776176" y="3636335"/>
            <a:ext cx="3349258" cy="2799619"/>
          </a:xfrm>
          <a:prstGeom prst="roundRect">
            <a:avLst>
              <a:gd name="adj" fmla="val 8414"/>
            </a:avLst>
          </a:prstGeom>
          <a:solidFill>
            <a:srgbClr val="FFFF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1950"/>
            <a:r>
              <a:rPr lang="hu-HU" sz="1800" dirty="0">
                <a:solidFill>
                  <a:schemeClr val="bg1"/>
                </a:solidFill>
              </a:rPr>
              <a:t>Nyilvánvaló, hogy az információ mit igényel:  figyelmet.</a:t>
            </a:r>
          </a:p>
          <a:p>
            <a:pPr marL="361950"/>
            <a:endParaRPr lang="hu-HU" sz="1800" dirty="0">
              <a:solidFill>
                <a:schemeClr val="bg1"/>
              </a:solidFill>
            </a:endParaRPr>
          </a:p>
          <a:p>
            <a:pPr marL="361950"/>
            <a:r>
              <a:rPr lang="hu-HU" sz="1800" dirty="0">
                <a:solidFill>
                  <a:schemeClr val="bg1"/>
                </a:solidFill>
              </a:rPr>
              <a:t>Ezért a túl sok információ  végül figyelemhiányhoz vezet. </a:t>
            </a:r>
          </a:p>
          <a:p>
            <a:pPr marL="180975" algn="r"/>
            <a:endParaRPr lang="hu-HU" sz="1800" i="1" dirty="0">
              <a:solidFill>
                <a:schemeClr val="bg1"/>
              </a:solidFill>
            </a:endParaRPr>
          </a:p>
          <a:p>
            <a:pPr marL="180975" algn="r"/>
            <a:r>
              <a:rPr lang="hu-HU" sz="1800" i="1" dirty="0">
                <a:solidFill>
                  <a:schemeClr val="bg1"/>
                </a:solidFill>
              </a:rPr>
              <a:t>Herbert A. Simon</a:t>
            </a:r>
          </a:p>
        </p:txBody>
      </p:sp>
    </p:spTree>
    <p:extLst>
      <p:ext uri="{BB962C8B-B14F-4D97-AF65-F5344CB8AC3E}">
        <p14:creationId xmlns:p14="http://schemas.microsoft.com/office/powerpoint/2010/main" val="1985507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u-HU" dirty="0"/>
              <a:t>Fő szempontok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2892" y="1799999"/>
            <a:ext cx="5228937" cy="4536000"/>
          </a:xfrm>
        </p:spPr>
        <p:txBody>
          <a:bodyPr/>
          <a:lstStyle/>
          <a:p>
            <a:r>
              <a:rPr lang="hu-HU" sz="2000" dirty="0"/>
              <a:t>Álljon összhangban a szervezet új struktúrájával;</a:t>
            </a:r>
          </a:p>
          <a:p>
            <a:r>
              <a:rPr lang="hu-HU" sz="2000" dirty="0"/>
              <a:t>Minden munkatárs megkapja azokat az információkat, amelyekre a munkavégzéséhez és a szervezetben való hatékony eligazodásához, működéséhez szüksége van;</a:t>
            </a:r>
          </a:p>
          <a:p>
            <a:r>
              <a:rPr lang="hu-HU" sz="2000" dirty="0"/>
              <a:t>Ne okozzunk információ túlterhelést és frusztrációt;</a:t>
            </a:r>
          </a:p>
          <a:p>
            <a:r>
              <a:rPr lang="hu-HU" sz="2000" dirty="0"/>
              <a:t>Minden csoport a számára legegyszerűbben elérhető formában és csatornán keresztül kapja meg a számára fontos információkat.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FF6AB-8392-4066-9683-E66235BF9316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kommunikációs stratégia kialakítása</a:t>
            </a:r>
          </a:p>
        </p:txBody>
      </p:sp>
      <p:pic>
        <p:nvPicPr>
          <p:cNvPr id="9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829" y="1906520"/>
            <a:ext cx="5388192" cy="326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80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73963"/>
              </p:ext>
            </p:extLst>
          </p:nvPr>
        </p:nvGraphicFramePr>
        <p:xfrm>
          <a:off x="4967261" y="1619250"/>
          <a:ext cx="6453214" cy="312536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453214">
                  <a:extLst>
                    <a:ext uri="{9D8B030D-6E8A-4147-A177-3AD203B41FA5}">
                      <a16:colId xmlns:a16="http://schemas.microsoft.com/office/drawing/2014/main" val="4201762959"/>
                    </a:ext>
                  </a:extLst>
                </a:gridCol>
              </a:tblGrid>
              <a:tr h="3125368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9212438"/>
                  </a:ext>
                </a:extLst>
              </a:tr>
            </a:tbl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u-HU" dirty="0"/>
              <a:t>Szervezeti dimenziók és tartalom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3849171"/>
              </p:ext>
            </p:extLst>
          </p:nvPr>
        </p:nvGraphicFramePr>
        <p:xfrm>
          <a:off x="5328870" y="2573341"/>
          <a:ext cx="5815380" cy="1940560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1519605">
                  <a:extLst>
                    <a:ext uri="{9D8B030D-6E8A-4147-A177-3AD203B41FA5}">
                      <a16:colId xmlns:a16="http://schemas.microsoft.com/office/drawing/2014/main" val="3727686017"/>
                    </a:ext>
                  </a:extLst>
                </a:gridCol>
                <a:gridCol w="1404181">
                  <a:extLst>
                    <a:ext uri="{9D8B030D-6E8A-4147-A177-3AD203B41FA5}">
                      <a16:colId xmlns:a16="http://schemas.microsoft.com/office/drawing/2014/main" val="1220241456"/>
                    </a:ext>
                  </a:extLst>
                </a:gridCol>
                <a:gridCol w="1082495">
                  <a:extLst>
                    <a:ext uri="{9D8B030D-6E8A-4147-A177-3AD203B41FA5}">
                      <a16:colId xmlns:a16="http://schemas.microsoft.com/office/drawing/2014/main" val="3657000364"/>
                    </a:ext>
                  </a:extLst>
                </a:gridCol>
                <a:gridCol w="934207">
                  <a:extLst>
                    <a:ext uri="{9D8B030D-6E8A-4147-A177-3AD203B41FA5}">
                      <a16:colId xmlns:a16="http://schemas.microsoft.com/office/drawing/2014/main" val="756311925"/>
                    </a:ext>
                  </a:extLst>
                </a:gridCol>
                <a:gridCol w="874892">
                  <a:extLst>
                    <a:ext uri="{9D8B030D-6E8A-4147-A177-3AD203B41FA5}">
                      <a16:colId xmlns:a16="http://schemas.microsoft.com/office/drawing/2014/main" val="11038360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Alelnök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9177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Felsővezetők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0552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Középvezetők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1034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Minden dolgozó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hu-HU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84668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hu-HU" sz="12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Piaccsoport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Marketing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Műszaki szolg.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sz="1200" dirty="0"/>
                        <a:t>Stb.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27194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33EED-5DE5-4E54-897E-7ECEEBCE70E9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 célközönség szegmentálásának szempontjai 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6917042" y="2221308"/>
            <a:ext cx="24062" cy="2245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556093" y="4029075"/>
            <a:ext cx="4797707" cy="291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456737" y="1850813"/>
            <a:ext cx="2552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Szervezeti hierarchia szintjei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62007" y="3613780"/>
            <a:ext cx="289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dirty="0"/>
              <a:t>Funkció / terület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591266" y="2573341"/>
            <a:ext cx="1701883" cy="1294863"/>
          </a:xfrm>
          <a:prstGeom prst="roundRect">
            <a:avLst>
              <a:gd name="adj" fmla="val 7021"/>
            </a:avLst>
          </a:prstGeom>
          <a:solidFill>
            <a:srgbClr val="3E5FC2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tabLst>
                <a:tab pos="84138" algn="l"/>
              </a:tabLst>
            </a:pPr>
            <a:r>
              <a:rPr lang="hu-HU" sz="1600" dirty="0">
                <a:solidFill>
                  <a:schemeClr val="bg2"/>
                </a:solidFill>
              </a:rPr>
              <a:t>Miért? </a:t>
            </a:r>
          </a:p>
          <a:p>
            <a:pPr marL="0" lvl="1" algn="ctr">
              <a:tabLst>
                <a:tab pos="84138" algn="l"/>
              </a:tabLst>
            </a:pPr>
            <a:r>
              <a:rPr lang="hu-HU" sz="1600" dirty="0">
                <a:solidFill>
                  <a:schemeClr val="bg2"/>
                </a:solidFill>
              </a:rPr>
              <a:t>Mit? </a:t>
            </a:r>
          </a:p>
          <a:p>
            <a:pPr marL="0" lvl="1" algn="ctr">
              <a:tabLst>
                <a:tab pos="84138" algn="l"/>
              </a:tabLst>
            </a:pPr>
            <a:r>
              <a:rPr lang="hu-HU" sz="1600" dirty="0">
                <a:solidFill>
                  <a:schemeClr val="bg2"/>
                </a:solidFill>
              </a:rPr>
              <a:t>Mennyit?</a:t>
            </a:r>
          </a:p>
          <a:p>
            <a:pPr marL="0" lvl="1" algn="ctr">
              <a:tabLst>
                <a:tab pos="84138" algn="l"/>
              </a:tabLst>
            </a:pPr>
            <a:r>
              <a:rPr lang="hu-HU" sz="1600" dirty="0">
                <a:solidFill>
                  <a:schemeClr val="bg2"/>
                </a:solidFill>
              </a:rPr>
              <a:t>Mikor?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0" y="5167539"/>
            <a:ext cx="12204700" cy="1692049"/>
            <a:chOff x="0" y="5167539"/>
            <a:chExt cx="11784702" cy="1692049"/>
          </a:xfrm>
        </p:grpSpPr>
        <p:pic>
          <p:nvPicPr>
            <p:cNvPr id="25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16997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218" y="516875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0680" y="516753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0212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u-HU" dirty="0"/>
              <a:t>Elérhetőség és csatornák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7EC8-4D36-4EF2-BC5F-5DEE858A93B9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 célközönség szegmentálásának szempontjai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582738" y="2410863"/>
            <a:ext cx="1701883" cy="717348"/>
          </a:xfrm>
          <a:prstGeom prst="roundRect">
            <a:avLst>
              <a:gd name="adj" fmla="val 7021"/>
            </a:avLst>
          </a:prstGeom>
          <a:solidFill>
            <a:srgbClr val="3E5FC2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tabLst>
                <a:tab pos="84138" algn="l"/>
              </a:tabLst>
            </a:pPr>
            <a:r>
              <a:rPr lang="hu-HU" sz="1600" dirty="0">
                <a:solidFill>
                  <a:schemeClr val="bg2"/>
                </a:solidFill>
              </a:rPr>
              <a:t>Hogyan?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0" y="5167539"/>
            <a:ext cx="12204700" cy="1692049"/>
            <a:chOff x="0" y="5167539"/>
            <a:chExt cx="11784702" cy="1692049"/>
          </a:xfrm>
        </p:grpSpPr>
        <p:pic>
          <p:nvPicPr>
            <p:cNvPr id="25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16997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218" y="516875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Audience segmentat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0680" y="516753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91533"/>
              </p:ext>
            </p:extLst>
          </p:nvPr>
        </p:nvGraphicFramePr>
        <p:xfrm>
          <a:off x="3682757" y="1847650"/>
          <a:ext cx="7835981" cy="23926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57190">
                  <a:extLst>
                    <a:ext uri="{9D8B030D-6E8A-4147-A177-3AD203B41FA5}">
                      <a16:colId xmlns:a16="http://schemas.microsoft.com/office/drawing/2014/main" val="4194286905"/>
                    </a:ext>
                  </a:extLst>
                </a:gridCol>
                <a:gridCol w="2792526">
                  <a:extLst>
                    <a:ext uri="{9D8B030D-6E8A-4147-A177-3AD203B41FA5}">
                      <a16:colId xmlns:a16="http://schemas.microsoft.com/office/drawing/2014/main" val="2415895026"/>
                    </a:ext>
                  </a:extLst>
                </a:gridCol>
                <a:gridCol w="3086265">
                  <a:extLst>
                    <a:ext uri="{9D8B030D-6E8A-4147-A177-3AD203B41FA5}">
                      <a16:colId xmlns:a16="http://schemas.microsoft.com/office/drawing/2014/main" val="28199357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sz="1400" dirty="0"/>
                        <a:t>Célcsoport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400" dirty="0"/>
                        <a:t>Korlátozó</a:t>
                      </a:r>
                      <a:r>
                        <a:rPr lang="hu-HU" sz="1400" baseline="0" dirty="0"/>
                        <a:t> tényezők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400" dirty="0"/>
                        <a:t>Lehetséges eszköztípusok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4781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1200" dirty="0"/>
                        <a:t>Irodai dolgozók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Nincs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Nyomtatott,</a:t>
                      </a:r>
                      <a:r>
                        <a:rPr lang="hu-HU" sz="1200" baseline="0" dirty="0"/>
                        <a:t> elektronikus és személyes </a:t>
                      </a:r>
                      <a:endParaRPr lang="hu-H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491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1200" dirty="0"/>
                        <a:t>Kékgalléros dolgozók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Korlátozott</a:t>
                      </a:r>
                      <a:r>
                        <a:rPr lang="hu-HU" sz="1200" baseline="0" dirty="0"/>
                        <a:t> számítógépes hozzáférés</a:t>
                      </a:r>
                      <a:endParaRPr lang="hu-H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Nyomtatott</a:t>
                      </a:r>
                      <a:r>
                        <a:rPr lang="hu-HU" sz="1200" baseline="0" dirty="0"/>
                        <a:t> és személyes</a:t>
                      </a:r>
                      <a:endParaRPr lang="hu-H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930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1200" dirty="0"/>
                        <a:t>Műszakrendben dolgozók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Korlátozott személyes elérés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Nyomtatott és elektronikus (fehér gallérosoknál)</a:t>
                      </a:r>
                    </a:p>
                    <a:p>
                      <a:r>
                        <a:rPr lang="hu-HU" sz="1200" dirty="0"/>
                        <a:t>Alkalomszerűen: személyes</a:t>
                      </a:r>
                      <a:r>
                        <a:rPr lang="hu-HU" sz="1200" baseline="0" dirty="0"/>
                        <a:t> </a:t>
                      </a:r>
                      <a:endParaRPr lang="hu-H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073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1200" dirty="0"/>
                        <a:t>Szervizmérnökök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Korlátozott számítógépes</a:t>
                      </a:r>
                      <a:r>
                        <a:rPr lang="hu-HU" sz="1200" baseline="0" dirty="0"/>
                        <a:t> hozzáférés</a:t>
                      </a:r>
                    </a:p>
                    <a:p>
                      <a:r>
                        <a:rPr lang="hu-HU" sz="1200" baseline="0" dirty="0"/>
                        <a:t>Korlátozott személyes elérés</a:t>
                      </a:r>
                      <a:endParaRPr lang="hu-H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/>
                        <a:t>Mobil kommunikáció</a:t>
                      </a:r>
                    </a:p>
                    <a:p>
                      <a:r>
                        <a:rPr lang="hu-HU" sz="1200" dirty="0"/>
                        <a:t>Alkalomszerűen: személyes</a:t>
                      </a:r>
                    </a:p>
                    <a:p>
                      <a:r>
                        <a:rPr lang="hu-HU" sz="1200" dirty="0"/>
                        <a:t>Nyomtatott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7006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4968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u-HU" dirty="0"/>
              <a:t>További szempontok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1F4E-9665-4D96-900A-8F2662F6DAAE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Csatornák priorizálása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154748802"/>
              </p:ext>
            </p:extLst>
          </p:nvPr>
        </p:nvGraphicFramePr>
        <p:xfrm>
          <a:off x="2303529" y="1848115"/>
          <a:ext cx="7286624" cy="28445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4215033094"/>
              </p:ext>
            </p:extLst>
          </p:nvPr>
        </p:nvGraphicFramePr>
        <p:xfrm>
          <a:off x="381001" y="1860676"/>
          <a:ext cx="3762374" cy="2782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419565844"/>
              </p:ext>
            </p:extLst>
          </p:nvPr>
        </p:nvGraphicFramePr>
        <p:xfrm>
          <a:off x="7217675" y="1860676"/>
          <a:ext cx="4781550" cy="281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0" y="5167539"/>
            <a:ext cx="12204700" cy="1692049"/>
            <a:chOff x="0" y="5167539"/>
            <a:chExt cx="11784702" cy="1692049"/>
          </a:xfrm>
        </p:grpSpPr>
        <p:pic>
          <p:nvPicPr>
            <p:cNvPr id="17" name="Picture 2" descr="Audience segmentatio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16997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Audience segmentatio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218" y="516875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Audience segmentatio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0680" y="5167539"/>
              <a:ext cx="4224022" cy="1689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24305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390650" y="524324"/>
            <a:ext cx="10128088" cy="468000"/>
          </a:xfrm>
        </p:spPr>
        <p:txBody>
          <a:bodyPr/>
          <a:lstStyle/>
          <a:p>
            <a:r>
              <a:rPr lang="hu-HU" dirty="0"/>
              <a:t>Még maradtak kihívások...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103787" y="1809751"/>
            <a:ext cx="5306538" cy="4268816"/>
          </a:xfrm>
        </p:spPr>
        <p:txBody>
          <a:bodyPr/>
          <a:lstStyle/>
          <a:p>
            <a:r>
              <a:rPr lang="hu-HU" sz="2000" dirty="0"/>
              <a:t>Hogyan növelhetnénk tovább a kollégák érdeklődédét a „passzív” csatornák használata iránt?</a:t>
            </a:r>
          </a:p>
          <a:p>
            <a:r>
              <a:rPr lang="hu-HU" sz="2000" dirty="0"/>
              <a:t>Hogyan növelhetnénk tovább a párbeszédet a szervezet alsóbb szintjein is?</a:t>
            </a:r>
          </a:p>
          <a:p>
            <a:r>
              <a:rPr lang="hu-HU" sz="2000" dirty="0"/>
              <a:t>Hogyan tehetnénk az online csatornákat könnyebben elérhetővé / népszerűbbé a fizikai dolgozók körében?</a:t>
            </a:r>
          </a:p>
          <a:p>
            <a:r>
              <a:rPr lang="hu-HU" sz="2000" dirty="0"/>
              <a:t>...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2B51D-65C2-48F5-BED7-9C19E9162BF8}" type="datetime1">
              <a:rPr lang="hu-HU" noProof="0" smtClean="0"/>
              <a:t>2016.11.30.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External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/ </a:t>
            </a:r>
            <a:fld id="{51D75496-C612-4091-9F61-05CA146263B0}" type="slidenum">
              <a:rPr lang="en-GB" smtClean="0"/>
              <a:pPr/>
              <a:t>12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270" y="-1"/>
            <a:ext cx="5390430" cy="715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701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nding_motto_stamp_720p">
            <a:hlinkClick r:id="" action="ppaction://media"/>
          </p:cNvPr>
          <p:cNvPicPr>
            <a:picLocks noGrp="1" noChangeAspect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0"/>
            <a:ext cx="12204700" cy="6859588"/>
          </a:xfrm>
        </p:spPr>
      </p:pic>
    </p:spTree>
    <p:extLst>
      <p:ext uri="{BB962C8B-B14F-4D97-AF65-F5344CB8AC3E}">
        <p14:creationId xmlns:p14="http://schemas.microsoft.com/office/powerpoint/2010/main" val="383969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etra Pak Widescreen Layouts">
  <a:themeElements>
    <a:clrScheme name="Tetra Pak Color Scheme">
      <a:dk1>
        <a:srgbClr val="000099"/>
      </a:dk1>
      <a:lt1>
        <a:srgbClr val="FFFFFF"/>
      </a:lt1>
      <a:dk2>
        <a:srgbClr val="3E5FC2"/>
      </a:dk2>
      <a:lt2>
        <a:srgbClr val="000099"/>
      </a:lt2>
      <a:accent1>
        <a:srgbClr val="3E5FC2"/>
      </a:accent1>
      <a:accent2>
        <a:srgbClr val="FF7D17"/>
      </a:accent2>
      <a:accent3>
        <a:srgbClr val="4FA74B"/>
      </a:accent3>
      <a:accent4>
        <a:srgbClr val="FF0000"/>
      </a:accent4>
      <a:accent5>
        <a:srgbClr val="8DA7D7"/>
      </a:accent5>
      <a:accent6>
        <a:srgbClr val="A40000"/>
      </a:accent6>
      <a:hlink>
        <a:srgbClr val="000099"/>
      </a:hlink>
      <a:folHlink>
        <a:srgbClr val="3E5FC2"/>
      </a:folHlink>
    </a:clrScheme>
    <a:fontScheme name="TetraPak_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tra Pak Basic Master Widescreen.potm" id="{0A1956E2-588E-44BB-AA9A-8B3DF25E1B7F}" vid="{5817E344-FACE-4E2C-9D93-8A5F300C9C3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customUI.xml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3700</TotalTime>
  <Words>408</Words>
  <Application>Microsoft Office PowerPoint</Application>
  <PresentationFormat>Egyéni</PresentationFormat>
  <Paragraphs>152</Paragraphs>
  <Slides>13</Slides>
  <Notes>10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6" baseType="lpstr">
      <vt:lpstr>Arial</vt:lpstr>
      <vt:lpstr>Calibri</vt:lpstr>
      <vt:lpstr>Tetra Pak Widescreen Layouts</vt:lpstr>
      <vt:lpstr>Célközönségek és csatornák szegmentálása a belső kommunikációban</vt:lpstr>
      <vt:lpstr>PowerPoint-bemutató</vt:lpstr>
      <vt:lpstr>PowerPoint-bemutató</vt:lpstr>
      <vt:lpstr>A Tetra Pakról</vt:lpstr>
      <vt:lpstr>A Tetra Pakról</vt:lpstr>
      <vt:lpstr>Tetra Pak – változó világ</vt:lpstr>
      <vt:lpstr>PowerPoint-bemutató</vt:lpstr>
      <vt:lpstr>A kommunikációs stratégia kialakítása</vt:lpstr>
      <vt:lpstr>A  célközönség szegmentálásának szempontjai </vt:lpstr>
      <vt:lpstr>A  célközönség szegmentálásának szempontjai </vt:lpstr>
      <vt:lpstr>Csatornák priorizálása</vt:lpstr>
      <vt:lpstr>Még maradtak kihívások...</vt:lpstr>
      <vt:lpstr>PowerPoint-bemutató</vt:lpstr>
    </vt:vector>
  </TitlesOfParts>
  <Company>Lexicon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 segmentation</dc:title>
  <dc:creator>Molnar Zita</dc:creator>
  <cp:lastModifiedBy>matiszkok@pph.lan</cp:lastModifiedBy>
  <cp:revision>99</cp:revision>
  <dcterms:created xsi:type="dcterms:W3CDTF">2016-11-07T15:41:47Z</dcterms:created>
  <dcterms:modified xsi:type="dcterms:W3CDTF">2016-11-30T09:53:53Z</dcterms:modified>
</cp:coreProperties>
</file>