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447" r:id="rId2"/>
    <p:sldId id="449" r:id="rId3"/>
    <p:sldId id="448" r:id="rId4"/>
    <p:sldId id="466" r:id="rId5"/>
    <p:sldId id="434" r:id="rId6"/>
    <p:sldId id="452" r:id="rId7"/>
    <p:sldId id="451" r:id="rId8"/>
    <p:sldId id="450" r:id="rId9"/>
    <p:sldId id="465" r:id="rId10"/>
    <p:sldId id="454" r:id="rId11"/>
    <p:sldId id="453" r:id="rId12"/>
    <p:sldId id="455" r:id="rId13"/>
    <p:sldId id="467" r:id="rId14"/>
    <p:sldId id="456" r:id="rId15"/>
    <p:sldId id="468" r:id="rId16"/>
    <p:sldId id="441" r:id="rId17"/>
    <p:sldId id="457" r:id="rId18"/>
    <p:sldId id="458" r:id="rId19"/>
    <p:sldId id="459" r:id="rId20"/>
    <p:sldId id="460" r:id="rId21"/>
    <p:sldId id="469" r:id="rId22"/>
    <p:sldId id="461" r:id="rId23"/>
    <p:sldId id="462" r:id="rId24"/>
    <p:sldId id="470" r:id="rId25"/>
    <p:sldId id="443" r:id="rId26"/>
    <p:sldId id="464" r:id="rId27"/>
    <p:sldId id="463" r:id="rId28"/>
    <p:sldId id="445" r:id="rId29"/>
    <p:sldId id="402" r:id="rId30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94C947"/>
    <a:srgbClr val="ECD1FB"/>
    <a:srgbClr val="96B4E6"/>
    <a:srgbClr val="002A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Közepesen sötét stílus 2 – 3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67" autoAdjust="0"/>
    <p:restoredTop sz="94660" autoAdjust="0"/>
  </p:normalViewPr>
  <p:slideViewPr>
    <p:cSldViewPr showGuides="1">
      <p:cViewPr>
        <p:scale>
          <a:sx n="75" d="100"/>
          <a:sy n="75" d="100"/>
        </p:scale>
        <p:origin x="-124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53" y="1098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howGuides="1">
      <p:cViewPr varScale="1">
        <p:scale>
          <a:sx n="53" d="100"/>
          <a:sy n="53" d="100"/>
        </p:scale>
        <p:origin x="-286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A588F6-D9C7-42DB-A3E6-8AB013094CC1}" type="datetimeFigureOut">
              <a:rPr lang="hu-HU" smtClean="0"/>
              <a:pPr/>
              <a:t>2015.09.16.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853ADD-4079-48F6-BEE2-4C845F6B5E43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528429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7C4AE4-496B-449B-9916-42DEC1E3FE9F}" type="datetimeFigureOut">
              <a:rPr lang="hu-HU" smtClean="0"/>
              <a:t>2015.09.16.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94F0FF-5B8F-4212-BA8B-8810F20CAA3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5860930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églalap 15"/>
          <p:cNvSpPr/>
          <p:nvPr userDrawn="1"/>
        </p:nvSpPr>
        <p:spPr>
          <a:xfrm>
            <a:off x="0" y="3429000"/>
            <a:ext cx="8286776" cy="3429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56573" y="3553360"/>
            <a:ext cx="1420329" cy="1590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Cím 1"/>
          <p:cNvSpPr>
            <a:spLocks noGrp="1"/>
          </p:cNvSpPr>
          <p:nvPr>
            <p:ph type="title"/>
          </p:nvPr>
        </p:nvSpPr>
        <p:spPr>
          <a:xfrm>
            <a:off x="1214414" y="3879228"/>
            <a:ext cx="6643734" cy="571504"/>
          </a:xfrm>
        </p:spPr>
        <p:txBody>
          <a:bodyPr>
            <a:noAutofit/>
          </a:bodyPr>
          <a:lstStyle>
            <a:lvl1pPr algn="l">
              <a:defRPr sz="4400" b="1">
                <a:solidFill>
                  <a:srgbClr val="002060"/>
                </a:solidFill>
                <a:latin typeface="Century Gothic" pitchFamily="34" charset="0"/>
              </a:defRPr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23" name="Téglalap 22"/>
          <p:cNvSpPr/>
          <p:nvPr userDrawn="1"/>
        </p:nvSpPr>
        <p:spPr>
          <a:xfrm>
            <a:off x="8286776" y="3429000"/>
            <a:ext cx="571471" cy="3429000"/>
          </a:xfrm>
          <a:prstGeom prst="rect">
            <a:avLst/>
          </a:prstGeom>
          <a:solidFill>
            <a:srgbClr val="94C9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4" name="Téglalap 23"/>
          <p:cNvSpPr/>
          <p:nvPr userDrawn="1"/>
        </p:nvSpPr>
        <p:spPr>
          <a:xfrm>
            <a:off x="8931756" y="3428999"/>
            <a:ext cx="69367" cy="3429001"/>
          </a:xfrm>
          <a:prstGeom prst="rect">
            <a:avLst/>
          </a:prstGeom>
          <a:solidFill>
            <a:srgbClr val="94C9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5" name="Téglalap 24"/>
          <p:cNvSpPr/>
          <p:nvPr userDrawn="1"/>
        </p:nvSpPr>
        <p:spPr>
          <a:xfrm>
            <a:off x="9085320" y="3428999"/>
            <a:ext cx="58680" cy="3429001"/>
          </a:xfrm>
          <a:prstGeom prst="rect">
            <a:avLst/>
          </a:prstGeom>
          <a:solidFill>
            <a:srgbClr val="94C9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2" name="Picture 2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124744"/>
            <a:ext cx="3183157" cy="13681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églalap 18"/>
          <p:cNvSpPr/>
          <p:nvPr userDrawn="1"/>
        </p:nvSpPr>
        <p:spPr>
          <a:xfrm>
            <a:off x="0" y="1357298"/>
            <a:ext cx="8286776" cy="5500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0822" y="174174"/>
            <a:ext cx="737726" cy="825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500034" y="188640"/>
            <a:ext cx="6500858" cy="296842"/>
          </a:xfrm>
        </p:spPr>
        <p:txBody>
          <a:bodyPr anchor="t" anchorCtr="0">
            <a:noAutofit/>
          </a:bodyPr>
          <a:lstStyle>
            <a:lvl1pPr algn="l">
              <a:defRPr sz="3200" b="1" i="0">
                <a:solidFill>
                  <a:srgbClr val="002A5F"/>
                </a:solidFill>
                <a:latin typeface="Century Gothic" pitchFamily="34" charset="0"/>
              </a:defRPr>
            </a:lvl1pPr>
          </a:lstStyle>
          <a:p>
            <a:r>
              <a:rPr lang="hu-HU" dirty="0" smtClean="0"/>
              <a:t>Mintacím szerkesztése</a:t>
            </a:r>
            <a:br>
              <a:rPr lang="hu-HU" dirty="0" smtClean="0"/>
            </a:br>
            <a:r>
              <a:rPr lang="hu-HU" dirty="0" smtClean="0"/>
              <a:t>	Alcím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571612"/>
            <a:ext cx="7615262" cy="4554551"/>
          </a:xfrm>
        </p:spPr>
        <p:txBody>
          <a:bodyPr/>
          <a:lstStyle>
            <a:lvl1pPr>
              <a:buClr>
                <a:srgbClr val="94C947"/>
              </a:buClr>
              <a:buFont typeface="Wingdings" pitchFamily="2" charset="2"/>
              <a:buChar char="§"/>
              <a:defRPr sz="2400">
                <a:latin typeface="Century Gothic" pitchFamily="34" charset="0"/>
              </a:defRPr>
            </a:lvl1pPr>
            <a:lvl2pPr>
              <a:buClr>
                <a:srgbClr val="94C947"/>
              </a:buClr>
              <a:buFont typeface="Wingdings" pitchFamily="2" charset="2"/>
              <a:buChar char="§"/>
              <a:defRPr sz="1800"/>
            </a:lvl2pPr>
            <a:lvl3pPr>
              <a:buClr>
                <a:srgbClr val="94C947"/>
              </a:buClr>
              <a:buFont typeface="Wingdings" pitchFamily="2" charset="2"/>
              <a:buChar char="§"/>
              <a:defRPr sz="1600"/>
            </a:lvl3pPr>
            <a:lvl4pPr>
              <a:buClr>
                <a:srgbClr val="94C947"/>
              </a:buClr>
              <a:buFont typeface="Wingdings" pitchFamily="2" charset="2"/>
              <a:buChar char="§"/>
              <a:defRPr sz="1600"/>
            </a:lvl4pPr>
            <a:lvl5pPr>
              <a:buClr>
                <a:srgbClr val="94C947"/>
              </a:buClr>
              <a:buFont typeface="Wingdings" pitchFamily="2" charset="2"/>
              <a:buChar char="§"/>
              <a:defRPr sz="1600"/>
            </a:lvl5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pic>
        <p:nvPicPr>
          <p:cNvPr id="20" name="Picture 2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6644" y="6357958"/>
            <a:ext cx="928694" cy="355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Téglalap 20"/>
          <p:cNvSpPr/>
          <p:nvPr userDrawn="1"/>
        </p:nvSpPr>
        <p:spPr>
          <a:xfrm>
            <a:off x="8286776" y="6215082"/>
            <a:ext cx="571471" cy="642918"/>
          </a:xfrm>
          <a:prstGeom prst="rect">
            <a:avLst/>
          </a:prstGeom>
          <a:solidFill>
            <a:srgbClr val="94C9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2" name="Téglalap 21"/>
          <p:cNvSpPr/>
          <p:nvPr userDrawn="1"/>
        </p:nvSpPr>
        <p:spPr>
          <a:xfrm>
            <a:off x="8931756" y="6215082"/>
            <a:ext cx="69367" cy="642918"/>
          </a:xfrm>
          <a:prstGeom prst="rect">
            <a:avLst/>
          </a:prstGeom>
          <a:solidFill>
            <a:srgbClr val="94C9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3" name="Téglalap 22"/>
          <p:cNvSpPr/>
          <p:nvPr userDrawn="1"/>
        </p:nvSpPr>
        <p:spPr>
          <a:xfrm>
            <a:off x="9085320" y="6215082"/>
            <a:ext cx="58680" cy="642918"/>
          </a:xfrm>
          <a:prstGeom prst="rect">
            <a:avLst/>
          </a:prstGeom>
          <a:solidFill>
            <a:srgbClr val="94C9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2" name="Picture 2"/>
          <p:cNvPicPr/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206" y="6286798"/>
            <a:ext cx="1071570" cy="4994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2" descr="http://partenariats.epfl.ch/files/content/sites/partenariats/files/Nestle.jp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92282"/>
            <a:ext cx="1818043" cy="48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églalap 18"/>
          <p:cNvSpPr/>
          <p:nvPr userDrawn="1"/>
        </p:nvSpPr>
        <p:spPr>
          <a:xfrm>
            <a:off x="0" y="1357298"/>
            <a:ext cx="8286776" cy="5500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0822" y="174174"/>
            <a:ext cx="737726" cy="825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00034" y="188640"/>
            <a:ext cx="6500858" cy="296842"/>
          </a:xfrm>
        </p:spPr>
        <p:txBody>
          <a:bodyPr anchor="t" anchorCtr="0">
            <a:noAutofit/>
          </a:bodyPr>
          <a:lstStyle>
            <a:lvl1pPr algn="l">
              <a:defRPr sz="3200">
                <a:solidFill>
                  <a:srgbClr val="002A5F"/>
                </a:solidFill>
                <a:latin typeface="Century Gothic" pitchFamily="34" charset="0"/>
              </a:defRPr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571612"/>
            <a:ext cx="3614734" cy="4554551"/>
          </a:xfrm>
        </p:spPr>
        <p:txBody>
          <a:bodyPr/>
          <a:lstStyle>
            <a:lvl1pPr>
              <a:buClr>
                <a:srgbClr val="94C947"/>
              </a:buClr>
              <a:buFont typeface="Wingdings" pitchFamily="2" charset="2"/>
              <a:buChar char="§"/>
              <a:defRPr sz="2400">
                <a:latin typeface="Century Gothic" pitchFamily="34" charset="0"/>
              </a:defRPr>
            </a:lvl1pPr>
            <a:lvl2pPr>
              <a:buClr>
                <a:srgbClr val="94C947"/>
              </a:buClr>
              <a:buFont typeface="Wingdings" pitchFamily="2" charset="2"/>
              <a:buChar char="§"/>
              <a:defRPr sz="1800"/>
            </a:lvl2pPr>
            <a:lvl3pPr>
              <a:buClr>
                <a:srgbClr val="94C947"/>
              </a:buClr>
              <a:buFont typeface="Wingdings" pitchFamily="2" charset="2"/>
              <a:buChar char="§"/>
              <a:defRPr sz="1600"/>
            </a:lvl3pPr>
            <a:lvl4pPr>
              <a:buClr>
                <a:srgbClr val="94C947"/>
              </a:buClr>
              <a:buFont typeface="Wingdings" pitchFamily="2" charset="2"/>
              <a:buChar char="§"/>
              <a:defRPr sz="1600"/>
            </a:lvl4pPr>
            <a:lvl5pPr>
              <a:buClr>
                <a:srgbClr val="94C947"/>
              </a:buClr>
              <a:buFont typeface="Wingdings" pitchFamily="2" charset="2"/>
              <a:buChar char="§"/>
              <a:defRPr sz="1600"/>
            </a:lvl5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pic>
        <p:nvPicPr>
          <p:cNvPr id="20" name="Picture 2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6644" y="6357958"/>
            <a:ext cx="928694" cy="355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Téglalap 20"/>
          <p:cNvSpPr/>
          <p:nvPr userDrawn="1"/>
        </p:nvSpPr>
        <p:spPr>
          <a:xfrm>
            <a:off x="8286776" y="6215082"/>
            <a:ext cx="571471" cy="642918"/>
          </a:xfrm>
          <a:prstGeom prst="rect">
            <a:avLst/>
          </a:prstGeom>
          <a:solidFill>
            <a:srgbClr val="94C9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2" name="Téglalap 21"/>
          <p:cNvSpPr/>
          <p:nvPr userDrawn="1"/>
        </p:nvSpPr>
        <p:spPr>
          <a:xfrm>
            <a:off x="8931756" y="6215082"/>
            <a:ext cx="69367" cy="642918"/>
          </a:xfrm>
          <a:prstGeom prst="rect">
            <a:avLst/>
          </a:prstGeom>
          <a:solidFill>
            <a:srgbClr val="94C9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3" name="Téglalap 22"/>
          <p:cNvSpPr/>
          <p:nvPr userDrawn="1"/>
        </p:nvSpPr>
        <p:spPr>
          <a:xfrm>
            <a:off x="9085320" y="6215082"/>
            <a:ext cx="58680" cy="642918"/>
          </a:xfrm>
          <a:prstGeom prst="rect">
            <a:avLst/>
          </a:prstGeom>
          <a:solidFill>
            <a:srgbClr val="94C9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4" name="Tartalom helye 2"/>
          <p:cNvSpPr>
            <a:spLocks noGrp="1"/>
          </p:cNvSpPr>
          <p:nvPr>
            <p:ph idx="10"/>
          </p:nvPr>
        </p:nvSpPr>
        <p:spPr>
          <a:xfrm>
            <a:off x="4435887" y="1571612"/>
            <a:ext cx="3614734" cy="4554551"/>
          </a:xfrm>
        </p:spPr>
        <p:txBody>
          <a:bodyPr/>
          <a:lstStyle>
            <a:lvl1pPr>
              <a:buClr>
                <a:srgbClr val="94C947"/>
              </a:buClr>
              <a:buFont typeface="Wingdings" pitchFamily="2" charset="2"/>
              <a:buChar char="§"/>
              <a:defRPr sz="2400">
                <a:latin typeface="Century Gothic" pitchFamily="34" charset="0"/>
              </a:defRPr>
            </a:lvl1pPr>
            <a:lvl2pPr>
              <a:buClr>
                <a:srgbClr val="94C947"/>
              </a:buClr>
              <a:buFont typeface="Wingdings" pitchFamily="2" charset="2"/>
              <a:buChar char="§"/>
              <a:defRPr sz="1800"/>
            </a:lvl2pPr>
            <a:lvl3pPr>
              <a:buClr>
                <a:srgbClr val="94C947"/>
              </a:buClr>
              <a:buFont typeface="Wingdings" pitchFamily="2" charset="2"/>
              <a:buChar char="§"/>
              <a:defRPr sz="1600"/>
            </a:lvl3pPr>
            <a:lvl4pPr>
              <a:buClr>
                <a:srgbClr val="94C947"/>
              </a:buClr>
              <a:buFont typeface="Wingdings" pitchFamily="2" charset="2"/>
              <a:buChar char="§"/>
              <a:defRPr sz="1600"/>
            </a:lvl4pPr>
            <a:lvl5pPr>
              <a:buClr>
                <a:srgbClr val="94C947"/>
              </a:buClr>
              <a:buFont typeface="Wingdings" pitchFamily="2" charset="2"/>
              <a:buChar char="§"/>
              <a:defRPr sz="1600"/>
            </a:lvl5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pic>
        <p:nvPicPr>
          <p:cNvPr id="16" name="Picture 2"/>
          <p:cNvPicPr/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206" y="6286798"/>
            <a:ext cx="1071570" cy="4994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2" descr="http://partenariats.epfl.ch/files/content/sites/partenariats/files/Nestle.jp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92282"/>
            <a:ext cx="1818043" cy="48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244408" y="6356350"/>
            <a:ext cx="4423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DC194-E9E5-4A33-836E-B07411A80877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67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smtClean="0"/>
              <a:t>Mennyit ér az adatbázisod?</a:t>
            </a:r>
            <a:endParaRPr lang="hu-HU" sz="3600"/>
          </a:p>
        </p:txBody>
      </p:sp>
      <p:pic>
        <p:nvPicPr>
          <p:cNvPr id="1026" name="Picture 2" descr="http://partenariats.epfl.ch/files/content/sites/partenariats/files/Nestl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517232"/>
            <a:ext cx="3636085" cy="965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357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smtClean="0"/>
              <a:t>Amennyit kihozol belőle…</a:t>
            </a:r>
            <a:endParaRPr lang="hu-HU" sz="3600"/>
          </a:p>
        </p:txBody>
      </p:sp>
      <p:pic>
        <p:nvPicPr>
          <p:cNvPr id="4" name="Picture 2" descr="http://partenariats.epfl.ch/files/content/sites/partenariats/files/Nestl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517232"/>
            <a:ext cx="3636085" cy="965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645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NESCAFÉ </a:t>
            </a:r>
            <a:r>
              <a:rPr lang="hu-HU" dirty="0" err="1" smtClean="0"/>
              <a:t>Dolce</a:t>
            </a:r>
            <a:r>
              <a:rPr lang="hu-HU" dirty="0" smtClean="0"/>
              <a:t> </a:t>
            </a:r>
            <a:r>
              <a:rPr lang="hu-HU" dirty="0" err="1" smtClean="0"/>
              <a:t>Gusto</a:t>
            </a:r>
            <a:endParaRPr lang="hu-HU" dirty="0"/>
          </a:p>
        </p:txBody>
      </p:sp>
      <p:pic>
        <p:nvPicPr>
          <p:cNvPr id="2050" name="Picture 2" descr="http://photos.prnewswire.com/prnfull/20141201/161671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229200"/>
            <a:ext cx="1426518" cy="1299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64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zövegdoboz 5"/>
          <p:cNvSpPr txBox="1"/>
          <p:nvPr/>
        </p:nvSpPr>
        <p:spPr>
          <a:xfrm>
            <a:off x="120179" y="2970926"/>
            <a:ext cx="40197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4000" b="1" dirty="0" smtClean="0">
                <a:solidFill>
                  <a:srgbClr val="002060"/>
                </a:solidFill>
              </a:rPr>
              <a:t>Miről lesz szó?</a:t>
            </a:r>
            <a:endParaRPr lang="hu-HU" sz="4000" b="1" dirty="0">
              <a:solidFill>
                <a:srgbClr val="002060"/>
              </a:solidFill>
            </a:endParaRPr>
          </a:p>
        </p:txBody>
      </p:sp>
      <p:sp>
        <p:nvSpPr>
          <p:cNvPr id="2" name="AutoShape 2" descr="drop_krups_white_capsule_holder_3_25x25_300dpi.t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696577"/>
            <a:ext cx="3971457" cy="52565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264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Miről lesz szó?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1403648" y="2060848"/>
            <a:ext cx="66247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b="1" smtClean="0">
                <a:solidFill>
                  <a:srgbClr val="002060"/>
                </a:solidFill>
              </a:rPr>
              <a:t>Több éve működő, szisztematikus kommunikációs program regisztrált vásárlókkal és érdeklődőkkel</a:t>
            </a:r>
            <a:endParaRPr lang="hu-HU" sz="3200" b="1">
              <a:solidFill>
                <a:srgbClr val="002060"/>
              </a:solidFill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1403648" y="4140369"/>
            <a:ext cx="66247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b="1" smtClean="0">
                <a:solidFill>
                  <a:srgbClr val="002060"/>
                </a:solidFill>
              </a:rPr>
              <a:t>Az átlag 2-szeresét fogyasztó résztvevők</a:t>
            </a:r>
            <a:endParaRPr lang="hu-HU" sz="32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233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Miről lesz szó?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1403648" y="3276273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b="1" smtClean="0">
                <a:solidFill>
                  <a:srgbClr val="002060"/>
                </a:solidFill>
              </a:rPr>
              <a:t>Csökkenő büdzsé…</a:t>
            </a:r>
            <a:endParaRPr lang="hu-HU" sz="32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26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Miről lesz szó?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1403648" y="3276273"/>
            <a:ext cx="66247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b="1" dirty="0" err="1" smtClean="0">
                <a:solidFill>
                  <a:srgbClr val="002060"/>
                </a:solidFill>
              </a:rPr>
              <a:t>Webshop</a:t>
            </a:r>
            <a:r>
              <a:rPr lang="hu-HU" sz="3200" b="1" dirty="0" smtClean="0">
                <a:solidFill>
                  <a:srgbClr val="002060"/>
                </a:solidFill>
              </a:rPr>
              <a:t> forgalom </a:t>
            </a:r>
            <a:r>
              <a:rPr lang="hu-HU" sz="3200" b="1" dirty="0" smtClean="0">
                <a:solidFill>
                  <a:srgbClr val="002060"/>
                </a:solidFill>
              </a:rPr>
              <a:t>480</a:t>
            </a:r>
            <a:r>
              <a:rPr lang="hu-HU" sz="3200" b="1" dirty="0" smtClean="0">
                <a:solidFill>
                  <a:srgbClr val="002060"/>
                </a:solidFill>
              </a:rPr>
              <a:t>%-os növekedése</a:t>
            </a:r>
            <a:endParaRPr lang="hu-H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054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zövegdoboz 5"/>
          <p:cNvSpPr txBox="1"/>
          <p:nvPr/>
        </p:nvSpPr>
        <p:spPr>
          <a:xfrm>
            <a:off x="467544" y="2996952"/>
            <a:ext cx="30963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4000" b="1" dirty="0" smtClean="0">
                <a:solidFill>
                  <a:srgbClr val="002060"/>
                </a:solidFill>
              </a:rPr>
              <a:t>Honnan indultunk?</a:t>
            </a:r>
            <a:endParaRPr lang="hu-HU" sz="4000" b="1" dirty="0">
              <a:solidFill>
                <a:srgbClr val="002060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10324"/>
            <a:ext cx="4096693" cy="40966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124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Honnan indultunk?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1403648" y="3276273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b="1" smtClean="0">
                <a:solidFill>
                  <a:srgbClr val="002060"/>
                </a:solidFill>
              </a:rPr>
              <a:t>Alapvetően retail márka</a:t>
            </a:r>
            <a:endParaRPr lang="hu-HU" sz="32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703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Honnan indultunk?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1403648" y="3276273"/>
            <a:ext cx="66247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b="1" smtClean="0">
                <a:solidFill>
                  <a:srgbClr val="002060"/>
                </a:solidFill>
              </a:rPr>
              <a:t>4 éve működő „soft-sell” loyalty program</a:t>
            </a:r>
            <a:endParaRPr lang="hu-HU" sz="32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003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Honnan indultunk?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1403648" y="3276273"/>
            <a:ext cx="66247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b="1" smtClean="0">
                <a:solidFill>
                  <a:srgbClr val="002060"/>
                </a:solidFill>
              </a:rPr>
              <a:t>100e feletti regisztrált érdeklődő / gép tulajdonos</a:t>
            </a:r>
            <a:endParaRPr lang="hu-HU" sz="32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003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Honnan indultunk?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1403648" y="3276273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b="1" smtClean="0">
                <a:solidFill>
                  <a:srgbClr val="002060"/>
                </a:solidFill>
              </a:rPr>
              <a:t>Központi webshop – erős korlátokkal</a:t>
            </a:r>
            <a:endParaRPr lang="hu-HU" sz="32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003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zövegdoboz 5"/>
          <p:cNvSpPr txBox="1"/>
          <p:nvPr/>
        </p:nvSpPr>
        <p:spPr>
          <a:xfrm>
            <a:off x="179512" y="3068960"/>
            <a:ext cx="38884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4000" b="1" dirty="0" smtClean="0">
                <a:solidFill>
                  <a:srgbClr val="002060"/>
                </a:solidFill>
              </a:rPr>
              <a:t>Mi volt a fordulópont?</a:t>
            </a:r>
            <a:endParaRPr lang="hu-HU" sz="4000" b="1" dirty="0">
              <a:solidFill>
                <a:srgbClr val="002060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353" y="2073813"/>
            <a:ext cx="4656182" cy="33137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264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Az inflexiós pont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1403648" y="2723436"/>
            <a:ext cx="66247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b="1" smtClean="0">
                <a:solidFill>
                  <a:srgbClr val="002060"/>
                </a:solidFill>
              </a:rPr>
              <a:t>Saját webshop</a:t>
            </a:r>
          </a:p>
          <a:p>
            <a:pPr algn="ctr"/>
            <a:endParaRPr lang="hu-HU" sz="3200" b="1">
              <a:solidFill>
                <a:srgbClr val="002060"/>
              </a:solidFill>
            </a:endParaRPr>
          </a:p>
          <a:p>
            <a:pPr algn="ctr"/>
            <a:r>
              <a:rPr lang="hu-HU" sz="3200" b="1">
                <a:solidFill>
                  <a:srgbClr val="002060"/>
                </a:solidFill>
              </a:rPr>
              <a:t>F</a:t>
            </a:r>
            <a:r>
              <a:rPr lang="hu-HU" sz="3200" b="1" smtClean="0">
                <a:solidFill>
                  <a:srgbClr val="002060"/>
                </a:solidFill>
              </a:rPr>
              <a:t>ókusz </a:t>
            </a:r>
            <a:endParaRPr lang="hu-HU" sz="32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003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zövegdoboz 5"/>
          <p:cNvSpPr txBox="1"/>
          <p:nvPr/>
        </p:nvSpPr>
        <p:spPr>
          <a:xfrm>
            <a:off x="539552" y="2852936"/>
            <a:ext cx="28803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4000" b="1" smtClean="0">
                <a:solidFill>
                  <a:srgbClr val="002060"/>
                </a:solidFill>
              </a:rPr>
              <a:t>Merre indultunk?</a:t>
            </a:r>
            <a:endParaRPr lang="hu-HU" sz="4000" b="1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871791"/>
            <a:ext cx="4679229" cy="32857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5279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artalom helye 6"/>
          <p:cNvSpPr txBox="1">
            <a:spLocks/>
          </p:cNvSpPr>
          <p:nvPr/>
        </p:nvSpPr>
        <p:spPr>
          <a:xfrm>
            <a:off x="349188" y="2146431"/>
            <a:ext cx="7643192" cy="3960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hu-HU"/>
            </a:defPPr>
            <a:lvl1pPr marL="342900" lvl="0" indent="-3429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>
                <a:latin typeface="Century Gothic" pitchFamily="34" charset="0"/>
              </a:defRPr>
            </a:lvl1pPr>
            <a:lvl2pPr marL="742950" lvl="1" indent="-28575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3pPr>
            <a:lvl4pPr marL="16002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4pPr>
            <a:lvl5pPr marL="20574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endParaRPr lang="hu-HU" dirty="0"/>
          </a:p>
        </p:txBody>
      </p:sp>
      <p:sp>
        <p:nvSpPr>
          <p:cNvPr id="7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Merrre indultunk?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1403648" y="1618922"/>
            <a:ext cx="66247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b="1" smtClean="0">
                <a:solidFill>
                  <a:srgbClr val="002060"/>
                </a:solidFill>
              </a:rPr>
              <a:t>Személyre szabott, releváns kommunikáció</a:t>
            </a:r>
          </a:p>
          <a:p>
            <a:pPr algn="ctr"/>
            <a:endParaRPr lang="hu-HU" sz="2800" b="1">
              <a:solidFill>
                <a:srgbClr val="002060"/>
              </a:solidFill>
            </a:endParaRPr>
          </a:p>
          <a:p>
            <a:pPr marL="514350" indent="-514350" algn="ctr">
              <a:buAutoNum type="arabicPeriod"/>
            </a:pPr>
            <a:r>
              <a:rPr lang="hu-HU" sz="2800" b="1" smtClean="0">
                <a:solidFill>
                  <a:srgbClr val="002060"/>
                </a:solidFill>
              </a:rPr>
              <a:t>A webshopba irányítani azt, aki még nem vásárolt</a:t>
            </a:r>
          </a:p>
          <a:p>
            <a:pPr marL="514350" indent="-514350" algn="ctr">
              <a:buAutoNum type="arabicPeriod"/>
            </a:pPr>
            <a:endParaRPr lang="hu-HU" sz="2800" b="1">
              <a:solidFill>
                <a:srgbClr val="002060"/>
              </a:solidFill>
            </a:endParaRPr>
          </a:p>
          <a:p>
            <a:pPr marL="514350" indent="-514350" algn="ctr">
              <a:buAutoNum type="arabicPeriod"/>
            </a:pPr>
            <a:r>
              <a:rPr lang="hu-HU" sz="2800" b="1" smtClean="0">
                <a:solidFill>
                  <a:srgbClr val="002060"/>
                </a:solidFill>
              </a:rPr>
              <a:t>Rendszeresen visszahozni azt, aki már vásárolt</a:t>
            </a:r>
          </a:p>
          <a:p>
            <a:pPr marL="514350" indent="-514350" algn="ctr">
              <a:buAutoNum type="arabicPeriod"/>
            </a:pPr>
            <a:endParaRPr lang="hu-HU" sz="2800" b="1">
              <a:solidFill>
                <a:srgbClr val="002060"/>
              </a:solidFill>
            </a:endParaRPr>
          </a:p>
          <a:p>
            <a:pPr marL="514350" indent="-514350" algn="ctr">
              <a:buAutoNum type="arabicPeriod"/>
            </a:pPr>
            <a:r>
              <a:rPr lang="hu-HU" sz="2800" b="1" smtClean="0">
                <a:solidFill>
                  <a:srgbClr val="002060"/>
                </a:solidFill>
              </a:rPr>
              <a:t>Növelni a kosárértéket</a:t>
            </a:r>
            <a:endParaRPr lang="hu-HU" sz="28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764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artalom helye 6"/>
          <p:cNvSpPr txBox="1">
            <a:spLocks/>
          </p:cNvSpPr>
          <p:nvPr/>
        </p:nvSpPr>
        <p:spPr>
          <a:xfrm>
            <a:off x="349188" y="2146431"/>
            <a:ext cx="7643192" cy="3960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hu-HU"/>
            </a:defPPr>
            <a:lvl1pPr marL="342900" lvl="0" indent="-3429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>
                <a:latin typeface="Century Gothic" pitchFamily="34" charset="0"/>
              </a:defRPr>
            </a:lvl1pPr>
            <a:lvl2pPr marL="742950" lvl="1" indent="-28575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3pPr>
            <a:lvl4pPr marL="16002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4pPr>
            <a:lvl5pPr marL="20574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endParaRPr lang="hu-HU" dirty="0"/>
          </a:p>
        </p:txBody>
      </p:sp>
      <p:sp>
        <p:nvSpPr>
          <p:cNvPr id="7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Személyre szabott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1403648" y="1954575"/>
            <a:ext cx="662473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AutoNum type="arabicPeriod"/>
            </a:pPr>
            <a:r>
              <a:rPr lang="hu-HU" sz="3200" b="1" smtClean="0">
                <a:solidFill>
                  <a:srgbClr val="002060"/>
                </a:solidFill>
              </a:rPr>
              <a:t>Ügyfél profil / preferenciák</a:t>
            </a:r>
            <a:br>
              <a:rPr lang="hu-HU" sz="3200" b="1" smtClean="0">
                <a:solidFill>
                  <a:srgbClr val="002060"/>
                </a:solidFill>
              </a:rPr>
            </a:br>
            <a:endParaRPr lang="hu-HU" sz="3200" b="1" smtClean="0">
              <a:solidFill>
                <a:srgbClr val="002060"/>
              </a:solidFill>
            </a:endParaRPr>
          </a:p>
          <a:p>
            <a:pPr marL="514350" indent="-514350" algn="ctr">
              <a:buAutoNum type="arabicPeriod"/>
            </a:pPr>
            <a:endParaRPr lang="hu-HU" sz="3200" b="1">
              <a:solidFill>
                <a:srgbClr val="002060"/>
              </a:solidFill>
            </a:endParaRPr>
          </a:p>
          <a:p>
            <a:pPr marL="514350" indent="-514350" algn="ctr">
              <a:buAutoNum type="arabicPeriod"/>
            </a:pPr>
            <a:r>
              <a:rPr lang="hu-HU" sz="3200" b="1" smtClean="0">
                <a:solidFill>
                  <a:srgbClr val="002060"/>
                </a:solidFill>
              </a:rPr>
              <a:t>Korábbi vásárlás – mikor, mit vett</a:t>
            </a:r>
            <a:br>
              <a:rPr lang="hu-HU" sz="3200" b="1" smtClean="0">
                <a:solidFill>
                  <a:srgbClr val="002060"/>
                </a:solidFill>
              </a:rPr>
            </a:br>
            <a:endParaRPr lang="hu-HU" sz="3200" b="1" smtClean="0">
              <a:solidFill>
                <a:srgbClr val="002060"/>
              </a:solidFill>
            </a:endParaRPr>
          </a:p>
          <a:p>
            <a:pPr marL="514350" indent="-514350" algn="ctr">
              <a:buAutoNum type="arabicPeriod"/>
            </a:pPr>
            <a:endParaRPr lang="hu-HU" sz="3200" b="1">
              <a:solidFill>
                <a:srgbClr val="002060"/>
              </a:solidFill>
            </a:endParaRPr>
          </a:p>
          <a:p>
            <a:pPr marL="514350" indent="-514350" algn="ctr">
              <a:buAutoNum type="arabicPeriod"/>
            </a:pPr>
            <a:r>
              <a:rPr lang="hu-HU" sz="3200" b="1" smtClean="0">
                <a:solidFill>
                  <a:srgbClr val="002060"/>
                </a:solidFill>
              </a:rPr>
              <a:t>Életciklus – hol tart</a:t>
            </a:r>
            <a:endParaRPr lang="hu-HU" sz="32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787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artalom helye 6"/>
          <p:cNvSpPr txBox="1">
            <a:spLocks/>
          </p:cNvSpPr>
          <p:nvPr/>
        </p:nvSpPr>
        <p:spPr>
          <a:xfrm>
            <a:off x="349188" y="2146431"/>
            <a:ext cx="7643192" cy="3960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hu-HU"/>
            </a:defPPr>
            <a:lvl1pPr marL="342900" lvl="0" indent="-3429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>
                <a:latin typeface="Century Gothic" pitchFamily="34" charset="0"/>
              </a:defRPr>
            </a:lvl1pPr>
            <a:lvl2pPr marL="742950" lvl="1" indent="-28575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3pPr>
            <a:lvl4pPr marL="16002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4pPr>
            <a:lvl5pPr marL="20574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endParaRPr lang="hu-HU" dirty="0"/>
          </a:p>
        </p:txBody>
      </p:sp>
      <p:sp>
        <p:nvSpPr>
          <p:cNvPr id="7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Személyre szabott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1403648" y="1954575"/>
            <a:ext cx="662473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AutoNum type="arabicPeriod"/>
            </a:pPr>
            <a:r>
              <a:rPr lang="hu-HU" sz="3200" b="1" smtClean="0">
                <a:solidFill>
                  <a:srgbClr val="002060"/>
                </a:solidFill>
              </a:rPr>
              <a:t>Ügyfél profil / preferenciák</a:t>
            </a:r>
            <a:br>
              <a:rPr lang="hu-HU" sz="3200" b="1" smtClean="0">
                <a:solidFill>
                  <a:srgbClr val="002060"/>
                </a:solidFill>
              </a:rPr>
            </a:br>
            <a:r>
              <a:rPr lang="hu-HU" sz="3200" b="1" smtClean="0">
                <a:solidFill>
                  <a:srgbClr val="002060"/>
                </a:solidFill>
              </a:rPr>
              <a:t>10-12 szegmens</a:t>
            </a:r>
          </a:p>
          <a:p>
            <a:pPr marL="514350" indent="-514350" algn="ctr">
              <a:buAutoNum type="arabicPeriod"/>
            </a:pPr>
            <a:endParaRPr lang="hu-HU" sz="3200" b="1">
              <a:solidFill>
                <a:srgbClr val="002060"/>
              </a:solidFill>
            </a:endParaRPr>
          </a:p>
          <a:p>
            <a:pPr marL="514350" indent="-514350" algn="ctr">
              <a:buAutoNum type="arabicPeriod"/>
            </a:pPr>
            <a:r>
              <a:rPr lang="hu-HU" sz="3200" b="1" smtClean="0">
                <a:solidFill>
                  <a:srgbClr val="002060"/>
                </a:solidFill>
              </a:rPr>
              <a:t>Korábbi vásárlás – mikor, mit vett</a:t>
            </a:r>
            <a:br>
              <a:rPr lang="hu-HU" sz="3200" b="1" smtClean="0">
                <a:solidFill>
                  <a:srgbClr val="002060"/>
                </a:solidFill>
              </a:rPr>
            </a:br>
            <a:r>
              <a:rPr lang="hu-HU" sz="3200" b="1" smtClean="0">
                <a:solidFill>
                  <a:srgbClr val="002060"/>
                </a:solidFill>
              </a:rPr>
              <a:t>20-30 szegmens</a:t>
            </a:r>
          </a:p>
          <a:p>
            <a:pPr marL="514350" indent="-514350" algn="ctr">
              <a:buAutoNum type="arabicPeriod"/>
            </a:pPr>
            <a:endParaRPr lang="hu-HU" sz="3200" b="1">
              <a:solidFill>
                <a:srgbClr val="002060"/>
              </a:solidFill>
            </a:endParaRPr>
          </a:p>
          <a:p>
            <a:pPr marL="514350" indent="-514350" algn="ctr">
              <a:buAutoNum type="arabicPeriod"/>
            </a:pPr>
            <a:r>
              <a:rPr lang="hu-HU" sz="3200" b="1" smtClean="0">
                <a:solidFill>
                  <a:srgbClr val="002060"/>
                </a:solidFill>
              </a:rPr>
              <a:t>Életciklus – hol tart</a:t>
            </a:r>
            <a:br>
              <a:rPr lang="hu-HU" sz="3200" b="1" smtClean="0">
                <a:solidFill>
                  <a:srgbClr val="002060"/>
                </a:solidFill>
              </a:rPr>
            </a:br>
            <a:r>
              <a:rPr lang="hu-HU" sz="3200" b="1" smtClean="0">
                <a:solidFill>
                  <a:srgbClr val="002060"/>
                </a:solidFill>
              </a:rPr>
              <a:t>4-6 szegmens</a:t>
            </a:r>
            <a:endParaRPr lang="hu-HU" sz="32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65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artalom helye 6"/>
          <p:cNvSpPr txBox="1">
            <a:spLocks/>
          </p:cNvSpPr>
          <p:nvPr/>
        </p:nvSpPr>
        <p:spPr>
          <a:xfrm>
            <a:off x="349188" y="2146431"/>
            <a:ext cx="7643192" cy="3960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hu-HU"/>
            </a:defPPr>
            <a:lvl1pPr marL="342900" lvl="0" indent="-3429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>
                <a:latin typeface="Century Gothic" pitchFamily="34" charset="0"/>
              </a:defRPr>
            </a:lvl1pPr>
            <a:lvl2pPr marL="742950" lvl="1" indent="-28575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3pPr>
            <a:lvl4pPr marL="16002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4pPr>
            <a:lvl5pPr marL="20574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endParaRPr lang="hu-HU" dirty="0"/>
          </a:p>
        </p:txBody>
      </p:sp>
      <p:sp>
        <p:nvSpPr>
          <p:cNvPr id="7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Személyre szabott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1403648" y="1954575"/>
            <a:ext cx="662473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AutoNum type="arabicPeriod"/>
            </a:pPr>
            <a:r>
              <a:rPr lang="hu-HU" sz="3200" b="1" smtClean="0">
                <a:solidFill>
                  <a:srgbClr val="002060"/>
                </a:solidFill>
              </a:rPr>
              <a:t>Ügyfél profil / preferenciák</a:t>
            </a:r>
            <a:br>
              <a:rPr lang="hu-HU" sz="3200" b="1" smtClean="0">
                <a:solidFill>
                  <a:srgbClr val="002060"/>
                </a:solidFill>
              </a:rPr>
            </a:br>
            <a:r>
              <a:rPr lang="hu-HU" sz="3200" b="1" smtClean="0">
                <a:solidFill>
                  <a:srgbClr val="002060"/>
                </a:solidFill>
              </a:rPr>
              <a:t>10-12 szegmens</a:t>
            </a:r>
          </a:p>
          <a:p>
            <a:pPr marL="514350" indent="-514350" algn="ctr">
              <a:buAutoNum type="arabicPeriod"/>
            </a:pPr>
            <a:endParaRPr lang="hu-HU" sz="3200" b="1">
              <a:solidFill>
                <a:srgbClr val="002060"/>
              </a:solidFill>
            </a:endParaRPr>
          </a:p>
          <a:p>
            <a:pPr marL="514350" indent="-514350" algn="ctr">
              <a:buAutoNum type="arabicPeriod"/>
            </a:pPr>
            <a:r>
              <a:rPr lang="hu-HU" sz="3200" b="1" smtClean="0">
                <a:solidFill>
                  <a:srgbClr val="002060"/>
                </a:solidFill>
              </a:rPr>
              <a:t>Korábbi vásárlás – mikor, mit vett</a:t>
            </a:r>
            <a:br>
              <a:rPr lang="hu-HU" sz="3200" b="1" smtClean="0">
                <a:solidFill>
                  <a:srgbClr val="002060"/>
                </a:solidFill>
              </a:rPr>
            </a:br>
            <a:r>
              <a:rPr lang="hu-HU" sz="3200" b="1" smtClean="0">
                <a:solidFill>
                  <a:srgbClr val="002060"/>
                </a:solidFill>
              </a:rPr>
              <a:t>20-30 szegmens</a:t>
            </a:r>
          </a:p>
          <a:p>
            <a:pPr marL="514350" indent="-514350" algn="ctr">
              <a:buAutoNum type="arabicPeriod"/>
            </a:pPr>
            <a:endParaRPr lang="hu-HU" sz="3200" b="1">
              <a:solidFill>
                <a:srgbClr val="002060"/>
              </a:solidFill>
            </a:endParaRPr>
          </a:p>
          <a:p>
            <a:pPr marL="514350" indent="-514350" algn="ctr">
              <a:buAutoNum type="arabicPeriod"/>
            </a:pPr>
            <a:r>
              <a:rPr lang="hu-HU" sz="3200" b="1" smtClean="0">
                <a:solidFill>
                  <a:srgbClr val="002060"/>
                </a:solidFill>
              </a:rPr>
              <a:t>Életciklus – hol tart</a:t>
            </a:r>
            <a:br>
              <a:rPr lang="hu-HU" sz="3200" b="1" smtClean="0">
                <a:solidFill>
                  <a:srgbClr val="002060"/>
                </a:solidFill>
              </a:rPr>
            </a:br>
            <a:r>
              <a:rPr lang="hu-HU" sz="3200" b="1" smtClean="0">
                <a:solidFill>
                  <a:srgbClr val="002060"/>
                </a:solidFill>
              </a:rPr>
              <a:t>4-6 szegmens</a:t>
            </a:r>
            <a:endParaRPr lang="hu-HU" sz="3200" b="1">
              <a:solidFill>
                <a:srgbClr val="002060"/>
              </a:solidFill>
            </a:endParaRPr>
          </a:p>
        </p:txBody>
      </p:sp>
      <p:sp>
        <p:nvSpPr>
          <p:cNvPr id="2" name="Szövegdoboz 1"/>
          <p:cNvSpPr txBox="1"/>
          <p:nvPr/>
        </p:nvSpPr>
        <p:spPr>
          <a:xfrm>
            <a:off x="2123728" y="1355278"/>
            <a:ext cx="4824536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4400" b="1" smtClean="0">
                <a:solidFill>
                  <a:srgbClr val="FF0000"/>
                </a:solidFill>
              </a:rPr>
              <a:t>?!</a:t>
            </a:r>
            <a:endParaRPr lang="hu-HU" sz="344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247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artalom helye 6"/>
          <p:cNvSpPr txBox="1">
            <a:spLocks/>
          </p:cNvSpPr>
          <p:nvPr/>
        </p:nvSpPr>
        <p:spPr>
          <a:xfrm>
            <a:off x="349188" y="2146431"/>
            <a:ext cx="7643192" cy="3960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hu-HU"/>
            </a:defPPr>
            <a:lvl1pPr marL="342900" lvl="0" indent="-3429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>
                <a:latin typeface="Century Gothic" pitchFamily="34" charset="0"/>
              </a:defRPr>
            </a:lvl1pPr>
            <a:lvl2pPr marL="742950" lvl="1" indent="-28575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3pPr>
            <a:lvl4pPr marL="16002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4pPr>
            <a:lvl5pPr marL="20574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endParaRPr lang="hu-HU" dirty="0"/>
          </a:p>
        </p:txBody>
      </p:sp>
      <p:sp>
        <p:nvSpPr>
          <p:cNvPr id="7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Személyre szabott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1434066" y="3020759"/>
            <a:ext cx="6624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600" b="1" smtClean="0">
                <a:solidFill>
                  <a:srgbClr val="002060"/>
                </a:solidFill>
              </a:rPr>
              <a:t>R.I.P.</a:t>
            </a:r>
          </a:p>
          <a:p>
            <a:pPr algn="ctr"/>
            <a:r>
              <a:rPr lang="hu-HU" sz="3600" b="1" smtClean="0">
                <a:solidFill>
                  <a:srgbClr val="002060"/>
                </a:solidFill>
              </a:rPr>
              <a:t>szegmentáció</a:t>
            </a:r>
            <a:endParaRPr lang="hu-HU" sz="36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574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zövegdoboz 5"/>
          <p:cNvSpPr txBox="1"/>
          <p:nvPr/>
        </p:nvSpPr>
        <p:spPr>
          <a:xfrm>
            <a:off x="467544" y="2924944"/>
            <a:ext cx="27363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4000" b="1" smtClean="0">
                <a:solidFill>
                  <a:srgbClr val="002060"/>
                </a:solidFill>
              </a:rPr>
              <a:t>Hogyan tovább?</a:t>
            </a:r>
            <a:endParaRPr lang="hu-HU" sz="4000" b="1">
              <a:solidFill>
                <a:srgbClr val="00206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678339"/>
            <a:ext cx="4726829" cy="38166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5279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artalom helye 6"/>
          <p:cNvSpPr txBox="1">
            <a:spLocks/>
          </p:cNvSpPr>
          <p:nvPr/>
        </p:nvSpPr>
        <p:spPr>
          <a:xfrm>
            <a:off x="349188" y="2146431"/>
            <a:ext cx="7643192" cy="3960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hu-HU"/>
            </a:defPPr>
            <a:lvl1pPr marL="342900" lvl="0" indent="-3429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>
                <a:latin typeface="Century Gothic" pitchFamily="34" charset="0"/>
              </a:defRPr>
            </a:lvl1pPr>
            <a:lvl2pPr marL="742950" lvl="1" indent="-28575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3pPr>
            <a:lvl4pPr marL="16002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4pPr>
            <a:lvl5pPr marL="20574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endParaRPr lang="hu-HU" dirty="0"/>
          </a:p>
        </p:txBody>
      </p:sp>
      <p:sp>
        <p:nvSpPr>
          <p:cNvPr id="7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És ami utána következik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1434066" y="2492896"/>
            <a:ext cx="66247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600" b="1" smtClean="0">
                <a:solidFill>
                  <a:srgbClr val="002060"/>
                </a:solidFill>
              </a:rPr>
              <a:t>1-2-1 kommunikáció</a:t>
            </a:r>
          </a:p>
          <a:p>
            <a:pPr algn="ctr"/>
            <a:endParaRPr lang="hu-HU" sz="3600" b="1" smtClean="0">
              <a:solidFill>
                <a:srgbClr val="002060"/>
              </a:solidFill>
            </a:endParaRPr>
          </a:p>
          <a:p>
            <a:pPr algn="ctr"/>
            <a:r>
              <a:rPr lang="hu-HU" sz="3600" b="1" smtClean="0">
                <a:solidFill>
                  <a:srgbClr val="002060"/>
                </a:solidFill>
              </a:rPr>
              <a:t>Ügyfél profil alapú perszonalizáció</a:t>
            </a:r>
            <a:endParaRPr lang="hu-HU" sz="36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314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artalom helye 6"/>
          <p:cNvSpPr txBox="1">
            <a:spLocks/>
          </p:cNvSpPr>
          <p:nvPr/>
        </p:nvSpPr>
        <p:spPr>
          <a:xfrm>
            <a:off x="349188" y="2146431"/>
            <a:ext cx="7643192" cy="3960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hu-HU"/>
            </a:defPPr>
            <a:lvl1pPr marL="342900" lvl="0" indent="-3429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>
                <a:latin typeface="Century Gothic" pitchFamily="34" charset="0"/>
              </a:defRPr>
            </a:lvl1pPr>
            <a:lvl2pPr marL="742950" lvl="1" indent="-28575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3pPr>
            <a:lvl4pPr marL="16002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4pPr>
            <a:lvl5pPr marL="20574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endParaRPr lang="hu-HU" dirty="0"/>
          </a:p>
        </p:txBody>
      </p:sp>
      <p:sp>
        <p:nvSpPr>
          <p:cNvPr id="7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Hogyan?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1434066" y="2564904"/>
            <a:ext cx="66247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600" b="1" smtClean="0">
                <a:solidFill>
                  <a:srgbClr val="002060"/>
                </a:solidFill>
              </a:rPr>
              <a:t>Egyensúly </a:t>
            </a:r>
          </a:p>
          <a:p>
            <a:pPr algn="ctr"/>
            <a:endParaRPr lang="hu-HU" sz="3600" b="1" smtClean="0">
              <a:solidFill>
                <a:srgbClr val="002060"/>
              </a:solidFill>
            </a:endParaRPr>
          </a:p>
          <a:p>
            <a:pPr algn="ctr"/>
            <a:r>
              <a:rPr lang="hu-HU" sz="3600" b="1" smtClean="0">
                <a:solidFill>
                  <a:srgbClr val="002060"/>
                </a:solidFill>
              </a:rPr>
              <a:t>akció / engedmény</a:t>
            </a:r>
          </a:p>
          <a:p>
            <a:pPr algn="ctr"/>
            <a:r>
              <a:rPr lang="hu-HU" sz="3600" b="1">
                <a:solidFill>
                  <a:srgbClr val="002060"/>
                </a:solidFill>
              </a:rPr>
              <a:t>v</a:t>
            </a:r>
            <a:r>
              <a:rPr lang="hu-HU" sz="3600" b="1" smtClean="0">
                <a:solidFill>
                  <a:srgbClr val="002060"/>
                </a:solidFill>
              </a:rPr>
              <a:t>s.</a:t>
            </a:r>
          </a:p>
          <a:p>
            <a:pPr algn="ctr"/>
            <a:r>
              <a:rPr lang="hu-HU" sz="3600" b="1">
                <a:solidFill>
                  <a:srgbClr val="002060"/>
                </a:solidFill>
              </a:rPr>
              <a:t>a</a:t>
            </a:r>
            <a:r>
              <a:rPr lang="hu-HU" sz="3600" b="1" smtClean="0">
                <a:solidFill>
                  <a:srgbClr val="002060"/>
                </a:solidFill>
              </a:rPr>
              <a:t>jánlás / brand tartalom</a:t>
            </a:r>
            <a:endParaRPr lang="hu-HU" sz="36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348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artalom helye 6"/>
          <p:cNvSpPr txBox="1">
            <a:spLocks/>
          </p:cNvSpPr>
          <p:nvPr/>
        </p:nvSpPr>
        <p:spPr>
          <a:xfrm>
            <a:off x="349188" y="2146431"/>
            <a:ext cx="7643192" cy="3960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hu-HU"/>
            </a:defPPr>
            <a:lvl1pPr marL="342900" lvl="0" indent="-3429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>
                <a:latin typeface="Century Gothic" pitchFamily="34" charset="0"/>
              </a:defRPr>
            </a:lvl1pPr>
            <a:lvl2pPr marL="742950" lvl="1" indent="-28575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3pPr>
            <a:lvl4pPr marL="16002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4pPr>
            <a:lvl5pPr marL="20574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endParaRPr lang="hu-HU" dirty="0"/>
          </a:p>
        </p:txBody>
      </p:sp>
      <p:sp>
        <p:nvSpPr>
          <p:cNvPr id="7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Mivel?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1434066" y="2996952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600" b="1" smtClean="0">
                <a:solidFill>
                  <a:srgbClr val="002060"/>
                </a:solidFill>
              </a:rPr>
              <a:t>You need a BRAIN!</a:t>
            </a:r>
            <a:endParaRPr lang="hu-HU" sz="36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662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artalom helye 6"/>
          <p:cNvSpPr txBox="1">
            <a:spLocks/>
          </p:cNvSpPr>
          <p:nvPr/>
        </p:nvSpPr>
        <p:spPr>
          <a:xfrm>
            <a:off x="349188" y="2146431"/>
            <a:ext cx="7643192" cy="3960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hu-HU"/>
            </a:defPPr>
            <a:lvl1pPr marL="342900" lvl="0" indent="-3429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>
                <a:latin typeface="Century Gothic" pitchFamily="34" charset="0"/>
              </a:defRPr>
            </a:lvl1pPr>
            <a:lvl2pPr marL="742950" lvl="1" indent="-28575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3pPr>
            <a:lvl4pPr marL="16002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4pPr>
            <a:lvl5pPr marL="20574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endParaRPr lang="hu-HU" dirty="0"/>
          </a:p>
        </p:txBody>
      </p:sp>
      <p:sp>
        <p:nvSpPr>
          <p:cNvPr id="7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BRAIN</a:t>
            </a:r>
            <a:endParaRPr lang="hu-HU" dirty="0"/>
          </a:p>
        </p:txBody>
      </p:sp>
      <p:sp>
        <p:nvSpPr>
          <p:cNvPr id="6" name="Tartalom helye 3"/>
          <p:cNvSpPr>
            <a:spLocks noGrp="1"/>
          </p:cNvSpPr>
          <p:nvPr>
            <p:ph idx="1"/>
          </p:nvPr>
        </p:nvSpPr>
        <p:spPr>
          <a:xfrm>
            <a:off x="539554" y="1484784"/>
            <a:ext cx="3496021" cy="551289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hu-HU" sz="2100" b="1" noProof="0" smtClean="0"/>
              <a:t>Adatbázis kezelés</a:t>
            </a:r>
            <a:endParaRPr lang="en-GB" sz="1400" noProof="0" dirty="0" smtClean="0"/>
          </a:p>
          <a:p>
            <a:endParaRPr lang="en-GB" noProof="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897" y="1484784"/>
            <a:ext cx="3949150" cy="1964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artalom helye 3"/>
          <p:cNvSpPr txBox="1">
            <a:spLocks/>
          </p:cNvSpPr>
          <p:nvPr/>
        </p:nvSpPr>
        <p:spPr>
          <a:xfrm>
            <a:off x="539554" y="2036073"/>
            <a:ext cx="3496021" cy="8168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Century Gothic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hu-HU" sz="2100" b="1" smtClean="0"/>
              <a:t>Vásárlói profilok </a:t>
            </a:r>
          </a:p>
          <a:p>
            <a:pPr marL="0" indent="0">
              <a:buFont typeface="Wingdings" pitchFamily="2" charset="2"/>
              <a:buNone/>
            </a:pPr>
            <a:r>
              <a:rPr lang="hu-HU" sz="2100" b="1" smtClean="0"/>
              <a:t>kezelése</a:t>
            </a:r>
            <a:endParaRPr lang="en-GB" sz="1400" smtClean="0"/>
          </a:p>
          <a:p>
            <a:endParaRPr lang="en-GB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475" y="2036073"/>
            <a:ext cx="3978980" cy="22230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artalom helye 3"/>
          <p:cNvSpPr txBox="1">
            <a:spLocks/>
          </p:cNvSpPr>
          <p:nvPr/>
        </p:nvSpPr>
        <p:spPr>
          <a:xfrm>
            <a:off x="539553" y="2933112"/>
            <a:ext cx="3496021" cy="8970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Century Gothic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hu-HU" sz="2100" b="1" smtClean="0"/>
              <a:t>Kampány tervezés és</a:t>
            </a:r>
          </a:p>
          <a:p>
            <a:pPr marL="0" indent="0">
              <a:buFont typeface="Wingdings" pitchFamily="2" charset="2"/>
              <a:buNone/>
            </a:pPr>
            <a:r>
              <a:rPr lang="hu-HU" sz="2100" b="1" smtClean="0"/>
              <a:t>management</a:t>
            </a:r>
            <a:endParaRPr lang="en-GB" sz="1400" smtClean="0"/>
          </a:p>
          <a:p>
            <a:endParaRPr lang="en-GB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447" y="2983829"/>
            <a:ext cx="4087429" cy="20330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042" y="3571741"/>
            <a:ext cx="3939543" cy="26077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artalom helye 3"/>
          <p:cNvSpPr txBox="1">
            <a:spLocks/>
          </p:cNvSpPr>
          <p:nvPr/>
        </p:nvSpPr>
        <p:spPr>
          <a:xfrm>
            <a:off x="539552" y="3830151"/>
            <a:ext cx="3496021" cy="8229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Century Gothic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hu-HU" sz="2100" b="1" smtClean="0"/>
              <a:t>Eredmények mérése / </a:t>
            </a:r>
          </a:p>
          <a:p>
            <a:pPr marL="0" indent="0">
              <a:buFont typeface="Wingdings" pitchFamily="2" charset="2"/>
              <a:buNone/>
            </a:pPr>
            <a:r>
              <a:rPr lang="hu-HU" sz="2100" b="1" smtClean="0"/>
              <a:t>dashboard</a:t>
            </a:r>
            <a:endParaRPr lang="en-GB" sz="140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6538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9" grpId="0" build="p"/>
      <p:bldP spid="11" grpId="0" build="p"/>
      <p:bldP spid="14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artalom helye 6"/>
          <p:cNvSpPr txBox="1">
            <a:spLocks/>
          </p:cNvSpPr>
          <p:nvPr/>
        </p:nvSpPr>
        <p:spPr>
          <a:xfrm>
            <a:off x="349188" y="2146431"/>
            <a:ext cx="7643192" cy="3960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hu-HU"/>
            </a:defPPr>
            <a:lvl1pPr marL="342900" lvl="0" indent="-3429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>
                <a:latin typeface="Century Gothic" pitchFamily="34" charset="0"/>
              </a:defRPr>
            </a:lvl1pPr>
            <a:lvl2pPr marL="742950" lvl="1" indent="-28575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3pPr>
            <a:lvl4pPr marL="16002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4pPr>
            <a:lvl5pPr marL="20574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endParaRPr lang="hu-HU" dirty="0"/>
          </a:p>
        </p:txBody>
      </p:sp>
      <p:sp>
        <p:nvSpPr>
          <p:cNvPr id="7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Eredmények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1434066" y="1834946"/>
            <a:ext cx="66247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600" b="1" dirty="0" err="1" smtClean="0">
                <a:solidFill>
                  <a:srgbClr val="002060"/>
                </a:solidFill>
              </a:rPr>
              <a:t>Webshop</a:t>
            </a:r>
            <a:r>
              <a:rPr lang="hu-HU" sz="3600" b="1" dirty="0" smtClean="0">
                <a:solidFill>
                  <a:srgbClr val="002060"/>
                </a:solidFill>
              </a:rPr>
              <a:t> forgalom: </a:t>
            </a:r>
            <a:r>
              <a:rPr lang="hu-HU" sz="3600" b="1" dirty="0" smtClean="0">
                <a:solidFill>
                  <a:srgbClr val="002060"/>
                </a:solidFill>
              </a:rPr>
              <a:t>+480</a:t>
            </a:r>
            <a:r>
              <a:rPr lang="hu-HU" sz="3600" b="1" dirty="0" smtClean="0">
                <a:solidFill>
                  <a:srgbClr val="002060"/>
                </a:solidFill>
              </a:rPr>
              <a:t>%</a:t>
            </a:r>
          </a:p>
          <a:p>
            <a:pPr algn="ctr"/>
            <a:endParaRPr lang="hu-HU" sz="3600" b="1" dirty="0">
              <a:solidFill>
                <a:srgbClr val="002060"/>
              </a:solidFill>
            </a:endParaRPr>
          </a:p>
          <a:p>
            <a:pPr algn="ctr"/>
            <a:r>
              <a:rPr lang="hu-HU" sz="3600" b="1" dirty="0" smtClean="0">
                <a:solidFill>
                  <a:srgbClr val="002060"/>
                </a:solidFill>
              </a:rPr>
              <a:t>Kosárérték: +106%</a:t>
            </a:r>
          </a:p>
          <a:p>
            <a:pPr algn="ctr"/>
            <a:endParaRPr lang="hu-HU" sz="3600" b="1" dirty="0">
              <a:solidFill>
                <a:srgbClr val="002060"/>
              </a:solidFill>
            </a:endParaRPr>
          </a:p>
          <a:p>
            <a:pPr algn="ctr"/>
            <a:r>
              <a:rPr lang="hu-HU" sz="3600" b="1" dirty="0" smtClean="0">
                <a:solidFill>
                  <a:srgbClr val="002060"/>
                </a:solidFill>
              </a:rPr>
              <a:t>Vásárlási gyakoriság: +20%</a:t>
            </a:r>
            <a:endParaRPr lang="hu-HU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96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artalom helye 6"/>
          <p:cNvSpPr txBox="1">
            <a:spLocks/>
          </p:cNvSpPr>
          <p:nvPr/>
        </p:nvSpPr>
        <p:spPr>
          <a:xfrm>
            <a:off x="349188" y="2146431"/>
            <a:ext cx="7643192" cy="3960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hu-HU"/>
            </a:defPPr>
            <a:lvl1pPr marL="342900" lvl="0" indent="-3429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>
                <a:latin typeface="Century Gothic" pitchFamily="34" charset="0"/>
              </a:defRPr>
            </a:lvl1pPr>
            <a:lvl2pPr marL="742950" lvl="1" indent="-28575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3pPr>
            <a:lvl4pPr marL="16002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4pPr>
            <a:lvl5pPr marL="20574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endParaRPr lang="hu-HU" dirty="0"/>
          </a:p>
        </p:txBody>
      </p:sp>
      <p:sp>
        <p:nvSpPr>
          <p:cNvPr id="7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Tapasztalatok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1434066" y="1834946"/>
            <a:ext cx="66247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600" b="1" smtClean="0">
                <a:solidFill>
                  <a:srgbClr val="002060"/>
                </a:solidFill>
              </a:rPr>
              <a:t>Bele kell állni – a valóság a legjobb pilot</a:t>
            </a:r>
          </a:p>
          <a:p>
            <a:pPr algn="ctr"/>
            <a:endParaRPr lang="hu-HU" sz="3600" b="1">
              <a:solidFill>
                <a:srgbClr val="002060"/>
              </a:solidFill>
            </a:endParaRPr>
          </a:p>
          <a:p>
            <a:pPr algn="ctr"/>
            <a:r>
              <a:rPr lang="hu-HU" sz="3600" b="1" smtClean="0">
                <a:solidFill>
                  <a:srgbClr val="002060"/>
                </a:solidFill>
              </a:rPr>
              <a:t>Nem csak akciókról szól az élet – lehetünk „love brand”</a:t>
            </a:r>
          </a:p>
          <a:p>
            <a:pPr algn="ctr"/>
            <a:endParaRPr lang="hu-HU" sz="3600" b="1" smtClean="0">
              <a:solidFill>
                <a:srgbClr val="002060"/>
              </a:solidFill>
            </a:endParaRPr>
          </a:p>
          <a:p>
            <a:pPr algn="ctr"/>
            <a:r>
              <a:rPr lang="hu-HU" sz="3600" b="1" smtClean="0">
                <a:solidFill>
                  <a:srgbClr val="002060"/>
                </a:solidFill>
              </a:rPr>
              <a:t>Az ajánlások működnek</a:t>
            </a:r>
          </a:p>
        </p:txBody>
      </p:sp>
    </p:spTree>
    <p:extLst>
      <p:ext uri="{BB962C8B-B14F-4D97-AF65-F5344CB8AC3E}">
        <p14:creationId xmlns:p14="http://schemas.microsoft.com/office/powerpoint/2010/main" val="2065926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artalom helye 6"/>
          <p:cNvSpPr txBox="1">
            <a:spLocks/>
          </p:cNvSpPr>
          <p:nvPr/>
        </p:nvSpPr>
        <p:spPr>
          <a:xfrm>
            <a:off x="349188" y="2146431"/>
            <a:ext cx="7643192" cy="3960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hu-HU"/>
            </a:defPPr>
            <a:lvl1pPr marL="342900" lvl="0" indent="-3429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>
                <a:latin typeface="Century Gothic" pitchFamily="34" charset="0"/>
              </a:defRPr>
            </a:lvl1pPr>
            <a:lvl2pPr marL="742950" lvl="1" indent="-28575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3pPr>
            <a:lvl4pPr marL="16002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4pPr>
            <a:lvl5pPr marL="2057400" indent="-228600">
              <a:spcBef>
                <a:spcPct val="20000"/>
              </a:spcBef>
              <a:buClr>
                <a:srgbClr val="94C947"/>
              </a:buClr>
              <a:buFont typeface="Wingdings" pitchFamily="2" charset="2"/>
              <a:buChar char="§"/>
              <a:defRPr sz="16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endParaRPr lang="hu-HU" dirty="0"/>
          </a:p>
        </p:txBody>
      </p:sp>
      <p:sp>
        <p:nvSpPr>
          <p:cNvPr id="7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Merre tovább?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1434066" y="2200796"/>
            <a:ext cx="66247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600" b="1" smtClean="0">
                <a:solidFill>
                  <a:srgbClr val="002060"/>
                </a:solidFill>
              </a:rPr>
              <a:t>Platformok integrálása</a:t>
            </a:r>
          </a:p>
          <a:p>
            <a:pPr algn="ctr"/>
            <a:r>
              <a:rPr lang="hu-HU" sz="3600" b="1" smtClean="0">
                <a:solidFill>
                  <a:srgbClr val="002060"/>
                </a:solidFill>
              </a:rPr>
              <a:t>- Email / FB / webshop</a:t>
            </a:r>
          </a:p>
          <a:p>
            <a:pPr algn="ctr"/>
            <a:endParaRPr lang="hu-HU" sz="3600" b="1" smtClean="0">
              <a:solidFill>
                <a:srgbClr val="002060"/>
              </a:solidFill>
            </a:endParaRPr>
          </a:p>
          <a:p>
            <a:pPr algn="ctr"/>
            <a:r>
              <a:rPr lang="hu-HU" sz="3600" b="1" smtClean="0">
                <a:solidFill>
                  <a:srgbClr val="002060"/>
                </a:solidFill>
              </a:rPr>
              <a:t>Mobil loyalty</a:t>
            </a:r>
            <a:endParaRPr lang="hu-HU" sz="36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54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Hozzuk a számokat!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35326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11123</TotalTime>
  <Words>262</Words>
  <Application>Microsoft Office PowerPoint</Application>
  <PresentationFormat>Diavetítés a képernyőre (4:3 oldalarány)</PresentationFormat>
  <Paragraphs>95</Paragraphs>
  <Slides>29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29</vt:i4>
      </vt:variant>
    </vt:vector>
  </HeadingPairs>
  <TitlesOfParts>
    <vt:vector size="30" baseType="lpstr">
      <vt:lpstr>Office-téma</vt:lpstr>
      <vt:lpstr>Mennyit ér az adatbázisod?</vt:lpstr>
      <vt:lpstr>Amennyit kihozol belőle…</vt:lpstr>
      <vt:lpstr>NESCAFÉ Dolce Gusto</vt:lpstr>
      <vt:lpstr>PowerPoint bemutató</vt:lpstr>
      <vt:lpstr>Miről lesz szó?</vt:lpstr>
      <vt:lpstr>Miről lesz szó?</vt:lpstr>
      <vt:lpstr>Miről lesz szó?</vt:lpstr>
      <vt:lpstr>PowerPoint bemutató</vt:lpstr>
      <vt:lpstr>Honnan indultunk?</vt:lpstr>
      <vt:lpstr>Honnan indultunk?</vt:lpstr>
      <vt:lpstr>Honnan indultunk?</vt:lpstr>
      <vt:lpstr>Honnan indultunk?</vt:lpstr>
      <vt:lpstr>PowerPoint bemutató</vt:lpstr>
      <vt:lpstr>Az inflexiós pont</vt:lpstr>
      <vt:lpstr>PowerPoint bemutató</vt:lpstr>
      <vt:lpstr>Merrre indultunk?</vt:lpstr>
      <vt:lpstr>Személyre szabott</vt:lpstr>
      <vt:lpstr>Személyre szabott</vt:lpstr>
      <vt:lpstr>Személyre szabott</vt:lpstr>
      <vt:lpstr>Személyre szabott</vt:lpstr>
      <vt:lpstr>PowerPoint bemutató</vt:lpstr>
      <vt:lpstr>És ami utána következik</vt:lpstr>
      <vt:lpstr>Hogyan?</vt:lpstr>
      <vt:lpstr>Mivel?</vt:lpstr>
      <vt:lpstr>BRAIN</vt:lpstr>
      <vt:lpstr>Eredmények</vt:lpstr>
      <vt:lpstr>Tapasztalatok</vt:lpstr>
      <vt:lpstr>Merre tovább?</vt:lpstr>
      <vt:lpstr>Hozzuk a számokat!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Zsuzsi</dc:creator>
  <cp:lastModifiedBy>Dámosy Dániel</cp:lastModifiedBy>
  <cp:revision>882</cp:revision>
  <dcterms:created xsi:type="dcterms:W3CDTF">2011-10-17T08:04:43Z</dcterms:created>
  <dcterms:modified xsi:type="dcterms:W3CDTF">2015-09-16T17:01:19Z</dcterms:modified>
</cp:coreProperties>
</file>