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1" r:id="rId1"/>
  </p:sldMasterIdLst>
  <p:notesMasterIdLst>
    <p:notesMasterId r:id="rId22"/>
  </p:notesMasterIdLst>
  <p:sldIdLst>
    <p:sldId id="275" r:id="rId2"/>
    <p:sldId id="257" r:id="rId3"/>
    <p:sldId id="258" r:id="rId4"/>
    <p:sldId id="276" r:id="rId5"/>
    <p:sldId id="278" r:id="rId6"/>
    <p:sldId id="279" r:id="rId7"/>
    <p:sldId id="280" r:id="rId8"/>
    <p:sldId id="281" r:id="rId9"/>
    <p:sldId id="283" r:id="rId10"/>
    <p:sldId id="263" r:id="rId11"/>
    <p:sldId id="284" r:id="rId12"/>
    <p:sldId id="285" r:id="rId13"/>
    <p:sldId id="286" r:id="rId14"/>
    <p:sldId id="287" r:id="rId15"/>
    <p:sldId id="288" r:id="rId16"/>
    <p:sldId id="289" r:id="rId17"/>
    <p:sldId id="291" r:id="rId18"/>
    <p:sldId id="290" r:id="rId19"/>
    <p:sldId id="268" r:id="rId20"/>
    <p:sldId id="269" r:id="rId21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 sz="1200" b="0" i="0" u="none" strike="noStrike" cap="none" baseline="0">
                <a:latin typeface="Open Sans"/>
                <a:ea typeface="Open Sans"/>
                <a:cs typeface="Open Sans"/>
                <a:sym typeface="Open Sans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" name="Shape 3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spcBef>
                <a:spcPts val="0"/>
              </a:spcBef>
              <a:defRPr sz="1200" b="0" i="0" u="none" strike="noStrike" cap="none" baseline="0">
                <a:latin typeface="Open Sans"/>
                <a:ea typeface="Open Sans"/>
                <a:cs typeface="Open Sans"/>
                <a:sym typeface="Open Sans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" name="Shape 4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" name="Shape 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defRPr sz="1200" b="0" i="0" u="none" strike="noStrike" cap="none" baseline="0">
                <a:latin typeface="Open Sans"/>
                <a:ea typeface="Open Sans"/>
                <a:cs typeface="Open Sans"/>
                <a:sym typeface="Open Sans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sz="1200" b="0" i="0" u="none" strike="noStrike" cap="none" baseline="0">
              <a:latin typeface="Open Sans"/>
              <a:ea typeface="Open Sans"/>
              <a:cs typeface="Open Sans"/>
              <a:sym typeface="Open Sans"/>
            </a:endParaRPr>
          </a:p>
          <a:p>
            <a:pPr lvl="1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lvl="2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lvl="3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lvl="4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lvl="5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lvl="6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lvl="7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lvl="8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04" name="Shape 10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19" name="Shape 11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5" name="Shape 17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Shape 53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32" name="Shape 53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sz="1200" b="0" i="0" u="none" strike="noStrike" cap="none" baseline="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33" name="Shape 533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/>
              <a:t> 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Shape 54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42" name="Shape 5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200" b="0" i="0" u="none" strike="noStrike" cap="none" baseline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When it comes to optimization</a:t>
            </a:r>
          </a:p>
        </p:txBody>
      </p:sp>
      <p:sp>
        <p:nvSpPr>
          <p:cNvPr id="543" name="Shape 543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/>
              <a:t> 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hape 1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92" name="Shape 19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Shape 25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54" name="Shape 25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" name="Shape 7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40" name="Shape 7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2" name="Shape 86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63" name="Shape 86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1" name="Shape 99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92" name="Shape 99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Shape 103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38" name="Shape 10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" name="Shape 108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86" name="Shape 10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0" name="Shape 112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21" name="Shape 11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Shape 27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4" name="Shape 27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Shape 28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83" name="Shape 28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2F2F2"/>
          </a:solidFill>
          <a:ln w="9525" cap="flat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7" name="Shape 2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2F2F2"/>
          </a:solidFill>
          <a:ln w="9525" cap="flat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ctrTitle"/>
          </p:nvPr>
        </p:nvSpPr>
        <p:spPr>
          <a:xfrm>
            <a:off x="2527617" y="2176115"/>
            <a:ext cx="6167118" cy="14700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Font typeface="Open Sans"/>
              <a:buNone/>
              <a:defRPr sz="4000" b="0" i="0" u="none" strike="noStrike" cap="none" baseline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indent="0" algn="l" rtl="0">
              <a:spcBef>
                <a:spcPts val="0"/>
              </a:spcBef>
              <a:spcAft>
                <a:spcPts val="0"/>
              </a:spcAft>
              <a:defRPr sz="2000" b="0" i="0" u="none" strike="noStrike" cap="none" baseline="0">
                <a:solidFill>
                  <a:srgbClr val="DA4B2F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indent="0" algn="l" rtl="0">
              <a:spcBef>
                <a:spcPts val="0"/>
              </a:spcBef>
              <a:spcAft>
                <a:spcPts val="0"/>
              </a:spcAft>
              <a:defRPr sz="2000" b="0" i="0" u="none" strike="noStrike" cap="none" baseline="0">
                <a:solidFill>
                  <a:srgbClr val="DA4B2F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indent="0" algn="l" rtl="0">
              <a:spcBef>
                <a:spcPts val="0"/>
              </a:spcBef>
              <a:spcAft>
                <a:spcPts val="0"/>
              </a:spcAft>
              <a:defRPr sz="2000" b="0" i="0" u="none" strike="noStrike" cap="none" baseline="0">
                <a:solidFill>
                  <a:srgbClr val="DA4B2F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indent="0" algn="l" rtl="0">
              <a:spcBef>
                <a:spcPts val="0"/>
              </a:spcBef>
              <a:spcAft>
                <a:spcPts val="0"/>
              </a:spcAft>
              <a:defRPr sz="2000" b="0" i="0" u="none" strike="noStrike" cap="none" baseline="0">
                <a:solidFill>
                  <a:srgbClr val="DA4B2F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457200" marR="0" indent="0" algn="l" rtl="0">
              <a:spcBef>
                <a:spcPts val="0"/>
              </a:spcBef>
              <a:spcAft>
                <a:spcPts val="0"/>
              </a:spcAft>
              <a:defRPr sz="2000" b="0" i="0" u="none" strike="noStrike" cap="none" baseline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914400" marR="0" indent="0" algn="l" rtl="0">
              <a:spcBef>
                <a:spcPts val="0"/>
              </a:spcBef>
              <a:spcAft>
                <a:spcPts val="0"/>
              </a:spcAft>
              <a:defRPr sz="2000" b="0" i="0" u="none" strike="noStrike" cap="none" baseline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1371600" marR="0" indent="0" algn="l" rtl="0">
              <a:spcBef>
                <a:spcPts val="0"/>
              </a:spcBef>
              <a:spcAft>
                <a:spcPts val="0"/>
              </a:spcAft>
              <a:defRPr sz="2000" b="0" i="0" u="none" strike="noStrike" cap="none" baseline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1828800" marR="0" indent="0" algn="l" rtl="0">
              <a:spcBef>
                <a:spcPts val="0"/>
              </a:spcBef>
              <a:spcAft>
                <a:spcPts val="0"/>
              </a:spcAft>
              <a:defRPr sz="2000" b="0" i="0" u="none" strike="noStrike" cap="none" baseline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cxnSp>
        <p:nvCxnSpPr>
          <p:cNvPr id="29" name="Shape 29"/>
          <p:cNvCxnSpPr/>
          <p:nvPr/>
        </p:nvCxnSpPr>
        <p:spPr>
          <a:xfrm>
            <a:off x="2283890" y="2032000"/>
            <a:ext cx="0" cy="3041650"/>
          </a:xfrm>
          <a:prstGeom prst="straightConnector1">
            <a:avLst/>
          </a:prstGeom>
          <a:noFill/>
          <a:ln w="9525" cap="flat">
            <a:solidFill>
              <a:srgbClr val="BFBFB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0" name="Shape 30"/>
          <p:cNvSpPr txBox="1">
            <a:spLocks noGrp="1"/>
          </p:cNvSpPr>
          <p:nvPr>
            <p:ph type="subTitle" idx="1"/>
          </p:nvPr>
        </p:nvSpPr>
        <p:spPr>
          <a:xfrm>
            <a:off x="2527617" y="3770135"/>
            <a:ext cx="6167118" cy="130021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Open Sans"/>
              <a:buNone/>
              <a:defRPr sz="2800" b="0" i="0" u="none" strike="noStrike" cap="none" baseline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457200" marR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A0A0A1"/>
              </a:buClr>
              <a:buFont typeface="Open Sans"/>
              <a:buNone/>
              <a:defRPr sz="1800" b="0" i="0" u="none" strike="noStrike" cap="none" baseline="0">
                <a:solidFill>
                  <a:srgbClr val="A0A0A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914400" marR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A0A0A1"/>
              </a:buClr>
              <a:buFont typeface="Open Sans"/>
              <a:buNone/>
              <a:defRPr sz="1600" b="0" i="0" u="none" strike="noStrike" cap="none" baseline="0">
                <a:solidFill>
                  <a:srgbClr val="A0A0A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371600" marR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A0A0A1"/>
              </a:buClr>
              <a:buFont typeface="Open Sans"/>
              <a:buNone/>
              <a:defRPr sz="1600" b="0" i="0" u="none" strike="noStrike" cap="none" baseline="0">
                <a:solidFill>
                  <a:srgbClr val="A0A0A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1828800" marR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A0A0A1"/>
              </a:buClr>
              <a:buFont typeface="Open Sans"/>
              <a:buNone/>
              <a:defRPr sz="1400" b="0" i="0" u="none" strike="noStrike" cap="none" baseline="0">
                <a:solidFill>
                  <a:srgbClr val="A0A0A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286000" marR="0" indent="0" algn="ctr" rtl="0">
              <a:spcBef>
                <a:spcPts val="400"/>
              </a:spcBef>
              <a:buClr>
                <a:srgbClr val="A0A0A1"/>
              </a:buClr>
              <a:buFont typeface="Open Sans"/>
              <a:buNone/>
              <a:defRPr sz="2000" b="0" i="0" u="none" strike="noStrike" cap="none" baseline="0">
                <a:solidFill>
                  <a:srgbClr val="A0A0A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2743200" marR="0" indent="0" algn="ctr" rtl="0">
              <a:spcBef>
                <a:spcPts val="400"/>
              </a:spcBef>
              <a:buClr>
                <a:srgbClr val="A0A0A1"/>
              </a:buClr>
              <a:buFont typeface="Open Sans"/>
              <a:buNone/>
              <a:defRPr sz="2000" b="0" i="0" u="none" strike="noStrike" cap="none" baseline="0">
                <a:solidFill>
                  <a:srgbClr val="A0A0A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200400" marR="0" indent="0" algn="ctr" rtl="0">
              <a:spcBef>
                <a:spcPts val="400"/>
              </a:spcBef>
              <a:buClr>
                <a:srgbClr val="A0A0A1"/>
              </a:buClr>
              <a:buFont typeface="Open Sans"/>
              <a:buNone/>
              <a:defRPr sz="2000" b="0" i="0" u="none" strike="noStrike" cap="none" baseline="0">
                <a:solidFill>
                  <a:srgbClr val="A0A0A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3657600" marR="0" indent="0" algn="ctr" rtl="0">
              <a:spcBef>
                <a:spcPts val="400"/>
              </a:spcBef>
              <a:buClr>
                <a:srgbClr val="A0A0A1"/>
              </a:buClr>
              <a:buFont typeface="Open Sans"/>
              <a:buNone/>
              <a:defRPr sz="2000" b="0" i="0" u="none" strike="noStrike" cap="none" baseline="0">
                <a:solidFill>
                  <a:srgbClr val="A0A0A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cxnSp>
        <p:nvCxnSpPr>
          <p:cNvPr id="31" name="Shape 31"/>
          <p:cNvCxnSpPr/>
          <p:nvPr/>
        </p:nvCxnSpPr>
        <p:spPr>
          <a:xfrm>
            <a:off x="0" y="6303962"/>
            <a:ext cx="9144000" cy="1587"/>
          </a:xfrm>
          <a:prstGeom prst="straightConnector1">
            <a:avLst/>
          </a:prstGeom>
          <a:noFill/>
          <a:ln w="12700" cap="flat">
            <a:solidFill>
              <a:srgbClr val="D4D4D4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2" name="Shape 3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66725" y="3063876"/>
            <a:ext cx="1695449" cy="65634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3" name="Shape 33"/>
          <p:cNvCxnSpPr/>
          <p:nvPr/>
        </p:nvCxnSpPr>
        <p:spPr>
          <a:xfrm>
            <a:off x="2283890" y="2032000"/>
            <a:ext cx="0" cy="3041650"/>
          </a:xfrm>
          <a:prstGeom prst="straightConnector1">
            <a:avLst/>
          </a:prstGeom>
          <a:noFill/>
          <a:ln w="9525" cap="flat">
            <a:solidFill>
              <a:srgbClr val="BFBFB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4" name="Shape 34"/>
          <p:cNvCxnSpPr/>
          <p:nvPr/>
        </p:nvCxnSpPr>
        <p:spPr>
          <a:xfrm>
            <a:off x="0" y="6303962"/>
            <a:ext cx="9144000" cy="1587"/>
          </a:xfrm>
          <a:prstGeom prst="straightConnector1">
            <a:avLst/>
          </a:prstGeom>
          <a:noFill/>
          <a:ln w="12700" cap="flat">
            <a:solidFill>
              <a:srgbClr val="D4D4D4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5" name="Shape 3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66725" y="3063876"/>
            <a:ext cx="1695449" cy="65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gue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457200" y="3314701"/>
            <a:ext cx="8386771" cy="13620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defRPr sz="2400">
                <a:solidFill>
                  <a:schemeClr val="lt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457200" y="1814513"/>
            <a:ext cx="8386771" cy="15001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2"/>
              </a:buClr>
              <a:buFont typeface="Open Sans"/>
              <a:buNone/>
              <a:defRPr sz="3200" b="0" baseline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457200" indent="0" rtl="0">
              <a:spcBef>
                <a:spcPts val="0"/>
              </a:spcBef>
              <a:buClr>
                <a:srgbClr val="A0A0A1"/>
              </a:buClr>
              <a:buFont typeface="Open Sans"/>
              <a:buNone/>
              <a:defRPr sz="1800">
                <a:solidFill>
                  <a:srgbClr val="A0A0A1"/>
                </a:solidFill>
              </a:defRPr>
            </a:lvl2pPr>
            <a:lvl3pPr marL="914400" indent="0" rtl="0">
              <a:spcBef>
                <a:spcPts val="0"/>
              </a:spcBef>
              <a:buClr>
                <a:srgbClr val="A0A0A1"/>
              </a:buClr>
              <a:buFont typeface="Open Sans"/>
              <a:buNone/>
              <a:defRPr sz="1600">
                <a:solidFill>
                  <a:srgbClr val="A0A0A1"/>
                </a:solidFill>
              </a:defRPr>
            </a:lvl3pPr>
            <a:lvl4pPr marL="1371600" indent="0" rtl="0">
              <a:spcBef>
                <a:spcPts val="0"/>
              </a:spcBef>
              <a:buClr>
                <a:srgbClr val="A0A0A1"/>
              </a:buClr>
              <a:buFont typeface="Open Sans"/>
              <a:buNone/>
              <a:defRPr sz="1400">
                <a:solidFill>
                  <a:srgbClr val="A0A0A1"/>
                </a:solidFill>
              </a:defRPr>
            </a:lvl4pPr>
            <a:lvl5pPr marL="1828800" indent="0" rtl="0">
              <a:spcBef>
                <a:spcPts val="0"/>
              </a:spcBef>
              <a:buClr>
                <a:srgbClr val="A0A0A1"/>
              </a:buClr>
              <a:buFont typeface="Open Sans"/>
              <a:buNone/>
              <a:defRPr sz="1400">
                <a:solidFill>
                  <a:srgbClr val="A0A0A1"/>
                </a:solidFill>
              </a:defRPr>
            </a:lvl5pPr>
            <a:lvl6pPr marL="2286000" indent="0" rtl="0">
              <a:spcBef>
                <a:spcPts val="0"/>
              </a:spcBef>
              <a:buClr>
                <a:srgbClr val="A0A0A1"/>
              </a:buClr>
              <a:buFont typeface="Open Sans"/>
              <a:buNone/>
              <a:defRPr sz="1400">
                <a:solidFill>
                  <a:srgbClr val="A0A0A1"/>
                </a:solidFill>
              </a:defRPr>
            </a:lvl6pPr>
            <a:lvl7pPr marL="2743200" indent="0" rtl="0">
              <a:spcBef>
                <a:spcPts val="0"/>
              </a:spcBef>
              <a:buClr>
                <a:srgbClr val="A0A0A1"/>
              </a:buClr>
              <a:buFont typeface="Open Sans"/>
              <a:buNone/>
              <a:defRPr sz="1400">
                <a:solidFill>
                  <a:srgbClr val="A0A0A1"/>
                </a:solidFill>
              </a:defRPr>
            </a:lvl7pPr>
            <a:lvl8pPr marL="3200400" indent="0" rtl="0">
              <a:spcBef>
                <a:spcPts val="0"/>
              </a:spcBef>
              <a:buClr>
                <a:srgbClr val="A0A0A1"/>
              </a:buClr>
              <a:buFont typeface="Open Sans"/>
              <a:buNone/>
              <a:defRPr sz="1400">
                <a:solidFill>
                  <a:srgbClr val="A0A0A1"/>
                </a:solidFill>
              </a:defRPr>
            </a:lvl8pPr>
            <a:lvl9pPr marL="3657600" indent="0" rtl="0">
              <a:spcBef>
                <a:spcPts val="0"/>
              </a:spcBef>
              <a:buClr>
                <a:srgbClr val="A0A0A1"/>
              </a:buClr>
              <a:buFont typeface="Open Sans"/>
              <a:buNone/>
              <a:defRPr sz="1400">
                <a:solidFill>
                  <a:srgbClr val="A0A0A1"/>
                </a:solidFill>
              </a:defRPr>
            </a:lvl9pPr>
          </a:lstStyle>
          <a:p>
            <a:endParaRPr/>
          </a:p>
        </p:txBody>
      </p:sp>
      <p:cxnSp>
        <p:nvCxnSpPr>
          <p:cNvPr id="39" name="Shape 39"/>
          <p:cNvCxnSpPr/>
          <p:nvPr/>
        </p:nvCxnSpPr>
        <p:spPr>
          <a:xfrm>
            <a:off x="0" y="6303962"/>
            <a:ext cx="9144000" cy="1587"/>
          </a:xfrm>
          <a:prstGeom prst="straightConnector1">
            <a:avLst/>
          </a:prstGeom>
          <a:noFill/>
          <a:ln w="12700" cap="flat">
            <a:solidFill>
              <a:srgbClr val="D4D4D4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0" name="Shape 40"/>
          <p:cNvCxnSpPr/>
          <p:nvPr/>
        </p:nvCxnSpPr>
        <p:spPr>
          <a:xfrm>
            <a:off x="0" y="6303962"/>
            <a:ext cx="9144000" cy="1587"/>
          </a:xfrm>
          <a:prstGeom prst="straightConnector1">
            <a:avLst/>
          </a:prstGeom>
          <a:noFill/>
          <a:ln w="12700" cap="flat">
            <a:solidFill>
              <a:srgbClr val="D4D4D4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Idea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430914" y="1474788"/>
            <a:ext cx="8237538" cy="39115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lnSpc>
                <a:spcPct val="100000"/>
              </a:lnSpc>
              <a:spcBef>
                <a:spcPts val="1080"/>
              </a:spcBef>
              <a:spcAft>
                <a:spcPts val="0"/>
              </a:spcAft>
              <a:buClr>
                <a:schemeClr val="dk2"/>
              </a:buClr>
              <a:buFont typeface="Open Sans"/>
              <a:buNone/>
              <a:defRPr sz="5400" b="0" baseline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457200" indent="0" rtl="0">
              <a:spcBef>
                <a:spcPts val="0"/>
              </a:spcBef>
              <a:buClr>
                <a:srgbClr val="A0A0A1"/>
              </a:buClr>
              <a:buFont typeface="Open Sans"/>
              <a:buNone/>
              <a:defRPr sz="1800">
                <a:solidFill>
                  <a:srgbClr val="A0A0A1"/>
                </a:solidFill>
              </a:defRPr>
            </a:lvl2pPr>
            <a:lvl3pPr marL="914400" indent="0" rtl="0">
              <a:spcBef>
                <a:spcPts val="0"/>
              </a:spcBef>
              <a:buClr>
                <a:srgbClr val="A0A0A1"/>
              </a:buClr>
              <a:buFont typeface="Open Sans"/>
              <a:buNone/>
              <a:defRPr sz="1600">
                <a:solidFill>
                  <a:srgbClr val="A0A0A1"/>
                </a:solidFill>
              </a:defRPr>
            </a:lvl3pPr>
            <a:lvl4pPr marL="1371600" indent="0" rtl="0">
              <a:spcBef>
                <a:spcPts val="0"/>
              </a:spcBef>
              <a:buClr>
                <a:srgbClr val="A0A0A1"/>
              </a:buClr>
              <a:buFont typeface="Open Sans"/>
              <a:buNone/>
              <a:defRPr sz="1400">
                <a:solidFill>
                  <a:srgbClr val="A0A0A1"/>
                </a:solidFill>
              </a:defRPr>
            </a:lvl4pPr>
            <a:lvl5pPr marL="1828800" indent="0" rtl="0">
              <a:spcBef>
                <a:spcPts val="0"/>
              </a:spcBef>
              <a:buClr>
                <a:srgbClr val="A0A0A1"/>
              </a:buClr>
              <a:buFont typeface="Open Sans"/>
              <a:buNone/>
              <a:defRPr sz="1400">
                <a:solidFill>
                  <a:srgbClr val="A0A0A1"/>
                </a:solidFill>
              </a:defRPr>
            </a:lvl5pPr>
            <a:lvl6pPr marL="2286000" indent="0" rtl="0">
              <a:spcBef>
                <a:spcPts val="0"/>
              </a:spcBef>
              <a:buClr>
                <a:srgbClr val="A0A0A1"/>
              </a:buClr>
              <a:buFont typeface="Open Sans"/>
              <a:buNone/>
              <a:defRPr sz="1400">
                <a:solidFill>
                  <a:srgbClr val="A0A0A1"/>
                </a:solidFill>
              </a:defRPr>
            </a:lvl6pPr>
            <a:lvl7pPr marL="2743200" indent="0" rtl="0">
              <a:spcBef>
                <a:spcPts val="0"/>
              </a:spcBef>
              <a:buClr>
                <a:srgbClr val="A0A0A1"/>
              </a:buClr>
              <a:buFont typeface="Open Sans"/>
              <a:buNone/>
              <a:defRPr sz="1400">
                <a:solidFill>
                  <a:srgbClr val="A0A0A1"/>
                </a:solidFill>
              </a:defRPr>
            </a:lvl7pPr>
            <a:lvl8pPr marL="3200400" indent="0" rtl="0">
              <a:spcBef>
                <a:spcPts val="0"/>
              </a:spcBef>
              <a:buClr>
                <a:srgbClr val="A0A0A1"/>
              </a:buClr>
              <a:buFont typeface="Open Sans"/>
              <a:buNone/>
              <a:defRPr sz="1400">
                <a:solidFill>
                  <a:srgbClr val="A0A0A1"/>
                </a:solidFill>
              </a:defRPr>
            </a:lvl8pPr>
            <a:lvl9pPr marL="3657600" indent="0" rtl="0">
              <a:spcBef>
                <a:spcPts val="0"/>
              </a:spcBef>
              <a:buClr>
                <a:srgbClr val="A0A0A1"/>
              </a:buClr>
              <a:buFont typeface="Open Sans"/>
              <a:buNone/>
              <a:defRPr sz="1400">
                <a:solidFill>
                  <a:srgbClr val="A0A0A1"/>
                </a:solidFill>
              </a:defRPr>
            </a:lvl9pPr>
          </a:lstStyle>
          <a:p>
            <a:endParaRPr/>
          </a:p>
        </p:txBody>
      </p:sp>
      <p:cxnSp>
        <p:nvCxnSpPr>
          <p:cNvPr id="43" name="Shape 43"/>
          <p:cNvCxnSpPr/>
          <p:nvPr/>
        </p:nvCxnSpPr>
        <p:spPr>
          <a:xfrm>
            <a:off x="0" y="550862"/>
            <a:ext cx="9144000" cy="1587"/>
          </a:xfrm>
          <a:prstGeom prst="straightConnector1">
            <a:avLst/>
          </a:prstGeom>
          <a:noFill/>
          <a:ln w="12700" cap="flat">
            <a:solidFill>
              <a:srgbClr val="D4D4D4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4" name="Shape 44"/>
          <p:cNvCxnSpPr/>
          <p:nvPr/>
        </p:nvCxnSpPr>
        <p:spPr>
          <a:xfrm>
            <a:off x="0" y="6303962"/>
            <a:ext cx="9144000" cy="1587"/>
          </a:xfrm>
          <a:prstGeom prst="straightConnector1">
            <a:avLst/>
          </a:prstGeom>
          <a:noFill/>
          <a:ln w="12700" cap="flat">
            <a:solidFill>
              <a:srgbClr val="D4D4D4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5" name="Shape 45"/>
          <p:cNvCxnSpPr/>
          <p:nvPr/>
        </p:nvCxnSpPr>
        <p:spPr>
          <a:xfrm>
            <a:off x="0" y="6303962"/>
            <a:ext cx="9144000" cy="1587"/>
          </a:xfrm>
          <a:prstGeom prst="straightConnector1">
            <a:avLst/>
          </a:prstGeom>
          <a:noFill/>
          <a:ln w="12700" cap="flat">
            <a:solidFill>
              <a:srgbClr val="D4D4D4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6" name="Shape 46"/>
          <p:cNvSpPr txBox="1">
            <a:spLocks noGrp="1"/>
          </p:cNvSpPr>
          <p:nvPr>
            <p:ph type="body" idx="2"/>
          </p:nvPr>
        </p:nvSpPr>
        <p:spPr>
          <a:xfrm>
            <a:off x="370155" y="6305550"/>
            <a:ext cx="6387996" cy="385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Clr>
                <a:schemeClr val="lt2"/>
              </a:buClr>
              <a:buFont typeface="Open Sans"/>
              <a:buNone/>
              <a:defRPr sz="800" b="0">
                <a:solidFill>
                  <a:schemeClr val="lt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cxnSp>
        <p:nvCxnSpPr>
          <p:cNvPr id="47" name="Shape 47"/>
          <p:cNvCxnSpPr/>
          <p:nvPr/>
        </p:nvCxnSpPr>
        <p:spPr>
          <a:xfrm>
            <a:off x="0" y="6303962"/>
            <a:ext cx="9144000" cy="1587"/>
          </a:xfrm>
          <a:prstGeom prst="straightConnector1">
            <a:avLst/>
          </a:prstGeom>
          <a:noFill/>
          <a:ln w="12700" cap="flat">
            <a:solidFill>
              <a:srgbClr val="D4D4D4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Line Title with Bullets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title"/>
          </p:nvPr>
        </p:nvSpPr>
        <p:spPr>
          <a:xfrm>
            <a:off x="457200" y="660397"/>
            <a:ext cx="8229600" cy="5185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body" idx="1"/>
          </p:nvPr>
        </p:nvSpPr>
        <p:spPr>
          <a:xfrm>
            <a:off x="400934" y="1363830"/>
            <a:ext cx="8229598" cy="44608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sz="2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457200" indent="-228600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627063" indent="-169862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6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855663" indent="-233362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6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1033463" indent="-182562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4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body" idx="2"/>
          </p:nvPr>
        </p:nvSpPr>
        <p:spPr>
          <a:xfrm>
            <a:off x="370155" y="6305550"/>
            <a:ext cx="6387996" cy="385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Clr>
                <a:schemeClr val="lt2"/>
              </a:buClr>
              <a:buFont typeface="Open Sans"/>
              <a:buNone/>
              <a:defRPr sz="800" b="0">
                <a:solidFill>
                  <a:schemeClr val="lt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line Title with Subtitle and Bullets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>
            <a:spLocks noGrp="1"/>
          </p:cNvSpPr>
          <p:nvPr>
            <p:ph type="title"/>
          </p:nvPr>
        </p:nvSpPr>
        <p:spPr>
          <a:xfrm>
            <a:off x="457200" y="660397"/>
            <a:ext cx="8229598" cy="5293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body" idx="1"/>
          </p:nvPr>
        </p:nvSpPr>
        <p:spPr>
          <a:xfrm>
            <a:off x="400934" y="1778141"/>
            <a:ext cx="8229598" cy="414159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sz="2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457200" indent="-228600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627063" indent="-169862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defRPr sz="16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855663" indent="-233362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6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1033463" indent="-182562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4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body" idx="2"/>
          </p:nvPr>
        </p:nvSpPr>
        <p:spPr>
          <a:xfrm>
            <a:off x="457200" y="1189723"/>
            <a:ext cx="8237538" cy="41962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Clr>
                <a:srgbClr val="9E9FA2"/>
              </a:buClr>
              <a:buFont typeface="Open Sans"/>
              <a:buNone/>
              <a:defRPr b="0">
                <a:solidFill>
                  <a:srgbClr val="9E9FA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buFont typeface="Open Sans"/>
              <a:buNone/>
              <a:defRPr b="1"/>
            </a:lvl2pPr>
            <a:lvl3pPr rtl="0">
              <a:spcBef>
                <a:spcPts val="0"/>
              </a:spcBef>
              <a:buFont typeface="Open Sans"/>
              <a:buNone/>
              <a:defRPr b="1"/>
            </a:lvl3pPr>
            <a:lvl4pPr rtl="0">
              <a:spcBef>
                <a:spcPts val="0"/>
              </a:spcBef>
              <a:buFont typeface="Open Sans"/>
              <a:buNone/>
              <a:defRPr b="1"/>
            </a:lvl4pPr>
            <a:lvl5pPr rtl="0">
              <a:spcBef>
                <a:spcPts val="0"/>
              </a:spcBef>
              <a:buFont typeface="Open Sans"/>
              <a:buNone/>
              <a:defRPr b="1"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body" idx="3"/>
          </p:nvPr>
        </p:nvSpPr>
        <p:spPr>
          <a:xfrm>
            <a:off x="370155" y="6305550"/>
            <a:ext cx="6387996" cy="385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Clr>
                <a:schemeClr val="lt2"/>
              </a:buClr>
              <a:buFont typeface="Open Sans"/>
              <a:buNone/>
              <a:defRPr sz="800" b="0">
                <a:solidFill>
                  <a:schemeClr val="lt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line Title with Subtitle and Bullets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457200" y="660397"/>
            <a:ext cx="8229600" cy="8657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xfrm>
            <a:off x="400934" y="2259123"/>
            <a:ext cx="8229598" cy="404642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sz="2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457200" indent="-228600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627063" indent="-169862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6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855663" indent="-233362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6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1033463" indent="-182562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4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body" idx="2"/>
          </p:nvPr>
        </p:nvSpPr>
        <p:spPr>
          <a:xfrm>
            <a:off x="457200" y="1570737"/>
            <a:ext cx="8237538" cy="56781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Clr>
                <a:srgbClr val="9E9FA2"/>
              </a:buClr>
              <a:buFont typeface="Open Sans"/>
              <a:buNone/>
              <a:defRPr b="0">
                <a:solidFill>
                  <a:srgbClr val="9E9FA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buFont typeface="Open Sans"/>
              <a:buNone/>
              <a:defRPr b="1"/>
            </a:lvl2pPr>
            <a:lvl3pPr rtl="0">
              <a:spcBef>
                <a:spcPts val="0"/>
              </a:spcBef>
              <a:buFont typeface="Open Sans"/>
              <a:buNone/>
              <a:defRPr b="1"/>
            </a:lvl3pPr>
            <a:lvl4pPr rtl="0">
              <a:spcBef>
                <a:spcPts val="0"/>
              </a:spcBef>
              <a:buFont typeface="Open Sans"/>
              <a:buNone/>
              <a:defRPr b="1"/>
            </a:lvl4pPr>
            <a:lvl5pPr rtl="0">
              <a:spcBef>
                <a:spcPts val="0"/>
              </a:spcBef>
              <a:buFont typeface="Open Sans"/>
              <a:buNone/>
              <a:defRPr b="1"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body" idx="3"/>
          </p:nvPr>
        </p:nvSpPr>
        <p:spPr>
          <a:xfrm>
            <a:off x="370155" y="6305550"/>
            <a:ext cx="6387996" cy="385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Clr>
                <a:schemeClr val="lt2"/>
              </a:buClr>
              <a:buFont typeface="Open Sans"/>
              <a:buNone/>
              <a:defRPr sz="800" b="0">
                <a:solidFill>
                  <a:schemeClr val="lt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Agenda 1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>
            <a:spLocks noGrp="1"/>
          </p:cNvSpPr>
          <p:nvPr>
            <p:ph type="title"/>
          </p:nvPr>
        </p:nvSpPr>
        <p:spPr>
          <a:xfrm>
            <a:off x="457200" y="660397"/>
            <a:ext cx="8229600" cy="8657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457200" y="1532279"/>
            <a:ext cx="8229600" cy="4419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685800" indent="-22225" rtl="0">
              <a:lnSpc>
                <a:spcPct val="127000"/>
              </a:lnSpc>
              <a:spcBef>
                <a:spcPts val="0"/>
              </a:spcBef>
              <a:buClr>
                <a:schemeClr val="dk2"/>
              </a:buClr>
              <a:buFont typeface="Arial"/>
              <a:buChar char="●"/>
              <a:defRPr sz="2400">
                <a:solidFill>
                  <a:schemeClr val="dk2"/>
                </a:solidFill>
              </a:defRPr>
            </a:lvl1pPr>
            <a:lvl2pPr marL="1028700" indent="-228600" rtl="0">
              <a:lnSpc>
                <a:spcPct val="127000"/>
              </a:lnSpc>
              <a:spcBef>
                <a:spcPts val="0"/>
              </a:spcBef>
              <a:defRPr>
                <a:solidFill>
                  <a:schemeClr val="dk2"/>
                </a:solidFill>
              </a:defRPr>
            </a:lvl2pPr>
            <a:lvl3pPr marL="1257300" indent="-228600" rtl="0">
              <a:lnSpc>
                <a:spcPct val="127000"/>
              </a:lnSpc>
              <a:spcBef>
                <a:spcPts val="0"/>
              </a:spcBef>
              <a:defRPr>
                <a:solidFill>
                  <a:schemeClr val="dk2"/>
                </a:solidFill>
              </a:defRPr>
            </a:lvl3pPr>
            <a:lvl4pPr marL="1601788" indent="-293688" rtl="0">
              <a:lnSpc>
                <a:spcPct val="127000"/>
              </a:lnSpc>
              <a:spcBef>
                <a:spcPts val="0"/>
              </a:spcBef>
              <a:defRPr>
                <a:solidFill>
                  <a:schemeClr val="dk2"/>
                </a:solidFill>
              </a:defRPr>
            </a:lvl4pPr>
            <a:lvl5pPr marL="1943100" indent="-228600" rtl="0">
              <a:lnSpc>
                <a:spcPct val="127000"/>
              </a:lnSpc>
              <a:spcBef>
                <a:spcPts val="0"/>
              </a:spcBef>
              <a:defRPr>
                <a:solidFill>
                  <a:schemeClr val="dk2"/>
                </a:solidFill>
              </a:defRPr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body" idx="2"/>
          </p:nvPr>
        </p:nvSpPr>
        <p:spPr>
          <a:xfrm>
            <a:off x="370155" y="6305550"/>
            <a:ext cx="6387996" cy="385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Clr>
                <a:schemeClr val="lt2"/>
              </a:buClr>
              <a:buFont typeface="Open Sans"/>
              <a:buNone/>
              <a:defRPr sz="800" b="0">
                <a:solidFill>
                  <a:schemeClr val="lt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Line Title with Bullets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 txBox="1">
            <a:spLocks noGrp="1"/>
          </p:cNvSpPr>
          <p:nvPr>
            <p:ph type="title"/>
          </p:nvPr>
        </p:nvSpPr>
        <p:spPr>
          <a:xfrm>
            <a:off x="457200" y="660397"/>
            <a:ext cx="8229600" cy="8657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400934" y="1778141"/>
            <a:ext cx="8229598" cy="414159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sz="2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457200" indent="-228600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627063" indent="-169862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6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855663" indent="-233362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6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1033463" indent="-182562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4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body" idx="2"/>
          </p:nvPr>
        </p:nvSpPr>
        <p:spPr>
          <a:xfrm>
            <a:off x="370155" y="6305550"/>
            <a:ext cx="6387996" cy="385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Clr>
                <a:schemeClr val="lt2"/>
              </a:buClr>
              <a:buFont typeface="Open Sans"/>
              <a:buNone/>
              <a:defRPr sz="800" b="0">
                <a:solidFill>
                  <a:schemeClr val="lt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ullets with Image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>
            <a:spLocks noGrp="1"/>
          </p:cNvSpPr>
          <p:nvPr>
            <p:ph type="body" idx="1"/>
          </p:nvPr>
        </p:nvSpPr>
        <p:spPr>
          <a:xfrm>
            <a:off x="4734230" y="1973674"/>
            <a:ext cx="3967316" cy="416902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28600" indent="-177800" algn="l" rtl="0">
              <a:lnSpc>
                <a:spcPct val="85000"/>
              </a:lnSpc>
              <a:spcBef>
                <a:spcPts val="400"/>
              </a:spcBef>
              <a:spcAft>
                <a:spcPts val="1200"/>
              </a:spcAft>
              <a:buClr>
                <a:srgbClr val="808388"/>
              </a:buClr>
              <a:buFont typeface="Open Sans"/>
              <a:buNone/>
              <a:defRPr sz="2000" baseline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457200" indent="-158750" algn="l" rtl="0">
              <a:lnSpc>
                <a:spcPct val="85000"/>
              </a:lnSpc>
              <a:spcBef>
                <a:spcPts val="400"/>
              </a:spcBef>
              <a:spcAft>
                <a:spcPts val="1200"/>
              </a:spcAft>
              <a:buClr>
                <a:srgbClr val="808388"/>
              </a:buClr>
              <a:buFont typeface="Arial"/>
              <a:buChar char="●"/>
              <a:defRPr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627063" indent="-109537" algn="l" rtl="0">
              <a:lnSpc>
                <a:spcPct val="85000"/>
              </a:lnSpc>
              <a:spcBef>
                <a:spcPts val="400"/>
              </a:spcBef>
              <a:spcAft>
                <a:spcPts val="1200"/>
              </a:spcAft>
              <a:buClr>
                <a:srgbClr val="808388"/>
              </a:buClr>
              <a:buFont typeface="Arial"/>
              <a:buChar char="●"/>
              <a:defRPr sz="16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855663" indent="-173037" algn="l" rtl="0">
              <a:lnSpc>
                <a:spcPct val="85000"/>
              </a:lnSpc>
              <a:spcBef>
                <a:spcPts val="400"/>
              </a:spcBef>
              <a:spcAft>
                <a:spcPts val="1200"/>
              </a:spcAft>
              <a:buClr>
                <a:srgbClr val="808388"/>
              </a:buClr>
              <a:buFont typeface="Arial"/>
              <a:buChar char="●"/>
              <a:defRPr sz="16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1033463" indent="-128587" algn="l" rtl="0">
              <a:lnSpc>
                <a:spcPct val="85000"/>
              </a:lnSpc>
              <a:spcBef>
                <a:spcPts val="400"/>
              </a:spcBef>
              <a:spcAft>
                <a:spcPts val="1200"/>
              </a:spcAft>
              <a:buClr>
                <a:srgbClr val="808388"/>
              </a:buClr>
              <a:buFont typeface="Arial"/>
              <a:buChar char="●"/>
              <a:defRPr sz="14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title"/>
          </p:nvPr>
        </p:nvSpPr>
        <p:spPr>
          <a:xfrm>
            <a:off x="457200" y="660397"/>
            <a:ext cx="8229600" cy="5293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body" idx="2"/>
          </p:nvPr>
        </p:nvSpPr>
        <p:spPr>
          <a:xfrm>
            <a:off x="457200" y="1189723"/>
            <a:ext cx="8237538" cy="56781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Clr>
                <a:schemeClr val="lt2"/>
              </a:buClr>
              <a:buFont typeface="Open Sans"/>
              <a:buNone/>
              <a:defRPr b="0">
                <a:solidFill>
                  <a:schemeClr val="lt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buFont typeface="Open Sans"/>
              <a:buNone/>
              <a:defRPr b="1"/>
            </a:lvl2pPr>
            <a:lvl3pPr rtl="0">
              <a:spcBef>
                <a:spcPts val="0"/>
              </a:spcBef>
              <a:buFont typeface="Open Sans"/>
              <a:buNone/>
              <a:defRPr b="1"/>
            </a:lvl3pPr>
            <a:lvl4pPr rtl="0">
              <a:spcBef>
                <a:spcPts val="0"/>
              </a:spcBef>
              <a:buFont typeface="Open Sans"/>
              <a:buNone/>
              <a:defRPr b="1"/>
            </a:lvl4pPr>
            <a:lvl5pPr rtl="0">
              <a:spcBef>
                <a:spcPts val="0"/>
              </a:spcBef>
              <a:buFont typeface="Open Sans"/>
              <a:buNone/>
              <a:defRPr b="1"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body" idx="3"/>
          </p:nvPr>
        </p:nvSpPr>
        <p:spPr>
          <a:xfrm>
            <a:off x="400935" y="1972532"/>
            <a:ext cx="4116387" cy="414159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sz="2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457200" indent="-228600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627063" indent="-169862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6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855663" indent="-233362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6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1033463" indent="-182562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4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body" idx="4"/>
          </p:nvPr>
        </p:nvSpPr>
        <p:spPr>
          <a:xfrm>
            <a:off x="370155" y="6305550"/>
            <a:ext cx="6387996" cy="385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Clr>
                <a:schemeClr val="lt2"/>
              </a:buClr>
              <a:buFont typeface="Open Sans"/>
              <a:buNone/>
              <a:defRPr sz="800" b="0">
                <a:solidFill>
                  <a:schemeClr val="lt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line Title w/ Subtitle only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 txBox="1">
            <a:spLocks noGrp="1"/>
          </p:cNvSpPr>
          <p:nvPr>
            <p:ph type="title"/>
          </p:nvPr>
        </p:nvSpPr>
        <p:spPr>
          <a:xfrm>
            <a:off x="457200" y="660397"/>
            <a:ext cx="8229600" cy="8657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body" idx="1"/>
          </p:nvPr>
        </p:nvSpPr>
        <p:spPr>
          <a:xfrm>
            <a:off x="457200" y="1570737"/>
            <a:ext cx="8237538" cy="56781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Clr>
                <a:srgbClr val="9E9FA2"/>
              </a:buClr>
              <a:buFont typeface="Open Sans"/>
              <a:buNone/>
              <a:defRPr b="0">
                <a:solidFill>
                  <a:srgbClr val="9E9FA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buFont typeface="Open Sans"/>
              <a:buNone/>
              <a:defRPr b="1"/>
            </a:lvl2pPr>
            <a:lvl3pPr rtl="0">
              <a:spcBef>
                <a:spcPts val="0"/>
              </a:spcBef>
              <a:buFont typeface="Open Sans"/>
              <a:buNone/>
              <a:defRPr b="1"/>
            </a:lvl3pPr>
            <a:lvl4pPr rtl="0">
              <a:spcBef>
                <a:spcPts val="0"/>
              </a:spcBef>
              <a:buFont typeface="Open Sans"/>
              <a:buNone/>
              <a:defRPr b="1"/>
            </a:lvl4pPr>
            <a:lvl5pPr rtl="0">
              <a:spcBef>
                <a:spcPts val="0"/>
              </a:spcBef>
              <a:buFont typeface="Open Sans"/>
              <a:buNone/>
              <a:defRPr b="1"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body" idx="2"/>
          </p:nvPr>
        </p:nvSpPr>
        <p:spPr>
          <a:xfrm>
            <a:off x="370155" y="6305550"/>
            <a:ext cx="6387996" cy="385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Clr>
                <a:schemeClr val="lt2"/>
              </a:buClr>
              <a:buFont typeface="Open Sans"/>
              <a:buNone/>
              <a:defRPr sz="800" b="0">
                <a:solidFill>
                  <a:schemeClr val="lt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Only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>
            <a:spLocks noGrp="1"/>
          </p:cNvSpPr>
          <p:nvPr>
            <p:ph type="title"/>
          </p:nvPr>
        </p:nvSpPr>
        <p:spPr>
          <a:xfrm>
            <a:off x="457200" y="660397"/>
            <a:ext cx="8229600" cy="8657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2800" b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2000">
                <a:solidFill>
                  <a:srgbClr val="DA4B2F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2000">
                <a:solidFill>
                  <a:srgbClr val="DA4B2F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2000">
                <a:solidFill>
                  <a:srgbClr val="DA4B2F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2000">
                <a:solidFill>
                  <a:srgbClr val="DA4B2F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457200" algn="l" rtl="0">
              <a:spcBef>
                <a:spcPts val="0"/>
              </a:spcBef>
              <a:spcAft>
                <a:spcPts val="0"/>
              </a:spcAft>
              <a:defRPr sz="20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914400" algn="l" rtl="0">
              <a:spcBef>
                <a:spcPts val="0"/>
              </a:spcBef>
              <a:spcAft>
                <a:spcPts val="0"/>
              </a:spcAft>
              <a:defRPr sz="20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1371600" algn="l" rtl="0">
              <a:spcBef>
                <a:spcPts val="0"/>
              </a:spcBef>
              <a:spcAft>
                <a:spcPts val="0"/>
              </a:spcAft>
              <a:defRPr sz="20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1828800" algn="l" rtl="0">
              <a:spcBef>
                <a:spcPts val="0"/>
              </a:spcBef>
              <a:spcAft>
                <a:spcPts val="0"/>
              </a:spcAft>
              <a:defRPr sz="20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body" idx="1"/>
          </p:nvPr>
        </p:nvSpPr>
        <p:spPr>
          <a:xfrm>
            <a:off x="370155" y="6305550"/>
            <a:ext cx="6387996" cy="385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Clr>
                <a:schemeClr val="lt2"/>
              </a:buClr>
              <a:buFont typeface="Open Sans"/>
              <a:buNone/>
              <a:defRPr sz="800" b="0">
                <a:solidFill>
                  <a:schemeClr val="lt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Blank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>
            <a:spLocks noGrp="1"/>
          </p:cNvSpPr>
          <p:nvPr>
            <p:ph type="body" idx="1"/>
          </p:nvPr>
        </p:nvSpPr>
        <p:spPr>
          <a:xfrm>
            <a:off x="370155" y="6305550"/>
            <a:ext cx="6387996" cy="385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algn="l" rtl="0">
              <a:lnSpc>
                <a:spcPct val="100000"/>
              </a:lnSpc>
              <a:spcBef>
                <a:spcPts val="0"/>
              </a:spcBef>
              <a:buClr>
                <a:schemeClr val="lt2"/>
              </a:buClr>
              <a:buFont typeface="Open Sans"/>
              <a:buNone/>
              <a:defRPr sz="800" b="0">
                <a:solidFill>
                  <a:schemeClr val="lt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One line Title w/ Subtitle only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>
            <a:spLocks noGrp="1"/>
          </p:cNvSpPr>
          <p:nvPr>
            <p:ph type="title"/>
          </p:nvPr>
        </p:nvSpPr>
        <p:spPr>
          <a:xfrm>
            <a:off x="457200" y="660397"/>
            <a:ext cx="8229600" cy="8657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2800" b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2000">
                <a:solidFill>
                  <a:srgbClr val="DA4B2F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2000">
                <a:solidFill>
                  <a:srgbClr val="DA4B2F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2000">
                <a:solidFill>
                  <a:srgbClr val="DA4B2F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2000">
                <a:solidFill>
                  <a:srgbClr val="DA4B2F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457200" algn="l" rtl="0">
              <a:spcBef>
                <a:spcPts val="0"/>
              </a:spcBef>
              <a:spcAft>
                <a:spcPts val="0"/>
              </a:spcAft>
              <a:defRPr sz="20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914400" algn="l" rtl="0">
              <a:spcBef>
                <a:spcPts val="0"/>
              </a:spcBef>
              <a:spcAft>
                <a:spcPts val="0"/>
              </a:spcAft>
              <a:defRPr sz="20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1371600" algn="l" rtl="0">
              <a:spcBef>
                <a:spcPts val="0"/>
              </a:spcBef>
              <a:spcAft>
                <a:spcPts val="0"/>
              </a:spcAft>
              <a:defRPr sz="20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1828800" algn="l" rtl="0">
              <a:spcBef>
                <a:spcPts val="0"/>
              </a:spcBef>
              <a:spcAft>
                <a:spcPts val="0"/>
              </a:spcAft>
              <a:defRPr sz="20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body" idx="1"/>
          </p:nvPr>
        </p:nvSpPr>
        <p:spPr>
          <a:xfrm>
            <a:off x="457200" y="1189723"/>
            <a:ext cx="8237538" cy="56781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Clr>
                <a:srgbClr val="9E9FA2"/>
              </a:buClr>
              <a:buFont typeface="Open Sans"/>
              <a:buNone/>
              <a:defRPr b="0">
                <a:solidFill>
                  <a:srgbClr val="9E9FA2"/>
                </a:solidFill>
              </a:defRPr>
            </a:lvl1pPr>
            <a:lvl2pPr rtl="0">
              <a:spcBef>
                <a:spcPts val="0"/>
              </a:spcBef>
              <a:buFont typeface="Open Sans"/>
              <a:buNone/>
              <a:defRPr b="1"/>
            </a:lvl2pPr>
            <a:lvl3pPr rtl="0">
              <a:spcBef>
                <a:spcPts val="0"/>
              </a:spcBef>
              <a:buFont typeface="Open Sans"/>
              <a:buNone/>
              <a:defRPr b="1"/>
            </a:lvl3pPr>
            <a:lvl4pPr rtl="0">
              <a:spcBef>
                <a:spcPts val="0"/>
              </a:spcBef>
              <a:buFont typeface="Open Sans"/>
              <a:buNone/>
              <a:defRPr b="1"/>
            </a:lvl4pPr>
            <a:lvl5pPr rtl="0">
              <a:spcBef>
                <a:spcPts val="0"/>
              </a:spcBef>
              <a:buFont typeface="Open Sans"/>
              <a:buNone/>
              <a:defRPr b="1"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>
            <a:spLocks noGrp="1"/>
          </p:cNvSpPr>
          <p:nvPr>
            <p:ph type="title"/>
          </p:nvPr>
        </p:nvSpPr>
        <p:spPr>
          <a:xfrm>
            <a:off x="375102" y="660397"/>
            <a:ext cx="8229600" cy="865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buNone/>
              <a:defRPr sz="2400"/>
            </a:lvl1pPr>
            <a:lvl2pPr rtl="0">
              <a:spcBef>
                <a:spcPts val="0"/>
              </a:spcBef>
              <a:buNone/>
              <a:defRPr sz="2400"/>
            </a:lvl2pPr>
            <a:lvl3pPr rtl="0">
              <a:spcBef>
                <a:spcPts val="0"/>
              </a:spcBef>
              <a:buNone/>
              <a:defRPr sz="2400"/>
            </a:lvl3pPr>
            <a:lvl4pPr rtl="0">
              <a:spcBef>
                <a:spcPts val="0"/>
              </a:spcBef>
              <a:buNone/>
              <a:defRPr sz="2400"/>
            </a:lvl4pPr>
            <a:lvl5pPr rtl="0">
              <a:spcBef>
                <a:spcPts val="0"/>
              </a:spcBef>
              <a:buNone/>
              <a:defRPr sz="2400"/>
            </a:lvl5pPr>
            <a:lvl6pPr rtl="0">
              <a:spcBef>
                <a:spcPts val="0"/>
              </a:spcBef>
              <a:buNone/>
              <a:defRPr sz="2400"/>
            </a:lvl6pPr>
            <a:lvl7pPr rtl="0">
              <a:spcBef>
                <a:spcPts val="0"/>
              </a:spcBef>
              <a:buNone/>
              <a:defRPr sz="2400"/>
            </a:lvl7pPr>
            <a:lvl8pPr rtl="0">
              <a:spcBef>
                <a:spcPts val="0"/>
              </a:spcBef>
              <a:buNone/>
              <a:defRPr sz="2400"/>
            </a:lvl8pPr>
            <a:lvl9pPr rtl="0">
              <a:spcBef>
                <a:spcPts val="0"/>
              </a:spcBef>
              <a:buNone/>
              <a:defRPr sz="2400"/>
            </a:lvl9pPr>
          </a:lstStyle>
          <a:p>
            <a:endParaRPr/>
          </a:p>
        </p:txBody>
      </p:sp>
      <p:sp>
        <p:nvSpPr>
          <p:cNvPr id="100" name="Shape 100"/>
          <p:cNvSpPr txBox="1">
            <a:spLocks noGrp="1"/>
          </p:cNvSpPr>
          <p:nvPr>
            <p:ph type="body" idx="1"/>
          </p:nvPr>
        </p:nvSpPr>
        <p:spPr>
          <a:xfrm>
            <a:off x="375101" y="1671577"/>
            <a:ext cx="8229600" cy="4571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●"/>
              <a:defRPr sz="2000">
                <a:solidFill>
                  <a:schemeClr val="dk1"/>
                </a:solidFill>
              </a:defRPr>
            </a:lvl1pPr>
            <a:lvl2pPr algn="l" rtl="0">
              <a:spcBef>
                <a:spcPts val="360"/>
              </a:spcBef>
              <a:buClr>
                <a:schemeClr val="dk1"/>
              </a:buClr>
              <a:buSzPct val="100000"/>
              <a:buFont typeface="Courier New"/>
              <a:buChar char="o"/>
              <a:defRPr sz="1800">
                <a:solidFill>
                  <a:schemeClr val="dk1"/>
                </a:solidFill>
              </a:defRPr>
            </a:lvl2pPr>
            <a:lvl3pPr algn="l" rtl="0">
              <a:spcBef>
                <a:spcPts val="320"/>
              </a:spcBef>
              <a:buClr>
                <a:schemeClr val="dk1"/>
              </a:buClr>
              <a:buSzPct val="100000"/>
              <a:buFont typeface="Wingdings"/>
              <a:buChar char="§"/>
              <a:defRPr sz="1600">
                <a:solidFill>
                  <a:schemeClr val="dk1"/>
                </a:solidFill>
              </a:defRPr>
            </a:lvl3pPr>
            <a:lvl4pPr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●"/>
              <a:defRPr sz="1600">
                <a:solidFill>
                  <a:schemeClr val="dk1"/>
                </a:solidFill>
              </a:defRPr>
            </a:lvl4pPr>
            <a:lvl5pPr algn="l" rtl="0">
              <a:spcBef>
                <a:spcPts val="280"/>
              </a:spcBef>
              <a:buClr>
                <a:schemeClr val="dk1"/>
              </a:buClr>
              <a:buSzPct val="100000"/>
              <a:buFont typeface="Courier New"/>
              <a:buChar char="o"/>
              <a:defRPr sz="1400" baseline="0">
                <a:solidFill>
                  <a:schemeClr val="dk1"/>
                </a:solidFill>
              </a:defRPr>
            </a:lvl5pPr>
            <a:lvl6pPr algn="l" rtl="0">
              <a:spcBef>
                <a:spcPts val="280"/>
              </a:spcBef>
              <a:buClr>
                <a:schemeClr val="dk1"/>
              </a:buClr>
              <a:buSzPct val="100000"/>
              <a:buFont typeface="Wingdings"/>
              <a:buChar char="§"/>
              <a:defRPr sz="1400">
                <a:solidFill>
                  <a:schemeClr val="dk1"/>
                </a:solidFill>
              </a:defRPr>
            </a:lvl6pPr>
            <a:lvl7pPr algn="l" rtl="0">
              <a:spcBef>
                <a:spcPts val="280"/>
              </a:spcBef>
              <a:buClr>
                <a:schemeClr val="dk1"/>
              </a:buClr>
              <a:buSzPct val="100000"/>
              <a:buFont typeface="Arial"/>
              <a:buChar char="●"/>
              <a:defRPr sz="1400">
                <a:solidFill>
                  <a:schemeClr val="dk1"/>
                </a:solidFill>
              </a:defRPr>
            </a:lvl7pPr>
            <a:lvl8pPr algn="l" rtl="0">
              <a:spcBef>
                <a:spcPts val="280"/>
              </a:spcBef>
              <a:buClr>
                <a:schemeClr val="dk1"/>
              </a:buClr>
              <a:buSzPct val="100000"/>
              <a:buFont typeface="Courier New"/>
              <a:buChar char="o"/>
              <a:defRPr sz="1400" baseline="0">
                <a:solidFill>
                  <a:schemeClr val="dk1"/>
                </a:solidFill>
              </a:defRPr>
            </a:lvl8pPr>
            <a:lvl9pPr algn="l" rtl="0">
              <a:spcBef>
                <a:spcPts val="280"/>
              </a:spcBef>
              <a:buClr>
                <a:schemeClr val="dk1"/>
              </a:buClr>
              <a:buSzPct val="100000"/>
              <a:buFont typeface="Wingdings"/>
              <a:buChar char="§"/>
              <a:defRPr sz="1400" baseline="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buClr>
                <a:schemeClr val="dk1"/>
              </a:buClr>
              <a:buFont typeface="Arial"/>
              <a:buChar char="•"/>
              <a:defRPr/>
            </a:lvl1pPr>
            <a:lvl2pPr marL="742950" indent="-107950" algn="l" rtl="0">
              <a:spcBef>
                <a:spcPts val="560"/>
              </a:spcBef>
              <a:buClr>
                <a:schemeClr val="dk1"/>
              </a:buClr>
              <a:buFont typeface="Arial"/>
              <a:buChar char="–"/>
              <a:defRPr/>
            </a:lvl2pPr>
            <a:lvl3pPr marL="1143000" indent="-76200" algn="l" rtl="0">
              <a:spcBef>
                <a:spcPts val="480"/>
              </a:spcBef>
              <a:buClr>
                <a:schemeClr val="dk1"/>
              </a:buClr>
              <a:buFont typeface="Arial"/>
              <a:buChar char="•"/>
              <a:defRPr/>
            </a:lvl3pPr>
            <a:lvl4pPr marL="16002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–"/>
              <a:defRPr/>
            </a:lvl4pPr>
            <a:lvl5pPr marL="20574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»"/>
              <a:defRPr/>
            </a:lvl5pPr>
            <a:lvl6pPr marL="25146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6pPr>
            <a:lvl7pPr marL="29718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7pPr>
            <a:lvl8pPr marL="34290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8pPr>
            <a:lvl9pPr marL="3886200" indent="-1016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/>
            </a:lvl9pPr>
          </a:lstStyle>
          <a:p>
            <a:endParaRPr/>
          </a:p>
        </p:txBody>
      </p:sp>
      <p:sp>
        <p:nvSpPr>
          <p:cNvPr id="102" name="Shape 102"/>
          <p:cNvSpPr txBox="1">
            <a:spLocks noGrp="1"/>
          </p:cNvSpPr>
          <p:nvPr>
            <p:ph type="dt" idx="10"/>
          </p:nvPr>
        </p:nvSpPr>
        <p:spPr>
          <a:xfrm>
            <a:off x="457201" y="6356353"/>
            <a:ext cx="2133599" cy="3651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03" name="Shape 103"/>
          <p:cNvSpPr txBox="1">
            <a:spLocks noGrp="1"/>
          </p:cNvSpPr>
          <p:nvPr>
            <p:ph type="ftr" idx="11"/>
          </p:nvPr>
        </p:nvSpPr>
        <p:spPr>
          <a:xfrm>
            <a:off x="3124200" y="6356353"/>
            <a:ext cx="2895600" cy="3651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04" name="Shape 104"/>
          <p:cNvSpPr txBox="1">
            <a:spLocks noGrp="1"/>
          </p:cNvSpPr>
          <p:nvPr>
            <p:ph type="sldNum" idx="12"/>
          </p:nvPr>
        </p:nvSpPr>
        <p:spPr>
          <a:xfrm>
            <a:off x="6553201" y="6356353"/>
            <a:ext cx="2133599" cy="3651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/>
          <p:nvPr/>
        </p:nvSpPr>
        <p:spPr>
          <a:xfrm>
            <a:off x="0" y="6303962"/>
            <a:ext cx="9144000" cy="55562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0" name="Shape 10"/>
          <p:cNvSpPr/>
          <p:nvPr/>
        </p:nvSpPr>
        <p:spPr>
          <a:xfrm>
            <a:off x="0" y="0"/>
            <a:ext cx="9144000" cy="550863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cxnSp>
        <p:nvCxnSpPr>
          <p:cNvPr id="11" name="Shape 11"/>
          <p:cNvCxnSpPr/>
          <p:nvPr/>
        </p:nvCxnSpPr>
        <p:spPr>
          <a:xfrm>
            <a:off x="0" y="550862"/>
            <a:ext cx="9144000" cy="1587"/>
          </a:xfrm>
          <a:prstGeom prst="straightConnector1">
            <a:avLst/>
          </a:prstGeom>
          <a:noFill/>
          <a:ln w="12700" cap="flat">
            <a:solidFill>
              <a:srgbClr val="D4D4D4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" name="Shape 12"/>
          <p:cNvCxnSpPr/>
          <p:nvPr/>
        </p:nvCxnSpPr>
        <p:spPr>
          <a:xfrm>
            <a:off x="0" y="6303962"/>
            <a:ext cx="9144000" cy="1587"/>
          </a:xfrm>
          <a:prstGeom prst="straightConnector1">
            <a:avLst/>
          </a:prstGeom>
          <a:noFill/>
          <a:ln w="12700" cap="flat">
            <a:solidFill>
              <a:srgbClr val="D4D4D4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" name="Shape 13"/>
          <p:cNvSpPr txBox="1"/>
          <p:nvPr/>
        </p:nvSpPr>
        <p:spPr>
          <a:xfrm>
            <a:off x="5067346" y="6466908"/>
            <a:ext cx="3695699" cy="21544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800" b="0" i="0" u="none" strike="noStrike" cap="none" baseline="0">
                <a:solidFill>
                  <a:schemeClr val="lt2"/>
                </a:solidFill>
                <a:latin typeface="Open Sans"/>
                <a:ea typeface="Open Sans"/>
                <a:cs typeface="Open Sans"/>
                <a:sym typeface="Open Sans"/>
              </a:rPr>
              <a:t>Google Confidential and Proprietary</a:t>
            </a:r>
          </a:p>
        </p:txBody>
      </p:sp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xfrm>
            <a:off x="457200" y="660397"/>
            <a:ext cx="8229600" cy="8657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 sz="2800" b="0" i="0" u="none" strike="noStrike" cap="none" baseline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indent="0" algn="l" rtl="0">
              <a:spcBef>
                <a:spcPts val="0"/>
              </a:spcBef>
              <a:spcAft>
                <a:spcPts val="0"/>
              </a:spcAft>
              <a:defRPr sz="2000" b="0" i="0" u="none" strike="noStrike" cap="none" baseline="0">
                <a:solidFill>
                  <a:srgbClr val="DA4B2F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indent="0" algn="l" rtl="0">
              <a:spcBef>
                <a:spcPts val="0"/>
              </a:spcBef>
              <a:spcAft>
                <a:spcPts val="0"/>
              </a:spcAft>
              <a:defRPr sz="2000" b="0" i="0" u="none" strike="noStrike" cap="none" baseline="0">
                <a:solidFill>
                  <a:srgbClr val="DA4B2F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indent="0" algn="l" rtl="0">
              <a:spcBef>
                <a:spcPts val="0"/>
              </a:spcBef>
              <a:spcAft>
                <a:spcPts val="0"/>
              </a:spcAft>
              <a:defRPr sz="2000" b="0" i="0" u="none" strike="noStrike" cap="none" baseline="0">
                <a:solidFill>
                  <a:srgbClr val="DA4B2F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indent="0" algn="l" rtl="0">
              <a:spcBef>
                <a:spcPts val="0"/>
              </a:spcBef>
              <a:spcAft>
                <a:spcPts val="0"/>
              </a:spcAft>
              <a:defRPr sz="2000" b="0" i="0" u="none" strike="noStrike" cap="none" baseline="0">
                <a:solidFill>
                  <a:srgbClr val="DA4B2F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457200" marR="0" indent="0" algn="l" rtl="0">
              <a:spcBef>
                <a:spcPts val="0"/>
              </a:spcBef>
              <a:spcAft>
                <a:spcPts val="0"/>
              </a:spcAft>
              <a:defRPr sz="2000" b="0" i="0" u="none" strike="noStrike" cap="none" baseline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914400" marR="0" indent="0" algn="l" rtl="0">
              <a:spcBef>
                <a:spcPts val="0"/>
              </a:spcBef>
              <a:spcAft>
                <a:spcPts val="0"/>
              </a:spcAft>
              <a:defRPr sz="2000" b="0" i="0" u="none" strike="noStrike" cap="none" baseline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1371600" marR="0" indent="0" algn="l" rtl="0">
              <a:spcBef>
                <a:spcPts val="0"/>
              </a:spcBef>
              <a:spcAft>
                <a:spcPts val="0"/>
              </a:spcAft>
              <a:defRPr sz="2000" b="0" i="0" u="none" strike="noStrike" cap="none" baseline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1828800" marR="0" indent="0" algn="l" rtl="0">
              <a:spcBef>
                <a:spcPts val="0"/>
              </a:spcBef>
              <a:spcAft>
                <a:spcPts val="0"/>
              </a:spcAft>
              <a:defRPr sz="2000" b="0" i="0" u="none" strike="noStrike" cap="none" baseline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body" idx="1"/>
          </p:nvPr>
        </p:nvSpPr>
        <p:spPr>
          <a:xfrm>
            <a:off x="408971" y="1847088"/>
            <a:ext cx="8221660" cy="44616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28600" marR="0" indent="-1016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Font typeface="Arial"/>
              <a:buChar char="●"/>
              <a:defRPr sz="2000" b="0" i="0" u="none" strike="noStrike" cap="none" baseline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515938" marR="0" indent="-217487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Font typeface="Arial"/>
              <a:buChar char="●"/>
              <a:defRPr sz="1800" b="0" i="0" u="none" strike="noStrike" cap="none" baseline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685800" marR="0" indent="-168275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Font typeface="Arial"/>
              <a:buChar char="●"/>
              <a:defRPr sz="1600" b="0" i="0" u="none" strike="noStrike" cap="none" baseline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973138" marR="0" indent="-227012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Font typeface="Arial"/>
              <a:buChar char="●"/>
              <a:defRPr sz="1600" b="0" i="0" u="none" strike="noStrike" cap="none" baseline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1143000" marR="0" indent="-174625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Font typeface="Arial"/>
              <a:buChar char="●"/>
              <a:defRPr sz="1400" b="0" i="0" u="none" strike="noStrike" cap="none" baseline="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514600" marR="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 b="0" i="0" u="none" strike="noStrike" cap="none" baseline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2971800" marR="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 b="0" i="0" u="none" strike="noStrike" cap="none" baseline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429000" marR="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 b="0" i="0" u="none" strike="noStrike" cap="none" baseline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3886200" marR="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●"/>
              <a:defRPr sz="2000" b="0" i="0" u="none" strike="noStrike" cap="none" baseline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16" name="Shape 16"/>
          <p:cNvSpPr txBox="1"/>
          <p:nvPr/>
        </p:nvSpPr>
        <p:spPr>
          <a:xfrm>
            <a:off x="8722236" y="6381798"/>
            <a:ext cx="357782" cy="36671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25000"/>
              <a:buFont typeface="Open Sans"/>
              <a:buNone/>
            </a:pPr>
            <a:r>
              <a:rPr lang="en-US"/>
              <a:t> </a:t>
            </a:r>
          </a:p>
        </p:txBody>
      </p:sp>
      <p:pic>
        <p:nvPicPr>
          <p:cNvPr id="17" name="Shape 17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490712" y="63500"/>
            <a:ext cx="1230235" cy="476249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Shape 18"/>
          <p:cNvSpPr/>
          <p:nvPr/>
        </p:nvSpPr>
        <p:spPr>
          <a:xfrm>
            <a:off x="0" y="6303962"/>
            <a:ext cx="9144000" cy="55562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9" name="Shape 19"/>
          <p:cNvSpPr/>
          <p:nvPr/>
        </p:nvSpPr>
        <p:spPr>
          <a:xfrm>
            <a:off x="0" y="0"/>
            <a:ext cx="9144000" cy="550863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cxnSp>
        <p:nvCxnSpPr>
          <p:cNvPr id="20" name="Shape 20"/>
          <p:cNvCxnSpPr/>
          <p:nvPr/>
        </p:nvCxnSpPr>
        <p:spPr>
          <a:xfrm>
            <a:off x="0" y="550862"/>
            <a:ext cx="9144000" cy="1587"/>
          </a:xfrm>
          <a:prstGeom prst="straightConnector1">
            <a:avLst/>
          </a:prstGeom>
          <a:noFill/>
          <a:ln w="12700" cap="flat">
            <a:solidFill>
              <a:srgbClr val="D4D4D4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1" name="Shape 21"/>
          <p:cNvCxnSpPr/>
          <p:nvPr/>
        </p:nvCxnSpPr>
        <p:spPr>
          <a:xfrm>
            <a:off x="0" y="6303962"/>
            <a:ext cx="9144000" cy="1587"/>
          </a:xfrm>
          <a:prstGeom prst="straightConnector1">
            <a:avLst/>
          </a:prstGeom>
          <a:noFill/>
          <a:ln w="12700" cap="flat">
            <a:solidFill>
              <a:srgbClr val="D4D4D4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2" name="Shape 22"/>
          <p:cNvSpPr txBox="1"/>
          <p:nvPr/>
        </p:nvSpPr>
        <p:spPr>
          <a:xfrm>
            <a:off x="5067346" y="6466908"/>
            <a:ext cx="3695699" cy="21544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800" b="0" i="0" u="none" strike="noStrike" cap="none" baseline="0">
                <a:solidFill>
                  <a:schemeClr val="lt2"/>
                </a:solidFill>
                <a:latin typeface="Open Sans"/>
                <a:ea typeface="Open Sans"/>
                <a:cs typeface="Open Sans"/>
                <a:sym typeface="Open Sans"/>
              </a:rPr>
              <a:t>Google Confidential and Proprietary</a:t>
            </a:r>
          </a:p>
        </p:txBody>
      </p:sp>
      <p:sp>
        <p:nvSpPr>
          <p:cNvPr id="23" name="Shape 23"/>
          <p:cNvSpPr txBox="1"/>
          <p:nvPr/>
        </p:nvSpPr>
        <p:spPr>
          <a:xfrm>
            <a:off x="8722236" y="6381798"/>
            <a:ext cx="357782" cy="36671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25000"/>
              <a:buFont typeface="Open Sans"/>
              <a:buNone/>
            </a:pPr>
            <a:r>
              <a:rPr lang="en-US"/>
              <a:t> </a:t>
            </a:r>
          </a:p>
        </p:txBody>
      </p:sp>
      <p:pic>
        <p:nvPicPr>
          <p:cNvPr id="24" name="Shape 24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375102" y="63500"/>
            <a:ext cx="1230235" cy="476249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2" r:id="rId14"/>
    <p:sldLayoutId id="2147483663" r:id="rId15"/>
  </p:sldLayoutIdLst>
  <p:hf sldNum="0"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514600" y="1905000"/>
            <a:ext cx="6167118" cy="1893539"/>
          </a:xfrm>
        </p:spPr>
        <p:txBody>
          <a:bodyPr/>
          <a:lstStyle/>
          <a:p>
            <a:r>
              <a:rPr lang="en-US" dirty="0" err="1" smtClean="0"/>
              <a:t>Az</a:t>
            </a:r>
            <a:r>
              <a:rPr lang="en-US" dirty="0" smtClean="0"/>
              <a:t> online </a:t>
            </a:r>
            <a:r>
              <a:rPr lang="en-US" dirty="0" err="1" smtClean="0"/>
              <a:t>vásárlási</a:t>
            </a:r>
            <a:r>
              <a:rPr lang="en-US" dirty="0" smtClean="0"/>
              <a:t> </a:t>
            </a:r>
            <a:r>
              <a:rPr lang="en-US" dirty="0" err="1" smtClean="0"/>
              <a:t>folyamat</a:t>
            </a:r>
            <a:r>
              <a:rPr lang="en-US" dirty="0" smtClean="0"/>
              <a:t> </a:t>
            </a:r>
            <a:r>
              <a:rPr lang="en-US" dirty="0" err="1" smtClean="0"/>
              <a:t>jobb</a:t>
            </a:r>
            <a:r>
              <a:rPr lang="en-US" dirty="0" smtClean="0"/>
              <a:t> </a:t>
            </a:r>
            <a:r>
              <a:rPr lang="en-US" dirty="0" err="1" smtClean="0"/>
              <a:t>megértése</a:t>
            </a:r>
            <a:r>
              <a:rPr lang="en-US" dirty="0" smtClean="0"/>
              <a:t> </a:t>
            </a:r>
            <a:r>
              <a:rPr lang="en-US" dirty="0" err="1" smtClean="0"/>
              <a:t>attribúciós</a:t>
            </a:r>
            <a:r>
              <a:rPr lang="en-US" dirty="0" smtClean="0"/>
              <a:t> </a:t>
            </a:r>
            <a:r>
              <a:rPr lang="en-US" dirty="0" err="1" smtClean="0"/>
              <a:t>modellezéssel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590800" y="3886200"/>
            <a:ext cx="6400800" cy="13716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hu-HU" dirty="0" smtClean="0"/>
              <a:t>2014. nov. 6.</a:t>
            </a:r>
          </a:p>
          <a:p>
            <a:pPr>
              <a:lnSpc>
                <a:spcPct val="100000"/>
              </a:lnSpc>
            </a:pPr>
            <a:r>
              <a:rPr lang="hu-HU" dirty="0" smtClean="0"/>
              <a:t>Erdős Ádám</a:t>
            </a:r>
          </a:p>
          <a:p>
            <a:pPr>
              <a:lnSpc>
                <a:spcPct val="100000"/>
              </a:lnSpc>
            </a:pPr>
            <a:r>
              <a:rPr lang="hu-HU" dirty="0" smtClean="0"/>
              <a:t>Account Strategist, SEEMEA, Hungary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/>
          <p:nvPr/>
        </p:nvSpPr>
        <p:spPr>
          <a:xfrm>
            <a:off x="0" y="2771546"/>
            <a:ext cx="9143998" cy="89255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28575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hu-HU" sz="32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Mi</a:t>
            </a:r>
            <a:r>
              <a:rPr lang="hu-HU" sz="3200" b="0" i="0" u="none" strike="noStrike" cap="none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az Attribúció és miért fontos?</a:t>
            </a:r>
            <a:endParaRPr lang="en-US" sz="3200" b="0" i="0" u="none" strike="noStrike" cap="none" baseline="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1" name="Shape 10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77125" y="4476498"/>
            <a:ext cx="2810069" cy="487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 txBox="1"/>
          <p:nvPr/>
        </p:nvSpPr>
        <p:spPr>
          <a:xfrm>
            <a:off x="0" y="1725066"/>
            <a:ext cx="9143998" cy="58477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28575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hu-HU" sz="320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Mi az</a:t>
            </a:r>
            <a:r>
              <a:rPr lang="en-US" sz="32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200" b="0" i="0" u="none" strike="noStrike" cap="none" baseline="0" dirty="0" smtClean="0">
                <a:solidFill>
                  <a:srgbClr val="D50F25"/>
                </a:solidFill>
                <a:latin typeface="Open Sans"/>
                <a:ea typeface="Open Sans"/>
                <a:cs typeface="Open Sans"/>
                <a:sym typeface="Open Sans"/>
              </a:rPr>
              <a:t>Attrib</a:t>
            </a:r>
            <a:r>
              <a:rPr lang="hu-HU" sz="3200" dirty="0" smtClean="0">
                <a:solidFill>
                  <a:srgbClr val="D50F25"/>
                </a:solidFill>
                <a:latin typeface="Open Sans"/>
                <a:ea typeface="Open Sans"/>
                <a:cs typeface="Open Sans"/>
                <a:sym typeface="Open Sans"/>
              </a:rPr>
              <a:t>úc</a:t>
            </a:r>
            <a:r>
              <a:rPr lang="en-US" sz="3200" b="0" i="0" u="none" strike="noStrike" cap="none" baseline="0" dirty="0" err="1" smtClean="0">
                <a:solidFill>
                  <a:srgbClr val="D50F25"/>
                </a:solidFill>
                <a:latin typeface="Open Sans"/>
                <a:ea typeface="Open Sans"/>
                <a:cs typeface="Open Sans"/>
                <a:sym typeface="Open Sans"/>
              </a:rPr>
              <a:t>i</a:t>
            </a:r>
            <a:r>
              <a:rPr lang="hu-HU" sz="3200" dirty="0" smtClean="0">
                <a:solidFill>
                  <a:srgbClr val="D50F25"/>
                </a:solidFill>
                <a:latin typeface="Open Sans"/>
                <a:ea typeface="Open Sans"/>
                <a:cs typeface="Open Sans"/>
                <a:sym typeface="Open Sans"/>
              </a:rPr>
              <a:t>ó</a:t>
            </a:r>
            <a:r>
              <a:rPr lang="en-US" sz="3200" b="0" i="0" u="none" strike="noStrike" cap="none" baseline="0" dirty="0" smtClean="0">
                <a:solidFill>
                  <a:srgbClr val="D50F25"/>
                </a:solidFill>
                <a:latin typeface="Open Sans"/>
                <a:ea typeface="Open Sans"/>
                <a:cs typeface="Open Sans"/>
                <a:sym typeface="Open Sans"/>
              </a:rPr>
              <a:t>?</a:t>
            </a:r>
            <a:endParaRPr lang="en-US" sz="3200" b="0" i="0" u="none" strike="noStrike" cap="none" baseline="0" dirty="0">
              <a:solidFill>
                <a:srgbClr val="D50F25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7" name="Shape 10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40617" y="3311192"/>
            <a:ext cx="7022123" cy="1444655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Shape 108"/>
          <p:cNvSpPr txBox="1"/>
          <p:nvPr/>
        </p:nvSpPr>
        <p:spPr>
          <a:xfrm>
            <a:off x="0" y="2446425"/>
            <a:ext cx="9143998" cy="61555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28575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hu-HU" sz="24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 konverzió</a:t>
            </a:r>
            <a:r>
              <a:rPr lang="hu-HU" sz="2400" b="0" i="0" u="none" strike="noStrike" cap="none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értékének elosztása a hozzá vezető interakciók között.</a:t>
            </a:r>
            <a:endParaRPr lang="en-US" sz="2400" b="0" i="0" u="none" strike="noStrike" cap="none" baseline="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9" name="Shape 109"/>
          <p:cNvSpPr txBox="1"/>
          <p:nvPr/>
        </p:nvSpPr>
        <p:spPr>
          <a:xfrm>
            <a:off x="1040619" y="4579173"/>
            <a:ext cx="1040617" cy="2923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28575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300" b="0" i="0" u="none" strike="noStrike" cap="none" baseline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Display</a:t>
            </a:r>
          </a:p>
        </p:txBody>
      </p:sp>
      <p:sp>
        <p:nvSpPr>
          <p:cNvPr id="110" name="Shape 110"/>
          <p:cNvSpPr txBox="1"/>
          <p:nvPr/>
        </p:nvSpPr>
        <p:spPr>
          <a:xfrm>
            <a:off x="2899899" y="4579173"/>
            <a:ext cx="1040617" cy="49244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28575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300" b="0" i="0" u="none" strike="noStrike" cap="none" baseline="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Paid</a:t>
            </a:r>
          </a:p>
          <a:p>
            <a:pPr marL="285750" marR="0" lvl="0" indent="-28575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300" b="0" i="0" u="none" strike="noStrike" cap="none" baseline="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Search</a:t>
            </a:r>
          </a:p>
        </p:txBody>
      </p:sp>
      <p:sp>
        <p:nvSpPr>
          <p:cNvPr id="111" name="Shape 111"/>
          <p:cNvSpPr txBox="1"/>
          <p:nvPr/>
        </p:nvSpPr>
        <p:spPr>
          <a:xfrm>
            <a:off x="4759178" y="4579173"/>
            <a:ext cx="1040617" cy="2923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28575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300" b="0" i="0" u="none" strike="noStrike" cap="none" baseline="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Email</a:t>
            </a:r>
          </a:p>
        </p:txBody>
      </p:sp>
      <p:sp>
        <p:nvSpPr>
          <p:cNvPr id="112" name="Shape 112"/>
          <p:cNvSpPr txBox="1"/>
          <p:nvPr/>
        </p:nvSpPr>
        <p:spPr>
          <a:xfrm>
            <a:off x="6608297" y="4762053"/>
            <a:ext cx="1454443" cy="2923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28575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hu-HU" sz="13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Konverzió</a:t>
            </a:r>
            <a:endParaRPr lang="en-US" sz="1300" b="0" i="0" u="none" strike="noStrike" cap="none" baseline="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13" name="Shape 1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98904" y="3785601"/>
            <a:ext cx="731471" cy="4815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Shape 1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83582" y="3725712"/>
            <a:ext cx="640037" cy="591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Shape 1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953021" y="3808958"/>
            <a:ext cx="640037" cy="4388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Shape 1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885515" y="3685073"/>
            <a:ext cx="835096" cy="7497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/>
        </p:nvSpPr>
        <p:spPr>
          <a:xfrm rot="10800000">
            <a:off x="3782492" y="4330585"/>
            <a:ext cx="4353299" cy="263999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27" name="Shape 127"/>
          <p:cNvSpPr/>
          <p:nvPr/>
        </p:nvSpPr>
        <p:spPr>
          <a:xfrm rot="-5400000">
            <a:off x="4126150" y="2892100"/>
            <a:ext cx="1593299" cy="263999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28" name="Shape 128"/>
          <p:cNvSpPr/>
          <p:nvPr/>
        </p:nvSpPr>
        <p:spPr>
          <a:xfrm rot="10800000">
            <a:off x="4790850" y="3556750"/>
            <a:ext cx="4235999" cy="263999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29" name="Shape 129"/>
          <p:cNvSpPr/>
          <p:nvPr/>
        </p:nvSpPr>
        <p:spPr>
          <a:xfrm>
            <a:off x="2896371" y="3294100"/>
            <a:ext cx="1532700" cy="263999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30" name="Shape 130"/>
          <p:cNvSpPr/>
          <p:nvPr/>
        </p:nvSpPr>
        <p:spPr>
          <a:xfrm rot="-5400000">
            <a:off x="3841724" y="3619225"/>
            <a:ext cx="913800" cy="263999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31" name="Shape 131"/>
          <p:cNvSpPr/>
          <p:nvPr/>
        </p:nvSpPr>
        <p:spPr>
          <a:xfrm rot="10800000">
            <a:off x="4166525" y="3949585"/>
            <a:ext cx="4353299" cy="263999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32" name="Shape 132"/>
          <p:cNvSpPr/>
          <p:nvPr/>
        </p:nvSpPr>
        <p:spPr>
          <a:xfrm rot="-5400000">
            <a:off x="5413075" y="5104600"/>
            <a:ext cx="989099" cy="263999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33" name="Shape 133"/>
          <p:cNvSpPr/>
          <p:nvPr/>
        </p:nvSpPr>
        <p:spPr>
          <a:xfrm rot="10800000">
            <a:off x="5775525" y="4729200"/>
            <a:ext cx="3134100" cy="263999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34" name="Shape 134"/>
          <p:cNvSpPr/>
          <p:nvPr/>
        </p:nvSpPr>
        <p:spPr>
          <a:xfrm>
            <a:off x="6188925" y="3559700"/>
            <a:ext cx="2955000" cy="1433400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36" name="Shape 136"/>
          <p:cNvSpPr txBox="1">
            <a:spLocks noGrp="1"/>
          </p:cNvSpPr>
          <p:nvPr>
            <p:ph type="title"/>
          </p:nvPr>
        </p:nvSpPr>
        <p:spPr>
          <a:xfrm>
            <a:off x="375102" y="660397"/>
            <a:ext cx="8229600" cy="865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hu-HU" sz="3200" dirty="0" smtClean="0"/>
              <a:t>Mi a</a:t>
            </a:r>
            <a:r>
              <a:rPr lang="hu-HU" sz="3200" dirty="0" smtClean="0">
                <a:solidFill>
                  <a:schemeClr val="accent4"/>
                </a:solidFill>
              </a:rPr>
              <a:t> </a:t>
            </a:r>
            <a:r>
              <a:rPr lang="hu-HU" sz="3200" dirty="0" smtClean="0">
                <a:solidFill>
                  <a:srgbClr val="00B050"/>
                </a:solidFill>
              </a:rPr>
              <a:t>kihívás</a:t>
            </a:r>
            <a:r>
              <a:rPr lang="en-US" sz="3200" dirty="0" smtClean="0">
                <a:solidFill>
                  <a:srgbClr val="00B050"/>
                </a:solidFill>
              </a:rPr>
              <a:t>?</a:t>
            </a:r>
            <a:r>
              <a:rPr lang="en" sz="3200" dirty="0">
                <a:solidFill>
                  <a:schemeClr val="tx1"/>
                </a:solidFill>
              </a:rPr>
              <a:t/>
            </a:r>
            <a:br>
              <a:rPr lang="en" sz="3200" dirty="0">
                <a:solidFill>
                  <a:schemeClr val="tx1"/>
                </a:solidFill>
              </a:rPr>
            </a:br>
            <a:r>
              <a:rPr lang="hu-HU" dirty="0" smtClean="0">
                <a:solidFill>
                  <a:schemeClr val="tx1"/>
                </a:solidFill>
              </a:rPr>
              <a:t>A különböző csatornák hatásának számszerűsítése</a:t>
            </a:r>
            <a:endParaRPr lang="en" dirty="0">
              <a:solidFill>
                <a:schemeClr val="tx1"/>
              </a:solidFill>
            </a:endParaRPr>
          </a:p>
        </p:txBody>
      </p:sp>
      <p:sp>
        <p:nvSpPr>
          <p:cNvPr id="137" name="Shape 137"/>
          <p:cNvSpPr txBox="1"/>
          <p:nvPr/>
        </p:nvSpPr>
        <p:spPr>
          <a:xfrm>
            <a:off x="1195151" y="1934567"/>
            <a:ext cx="1307700" cy="357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2400" b="1" dirty="0" smtClean="0"/>
              <a:t>Email</a:t>
            </a:r>
            <a:endParaRPr lang="en" sz="2400" b="1" dirty="0"/>
          </a:p>
        </p:txBody>
      </p:sp>
      <p:sp>
        <p:nvSpPr>
          <p:cNvPr id="138" name="Shape 138"/>
          <p:cNvSpPr txBox="1"/>
          <p:nvPr/>
        </p:nvSpPr>
        <p:spPr>
          <a:xfrm>
            <a:off x="237700" y="3112789"/>
            <a:ext cx="2001600" cy="357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2400" b="1" dirty="0"/>
              <a:t>Paid </a:t>
            </a:r>
            <a:r>
              <a:rPr lang="en" sz="2400" b="1" dirty="0" smtClean="0"/>
              <a:t>Search</a:t>
            </a:r>
            <a:endParaRPr lang="en" sz="2400" b="1" dirty="0"/>
          </a:p>
        </p:txBody>
      </p:sp>
      <p:sp>
        <p:nvSpPr>
          <p:cNvPr id="139" name="Shape 139"/>
          <p:cNvSpPr txBox="1"/>
          <p:nvPr/>
        </p:nvSpPr>
        <p:spPr>
          <a:xfrm>
            <a:off x="2912267" y="5285250"/>
            <a:ext cx="1591199" cy="357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2400" b="1" dirty="0" smtClean="0"/>
              <a:t>Vide</a:t>
            </a:r>
            <a:r>
              <a:rPr lang="hu-HU" sz="2400" b="1" dirty="0" smtClean="0"/>
              <a:t>ó</a:t>
            </a:r>
            <a:endParaRPr lang="en" sz="2400" b="1" dirty="0"/>
          </a:p>
        </p:txBody>
      </p:sp>
      <p:sp>
        <p:nvSpPr>
          <p:cNvPr id="140" name="Shape 140"/>
          <p:cNvSpPr txBox="1"/>
          <p:nvPr/>
        </p:nvSpPr>
        <p:spPr>
          <a:xfrm>
            <a:off x="1457350" y="4181412"/>
            <a:ext cx="1591199" cy="357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2400" b="1" dirty="0" smtClean="0"/>
              <a:t>Display</a:t>
            </a:r>
            <a:endParaRPr lang="en" sz="2400" b="1" dirty="0"/>
          </a:p>
        </p:txBody>
      </p:sp>
      <p:sp>
        <p:nvSpPr>
          <p:cNvPr id="141" name="Shape 141"/>
          <p:cNvSpPr/>
          <p:nvPr/>
        </p:nvSpPr>
        <p:spPr>
          <a:xfrm>
            <a:off x="2896371" y="2151100"/>
            <a:ext cx="2156999" cy="263999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42" name="Shape 142"/>
          <p:cNvSpPr/>
          <p:nvPr/>
        </p:nvSpPr>
        <p:spPr>
          <a:xfrm>
            <a:off x="4482753" y="5482285"/>
            <a:ext cx="1532700" cy="263999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2" name="Shape 143"/>
          <p:cNvGrpSpPr/>
          <p:nvPr/>
        </p:nvGrpSpPr>
        <p:grpSpPr>
          <a:xfrm>
            <a:off x="3004522" y="3948408"/>
            <a:ext cx="1037099" cy="1037099"/>
            <a:chOff x="3004522" y="3948408"/>
            <a:chExt cx="1037099" cy="1037099"/>
          </a:xfrm>
        </p:grpSpPr>
        <p:sp>
          <p:nvSpPr>
            <p:cNvPr id="144" name="Shape 144"/>
            <p:cNvSpPr/>
            <p:nvPr/>
          </p:nvSpPr>
          <p:spPr>
            <a:xfrm>
              <a:off x="3004522" y="3948408"/>
              <a:ext cx="1037099" cy="1037099"/>
            </a:xfrm>
            <a:prstGeom prst="ellipse">
              <a:avLst/>
            </a:prstGeom>
            <a:noFill/>
            <a:ln w="9525" cap="flat">
              <a:solidFill>
                <a:srgbClr val="999999"/>
              </a:solidFill>
              <a:prstDash val="dot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45" name="Shape 145"/>
            <p:cNvSpPr/>
            <p:nvPr/>
          </p:nvSpPr>
          <p:spPr>
            <a:xfrm>
              <a:off x="3088862" y="4031950"/>
              <a:ext cx="869700" cy="869700"/>
            </a:xfrm>
            <a:prstGeom prst="ellipse">
              <a:avLst/>
            </a:prstGeom>
            <a:solidFill>
              <a:srgbClr val="FFFFFF"/>
            </a:solidFill>
            <a:ln w="38100" cap="flat">
              <a:solidFill>
                <a:srgbClr val="D9D9D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grpSp>
          <p:nvGrpSpPr>
            <p:cNvPr id="3" name="Shape 146"/>
            <p:cNvGrpSpPr/>
            <p:nvPr/>
          </p:nvGrpSpPr>
          <p:grpSpPr>
            <a:xfrm>
              <a:off x="3269891" y="4216883"/>
              <a:ext cx="507600" cy="491400"/>
              <a:chOff x="3195716" y="4255058"/>
              <a:chExt cx="507600" cy="491400"/>
            </a:xfrm>
          </p:grpSpPr>
          <p:sp>
            <p:nvSpPr>
              <p:cNvPr id="147" name="Shape 147"/>
              <p:cNvSpPr/>
              <p:nvPr/>
            </p:nvSpPr>
            <p:spPr>
              <a:xfrm>
                <a:off x="3195716" y="4255058"/>
                <a:ext cx="507600" cy="49140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38100" cap="flat">
                <a:solidFill>
                  <a:srgbClr val="43434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148" name="Shape 148"/>
              <p:cNvSpPr/>
              <p:nvPr/>
            </p:nvSpPr>
            <p:spPr>
              <a:xfrm>
                <a:off x="3279907" y="4351725"/>
                <a:ext cx="338400" cy="80700"/>
              </a:xfrm>
              <a:prstGeom prst="rect">
                <a:avLst/>
              </a:prstGeom>
              <a:solidFill>
                <a:srgbClr val="434343"/>
              </a:solidFill>
              <a:ln>
                <a:noFill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149" name="Shape 149"/>
              <p:cNvSpPr/>
              <p:nvPr/>
            </p:nvSpPr>
            <p:spPr>
              <a:xfrm>
                <a:off x="3473316" y="4488007"/>
                <a:ext cx="144900" cy="170099"/>
              </a:xfrm>
              <a:prstGeom prst="rect">
                <a:avLst/>
              </a:prstGeom>
              <a:solidFill>
                <a:srgbClr val="434343"/>
              </a:solidFill>
              <a:ln>
                <a:noFill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 lvl="0" rtl="0">
                  <a:spcBef>
                    <a:spcPts val="0"/>
                  </a:spcBef>
                  <a:buNone/>
                </a:pPr>
                <a:endParaRPr/>
              </a:p>
            </p:txBody>
          </p:sp>
        </p:grpSp>
      </p:grpSp>
      <p:grpSp>
        <p:nvGrpSpPr>
          <p:cNvPr id="49" name="Group 48"/>
          <p:cNvGrpSpPr/>
          <p:nvPr/>
        </p:nvGrpSpPr>
        <p:grpSpPr>
          <a:xfrm>
            <a:off x="2239490" y="2898755"/>
            <a:ext cx="1037099" cy="1037099"/>
            <a:chOff x="2239490" y="2898755"/>
            <a:chExt cx="1037099" cy="1037099"/>
          </a:xfrm>
        </p:grpSpPr>
        <p:sp>
          <p:nvSpPr>
            <p:cNvPr id="150" name="Shape 150"/>
            <p:cNvSpPr/>
            <p:nvPr/>
          </p:nvSpPr>
          <p:spPr>
            <a:xfrm>
              <a:off x="2239490" y="2898755"/>
              <a:ext cx="1037099" cy="1037099"/>
            </a:xfrm>
            <a:prstGeom prst="ellipse">
              <a:avLst/>
            </a:prstGeom>
            <a:noFill/>
            <a:ln w="9525" cap="flat">
              <a:solidFill>
                <a:srgbClr val="999999"/>
              </a:solidFill>
              <a:prstDash val="dot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51" name="Shape 151"/>
            <p:cNvSpPr/>
            <p:nvPr/>
          </p:nvSpPr>
          <p:spPr>
            <a:xfrm>
              <a:off x="2323830" y="2982297"/>
              <a:ext cx="869700" cy="869700"/>
            </a:xfrm>
            <a:prstGeom prst="ellipse">
              <a:avLst/>
            </a:prstGeom>
            <a:solidFill>
              <a:srgbClr val="FFFFFF"/>
            </a:solidFill>
            <a:ln w="38100" cap="flat">
              <a:solidFill>
                <a:srgbClr val="D9D9D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grpSp>
          <p:nvGrpSpPr>
            <p:cNvPr id="4" name="Shape 152"/>
            <p:cNvGrpSpPr/>
            <p:nvPr/>
          </p:nvGrpSpPr>
          <p:grpSpPr>
            <a:xfrm>
              <a:off x="2499280" y="3148357"/>
              <a:ext cx="517522" cy="537342"/>
              <a:chOff x="589000" y="3794380"/>
              <a:chExt cx="517522" cy="537342"/>
            </a:xfrm>
          </p:grpSpPr>
          <p:sp>
            <p:nvSpPr>
              <p:cNvPr id="153" name="Shape 153"/>
              <p:cNvSpPr/>
              <p:nvPr/>
            </p:nvSpPr>
            <p:spPr>
              <a:xfrm>
                <a:off x="589000" y="3794380"/>
                <a:ext cx="357299" cy="357299"/>
              </a:xfrm>
              <a:prstGeom prst="ellipse">
                <a:avLst/>
              </a:prstGeom>
              <a:solidFill>
                <a:srgbClr val="FFFFFF"/>
              </a:solidFill>
              <a:ln w="38100" cap="flat">
                <a:solidFill>
                  <a:srgbClr val="43434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154" name="Shape 154"/>
              <p:cNvSpPr/>
              <p:nvPr/>
            </p:nvSpPr>
            <p:spPr>
              <a:xfrm rot="2679414">
                <a:off x="882492" y="4154494"/>
                <a:ext cx="212560" cy="119856"/>
              </a:xfrm>
              <a:prstGeom prst="roundRect">
                <a:avLst>
                  <a:gd name="adj" fmla="val 16667"/>
                </a:avLst>
              </a:prstGeom>
              <a:solidFill>
                <a:srgbClr val="434343"/>
              </a:solidFill>
              <a:ln>
                <a:noFill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 lvl="0" rtl="0">
                  <a:spcBef>
                    <a:spcPts val="0"/>
                  </a:spcBef>
                  <a:buNone/>
                </a:pPr>
                <a:endParaRPr/>
              </a:p>
            </p:txBody>
          </p:sp>
        </p:grpSp>
      </p:grpSp>
      <p:grpSp>
        <p:nvGrpSpPr>
          <p:cNvPr id="5" name="Shape 155"/>
          <p:cNvGrpSpPr/>
          <p:nvPr/>
        </p:nvGrpSpPr>
        <p:grpSpPr>
          <a:xfrm>
            <a:off x="2494036" y="1768685"/>
            <a:ext cx="1037099" cy="1037099"/>
            <a:chOff x="2417836" y="1768685"/>
            <a:chExt cx="1037099" cy="1037099"/>
          </a:xfrm>
        </p:grpSpPr>
        <p:sp>
          <p:nvSpPr>
            <p:cNvPr id="156" name="Shape 156"/>
            <p:cNvSpPr/>
            <p:nvPr/>
          </p:nvSpPr>
          <p:spPr>
            <a:xfrm>
              <a:off x="2417836" y="1768685"/>
              <a:ext cx="1037099" cy="1037099"/>
            </a:xfrm>
            <a:prstGeom prst="ellipse">
              <a:avLst/>
            </a:prstGeom>
            <a:noFill/>
            <a:ln w="9525" cap="flat">
              <a:solidFill>
                <a:srgbClr val="999999"/>
              </a:solidFill>
              <a:prstDash val="dot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57" name="Shape 157"/>
            <p:cNvSpPr/>
            <p:nvPr/>
          </p:nvSpPr>
          <p:spPr>
            <a:xfrm>
              <a:off x="2502176" y="1852227"/>
              <a:ext cx="869700" cy="869700"/>
            </a:xfrm>
            <a:prstGeom prst="ellipse">
              <a:avLst/>
            </a:prstGeom>
            <a:solidFill>
              <a:srgbClr val="FFFFFF"/>
            </a:solidFill>
            <a:ln w="38100" cap="flat">
              <a:solidFill>
                <a:srgbClr val="D9D9D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pic>
          <p:nvPicPr>
            <p:cNvPr id="158" name="Shape 158"/>
            <p:cNvPicPr preferRelativeResize="0"/>
            <p:nvPr/>
          </p:nvPicPr>
          <p:blipFill rotWithShape="1">
            <a:blip r:embed="rId3">
              <a:alphaModFix/>
            </a:blip>
            <a:srcRect l="2640" t="6217" r="91437" b="84554"/>
            <a:stretch/>
          </p:blipFill>
          <p:spPr>
            <a:xfrm>
              <a:off x="2686991" y="2065069"/>
              <a:ext cx="516349" cy="3915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6" name="Shape 159"/>
          <p:cNvGrpSpPr/>
          <p:nvPr/>
        </p:nvGrpSpPr>
        <p:grpSpPr>
          <a:xfrm>
            <a:off x="4383379" y="5060947"/>
            <a:ext cx="1037099" cy="1037099"/>
            <a:chOff x="6977696" y="5127833"/>
            <a:chExt cx="1037099" cy="1037099"/>
          </a:xfrm>
        </p:grpSpPr>
        <p:sp>
          <p:nvSpPr>
            <p:cNvPr id="160" name="Shape 160"/>
            <p:cNvSpPr/>
            <p:nvPr/>
          </p:nvSpPr>
          <p:spPr>
            <a:xfrm>
              <a:off x="7062036" y="5211375"/>
              <a:ext cx="869700" cy="869700"/>
            </a:xfrm>
            <a:prstGeom prst="ellipse">
              <a:avLst/>
            </a:prstGeom>
            <a:solidFill>
              <a:srgbClr val="FFFFFF"/>
            </a:solidFill>
            <a:ln w="38100" cap="flat">
              <a:solidFill>
                <a:srgbClr val="D9D9D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pic>
          <p:nvPicPr>
            <p:cNvPr id="161" name="Shape 161"/>
            <p:cNvPicPr preferRelativeResize="0"/>
            <p:nvPr/>
          </p:nvPicPr>
          <p:blipFill rotWithShape="1">
            <a:blip r:embed="rId3">
              <a:alphaModFix/>
            </a:blip>
            <a:srcRect l="25248" t="82349" r="68062" b="4582"/>
            <a:stretch/>
          </p:blipFill>
          <p:spPr>
            <a:xfrm>
              <a:off x="7237487" y="5400388"/>
              <a:ext cx="517525" cy="49196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2" name="Shape 162"/>
            <p:cNvSpPr/>
            <p:nvPr/>
          </p:nvSpPr>
          <p:spPr>
            <a:xfrm>
              <a:off x="6977696" y="5127833"/>
              <a:ext cx="1037099" cy="1037099"/>
            </a:xfrm>
            <a:prstGeom prst="ellipse">
              <a:avLst/>
            </a:prstGeom>
            <a:noFill/>
            <a:ln w="9525" cap="flat">
              <a:solidFill>
                <a:srgbClr val="999999"/>
              </a:solidFill>
              <a:prstDash val="dot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7" name="Shape 163"/>
          <p:cNvGrpSpPr/>
          <p:nvPr/>
        </p:nvGrpSpPr>
        <p:grpSpPr>
          <a:xfrm>
            <a:off x="7454256" y="3657948"/>
            <a:ext cx="1236899" cy="1236899"/>
            <a:chOff x="7128506" y="2065223"/>
            <a:chExt cx="1236899" cy="1236899"/>
          </a:xfrm>
        </p:grpSpPr>
        <p:sp>
          <p:nvSpPr>
            <p:cNvPr id="164" name="Shape 164"/>
            <p:cNvSpPr/>
            <p:nvPr/>
          </p:nvSpPr>
          <p:spPr>
            <a:xfrm>
              <a:off x="7128506" y="2065223"/>
              <a:ext cx="1236899" cy="1236899"/>
            </a:xfrm>
            <a:prstGeom prst="ellipse">
              <a:avLst/>
            </a:prstGeom>
            <a:noFill/>
            <a:ln w="9525" cap="flat">
              <a:solidFill>
                <a:srgbClr val="FFFFFF"/>
              </a:solidFill>
              <a:prstDash val="dot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65" name="Shape 165"/>
            <p:cNvSpPr/>
            <p:nvPr/>
          </p:nvSpPr>
          <p:spPr>
            <a:xfrm>
              <a:off x="7229093" y="2164860"/>
              <a:ext cx="1037099" cy="1037099"/>
            </a:xfrm>
            <a:prstGeom prst="ellipse">
              <a:avLst/>
            </a:prstGeom>
            <a:solidFill>
              <a:srgbClr val="FFFFFF"/>
            </a:solidFill>
            <a:ln w="38100" cap="flat">
              <a:solidFill>
                <a:srgbClr val="D9D9D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66" name="Shape 166"/>
            <p:cNvSpPr/>
            <p:nvPr/>
          </p:nvSpPr>
          <p:spPr>
            <a:xfrm>
              <a:off x="7490241" y="2217628"/>
              <a:ext cx="517499" cy="491700"/>
            </a:xfrm>
            <a:prstGeom prst="star5">
              <a:avLst>
                <a:gd name="adj" fmla="val 19098"/>
                <a:gd name="hf" fmla="val 105146"/>
                <a:gd name="vf" fmla="val 110557"/>
              </a:avLst>
            </a:prstGeom>
            <a:solidFill>
              <a:srgbClr val="BF90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67" name="Shape 167"/>
            <p:cNvSpPr txBox="1"/>
            <p:nvPr/>
          </p:nvSpPr>
          <p:spPr>
            <a:xfrm>
              <a:off x="7173158" y="2561723"/>
              <a:ext cx="1166700" cy="3915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lvl="0" algn="ctr" rtl="0">
                <a:spcBef>
                  <a:spcPts val="0"/>
                </a:spcBef>
                <a:buNone/>
              </a:pPr>
              <a:r>
                <a:rPr lang="hu-HU" sz="2400" b="1" dirty="0" smtClean="0"/>
                <a:t>Eladás</a:t>
              </a:r>
              <a:endParaRPr lang="en" sz="2400" b="1" dirty="0"/>
            </a:p>
          </p:txBody>
        </p:sp>
      </p:grpSp>
      <p:sp>
        <p:nvSpPr>
          <p:cNvPr id="168" name="Shape 168"/>
          <p:cNvSpPr/>
          <p:nvPr/>
        </p:nvSpPr>
        <p:spPr>
          <a:xfrm>
            <a:off x="4750000" y="4023250"/>
            <a:ext cx="1532700" cy="480599"/>
          </a:xfrm>
          <a:prstGeom prst="rect">
            <a:avLst/>
          </a:prstGeom>
          <a:solidFill>
            <a:srgbClr val="93C47D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69" name="Shape 169"/>
          <p:cNvSpPr/>
          <p:nvPr/>
        </p:nvSpPr>
        <p:spPr>
          <a:xfrm>
            <a:off x="4513853" y="5200746"/>
            <a:ext cx="763200" cy="7632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grpSp>
        <p:nvGrpSpPr>
          <p:cNvPr id="8" name="Shape 170"/>
          <p:cNvGrpSpPr/>
          <p:nvPr/>
        </p:nvGrpSpPr>
        <p:grpSpPr>
          <a:xfrm>
            <a:off x="4636700" y="5323600"/>
            <a:ext cx="517499" cy="517499"/>
            <a:chOff x="1864425" y="5320675"/>
            <a:chExt cx="517499" cy="517499"/>
          </a:xfrm>
        </p:grpSpPr>
        <p:sp>
          <p:nvSpPr>
            <p:cNvPr id="171" name="Shape 171"/>
            <p:cNvSpPr/>
            <p:nvPr/>
          </p:nvSpPr>
          <p:spPr>
            <a:xfrm>
              <a:off x="1864425" y="5320675"/>
              <a:ext cx="517499" cy="517499"/>
            </a:xfrm>
            <a:prstGeom prst="ellipse">
              <a:avLst/>
            </a:prstGeom>
            <a:noFill/>
            <a:ln w="38100" cap="flat">
              <a:solidFill>
                <a:srgbClr val="434343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2" name="Shape 172"/>
            <p:cNvSpPr/>
            <p:nvPr/>
          </p:nvSpPr>
          <p:spPr>
            <a:xfrm rot="5400000">
              <a:off x="2006566" y="5447425"/>
              <a:ext cx="305100" cy="263999"/>
            </a:xfrm>
            <a:prstGeom prst="triangle">
              <a:avLst>
                <a:gd name="adj" fmla="val 50000"/>
              </a:avLst>
            </a:prstGeom>
            <a:solidFill>
              <a:srgbClr val="434343"/>
            </a:solidFill>
            <a:ln w="19050" cap="flat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</p:grp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Shape 513"/>
          <p:cNvSpPr/>
          <p:nvPr/>
        </p:nvSpPr>
        <p:spPr>
          <a:xfrm>
            <a:off x="2210609" y="2120678"/>
            <a:ext cx="1084060" cy="3659879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9525" cap="flat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Shape 514"/>
          <p:cNvSpPr/>
          <p:nvPr/>
        </p:nvSpPr>
        <p:spPr>
          <a:xfrm>
            <a:off x="3466323" y="2120678"/>
            <a:ext cx="1084060" cy="3659879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9525" cap="flat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Shape 515"/>
          <p:cNvSpPr/>
          <p:nvPr/>
        </p:nvSpPr>
        <p:spPr>
          <a:xfrm>
            <a:off x="4722039" y="2120678"/>
            <a:ext cx="1084060" cy="3659879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9525" cap="flat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Shape 516"/>
          <p:cNvSpPr/>
          <p:nvPr/>
        </p:nvSpPr>
        <p:spPr>
          <a:xfrm>
            <a:off x="5964921" y="2120678"/>
            <a:ext cx="1084060" cy="3659879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9525" cap="flat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Shape 517"/>
          <p:cNvSpPr/>
          <p:nvPr/>
        </p:nvSpPr>
        <p:spPr>
          <a:xfrm>
            <a:off x="2322083" y="2958686"/>
            <a:ext cx="436192" cy="2565335"/>
          </a:xfrm>
          <a:prstGeom prst="upArrow">
            <a:avLst>
              <a:gd name="adj1" fmla="val 50000"/>
              <a:gd name="adj2" fmla="val 50000"/>
            </a:avLst>
          </a:prstGeom>
          <a:gradFill>
            <a:gsLst>
              <a:gs pos="0">
                <a:srgbClr val="BFBFBF"/>
              </a:gs>
              <a:gs pos="100000">
                <a:srgbClr val="F2F2F2"/>
              </a:gs>
            </a:gsLst>
            <a:lin ang="16200000" scaled="0"/>
          </a:gradFill>
          <a:ln w="9525" cap="flat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" name="Shape 518"/>
          <p:cNvSpPr/>
          <p:nvPr/>
        </p:nvSpPr>
        <p:spPr>
          <a:xfrm rot="10800000">
            <a:off x="2758275" y="2958686"/>
            <a:ext cx="436192" cy="2565335"/>
          </a:xfrm>
          <a:prstGeom prst="upArrow">
            <a:avLst>
              <a:gd name="adj1" fmla="val 50000"/>
              <a:gd name="adj2" fmla="val 50000"/>
            </a:avLst>
          </a:prstGeom>
          <a:gradFill>
            <a:gsLst>
              <a:gs pos="0">
                <a:srgbClr val="BFBFBF"/>
              </a:gs>
              <a:gs pos="100000">
                <a:srgbClr val="F2F2F2"/>
              </a:gs>
            </a:gsLst>
            <a:lin ang="16200000" scaled="0"/>
          </a:gradFill>
          <a:ln w="9525" cap="flat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" name="Shape 519"/>
          <p:cNvSpPr/>
          <p:nvPr/>
        </p:nvSpPr>
        <p:spPr>
          <a:xfrm>
            <a:off x="3577792" y="2958686"/>
            <a:ext cx="436192" cy="2565335"/>
          </a:xfrm>
          <a:prstGeom prst="upArrow">
            <a:avLst>
              <a:gd name="adj1" fmla="val 50000"/>
              <a:gd name="adj2" fmla="val 50000"/>
            </a:avLst>
          </a:prstGeom>
          <a:gradFill>
            <a:gsLst>
              <a:gs pos="0">
                <a:srgbClr val="BFBFBF"/>
              </a:gs>
              <a:gs pos="100000">
                <a:srgbClr val="F2F2F2"/>
              </a:gs>
            </a:gsLst>
            <a:lin ang="16200000" scaled="0"/>
          </a:gradFill>
          <a:ln w="9525" cap="flat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" name="Shape 520"/>
          <p:cNvSpPr/>
          <p:nvPr/>
        </p:nvSpPr>
        <p:spPr>
          <a:xfrm rot="10800000">
            <a:off x="4013984" y="2958686"/>
            <a:ext cx="436192" cy="2565335"/>
          </a:xfrm>
          <a:prstGeom prst="upArrow">
            <a:avLst>
              <a:gd name="adj1" fmla="val 50000"/>
              <a:gd name="adj2" fmla="val 50000"/>
            </a:avLst>
          </a:prstGeom>
          <a:gradFill>
            <a:gsLst>
              <a:gs pos="0">
                <a:srgbClr val="BFBFBF"/>
              </a:gs>
              <a:gs pos="100000">
                <a:srgbClr val="F2F2F2"/>
              </a:gs>
            </a:gsLst>
            <a:lin ang="16200000" scaled="0"/>
          </a:gradFill>
          <a:ln w="9525" cap="flat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" name="Shape 521"/>
          <p:cNvSpPr/>
          <p:nvPr/>
        </p:nvSpPr>
        <p:spPr>
          <a:xfrm>
            <a:off x="4824662" y="2958686"/>
            <a:ext cx="436192" cy="2565335"/>
          </a:xfrm>
          <a:prstGeom prst="upArrow">
            <a:avLst>
              <a:gd name="adj1" fmla="val 50000"/>
              <a:gd name="adj2" fmla="val 50000"/>
            </a:avLst>
          </a:prstGeom>
          <a:gradFill>
            <a:gsLst>
              <a:gs pos="0">
                <a:srgbClr val="BFBFBF"/>
              </a:gs>
              <a:gs pos="100000">
                <a:srgbClr val="F2F2F2"/>
              </a:gs>
            </a:gsLst>
            <a:lin ang="16200000" scaled="0"/>
          </a:gradFill>
          <a:ln w="9525" cap="flat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Shape 522"/>
          <p:cNvSpPr/>
          <p:nvPr/>
        </p:nvSpPr>
        <p:spPr>
          <a:xfrm rot="10800000">
            <a:off x="5260854" y="2958686"/>
            <a:ext cx="436192" cy="2565335"/>
          </a:xfrm>
          <a:prstGeom prst="upArrow">
            <a:avLst>
              <a:gd name="adj1" fmla="val 50000"/>
              <a:gd name="adj2" fmla="val 50000"/>
            </a:avLst>
          </a:prstGeom>
          <a:gradFill>
            <a:gsLst>
              <a:gs pos="0">
                <a:srgbClr val="BFBFBF"/>
              </a:gs>
              <a:gs pos="100000">
                <a:srgbClr val="F2F2F2"/>
              </a:gs>
            </a:gsLst>
            <a:lin ang="16200000" scaled="0"/>
          </a:gradFill>
          <a:ln w="9525" cap="flat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" name="Shape 523"/>
          <p:cNvSpPr/>
          <p:nvPr/>
        </p:nvSpPr>
        <p:spPr>
          <a:xfrm>
            <a:off x="6041887" y="2958686"/>
            <a:ext cx="436192" cy="2565335"/>
          </a:xfrm>
          <a:prstGeom prst="upArrow">
            <a:avLst>
              <a:gd name="adj1" fmla="val 50000"/>
              <a:gd name="adj2" fmla="val 50000"/>
            </a:avLst>
          </a:prstGeom>
          <a:gradFill>
            <a:gsLst>
              <a:gs pos="0">
                <a:srgbClr val="BFBFBF"/>
              </a:gs>
              <a:gs pos="100000">
                <a:srgbClr val="F2F2F2"/>
              </a:gs>
            </a:gsLst>
            <a:lin ang="16200000" scaled="0"/>
          </a:gradFill>
          <a:ln w="9525" cap="flat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Shape 524"/>
          <p:cNvSpPr/>
          <p:nvPr/>
        </p:nvSpPr>
        <p:spPr>
          <a:xfrm rot="10800000">
            <a:off x="6478079" y="2958686"/>
            <a:ext cx="436192" cy="2565335"/>
          </a:xfrm>
          <a:prstGeom prst="upArrow">
            <a:avLst>
              <a:gd name="adj1" fmla="val 50000"/>
              <a:gd name="adj2" fmla="val 50000"/>
            </a:avLst>
          </a:prstGeom>
          <a:gradFill>
            <a:gsLst>
              <a:gs pos="0">
                <a:srgbClr val="BFBFBF"/>
              </a:gs>
              <a:gs pos="100000">
                <a:srgbClr val="F2F2F2"/>
              </a:gs>
            </a:gsLst>
            <a:lin ang="16200000" scaled="0"/>
          </a:gradFill>
          <a:ln w="9525" cap="flat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Shape 528"/>
          <p:cNvSpPr txBox="1"/>
          <p:nvPr/>
        </p:nvSpPr>
        <p:spPr>
          <a:xfrm>
            <a:off x="4744626" y="2231574"/>
            <a:ext cx="1032454" cy="6593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600" b="0" i="0" u="none" strike="noStrike" cap="none" baseline="0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1" name="Shape 155"/>
          <p:cNvGrpSpPr/>
          <p:nvPr/>
        </p:nvGrpSpPr>
        <p:grpSpPr>
          <a:xfrm>
            <a:off x="2286000" y="1828800"/>
            <a:ext cx="990600" cy="990600"/>
            <a:chOff x="2417836" y="1768685"/>
            <a:chExt cx="1037099" cy="1037099"/>
          </a:xfrm>
        </p:grpSpPr>
        <p:sp>
          <p:nvSpPr>
            <p:cNvPr id="22" name="Shape 156"/>
            <p:cNvSpPr/>
            <p:nvPr/>
          </p:nvSpPr>
          <p:spPr>
            <a:xfrm>
              <a:off x="2417836" y="1768685"/>
              <a:ext cx="1037099" cy="1037099"/>
            </a:xfrm>
            <a:prstGeom prst="ellipse">
              <a:avLst/>
            </a:prstGeom>
            <a:noFill/>
            <a:ln w="9525" cap="flat">
              <a:solidFill>
                <a:srgbClr val="999999"/>
              </a:solidFill>
              <a:prstDash val="dot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3" name="Shape 157"/>
            <p:cNvSpPr/>
            <p:nvPr/>
          </p:nvSpPr>
          <p:spPr>
            <a:xfrm>
              <a:off x="2502176" y="1852227"/>
              <a:ext cx="869700" cy="869700"/>
            </a:xfrm>
            <a:prstGeom prst="ellipse">
              <a:avLst/>
            </a:prstGeom>
            <a:solidFill>
              <a:srgbClr val="FFFFFF"/>
            </a:solidFill>
            <a:ln w="38100" cap="flat">
              <a:solidFill>
                <a:srgbClr val="D9D9D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pic>
          <p:nvPicPr>
            <p:cNvPr id="24" name="Shape 158"/>
            <p:cNvPicPr preferRelativeResize="0"/>
            <p:nvPr/>
          </p:nvPicPr>
          <p:blipFill rotWithShape="1">
            <a:blip r:embed="rId3">
              <a:alphaModFix/>
            </a:blip>
            <a:srcRect l="2640" t="6217" r="91437" b="84554"/>
            <a:stretch/>
          </p:blipFill>
          <p:spPr>
            <a:xfrm>
              <a:off x="2686991" y="2065069"/>
              <a:ext cx="516349" cy="3915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1" name="Group 30"/>
          <p:cNvGrpSpPr/>
          <p:nvPr/>
        </p:nvGrpSpPr>
        <p:grpSpPr>
          <a:xfrm>
            <a:off x="3505201" y="1828801"/>
            <a:ext cx="990600" cy="990600"/>
            <a:chOff x="2239490" y="2898755"/>
            <a:chExt cx="1037099" cy="1037099"/>
          </a:xfrm>
        </p:grpSpPr>
        <p:sp>
          <p:nvSpPr>
            <p:cNvPr id="32" name="Shape 150"/>
            <p:cNvSpPr/>
            <p:nvPr/>
          </p:nvSpPr>
          <p:spPr>
            <a:xfrm>
              <a:off x="2239490" y="2898755"/>
              <a:ext cx="1037099" cy="1037099"/>
            </a:xfrm>
            <a:prstGeom prst="ellipse">
              <a:avLst/>
            </a:prstGeom>
            <a:noFill/>
            <a:ln w="9525" cap="flat">
              <a:solidFill>
                <a:srgbClr val="999999"/>
              </a:solidFill>
              <a:prstDash val="dot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3" name="Shape 151"/>
            <p:cNvSpPr/>
            <p:nvPr/>
          </p:nvSpPr>
          <p:spPr>
            <a:xfrm>
              <a:off x="2323830" y="2982297"/>
              <a:ext cx="869700" cy="869700"/>
            </a:xfrm>
            <a:prstGeom prst="ellipse">
              <a:avLst/>
            </a:prstGeom>
            <a:solidFill>
              <a:srgbClr val="FFFFFF"/>
            </a:solidFill>
            <a:ln w="38100" cap="flat">
              <a:solidFill>
                <a:srgbClr val="D9D9D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grpSp>
          <p:nvGrpSpPr>
            <p:cNvPr id="34" name="Shape 152"/>
            <p:cNvGrpSpPr/>
            <p:nvPr/>
          </p:nvGrpSpPr>
          <p:grpSpPr>
            <a:xfrm>
              <a:off x="2499280" y="3148357"/>
              <a:ext cx="517522" cy="537342"/>
              <a:chOff x="589000" y="3794380"/>
              <a:chExt cx="517522" cy="537342"/>
            </a:xfrm>
          </p:grpSpPr>
          <p:sp>
            <p:nvSpPr>
              <p:cNvPr id="35" name="Shape 153"/>
              <p:cNvSpPr/>
              <p:nvPr/>
            </p:nvSpPr>
            <p:spPr>
              <a:xfrm>
                <a:off x="589000" y="3794380"/>
                <a:ext cx="357299" cy="357299"/>
              </a:xfrm>
              <a:prstGeom prst="ellipse">
                <a:avLst/>
              </a:prstGeom>
              <a:solidFill>
                <a:srgbClr val="FFFFFF"/>
              </a:solidFill>
              <a:ln w="38100" cap="flat">
                <a:solidFill>
                  <a:srgbClr val="43434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36" name="Shape 154"/>
              <p:cNvSpPr/>
              <p:nvPr/>
            </p:nvSpPr>
            <p:spPr>
              <a:xfrm rot="2679414">
                <a:off x="882492" y="4154494"/>
                <a:ext cx="212560" cy="119856"/>
              </a:xfrm>
              <a:prstGeom prst="roundRect">
                <a:avLst>
                  <a:gd name="adj" fmla="val 16667"/>
                </a:avLst>
              </a:prstGeom>
              <a:solidFill>
                <a:srgbClr val="434343"/>
              </a:solidFill>
              <a:ln>
                <a:noFill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 lvl="0" rtl="0">
                  <a:spcBef>
                    <a:spcPts val="0"/>
                  </a:spcBef>
                  <a:buNone/>
                </a:pPr>
                <a:endParaRPr/>
              </a:p>
            </p:txBody>
          </p:sp>
        </p:grpSp>
      </p:grpSp>
      <p:grpSp>
        <p:nvGrpSpPr>
          <p:cNvPr id="37" name="Shape 143"/>
          <p:cNvGrpSpPr/>
          <p:nvPr/>
        </p:nvGrpSpPr>
        <p:grpSpPr>
          <a:xfrm>
            <a:off x="4724400" y="1828801"/>
            <a:ext cx="1037099" cy="990600"/>
            <a:chOff x="3004522" y="3948408"/>
            <a:chExt cx="1037099" cy="1037099"/>
          </a:xfrm>
        </p:grpSpPr>
        <p:sp>
          <p:nvSpPr>
            <p:cNvPr id="38" name="Shape 144"/>
            <p:cNvSpPr/>
            <p:nvPr/>
          </p:nvSpPr>
          <p:spPr>
            <a:xfrm>
              <a:off x="3004522" y="3948408"/>
              <a:ext cx="1037099" cy="1037099"/>
            </a:xfrm>
            <a:prstGeom prst="ellipse">
              <a:avLst/>
            </a:prstGeom>
            <a:noFill/>
            <a:ln w="9525" cap="flat">
              <a:solidFill>
                <a:srgbClr val="999999"/>
              </a:solidFill>
              <a:prstDash val="dot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9" name="Shape 145"/>
            <p:cNvSpPr/>
            <p:nvPr/>
          </p:nvSpPr>
          <p:spPr>
            <a:xfrm>
              <a:off x="3088862" y="4031950"/>
              <a:ext cx="869700" cy="869700"/>
            </a:xfrm>
            <a:prstGeom prst="ellipse">
              <a:avLst/>
            </a:prstGeom>
            <a:solidFill>
              <a:srgbClr val="FFFFFF"/>
            </a:solidFill>
            <a:ln w="38100" cap="flat">
              <a:solidFill>
                <a:srgbClr val="D9D9D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grpSp>
          <p:nvGrpSpPr>
            <p:cNvPr id="40" name="Shape 146"/>
            <p:cNvGrpSpPr/>
            <p:nvPr/>
          </p:nvGrpSpPr>
          <p:grpSpPr>
            <a:xfrm>
              <a:off x="3269891" y="4216883"/>
              <a:ext cx="507600" cy="491400"/>
              <a:chOff x="3195716" y="4255058"/>
              <a:chExt cx="507600" cy="491400"/>
            </a:xfrm>
          </p:grpSpPr>
          <p:sp>
            <p:nvSpPr>
              <p:cNvPr id="41" name="Shape 147"/>
              <p:cNvSpPr/>
              <p:nvPr/>
            </p:nvSpPr>
            <p:spPr>
              <a:xfrm>
                <a:off x="3195716" y="4255058"/>
                <a:ext cx="507600" cy="49140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38100" cap="flat">
                <a:solidFill>
                  <a:srgbClr val="43434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42" name="Shape 148"/>
              <p:cNvSpPr/>
              <p:nvPr/>
            </p:nvSpPr>
            <p:spPr>
              <a:xfrm>
                <a:off x="3279907" y="4351725"/>
                <a:ext cx="338400" cy="80700"/>
              </a:xfrm>
              <a:prstGeom prst="rect">
                <a:avLst/>
              </a:prstGeom>
              <a:solidFill>
                <a:srgbClr val="434343"/>
              </a:solidFill>
              <a:ln>
                <a:noFill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43" name="Shape 149"/>
              <p:cNvSpPr/>
              <p:nvPr/>
            </p:nvSpPr>
            <p:spPr>
              <a:xfrm>
                <a:off x="3473316" y="4488007"/>
                <a:ext cx="144900" cy="170099"/>
              </a:xfrm>
              <a:prstGeom prst="rect">
                <a:avLst/>
              </a:prstGeom>
              <a:solidFill>
                <a:srgbClr val="434343"/>
              </a:solidFill>
              <a:ln>
                <a:noFill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 lvl="0" rtl="0">
                  <a:spcBef>
                    <a:spcPts val="0"/>
                  </a:spcBef>
                  <a:buNone/>
                </a:pPr>
                <a:endParaRPr/>
              </a:p>
            </p:txBody>
          </p:sp>
        </p:grpSp>
      </p:grpSp>
      <p:grpSp>
        <p:nvGrpSpPr>
          <p:cNvPr id="56" name="Shape 159"/>
          <p:cNvGrpSpPr/>
          <p:nvPr/>
        </p:nvGrpSpPr>
        <p:grpSpPr>
          <a:xfrm>
            <a:off x="6019800" y="1828800"/>
            <a:ext cx="990600" cy="960899"/>
            <a:chOff x="6977696" y="5127833"/>
            <a:chExt cx="1037099" cy="1037099"/>
          </a:xfrm>
        </p:grpSpPr>
        <p:sp>
          <p:nvSpPr>
            <p:cNvPr id="57" name="Shape 160"/>
            <p:cNvSpPr/>
            <p:nvPr/>
          </p:nvSpPr>
          <p:spPr>
            <a:xfrm>
              <a:off x="7062036" y="5211375"/>
              <a:ext cx="869700" cy="869700"/>
            </a:xfrm>
            <a:prstGeom prst="ellipse">
              <a:avLst/>
            </a:prstGeom>
            <a:solidFill>
              <a:srgbClr val="FFFFFF"/>
            </a:solidFill>
            <a:ln w="38100" cap="flat">
              <a:solidFill>
                <a:srgbClr val="D9D9D9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59" name="Shape 162"/>
            <p:cNvSpPr/>
            <p:nvPr/>
          </p:nvSpPr>
          <p:spPr>
            <a:xfrm>
              <a:off x="6977696" y="5127833"/>
              <a:ext cx="1037099" cy="1037099"/>
            </a:xfrm>
            <a:prstGeom prst="ellipse">
              <a:avLst/>
            </a:prstGeom>
            <a:noFill/>
            <a:ln w="9525" cap="flat">
              <a:solidFill>
                <a:srgbClr val="999999"/>
              </a:solidFill>
              <a:prstDash val="dot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61" name="Shape 170"/>
          <p:cNvGrpSpPr/>
          <p:nvPr/>
        </p:nvGrpSpPr>
        <p:grpSpPr>
          <a:xfrm>
            <a:off x="6248400" y="2057400"/>
            <a:ext cx="533400" cy="533400"/>
            <a:chOff x="1864425" y="5320675"/>
            <a:chExt cx="517499" cy="517499"/>
          </a:xfrm>
        </p:grpSpPr>
        <p:sp>
          <p:nvSpPr>
            <p:cNvPr id="62" name="Shape 171"/>
            <p:cNvSpPr/>
            <p:nvPr/>
          </p:nvSpPr>
          <p:spPr>
            <a:xfrm>
              <a:off x="1864425" y="5320675"/>
              <a:ext cx="517499" cy="517499"/>
            </a:xfrm>
            <a:prstGeom prst="ellipse">
              <a:avLst/>
            </a:prstGeom>
            <a:noFill/>
            <a:ln w="38100" cap="flat">
              <a:solidFill>
                <a:srgbClr val="434343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63" name="Shape 172"/>
            <p:cNvSpPr/>
            <p:nvPr/>
          </p:nvSpPr>
          <p:spPr>
            <a:xfrm rot="5400000">
              <a:off x="2006566" y="5447425"/>
              <a:ext cx="305100" cy="263999"/>
            </a:xfrm>
            <a:prstGeom prst="triangle">
              <a:avLst>
                <a:gd name="adj" fmla="val 50000"/>
              </a:avLst>
            </a:prstGeom>
            <a:solidFill>
              <a:srgbClr val="434343"/>
            </a:solidFill>
            <a:ln w="19050" cap="flat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66" name="Title 6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dirty="0" smtClean="0"/>
              <a:t>Probléma: silókban gondolkod(t)unk</a:t>
            </a:r>
            <a:endParaRPr lang="en-US" sz="3200" dirty="0"/>
          </a:p>
        </p:txBody>
      </p:sp>
      <p:sp>
        <p:nvSpPr>
          <p:cNvPr id="67" name="Text Placeholder 6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8" name="TextBox 67"/>
          <p:cNvSpPr txBox="1"/>
          <p:nvPr/>
        </p:nvSpPr>
        <p:spPr>
          <a:xfrm>
            <a:off x="0" y="2743200"/>
            <a:ext cx="2133600" cy="1569660"/>
          </a:xfrm>
          <a:prstGeom prst="rect">
            <a:avLst/>
          </a:prstGeom>
          <a:noFill/>
          <a:ln>
            <a:solidFill>
              <a:schemeClr val="tx2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hu-HU" sz="2400" dirty="0" smtClean="0">
                <a:solidFill>
                  <a:schemeClr val="tx2"/>
                </a:solidFill>
              </a:rPr>
              <a:t>Külön kezelt csatornák, egyesével </a:t>
            </a:r>
            <a:r>
              <a:rPr lang="hu-HU" sz="2400" dirty="0" smtClean="0">
                <a:solidFill>
                  <a:schemeClr val="tx2"/>
                </a:solidFill>
              </a:rPr>
              <a:t>optimalizálva.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162800" y="2743200"/>
            <a:ext cx="1981200" cy="1569660"/>
          </a:xfrm>
          <a:prstGeom prst="rect">
            <a:avLst/>
          </a:prstGeom>
          <a:noFill/>
          <a:ln>
            <a:solidFill>
              <a:schemeClr val="tx2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hu-HU" sz="2400" dirty="0" smtClean="0">
                <a:solidFill>
                  <a:schemeClr val="tx2"/>
                </a:solidFill>
              </a:rPr>
              <a:t>Offline és online szintén </a:t>
            </a:r>
            <a:r>
              <a:rPr lang="hu-HU" sz="2400" dirty="0" smtClean="0">
                <a:solidFill>
                  <a:schemeClr val="tx2"/>
                </a:solidFill>
              </a:rPr>
              <a:t>elkülönül.</a:t>
            </a:r>
            <a:endParaRPr lang="en-US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5" name="Shape 5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6972" y="-17103"/>
            <a:ext cx="9237012" cy="6977715"/>
          </a:xfrm>
          <a:prstGeom prst="rect">
            <a:avLst/>
          </a:prstGeom>
          <a:noFill/>
          <a:ln>
            <a:noFill/>
          </a:ln>
        </p:spPr>
      </p:pic>
      <p:sp>
        <p:nvSpPr>
          <p:cNvPr id="536" name="Shape 536"/>
          <p:cNvSpPr txBox="1"/>
          <p:nvPr/>
        </p:nvSpPr>
        <p:spPr>
          <a:xfrm>
            <a:off x="1295400" y="2209800"/>
            <a:ext cx="6705600" cy="12954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400" b="0" i="0" u="none" strike="noStrike" cap="none" baseline="0" dirty="0" err="1">
                <a:solidFill>
                  <a:srgbClr val="F2F2F2"/>
                </a:solidFill>
                <a:latin typeface="Open Sans"/>
                <a:sym typeface="Arial"/>
              </a:rPr>
              <a:t>Átlagos</a:t>
            </a:r>
            <a:r>
              <a:rPr lang="en-US" sz="2400" b="0" i="0" u="none" strike="noStrike" cap="none" baseline="0" dirty="0">
                <a:solidFill>
                  <a:srgbClr val="F2F2F2"/>
                </a:solidFill>
                <a:latin typeface="Open Sans"/>
                <a:sym typeface="Arial"/>
              </a:rPr>
              <a:t> </a:t>
            </a:r>
            <a:r>
              <a:rPr lang="en-US" sz="2400" b="0" i="0" u="none" strike="noStrike" cap="none" baseline="0" dirty="0" err="1">
                <a:solidFill>
                  <a:srgbClr val="F2F2F2"/>
                </a:solidFill>
                <a:latin typeface="Open Sans"/>
                <a:sym typeface="Arial"/>
              </a:rPr>
              <a:t>megrendelési</a:t>
            </a:r>
            <a:r>
              <a:rPr lang="en-US" sz="2400" b="0" i="0" u="none" strike="noStrike" cap="none" baseline="0" dirty="0">
                <a:solidFill>
                  <a:srgbClr val="F2F2F2"/>
                </a:solidFill>
                <a:latin typeface="Open Sans"/>
                <a:sym typeface="Arial"/>
              </a:rPr>
              <a:t> </a:t>
            </a:r>
            <a:r>
              <a:rPr lang="en-US" sz="2400" b="0" i="0" u="none" strike="noStrike" cap="none" baseline="0" dirty="0" err="1">
                <a:solidFill>
                  <a:srgbClr val="F2F2F2"/>
                </a:solidFill>
                <a:latin typeface="Open Sans"/>
                <a:sym typeface="Arial"/>
              </a:rPr>
              <a:t>érték</a:t>
            </a:r>
            <a:r>
              <a:rPr lang="en-US" sz="2400" b="0" i="0" u="none" strike="noStrike" cap="none" baseline="0" dirty="0">
                <a:solidFill>
                  <a:srgbClr val="F2F2F2"/>
                </a:solidFill>
                <a:latin typeface="Open Sans"/>
                <a:sym typeface="Arial"/>
              </a:rPr>
              <a:t> = </a:t>
            </a:r>
            <a:r>
              <a:rPr lang="en-US" sz="2400" b="0" i="0" u="none" strike="noStrike" cap="none" baseline="0" dirty="0" smtClean="0">
                <a:solidFill>
                  <a:srgbClr val="F2F2F2"/>
                </a:solidFill>
                <a:latin typeface="Open Sans"/>
                <a:sym typeface="Arial"/>
              </a:rPr>
              <a:t>10</a:t>
            </a:r>
            <a:r>
              <a:rPr lang="hu-HU" sz="2400" b="0" i="0" u="none" strike="noStrike" cap="none" baseline="0" dirty="0" smtClean="0">
                <a:solidFill>
                  <a:srgbClr val="F2F2F2"/>
                </a:solidFill>
                <a:sym typeface="Arial"/>
              </a:rPr>
              <a:t>,</a:t>
            </a:r>
            <a:r>
              <a:rPr lang="en-US" sz="2400" b="0" i="0" u="none" strike="noStrike" cap="none" baseline="0" dirty="0" smtClean="0">
                <a:solidFill>
                  <a:srgbClr val="F2F2F2"/>
                </a:solidFill>
                <a:latin typeface="Open Sans"/>
                <a:sym typeface="Arial"/>
              </a:rPr>
              <a:t>000</a:t>
            </a:r>
            <a:r>
              <a:rPr lang="hu-HU" sz="2400" b="0" i="0" u="none" strike="noStrike" cap="none" baseline="0" dirty="0" smtClean="0">
                <a:solidFill>
                  <a:srgbClr val="F2F2F2"/>
                </a:solidFill>
                <a:sym typeface="Arial"/>
              </a:rPr>
              <a:t> </a:t>
            </a:r>
            <a:r>
              <a:rPr lang="en-US" sz="2400" b="0" i="0" u="none" strike="noStrike" cap="none" baseline="0" dirty="0" smtClean="0">
                <a:solidFill>
                  <a:srgbClr val="F2F2F2"/>
                </a:solidFill>
                <a:latin typeface="Open Sans"/>
                <a:sym typeface="Arial"/>
              </a:rPr>
              <a:t>Ft</a:t>
            </a:r>
            <a:endParaRPr lang="en-US" sz="2400" b="0" i="0" u="none" strike="noStrike" cap="none" baseline="0" dirty="0">
              <a:solidFill>
                <a:srgbClr val="F2F2F2"/>
              </a:solidFill>
              <a:latin typeface="Open Sans"/>
              <a:sym typeface="Arial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400" b="0" i="0" u="none" strike="noStrike" cap="none" baseline="0" dirty="0" err="1">
                <a:solidFill>
                  <a:srgbClr val="F2F2F2"/>
                </a:solidFill>
                <a:latin typeface="Open Sans"/>
                <a:sym typeface="Arial"/>
              </a:rPr>
              <a:t>Haszon</a:t>
            </a:r>
            <a:r>
              <a:rPr lang="en-US" sz="2400" b="0" i="0" u="none" strike="noStrike" cap="none" baseline="0" dirty="0">
                <a:solidFill>
                  <a:srgbClr val="F2F2F2"/>
                </a:solidFill>
                <a:latin typeface="Open Sans"/>
                <a:sym typeface="Arial"/>
              </a:rPr>
              <a:t> = 20%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400" b="0" i="0" u="none" strike="noStrike" cap="none" baseline="0" dirty="0">
                <a:solidFill>
                  <a:srgbClr val="F2F2F2"/>
                </a:solidFill>
                <a:latin typeface="Open Sans"/>
                <a:sym typeface="Arial"/>
              </a:rPr>
              <a:t>Maximum CPA = </a:t>
            </a:r>
            <a:r>
              <a:rPr lang="en-US" sz="2400" b="0" i="0" u="none" strike="noStrike" cap="none" baseline="0" dirty="0" smtClean="0">
                <a:solidFill>
                  <a:srgbClr val="F2F2F2"/>
                </a:solidFill>
                <a:latin typeface="Open Sans"/>
                <a:sym typeface="Arial"/>
              </a:rPr>
              <a:t>2</a:t>
            </a:r>
            <a:r>
              <a:rPr lang="hu-HU" sz="2400" b="0" i="0" u="none" strike="noStrike" cap="none" baseline="0" dirty="0" smtClean="0">
                <a:solidFill>
                  <a:srgbClr val="F2F2F2"/>
                </a:solidFill>
                <a:sym typeface="Arial"/>
              </a:rPr>
              <a:t>,</a:t>
            </a:r>
            <a:r>
              <a:rPr lang="en-US" sz="2400" b="0" i="0" u="none" strike="noStrike" cap="none" baseline="0" dirty="0" smtClean="0">
                <a:solidFill>
                  <a:srgbClr val="F2F2F2"/>
                </a:solidFill>
                <a:latin typeface="Open Sans"/>
                <a:sym typeface="Arial"/>
              </a:rPr>
              <a:t>000 </a:t>
            </a:r>
            <a:r>
              <a:rPr lang="en-US" sz="2400" b="0" i="0" u="none" strike="noStrike" cap="none" baseline="0" dirty="0">
                <a:solidFill>
                  <a:srgbClr val="F2F2F2"/>
                </a:solidFill>
                <a:latin typeface="Open Sans"/>
                <a:sym typeface="Arial"/>
              </a:rPr>
              <a:t>Ft</a:t>
            </a:r>
          </a:p>
        </p:txBody>
      </p:sp>
      <p:sp>
        <p:nvSpPr>
          <p:cNvPr id="537" name="Shape 537"/>
          <p:cNvSpPr txBox="1"/>
          <p:nvPr/>
        </p:nvSpPr>
        <p:spPr>
          <a:xfrm>
            <a:off x="1295400" y="4419600"/>
            <a:ext cx="6400800" cy="762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400" b="0" i="0" u="none" strike="noStrike" cap="none" baseline="0" dirty="0">
                <a:solidFill>
                  <a:srgbClr val="F2F2F2"/>
                </a:solidFill>
                <a:latin typeface="Open Sans"/>
                <a:sym typeface="Arial"/>
              </a:rPr>
              <a:t>Minden </a:t>
            </a:r>
            <a:r>
              <a:rPr lang="en-US" sz="2400" b="0" i="0" u="none" strike="noStrike" cap="none" baseline="0" dirty="0" err="1">
                <a:solidFill>
                  <a:srgbClr val="F2F2F2"/>
                </a:solidFill>
                <a:latin typeface="Open Sans"/>
                <a:sym typeface="Arial"/>
              </a:rPr>
              <a:t>csatorna</a:t>
            </a:r>
            <a:r>
              <a:rPr lang="en-US" sz="2400" b="0" i="0" u="none" strike="noStrike" cap="none" baseline="0" dirty="0">
                <a:solidFill>
                  <a:srgbClr val="F2F2F2"/>
                </a:solidFill>
                <a:latin typeface="Open Sans"/>
                <a:sym typeface="Arial"/>
              </a:rPr>
              <a:t> 2 </a:t>
            </a:r>
            <a:r>
              <a:rPr lang="en-US" sz="2400" b="0" i="0" u="none" strike="noStrike" cap="none" baseline="0" dirty="0" smtClean="0">
                <a:solidFill>
                  <a:srgbClr val="F2F2F2"/>
                </a:solidFill>
                <a:latin typeface="Open Sans"/>
                <a:sym typeface="Arial"/>
              </a:rPr>
              <a:t>000</a:t>
            </a:r>
            <a:r>
              <a:rPr lang="hu-HU" sz="2400" b="0" i="0" u="none" strike="noStrike" cap="none" baseline="0" dirty="0" smtClean="0">
                <a:solidFill>
                  <a:srgbClr val="F2F2F2"/>
                </a:solidFill>
                <a:sym typeface="Arial"/>
              </a:rPr>
              <a:t> </a:t>
            </a:r>
            <a:r>
              <a:rPr lang="en-US" sz="2400" b="0" i="0" u="none" strike="noStrike" cap="none" baseline="0" dirty="0" smtClean="0">
                <a:solidFill>
                  <a:srgbClr val="F2F2F2"/>
                </a:solidFill>
                <a:latin typeface="Open Sans"/>
                <a:sym typeface="Arial"/>
              </a:rPr>
              <a:t>Ft</a:t>
            </a:r>
            <a:r>
              <a:rPr lang="hu-HU" sz="2400" b="0" i="0" u="none" strike="noStrike" cap="none" dirty="0" smtClean="0">
                <a:solidFill>
                  <a:srgbClr val="F2F2F2"/>
                </a:solidFill>
                <a:sym typeface="Arial"/>
              </a:rPr>
              <a:t> CPA-</a:t>
            </a:r>
            <a:r>
              <a:rPr lang="en-US" sz="2400" b="0" i="0" u="none" strike="noStrike" cap="none" baseline="0" dirty="0" err="1" smtClean="0">
                <a:solidFill>
                  <a:srgbClr val="F2F2F2"/>
                </a:solidFill>
                <a:latin typeface="Open Sans"/>
                <a:sym typeface="Arial"/>
              </a:rPr>
              <a:t>ig</a:t>
            </a:r>
            <a:r>
              <a:rPr lang="en-US" sz="2400" b="0" i="0" u="none" strike="noStrike" cap="none" baseline="0" dirty="0" smtClean="0">
                <a:solidFill>
                  <a:srgbClr val="F2F2F2"/>
                </a:solidFill>
                <a:latin typeface="Open Sans"/>
                <a:sym typeface="Arial"/>
              </a:rPr>
              <a:t> </a:t>
            </a:r>
            <a:r>
              <a:rPr lang="en-US" sz="2400" b="0" i="0" u="none" strike="noStrike" cap="none" baseline="0" dirty="0" err="1">
                <a:solidFill>
                  <a:srgbClr val="F2F2F2"/>
                </a:solidFill>
                <a:latin typeface="Open Sans"/>
                <a:sym typeface="Arial"/>
              </a:rPr>
              <a:t>mehet</a:t>
            </a:r>
            <a:r>
              <a:rPr lang="en-US" sz="2400" b="0" i="0" u="none" strike="noStrike" cap="none" baseline="0" dirty="0">
                <a:solidFill>
                  <a:srgbClr val="F2F2F2"/>
                </a:solidFill>
                <a:latin typeface="Open Sans"/>
                <a:sym typeface="Arial"/>
              </a:rPr>
              <a:t>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400" b="0" i="0" u="none" strike="noStrike" cap="none" baseline="0" dirty="0">
                <a:solidFill>
                  <a:srgbClr val="F2F2F2"/>
                </a:solidFill>
                <a:latin typeface="Open Sans"/>
                <a:sym typeface="Arial"/>
              </a:rPr>
              <a:t>Minden </a:t>
            </a:r>
            <a:r>
              <a:rPr lang="en-US" sz="2400" b="0" i="0" u="none" strike="noStrike" cap="none" baseline="0" dirty="0" err="1">
                <a:solidFill>
                  <a:srgbClr val="F2F2F2"/>
                </a:solidFill>
                <a:latin typeface="Open Sans"/>
                <a:sym typeface="Arial"/>
              </a:rPr>
              <a:t>mást</a:t>
            </a:r>
            <a:r>
              <a:rPr lang="en-US" sz="2400" b="0" i="0" u="none" strike="noStrike" cap="none" baseline="0" dirty="0">
                <a:solidFill>
                  <a:srgbClr val="F2F2F2"/>
                </a:solidFill>
                <a:latin typeface="Open Sans"/>
                <a:sym typeface="Arial"/>
              </a:rPr>
              <a:t> </a:t>
            </a:r>
            <a:r>
              <a:rPr lang="en-US" sz="2400" b="0" i="0" u="none" strike="noStrike" cap="none" baseline="0" dirty="0" err="1">
                <a:solidFill>
                  <a:srgbClr val="F2F2F2"/>
                </a:solidFill>
                <a:latin typeface="Open Sans"/>
                <a:sym typeface="Arial"/>
              </a:rPr>
              <a:t>levágunk</a:t>
            </a:r>
            <a:r>
              <a:rPr lang="en-US" sz="2400" b="0" i="0" u="none" strike="noStrike" cap="none" baseline="0" dirty="0">
                <a:solidFill>
                  <a:srgbClr val="F2F2F2"/>
                </a:solidFill>
                <a:latin typeface="Open Sans"/>
                <a:sym typeface="Arial"/>
              </a:rPr>
              <a:t>, </a:t>
            </a:r>
            <a:r>
              <a:rPr lang="en-US" sz="2400" b="0" i="0" u="none" strike="noStrike" cap="none" baseline="0" dirty="0" err="1">
                <a:solidFill>
                  <a:srgbClr val="F2F2F2"/>
                </a:solidFill>
                <a:latin typeface="Open Sans"/>
                <a:sym typeface="Arial"/>
              </a:rPr>
              <a:t>mert</a:t>
            </a:r>
            <a:r>
              <a:rPr lang="en-US" sz="2400" b="0" i="0" u="none" strike="noStrike" cap="none" baseline="0" dirty="0">
                <a:solidFill>
                  <a:srgbClr val="F2F2F2"/>
                </a:solidFill>
                <a:latin typeface="Open Sans"/>
                <a:sym typeface="Arial"/>
              </a:rPr>
              <a:t> </a:t>
            </a:r>
            <a:r>
              <a:rPr lang="en-US" sz="2400" b="0" i="0" u="none" strike="noStrike" cap="none" baseline="0" dirty="0" err="1">
                <a:solidFill>
                  <a:srgbClr val="F2F2F2"/>
                </a:solidFill>
                <a:latin typeface="Open Sans"/>
                <a:sym typeface="Arial"/>
              </a:rPr>
              <a:t>nem</a:t>
            </a:r>
            <a:r>
              <a:rPr lang="en-US" sz="2400" b="0" i="0" u="none" strike="noStrike" cap="none" baseline="0" dirty="0">
                <a:solidFill>
                  <a:srgbClr val="F2F2F2"/>
                </a:solidFill>
                <a:latin typeface="Open Sans"/>
                <a:sym typeface="Arial"/>
              </a:rPr>
              <a:t> </a:t>
            </a:r>
            <a:r>
              <a:rPr lang="hu-HU" sz="2400" dirty="0" smtClean="0">
                <a:solidFill>
                  <a:srgbClr val="F2F2F2"/>
                </a:solidFill>
              </a:rPr>
              <a:t>profitábilis.</a:t>
            </a:r>
            <a:endParaRPr lang="en-US" sz="2400" b="0" i="0" u="none" strike="noStrike" cap="none" baseline="0" dirty="0">
              <a:solidFill>
                <a:srgbClr val="F2F2F2"/>
              </a:solidFill>
              <a:latin typeface="Open Sans"/>
              <a:sym typeface="Arial"/>
            </a:endParaRPr>
          </a:p>
        </p:txBody>
      </p:sp>
      <p:sp>
        <p:nvSpPr>
          <p:cNvPr id="538" name="Shape 538"/>
          <p:cNvSpPr txBox="1"/>
          <p:nvPr/>
        </p:nvSpPr>
        <p:spPr>
          <a:xfrm rot="-840000">
            <a:off x="507254" y="3847201"/>
            <a:ext cx="1643040" cy="61555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2400" b="0" i="0" u="none" strike="noStrike" cap="none" baseline="0" dirty="0" err="1">
                <a:solidFill>
                  <a:srgbClr val="FFFFFF"/>
                </a:solidFill>
                <a:latin typeface="Open Sans"/>
                <a:sym typeface="Arial"/>
              </a:rPr>
              <a:t>Stratégia</a:t>
            </a:r>
            <a:endParaRPr lang="en-US" sz="2400" b="0" i="0" u="none" strike="noStrike" cap="none" baseline="0" dirty="0">
              <a:solidFill>
                <a:srgbClr val="FFFFFF"/>
              </a:solidFill>
              <a:latin typeface="Open Sans"/>
              <a:sym typeface="Arial"/>
            </a:endParaRPr>
          </a:p>
        </p:txBody>
      </p:sp>
      <p:sp>
        <p:nvSpPr>
          <p:cNvPr id="539" name="Shape 539"/>
          <p:cNvSpPr txBox="1"/>
          <p:nvPr/>
        </p:nvSpPr>
        <p:spPr>
          <a:xfrm>
            <a:off x="602975" y="935225"/>
            <a:ext cx="7954092" cy="67026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200" b="0" i="0" u="none" strike="noStrike" cap="none" baseline="0" dirty="0">
                <a:solidFill>
                  <a:srgbClr val="FFFFFF"/>
                </a:solidFill>
                <a:latin typeface="Open Sans"/>
                <a:sym typeface="Arial"/>
              </a:rPr>
              <a:t>A </a:t>
            </a:r>
            <a:r>
              <a:rPr lang="en-US" sz="3200" b="0" i="0" u="none" strike="noStrike" cap="none" baseline="0" dirty="0" err="1">
                <a:solidFill>
                  <a:srgbClr val="FFFFFF"/>
                </a:solidFill>
                <a:latin typeface="Open Sans"/>
                <a:sym typeface="Arial"/>
              </a:rPr>
              <a:t>képlet</a:t>
            </a:r>
            <a:r>
              <a:rPr lang="en-US" sz="3200" b="0" i="0" u="none" strike="noStrike" cap="none" baseline="0" dirty="0">
                <a:solidFill>
                  <a:srgbClr val="FFFFFF"/>
                </a:solidFill>
                <a:latin typeface="Open Sans"/>
                <a:sym typeface="Arial"/>
              </a:rPr>
              <a:t> </a:t>
            </a:r>
            <a:r>
              <a:rPr lang="en-US" sz="3200" b="0" i="0" u="none" strike="noStrike" cap="none" baseline="0" dirty="0" err="1">
                <a:solidFill>
                  <a:srgbClr val="FFFFFF"/>
                </a:solidFill>
                <a:latin typeface="Open Sans"/>
                <a:sym typeface="Arial"/>
              </a:rPr>
              <a:t>egyszerű</a:t>
            </a:r>
            <a:endParaRPr lang="en-US" sz="3200" b="0" i="0" u="none" strike="noStrike" cap="none" baseline="0" dirty="0">
              <a:solidFill>
                <a:srgbClr val="FFFFFF"/>
              </a:solidFill>
              <a:latin typeface="Open Sans"/>
              <a:sym typeface="Arial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"/>
                                        <p:tgtEl>
                                          <p:spTgt spid="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borsonline.hu/files/vizilabda-valogatott-vb-2013-RE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600"/>
            <a:ext cx="9144000" cy="66294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1"/>
            <a:ext cx="9144000" cy="838200"/>
          </a:xfrm>
          <a:prstGeom prst="rect">
            <a:avLst/>
          </a:prstGeom>
          <a:solidFill>
            <a:srgbClr val="00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hu-HU" sz="3200" dirty="0" smtClean="0"/>
              <a:t>Hány játékos felelős a sikerért?</a:t>
            </a:r>
            <a:endParaRPr lang="en-US" sz="3200" dirty="0" err="1" smtClean="0">
              <a:latin typeface="Open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4514" name="Picture 2" descr="tumblr mr1ayb8KE11s8wphlo1 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8200"/>
            <a:ext cx="9144000" cy="5129213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0" y="1"/>
            <a:ext cx="9144000" cy="838200"/>
          </a:xfrm>
          <a:prstGeom prst="rect">
            <a:avLst/>
          </a:prstGeom>
          <a:solidFill>
            <a:srgbClr val="00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sz="3200" dirty="0" err="1" smtClean="0">
              <a:latin typeface="Open San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5943600"/>
            <a:ext cx="9144000" cy="914400"/>
          </a:xfrm>
          <a:prstGeom prst="rect">
            <a:avLst/>
          </a:prstGeom>
          <a:solidFill>
            <a:srgbClr val="00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sz="3200" dirty="0" err="1" smtClean="0">
              <a:latin typeface="Open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Haladunk a korral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0155" y="6305550"/>
            <a:ext cx="6387996" cy="552450"/>
          </a:xfrm>
        </p:spPr>
        <p:txBody>
          <a:bodyPr anchor="ctr"/>
          <a:lstStyle/>
          <a:p>
            <a:r>
              <a:rPr lang="hu-HU" sz="1000" dirty="0" smtClean="0"/>
              <a:t>Forrás: https://www.thinkwithgoogle.com/tools/customer-journey-to-online-purchase.html</a:t>
            </a:r>
            <a:endParaRPr lang="en-US" sz="1000" dirty="0"/>
          </a:p>
        </p:txBody>
      </p:sp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887" y="1219200"/>
            <a:ext cx="9028113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62000" y="5486401"/>
            <a:ext cx="7620000" cy="830997"/>
          </a:xfrm>
          <a:prstGeom prst="rect">
            <a:avLst/>
          </a:prstGeom>
          <a:noFill/>
          <a:ln>
            <a:solidFill>
              <a:schemeClr val="tx2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hu-HU" sz="2400" dirty="0" smtClean="0">
                <a:solidFill>
                  <a:schemeClr val="tx2"/>
                </a:solidFill>
              </a:rPr>
              <a:t>Kezdjük érteni az egyes csatornák szerepét a vásárlási folyamatban.</a:t>
            </a:r>
            <a:endParaRPr lang="en-US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 txBox="1"/>
          <p:nvPr/>
        </p:nvSpPr>
        <p:spPr>
          <a:xfrm>
            <a:off x="1920240" y="1714906"/>
            <a:ext cx="5318760" cy="7848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500" b="0" i="0" u="none" strike="noStrike" cap="none" baseline="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•	</a:t>
            </a:r>
            <a:r>
              <a:rPr lang="hu-HU" sz="150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Az összes értéket az utolsó kattintásnak adja.</a:t>
            </a:r>
            <a:endParaRPr lang="en-US" sz="1500" b="0" i="0" u="none" strike="noStrike" cap="none" baseline="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500" b="0" i="0" u="none" strike="noStrike" cap="none" baseline="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•	</a:t>
            </a:r>
            <a:r>
              <a:rPr lang="hu-HU" sz="15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Figyelmen</a:t>
            </a:r>
            <a:r>
              <a:rPr lang="hu-HU" sz="1500" b="0" i="0" u="none" strike="noStrike" cap="none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kívül hagyja az összes korábbi érintési pontot.</a:t>
            </a:r>
            <a:endParaRPr lang="en-US" sz="1500" b="0" i="0" u="none" strike="noStrike" cap="none" baseline="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500" b="0" i="0" u="none" strike="noStrike" cap="none" baseline="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•	</a:t>
            </a:r>
            <a:r>
              <a:rPr lang="hu-HU" sz="15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Az</a:t>
            </a:r>
            <a:r>
              <a:rPr lang="hu-HU" sz="1500" b="0" i="0" u="none" strike="noStrike" cap="none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upper funnel marketinget teljesen alulértékeli.</a:t>
            </a:r>
            <a:endParaRPr lang="en-US" sz="1500" b="0" i="0" u="none" strike="noStrike" cap="none" baseline="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75" name="Shape 175"/>
          <p:cNvSpPr txBox="1"/>
          <p:nvPr/>
        </p:nvSpPr>
        <p:spPr>
          <a:xfrm>
            <a:off x="1920250" y="2649625"/>
            <a:ext cx="5283300" cy="1015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500" b="0" i="0" u="none" strike="noStrike" cap="none" baseline="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•	</a:t>
            </a:r>
            <a:r>
              <a:rPr lang="hu-HU" sz="150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 konverziós értéket valamilyen egyszerű szabály alapján szétosztja az érintési pontok között.</a:t>
            </a:r>
            <a:endParaRPr lang="en-US" sz="1500" b="0" i="0" u="none" strike="noStrike" cap="none" baseline="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500" b="0" i="0" u="none" strike="noStrike" cap="none" baseline="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•	</a:t>
            </a:r>
            <a:r>
              <a:rPr lang="hu-HU" sz="150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Pl.: első kattintás, lineáris, időkésleltetés, </a:t>
            </a:r>
            <a:r>
              <a:rPr lang="hu-HU" sz="150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u-alakú.</a:t>
            </a:r>
            <a:endParaRPr lang="en-US" sz="1500" b="0" i="0" u="none" strike="noStrike" cap="none" baseline="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500" b="0" i="0" u="none" strike="noStrike" cap="none" baseline="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•	</a:t>
            </a:r>
            <a:r>
              <a:rPr lang="hu-HU" sz="150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Feltételezéseken alapul.</a:t>
            </a:r>
            <a:endParaRPr lang="en-US" sz="1500" b="0" i="0" u="none" strike="noStrike" cap="none" baseline="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76" name="Shape 176"/>
          <p:cNvSpPr txBox="1"/>
          <p:nvPr/>
        </p:nvSpPr>
        <p:spPr>
          <a:xfrm>
            <a:off x="1920250" y="3800250"/>
            <a:ext cx="5511899" cy="784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500" b="0" i="0" u="none" strike="noStrike" cap="none" baseline="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•	</a:t>
            </a:r>
            <a:r>
              <a:rPr lang="hu-HU" sz="150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Egyénileg kiszámolt súlyozás alapján osztjuk szét az értéket.</a:t>
            </a:r>
            <a:endParaRPr lang="en-US" sz="1500" b="0" i="0" u="none" strike="noStrike" cap="none" baseline="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500" b="0" i="0" u="none" strike="noStrike" cap="none" baseline="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•	</a:t>
            </a:r>
            <a:r>
              <a:rPr lang="hu-HU" sz="15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Az</a:t>
            </a:r>
            <a:r>
              <a:rPr lang="hu-HU" sz="1500" b="0" i="0" u="none" strike="noStrike" cap="none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„üzleti sejtések” részletes reprezentációja.</a:t>
            </a:r>
            <a:endParaRPr lang="en-US" sz="1500" b="0" i="0" u="none" strike="noStrike" cap="none" baseline="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500" b="0" i="0" u="none" strike="noStrike" cap="none" baseline="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•	</a:t>
            </a:r>
            <a:r>
              <a:rPr lang="hu-HU" sz="15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Továbbra</a:t>
            </a:r>
            <a:r>
              <a:rPr lang="hu-HU" sz="1500" b="0" i="0" u="none" strike="noStrike" cap="none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is feltételezéseken alapul.</a:t>
            </a:r>
            <a:endParaRPr lang="en-US" sz="1500" b="0" i="0" u="none" strike="noStrike" cap="none" baseline="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77" name="Shape 177"/>
          <p:cNvSpPr txBox="1"/>
          <p:nvPr/>
        </p:nvSpPr>
        <p:spPr>
          <a:xfrm>
            <a:off x="1920240" y="4796857"/>
            <a:ext cx="4693920" cy="10156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500" b="0" i="0" u="none" strike="noStrike" cap="none" baseline="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•</a:t>
            </a:r>
            <a:r>
              <a:rPr lang="en-US" sz="1500" b="0" i="0" u="none" strike="noStrike" cap="none" baseline="0" dirty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	</a:t>
            </a:r>
            <a:r>
              <a:rPr lang="hu-HU" sz="1500" i="1" dirty="0" smtClean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NEM </a:t>
            </a:r>
            <a:r>
              <a:rPr lang="hu-HU" sz="1500" dirty="0" smtClean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előregyártott szabályokon vagy sejtéseken alapul.</a:t>
            </a:r>
            <a:endParaRPr lang="en-US" sz="1500" b="0" i="0" u="none" strike="noStrike" cap="none" baseline="0" dirty="0">
              <a:solidFill>
                <a:schemeClr val="accen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500" b="0" i="0" u="none" strike="noStrike" cap="none" baseline="0" dirty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•	</a:t>
            </a:r>
            <a:r>
              <a:rPr lang="hu-HU" sz="1500" b="0" i="0" u="none" strike="noStrike" cap="none" baseline="0" dirty="0" smtClean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A hirdető saját adataiból</a:t>
            </a:r>
            <a:r>
              <a:rPr lang="hu-HU" sz="1500" b="0" i="0" u="none" strike="noStrike" cap="none" dirty="0" smtClean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 tanul.</a:t>
            </a:r>
            <a:endParaRPr lang="en-US" sz="1500" b="0" i="0" u="none" strike="noStrike" cap="none" baseline="0" dirty="0">
              <a:solidFill>
                <a:schemeClr val="accen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500" b="0" i="0" u="none" strike="noStrike" cap="none" baseline="0" dirty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•	</a:t>
            </a:r>
            <a:r>
              <a:rPr lang="hu-HU" sz="1500" b="0" i="0" u="none" strike="noStrike" cap="none" baseline="0" dirty="0" smtClean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A</a:t>
            </a:r>
            <a:r>
              <a:rPr lang="hu-HU" sz="1500" b="0" i="0" u="none" strike="noStrike" cap="none" dirty="0" smtClean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 súlyozást aszerint végzi el, hogy az adott érintési pont hogyan befolyásolja a konverzió valószínűségét.</a:t>
            </a:r>
            <a:endParaRPr lang="en-US" sz="1500" b="0" i="0" u="none" strike="noStrike" cap="none" baseline="0" dirty="0">
              <a:solidFill>
                <a:schemeClr val="accen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78" name="Shape 178"/>
          <p:cNvSpPr txBox="1"/>
          <p:nvPr/>
        </p:nvSpPr>
        <p:spPr>
          <a:xfrm>
            <a:off x="533400" y="1752600"/>
            <a:ext cx="1513840" cy="3231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hu-HU" sz="1500" dirty="0" smtClean="0">
                <a:solidFill>
                  <a:srgbClr val="D50F25"/>
                </a:solidFill>
                <a:latin typeface="Open Sans"/>
                <a:ea typeface="Open Sans"/>
                <a:cs typeface="Open Sans"/>
                <a:sym typeface="Open Sans"/>
              </a:rPr>
              <a:t>Utolsó kattintás</a:t>
            </a:r>
            <a:endParaRPr lang="en-US" sz="1500" b="0" i="0" u="none" strike="noStrike" cap="none" baseline="0" dirty="0">
              <a:solidFill>
                <a:srgbClr val="D50F25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79" name="Shape 179"/>
          <p:cNvSpPr txBox="1"/>
          <p:nvPr/>
        </p:nvSpPr>
        <p:spPr>
          <a:xfrm>
            <a:off x="533400" y="2667000"/>
            <a:ext cx="1432559" cy="55399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40400" marR="0" lvl="0" indent="-140400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hu-HU" sz="1500" b="0" i="0" u="none" strike="noStrike" cap="none" baseline="0" dirty="0" smtClean="0">
                <a:solidFill>
                  <a:srgbClr val="D50F25"/>
                </a:solidFill>
                <a:latin typeface="Open Sans"/>
                <a:ea typeface="Open Sans"/>
                <a:cs typeface="Open Sans"/>
                <a:sym typeface="Open Sans"/>
              </a:rPr>
              <a:t>Egyszerű</a:t>
            </a:r>
            <a:endParaRPr lang="hu-HU" sz="1500" dirty="0" smtClean="0">
              <a:solidFill>
                <a:srgbClr val="D50F25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140400" marR="0" lvl="0" indent="-140400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hu-HU" sz="1500" b="0" i="0" u="none" strike="noStrike" cap="none" dirty="0" smtClean="0">
                <a:solidFill>
                  <a:srgbClr val="D50F25"/>
                </a:solidFill>
                <a:latin typeface="Open Sans"/>
                <a:ea typeface="Open Sans"/>
                <a:cs typeface="Open Sans"/>
                <a:sym typeface="Open Sans"/>
              </a:rPr>
              <a:t>súlyozás</a:t>
            </a:r>
            <a:endParaRPr lang="en-US" sz="1500" b="0" i="0" u="none" strike="noStrike" cap="none" baseline="0" dirty="0">
              <a:solidFill>
                <a:srgbClr val="D50F25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80" name="Shape 180"/>
          <p:cNvSpPr txBox="1"/>
          <p:nvPr/>
        </p:nvSpPr>
        <p:spPr>
          <a:xfrm>
            <a:off x="533400" y="3810000"/>
            <a:ext cx="1361440" cy="55399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hu-HU" sz="1500" b="0" i="0" u="none" strike="noStrike" cap="none" baseline="0" dirty="0" smtClean="0">
                <a:solidFill>
                  <a:srgbClr val="D50F25"/>
                </a:solidFill>
                <a:latin typeface="Open Sans"/>
                <a:ea typeface="Open Sans"/>
                <a:cs typeface="Open Sans"/>
                <a:sym typeface="Open Sans"/>
              </a:rPr>
              <a:t>Egyedi</a:t>
            </a:r>
            <a:endParaRPr lang="hu-HU" sz="1500" dirty="0" smtClean="0">
              <a:solidFill>
                <a:srgbClr val="D50F25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hu-HU" sz="1500" b="0" i="0" u="none" strike="noStrike" cap="none" dirty="0" smtClean="0">
                <a:solidFill>
                  <a:srgbClr val="D50F25"/>
                </a:solidFill>
                <a:latin typeface="Open Sans"/>
                <a:ea typeface="Open Sans"/>
                <a:cs typeface="Open Sans"/>
                <a:sym typeface="Open Sans"/>
              </a:rPr>
              <a:t>súlyozás</a:t>
            </a:r>
            <a:endParaRPr lang="en-US" sz="1500" b="0" i="0" u="none" strike="noStrike" cap="none" baseline="0" dirty="0">
              <a:solidFill>
                <a:srgbClr val="D50F25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81" name="Shape 181"/>
          <p:cNvSpPr txBox="1"/>
          <p:nvPr/>
        </p:nvSpPr>
        <p:spPr>
          <a:xfrm>
            <a:off x="619760" y="4796857"/>
            <a:ext cx="1432559" cy="32316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500" b="0" i="0" u="none" strike="noStrike" cap="none" baseline="0" dirty="0">
                <a:solidFill>
                  <a:srgbClr val="3369E8"/>
                </a:solidFill>
                <a:latin typeface="Open Sans"/>
                <a:ea typeface="Open Sans"/>
                <a:cs typeface="Open Sans"/>
                <a:sym typeface="Open Sans"/>
              </a:rPr>
              <a:t>Data Driven</a:t>
            </a:r>
          </a:p>
        </p:txBody>
      </p:sp>
      <p:pic>
        <p:nvPicPr>
          <p:cNvPr id="182" name="Shape 18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03439" y="1872506"/>
            <a:ext cx="1188640" cy="5425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Shape 18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203439" y="3129280"/>
            <a:ext cx="1188640" cy="2133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Shape 18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03439" y="4038614"/>
            <a:ext cx="1188640" cy="4571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Shape 18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203439" y="5272039"/>
            <a:ext cx="1188640" cy="469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Shape 18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649474" y="2655841"/>
            <a:ext cx="286493" cy="2499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Shape 18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649474" y="3550342"/>
            <a:ext cx="286493" cy="2499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Shape 18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649474" y="4877792"/>
            <a:ext cx="286493" cy="249918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Shape 189"/>
          <p:cNvSpPr/>
          <p:nvPr/>
        </p:nvSpPr>
        <p:spPr>
          <a:xfrm>
            <a:off x="533400" y="4800600"/>
            <a:ext cx="8046720" cy="1478281"/>
          </a:xfrm>
          <a:prstGeom prst="roundRect">
            <a:avLst>
              <a:gd name="adj" fmla="val 16667"/>
            </a:avLst>
          </a:prstGeom>
          <a:noFill/>
          <a:ln w="22225" cap="flat">
            <a:solidFill>
              <a:srgbClr val="D7D8DA"/>
            </a:solidFill>
            <a:prstDash val="dot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Haladunk a számszerűsítéssel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1" name="Shape 11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9600" y="5181600"/>
            <a:ext cx="1371600" cy="247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6562" name="Picture 2" descr="http://www.budaorsiinfo.hu/wp-content/uploads/2013/07/benedek_tibor_vizilabda_2013ju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0"/>
            <a:ext cx="5121783" cy="6874877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7086600" y="0"/>
            <a:ext cx="2057400" cy="6857999"/>
          </a:xfrm>
          <a:prstGeom prst="rect">
            <a:avLst/>
          </a:prstGeom>
          <a:solidFill>
            <a:srgbClr val="00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sz="3200" dirty="0" err="1" smtClean="0">
              <a:latin typeface="Open San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"/>
            <a:ext cx="1981200" cy="6857999"/>
          </a:xfrm>
          <a:prstGeom prst="rect">
            <a:avLst/>
          </a:prstGeom>
          <a:solidFill>
            <a:srgbClr val="00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sz="3200" dirty="0" err="1" smtClean="0">
              <a:latin typeface="Open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 txBox="1"/>
          <p:nvPr/>
        </p:nvSpPr>
        <p:spPr>
          <a:xfrm>
            <a:off x="0" y="912266"/>
            <a:ext cx="9143998" cy="58477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28575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hu-HU" sz="320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Legfőbb előnyök</a:t>
            </a:r>
            <a:endParaRPr lang="en-US" sz="3200" b="0" i="0" u="none" strike="noStrike" cap="none" baseline="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42" name="Shape 242"/>
          <p:cNvSpPr txBox="1"/>
          <p:nvPr/>
        </p:nvSpPr>
        <p:spPr>
          <a:xfrm>
            <a:off x="294640" y="6324600"/>
            <a:ext cx="6639560" cy="5334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285750" lvl="0" indent="-285750">
              <a:buSzPct val="25000"/>
            </a:pPr>
            <a:r>
              <a:rPr lang="en-US" sz="10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*</a:t>
            </a:r>
            <a:r>
              <a:rPr lang="hu-HU" sz="10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A játékelméletből származó</a:t>
            </a:r>
            <a:r>
              <a:rPr lang="en-US" sz="10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Shapely</a:t>
            </a:r>
            <a:r>
              <a:rPr lang="hu-HU" sz="100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–értéken alapuló algoritmus : http://</a:t>
            </a:r>
            <a:r>
              <a:rPr lang="hu-HU" sz="100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en.wikipedia.org/wiki/Shapley_value</a:t>
            </a:r>
            <a:endParaRPr lang="en-US" sz="1000" b="0" i="0" u="none" strike="noStrike" cap="none" baseline="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0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**</a:t>
            </a:r>
            <a:r>
              <a:rPr lang="hu-HU" sz="10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Jelenleg</a:t>
            </a:r>
            <a:r>
              <a:rPr lang="hu-HU" sz="1000" b="0" i="0" u="none" strike="noStrike" cap="none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a konverzió előtti maximum  4 érintési pontot vesszük figyelembe.</a:t>
            </a:r>
            <a:endParaRPr lang="en-US" sz="1000" b="0" i="0" u="none" strike="noStrike" cap="none" baseline="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43" name="Shape 243"/>
          <p:cNvSpPr txBox="1"/>
          <p:nvPr/>
        </p:nvSpPr>
        <p:spPr>
          <a:xfrm>
            <a:off x="2783840" y="1631491"/>
            <a:ext cx="5323800" cy="1138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700" b="0" i="0" u="none" strike="noStrike" cap="none" baseline="0" dirty="0">
                <a:solidFill>
                  <a:srgbClr val="009925"/>
                </a:solidFill>
                <a:latin typeface="Open Sans"/>
                <a:ea typeface="Open Sans"/>
                <a:cs typeface="Open Sans"/>
                <a:sym typeface="Open Sans"/>
              </a:rPr>
              <a:t>•	</a:t>
            </a:r>
            <a:r>
              <a:rPr lang="hu-HU" sz="1700" dirty="0" smtClean="0">
                <a:solidFill>
                  <a:srgbClr val="009925"/>
                </a:solidFill>
                <a:latin typeface="Open Sans"/>
                <a:ea typeface="Open Sans"/>
                <a:cs typeface="Open Sans"/>
                <a:sym typeface="Open Sans"/>
              </a:rPr>
              <a:t>Jobb becslőmodell</a:t>
            </a:r>
            <a:endParaRPr lang="en-US" sz="1700" dirty="0">
              <a:solidFill>
                <a:srgbClr val="009925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140399" marR="0" lvl="0" indent="-140399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700" b="0" i="0" u="none" strike="noStrike" cap="none" baseline="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	</a:t>
            </a:r>
            <a:r>
              <a:rPr lang="hu-HU" sz="17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</a:t>
            </a:r>
            <a:r>
              <a:rPr lang="hu-HU" sz="1700" b="0" i="0" u="none" strike="noStrike" cap="none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Data Driven mögött álló algoritmus az ‘Utolsó kattintás’ modellnél sokkal pontosabban jósolja meg a várható konverziós kimeneteleket.</a:t>
            </a:r>
            <a:endParaRPr lang="en-US" sz="170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44" name="Shape 244"/>
          <p:cNvSpPr txBox="1"/>
          <p:nvPr/>
        </p:nvSpPr>
        <p:spPr>
          <a:xfrm>
            <a:off x="2783840" y="3015499"/>
            <a:ext cx="5323839" cy="140038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700" b="0" i="0" u="none" strike="noStrike" cap="none" baseline="0" dirty="0">
                <a:solidFill>
                  <a:srgbClr val="D50F25"/>
                </a:solidFill>
                <a:latin typeface="Open Sans"/>
                <a:ea typeface="Open Sans"/>
                <a:cs typeface="Open Sans"/>
                <a:sym typeface="Open Sans"/>
              </a:rPr>
              <a:t>•	</a:t>
            </a:r>
            <a:r>
              <a:rPr lang="hu-HU" sz="1700" dirty="0" smtClean="0">
                <a:solidFill>
                  <a:srgbClr val="D50F25"/>
                </a:solidFill>
                <a:latin typeface="Open Sans"/>
                <a:ea typeface="Open Sans"/>
                <a:cs typeface="Open Sans"/>
                <a:sym typeface="Open Sans"/>
              </a:rPr>
              <a:t>Konvertáló és nem konvertáló útvonalak adatai</a:t>
            </a:r>
            <a:r>
              <a:rPr lang="en-US" sz="1700" dirty="0">
                <a:solidFill>
                  <a:srgbClr val="D50F25"/>
                </a:solidFill>
                <a:latin typeface="Open Sans"/>
                <a:ea typeface="Open Sans"/>
                <a:cs typeface="Open Sans"/>
                <a:sym typeface="Open Sans"/>
              </a:rPr>
              <a:t/>
            </a:r>
            <a:br>
              <a:rPr lang="en-US" sz="1700" dirty="0">
                <a:solidFill>
                  <a:srgbClr val="D50F25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hu-HU" sz="170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 csatornához rendelt érték annak összes megjelenését** tükrözi, legyen szó konvertáló vagy nem konvertáló útvonalakról. </a:t>
            </a:r>
            <a:endParaRPr lang="en-US" sz="1700" b="0" i="0" u="none" strike="noStrike" cap="none" baseline="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45" name="Shape 245"/>
          <p:cNvSpPr txBox="1"/>
          <p:nvPr/>
        </p:nvSpPr>
        <p:spPr>
          <a:xfrm>
            <a:off x="2783850" y="4694050"/>
            <a:ext cx="5685299" cy="1138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700" b="0" i="0" u="none" strike="noStrike" cap="none" baseline="0" dirty="0">
                <a:solidFill>
                  <a:srgbClr val="3369E8"/>
                </a:solidFill>
                <a:latin typeface="Open Sans"/>
                <a:ea typeface="Open Sans"/>
                <a:cs typeface="Open Sans"/>
                <a:sym typeface="Open Sans"/>
              </a:rPr>
              <a:t>•	</a:t>
            </a:r>
            <a:r>
              <a:rPr lang="hu-HU" sz="1700" dirty="0" smtClean="0">
                <a:solidFill>
                  <a:srgbClr val="3369E8"/>
                </a:solidFill>
                <a:latin typeface="Open Sans"/>
                <a:ea typeface="Open Sans"/>
                <a:cs typeface="Open Sans"/>
                <a:sym typeface="Open Sans"/>
              </a:rPr>
              <a:t>Praktikus</a:t>
            </a:r>
            <a:r>
              <a:rPr lang="en-US" sz="1700" b="0" i="0" u="none" strike="noStrike" cap="none" baseline="0" dirty="0" smtClean="0">
                <a:solidFill>
                  <a:srgbClr val="3369E8"/>
                </a:solidFill>
                <a:latin typeface="Open Sans"/>
                <a:ea typeface="Open Sans"/>
                <a:cs typeface="Open Sans"/>
                <a:sym typeface="Open Sans"/>
              </a:rPr>
              <a:t> ROI</a:t>
            </a:r>
            <a:r>
              <a:rPr lang="hu-HU" sz="1700" b="0" i="0" u="none" strike="noStrike" cap="none" baseline="0" dirty="0" smtClean="0">
                <a:solidFill>
                  <a:srgbClr val="3369E8"/>
                </a:solidFill>
                <a:latin typeface="Open Sans"/>
                <a:ea typeface="Open Sans"/>
                <a:cs typeface="Open Sans"/>
                <a:sym typeface="Open Sans"/>
              </a:rPr>
              <a:t>-riport</a:t>
            </a:r>
            <a:endParaRPr lang="en-US" sz="1700" b="0" i="0" u="none" strike="noStrike" cap="none" baseline="0" dirty="0">
              <a:solidFill>
                <a:srgbClr val="3369E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140400" marR="0" lvl="0" indent="-14040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700" b="0" i="0" u="none" strike="noStrike" cap="none" baseline="0" dirty="0">
                <a:solidFill>
                  <a:srgbClr val="D50F25"/>
                </a:solidFill>
                <a:latin typeface="Open Sans"/>
                <a:ea typeface="Open Sans"/>
                <a:cs typeface="Open Sans"/>
                <a:sym typeface="Open Sans"/>
              </a:rPr>
              <a:t>	</a:t>
            </a:r>
            <a:r>
              <a:rPr lang="hu-HU" sz="170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Költés</a:t>
            </a:r>
            <a:r>
              <a:rPr lang="en-US" sz="17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700" b="0" i="0" u="none" strike="noStrike" cap="none" baseline="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&gt; </a:t>
            </a:r>
            <a:r>
              <a:rPr lang="hu-HU" sz="170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Vásárlói magatartás</a:t>
            </a:r>
            <a:r>
              <a:rPr lang="en-US" sz="17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700" b="0" i="0" u="none" strike="noStrike" cap="none" baseline="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&gt; </a:t>
            </a:r>
            <a:r>
              <a:rPr lang="hu-HU" sz="170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Konverziók</a:t>
            </a:r>
            <a:r>
              <a:rPr lang="en-US" sz="17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700" b="0" i="0" u="none" strike="noStrike" cap="none" baseline="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&gt; </a:t>
            </a:r>
            <a:r>
              <a:rPr lang="hu-HU" sz="170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Konverziós értékek</a:t>
            </a:r>
            <a:r>
              <a:rPr lang="en-US" sz="17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700" b="0" i="0" u="none" strike="noStrike" cap="none" baseline="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&gt; </a:t>
            </a:r>
            <a:r>
              <a:rPr lang="en-US" sz="1700" b="0" i="0" u="none" strike="noStrike" cap="none" baseline="0" dirty="0">
                <a:solidFill>
                  <a:srgbClr val="3369E8"/>
                </a:solidFill>
                <a:latin typeface="Open Sans"/>
                <a:ea typeface="Open Sans"/>
                <a:cs typeface="Open Sans"/>
                <a:sym typeface="Open Sans"/>
              </a:rPr>
              <a:t>ROI</a:t>
            </a:r>
          </a:p>
        </p:txBody>
      </p:sp>
      <p:pic>
        <p:nvPicPr>
          <p:cNvPr id="246" name="Shape 2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69651" y="1631491"/>
            <a:ext cx="1261787" cy="12617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Shape 2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69651" y="3106939"/>
            <a:ext cx="1261787" cy="12617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Shape 24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69651" y="4571026"/>
            <a:ext cx="1261787" cy="12617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Shape 24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688614" y="1932453"/>
            <a:ext cx="646133" cy="646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Shape 25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576854" y="3454400"/>
            <a:ext cx="822904" cy="579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Shape 25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566694" y="4866639"/>
            <a:ext cx="841191" cy="6583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Shape 632"/>
          <p:cNvSpPr/>
          <p:nvPr/>
        </p:nvSpPr>
        <p:spPr>
          <a:xfrm>
            <a:off x="0" y="551125"/>
            <a:ext cx="9144000" cy="1062600"/>
          </a:xfrm>
          <a:prstGeom prst="rect">
            <a:avLst/>
          </a:prstGeom>
          <a:solidFill>
            <a:srgbClr val="3C78D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33" name="Shape 633"/>
          <p:cNvSpPr txBox="1">
            <a:spLocks noGrp="1"/>
          </p:cNvSpPr>
          <p:nvPr>
            <p:ph type="title"/>
          </p:nvPr>
        </p:nvSpPr>
        <p:spPr>
          <a:xfrm>
            <a:off x="375102" y="660397"/>
            <a:ext cx="6406698" cy="865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hu-HU" b="1" dirty="0" smtClean="0">
                <a:solidFill>
                  <a:srgbClr val="FFFFFF"/>
                </a:solidFill>
              </a:rPr>
              <a:t>Példa: Data Driven Attribution számolás</a:t>
            </a:r>
            <a:br>
              <a:rPr lang="hu-HU" b="1" dirty="0" smtClean="0">
                <a:solidFill>
                  <a:srgbClr val="FFFFFF"/>
                </a:solidFill>
              </a:rPr>
            </a:br>
            <a:r>
              <a:rPr lang="hu-HU" b="1" dirty="0" smtClean="0">
                <a:solidFill>
                  <a:srgbClr val="FFFFFF"/>
                </a:solidFill>
              </a:rPr>
              <a:t>Google Analytics Premium </a:t>
            </a:r>
            <a:endParaRPr lang="en" sz="1800" dirty="0">
              <a:solidFill>
                <a:srgbClr val="EFEFEF"/>
              </a:solidFill>
            </a:endParaRPr>
          </a:p>
        </p:txBody>
      </p:sp>
      <p:sp>
        <p:nvSpPr>
          <p:cNvPr id="634" name="Shape 634"/>
          <p:cNvSpPr txBox="1"/>
          <p:nvPr/>
        </p:nvSpPr>
        <p:spPr>
          <a:xfrm rot="1259776">
            <a:off x="6895197" y="746984"/>
            <a:ext cx="2184438" cy="764065"/>
          </a:xfrm>
          <a:prstGeom prst="rect">
            <a:avLst/>
          </a:prstGeom>
          <a:solidFill>
            <a:srgbClr val="FFFFFF"/>
          </a:solidFill>
          <a:ln w="76200" cap="flat">
            <a:solidFill>
              <a:srgbClr val="CC4125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hu-HU" sz="3000" b="1" dirty="0" smtClean="0">
                <a:solidFill>
                  <a:srgbClr val="A61C00"/>
                </a:solidFill>
              </a:rPr>
              <a:t>Példa</a:t>
            </a:r>
            <a:endParaRPr lang="en" sz="3000" b="1" dirty="0">
              <a:solidFill>
                <a:srgbClr val="A61C00"/>
              </a:solidFill>
            </a:endParaRPr>
          </a:p>
        </p:txBody>
      </p:sp>
      <p:sp>
        <p:nvSpPr>
          <p:cNvPr id="635" name="Shape 635"/>
          <p:cNvSpPr txBox="1">
            <a:spLocks noGrp="1"/>
          </p:cNvSpPr>
          <p:nvPr>
            <p:ph type="body" idx="1"/>
          </p:nvPr>
        </p:nvSpPr>
        <p:spPr>
          <a:xfrm>
            <a:off x="375100" y="1671575"/>
            <a:ext cx="8587200" cy="1720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Clr>
                <a:srgbClr val="000000"/>
              </a:buClr>
              <a:buSzPct val="45833"/>
              <a:buFont typeface="Arial"/>
              <a:buNone/>
            </a:pPr>
            <a:r>
              <a:rPr lang="hu-HU" sz="2400" dirty="0" smtClean="0">
                <a:solidFill>
                  <a:srgbClr val="000000"/>
                </a:solidFill>
              </a:rPr>
              <a:t>Konvertáló és nem konvertáló útvonalak adatai</a:t>
            </a:r>
            <a:r>
              <a:rPr lang="en" sz="2400" dirty="0">
                <a:solidFill>
                  <a:srgbClr val="000000"/>
                </a:solidFill>
              </a:rPr>
              <a:t/>
            </a:r>
            <a:br>
              <a:rPr lang="en" sz="2400" dirty="0">
                <a:solidFill>
                  <a:srgbClr val="000000"/>
                </a:solidFill>
              </a:rPr>
            </a:br>
            <a:endParaRPr lang="en" sz="2400" dirty="0">
              <a:solidFill>
                <a:srgbClr val="000000"/>
              </a:solidFill>
            </a:endParaRPr>
          </a:p>
          <a:p>
            <a:pPr lvl="0" rtl="0">
              <a:spcBef>
                <a:spcPts val="0"/>
              </a:spcBef>
              <a:buClr>
                <a:srgbClr val="000000"/>
              </a:buClr>
              <a:buSzPct val="78571"/>
              <a:buFont typeface="Arial"/>
              <a:buNone/>
            </a:pPr>
            <a:r>
              <a:rPr lang="hu-HU" sz="1400" dirty="0" smtClean="0"/>
              <a:t>A lenti útvonalak egy egyedi felhasználónak felelnek meg. Az attribúció az alapján történik, hogy az adott marketing érintési pont jelenléte vagy hiánya hogyan befolyásolja a konverzió </a:t>
            </a:r>
            <a:r>
              <a:rPr lang="hu-HU" sz="1400" dirty="0" smtClean="0"/>
              <a:t>valúszínűségét. </a:t>
            </a:r>
            <a:endParaRPr lang="en" sz="1400" dirty="0"/>
          </a:p>
        </p:txBody>
      </p:sp>
      <p:cxnSp>
        <p:nvCxnSpPr>
          <p:cNvPr id="636" name="Shape 636"/>
          <p:cNvCxnSpPr/>
          <p:nvPr/>
        </p:nvCxnSpPr>
        <p:spPr>
          <a:xfrm>
            <a:off x="490281" y="5810450"/>
            <a:ext cx="8100899" cy="0"/>
          </a:xfrm>
          <a:prstGeom prst="straightConnector1">
            <a:avLst/>
          </a:prstGeom>
          <a:noFill/>
          <a:ln w="19050" cap="flat">
            <a:solidFill>
              <a:srgbClr val="B7B7B7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637" name="Shape 637"/>
          <p:cNvSpPr/>
          <p:nvPr/>
        </p:nvSpPr>
        <p:spPr>
          <a:xfrm>
            <a:off x="1730650" y="40096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38" name="Shape 638"/>
          <p:cNvSpPr/>
          <p:nvPr/>
        </p:nvSpPr>
        <p:spPr>
          <a:xfrm>
            <a:off x="1219171" y="40096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39" name="Shape 639"/>
          <p:cNvSpPr/>
          <p:nvPr/>
        </p:nvSpPr>
        <p:spPr>
          <a:xfrm>
            <a:off x="715073" y="40096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40" name="Shape 640"/>
          <p:cNvSpPr/>
          <p:nvPr/>
        </p:nvSpPr>
        <p:spPr>
          <a:xfrm>
            <a:off x="3194317" y="5923458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41" name="Shape 641"/>
          <p:cNvSpPr txBox="1"/>
          <p:nvPr/>
        </p:nvSpPr>
        <p:spPr>
          <a:xfrm>
            <a:off x="948935" y="5797000"/>
            <a:ext cx="759300" cy="498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200" dirty="0"/>
              <a:t>Organic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200" dirty="0"/>
              <a:t>search</a:t>
            </a:r>
          </a:p>
        </p:txBody>
      </p:sp>
      <p:sp>
        <p:nvSpPr>
          <p:cNvPr id="642" name="Shape 642"/>
          <p:cNvSpPr txBox="1"/>
          <p:nvPr/>
        </p:nvSpPr>
        <p:spPr>
          <a:xfrm>
            <a:off x="4848550" y="5797094"/>
            <a:ext cx="1889699" cy="357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hu-HU" sz="1200" dirty="0" smtClean="0"/>
              <a:t>Konverziós esemény </a:t>
            </a:r>
            <a:r>
              <a:rPr lang="en" sz="1200" dirty="0" smtClean="0"/>
              <a:t>(GA </a:t>
            </a:r>
            <a:r>
              <a:rPr lang="hu-HU" sz="1200" dirty="0" smtClean="0"/>
              <a:t>Célok</a:t>
            </a:r>
            <a:r>
              <a:rPr lang="en" sz="1200" dirty="0" smtClean="0"/>
              <a:t>, </a:t>
            </a:r>
            <a:r>
              <a:rPr lang="en" sz="1200" dirty="0"/>
              <a:t>eCommerce)</a:t>
            </a:r>
          </a:p>
        </p:txBody>
      </p:sp>
      <p:sp>
        <p:nvSpPr>
          <p:cNvPr id="643" name="Shape 643"/>
          <p:cNvSpPr txBox="1"/>
          <p:nvPr/>
        </p:nvSpPr>
        <p:spPr>
          <a:xfrm>
            <a:off x="7363150" y="5796981"/>
            <a:ext cx="1486799" cy="357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hu-HU" sz="1200" dirty="0" smtClean="0"/>
              <a:t>Nem történik konverzió</a:t>
            </a:r>
            <a:endParaRPr lang="en" sz="1200" dirty="0"/>
          </a:p>
        </p:txBody>
      </p:sp>
      <p:grpSp>
        <p:nvGrpSpPr>
          <p:cNvPr id="2" name="Shape 644"/>
          <p:cNvGrpSpPr/>
          <p:nvPr/>
        </p:nvGrpSpPr>
        <p:grpSpPr>
          <a:xfrm>
            <a:off x="7033243" y="5898590"/>
            <a:ext cx="328800" cy="338999"/>
            <a:chOff x="6804643" y="5822390"/>
            <a:chExt cx="328800" cy="338999"/>
          </a:xfrm>
        </p:grpSpPr>
        <p:sp>
          <p:nvSpPr>
            <p:cNvPr id="645" name="Shape 645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646" name="Shape 646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sp>
        <p:nvSpPr>
          <p:cNvPr id="647" name="Shape 647"/>
          <p:cNvSpPr/>
          <p:nvPr/>
        </p:nvSpPr>
        <p:spPr>
          <a:xfrm rot="-8100000">
            <a:off x="1481745" y="40743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48" name="Shape 648"/>
          <p:cNvSpPr/>
          <p:nvPr/>
        </p:nvSpPr>
        <p:spPr>
          <a:xfrm rot="-8100000">
            <a:off x="970491" y="40743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49" name="Shape 649"/>
          <p:cNvSpPr/>
          <p:nvPr/>
        </p:nvSpPr>
        <p:spPr>
          <a:xfrm rot="-8100000">
            <a:off x="2007763" y="40743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3" name="Shape 650"/>
          <p:cNvGrpSpPr/>
          <p:nvPr/>
        </p:nvGrpSpPr>
        <p:grpSpPr>
          <a:xfrm>
            <a:off x="5150896" y="3940077"/>
            <a:ext cx="328800" cy="338999"/>
            <a:chOff x="6804643" y="5822390"/>
            <a:chExt cx="328800" cy="338999"/>
          </a:xfrm>
        </p:grpSpPr>
        <p:sp>
          <p:nvSpPr>
            <p:cNvPr id="651" name="Shape 651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652" name="Shape 652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4" name="Shape 653"/>
          <p:cNvGrpSpPr/>
          <p:nvPr/>
        </p:nvGrpSpPr>
        <p:grpSpPr>
          <a:xfrm>
            <a:off x="5150896" y="4321077"/>
            <a:ext cx="328800" cy="338999"/>
            <a:chOff x="6804643" y="5822390"/>
            <a:chExt cx="328800" cy="338999"/>
          </a:xfrm>
        </p:grpSpPr>
        <p:sp>
          <p:nvSpPr>
            <p:cNvPr id="654" name="Shape 654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655" name="Shape 655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5" name="Shape 656"/>
          <p:cNvGrpSpPr/>
          <p:nvPr/>
        </p:nvGrpSpPr>
        <p:grpSpPr>
          <a:xfrm>
            <a:off x="5150896" y="4723762"/>
            <a:ext cx="328800" cy="338999"/>
            <a:chOff x="6804643" y="5822390"/>
            <a:chExt cx="328800" cy="338999"/>
          </a:xfrm>
        </p:grpSpPr>
        <p:sp>
          <p:nvSpPr>
            <p:cNvPr id="657" name="Shape 657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658" name="Shape 658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6" name="Shape 659"/>
          <p:cNvGrpSpPr/>
          <p:nvPr/>
        </p:nvGrpSpPr>
        <p:grpSpPr>
          <a:xfrm>
            <a:off x="5150896" y="5126568"/>
            <a:ext cx="328800" cy="338999"/>
            <a:chOff x="6804643" y="5822390"/>
            <a:chExt cx="328800" cy="338999"/>
          </a:xfrm>
        </p:grpSpPr>
        <p:sp>
          <p:nvSpPr>
            <p:cNvPr id="660" name="Shape 660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661" name="Shape 661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7" name="Shape 662"/>
          <p:cNvGrpSpPr/>
          <p:nvPr/>
        </p:nvGrpSpPr>
        <p:grpSpPr>
          <a:xfrm>
            <a:off x="4528357" y="5921700"/>
            <a:ext cx="292799" cy="292799"/>
            <a:chOff x="4375957" y="5845500"/>
            <a:chExt cx="292799" cy="292799"/>
          </a:xfrm>
        </p:grpSpPr>
        <p:sp>
          <p:nvSpPr>
            <p:cNvPr id="663" name="Shape 663"/>
            <p:cNvSpPr/>
            <p:nvPr/>
          </p:nvSpPr>
          <p:spPr>
            <a:xfrm>
              <a:off x="4375957" y="5845500"/>
              <a:ext cx="292799" cy="292799"/>
            </a:xfrm>
            <a:prstGeom prst="rect">
              <a:avLst/>
            </a:prstGeom>
            <a:solidFill>
              <a:srgbClr val="BF90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664" name="Shape 664"/>
            <p:cNvSpPr/>
            <p:nvPr/>
          </p:nvSpPr>
          <p:spPr>
            <a:xfrm>
              <a:off x="4435547" y="5903852"/>
              <a:ext cx="185399" cy="176099"/>
            </a:xfrm>
            <a:prstGeom prst="star5">
              <a:avLst>
                <a:gd name="adj" fmla="val 19098"/>
                <a:gd name="hf" fmla="val 105146"/>
                <a:gd name="vf" fmla="val 110557"/>
              </a:avLst>
            </a:pr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8" name="Shape 665"/>
          <p:cNvGrpSpPr/>
          <p:nvPr/>
        </p:nvGrpSpPr>
        <p:grpSpPr>
          <a:xfrm>
            <a:off x="2264075" y="4010772"/>
            <a:ext cx="292799" cy="292799"/>
            <a:chOff x="4375957" y="5845500"/>
            <a:chExt cx="292799" cy="292799"/>
          </a:xfrm>
        </p:grpSpPr>
        <p:sp>
          <p:nvSpPr>
            <p:cNvPr id="666" name="Shape 666"/>
            <p:cNvSpPr/>
            <p:nvPr/>
          </p:nvSpPr>
          <p:spPr>
            <a:xfrm>
              <a:off x="4375957" y="5845500"/>
              <a:ext cx="292799" cy="292799"/>
            </a:xfrm>
            <a:prstGeom prst="rect">
              <a:avLst/>
            </a:prstGeom>
            <a:solidFill>
              <a:srgbClr val="BF90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667" name="Shape 667"/>
            <p:cNvSpPr/>
            <p:nvPr/>
          </p:nvSpPr>
          <p:spPr>
            <a:xfrm>
              <a:off x="4435547" y="5903852"/>
              <a:ext cx="185399" cy="176099"/>
            </a:xfrm>
            <a:prstGeom prst="star5">
              <a:avLst>
                <a:gd name="adj" fmla="val 19098"/>
                <a:gd name="hf" fmla="val 105146"/>
                <a:gd name="vf" fmla="val 110557"/>
              </a:avLst>
            </a:pr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668" name="Shape 668"/>
          <p:cNvSpPr/>
          <p:nvPr/>
        </p:nvSpPr>
        <p:spPr>
          <a:xfrm>
            <a:off x="4626251" y="3966131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69" name="Shape 669"/>
          <p:cNvSpPr/>
          <p:nvPr/>
        </p:nvSpPr>
        <p:spPr>
          <a:xfrm rot="-8100000">
            <a:off x="4903363" y="4030852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0" name="Shape 670"/>
          <p:cNvSpPr/>
          <p:nvPr/>
        </p:nvSpPr>
        <p:spPr>
          <a:xfrm>
            <a:off x="4626251" y="4347131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1" name="Shape 671"/>
          <p:cNvSpPr/>
          <p:nvPr/>
        </p:nvSpPr>
        <p:spPr>
          <a:xfrm>
            <a:off x="4114771" y="4347131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2" name="Shape 672"/>
          <p:cNvSpPr/>
          <p:nvPr/>
        </p:nvSpPr>
        <p:spPr>
          <a:xfrm>
            <a:off x="3610673" y="4347131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3" name="Shape 673"/>
          <p:cNvSpPr/>
          <p:nvPr/>
        </p:nvSpPr>
        <p:spPr>
          <a:xfrm rot="-8100000">
            <a:off x="4377345" y="4411852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4" name="Shape 674"/>
          <p:cNvSpPr/>
          <p:nvPr/>
        </p:nvSpPr>
        <p:spPr>
          <a:xfrm rot="-8100000">
            <a:off x="3866091" y="4411852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5" name="Shape 675"/>
          <p:cNvSpPr/>
          <p:nvPr/>
        </p:nvSpPr>
        <p:spPr>
          <a:xfrm rot="-8100000">
            <a:off x="4903363" y="4411852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6" name="Shape 676"/>
          <p:cNvSpPr/>
          <p:nvPr/>
        </p:nvSpPr>
        <p:spPr>
          <a:xfrm>
            <a:off x="4626251" y="473891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7" name="Shape 677"/>
          <p:cNvSpPr/>
          <p:nvPr/>
        </p:nvSpPr>
        <p:spPr>
          <a:xfrm>
            <a:off x="4114771" y="473891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8" name="Shape 678"/>
          <p:cNvSpPr/>
          <p:nvPr/>
        </p:nvSpPr>
        <p:spPr>
          <a:xfrm rot="-8100000">
            <a:off x="4377345" y="4803634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9" name="Shape 679"/>
          <p:cNvSpPr/>
          <p:nvPr/>
        </p:nvSpPr>
        <p:spPr>
          <a:xfrm rot="-8100000">
            <a:off x="4903363" y="4803634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80" name="Shape 680"/>
          <p:cNvSpPr/>
          <p:nvPr/>
        </p:nvSpPr>
        <p:spPr>
          <a:xfrm>
            <a:off x="4626251" y="5141719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81" name="Shape 681"/>
          <p:cNvSpPr/>
          <p:nvPr/>
        </p:nvSpPr>
        <p:spPr>
          <a:xfrm>
            <a:off x="4114771" y="5141719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82" name="Shape 682"/>
          <p:cNvSpPr/>
          <p:nvPr/>
        </p:nvSpPr>
        <p:spPr>
          <a:xfrm>
            <a:off x="3610673" y="5141719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83" name="Shape 683"/>
          <p:cNvSpPr/>
          <p:nvPr/>
        </p:nvSpPr>
        <p:spPr>
          <a:xfrm rot="-8100000">
            <a:off x="4377345" y="5206440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84" name="Shape 684"/>
          <p:cNvSpPr/>
          <p:nvPr/>
        </p:nvSpPr>
        <p:spPr>
          <a:xfrm rot="-8100000">
            <a:off x="3866091" y="5206440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85" name="Shape 685"/>
          <p:cNvSpPr/>
          <p:nvPr/>
        </p:nvSpPr>
        <p:spPr>
          <a:xfrm rot="-8100000">
            <a:off x="4903363" y="5206440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86" name="Shape 686"/>
          <p:cNvSpPr/>
          <p:nvPr/>
        </p:nvSpPr>
        <p:spPr>
          <a:xfrm>
            <a:off x="1730650" y="43906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87" name="Shape 687"/>
          <p:cNvSpPr/>
          <p:nvPr/>
        </p:nvSpPr>
        <p:spPr>
          <a:xfrm>
            <a:off x="1219171" y="43906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88" name="Shape 688"/>
          <p:cNvSpPr/>
          <p:nvPr/>
        </p:nvSpPr>
        <p:spPr>
          <a:xfrm rot="-8100000">
            <a:off x="1481745" y="44553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89" name="Shape 689"/>
          <p:cNvSpPr/>
          <p:nvPr/>
        </p:nvSpPr>
        <p:spPr>
          <a:xfrm rot="-8100000">
            <a:off x="2007763" y="44553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9" name="Shape 690"/>
          <p:cNvGrpSpPr/>
          <p:nvPr/>
        </p:nvGrpSpPr>
        <p:grpSpPr>
          <a:xfrm>
            <a:off x="2264075" y="4391772"/>
            <a:ext cx="292799" cy="292799"/>
            <a:chOff x="4375957" y="5845500"/>
            <a:chExt cx="292799" cy="292799"/>
          </a:xfrm>
        </p:grpSpPr>
        <p:sp>
          <p:nvSpPr>
            <p:cNvPr id="691" name="Shape 691"/>
            <p:cNvSpPr/>
            <p:nvPr/>
          </p:nvSpPr>
          <p:spPr>
            <a:xfrm>
              <a:off x="4375957" y="5845500"/>
              <a:ext cx="292799" cy="292799"/>
            </a:xfrm>
            <a:prstGeom prst="rect">
              <a:avLst/>
            </a:prstGeom>
            <a:solidFill>
              <a:srgbClr val="BF90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692" name="Shape 692"/>
            <p:cNvSpPr/>
            <p:nvPr/>
          </p:nvSpPr>
          <p:spPr>
            <a:xfrm>
              <a:off x="4435547" y="5903852"/>
              <a:ext cx="185399" cy="176099"/>
            </a:xfrm>
            <a:prstGeom prst="star5">
              <a:avLst>
                <a:gd name="adj" fmla="val 19098"/>
                <a:gd name="hf" fmla="val 105146"/>
                <a:gd name="vf" fmla="val 110557"/>
              </a:avLst>
            </a:pr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693" name="Shape 693"/>
          <p:cNvSpPr/>
          <p:nvPr/>
        </p:nvSpPr>
        <p:spPr>
          <a:xfrm>
            <a:off x="1730650" y="47716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94" name="Shape 694"/>
          <p:cNvSpPr/>
          <p:nvPr/>
        </p:nvSpPr>
        <p:spPr>
          <a:xfrm rot="-8100000">
            <a:off x="2007763" y="48363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10" name="Shape 695"/>
          <p:cNvGrpSpPr/>
          <p:nvPr/>
        </p:nvGrpSpPr>
        <p:grpSpPr>
          <a:xfrm>
            <a:off x="2264075" y="4772772"/>
            <a:ext cx="292799" cy="292799"/>
            <a:chOff x="4375957" y="5845500"/>
            <a:chExt cx="292799" cy="292799"/>
          </a:xfrm>
        </p:grpSpPr>
        <p:sp>
          <p:nvSpPr>
            <p:cNvPr id="696" name="Shape 696"/>
            <p:cNvSpPr/>
            <p:nvPr/>
          </p:nvSpPr>
          <p:spPr>
            <a:xfrm>
              <a:off x="4375957" y="5845500"/>
              <a:ext cx="292799" cy="292799"/>
            </a:xfrm>
            <a:prstGeom prst="rect">
              <a:avLst/>
            </a:prstGeom>
            <a:solidFill>
              <a:srgbClr val="BF90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697" name="Shape 697"/>
            <p:cNvSpPr/>
            <p:nvPr/>
          </p:nvSpPr>
          <p:spPr>
            <a:xfrm>
              <a:off x="4435547" y="5903852"/>
              <a:ext cx="185399" cy="176099"/>
            </a:xfrm>
            <a:prstGeom prst="star5">
              <a:avLst>
                <a:gd name="adj" fmla="val 19098"/>
                <a:gd name="hf" fmla="val 105146"/>
                <a:gd name="vf" fmla="val 110557"/>
              </a:avLst>
            </a:pr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698" name="Shape 698"/>
          <p:cNvSpPr/>
          <p:nvPr/>
        </p:nvSpPr>
        <p:spPr>
          <a:xfrm>
            <a:off x="1730650" y="51526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99" name="Shape 699"/>
          <p:cNvSpPr/>
          <p:nvPr/>
        </p:nvSpPr>
        <p:spPr>
          <a:xfrm>
            <a:off x="1219171" y="51526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00" name="Shape 700"/>
          <p:cNvSpPr/>
          <p:nvPr/>
        </p:nvSpPr>
        <p:spPr>
          <a:xfrm>
            <a:off x="715073" y="51526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01" name="Shape 701"/>
          <p:cNvSpPr/>
          <p:nvPr/>
        </p:nvSpPr>
        <p:spPr>
          <a:xfrm rot="-8100000">
            <a:off x="1481745" y="52173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02" name="Shape 702"/>
          <p:cNvSpPr/>
          <p:nvPr/>
        </p:nvSpPr>
        <p:spPr>
          <a:xfrm rot="-8100000">
            <a:off x="970491" y="52173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03" name="Shape 703"/>
          <p:cNvSpPr/>
          <p:nvPr/>
        </p:nvSpPr>
        <p:spPr>
          <a:xfrm rot="-8100000">
            <a:off x="2007763" y="52173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11" name="Shape 704"/>
          <p:cNvGrpSpPr/>
          <p:nvPr/>
        </p:nvGrpSpPr>
        <p:grpSpPr>
          <a:xfrm>
            <a:off x="2264075" y="5153772"/>
            <a:ext cx="292799" cy="292799"/>
            <a:chOff x="4375957" y="5845500"/>
            <a:chExt cx="292799" cy="292799"/>
          </a:xfrm>
        </p:grpSpPr>
        <p:sp>
          <p:nvSpPr>
            <p:cNvPr id="705" name="Shape 705"/>
            <p:cNvSpPr/>
            <p:nvPr/>
          </p:nvSpPr>
          <p:spPr>
            <a:xfrm>
              <a:off x="4375957" y="5845500"/>
              <a:ext cx="292799" cy="292799"/>
            </a:xfrm>
            <a:prstGeom prst="rect">
              <a:avLst/>
            </a:prstGeom>
            <a:solidFill>
              <a:srgbClr val="BF90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706" name="Shape 706"/>
            <p:cNvSpPr/>
            <p:nvPr/>
          </p:nvSpPr>
          <p:spPr>
            <a:xfrm>
              <a:off x="4435547" y="5903852"/>
              <a:ext cx="185399" cy="176099"/>
            </a:xfrm>
            <a:prstGeom prst="star5">
              <a:avLst>
                <a:gd name="adj" fmla="val 19098"/>
                <a:gd name="hf" fmla="val 105146"/>
                <a:gd name="vf" fmla="val 110557"/>
              </a:avLst>
            </a:pr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12" name="Shape 707"/>
          <p:cNvGrpSpPr/>
          <p:nvPr/>
        </p:nvGrpSpPr>
        <p:grpSpPr>
          <a:xfrm>
            <a:off x="8046496" y="3940077"/>
            <a:ext cx="328800" cy="338999"/>
            <a:chOff x="6804643" y="5822390"/>
            <a:chExt cx="328800" cy="338999"/>
          </a:xfrm>
        </p:grpSpPr>
        <p:sp>
          <p:nvSpPr>
            <p:cNvPr id="708" name="Shape 708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709" name="Shape 709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13" name="Shape 710"/>
          <p:cNvGrpSpPr/>
          <p:nvPr/>
        </p:nvGrpSpPr>
        <p:grpSpPr>
          <a:xfrm>
            <a:off x="8046496" y="4321077"/>
            <a:ext cx="328800" cy="338999"/>
            <a:chOff x="6804643" y="5822390"/>
            <a:chExt cx="328800" cy="338999"/>
          </a:xfrm>
        </p:grpSpPr>
        <p:sp>
          <p:nvSpPr>
            <p:cNvPr id="711" name="Shape 711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712" name="Shape 712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14" name="Shape 713"/>
          <p:cNvGrpSpPr/>
          <p:nvPr/>
        </p:nvGrpSpPr>
        <p:grpSpPr>
          <a:xfrm>
            <a:off x="8046496" y="4723762"/>
            <a:ext cx="328800" cy="338999"/>
            <a:chOff x="6804643" y="5822390"/>
            <a:chExt cx="328800" cy="338999"/>
          </a:xfrm>
        </p:grpSpPr>
        <p:sp>
          <p:nvSpPr>
            <p:cNvPr id="714" name="Shape 714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715" name="Shape 715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15" name="Shape 716"/>
          <p:cNvGrpSpPr/>
          <p:nvPr/>
        </p:nvGrpSpPr>
        <p:grpSpPr>
          <a:xfrm>
            <a:off x="8046496" y="5126568"/>
            <a:ext cx="328800" cy="338999"/>
            <a:chOff x="6804643" y="5822390"/>
            <a:chExt cx="328800" cy="338999"/>
          </a:xfrm>
        </p:grpSpPr>
        <p:sp>
          <p:nvSpPr>
            <p:cNvPr id="717" name="Shape 717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718" name="Shape 718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sp>
        <p:nvSpPr>
          <p:cNvPr id="719" name="Shape 719"/>
          <p:cNvSpPr/>
          <p:nvPr/>
        </p:nvSpPr>
        <p:spPr>
          <a:xfrm>
            <a:off x="7521850" y="3966131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20" name="Shape 720"/>
          <p:cNvSpPr/>
          <p:nvPr/>
        </p:nvSpPr>
        <p:spPr>
          <a:xfrm rot="-8100000">
            <a:off x="7798963" y="4030852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21" name="Shape 721"/>
          <p:cNvSpPr/>
          <p:nvPr/>
        </p:nvSpPr>
        <p:spPr>
          <a:xfrm>
            <a:off x="7521850" y="4347131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22" name="Shape 722"/>
          <p:cNvSpPr/>
          <p:nvPr/>
        </p:nvSpPr>
        <p:spPr>
          <a:xfrm>
            <a:off x="7010371" y="4347131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23" name="Shape 723"/>
          <p:cNvSpPr/>
          <p:nvPr/>
        </p:nvSpPr>
        <p:spPr>
          <a:xfrm>
            <a:off x="6506273" y="4347131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24" name="Shape 724"/>
          <p:cNvSpPr/>
          <p:nvPr/>
        </p:nvSpPr>
        <p:spPr>
          <a:xfrm rot="-8100000">
            <a:off x="7272945" y="4411852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25" name="Shape 725"/>
          <p:cNvSpPr/>
          <p:nvPr/>
        </p:nvSpPr>
        <p:spPr>
          <a:xfrm rot="-8100000">
            <a:off x="6761691" y="4411852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26" name="Shape 726"/>
          <p:cNvSpPr/>
          <p:nvPr/>
        </p:nvSpPr>
        <p:spPr>
          <a:xfrm rot="-8100000">
            <a:off x="7798963" y="4411852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27" name="Shape 727"/>
          <p:cNvSpPr/>
          <p:nvPr/>
        </p:nvSpPr>
        <p:spPr>
          <a:xfrm>
            <a:off x="7521850" y="473891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28" name="Shape 728"/>
          <p:cNvSpPr/>
          <p:nvPr/>
        </p:nvSpPr>
        <p:spPr>
          <a:xfrm>
            <a:off x="7010371" y="473891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29" name="Shape 729"/>
          <p:cNvSpPr/>
          <p:nvPr/>
        </p:nvSpPr>
        <p:spPr>
          <a:xfrm rot="-8100000">
            <a:off x="7272945" y="4803634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30" name="Shape 730"/>
          <p:cNvSpPr/>
          <p:nvPr/>
        </p:nvSpPr>
        <p:spPr>
          <a:xfrm rot="-8100000">
            <a:off x="7798963" y="4803634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31" name="Shape 731"/>
          <p:cNvSpPr/>
          <p:nvPr/>
        </p:nvSpPr>
        <p:spPr>
          <a:xfrm>
            <a:off x="7521850" y="5141719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32" name="Shape 732"/>
          <p:cNvSpPr/>
          <p:nvPr/>
        </p:nvSpPr>
        <p:spPr>
          <a:xfrm rot="-8100000">
            <a:off x="7798963" y="5206440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33" name="Shape 733"/>
          <p:cNvSpPr txBox="1"/>
          <p:nvPr/>
        </p:nvSpPr>
        <p:spPr>
          <a:xfrm>
            <a:off x="377860" y="3340375"/>
            <a:ext cx="31109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hu-HU" sz="1800" i="1" dirty="0" smtClean="0">
                <a:solidFill>
                  <a:srgbClr val="999999"/>
                </a:solidFill>
              </a:rPr>
              <a:t>Útvonal-adatok</a:t>
            </a:r>
            <a:r>
              <a:rPr lang="en" sz="1800" i="1" dirty="0" smtClean="0">
                <a:solidFill>
                  <a:srgbClr val="999999"/>
                </a:solidFill>
              </a:rPr>
              <a:t>:</a:t>
            </a:r>
            <a:endParaRPr lang="en" sz="1800" i="1" dirty="0">
              <a:solidFill>
                <a:srgbClr val="999999"/>
              </a:solidFill>
            </a:endParaRPr>
          </a:p>
        </p:txBody>
      </p:sp>
      <p:sp>
        <p:nvSpPr>
          <p:cNvPr id="734" name="Shape 734"/>
          <p:cNvSpPr/>
          <p:nvPr/>
        </p:nvSpPr>
        <p:spPr>
          <a:xfrm>
            <a:off x="644502" y="5923458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35" name="Shape 735"/>
          <p:cNvSpPr/>
          <p:nvPr/>
        </p:nvSpPr>
        <p:spPr>
          <a:xfrm>
            <a:off x="1975117" y="5923458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36" name="Shape 736"/>
          <p:cNvSpPr txBox="1"/>
          <p:nvPr/>
        </p:nvSpPr>
        <p:spPr>
          <a:xfrm>
            <a:off x="2279550" y="5873200"/>
            <a:ext cx="759300" cy="498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200"/>
              <a:t>Display</a:t>
            </a:r>
          </a:p>
        </p:txBody>
      </p:sp>
      <p:sp>
        <p:nvSpPr>
          <p:cNvPr id="737" name="Shape 737"/>
          <p:cNvSpPr txBox="1"/>
          <p:nvPr/>
        </p:nvSpPr>
        <p:spPr>
          <a:xfrm>
            <a:off x="3498750" y="5873200"/>
            <a:ext cx="759300" cy="498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200" dirty="0"/>
              <a:t>Referral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Shape 742"/>
          <p:cNvSpPr/>
          <p:nvPr/>
        </p:nvSpPr>
        <p:spPr>
          <a:xfrm>
            <a:off x="0" y="551125"/>
            <a:ext cx="9144000" cy="1062600"/>
          </a:xfrm>
          <a:prstGeom prst="rect">
            <a:avLst/>
          </a:prstGeom>
          <a:solidFill>
            <a:srgbClr val="3C78D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44" name="Shape 744"/>
          <p:cNvSpPr txBox="1"/>
          <p:nvPr/>
        </p:nvSpPr>
        <p:spPr>
          <a:xfrm rot="1259776">
            <a:off x="6895196" y="746984"/>
            <a:ext cx="2184438" cy="764065"/>
          </a:xfrm>
          <a:prstGeom prst="rect">
            <a:avLst/>
          </a:prstGeom>
          <a:solidFill>
            <a:srgbClr val="FFFFFF"/>
          </a:solidFill>
          <a:ln w="76200" cap="flat">
            <a:solidFill>
              <a:srgbClr val="CC4125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hu-HU" sz="3000" b="1" dirty="0" smtClean="0">
                <a:solidFill>
                  <a:srgbClr val="A61C00"/>
                </a:solidFill>
              </a:rPr>
              <a:t>Példa</a:t>
            </a:r>
            <a:endParaRPr lang="en" sz="3000" b="1" dirty="0">
              <a:solidFill>
                <a:srgbClr val="A61C00"/>
              </a:solidFill>
            </a:endParaRPr>
          </a:p>
        </p:txBody>
      </p:sp>
      <p:sp>
        <p:nvSpPr>
          <p:cNvPr id="745" name="Shape 745"/>
          <p:cNvSpPr txBox="1">
            <a:spLocks noGrp="1"/>
          </p:cNvSpPr>
          <p:nvPr>
            <p:ph type="body" idx="1"/>
          </p:nvPr>
        </p:nvSpPr>
        <p:spPr>
          <a:xfrm>
            <a:off x="375100" y="1671575"/>
            <a:ext cx="8587200" cy="5882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Clr>
                <a:srgbClr val="000000"/>
              </a:buClr>
              <a:buSzPct val="45833"/>
              <a:buFont typeface="Arial"/>
              <a:buNone/>
            </a:pPr>
            <a:r>
              <a:rPr lang="hu-HU" sz="2400" b="1" dirty="0" smtClean="0">
                <a:solidFill>
                  <a:srgbClr val="000000"/>
                </a:solidFill>
              </a:rPr>
              <a:t>1. lépés: útvonal-struktúrák </a:t>
            </a:r>
            <a:r>
              <a:rPr lang="hu-HU" sz="2400" b="1" dirty="0" smtClean="0">
                <a:solidFill>
                  <a:srgbClr val="000000"/>
                </a:solidFill>
              </a:rPr>
              <a:t>csoportosítása.</a:t>
            </a:r>
            <a:endParaRPr lang="en" sz="2400" dirty="0">
              <a:solidFill>
                <a:srgbClr val="000000"/>
              </a:solidFill>
            </a:endParaRPr>
          </a:p>
        </p:txBody>
      </p:sp>
      <p:cxnSp>
        <p:nvCxnSpPr>
          <p:cNvPr id="746" name="Shape 746"/>
          <p:cNvCxnSpPr/>
          <p:nvPr/>
        </p:nvCxnSpPr>
        <p:spPr>
          <a:xfrm>
            <a:off x="490281" y="5886650"/>
            <a:ext cx="8100899" cy="0"/>
          </a:xfrm>
          <a:prstGeom prst="straightConnector1">
            <a:avLst/>
          </a:prstGeom>
          <a:noFill/>
          <a:ln w="19050" cap="flat">
            <a:solidFill>
              <a:srgbClr val="B7B7B7"/>
            </a:solidFill>
            <a:prstDash val="solid"/>
            <a:round/>
            <a:headEnd type="none" w="lg" len="lg"/>
            <a:tailEnd type="none" w="lg" len="lg"/>
          </a:ln>
        </p:spPr>
      </p:cxnSp>
      <p:grpSp>
        <p:nvGrpSpPr>
          <p:cNvPr id="2" name="Shape 747"/>
          <p:cNvGrpSpPr/>
          <p:nvPr/>
        </p:nvGrpSpPr>
        <p:grpSpPr>
          <a:xfrm>
            <a:off x="533401" y="5919933"/>
            <a:ext cx="8066336" cy="357000"/>
            <a:chOff x="481855" y="3280711"/>
            <a:chExt cx="8066336" cy="357000"/>
          </a:xfrm>
        </p:grpSpPr>
        <p:sp>
          <p:nvSpPr>
            <p:cNvPr id="748" name="Shape 748"/>
            <p:cNvSpPr txBox="1"/>
            <p:nvPr/>
          </p:nvSpPr>
          <p:spPr>
            <a:xfrm>
              <a:off x="481855" y="3280711"/>
              <a:ext cx="8066336" cy="3570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algn="r" rtl="0">
                <a:spcBef>
                  <a:spcPts val="0"/>
                </a:spcBef>
                <a:buNone/>
              </a:pPr>
              <a:r>
                <a:rPr lang="en" sz="1200" dirty="0"/>
                <a:t>    ORGANIC SEARCH          DISPLAY          REFERRAL    </a:t>
              </a:r>
            </a:p>
          </p:txBody>
        </p:sp>
        <p:sp>
          <p:nvSpPr>
            <p:cNvPr id="749" name="Shape 749"/>
            <p:cNvSpPr/>
            <p:nvPr/>
          </p:nvSpPr>
          <p:spPr>
            <a:xfrm>
              <a:off x="4596654" y="3380578"/>
              <a:ext cx="114599" cy="114599"/>
            </a:xfrm>
            <a:prstGeom prst="rect">
              <a:avLst/>
            </a:prstGeom>
            <a:solidFill>
              <a:srgbClr val="B6D7A8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750" name="Shape 750"/>
            <p:cNvSpPr/>
            <p:nvPr/>
          </p:nvSpPr>
          <p:spPr>
            <a:xfrm>
              <a:off x="6425454" y="3380578"/>
              <a:ext cx="114599" cy="114599"/>
            </a:xfrm>
            <a:prstGeom prst="rect">
              <a:avLst/>
            </a:prstGeom>
            <a:solidFill>
              <a:srgbClr val="A4C2F4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751" name="Shape 751"/>
            <p:cNvSpPr/>
            <p:nvPr/>
          </p:nvSpPr>
          <p:spPr>
            <a:xfrm>
              <a:off x="7492254" y="3380578"/>
              <a:ext cx="114599" cy="114599"/>
            </a:xfrm>
            <a:prstGeom prst="rect">
              <a:avLst/>
            </a:prstGeom>
            <a:solidFill>
              <a:srgbClr val="F9CB9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752" name="Shape 752"/>
          <p:cNvSpPr/>
          <p:nvPr/>
        </p:nvSpPr>
        <p:spPr>
          <a:xfrm>
            <a:off x="1534760" y="2333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53" name="Shape 753"/>
          <p:cNvSpPr/>
          <p:nvPr/>
        </p:nvSpPr>
        <p:spPr>
          <a:xfrm>
            <a:off x="1023280" y="2333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54" name="Shape 754"/>
          <p:cNvSpPr/>
          <p:nvPr/>
        </p:nvSpPr>
        <p:spPr>
          <a:xfrm>
            <a:off x="519183" y="2333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55" name="Shape 755"/>
          <p:cNvSpPr/>
          <p:nvPr/>
        </p:nvSpPr>
        <p:spPr>
          <a:xfrm rot="-8100000">
            <a:off x="1285854" y="2397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56" name="Shape 756"/>
          <p:cNvSpPr/>
          <p:nvPr/>
        </p:nvSpPr>
        <p:spPr>
          <a:xfrm rot="-8100000">
            <a:off x="774600" y="2397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57" name="Shape 757"/>
          <p:cNvSpPr/>
          <p:nvPr/>
        </p:nvSpPr>
        <p:spPr>
          <a:xfrm rot="-8100000">
            <a:off x="1811872" y="2397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3" name="Shape 758"/>
          <p:cNvGrpSpPr/>
          <p:nvPr/>
        </p:nvGrpSpPr>
        <p:grpSpPr>
          <a:xfrm>
            <a:off x="4704236" y="2644677"/>
            <a:ext cx="328800" cy="338999"/>
            <a:chOff x="6804643" y="5822390"/>
            <a:chExt cx="328800" cy="338999"/>
          </a:xfrm>
        </p:grpSpPr>
        <p:sp>
          <p:nvSpPr>
            <p:cNvPr id="759" name="Shape 759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760" name="Shape 760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4" name="Shape 761"/>
          <p:cNvGrpSpPr/>
          <p:nvPr/>
        </p:nvGrpSpPr>
        <p:grpSpPr>
          <a:xfrm>
            <a:off x="4704236" y="3047362"/>
            <a:ext cx="328800" cy="338999"/>
            <a:chOff x="6804643" y="5822390"/>
            <a:chExt cx="328800" cy="338999"/>
          </a:xfrm>
        </p:grpSpPr>
        <p:sp>
          <p:nvSpPr>
            <p:cNvPr id="762" name="Shape 762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763" name="Shape 763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5" name="Shape 764"/>
          <p:cNvGrpSpPr/>
          <p:nvPr/>
        </p:nvGrpSpPr>
        <p:grpSpPr>
          <a:xfrm>
            <a:off x="2068184" y="2334372"/>
            <a:ext cx="292799" cy="292799"/>
            <a:chOff x="4375957" y="5845500"/>
            <a:chExt cx="292799" cy="292799"/>
          </a:xfrm>
        </p:grpSpPr>
        <p:sp>
          <p:nvSpPr>
            <p:cNvPr id="765" name="Shape 765"/>
            <p:cNvSpPr/>
            <p:nvPr/>
          </p:nvSpPr>
          <p:spPr>
            <a:xfrm>
              <a:off x="4375957" y="5845500"/>
              <a:ext cx="292799" cy="292799"/>
            </a:xfrm>
            <a:prstGeom prst="rect">
              <a:avLst/>
            </a:prstGeom>
            <a:solidFill>
              <a:srgbClr val="BF90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766" name="Shape 766"/>
            <p:cNvSpPr/>
            <p:nvPr/>
          </p:nvSpPr>
          <p:spPr>
            <a:xfrm>
              <a:off x="4435547" y="5903852"/>
              <a:ext cx="185399" cy="176099"/>
            </a:xfrm>
            <a:prstGeom prst="star5">
              <a:avLst>
                <a:gd name="adj" fmla="val 19098"/>
                <a:gd name="hf" fmla="val 105146"/>
                <a:gd name="vf" fmla="val 110557"/>
              </a:avLst>
            </a:pr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767" name="Shape 767"/>
          <p:cNvSpPr/>
          <p:nvPr/>
        </p:nvSpPr>
        <p:spPr>
          <a:xfrm>
            <a:off x="4179590" y="3062513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68" name="Shape 768"/>
          <p:cNvSpPr/>
          <p:nvPr/>
        </p:nvSpPr>
        <p:spPr>
          <a:xfrm>
            <a:off x="3668110" y="3062513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69" name="Shape 769"/>
          <p:cNvSpPr/>
          <p:nvPr/>
        </p:nvSpPr>
        <p:spPr>
          <a:xfrm rot="-8100000">
            <a:off x="3930685" y="3127234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70" name="Shape 770"/>
          <p:cNvSpPr/>
          <p:nvPr/>
        </p:nvSpPr>
        <p:spPr>
          <a:xfrm rot="-8100000">
            <a:off x="4456702" y="3127234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6" name="Shape 771"/>
          <p:cNvGrpSpPr/>
          <p:nvPr/>
        </p:nvGrpSpPr>
        <p:grpSpPr>
          <a:xfrm>
            <a:off x="7262327" y="2644677"/>
            <a:ext cx="328800" cy="338999"/>
            <a:chOff x="6804643" y="5822390"/>
            <a:chExt cx="328800" cy="338999"/>
          </a:xfrm>
        </p:grpSpPr>
        <p:sp>
          <p:nvSpPr>
            <p:cNvPr id="772" name="Shape 772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773" name="Shape 773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7" name="Shape 774"/>
          <p:cNvGrpSpPr/>
          <p:nvPr/>
        </p:nvGrpSpPr>
        <p:grpSpPr>
          <a:xfrm>
            <a:off x="7262327" y="3047362"/>
            <a:ext cx="328800" cy="338999"/>
            <a:chOff x="6804643" y="5822390"/>
            <a:chExt cx="328800" cy="338999"/>
          </a:xfrm>
        </p:grpSpPr>
        <p:sp>
          <p:nvSpPr>
            <p:cNvPr id="775" name="Shape 775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776" name="Shape 776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8" name="Shape 777"/>
          <p:cNvGrpSpPr/>
          <p:nvPr/>
        </p:nvGrpSpPr>
        <p:grpSpPr>
          <a:xfrm>
            <a:off x="7262327" y="3450168"/>
            <a:ext cx="328800" cy="338999"/>
            <a:chOff x="6804643" y="5822390"/>
            <a:chExt cx="328800" cy="338999"/>
          </a:xfrm>
        </p:grpSpPr>
        <p:sp>
          <p:nvSpPr>
            <p:cNvPr id="778" name="Shape 778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779" name="Shape 779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sp>
        <p:nvSpPr>
          <p:cNvPr id="780" name="Shape 780"/>
          <p:cNvSpPr/>
          <p:nvPr/>
        </p:nvSpPr>
        <p:spPr>
          <a:xfrm>
            <a:off x="6737681" y="2289731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81" name="Shape 781"/>
          <p:cNvSpPr/>
          <p:nvPr/>
        </p:nvSpPr>
        <p:spPr>
          <a:xfrm rot="-8100000">
            <a:off x="7014794" y="2354452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82" name="Shape 782"/>
          <p:cNvSpPr/>
          <p:nvPr/>
        </p:nvSpPr>
        <p:spPr>
          <a:xfrm>
            <a:off x="6737681" y="2670731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83" name="Shape 783"/>
          <p:cNvSpPr/>
          <p:nvPr/>
        </p:nvSpPr>
        <p:spPr>
          <a:xfrm rot="-8100000">
            <a:off x="7014794" y="2735452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84" name="Shape 784"/>
          <p:cNvSpPr/>
          <p:nvPr/>
        </p:nvSpPr>
        <p:spPr>
          <a:xfrm>
            <a:off x="6737681" y="3062513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85" name="Shape 785"/>
          <p:cNvSpPr/>
          <p:nvPr/>
        </p:nvSpPr>
        <p:spPr>
          <a:xfrm rot="-8100000">
            <a:off x="7014794" y="3127234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86" name="Shape 786"/>
          <p:cNvSpPr/>
          <p:nvPr/>
        </p:nvSpPr>
        <p:spPr>
          <a:xfrm>
            <a:off x="6737681" y="3465319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87" name="Shape 787"/>
          <p:cNvSpPr/>
          <p:nvPr/>
        </p:nvSpPr>
        <p:spPr>
          <a:xfrm rot="-8100000">
            <a:off x="7014794" y="3530040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88" name="Shape 788"/>
          <p:cNvSpPr/>
          <p:nvPr/>
        </p:nvSpPr>
        <p:spPr>
          <a:xfrm>
            <a:off x="1534760" y="2714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89" name="Shape 789"/>
          <p:cNvSpPr/>
          <p:nvPr/>
        </p:nvSpPr>
        <p:spPr>
          <a:xfrm>
            <a:off x="1023280" y="2714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90" name="Shape 790"/>
          <p:cNvSpPr/>
          <p:nvPr/>
        </p:nvSpPr>
        <p:spPr>
          <a:xfrm>
            <a:off x="519183" y="2714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91" name="Shape 791"/>
          <p:cNvSpPr/>
          <p:nvPr/>
        </p:nvSpPr>
        <p:spPr>
          <a:xfrm rot="-8100000">
            <a:off x="1285854" y="2778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92" name="Shape 792"/>
          <p:cNvSpPr/>
          <p:nvPr/>
        </p:nvSpPr>
        <p:spPr>
          <a:xfrm rot="-8100000">
            <a:off x="774600" y="2778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93" name="Shape 793"/>
          <p:cNvSpPr/>
          <p:nvPr/>
        </p:nvSpPr>
        <p:spPr>
          <a:xfrm rot="-8100000">
            <a:off x="1811872" y="2778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9" name="Shape 794"/>
          <p:cNvGrpSpPr/>
          <p:nvPr/>
        </p:nvGrpSpPr>
        <p:grpSpPr>
          <a:xfrm>
            <a:off x="2068184" y="2715372"/>
            <a:ext cx="292799" cy="292799"/>
            <a:chOff x="4375957" y="5845500"/>
            <a:chExt cx="292799" cy="292799"/>
          </a:xfrm>
        </p:grpSpPr>
        <p:sp>
          <p:nvSpPr>
            <p:cNvPr id="795" name="Shape 795"/>
            <p:cNvSpPr/>
            <p:nvPr/>
          </p:nvSpPr>
          <p:spPr>
            <a:xfrm>
              <a:off x="4375957" y="5845500"/>
              <a:ext cx="292799" cy="292799"/>
            </a:xfrm>
            <a:prstGeom prst="rect">
              <a:avLst/>
            </a:prstGeom>
            <a:solidFill>
              <a:srgbClr val="BF90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796" name="Shape 796"/>
            <p:cNvSpPr/>
            <p:nvPr/>
          </p:nvSpPr>
          <p:spPr>
            <a:xfrm>
              <a:off x="4435547" y="5903852"/>
              <a:ext cx="185399" cy="176099"/>
            </a:xfrm>
            <a:prstGeom prst="star5">
              <a:avLst>
                <a:gd name="adj" fmla="val 19098"/>
                <a:gd name="hf" fmla="val 105146"/>
                <a:gd name="vf" fmla="val 110557"/>
              </a:avLst>
            </a:pr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797" name="Shape 797"/>
          <p:cNvSpPr/>
          <p:nvPr/>
        </p:nvSpPr>
        <p:spPr>
          <a:xfrm>
            <a:off x="1534760" y="3095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98" name="Shape 798"/>
          <p:cNvSpPr/>
          <p:nvPr/>
        </p:nvSpPr>
        <p:spPr>
          <a:xfrm>
            <a:off x="1023280" y="3095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799" name="Shape 799"/>
          <p:cNvSpPr/>
          <p:nvPr/>
        </p:nvSpPr>
        <p:spPr>
          <a:xfrm>
            <a:off x="519183" y="3095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00" name="Shape 800"/>
          <p:cNvSpPr/>
          <p:nvPr/>
        </p:nvSpPr>
        <p:spPr>
          <a:xfrm rot="-8100000">
            <a:off x="1285854" y="3159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01" name="Shape 801"/>
          <p:cNvSpPr/>
          <p:nvPr/>
        </p:nvSpPr>
        <p:spPr>
          <a:xfrm rot="-8100000">
            <a:off x="774600" y="3159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02" name="Shape 802"/>
          <p:cNvSpPr/>
          <p:nvPr/>
        </p:nvSpPr>
        <p:spPr>
          <a:xfrm rot="-8100000">
            <a:off x="1811872" y="3159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03" name="Shape 803"/>
          <p:cNvSpPr/>
          <p:nvPr/>
        </p:nvSpPr>
        <p:spPr>
          <a:xfrm>
            <a:off x="1534760" y="3476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04" name="Shape 804"/>
          <p:cNvSpPr/>
          <p:nvPr/>
        </p:nvSpPr>
        <p:spPr>
          <a:xfrm>
            <a:off x="1023280" y="3476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05" name="Shape 805"/>
          <p:cNvSpPr/>
          <p:nvPr/>
        </p:nvSpPr>
        <p:spPr>
          <a:xfrm>
            <a:off x="519183" y="3476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06" name="Shape 806"/>
          <p:cNvSpPr/>
          <p:nvPr/>
        </p:nvSpPr>
        <p:spPr>
          <a:xfrm rot="-8100000">
            <a:off x="1285854" y="3540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07" name="Shape 807"/>
          <p:cNvSpPr/>
          <p:nvPr/>
        </p:nvSpPr>
        <p:spPr>
          <a:xfrm rot="-8100000">
            <a:off x="774600" y="3540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08" name="Shape 808"/>
          <p:cNvSpPr/>
          <p:nvPr/>
        </p:nvSpPr>
        <p:spPr>
          <a:xfrm rot="-8100000">
            <a:off x="1811872" y="3540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09" name="Shape 809"/>
          <p:cNvSpPr/>
          <p:nvPr/>
        </p:nvSpPr>
        <p:spPr>
          <a:xfrm>
            <a:off x="1534760" y="3857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10" name="Shape 810"/>
          <p:cNvSpPr/>
          <p:nvPr/>
        </p:nvSpPr>
        <p:spPr>
          <a:xfrm>
            <a:off x="1023280" y="3857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11" name="Shape 811"/>
          <p:cNvSpPr/>
          <p:nvPr/>
        </p:nvSpPr>
        <p:spPr>
          <a:xfrm>
            <a:off x="519183" y="3857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12" name="Shape 812"/>
          <p:cNvSpPr/>
          <p:nvPr/>
        </p:nvSpPr>
        <p:spPr>
          <a:xfrm rot="-8100000">
            <a:off x="1285854" y="3921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13" name="Shape 813"/>
          <p:cNvSpPr/>
          <p:nvPr/>
        </p:nvSpPr>
        <p:spPr>
          <a:xfrm rot="-8100000">
            <a:off x="774600" y="3921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14" name="Shape 814"/>
          <p:cNvSpPr/>
          <p:nvPr/>
        </p:nvSpPr>
        <p:spPr>
          <a:xfrm rot="-8100000">
            <a:off x="1811872" y="3921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10" name="Shape 815"/>
          <p:cNvGrpSpPr/>
          <p:nvPr/>
        </p:nvGrpSpPr>
        <p:grpSpPr>
          <a:xfrm>
            <a:off x="2064865" y="3070121"/>
            <a:ext cx="328800" cy="338999"/>
            <a:chOff x="6804643" y="5822390"/>
            <a:chExt cx="328800" cy="338999"/>
          </a:xfrm>
        </p:grpSpPr>
        <p:sp>
          <p:nvSpPr>
            <p:cNvPr id="816" name="Shape 816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817" name="Shape 817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11" name="Shape 818"/>
          <p:cNvGrpSpPr/>
          <p:nvPr/>
        </p:nvGrpSpPr>
        <p:grpSpPr>
          <a:xfrm>
            <a:off x="2064865" y="3451121"/>
            <a:ext cx="328800" cy="338999"/>
            <a:chOff x="6804643" y="5822390"/>
            <a:chExt cx="328800" cy="338999"/>
          </a:xfrm>
        </p:grpSpPr>
        <p:sp>
          <p:nvSpPr>
            <p:cNvPr id="819" name="Shape 819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820" name="Shape 820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12" name="Shape 821"/>
          <p:cNvGrpSpPr/>
          <p:nvPr/>
        </p:nvGrpSpPr>
        <p:grpSpPr>
          <a:xfrm>
            <a:off x="2064865" y="3832121"/>
            <a:ext cx="328800" cy="338999"/>
            <a:chOff x="6804643" y="5822390"/>
            <a:chExt cx="328800" cy="338999"/>
          </a:xfrm>
        </p:grpSpPr>
        <p:sp>
          <p:nvSpPr>
            <p:cNvPr id="822" name="Shape 822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823" name="Shape 823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sp>
        <p:nvSpPr>
          <p:cNvPr id="824" name="Shape 824"/>
          <p:cNvSpPr/>
          <p:nvPr/>
        </p:nvSpPr>
        <p:spPr>
          <a:xfrm>
            <a:off x="4179590" y="2681513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25" name="Shape 825"/>
          <p:cNvSpPr/>
          <p:nvPr/>
        </p:nvSpPr>
        <p:spPr>
          <a:xfrm>
            <a:off x="3668110" y="2681513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26" name="Shape 826"/>
          <p:cNvSpPr/>
          <p:nvPr/>
        </p:nvSpPr>
        <p:spPr>
          <a:xfrm rot="-8100000">
            <a:off x="3930685" y="2746234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27" name="Shape 827"/>
          <p:cNvSpPr/>
          <p:nvPr/>
        </p:nvSpPr>
        <p:spPr>
          <a:xfrm rot="-8100000">
            <a:off x="4456702" y="2746234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28" name="Shape 828"/>
          <p:cNvSpPr/>
          <p:nvPr/>
        </p:nvSpPr>
        <p:spPr>
          <a:xfrm>
            <a:off x="4179590" y="2300513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29" name="Shape 829"/>
          <p:cNvSpPr/>
          <p:nvPr/>
        </p:nvSpPr>
        <p:spPr>
          <a:xfrm>
            <a:off x="3668110" y="2300513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30" name="Shape 830"/>
          <p:cNvSpPr/>
          <p:nvPr/>
        </p:nvSpPr>
        <p:spPr>
          <a:xfrm rot="-8100000">
            <a:off x="3930685" y="2365234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31" name="Shape 831"/>
          <p:cNvSpPr/>
          <p:nvPr/>
        </p:nvSpPr>
        <p:spPr>
          <a:xfrm rot="-8100000">
            <a:off x="4456702" y="2365234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13" name="Shape 832"/>
          <p:cNvGrpSpPr/>
          <p:nvPr/>
        </p:nvGrpSpPr>
        <p:grpSpPr>
          <a:xfrm>
            <a:off x="4712871" y="2300481"/>
            <a:ext cx="292799" cy="292799"/>
            <a:chOff x="4375957" y="5845500"/>
            <a:chExt cx="292799" cy="292799"/>
          </a:xfrm>
        </p:grpSpPr>
        <p:sp>
          <p:nvSpPr>
            <p:cNvPr id="833" name="Shape 833"/>
            <p:cNvSpPr/>
            <p:nvPr/>
          </p:nvSpPr>
          <p:spPr>
            <a:xfrm>
              <a:off x="4375957" y="5845500"/>
              <a:ext cx="292799" cy="292799"/>
            </a:xfrm>
            <a:prstGeom prst="rect">
              <a:avLst/>
            </a:prstGeom>
            <a:solidFill>
              <a:srgbClr val="BF90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34" name="Shape 834"/>
            <p:cNvSpPr/>
            <p:nvPr/>
          </p:nvSpPr>
          <p:spPr>
            <a:xfrm>
              <a:off x="4435547" y="5903852"/>
              <a:ext cx="185399" cy="176099"/>
            </a:xfrm>
            <a:prstGeom prst="star5">
              <a:avLst>
                <a:gd name="adj" fmla="val 19098"/>
                <a:gd name="hf" fmla="val 105146"/>
                <a:gd name="vf" fmla="val 110557"/>
              </a:avLst>
            </a:pr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14" name="Shape 835"/>
          <p:cNvGrpSpPr/>
          <p:nvPr/>
        </p:nvGrpSpPr>
        <p:grpSpPr>
          <a:xfrm>
            <a:off x="7270806" y="2282190"/>
            <a:ext cx="292799" cy="292799"/>
            <a:chOff x="4375957" y="5845500"/>
            <a:chExt cx="292799" cy="292799"/>
          </a:xfrm>
        </p:grpSpPr>
        <p:sp>
          <p:nvSpPr>
            <p:cNvPr id="836" name="Shape 836"/>
            <p:cNvSpPr/>
            <p:nvPr/>
          </p:nvSpPr>
          <p:spPr>
            <a:xfrm>
              <a:off x="4375957" y="5845500"/>
              <a:ext cx="292799" cy="292799"/>
            </a:xfrm>
            <a:prstGeom prst="rect">
              <a:avLst/>
            </a:prstGeom>
            <a:solidFill>
              <a:srgbClr val="BF90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37" name="Shape 837"/>
            <p:cNvSpPr/>
            <p:nvPr/>
          </p:nvSpPr>
          <p:spPr>
            <a:xfrm>
              <a:off x="4435547" y="5903852"/>
              <a:ext cx="185399" cy="176099"/>
            </a:xfrm>
            <a:prstGeom prst="star5">
              <a:avLst>
                <a:gd name="adj" fmla="val 19098"/>
                <a:gd name="hf" fmla="val 105146"/>
                <a:gd name="vf" fmla="val 110557"/>
              </a:avLst>
            </a:pr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15" name="Shape 838"/>
          <p:cNvGrpSpPr/>
          <p:nvPr/>
        </p:nvGrpSpPr>
        <p:grpSpPr>
          <a:xfrm>
            <a:off x="567068" y="4851721"/>
            <a:ext cx="1627200" cy="865799"/>
            <a:chOff x="567068" y="4851721"/>
            <a:chExt cx="1627200" cy="865799"/>
          </a:xfrm>
        </p:grpSpPr>
        <p:sp>
          <p:nvSpPr>
            <p:cNvPr id="839" name="Shape 839"/>
            <p:cNvSpPr/>
            <p:nvPr/>
          </p:nvSpPr>
          <p:spPr>
            <a:xfrm>
              <a:off x="567068" y="4851721"/>
              <a:ext cx="1627200" cy="86579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19050" cap="flat">
              <a:solidFill>
                <a:srgbClr val="66666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40" name="Shape 840"/>
            <p:cNvSpPr/>
            <p:nvPr/>
          </p:nvSpPr>
          <p:spPr>
            <a:xfrm>
              <a:off x="1752578" y="5000222"/>
              <a:ext cx="292799" cy="292799"/>
            </a:xfrm>
            <a:prstGeom prst="roundRect">
              <a:avLst>
                <a:gd name="adj" fmla="val 16667"/>
              </a:avLst>
            </a:prstGeom>
            <a:solidFill>
              <a:srgbClr val="F9CB9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41" name="Shape 841"/>
            <p:cNvSpPr/>
            <p:nvPr/>
          </p:nvSpPr>
          <p:spPr>
            <a:xfrm>
              <a:off x="1241098" y="5000222"/>
              <a:ext cx="292799" cy="292799"/>
            </a:xfrm>
            <a:prstGeom prst="roundRect">
              <a:avLst>
                <a:gd name="adj" fmla="val 16667"/>
              </a:avLst>
            </a:prstGeom>
            <a:solidFill>
              <a:srgbClr val="A4C2F4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42" name="Shape 842"/>
            <p:cNvSpPr/>
            <p:nvPr/>
          </p:nvSpPr>
          <p:spPr>
            <a:xfrm>
              <a:off x="737001" y="5000222"/>
              <a:ext cx="292799" cy="292799"/>
            </a:xfrm>
            <a:prstGeom prst="roundRect">
              <a:avLst>
                <a:gd name="adj" fmla="val 16667"/>
              </a:avLst>
            </a:prstGeom>
            <a:solidFill>
              <a:srgbClr val="B6D7A8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43" name="Shape 843"/>
            <p:cNvSpPr/>
            <p:nvPr/>
          </p:nvSpPr>
          <p:spPr>
            <a:xfrm rot="-8100000">
              <a:off x="1503672" y="5064943"/>
              <a:ext cx="163341" cy="163341"/>
            </a:xfrm>
            <a:prstGeom prst="rtTriangle">
              <a:avLst/>
            </a:prstGeom>
            <a:solidFill>
              <a:srgbClr val="CCCCC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44" name="Shape 844"/>
            <p:cNvSpPr/>
            <p:nvPr/>
          </p:nvSpPr>
          <p:spPr>
            <a:xfrm rot="-8100000">
              <a:off x="992418" y="5064943"/>
              <a:ext cx="163341" cy="163341"/>
            </a:xfrm>
            <a:prstGeom prst="rtTriangle">
              <a:avLst/>
            </a:prstGeom>
            <a:solidFill>
              <a:srgbClr val="CCCCC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45" name="Shape 845"/>
            <p:cNvSpPr txBox="1"/>
            <p:nvPr/>
          </p:nvSpPr>
          <p:spPr>
            <a:xfrm>
              <a:off x="845794" y="5345912"/>
              <a:ext cx="1032900" cy="3570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lvl="0" algn="ctr" rtl="0">
                <a:spcBef>
                  <a:spcPts val="0"/>
                </a:spcBef>
                <a:buNone/>
              </a:pPr>
              <a:r>
                <a:rPr lang="en" b="1" dirty="0" smtClean="0"/>
                <a:t>1</a:t>
              </a:r>
              <a:r>
                <a:rPr lang="hu-HU" b="1" dirty="0" smtClean="0"/>
                <a:t>. csoport</a:t>
              </a:r>
              <a:endParaRPr lang="en" b="1" dirty="0"/>
            </a:p>
          </p:txBody>
        </p:sp>
      </p:grpSp>
      <p:grpSp>
        <p:nvGrpSpPr>
          <p:cNvPr id="16" name="Shape 846"/>
          <p:cNvGrpSpPr/>
          <p:nvPr/>
        </p:nvGrpSpPr>
        <p:grpSpPr>
          <a:xfrm>
            <a:off x="3494892" y="4851721"/>
            <a:ext cx="1627200" cy="865799"/>
            <a:chOff x="3494892" y="4851721"/>
            <a:chExt cx="1627200" cy="865799"/>
          </a:xfrm>
        </p:grpSpPr>
        <p:sp>
          <p:nvSpPr>
            <p:cNvPr id="847" name="Shape 847"/>
            <p:cNvSpPr/>
            <p:nvPr/>
          </p:nvSpPr>
          <p:spPr>
            <a:xfrm>
              <a:off x="3494892" y="4851721"/>
              <a:ext cx="1627200" cy="86579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19050" cap="flat">
              <a:solidFill>
                <a:srgbClr val="66666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48" name="Shape 848"/>
            <p:cNvSpPr/>
            <p:nvPr/>
          </p:nvSpPr>
          <p:spPr>
            <a:xfrm>
              <a:off x="4419214" y="5000222"/>
              <a:ext cx="292799" cy="292799"/>
            </a:xfrm>
            <a:prstGeom prst="roundRect">
              <a:avLst>
                <a:gd name="adj" fmla="val 16667"/>
              </a:avLst>
            </a:prstGeom>
            <a:solidFill>
              <a:srgbClr val="F9CB9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49" name="Shape 849"/>
            <p:cNvSpPr/>
            <p:nvPr/>
          </p:nvSpPr>
          <p:spPr>
            <a:xfrm>
              <a:off x="3907735" y="5000222"/>
              <a:ext cx="292799" cy="292799"/>
            </a:xfrm>
            <a:prstGeom prst="roundRect">
              <a:avLst>
                <a:gd name="adj" fmla="val 16667"/>
              </a:avLst>
            </a:prstGeom>
            <a:solidFill>
              <a:srgbClr val="B6D7A8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50" name="Shape 850"/>
            <p:cNvSpPr/>
            <p:nvPr/>
          </p:nvSpPr>
          <p:spPr>
            <a:xfrm rot="-8100000">
              <a:off x="4170309" y="5064943"/>
              <a:ext cx="163341" cy="163341"/>
            </a:xfrm>
            <a:prstGeom prst="rtTriangle">
              <a:avLst/>
            </a:prstGeom>
            <a:solidFill>
              <a:srgbClr val="CCCCC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51" name="Shape 851"/>
            <p:cNvSpPr txBox="1"/>
            <p:nvPr/>
          </p:nvSpPr>
          <p:spPr>
            <a:xfrm>
              <a:off x="3773618" y="5345912"/>
              <a:ext cx="1032900" cy="3570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lvl="0" algn="ctr" rtl="0">
                <a:spcBef>
                  <a:spcPts val="0"/>
                </a:spcBef>
                <a:buNone/>
              </a:pPr>
              <a:r>
                <a:rPr lang="en" b="1" dirty="0" smtClean="0"/>
                <a:t>2</a:t>
              </a:r>
              <a:r>
                <a:rPr lang="hu-HU" b="1" dirty="0" smtClean="0"/>
                <a:t>. csoport</a:t>
              </a:r>
              <a:endParaRPr lang="en" b="1" dirty="0"/>
            </a:p>
          </p:txBody>
        </p:sp>
      </p:grpSp>
      <p:grpSp>
        <p:nvGrpSpPr>
          <p:cNvPr id="17" name="Shape 852"/>
          <p:cNvGrpSpPr/>
          <p:nvPr/>
        </p:nvGrpSpPr>
        <p:grpSpPr>
          <a:xfrm>
            <a:off x="6303389" y="4851721"/>
            <a:ext cx="1627200" cy="865799"/>
            <a:chOff x="6303389" y="4851721"/>
            <a:chExt cx="1627200" cy="865799"/>
          </a:xfrm>
        </p:grpSpPr>
        <p:sp>
          <p:nvSpPr>
            <p:cNvPr id="853" name="Shape 853"/>
            <p:cNvSpPr/>
            <p:nvPr/>
          </p:nvSpPr>
          <p:spPr>
            <a:xfrm>
              <a:off x="6303389" y="4851721"/>
              <a:ext cx="1627200" cy="86579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19050" cap="flat">
              <a:solidFill>
                <a:srgbClr val="66666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54" name="Shape 854"/>
            <p:cNvSpPr/>
            <p:nvPr/>
          </p:nvSpPr>
          <p:spPr>
            <a:xfrm>
              <a:off x="7238614" y="5000222"/>
              <a:ext cx="292799" cy="292799"/>
            </a:xfrm>
            <a:prstGeom prst="roundRect">
              <a:avLst>
                <a:gd name="adj" fmla="val 16667"/>
              </a:avLst>
            </a:prstGeom>
            <a:solidFill>
              <a:srgbClr val="F9CB9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55" name="Shape 855"/>
            <p:cNvSpPr/>
            <p:nvPr/>
          </p:nvSpPr>
          <p:spPr>
            <a:xfrm>
              <a:off x="6727135" y="5000222"/>
              <a:ext cx="292799" cy="292799"/>
            </a:xfrm>
            <a:prstGeom prst="roundRect">
              <a:avLst>
                <a:gd name="adj" fmla="val 16667"/>
              </a:avLst>
            </a:prstGeom>
            <a:solidFill>
              <a:srgbClr val="A4C2F4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56" name="Shape 856"/>
            <p:cNvSpPr/>
            <p:nvPr/>
          </p:nvSpPr>
          <p:spPr>
            <a:xfrm rot="-8100000">
              <a:off x="6989708" y="5064943"/>
              <a:ext cx="163341" cy="163341"/>
            </a:xfrm>
            <a:prstGeom prst="rtTriangle">
              <a:avLst/>
            </a:prstGeom>
            <a:solidFill>
              <a:srgbClr val="CCCCC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57" name="Shape 857"/>
            <p:cNvSpPr txBox="1"/>
            <p:nvPr/>
          </p:nvSpPr>
          <p:spPr>
            <a:xfrm>
              <a:off x="6582115" y="5345912"/>
              <a:ext cx="1032900" cy="3570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lvl="0" algn="ctr" rtl="0">
                <a:spcBef>
                  <a:spcPts val="0"/>
                </a:spcBef>
                <a:buNone/>
              </a:pPr>
              <a:r>
                <a:rPr lang="en" b="1" dirty="0" smtClean="0"/>
                <a:t>3</a:t>
              </a:r>
              <a:r>
                <a:rPr lang="hu-HU" b="1" dirty="0" smtClean="0"/>
                <a:t>.csoport</a:t>
              </a:r>
              <a:endParaRPr lang="en" b="1" dirty="0"/>
            </a:p>
          </p:txBody>
        </p:sp>
      </p:grpSp>
      <p:sp>
        <p:nvSpPr>
          <p:cNvPr id="858" name="Shape 858"/>
          <p:cNvSpPr/>
          <p:nvPr/>
        </p:nvSpPr>
        <p:spPr>
          <a:xfrm rot="5400000">
            <a:off x="4108101" y="4265899"/>
            <a:ext cx="400799" cy="48239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59" name="Shape 859"/>
          <p:cNvSpPr/>
          <p:nvPr/>
        </p:nvSpPr>
        <p:spPr>
          <a:xfrm rot="5400000">
            <a:off x="6916598" y="4265899"/>
            <a:ext cx="400799" cy="48239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60" name="Shape 860"/>
          <p:cNvSpPr/>
          <p:nvPr/>
        </p:nvSpPr>
        <p:spPr>
          <a:xfrm rot="5400000">
            <a:off x="1180277" y="4265899"/>
            <a:ext cx="400799" cy="48239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22" name="Shape 633"/>
          <p:cNvSpPr txBox="1">
            <a:spLocks noGrp="1"/>
          </p:cNvSpPr>
          <p:nvPr>
            <p:ph type="title"/>
          </p:nvPr>
        </p:nvSpPr>
        <p:spPr>
          <a:xfrm>
            <a:off x="375102" y="660397"/>
            <a:ext cx="6482898" cy="865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hu-HU" b="1" dirty="0" smtClean="0">
                <a:solidFill>
                  <a:srgbClr val="FFFFFF"/>
                </a:solidFill>
              </a:rPr>
              <a:t>Példa: Data Driven Attribution számolás</a:t>
            </a:r>
            <a:br>
              <a:rPr lang="hu-HU" b="1" dirty="0" smtClean="0">
                <a:solidFill>
                  <a:srgbClr val="FFFFFF"/>
                </a:solidFill>
              </a:rPr>
            </a:br>
            <a:r>
              <a:rPr lang="hu-HU" b="1" dirty="0" smtClean="0">
                <a:solidFill>
                  <a:srgbClr val="FFFFFF"/>
                </a:solidFill>
              </a:rPr>
              <a:t>Google Analytics Premium </a:t>
            </a:r>
            <a:endParaRPr lang="en" sz="1800" dirty="0">
              <a:solidFill>
                <a:srgbClr val="EFEFEF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Shape 865"/>
          <p:cNvSpPr/>
          <p:nvPr/>
        </p:nvSpPr>
        <p:spPr>
          <a:xfrm>
            <a:off x="7315795" y="4851721"/>
            <a:ext cx="1627200" cy="865799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66" name="Shape 866"/>
          <p:cNvSpPr txBox="1"/>
          <p:nvPr/>
        </p:nvSpPr>
        <p:spPr>
          <a:xfrm>
            <a:off x="7892860" y="5034225"/>
            <a:ext cx="11412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800"/>
              <a:t>¼ = </a:t>
            </a:r>
            <a:r>
              <a:rPr lang="en" sz="1800" b="1" u="sng"/>
              <a:t>0.25</a:t>
            </a:r>
          </a:p>
        </p:txBody>
      </p:sp>
      <p:sp>
        <p:nvSpPr>
          <p:cNvPr id="867" name="Shape 867"/>
          <p:cNvSpPr/>
          <p:nvPr/>
        </p:nvSpPr>
        <p:spPr>
          <a:xfrm>
            <a:off x="4507298" y="4851721"/>
            <a:ext cx="1627200" cy="865799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68" name="Shape 868"/>
          <p:cNvSpPr txBox="1"/>
          <p:nvPr/>
        </p:nvSpPr>
        <p:spPr>
          <a:xfrm>
            <a:off x="5084363" y="5034225"/>
            <a:ext cx="11412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1800"/>
              <a:t>⅓ = </a:t>
            </a:r>
            <a:r>
              <a:rPr lang="en" sz="1800" b="1" u="sng"/>
              <a:t>0.33</a:t>
            </a:r>
          </a:p>
        </p:txBody>
      </p:sp>
      <p:sp>
        <p:nvSpPr>
          <p:cNvPr id="869" name="Shape 869"/>
          <p:cNvSpPr/>
          <p:nvPr/>
        </p:nvSpPr>
        <p:spPr>
          <a:xfrm>
            <a:off x="1710068" y="4851721"/>
            <a:ext cx="1627200" cy="865799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70" name="Shape 870"/>
          <p:cNvSpPr/>
          <p:nvPr/>
        </p:nvSpPr>
        <p:spPr>
          <a:xfrm>
            <a:off x="0" y="551125"/>
            <a:ext cx="9144000" cy="1062600"/>
          </a:xfrm>
          <a:prstGeom prst="rect">
            <a:avLst/>
          </a:prstGeom>
          <a:solidFill>
            <a:srgbClr val="3C78D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71" name="Shape 871"/>
          <p:cNvSpPr txBox="1">
            <a:spLocks noGrp="1"/>
          </p:cNvSpPr>
          <p:nvPr>
            <p:ph type="title"/>
          </p:nvPr>
        </p:nvSpPr>
        <p:spPr>
          <a:xfrm>
            <a:off x="375102" y="660397"/>
            <a:ext cx="6178098" cy="865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/>
            <a:r>
              <a:rPr lang="hu-HU" b="1" dirty="0" smtClean="0">
                <a:solidFill>
                  <a:srgbClr val="FFFFFF"/>
                </a:solidFill>
              </a:rPr>
              <a:t>Példa: Data Driven Attribution számolás</a:t>
            </a:r>
            <a:br>
              <a:rPr lang="hu-HU" b="1" dirty="0" smtClean="0">
                <a:solidFill>
                  <a:srgbClr val="FFFFFF"/>
                </a:solidFill>
              </a:rPr>
            </a:br>
            <a:r>
              <a:rPr lang="hu-HU" b="1" dirty="0" smtClean="0">
                <a:solidFill>
                  <a:srgbClr val="FFFFFF"/>
                </a:solidFill>
              </a:rPr>
              <a:t>Google Analytics Premium </a:t>
            </a:r>
            <a:endParaRPr lang="en" dirty="0">
              <a:solidFill>
                <a:srgbClr val="EFEFEF"/>
              </a:solidFill>
            </a:endParaRPr>
          </a:p>
        </p:txBody>
      </p:sp>
      <p:sp>
        <p:nvSpPr>
          <p:cNvPr id="872" name="Shape 872"/>
          <p:cNvSpPr txBox="1"/>
          <p:nvPr/>
        </p:nvSpPr>
        <p:spPr>
          <a:xfrm rot="1259776">
            <a:off x="6895196" y="746985"/>
            <a:ext cx="2184438" cy="764065"/>
          </a:xfrm>
          <a:prstGeom prst="rect">
            <a:avLst/>
          </a:prstGeom>
          <a:solidFill>
            <a:srgbClr val="FFFFFF"/>
          </a:solidFill>
          <a:ln w="76200" cap="flat">
            <a:solidFill>
              <a:srgbClr val="CC4125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hu-HU" sz="3000" b="1" dirty="0" smtClean="0">
                <a:solidFill>
                  <a:srgbClr val="A61C00"/>
                </a:solidFill>
              </a:rPr>
              <a:t>Példa</a:t>
            </a:r>
            <a:endParaRPr lang="en" sz="3000" b="1" dirty="0">
              <a:solidFill>
                <a:srgbClr val="A61C00"/>
              </a:solidFill>
            </a:endParaRPr>
          </a:p>
        </p:txBody>
      </p:sp>
      <p:sp>
        <p:nvSpPr>
          <p:cNvPr id="873" name="Shape 873"/>
          <p:cNvSpPr txBox="1">
            <a:spLocks noGrp="1"/>
          </p:cNvSpPr>
          <p:nvPr>
            <p:ph type="body" idx="1"/>
          </p:nvPr>
        </p:nvSpPr>
        <p:spPr>
          <a:xfrm>
            <a:off x="375100" y="1671575"/>
            <a:ext cx="8587200" cy="5882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Clr>
                <a:srgbClr val="000000"/>
              </a:buClr>
              <a:buSzPct val="45833"/>
              <a:buFont typeface="Arial"/>
              <a:buNone/>
            </a:pPr>
            <a:r>
              <a:rPr lang="hu-HU" sz="2400" b="1" dirty="0" smtClean="0">
                <a:solidFill>
                  <a:srgbClr val="000000"/>
                </a:solidFill>
              </a:rPr>
              <a:t>2</a:t>
            </a:r>
            <a:r>
              <a:rPr lang="en" sz="2400" b="1" dirty="0" smtClean="0">
                <a:solidFill>
                  <a:srgbClr val="000000"/>
                </a:solidFill>
              </a:rPr>
              <a:t>.</a:t>
            </a:r>
            <a:r>
              <a:rPr lang="hu-HU" sz="2400" b="1" dirty="0" smtClean="0">
                <a:solidFill>
                  <a:srgbClr val="000000"/>
                </a:solidFill>
              </a:rPr>
              <a:t> lépés: konverziós valószínűségek </a:t>
            </a:r>
            <a:r>
              <a:rPr lang="hu-HU" sz="2400" b="1" dirty="0" smtClean="0">
                <a:solidFill>
                  <a:srgbClr val="000000"/>
                </a:solidFill>
              </a:rPr>
              <a:t>kiszámítása.</a:t>
            </a:r>
            <a:endParaRPr lang="en" sz="2400" b="1" dirty="0">
              <a:solidFill>
                <a:srgbClr val="000000"/>
              </a:solidFill>
            </a:endParaRPr>
          </a:p>
        </p:txBody>
      </p:sp>
      <p:cxnSp>
        <p:nvCxnSpPr>
          <p:cNvPr id="874" name="Shape 874"/>
          <p:cNvCxnSpPr/>
          <p:nvPr/>
        </p:nvCxnSpPr>
        <p:spPr>
          <a:xfrm>
            <a:off x="490281" y="5886650"/>
            <a:ext cx="8100899" cy="0"/>
          </a:xfrm>
          <a:prstGeom prst="straightConnector1">
            <a:avLst/>
          </a:prstGeom>
          <a:noFill/>
          <a:ln w="19050" cap="flat">
            <a:solidFill>
              <a:srgbClr val="B7B7B7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875" name="Shape 875"/>
          <p:cNvSpPr/>
          <p:nvPr/>
        </p:nvSpPr>
        <p:spPr>
          <a:xfrm>
            <a:off x="1534760" y="2333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76" name="Shape 876"/>
          <p:cNvSpPr/>
          <p:nvPr/>
        </p:nvSpPr>
        <p:spPr>
          <a:xfrm>
            <a:off x="1023280" y="2333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77" name="Shape 877"/>
          <p:cNvSpPr/>
          <p:nvPr/>
        </p:nvSpPr>
        <p:spPr>
          <a:xfrm>
            <a:off x="519183" y="2333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78" name="Shape 878"/>
          <p:cNvSpPr/>
          <p:nvPr/>
        </p:nvSpPr>
        <p:spPr>
          <a:xfrm rot="-8100000">
            <a:off x="1285854" y="2397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79" name="Shape 879"/>
          <p:cNvSpPr/>
          <p:nvPr/>
        </p:nvSpPr>
        <p:spPr>
          <a:xfrm rot="-8100000">
            <a:off x="774600" y="2397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80" name="Shape 880"/>
          <p:cNvSpPr/>
          <p:nvPr/>
        </p:nvSpPr>
        <p:spPr>
          <a:xfrm rot="-8100000">
            <a:off x="1811872" y="2397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2" name="Shape 881"/>
          <p:cNvGrpSpPr/>
          <p:nvPr/>
        </p:nvGrpSpPr>
        <p:grpSpPr>
          <a:xfrm>
            <a:off x="4704236" y="2644677"/>
            <a:ext cx="328800" cy="338999"/>
            <a:chOff x="6804643" y="5822390"/>
            <a:chExt cx="328800" cy="338999"/>
          </a:xfrm>
        </p:grpSpPr>
        <p:sp>
          <p:nvSpPr>
            <p:cNvPr id="882" name="Shape 882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883" name="Shape 883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3" name="Shape 884"/>
          <p:cNvGrpSpPr/>
          <p:nvPr/>
        </p:nvGrpSpPr>
        <p:grpSpPr>
          <a:xfrm>
            <a:off x="4704236" y="3047362"/>
            <a:ext cx="328800" cy="338999"/>
            <a:chOff x="6804643" y="5822390"/>
            <a:chExt cx="328800" cy="338999"/>
          </a:xfrm>
        </p:grpSpPr>
        <p:sp>
          <p:nvSpPr>
            <p:cNvPr id="885" name="Shape 885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886" name="Shape 886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4" name="Shape 887"/>
          <p:cNvGrpSpPr/>
          <p:nvPr/>
        </p:nvGrpSpPr>
        <p:grpSpPr>
          <a:xfrm>
            <a:off x="2068184" y="2334372"/>
            <a:ext cx="292799" cy="292799"/>
            <a:chOff x="4375957" y="5845500"/>
            <a:chExt cx="292799" cy="292799"/>
          </a:xfrm>
        </p:grpSpPr>
        <p:sp>
          <p:nvSpPr>
            <p:cNvPr id="888" name="Shape 888"/>
            <p:cNvSpPr/>
            <p:nvPr/>
          </p:nvSpPr>
          <p:spPr>
            <a:xfrm>
              <a:off x="4375957" y="5845500"/>
              <a:ext cx="292799" cy="292799"/>
            </a:xfrm>
            <a:prstGeom prst="rect">
              <a:avLst/>
            </a:prstGeom>
            <a:solidFill>
              <a:srgbClr val="BF90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889" name="Shape 889"/>
            <p:cNvSpPr/>
            <p:nvPr/>
          </p:nvSpPr>
          <p:spPr>
            <a:xfrm>
              <a:off x="4435547" y="5903852"/>
              <a:ext cx="185399" cy="176099"/>
            </a:xfrm>
            <a:prstGeom prst="star5">
              <a:avLst>
                <a:gd name="adj" fmla="val 19098"/>
                <a:gd name="hf" fmla="val 105146"/>
                <a:gd name="vf" fmla="val 110557"/>
              </a:avLst>
            </a:pr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890" name="Shape 890"/>
          <p:cNvSpPr/>
          <p:nvPr/>
        </p:nvSpPr>
        <p:spPr>
          <a:xfrm>
            <a:off x="4179590" y="3062513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91" name="Shape 891"/>
          <p:cNvSpPr/>
          <p:nvPr/>
        </p:nvSpPr>
        <p:spPr>
          <a:xfrm>
            <a:off x="3668110" y="3062513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92" name="Shape 892"/>
          <p:cNvSpPr/>
          <p:nvPr/>
        </p:nvSpPr>
        <p:spPr>
          <a:xfrm rot="-8100000">
            <a:off x="3930685" y="3127234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893" name="Shape 893"/>
          <p:cNvSpPr/>
          <p:nvPr/>
        </p:nvSpPr>
        <p:spPr>
          <a:xfrm rot="-8100000">
            <a:off x="4456702" y="3127234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5" name="Shape 894"/>
          <p:cNvGrpSpPr/>
          <p:nvPr/>
        </p:nvGrpSpPr>
        <p:grpSpPr>
          <a:xfrm>
            <a:off x="7262327" y="2644677"/>
            <a:ext cx="328800" cy="338999"/>
            <a:chOff x="6804643" y="5822390"/>
            <a:chExt cx="328800" cy="338999"/>
          </a:xfrm>
        </p:grpSpPr>
        <p:sp>
          <p:nvSpPr>
            <p:cNvPr id="895" name="Shape 895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896" name="Shape 896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6" name="Shape 897"/>
          <p:cNvGrpSpPr/>
          <p:nvPr/>
        </p:nvGrpSpPr>
        <p:grpSpPr>
          <a:xfrm>
            <a:off x="7262327" y="3047362"/>
            <a:ext cx="328800" cy="338999"/>
            <a:chOff x="6804643" y="5822390"/>
            <a:chExt cx="328800" cy="338999"/>
          </a:xfrm>
        </p:grpSpPr>
        <p:sp>
          <p:nvSpPr>
            <p:cNvPr id="898" name="Shape 898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899" name="Shape 899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7" name="Shape 900"/>
          <p:cNvGrpSpPr/>
          <p:nvPr/>
        </p:nvGrpSpPr>
        <p:grpSpPr>
          <a:xfrm>
            <a:off x="7262327" y="3450168"/>
            <a:ext cx="328800" cy="338999"/>
            <a:chOff x="6804643" y="5822390"/>
            <a:chExt cx="328800" cy="338999"/>
          </a:xfrm>
        </p:grpSpPr>
        <p:sp>
          <p:nvSpPr>
            <p:cNvPr id="901" name="Shape 901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902" name="Shape 902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sp>
        <p:nvSpPr>
          <p:cNvPr id="903" name="Shape 903"/>
          <p:cNvSpPr/>
          <p:nvPr/>
        </p:nvSpPr>
        <p:spPr>
          <a:xfrm>
            <a:off x="6737681" y="2289731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04" name="Shape 904"/>
          <p:cNvSpPr/>
          <p:nvPr/>
        </p:nvSpPr>
        <p:spPr>
          <a:xfrm rot="-8100000">
            <a:off x="7014794" y="2354452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05" name="Shape 905"/>
          <p:cNvSpPr/>
          <p:nvPr/>
        </p:nvSpPr>
        <p:spPr>
          <a:xfrm>
            <a:off x="6737681" y="2670731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06" name="Shape 906"/>
          <p:cNvSpPr/>
          <p:nvPr/>
        </p:nvSpPr>
        <p:spPr>
          <a:xfrm rot="-8100000">
            <a:off x="7014794" y="2735452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07" name="Shape 907"/>
          <p:cNvSpPr/>
          <p:nvPr/>
        </p:nvSpPr>
        <p:spPr>
          <a:xfrm>
            <a:off x="6737681" y="3062513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08" name="Shape 908"/>
          <p:cNvSpPr/>
          <p:nvPr/>
        </p:nvSpPr>
        <p:spPr>
          <a:xfrm rot="-8100000">
            <a:off x="7014794" y="3127234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09" name="Shape 909"/>
          <p:cNvSpPr/>
          <p:nvPr/>
        </p:nvSpPr>
        <p:spPr>
          <a:xfrm>
            <a:off x="6737681" y="3465319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10" name="Shape 910"/>
          <p:cNvSpPr/>
          <p:nvPr/>
        </p:nvSpPr>
        <p:spPr>
          <a:xfrm rot="-8100000">
            <a:off x="7014794" y="3530040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16" name="Shape 916"/>
          <p:cNvSpPr/>
          <p:nvPr/>
        </p:nvSpPr>
        <p:spPr>
          <a:xfrm>
            <a:off x="1534760" y="2714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17" name="Shape 917"/>
          <p:cNvSpPr/>
          <p:nvPr/>
        </p:nvSpPr>
        <p:spPr>
          <a:xfrm>
            <a:off x="1023280" y="2714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18" name="Shape 918"/>
          <p:cNvSpPr/>
          <p:nvPr/>
        </p:nvSpPr>
        <p:spPr>
          <a:xfrm>
            <a:off x="519183" y="2714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19" name="Shape 919"/>
          <p:cNvSpPr/>
          <p:nvPr/>
        </p:nvSpPr>
        <p:spPr>
          <a:xfrm rot="-8100000">
            <a:off x="1285854" y="2778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20" name="Shape 920"/>
          <p:cNvSpPr/>
          <p:nvPr/>
        </p:nvSpPr>
        <p:spPr>
          <a:xfrm rot="-8100000">
            <a:off x="774600" y="2778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21" name="Shape 921"/>
          <p:cNvSpPr/>
          <p:nvPr/>
        </p:nvSpPr>
        <p:spPr>
          <a:xfrm rot="-8100000">
            <a:off x="1811872" y="2778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9" name="Shape 922"/>
          <p:cNvGrpSpPr/>
          <p:nvPr/>
        </p:nvGrpSpPr>
        <p:grpSpPr>
          <a:xfrm>
            <a:off x="2068184" y="2715372"/>
            <a:ext cx="292799" cy="292799"/>
            <a:chOff x="4375957" y="5845500"/>
            <a:chExt cx="292799" cy="292799"/>
          </a:xfrm>
        </p:grpSpPr>
        <p:sp>
          <p:nvSpPr>
            <p:cNvPr id="923" name="Shape 923"/>
            <p:cNvSpPr/>
            <p:nvPr/>
          </p:nvSpPr>
          <p:spPr>
            <a:xfrm>
              <a:off x="4375957" y="5845500"/>
              <a:ext cx="292799" cy="292799"/>
            </a:xfrm>
            <a:prstGeom prst="rect">
              <a:avLst/>
            </a:prstGeom>
            <a:solidFill>
              <a:srgbClr val="BF90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24" name="Shape 924"/>
            <p:cNvSpPr/>
            <p:nvPr/>
          </p:nvSpPr>
          <p:spPr>
            <a:xfrm>
              <a:off x="4435547" y="5903852"/>
              <a:ext cx="185399" cy="176099"/>
            </a:xfrm>
            <a:prstGeom prst="star5">
              <a:avLst>
                <a:gd name="adj" fmla="val 19098"/>
                <a:gd name="hf" fmla="val 105146"/>
                <a:gd name="vf" fmla="val 110557"/>
              </a:avLst>
            </a:pr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925" name="Shape 925"/>
          <p:cNvSpPr/>
          <p:nvPr/>
        </p:nvSpPr>
        <p:spPr>
          <a:xfrm>
            <a:off x="1534760" y="3095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26" name="Shape 926"/>
          <p:cNvSpPr/>
          <p:nvPr/>
        </p:nvSpPr>
        <p:spPr>
          <a:xfrm>
            <a:off x="1023280" y="3095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27" name="Shape 927"/>
          <p:cNvSpPr/>
          <p:nvPr/>
        </p:nvSpPr>
        <p:spPr>
          <a:xfrm>
            <a:off x="519183" y="3095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28" name="Shape 928"/>
          <p:cNvSpPr/>
          <p:nvPr/>
        </p:nvSpPr>
        <p:spPr>
          <a:xfrm rot="-8100000">
            <a:off x="1285854" y="3159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29" name="Shape 929"/>
          <p:cNvSpPr/>
          <p:nvPr/>
        </p:nvSpPr>
        <p:spPr>
          <a:xfrm rot="-8100000">
            <a:off x="774600" y="3159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30" name="Shape 930"/>
          <p:cNvSpPr/>
          <p:nvPr/>
        </p:nvSpPr>
        <p:spPr>
          <a:xfrm rot="-8100000">
            <a:off x="1811872" y="3159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31" name="Shape 931"/>
          <p:cNvSpPr/>
          <p:nvPr/>
        </p:nvSpPr>
        <p:spPr>
          <a:xfrm>
            <a:off x="1534760" y="3476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32" name="Shape 932"/>
          <p:cNvSpPr/>
          <p:nvPr/>
        </p:nvSpPr>
        <p:spPr>
          <a:xfrm>
            <a:off x="1023280" y="3476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33" name="Shape 933"/>
          <p:cNvSpPr/>
          <p:nvPr/>
        </p:nvSpPr>
        <p:spPr>
          <a:xfrm>
            <a:off x="519183" y="3476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34" name="Shape 934"/>
          <p:cNvSpPr/>
          <p:nvPr/>
        </p:nvSpPr>
        <p:spPr>
          <a:xfrm rot="-8100000">
            <a:off x="1285854" y="3540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35" name="Shape 935"/>
          <p:cNvSpPr/>
          <p:nvPr/>
        </p:nvSpPr>
        <p:spPr>
          <a:xfrm rot="-8100000">
            <a:off x="774600" y="3540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36" name="Shape 936"/>
          <p:cNvSpPr/>
          <p:nvPr/>
        </p:nvSpPr>
        <p:spPr>
          <a:xfrm rot="-8100000">
            <a:off x="1811872" y="3540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37" name="Shape 937"/>
          <p:cNvSpPr/>
          <p:nvPr/>
        </p:nvSpPr>
        <p:spPr>
          <a:xfrm>
            <a:off x="1534760" y="3857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38" name="Shape 938"/>
          <p:cNvSpPr/>
          <p:nvPr/>
        </p:nvSpPr>
        <p:spPr>
          <a:xfrm>
            <a:off x="1023280" y="3857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39" name="Shape 939"/>
          <p:cNvSpPr/>
          <p:nvPr/>
        </p:nvSpPr>
        <p:spPr>
          <a:xfrm>
            <a:off x="519183" y="3857222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40" name="Shape 940"/>
          <p:cNvSpPr/>
          <p:nvPr/>
        </p:nvSpPr>
        <p:spPr>
          <a:xfrm rot="-8100000">
            <a:off x="1285854" y="3921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41" name="Shape 941"/>
          <p:cNvSpPr/>
          <p:nvPr/>
        </p:nvSpPr>
        <p:spPr>
          <a:xfrm rot="-8100000">
            <a:off x="774600" y="3921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42" name="Shape 942"/>
          <p:cNvSpPr/>
          <p:nvPr/>
        </p:nvSpPr>
        <p:spPr>
          <a:xfrm rot="-8100000">
            <a:off x="1811872" y="3921943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10" name="Shape 943"/>
          <p:cNvGrpSpPr/>
          <p:nvPr/>
        </p:nvGrpSpPr>
        <p:grpSpPr>
          <a:xfrm>
            <a:off x="2064865" y="3070121"/>
            <a:ext cx="328800" cy="338999"/>
            <a:chOff x="6804643" y="5822390"/>
            <a:chExt cx="328800" cy="338999"/>
          </a:xfrm>
        </p:grpSpPr>
        <p:sp>
          <p:nvSpPr>
            <p:cNvPr id="944" name="Shape 944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945" name="Shape 945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11" name="Shape 946"/>
          <p:cNvGrpSpPr/>
          <p:nvPr/>
        </p:nvGrpSpPr>
        <p:grpSpPr>
          <a:xfrm>
            <a:off x="2064865" y="3451121"/>
            <a:ext cx="328800" cy="338999"/>
            <a:chOff x="6804643" y="5822390"/>
            <a:chExt cx="328800" cy="338999"/>
          </a:xfrm>
        </p:grpSpPr>
        <p:sp>
          <p:nvSpPr>
            <p:cNvPr id="947" name="Shape 947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948" name="Shape 948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grpSp>
        <p:nvGrpSpPr>
          <p:cNvPr id="12" name="Shape 949"/>
          <p:cNvGrpSpPr/>
          <p:nvPr/>
        </p:nvGrpSpPr>
        <p:grpSpPr>
          <a:xfrm>
            <a:off x="2064865" y="3832121"/>
            <a:ext cx="328800" cy="338999"/>
            <a:chOff x="6804643" y="5822390"/>
            <a:chExt cx="328800" cy="338999"/>
          </a:xfrm>
        </p:grpSpPr>
        <p:sp>
          <p:nvSpPr>
            <p:cNvPr id="950" name="Shape 950"/>
            <p:cNvSpPr/>
            <p:nvPr/>
          </p:nvSpPr>
          <p:spPr>
            <a:xfrm>
              <a:off x="6814357" y="5845500"/>
              <a:ext cx="292799" cy="292799"/>
            </a:xfrm>
            <a:prstGeom prst="rect">
              <a:avLst/>
            </a:prstGeom>
            <a:solidFill>
              <a:srgbClr val="85200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cxnSp>
          <p:nvCxnSpPr>
            <p:cNvPr id="951" name="Shape 951"/>
            <p:cNvCxnSpPr/>
            <p:nvPr/>
          </p:nvCxnSpPr>
          <p:spPr>
            <a:xfrm rot="10800000" flipH="1">
              <a:off x="6804643" y="5822390"/>
              <a:ext cx="328800" cy="338999"/>
            </a:xfrm>
            <a:prstGeom prst="straightConnector1">
              <a:avLst/>
            </a:prstGeom>
            <a:noFill/>
            <a:ln w="38100" cap="flat">
              <a:solidFill>
                <a:srgbClr val="FFFFFF"/>
              </a:solidFill>
              <a:prstDash val="solid"/>
              <a:round/>
              <a:headEnd type="none" w="lg" len="lg"/>
              <a:tailEnd type="none" w="lg" len="lg"/>
            </a:ln>
          </p:spPr>
        </p:cxnSp>
      </p:grpSp>
      <p:sp>
        <p:nvSpPr>
          <p:cNvPr id="952" name="Shape 952"/>
          <p:cNvSpPr/>
          <p:nvPr/>
        </p:nvSpPr>
        <p:spPr>
          <a:xfrm>
            <a:off x="4179590" y="2681513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53" name="Shape 953"/>
          <p:cNvSpPr/>
          <p:nvPr/>
        </p:nvSpPr>
        <p:spPr>
          <a:xfrm>
            <a:off x="3668110" y="2681513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54" name="Shape 954"/>
          <p:cNvSpPr/>
          <p:nvPr/>
        </p:nvSpPr>
        <p:spPr>
          <a:xfrm rot="-8100000">
            <a:off x="3930685" y="2746234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55" name="Shape 955"/>
          <p:cNvSpPr/>
          <p:nvPr/>
        </p:nvSpPr>
        <p:spPr>
          <a:xfrm rot="-8100000">
            <a:off x="4456702" y="2746234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56" name="Shape 956"/>
          <p:cNvSpPr/>
          <p:nvPr/>
        </p:nvSpPr>
        <p:spPr>
          <a:xfrm>
            <a:off x="4179590" y="2300513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57" name="Shape 957"/>
          <p:cNvSpPr/>
          <p:nvPr/>
        </p:nvSpPr>
        <p:spPr>
          <a:xfrm>
            <a:off x="3668110" y="2300513"/>
            <a:ext cx="292799" cy="2927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58" name="Shape 958"/>
          <p:cNvSpPr/>
          <p:nvPr/>
        </p:nvSpPr>
        <p:spPr>
          <a:xfrm rot="-8100000">
            <a:off x="3930685" y="2365234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59" name="Shape 959"/>
          <p:cNvSpPr/>
          <p:nvPr/>
        </p:nvSpPr>
        <p:spPr>
          <a:xfrm rot="-8100000">
            <a:off x="4456702" y="2365234"/>
            <a:ext cx="163341" cy="163341"/>
          </a:xfrm>
          <a:prstGeom prst="rtTriangle">
            <a:avLst/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13" name="Shape 960"/>
          <p:cNvGrpSpPr/>
          <p:nvPr/>
        </p:nvGrpSpPr>
        <p:grpSpPr>
          <a:xfrm>
            <a:off x="4712871" y="2300481"/>
            <a:ext cx="292799" cy="292799"/>
            <a:chOff x="4375957" y="5845500"/>
            <a:chExt cx="292799" cy="292799"/>
          </a:xfrm>
        </p:grpSpPr>
        <p:sp>
          <p:nvSpPr>
            <p:cNvPr id="961" name="Shape 961"/>
            <p:cNvSpPr/>
            <p:nvPr/>
          </p:nvSpPr>
          <p:spPr>
            <a:xfrm>
              <a:off x="4375957" y="5845500"/>
              <a:ext cx="292799" cy="292799"/>
            </a:xfrm>
            <a:prstGeom prst="rect">
              <a:avLst/>
            </a:prstGeom>
            <a:solidFill>
              <a:srgbClr val="BF90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62" name="Shape 962"/>
            <p:cNvSpPr/>
            <p:nvPr/>
          </p:nvSpPr>
          <p:spPr>
            <a:xfrm>
              <a:off x="4435547" y="5903852"/>
              <a:ext cx="185399" cy="176099"/>
            </a:xfrm>
            <a:prstGeom prst="star5">
              <a:avLst>
                <a:gd name="adj" fmla="val 19098"/>
                <a:gd name="hf" fmla="val 105146"/>
                <a:gd name="vf" fmla="val 110557"/>
              </a:avLst>
            </a:pr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14" name="Shape 963"/>
          <p:cNvGrpSpPr/>
          <p:nvPr/>
        </p:nvGrpSpPr>
        <p:grpSpPr>
          <a:xfrm>
            <a:off x="7270806" y="2282190"/>
            <a:ext cx="292799" cy="292799"/>
            <a:chOff x="4375957" y="5845500"/>
            <a:chExt cx="292799" cy="292799"/>
          </a:xfrm>
        </p:grpSpPr>
        <p:sp>
          <p:nvSpPr>
            <p:cNvPr id="964" name="Shape 964"/>
            <p:cNvSpPr/>
            <p:nvPr/>
          </p:nvSpPr>
          <p:spPr>
            <a:xfrm>
              <a:off x="4375957" y="5845500"/>
              <a:ext cx="292799" cy="292799"/>
            </a:xfrm>
            <a:prstGeom prst="rect">
              <a:avLst/>
            </a:prstGeom>
            <a:solidFill>
              <a:srgbClr val="BF9000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65" name="Shape 965"/>
            <p:cNvSpPr/>
            <p:nvPr/>
          </p:nvSpPr>
          <p:spPr>
            <a:xfrm>
              <a:off x="4435547" y="5903852"/>
              <a:ext cx="185399" cy="176099"/>
            </a:xfrm>
            <a:prstGeom prst="star5">
              <a:avLst>
                <a:gd name="adj" fmla="val 19098"/>
                <a:gd name="hf" fmla="val 105146"/>
                <a:gd name="vf" fmla="val 110557"/>
              </a:avLst>
            </a:pr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15" name="Shape 966"/>
          <p:cNvGrpSpPr/>
          <p:nvPr/>
        </p:nvGrpSpPr>
        <p:grpSpPr>
          <a:xfrm>
            <a:off x="567068" y="4851721"/>
            <a:ext cx="1627200" cy="865799"/>
            <a:chOff x="567068" y="4851721"/>
            <a:chExt cx="1627200" cy="865799"/>
          </a:xfrm>
        </p:grpSpPr>
        <p:sp>
          <p:nvSpPr>
            <p:cNvPr id="967" name="Shape 967"/>
            <p:cNvSpPr/>
            <p:nvPr/>
          </p:nvSpPr>
          <p:spPr>
            <a:xfrm>
              <a:off x="567068" y="4851721"/>
              <a:ext cx="1627200" cy="86579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19050" cap="flat">
              <a:solidFill>
                <a:srgbClr val="66666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68" name="Shape 968"/>
            <p:cNvSpPr/>
            <p:nvPr/>
          </p:nvSpPr>
          <p:spPr>
            <a:xfrm>
              <a:off x="1752578" y="5000222"/>
              <a:ext cx="292799" cy="292799"/>
            </a:xfrm>
            <a:prstGeom prst="roundRect">
              <a:avLst>
                <a:gd name="adj" fmla="val 16667"/>
              </a:avLst>
            </a:prstGeom>
            <a:solidFill>
              <a:srgbClr val="F9CB9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69" name="Shape 969"/>
            <p:cNvSpPr/>
            <p:nvPr/>
          </p:nvSpPr>
          <p:spPr>
            <a:xfrm>
              <a:off x="1241098" y="5000222"/>
              <a:ext cx="292799" cy="292799"/>
            </a:xfrm>
            <a:prstGeom prst="roundRect">
              <a:avLst>
                <a:gd name="adj" fmla="val 16667"/>
              </a:avLst>
            </a:prstGeom>
            <a:solidFill>
              <a:srgbClr val="A4C2F4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70" name="Shape 970"/>
            <p:cNvSpPr/>
            <p:nvPr/>
          </p:nvSpPr>
          <p:spPr>
            <a:xfrm>
              <a:off x="737001" y="5000222"/>
              <a:ext cx="292799" cy="292799"/>
            </a:xfrm>
            <a:prstGeom prst="roundRect">
              <a:avLst>
                <a:gd name="adj" fmla="val 16667"/>
              </a:avLst>
            </a:prstGeom>
            <a:solidFill>
              <a:srgbClr val="B6D7A8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71" name="Shape 971"/>
            <p:cNvSpPr/>
            <p:nvPr/>
          </p:nvSpPr>
          <p:spPr>
            <a:xfrm rot="-8100000">
              <a:off x="1503672" y="5064943"/>
              <a:ext cx="163341" cy="163341"/>
            </a:xfrm>
            <a:prstGeom prst="rtTriangle">
              <a:avLst/>
            </a:prstGeom>
            <a:solidFill>
              <a:srgbClr val="CCCCC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72" name="Shape 972"/>
            <p:cNvSpPr/>
            <p:nvPr/>
          </p:nvSpPr>
          <p:spPr>
            <a:xfrm rot="-8100000">
              <a:off x="992418" y="5064943"/>
              <a:ext cx="163341" cy="163341"/>
            </a:xfrm>
            <a:prstGeom prst="rtTriangle">
              <a:avLst/>
            </a:prstGeom>
            <a:solidFill>
              <a:srgbClr val="CCCCC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73" name="Shape 973"/>
            <p:cNvSpPr txBox="1"/>
            <p:nvPr/>
          </p:nvSpPr>
          <p:spPr>
            <a:xfrm>
              <a:off x="845794" y="5345912"/>
              <a:ext cx="1032900" cy="3570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lvl="0" algn="ctr" rtl="0">
                <a:spcBef>
                  <a:spcPts val="0"/>
                </a:spcBef>
                <a:buNone/>
              </a:pPr>
              <a:r>
                <a:rPr lang="en" b="1" dirty="0" smtClean="0"/>
                <a:t>1</a:t>
              </a:r>
              <a:r>
                <a:rPr lang="hu-HU" b="1" dirty="0" smtClean="0"/>
                <a:t>. csoport</a:t>
              </a:r>
              <a:endParaRPr lang="en" b="1" dirty="0"/>
            </a:p>
          </p:txBody>
        </p:sp>
      </p:grpSp>
      <p:grpSp>
        <p:nvGrpSpPr>
          <p:cNvPr id="16" name="Shape 974"/>
          <p:cNvGrpSpPr/>
          <p:nvPr/>
        </p:nvGrpSpPr>
        <p:grpSpPr>
          <a:xfrm>
            <a:off x="3494892" y="4851721"/>
            <a:ext cx="1627200" cy="865799"/>
            <a:chOff x="3494892" y="4851721"/>
            <a:chExt cx="1627200" cy="865799"/>
          </a:xfrm>
        </p:grpSpPr>
        <p:sp>
          <p:nvSpPr>
            <p:cNvPr id="975" name="Shape 975"/>
            <p:cNvSpPr/>
            <p:nvPr/>
          </p:nvSpPr>
          <p:spPr>
            <a:xfrm>
              <a:off x="3494892" y="4851721"/>
              <a:ext cx="1627200" cy="86579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19050" cap="flat">
              <a:solidFill>
                <a:srgbClr val="66666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76" name="Shape 976"/>
            <p:cNvSpPr/>
            <p:nvPr/>
          </p:nvSpPr>
          <p:spPr>
            <a:xfrm>
              <a:off x="4419214" y="5000222"/>
              <a:ext cx="292799" cy="292799"/>
            </a:xfrm>
            <a:prstGeom prst="roundRect">
              <a:avLst>
                <a:gd name="adj" fmla="val 16667"/>
              </a:avLst>
            </a:prstGeom>
            <a:solidFill>
              <a:srgbClr val="F9CB9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77" name="Shape 977"/>
            <p:cNvSpPr/>
            <p:nvPr/>
          </p:nvSpPr>
          <p:spPr>
            <a:xfrm>
              <a:off x="3907735" y="5000222"/>
              <a:ext cx="292799" cy="292799"/>
            </a:xfrm>
            <a:prstGeom prst="roundRect">
              <a:avLst>
                <a:gd name="adj" fmla="val 16667"/>
              </a:avLst>
            </a:prstGeom>
            <a:solidFill>
              <a:srgbClr val="B6D7A8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78" name="Shape 978"/>
            <p:cNvSpPr/>
            <p:nvPr/>
          </p:nvSpPr>
          <p:spPr>
            <a:xfrm rot="-8100000">
              <a:off x="4170309" y="5064943"/>
              <a:ext cx="163341" cy="163341"/>
            </a:xfrm>
            <a:prstGeom prst="rtTriangle">
              <a:avLst/>
            </a:prstGeom>
            <a:solidFill>
              <a:srgbClr val="CCCCC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79" name="Shape 979"/>
            <p:cNvSpPr txBox="1"/>
            <p:nvPr/>
          </p:nvSpPr>
          <p:spPr>
            <a:xfrm>
              <a:off x="3773618" y="5345912"/>
              <a:ext cx="1032900" cy="3570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lvl="0" algn="ctr" rtl="0">
                <a:spcBef>
                  <a:spcPts val="0"/>
                </a:spcBef>
                <a:buNone/>
              </a:pPr>
              <a:r>
                <a:rPr lang="hu-HU" b="1" dirty="0" smtClean="0"/>
                <a:t>2. csoport</a:t>
              </a:r>
              <a:endParaRPr lang="en" b="1" dirty="0"/>
            </a:p>
          </p:txBody>
        </p:sp>
      </p:grpSp>
      <p:grpSp>
        <p:nvGrpSpPr>
          <p:cNvPr id="17" name="Shape 980"/>
          <p:cNvGrpSpPr/>
          <p:nvPr/>
        </p:nvGrpSpPr>
        <p:grpSpPr>
          <a:xfrm>
            <a:off x="6303389" y="4851721"/>
            <a:ext cx="1627200" cy="865799"/>
            <a:chOff x="6303389" y="4851721"/>
            <a:chExt cx="1627200" cy="865799"/>
          </a:xfrm>
        </p:grpSpPr>
        <p:sp>
          <p:nvSpPr>
            <p:cNvPr id="981" name="Shape 981"/>
            <p:cNvSpPr/>
            <p:nvPr/>
          </p:nvSpPr>
          <p:spPr>
            <a:xfrm>
              <a:off x="6303389" y="4851721"/>
              <a:ext cx="1627200" cy="86579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19050" cap="flat">
              <a:solidFill>
                <a:srgbClr val="66666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82" name="Shape 982"/>
            <p:cNvSpPr/>
            <p:nvPr/>
          </p:nvSpPr>
          <p:spPr>
            <a:xfrm>
              <a:off x="7238614" y="5000222"/>
              <a:ext cx="292799" cy="292799"/>
            </a:xfrm>
            <a:prstGeom prst="roundRect">
              <a:avLst>
                <a:gd name="adj" fmla="val 16667"/>
              </a:avLst>
            </a:prstGeom>
            <a:solidFill>
              <a:srgbClr val="F9CB9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83" name="Shape 983"/>
            <p:cNvSpPr/>
            <p:nvPr/>
          </p:nvSpPr>
          <p:spPr>
            <a:xfrm>
              <a:off x="6727135" y="5000222"/>
              <a:ext cx="292799" cy="292799"/>
            </a:xfrm>
            <a:prstGeom prst="roundRect">
              <a:avLst>
                <a:gd name="adj" fmla="val 16667"/>
              </a:avLst>
            </a:prstGeom>
            <a:solidFill>
              <a:srgbClr val="A4C2F4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84" name="Shape 984"/>
            <p:cNvSpPr/>
            <p:nvPr/>
          </p:nvSpPr>
          <p:spPr>
            <a:xfrm rot="-8100000">
              <a:off x="6989708" y="5064943"/>
              <a:ext cx="163341" cy="163341"/>
            </a:xfrm>
            <a:prstGeom prst="rtTriangle">
              <a:avLst/>
            </a:prstGeom>
            <a:solidFill>
              <a:srgbClr val="CCCCC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85" name="Shape 985"/>
            <p:cNvSpPr txBox="1"/>
            <p:nvPr/>
          </p:nvSpPr>
          <p:spPr>
            <a:xfrm>
              <a:off x="6582115" y="5345912"/>
              <a:ext cx="1032900" cy="3570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lvl="0" algn="ctr" rtl="0">
                <a:spcBef>
                  <a:spcPts val="0"/>
                </a:spcBef>
                <a:buNone/>
              </a:pPr>
              <a:r>
                <a:rPr lang="en" b="1" dirty="0" smtClean="0"/>
                <a:t>3</a:t>
              </a:r>
              <a:r>
                <a:rPr lang="hu-HU" b="1" dirty="0" smtClean="0"/>
                <a:t>. csoport</a:t>
              </a:r>
              <a:endParaRPr lang="en" b="1" dirty="0"/>
            </a:p>
          </p:txBody>
        </p:sp>
      </p:grpSp>
      <p:sp>
        <p:nvSpPr>
          <p:cNvPr id="986" name="Shape 986"/>
          <p:cNvSpPr/>
          <p:nvPr/>
        </p:nvSpPr>
        <p:spPr>
          <a:xfrm rot="5400000">
            <a:off x="4108101" y="4265899"/>
            <a:ext cx="400799" cy="48239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87" name="Shape 987"/>
          <p:cNvSpPr/>
          <p:nvPr/>
        </p:nvSpPr>
        <p:spPr>
          <a:xfrm rot="5400000">
            <a:off x="6916598" y="4265899"/>
            <a:ext cx="400799" cy="48239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88" name="Shape 988"/>
          <p:cNvSpPr/>
          <p:nvPr/>
        </p:nvSpPr>
        <p:spPr>
          <a:xfrm rot="5400000">
            <a:off x="1180277" y="4265899"/>
            <a:ext cx="400799" cy="48239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89" name="Shape 989"/>
          <p:cNvSpPr txBox="1"/>
          <p:nvPr/>
        </p:nvSpPr>
        <p:spPr>
          <a:xfrm>
            <a:off x="2178102" y="5034225"/>
            <a:ext cx="11412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1800"/>
              <a:t>⅖ = </a:t>
            </a:r>
            <a:r>
              <a:rPr lang="en" sz="1800" b="1" u="sng"/>
              <a:t>0.4</a:t>
            </a:r>
          </a:p>
        </p:txBody>
      </p:sp>
      <p:grpSp>
        <p:nvGrpSpPr>
          <p:cNvPr id="127" name="Shape 747"/>
          <p:cNvGrpSpPr/>
          <p:nvPr/>
        </p:nvGrpSpPr>
        <p:grpSpPr>
          <a:xfrm>
            <a:off x="533401" y="5919933"/>
            <a:ext cx="8066336" cy="357000"/>
            <a:chOff x="481855" y="3280711"/>
            <a:chExt cx="8066336" cy="357000"/>
          </a:xfrm>
        </p:grpSpPr>
        <p:sp>
          <p:nvSpPr>
            <p:cNvPr id="128" name="Shape 748"/>
            <p:cNvSpPr txBox="1"/>
            <p:nvPr/>
          </p:nvSpPr>
          <p:spPr>
            <a:xfrm>
              <a:off x="481855" y="3280711"/>
              <a:ext cx="8066336" cy="3570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algn="r" rtl="0">
                <a:spcBef>
                  <a:spcPts val="0"/>
                </a:spcBef>
                <a:buNone/>
              </a:pPr>
              <a:r>
                <a:rPr lang="en" sz="1200" dirty="0"/>
                <a:t>    ORGANIC SEARCH          DISPLAY          REFERRAL    </a:t>
              </a:r>
            </a:p>
          </p:txBody>
        </p:sp>
        <p:sp>
          <p:nvSpPr>
            <p:cNvPr id="129" name="Shape 749"/>
            <p:cNvSpPr/>
            <p:nvPr/>
          </p:nvSpPr>
          <p:spPr>
            <a:xfrm>
              <a:off x="4596654" y="3380578"/>
              <a:ext cx="114599" cy="114599"/>
            </a:xfrm>
            <a:prstGeom prst="rect">
              <a:avLst/>
            </a:prstGeom>
            <a:solidFill>
              <a:srgbClr val="B6D7A8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30" name="Shape 750"/>
            <p:cNvSpPr/>
            <p:nvPr/>
          </p:nvSpPr>
          <p:spPr>
            <a:xfrm>
              <a:off x="6425454" y="3380578"/>
              <a:ext cx="114599" cy="114599"/>
            </a:xfrm>
            <a:prstGeom prst="rect">
              <a:avLst/>
            </a:prstGeom>
            <a:solidFill>
              <a:srgbClr val="A4C2F4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31" name="Shape 751"/>
            <p:cNvSpPr/>
            <p:nvPr/>
          </p:nvSpPr>
          <p:spPr>
            <a:xfrm>
              <a:off x="7492254" y="3380578"/>
              <a:ext cx="114599" cy="114599"/>
            </a:xfrm>
            <a:prstGeom prst="rect">
              <a:avLst/>
            </a:prstGeom>
            <a:solidFill>
              <a:srgbClr val="F9CB9C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4" name="Shape 994"/>
          <p:cNvSpPr/>
          <p:nvPr/>
        </p:nvSpPr>
        <p:spPr>
          <a:xfrm>
            <a:off x="6058900" y="5585850"/>
            <a:ext cx="2750999" cy="1062600"/>
          </a:xfrm>
          <a:prstGeom prst="wedgeRoundRectCallout">
            <a:avLst>
              <a:gd name="adj1" fmla="val 20541"/>
              <a:gd name="adj2" fmla="val -83810"/>
              <a:gd name="adj3" fmla="val 0"/>
            </a:avLst>
          </a:prstGeom>
          <a:solidFill>
            <a:srgbClr val="FFE599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hu-HU" dirty="0" smtClean="0"/>
              <a:t>A Display jelenléte második érintési pontként 0.07-tel növeli a konverzió valószínűségét.</a:t>
            </a:r>
            <a:endParaRPr lang="en" dirty="0"/>
          </a:p>
        </p:txBody>
      </p:sp>
      <p:sp>
        <p:nvSpPr>
          <p:cNvPr id="995" name="Shape 995"/>
          <p:cNvSpPr/>
          <p:nvPr/>
        </p:nvSpPr>
        <p:spPr>
          <a:xfrm>
            <a:off x="0" y="551125"/>
            <a:ext cx="9144000" cy="1062600"/>
          </a:xfrm>
          <a:prstGeom prst="rect">
            <a:avLst/>
          </a:prstGeom>
          <a:solidFill>
            <a:srgbClr val="3C78D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96" name="Shape 996"/>
          <p:cNvSpPr txBox="1">
            <a:spLocks noGrp="1"/>
          </p:cNvSpPr>
          <p:nvPr>
            <p:ph type="title"/>
          </p:nvPr>
        </p:nvSpPr>
        <p:spPr>
          <a:xfrm>
            <a:off x="375102" y="660397"/>
            <a:ext cx="8229600" cy="865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/>
            <a:r>
              <a:rPr lang="hu-HU" b="1" dirty="0" smtClean="0">
                <a:solidFill>
                  <a:srgbClr val="FFFFFF"/>
                </a:solidFill>
              </a:rPr>
              <a:t>Példa: Data Driven Attribution számolás</a:t>
            </a:r>
            <a:br>
              <a:rPr lang="hu-HU" b="1" dirty="0" smtClean="0">
                <a:solidFill>
                  <a:srgbClr val="FFFFFF"/>
                </a:solidFill>
              </a:rPr>
            </a:br>
            <a:r>
              <a:rPr lang="hu-HU" b="1" dirty="0" smtClean="0">
                <a:solidFill>
                  <a:srgbClr val="FFFFFF"/>
                </a:solidFill>
              </a:rPr>
              <a:t>Google Analytics Premium </a:t>
            </a:r>
            <a:endParaRPr lang="en" dirty="0">
              <a:solidFill>
                <a:srgbClr val="EFEFEF"/>
              </a:solidFill>
            </a:endParaRPr>
          </a:p>
        </p:txBody>
      </p:sp>
      <p:sp>
        <p:nvSpPr>
          <p:cNvPr id="997" name="Shape 997"/>
          <p:cNvSpPr txBox="1"/>
          <p:nvPr/>
        </p:nvSpPr>
        <p:spPr>
          <a:xfrm rot="1259776">
            <a:off x="6895197" y="670783"/>
            <a:ext cx="2184438" cy="764065"/>
          </a:xfrm>
          <a:prstGeom prst="rect">
            <a:avLst/>
          </a:prstGeom>
          <a:solidFill>
            <a:srgbClr val="FFFFFF"/>
          </a:solidFill>
          <a:ln w="76200" cap="flat">
            <a:solidFill>
              <a:srgbClr val="CC4125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hu-HU" sz="3000" b="1" dirty="0" smtClean="0">
                <a:solidFill>
                  <a:srgbClr val="A61C00"/>
                </a:solidFill>
              </a:rPr>
              <a:t>Példa</a:t>
            </a:r>
            <a:endParaRPr lang="en" sz="3000" b="1" dirty="0">
              <a:solidFill>
                <a:srgbClr val="A61C00"/>
              </a:solidFill>
            </a:endParaRPr>
          </a:p>
        </p:txBody>
      </p:sp>
      <p:sp>
        <p:nvSpPr>
          <p:cNvPr id="998" name="Shape 998"/>
          <p:cNvSpPr txBox="1">
            <a:spLocks noGrp="1"/>
          </p:cNvSpPr>
          <p:nvPr>
            <p:ph type="body" idx="1"/>
          </p:nvPr>
        </p:nvSpPr>
        <p:spPr>
          <a:xfrm>
            <a:off x="375100" y="1671575"/>
            <a:ext cx="8587200" cy="5882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Clr>
                <a:srgbClr val="000000"/>
              </a:buClr>
              <a:buSzPct val="45833"/>
              <a:buFont typeface="Arial"/>
              <a:buNone/>
            </a:pPr>
            <a:r>
              <a:rPr lang="hu-HU" sz="2400" b="1" dirty="0" smtClean="0">
                <a:solidFill>
                  <a:srgbClr val="000000"/>
                </a:solidFill>
              </a:rPr>
              <a:t>3. lépés: az útvonalban elfoglalt hely és a csatorna típusa „Mi lett volna, ha...” típusú </a:t>
            </a:r>
            <a:r>
              <a:rPr lang="hu-HU" sz="2400" b="1" dirty="0" smtClean="0">
                <a:solidFill>
                  <a:srgbClr val="000000"/>
                </a:solidFill>
              </a:rPr>
              <a:t>tesztelése.</a:t>
            </a:r>
            <a:endParaRPr lang="en" sz="2400" dirty="0">
              <a:solidFill>
                <a:srgbClr val="000000"/>
              </a:solidFill>
            </a:endParaRPr>
          </a:p>
        </p:txBody>
      </p:sp>
      <p:sp>
        <p:nvSpPr>
          <p:cNvPr id="999" name="Shape 999"/>
          <p:cNvSpPr/>
          <p:nvPr/>
        </p:nvSpPr>
        <p:spPr>
          <a:xfrm>
            <a:off x="4283619" y="4353455"/>
            <a:ext cx="799499" cy="653699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00" name="Shape 1000"/>
          <p:cNvSpPr/>
          <p:nvPr/>
        </p:nvSpPr>
        <p:spPr>
          <a:xfrm>
            <a:off x="1986837" y="4353455"/>
            <a:ext cx="799499" cy="653699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01" name="Shape 1001"/>
          <p:cNvSpPr/>
          <p:nvPr/>
        </p:nvSpPr>
        <p:spPr>
          <a:xfrm>
            <a:off x="6582621" y="4353455"/>
            <a:ext cx="799499" cy="653699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02" name="Shape 1002"/>
          <p:cNvSpPr/>
          <p:nvPr/>
        </p:nvSpPr>
        <p:spPr>
          <a:xfrm>
            <a:off x="508800" y="4233707"/>
            <a:ext cx="1638300" cy="9239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003" name="Shape 1003"/>
          <p:cNvSpPr txBox="1"/>
          <p:nvPr/>
        </p:nvSpPr>
        <p:spPr>
          <a:xfrm>
            <a:off x="479207" y="4800280"/>
            <a:ext cx="1689299" cy="357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/>
              <a:t>Organic search</a:t>
            </a:r>
          </a:p>
        </p:txBody>
      </p:sp>
      <p:sp>
        <p:nvSpPr>
          <p:cNvPr id="1004" name="Shape 1004"/>
          <p:cNvSpPr/>
          <p:nvPr/>
        </p:nvSpPr>
        <p:spPr>
          <a:xfrm>
            <a:off x="2794798" y="4233707"/>
            <a:ext cx="1638300" cy="9239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005" name="Shape 1005"/>
          <p:cNvSpPr txBox="1"/>
          <p:nvPr/>
        </p:nvSpPr>
        <p:spPr>
          <a:xfrm>
            <a:off x="2909023" y="4800280"/>
            <a:ext cx="1432800" cy="357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/>
              <a:t>Display</a:t>
            </a:r>
          </a:p>
        </p:txBody>
      </p:sp>
      <p:sp>
        <p:nvSpPr>
          <p:cNvPr id="1006" name="Shape 1006"/>
          <p:cNvSpPr/>
          <p:nvPr/>
        </p:nvSpPr>
        <p:spPr>
          <a:xfrm>
            <a:off x="5091700" y="4233707"/>
            <a:ext cx="1638300" cy="9239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007" name="Shape 1007"/>
          <p:cNvSpPr txBox="1"/>
          <p:nvPr/>
        </p:nvSpPr>
        <p:spPr>
          <a:xfrm>
            <a:off x="5188319" y="4800280"/>
            <a:ext cx="1432800" cy="357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/>
              <a:t>Referral</a:t>
            </a:r>
          </a:p>
        </p:txBody>
      </p:sp>
      <p:grpSp>
        <p:nvGrpSpPr>
          <p:cNvPr id="2" name="Shape 1008"/>
          <p:cNvGrpSpPr/>
          <p:nvPr/>
        </p:nvGrpSpPr>
        <p:grpSpPr>
          <a:xfrm>
            <a:off x="3365591" y="4352303"/>
            <a:ext cx="507600" cy="491400"/>
            <a:chOff x="3195716" y="4255058"/>
            <a:chExt cx="507600" cy="491400"/>
          </a:xfrm>
        </p:grpSpPr>
        <p:sp>
          <p:nvSpPr>
            <p:cNvPr id="1009" name="Shape 1009"/>
            <p:cNvSpPr/>
            <p:nvPr/>
          </p:nvSpPr>
          <p:spPr>
            <a:xfrm>
              <a:off x="3195716" y="4255058"/>
              <a:ext cx="507600" cy="4914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8100" cap="flat">
              <a:solidFill>
                <a:srgbClr val="434343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10" name="Shape 1010"/>
            <p:cNvSpPr/>
            <p:nvPr/>
          </p:nvSpPr>
          <p:spPr>
            <a:xfrm>
              <a:off x="3279907" y="4351725"/>
              <a:ext cx="338400" cy="80700"/>
            </a:xfrm>
            <a:prstGeom prst="rect">
              <a:avLst/>
            </a:prstGeom>
            <a:solidFill>
              <a:srgbClr val="434343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11" name="Shape 1011"/>
            <p:cNvSpPr/>
            <p:nvPr/>
          </p:nvSpPr>
          <p:spPr>
            <a:xfrm>
              <a:off x="3473316" y="4488007"/>
              <a:ext cx="144900" cy="170099"/>
            </a:xfrm>
            <a:prstGeom prst="rect">
              <a:avLst/>
            </a:prstGeom>
            <a:solidFill>
              <a:srgbClr val="434343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3" name="Shape 1012"/>
          <p:cNvGrpSpPr/>
          <p:nvPr/>
        </p:nvGrpSpPr>
        <p:grpSpPr>
          <a:xfrm>
            <a:off x="1013490" y="4369293"/>
            <a:ext cx="517522" cy="537342"/>
            <a:chOff x="589000" y="3794380"/>
            <a:chExt cx="517522" cy="537342"/>
          </a:xfrm>
        </p:grpSpPr>
        <p:sp>
          <p:nvSpPr>
            <p:cNvPr id="1013" name="Shape 1013"/>
            <p:cNvSpPr/>
            <p:nvPr/>
          </p:nvSpPr>
          <p:spPr>
            <a:xfrm>
              <a:off x="589000" y="3794380"/>
              <a:ext cx="357299" cy="357299"/>
            </a:xfrm>
            <a:prstGeom prst="ellipse">
              <a:avLst/>
            </a:prstGeom>
            <a:solidFill>
              <a:srgbClr val="FFFFFF"/>
            </a:solidFill>
            <a:ln w="38100" cap="flat">
              <a:solidFill>
                <a:srgbClr val="434343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14" name="Shape 1014"/>
            <p:cNvSpPr/>
            <p:nvPr/>
          </p:nvSpPr>
          <p:spPr>
            <a:xfrm rot="2679414">
              <a:off x="882492" y="4154494"/>
              <a:ext cx="212560" cy="119856"/>
            </a:xfrm>
            <a:prstGeom prst="roundRect">
              <a:avLst>
                <a:gd name="adj" fmla="val 16667"/>
              </a:avLst>
            </a:prstGeom>
            <a:solidFill>
              <a:srgbClr val="434343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4" name="Shape 1015"/>
          <p:cNvGrpSpPr/>
          <p:nvPr/>
        </p:nvGrpSpPr>
        <p:grpSpPr>
          <a:xfrm>
            <a:off x="5659675" y="4303745"/>
            <a:ext cx="507600" cy="566100"/>
            <a:chOff x="5659675" y="3761541"/>
            <a:chExt cx="507600" cy="566100"/>
          </a:xfrm>
        </p:grpSpPr>
        <p:sp>
          <p:nvSpPr>
            <p:cNvPr id="1016" name="Shape 1016"/>
            <p:cNvSpPr/>
            <p:nvPr/>
          </p:nvSpPr>
          <p:spPr>
            <a:xfrm>
              <a:off x="5659675" y="3761541"/>
              <a:ext cx="507600" cy="566100"/>
            </a:xfrm>
            <a:prstGeom prst="stripedRightArrow">
              <a:avLst>
                <a:gd name="adj1" fmla="val 50000"/>
                <a:gd name="adj2" fmla="val 50000"/>
              </a:avLst>
            </a:prstGeom>
            <a:solidFill>
              <a:srgbClr val="434343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17" name="Shape 1017"/>
            <p:cNvSpPr/>
            <p:nvPr/>
          </p:nvSpPr>
          <p:spPr>
            <a:xfrm>
              <a:off x="5728075" y="3890937"/>
              <a:ext cx="370799" cy="3096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018" name="Shape 1018"/>
          <p:cNvSpPr/>
          <p:nvPr/>
        </p:nvSpPr>
        <p:spPr>
          <a:xfrm>
            <a:off x="7431157" y="4224905"/>
            <a:ext cx="1162800" cy="923999"/>
          </a:xfrm>
          <a:prstGeom prst="rect">
            <a:avLst/>
          </a:prstGeom>
          <a:solidFill>
            <a:srgbClr val="BF9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19" name="Shape 1019"/>
          <p:cNvSpPr txBox="1"/>
          <p:nvPr/>
        </p:nvSpPr>
        <p:spPr>
          <a:xfrm>
            <a:off x="7450764" y="4202474"/>
            <a:ext cx="11412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2400" b="1" dirty="0" smtClean="0">
                <a:solidFill>
                  <a:srgbClr val="FFFFFF"/>
                </a:solidFill>
              </a:rPr>
              <a:t>0.40</a:t>
            </a:r>
          </a:p>
          <a:p>
            <a:pPr lvl="0" algn="ctr" rtl="0">
              <a:spcBef>
                <a:spcPts val="0"/>
              </a:spcBef>
              <a:buNone/>
            </a:pPr>
            <a:r>
              <a:rPr lang="hu-HU" sz="1200" dirty="0" smtClean="0">
                <a:solidFill>
                  <a:srgbClr val="FFFFFF"/>
                </a:solidFill>
              </a:rPr>
              <a:t>konverziós valószínúség</a:t>
            </a:r>
            <a:endParaRPr lang="en" sz="1200" dirty="0">
              <a:solidFill>
                <a:srgbClr val="FFFFFF"/>
              </a:solidFill>
            </a:endParaRPr>
          </a:p>
        </p:txBody>
      </p:sp>
      <p:sp>
        <p:nvSpPr>
          <p:cNvPr id="1020" name="Shape 1020"/>
          <p:cNvSpPr/>
          <p:nvPr/>
        </p:nvSpPr>
        <p:spPr>
          <a:xfrm>
            <a:off x="1986885" y="2999464"/>
            <a:ext cx="3110999" cy="653699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21" name="Shape 1021"/>
          <p:cNvSpPr/>
          <p:nvPr/>
        </p:nvSpPr>
        <p:spPr>
          <a:xfrm>
            <a:off x="6582621" y="2999462"/>
            <a:ext cx="799499" cy="653699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22" name="Shape 1022"/>
          <p:cNvSpPr/>
          <p:nvPr/>
        </p:nvSpPr>
        <p:spPr>
          <a:xfrm>
            <a:off x="508800" y="2879714"/>
            <a:ext cx="1638300" cy="9239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23" name="Shape 1023"/>
          <p:cNvSpPr txBox="1"/>
          <p:nvPr/>
        </p:nvSpPr>
        <p:spPr>
          <a:xfrm>
            <a:off x="479207" y="3472698"/>
            <a:ext cx="1689299" cy="357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/>
              <a:t>Organic search</a:t>
            </a:r>
          </a:p>
        </p:txBody>
      </p:sp>
      <p:sp>
        <p:nvSpPr>
          <p:cNvPr id="1024" name="Shape 1024"/>
          <p:cNvSpPr/>
          <p:nvPr/>
        </p:nvSpPr>
        <p:spPr>
          <a:xfrm>
            <a:off x="5091700" y="2879714"/>
            <a:ext cx="1638300" cy="9239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025" name="Shape 1025"/>
          <p:cNvSpPr txBox="1"/>
          <p:nvPr/>
        </p:nvSpPr>
        <p:spPr>
          <a:xfrm>
            <a:off x="5188319" y="3472698"/>
            <a:ext cx="1432800" cy="357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/>
              <a:t>Referral</a:t>
            </a:r>
          </a:p>
        </p:txBody>
      </p:sp>
      <p:grpSp>
        <p:nvGrpSpPr>
          <p:cNvPr id="5" name="Shape 1026"/>
          <p:cNvGrpSpPr/>
          <p:nvPr/>
        </p:nvGrpSpPr>
        <p:grpSpPr>
          <a:xfrm>
            <a:off x="1013490" y="3015300"/>
            <a:ext cx="517522" cy="537342"/>
            <a:chOff x="589000" y="3794380"/>
            <a:chExt cx="517522" cy="537342"/>
          </a:xfrm>
        </p:grpSpPr>
        <p:sp>
          <p:nvSpPr>
            <p:cNvPr id="1027" name="Shape 1027"/>
            <p:cNvSpPr/>
            <p:nvPr/>
          </p:nvSpPr>
          <p:spPr>
            <a:xfrm>
              <a:off x="589000" y="3794380"/>
              <a:ext cx="357299" cy="357299"/>
            </a:xfrm>
            <a:prstGeom prst="ellipse">
              <a:avLst/>
            </a:prstGeom>
            <a:solidFill>
              <a:srgbClr val="FFFFFF"/>
            </a:solidFill>
            <a:ln w="38100" cap="flat">
              <a:solidFill>
                <a:srgbClr val="434343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28" name="Shape 1028"/>
            <p:cNvSpPr/>
            <p:nvPr/>
          </p:nvSpPr>
          <p:spPr>
            <a:xfrm rot="2679414">
              <a:off x="882492" y="4154494"/>
              <a:ext cx="212560" cy="119856"/>
            </a:xfrm>
            <a:prstGeom prst="roundRect">
              <a:avLst>
                <a:gd name="adj" fmla="val 16667"/>
              </a:avLst>
            </a:prstGeom>
            <a:solidFill>
              <a:srgbClr val="434343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6" name="Shape 1029"/>
          <p:cNvGrpSpPr/>
          <p:nvPr/>
        </p:nvGrpSpPr>
        <p:grpSpPr>
          <a:xfrm>
            <a:off x="5659675" y="2949752"/>
            <a:ext cx="507600" cy="566100"/>
            <a:chOff x="5659675" y="3761541"/>
            <a:chExt cx="507600" cy="566100"/>
          </a:xfrm>
        </p:grpSpPr>
        <p:sp>
          <p:nvSpPr>
            <p:cNvPr id="1030" name="Shape 1030"/>
            <p:cNvSpPr/>
            <p:nvPr/>
          </p:nvSpPr>
          <p:spPr>
            <a:xfrm>
              <a:off x="5659675" y="3761541"/>
              <a:ext cx="507600" cy="566100"/>
            </a:xfrm>
            <a:prstGeom prst="stripedRightArrow">
              <a:avLst>
                <a:gd name="adj1" fmla="val 50000"/>
                <a:gd name="adj2" fmla="val 50000"/>
              </a:avLst>
            </a:prstGeom>
            <a:solidFill>
              <a:srgbClr val="434343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31" name="Shape 1031"/>
            <p:cNvSpPr/>
            <p:nvPr/>
          </p:nvSpPr>
          <p:spPr>
            <a:xfrm>
              <a:off x="5728075" y="3890937"/>
              <a:ext cx="370799" cy="3096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032" name="Shape 1032"/>
          <p:cNvSpPr/>
          <p:nvPr/>
        </p:nvSpPr>
        <p:spPr>
          <a:xfrm>
            <a:off x="7431157" y="2870912"/>
            <a:ext cx="1162800" cy="923999"/>
          </a:xfrm>
          <a:prstGeom prst="rect">
            <a:avLst/>
          </a:prstGeom>
          <a:solidFill>
            <a:srgbClr val="BF9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33" name="Shape 1033"/>
          <p:cNvSpPr txBox="1"/>
          <p:nvPr/>
        </p:nvSpPr>
        <p:spPr>
          <a:xfrm>
            <a:off x="7450764" y="2848481"/>
            <a:ext cx="11412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2400" b="1" dirty="0" smtClean="0">
                <a:solidFill>
                  <a:srgbClr val="FFFFFF"/>
                </a:solidFill>
              </a:rPr>
              <a:t>0.33</a:t>
            </a:r>
          </a:p>
          <a:p>
            <a:pPr lvl="0" algn="ctr" rtl="0">
              <a:spcBef>
                <a:spcPts val="0"/>
              </a:spcBef>
              <a:buNone/>
            </a:pPr>
            <a:r>
              <a:rPr lang="hu-HU" sz="1200" dirty="0" smtClean="0">
                <a:solidFill>
                  <a:srgbClr val="FFFFFF"/>
                </a:solidFill>
              </a:rPr>
              <a:t>konverziós valószínűség</a:t>
            </a:r>
            <a:endParaRPr lang="en" sz="1200" dirty="0">
              <a:solidFill>
                <a:srgbClr val="FFFFFF"/>
              </a:solidFill>
            </a:endParaRPr>
          </a:p>
        </p:txBody>
      </p:sp>
      <p:sp>
        <p:nvSpPr>
          <p:cNvPr id="1034" name="Shape 1034"/>
          <p:cNvSpPr txBox="1"/>
          <p:nvPr/>
        </p:nvSpPr>
        <p:spPr>
          <a:xfrm>
            <a:off x="377860" y="3873775"/>
            <a:ext cx="31109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hu-HU" i="1" dirty="0" smtClean="0">
                <a:solidFill>
                  <a:srgbClr val="999999"/>
                </a:solidFill>
              </a:rPr>
              <a:t>Csoport Displayel</a:t>
            </a:r>
            <a:r>
              <a:rPr lang="en" i="1" dirty="0" smtClean="0">
                <a:solidFill>
                  <a:srgbClr val="999999"/>
                </a:solidFill>
              </a:rPr>
              <a:t>:</a:t>
            </a:r>
            <a:endParaRPr lang="en" i="1" dirty="0">
              <a:solidFill>
                <a:srgbClr val="999999"/>
              </a:solidFill>
            </a:endParaRPr>
          </a:p>
        </p:txBody>
      </p:sp>
      <p:sp>
        <p:nvSpPr>
          <p:cNvPr id="1035" name="Shape 1035"/>
          <p:cNvSpPr txBox="1"/>
          <p:nvPr/>
        </p:nvSpPr>
        <p:spPr>
          <a:xfrm>
            <a:off x="377860" y="2502175"/>
            <a:ext cx="31109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hu-HU" i="1" dirty="0" smtClean="0">
                <a:solidFill>
                  <a:srgbClr val="999999"/>
                </a:solidFill>
              </a:rPr>
              <a:t>Csoport</a:t>
            </a:r>
            <a:r>
              <a:rPr lang="en" i="1" dirty="0" smtClean="0">
                <a:solidFill>
                  <a:srgbClr val="999999"/>
                </a:solidFill>
              </a:rPr>
              <a:t> Display</a:t>
            </a:r>
            <a:r>
              <a:rPr lang="hu-HU" i="1" dirty="0" smtClean="0">
                <a:solidFill>
                  <a:srgbClr val="999999"/>
                </a:solidFill>
              </a:rPr>
              <a:t> nélkül</a:t>
            </a:r>
            <a:r>
              <a:rPr lang="en" i="1" dirty="0" smtClean="0">
                <a:solidFill>
                  <a:srgbClr val="999999"/>
                </a:solidFill>
              </a:rPr>
              <a:t>:</a:t>
            </a:r>
            <a:endParaRPr lang="en" i="1" dirty="0">
              <a:solidFill>
                <a:srgbClr val="999999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0" name="Shape 1040"/>
          <p:cNvSpPr/>
          <p:nvPr/>
        </p:nvSpPr>
        <p:spPr>
          <a:xfrm>
            <a:off x="0" y="551125"/>
            <a:ext cx="9144000" cy="1062600"/>
          </a:xfrm>
          <a:prstGeom prst="rect">
            <a:avLst/>
          </a:prstGeom>
          <a:solidFill>
            <a:srgbClr val="3C78D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41" name="Shape 1041"/>
          <p:cNvSpPr txBox="1">
            <a:spLocks noGrp="1"/>
          </p:cNvSpPr>
          <p:nvPr>
            <p:ph type="title"/>
          </p:nvPr>
        </p:nvSpPr>
        <p:spPr>
          <a:xfrm>
            <a:off x="375102" y="660397"/>
            <a:ext cx="6254298" cy="865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/>
            <a:r>
              <a:rPr lang="hu-HU" b="1" dirty="0" smtClean="0">
                <a:solidFill>
                  <a:srgbClr val="FFFFFF"/>
                </a:solidFill>
              </a:rPr>
              <a:t>Példa: Data Driven Attribution számolás</a:t>
            </a:r>
            <a:br>
              <a:rPr lang="hu-HU" b="1" dirty="0" smtClean="0">
                <a:solidFill>
                  <a:srgbClr val="FFFFFF"/>
                </a:solidFill>
              </a:rPr>
            </a:br>
            <a:r>
              <a:rPr lang="hu-HU" b="1" dirty="0" smtClean="0">
                <a:solidFill>
                  <a:srgbClr val="FFFFFF"/>
                </a:solidFill>
              </a:rPr>
              <a:t>Google Analytics Premium </a:t>
            </a:r>
            <a:endParaRPr lang="en" dirty="0">
              <a:solidFill>
                <a:srgbClr val="EFEFEF"/>
              </a:solidFill>
            </a:endParaRPr>
          </a:p>
        </p:txBody>
      </p:sp>
      <p:sp>
        <p:nvSpPr>
          <p:cNvPr id="1042" name="Shape 1042"/>
          <p:cNvSpPr txBox="1"/>
          <p:nvPr/>
        </p:nvSpPr>
        <p:spPr>
          <a:xfrm rot="1259776">
            <a:off x="6725604" y="625094"/>
            <a:ext cx="2184438" cy="764065"/>
          </a:xfrm>
          <a:prstGeom prst="rect">
            <a:avLst/>
          </a:prstGeom>
          <a:solidFill>
            <a:srgbClr val="FFFFFF"/>
          </a:solidFill>
          <a:ln w="76200" cap="flat">
            <a:solidFill>
              <a:srgbClr val="CC4125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hu-HU" sz="3000" b="1" dirty="0" smtClean="0">
                <a:solidFill>
                  <a:srgbClr val="A61C00"/>
                </a:solidFill>
              </a:rPr>
              <a:t>PÉLDA</a:t>
            </a:r>
            <a:endParaRPr lang="en" sz="3000" b="1" dirty="0">
              <a:solidFill>
                <a:srgbClr val="A61C00"/>
              </a:solidFill>
            </a:endParaRPr>
          </a:p>
        </p:txBody>
      </p:sp>
      <p:sp>
        <p:nvSpPr>
          <p:cNvPr id="1043" name="Shape 1043"/>
          <p:cNvSpPr txBox="1">
            <a:spLocks noGrp="1"/>
          </p:cNvSpPr>
          <p:nvPr>
            <p:ph type="body" idx="1"/>
          </p:nvPr>
        </p:nvSpPr>
        <p:spPr>
          <a:xfrm>
            <a:off x="375100" y="1671575"/>
            <a:ext cx="8587200" cy="5882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Clr>
                <a:srgbClr val="000000"/>
              </a:buClr>
              <a:buSzPct val="45833"/>
              <a:buFont typeface="Arial"/>
              <a:buNone/>
            </a:pPr>
            <a:r>
              <a:rPr lang="hu-HU" sz="2400" b="1" dirty="0" smtClean="0">
                <a:solidFill>
                  <a:srgbClr val="000000"/>
                </a:solidFill>
              </a:rPr>
              <a:t>4. lépés: az attribúciós súlyok kiszámolása.</a:t>
            </a:r>
            <a:endParaRPr lang="en" sz="2400" dirty="0">
              <a:solidFill>
                <a:srgbClr val="000000"/>
              </a:solidFill>
            </a:endParaRPr>
          </a:p>
        </p:txBody>
      </p:sp>
      <p:sp>
        <p:nvSpPr>
          <p:cNvPr id="1044" name="Shape 1044"/>
          <p:cNvSpPr/>
          <p:nvPr/>
        </p:nvSpPr>
        <p:spPr>
          <a:xfrm>
            <a:off x="4283619" y="2753255"/>
            <a:ext cx="799499" cy="653699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45" name="Shape 1045"/>
          <p:cNvSpPr/>
          <p:nvPr/>
        </p:nvSpPr>
        <p:spPr>
          <a:xfrm>
            <a:off x="1986837" y="2753255"/>
            <a:ext cx="799499" cy="653699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46" name="Shape 1046"/>
          <p:cNvSpPr/>
          <p:nvPr/>
        </p:nvSpPr>
        <p:spPr>
          <a:xfrm>
            <a:off x="508800" y="2633507"/>
            <a:ext cx="1638300" cy="9239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47" name="Shape 1047"/>
          <p:cNvSpPr txBox="1"/>
          <p:nvPr/>
        </p:nvSpPr>
        <p:spPr>
          <a:xfrm>
            <a:off x="479207" y="3200080"/>
            <a:ext cx="1689299" cy="357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/>
              <a:t>Organic search</a:t>
            </a:r>
          </a:p>
        </p:txBody>
      </p:sp>
      <p:sp>
        <p:nvSpPr>
          <p:cNvPr id="1048" name="Shape 1048"/>
          <p:cNvSpPr/>
          <p:nvPr/>
        </p:nvSpPr>
        <p:spPr>
          <a:xfrm>
            <a:off x="2794798" y="2633507"/>
            <a:ext cx="1638300" cy="9239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049" name="Shape 1049"/>
          <p:cNvSpPr txBox="1"/>
          <p:nvPr/>
        </p:nvSpPr>
        <p:spPr>
          <a:xfrm>
            <a:off x="2909023" y="3200080"/>
            <a:ext cx="1432800" cy="357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/>
              <a:t>Display</a:t>
            </a:r>
          </a:p>
        </p:txBody>
      </p:sp>
      <p:sp>
        <p:nvSpPr>
          <p:cNvPr id="1050" name="Shape 1050"/>
          <p:cNvSpPr/>
          <p:nvPr/>
        </p:nvSpPr>
        <p:spPr>
          <a:xfrm>
            <a:off x="5091700" y="2633507"/>
            <a:ext cx="1638300" cy="9239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051" name="Shape 1051"/>
          <p:cNvSpPr txBox="1"/>
          <p:nvPr/>
        </p:nvSpPr>
        <p:spPr>
          <a:xfrm>
            <a:off x="5188319" y="3200080"/>
            <a:ext cx="1432800" cy="357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b="1"/>
              <a:t>Referral</a:t>
            </a:r>
          </a:p>
        </p:txBody>
      </p:sp>
      <p:grpSp>
        <p:nvGrpSpPr>
          <p:cNvPr id="2" name="Shape 1052"/>
          <p:cNvGrpSpPr/>
          <p:nvPr/>
        </p:nvGrpSpPr>
        <p:grpSpPr>
          <a:xfrm>
            <a:off x="3365591" y="2752103"/>
            <a:ext cx="507600" cy="491400"/>
            <a:chOff x="3195716" y="4255058"/>
            <a:chExt cx="507600" cy="491400"/>
          </a:xfrm>
        </p:grpSpPr>
        <p:sp>
          <p:nvSpPr>
            <p:cNvPr id="1053" name="Shape 1053"/>
            <p:cNvSpPr/>
            <p:nvPr/>
          </p:nvSpPr>
          <p:spPr>
            <a:xfrm>
              <a:off x="3195716" y="4255058"/>
              <a:ext cx="507600" cy="4914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8100" cap="flat">
              <a:solidFill>
                <a:srgbClr val="434343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54" name="Shape 1054"/>
            <p:cNvSpPr/>
            <p:nvPr/>
          </p:nvSpPr>
          <p:spPr>
            <a:xfrm>
              <a:off x="3279907" y="4351725"/>
              <a:ext cx="338400" cy="80700"/>
            </a:xfrm>
            <a:prstGeom prst="rect">
              <a:avLst/>
            </a:prstGeom>
            <a:solidFill>
              <a:srgbClr val="434343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55" name="Shape 1055"/>
            <p:cNvSpPr/>
            <p:nvPr/>
          </p:nvSpPr>
          <p:spPr>
            <a:xfrm>
              <a:off x="3473316" y="4488007"/>
              <a:ext cx="144900" cy="170099"/>
            </a:xfrm>
            <a:prstGeom prst="rect">
              <a:avLst/>
            </a:prstGeom>
            <a:solidFill>
              <a:srgbClr val="434343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3" name="Shape 1056"/>
          <p:cNvGrpSpPr/>
          <p:nvPr/>
        </p:nvGrpSpPr>
        <p:grpSpPr>
          <a:xfrm>
            <a:off x="1013490" y="2769093"/>
            <a:ext cx="517522" cy="537342"/>
            <a:chOff x="589000" y="3794380"/>
            <a:chExt cx="517522" cy="537342"/>
          </a:xfrm>
        </p:grpSpPr>
        <p:sp>
          <p:nvSpPr>
            <p:cNvPr id="1057" name="Shape 1057"/>
            <p:cNvSpPr/>
            <p:nvPr/>
          </p:nvSpPr>
          <p:spPr>
            <a:xfrm>
              <a:off x="589000" y="3794380"/>
              <a:ext cx="357299" cy="357299"/>
            </a:xfrm>
            <a:prstGeom prst="ellipse">
              <a:avLst/>
            </a:prstGeom>
            <a:solidFill>
              <a:srgbClr val="FFFFFF"/>
            </a:solidFill>
            <a:ln w="38100" cap="flat">
              <a:solidFill>
                <a:srgbClr val="434343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58" name="Shape 1058"/>
            <p:cNvSpPr/>
            <p:nvPr/>
          </p:nvSpPr>
          <p:spPr>
            <a:xfrm rot="2679414">
              <a:off x="882492" y="4154494"/>
              <a:ext cx="212560" cy="119856"/>
            </a:xfrm>
            <a:prstGeom prst="roundRect">
              <a:avLst>
                <a:gd name="adj" fmla="val 16667"/>
              </a:avLst>
            </a:prstGeom>
            <a:solidFill>
              <a:srgbClr val="434343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4" name="Shape 1059"/>
          <p:cNvGrpSpPr/>
          <p:nvPr/>
        </p:nvGrpSpPr>
        <p:grpSpPr>
          <a:xfrm>
            <a:off x="5659675" y="2703545"/>
            <a:ext cx="507600" cy="566100"/>
            <a:chOff x="5659675" y="3761541"/>
            <a:chExt cx="507600" cy="566100"/>
          </a:xfrm>
        </p:grpSpPr>
        <p:sp>
          <p:nvSpPr>
            <p:cNvPr id="1060" name="Shape 1060"/>
            <p:cNvSpPr/>
            <p:nvPr/>
          </p:nvSpPr>
          <p:spPr>
            <a:xfrm>
              <a:off x="5659675" y="3761541"/>
              <a:ext cx="507600" cy="566100"/>
            </a:xfrm>
            <a:prstGeom prst="stripedRightArrow">
              <a:avLst>
                <a:gd name="adj1" fmla="val 50000"/>
                <a:gd name="adj2" fmla="val 50000"/>
              </a:avLst>
            </a:prstGeom>
            <a:solidFill>
              <a:srgbClr val="434343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61" name="Shape 1061"/>
            <p:cNvSpPr/>
            <p:nvPr/>
          </p:nvSpPr>
          <p:spPr>
            <a:xfrm>
              <a:off x="5728075" y="3890937"/>
              <a:ext cx="370799" cy="3096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062" name="Shape 1062"/>
          <p:cNvSpPr/>
          <p:nvPr/>
        </p:nvSpPr>
        <p:spPr>
          <a:xfrm>
            <a:off x="6582621" y="2753255"/>
            <a:ext cx="799499" cy="653699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CCCC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63" name="Shape 1063"/>
          <p:cNvSpPr/>
          <p:nvPr/>
        </p:nvSpPr>
        <p:spPr>
          <a:xfrm>
            <a:off x="7431157" y="2624705"/>
            <a:ext cx="1162800" cy="923999"/>
          </a:xfrm>
          <a:prstGeom prst="rect">
            <a:avLst/>
          </a:prstGeom>
          <a:solidFill>
            <a:srgbClr val="BF9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64" name="Shape 1064"/>
          <p:cNvSpPr/>
          <p:nvPr/>
        </p:nvSpPr>
        <p:spPr>
          <a:xfrm>
            <a:off x="7797475" y="2867594"/>
            <a:ext cx="442799" cy="42060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65" name="Shape 1065"/>
          <p:cNvSpPr/>
          <p:nvPr/>
        </p:nvSpPr>
        <p:spPr>
          <a:xfrm>
            <a:off x="5102075" y="4304450"/>
            <a:ext cx="1638300" cy="865799"/>
          </a:xfrm>
          <a:prstGeom prst="roundRect">
            <a:avLst>
              <a:gd name="adj" fmla="val 16667"/>
            </a:avLst>
          </a:prstGeom>
          <a:solidFill>
            <a:srgbClr val="EFEFE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66" name="Shape 1066"/>
          <p:cNvSpPr txBox="1"/>
          <p:nvPr/>
        </p:nvSpPr>
        <p:spPr>
          <a:xfrm>
            <a:off x="5158491" y="4641910"/>
            <a:ext cx="15320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>
                <a:solidFill>
                  <a:srgbClr val="1C4587"/>
                </a:solidFill>
              </a:rPr>
              <a:t>47%</a:t>
            </a:r>
          </a:p>
        </p:txBody>
      </p:sp>
      <p:sp>
        <p:nvSpPr>
          <p:cNvPr id="1067" name="Shape 1067"/>
          <p:cNvSpPr/>
          <p:nvPr/>
        </p:nvSpPr>
        <p:spPr>
          <a:xfrm>
            <a:off x="2803796" y="4304446"/>
            <a:ext cx="1627200" cy="865799"/>
          </a:xfrm>
          <a:prstGeom prst="roundRect">
            <a:avLst>
              <a:gd name="adj" fmla="val 16667"/>
            </a:avLst>
          </a:prstGeom>
          <a:solidFill>
            <a:srgbClr val="EFEFE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68" name="Shape 1068"/>
          <p:cNvSpPr txBox="1"/>
          <p:nvPr/>
        </p:nvSpPr>
        <p:spPr>
          <a:xfrm>
            <a:off x="2849113" y="4641910"/>
            <a:ext cx="15320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>
                <a:solidFill>
                  <a:srgbClr val="1C4587"/>
                </a:solidFill>
              </a:rPr>
              <a:t>22%</a:t>
            </a:r>
          </a:p>
        </p:txBody>
      </p:sp>
      <p:sp>
        <p:nvSpPr>
          <p:cNvPr id="1069" name="Shape 1069"/>
          <p:cNvSpPr/>
          <p:nvPr/>
        </p:nvSpPr>
        <p:spPr>
          <a:xfrm>
            <a:off x="508993" y="4304446"/>
            <a:ext cx="1627200" cy="865799"/>
          </a:xfrm>
          <a:prstGeom prst="roundRect">
            <a:avLst>
              <a:gd name="adj" fmla="val 16667"/>
            </a:avLst>
          </a:prstGeom>
          <a:solidFill>
            <a:srgbClr val="EFEFE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70" name="Shape 1070"/>
          <p:cNvSpPr txBox="1"/>
          <p:nvPr/>
        </p:nvSpPr>
        <p:spPr>
          <a:xfrm>
            <a:off x="554309" y="4641910"/>
            <a:ext cx="15320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endParaRPr sz="1800" b="1">
              <a:solidFill>
                <a:srgbClr val="1C4587"/>
              </a:solidFill>
            </a:endParaRPr>
          </a:p>
          <a:p>
            <a:pPr lvl="0" algn="ctr" rtl="0">
              <a:spcBef>
                <a:spcPts val="0"/>
              </a:spcBef>
              <a:buNone/>
            </a:pPr>
            <a:r>
              <a:rPr lang="en" sz="1800" b="1">
                <a:solidFill>
                  <a:srgbClr val="1C4587"/>
                </a:solidFill>
              </a:rPr>
              <a:t>31%</a:t>
            </a:r>
          </a:p>
        </p:txBody>
      </p:sp>
      <p:sp>
        <p:nvSpPr>
          <p:cNvPr id="1071" name="Shape 1071"/>
          <p:cNvSpPr/>
          <p:nvPr/>
        </p:nvSpPr>
        <p:spPr>
          <a:xfrm>
            <a:off x="7429750" y="3694850"/>
            <a:ext cx="1162800" cy="865799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72" name="Shape 1072"/>
          <p:cNvSpPr txBox="1"/>
          <p:nvPr/>
        </p:nvSpPr>
        <p:spPr>
          <a:xfrm>
            <a:off x="7431150" y="3920885"/>
            <a:ext cx="1162800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/>
              <a:t>0.32</a:t>
            </a:r>
          </a:p>
        </p:txBody>
      </p:sp>
      <p:sp>
        <p:nvSpPr>
          <p:cNvPr id="1073" name="Shape 1073"/>
          <p:cNvSpPr/>
          <p:nvPr/>
        </p:nvSpPr>
        <p:spPr>
          <a:xfrm>
            <a:off x="5102075" y="3694850"/>
            <a:ext cx="1638300" cy="865799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74" name="Shape 1074"/>
          <p:cNvSpPr txBox="1"/>
          <p:nvPr/>
        </p:nvSpPr>
        <p:spPr>
          <a:xfrm>
            <a:off x="5158491" y="3920896"/>
            <a:ext cx="15320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/>
              <a:t>0.15</a:t>
            </a:r>
          </a:p>
        </p:txBody>
      </p:sp>
      <p:sp>
        <p:nvSpPr>
          <p:cNvPr id="1075" name="Shape 1075"/>
          <p:cNvSpPr/>
          <p:nvPr/>
        </p:nvSpPr>
        <p:spPr>
          <a:xfrm>
            <a:off x="2803796" y="3694846"/>
            <a:ext cx="1627200" cy="865799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76" name="Shape 1076"/>
          <p:cNvSpPr txBox="1"/>
          <p:nvPr/>
        </p:nvSpPr>
        <p:spPr>
          <a:xfrm>
            <a:off x="2849113" y="3920896"/>
            <a:ext cx="15320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 dirty="0"/>
              <a:t>0.07</a:t>
            </a:r>
          </a:p>
        </p:txBody>
      </p:sp>
      <p:sp>
        <p:nvSpPr>
          <p:cNvPr id="1077" name="Shape 1077"/>
          <p:cNvSpPr/>
          <p:nvPr/>
        </p:nvSpPr>
        <p:spPr>
          <a:xfrm>
            <a:off x="508993" y="3694846"/>
            <a:ext cx="1627200" cy="865799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78" name="Shape 1078"/>
          <p:cNvSpPr txBox="1"/>
          <p:nvPr/>
        </p:nvSpPr>
        <p:spPr>
          <a:xfrm>
            <a:off x="554309" y="3920896"/>
            <a:ext cx="15320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1800" b="1"/>
              <a:t>0.1</a:t>
            </a:r>
          </a:p>
        </p:txBody>
      </p:sp>
      <p:sp>
        <p:nvSpPr>
          <p:cNvPr id="1079" name="Shape 1079"/>
          <p:cNvSpPr/>
          <p:nvPr/>
        </p:nvSpPr>
        <p:spPr>
          <a:xfrm>
            <a:off x="2344789" y="4034482"/>
            <a:ext cx="230100" cy="230100"/>
          </a:xfrm>
          <a:prstGeom prst="mathPlus">
            <a:avLst>
              <a:gd name="adj1" fmla="val 23520"/>
            </a:avLst>
          </a:prstGeom>
          <a:solidFill>
            <a:srgbClr val="000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80" name="Shape 1080"/>
          <p:cNvSpPr/>
          <p:nvPr/>
        </p:nvSpPr>
        <p:spPr>
          <a:xfrm>
            <a:off x="4616214" y="4034482"/>
            <a:ext cx="230100" cy="230100"/>
          </a:xfrm>
          <a:prstGeom prst="mathPlus">
            <a:avLst>
              <a:gd name="adj1" fmla="val 23520"/>
            </a:avLst>
          </a:prstGeom>
          <a:solidFill>
            <a:srgbClr val="000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81" name="Shape 1081"/>
          <p:cNvSpPr/>
          <p:nvPr/>
        </p:nvSpPr>
        <p:spPr>
          <a:xfrm>
            <a:off x="6991982" y="4063685"/>
            <a:ext cx="171599" cy="171599"/>
          </a:xfrm>
          <a:prstGeom prst="mathEqual">
            <a:avLst>
              <a:gd name="adj1" fmla="val 23520"/>
              <a:gd name="adj2" fmla="val 11760"/>
            </a:avLst>
          </a:prstGeom>
          <a:solidFill>
            <a:srgbClr val="000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82" name="Shape 1082"/>
          <p:cNvSpPr/>
          <p:nvPr/>
        </p:nvSpPr>
        <p:spPr>
          <a:xfrm>
            <a:off x="6858000" y="4696989"/>
            <a:ext cx="2286000" cy="865611"/>
          </a:xfrm>
          <a:prstGeom prst="wedgeRoundRectCallout">
            <a:avLst>
              <a:gd name="adj1" fmla="val 20524"/>
              <a:gd name="adj2" fmla="val -84563"/>
              <a:gd name="adj3" fmla="val 0"/>
            </a:avLst>
          </a:prstGeom>
          <a:solidFill>
            <a:srgbClr val="FFE599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hu-HU" dirty="0" smtClean="0"/>
              <a:t>A </a:t>
            </a:r>
            <a:r>
              <a:rPr lang="hu-HU" dirty="0" smtClean="0"/>
              <a:t>valószínűségnövekedési </a:t>
            </a:r>
            <a:r>
              <a:rPr lang="hu-HU" dirty="0" smtClean="0"/>
              <a:t>értékek összege: 100% = 0.32</a:t>
            </a:r>
            <a:endParaRPr lang="en" dirty="0"/>
          </a:p>
        </p:txBody>
      </p:sp>
      <p:sp>
        <p:nvSpPr>
          <p:cNvPr id="1083" name="Shape 1083"/>
          <p:cNvSpPr/>
          <p:nvPr/>
        </p:nvSpPr>
        <p:spPr>
          <a:xfrm>
            <a:off x="135050" y="5346832"/>
            <a:ext cx="2485499" cy="1062600"/>
          </a:xfrm>
          <a:prstGeom prst="wedgeRoundRectCallout">
            <a:avLst>
              <a:gd name="adj1" fmla="val 20719"/>
              <a:gd name="adj2" fmla="val -81449"/>
              <a:gd name="adj3" fmla="val 0"/>
            </a:avLst>
          </a:prstGeom>
          <a:solidFill>
            <a:srgbClr val="FFE599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hu-HU" dirty="0" smtClean="0">
                <a:solidFill>
                  <a:schemeClr val="tx1"/>
                </a:solidFill>
              </a:rPr>
              <a:t>Attribúciós súly az adott csatornára: </a:t>
            </a:r>
            <a:r>
              <a:rPr lang="en" dirty="0" smtClean="0">
                <a:solidFill>
                  <a:schemeClr val="tx1"/>
                </a:solidFill>
              </a:rPr>
              <a:t>0.1 </a:t>
            </a:r>
            <a:r>
              <a:rPr lang="en" dirty="0">
                <a:solidFill>
                  <a:schemeClr val="tx1"/>
                </a:solidFill>
              </a:rPr>
              <a:t>/ 0.32 = </a:t>
            </a:r>
            <a:r>
              <a:rPr lang="en" u="sng" dirty="0">
                <a:solidFill>
                  <a:schemeClr val="tx1"/>
                </a:solidFill>
              </a:rPr>
              <a:t>31</a:t>
            </a:r>
            <a:r>
              <a:rPr lang="en" u="sng" dirty="0" smtClean="0">
                <a:solidFill>
                  <a:schemeClr val="tx1"/>
                </a:solidFill>
              </a:rPr>
              <a:t>%</a:t>
            </a:r>
            <a:endParaRPr lang="en" u="sng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8" name="Shape 1088"/>
          <p:cNvSpPr/>
          <p:nvPr/>
        </p:nvSpPr>
        <p:spPr>
          <a:xfrm>
            <a:off x="6635060" y="3033825"/>
            <a:ext cx="1505099" cy="2544899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19050" cap="flat">
            <a:solidFill>
              <a:srgbClr val="B7B7B7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89" name="Shape 1089"/>
          <p:cNvSpPr/>
          <p:nvPr/>
        </p:nvSpPr>
        <p:spPr>
          <a:xfrm>
            <a:off x="0" y="551125"/>
            <a:ext cx="9144000" cy="1062600"/>
          </a:xfrm>
          <a:prstGeom prst="rect">
            <a:avLst/>
          </a:prstGeom>
          <a:solidFill>
            <a:srgbClr val="3C78D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90" name="Shape 1090"/>
          <p:cNvSpPr txBox="1">
            <a:spLocks noGrp="1"/>
          </p:cNvSpPr>
          <p:nvPr>
            <p:ph type="title"/>
          </p:nvPr>
        </p:nvSpPr>
        <p:spPr>
          <a:xfrm>
            <a:off x="375102" y="660397"/>
            <a:ext cx="6254298" cy="865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/>
            <a:r>
              <a:rPr lang="hu-HU" b="1" dirty="0" smtClean="0">
                <a:solidFill>
                  <a:srgbClr val="FFFFFF"/>
                </a:solidFill>
              </a:rPr>
              <a:t>Példa: Data Driven Attribution számolás</a:t>
            </a:r>
            <a:br>
              <a:rPr lang="hu-HU" b="1" dirty="0" smtClean="0">
                <a:solidFill>
                  <a:srgbClr val="FFFFFF"/>
                </a:solidFill>
              </a:rPr>
            </a:br>
            <a:r>
              <a:rPr lang="hu-HU" b="1" dirty="0" smtClean="0">
                <a:solidFill>
                  <a:srgbClr val="FFFFFF"/>
                </a:solidFill>
              </a:rPr>
              <a:t>Google Analytics Premium </a:t>
            </a:r>
            <a:endParaRPr lang="en" dirty="0">
              <a:solidFill>
                <a:srgbClr val="EFEFEF"/>
              </a:solidFill>
            </a:endParaRPr>
          </a:p>
        </p:txBody>
      </p:sp>
      <p:sp>
        <p:nvSpPr>
          <p:cNvPr id="1091" name="Shape 1091"/>
          <p:cNvSpPr txBox="1"/>
          <p:nvPr/>
        </p:nvSpPr>
        <p:spPr>
          <a:xfrm rot="1259776">
            <a:off x="6725604" y="625094"/>
            <a:ext cx="2184438" cy="764065"/>
          </a:xfrm>
          <a:prstGeom prst="rect">
            <a:avLst/>
          </a:prstGeom>
          <a:solidFill>
            <a:srgbClr val="FFFFFF"/>
          </a:solidFill>
          <a:ln w="76200" cap="flat">
            <a:solidFill>
              <a:srgbClr val="CC4125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hu-HU" sz="3000" b="1" dirty="0" smtClean="0">
                <a:solidFill>
                  <a:srgbClr val="A61C00"/>
                </a:solidFill>
              </a:rPr>
              <a:t>Példa</a:t>
            </a:r>
            <a:endParaRPr lang="en" sz="3000" b="1" dirty="0">
              <a:solidFill>
                <a:srgbClr val="A61C00"/>
              </a:solidFill>
            </a:endParaRPr>
          </a:p>
        </p:txBody>
      </p:sp>
      <p:sp>
        <p:nvSpPr>
          <p:cNvPr id="1092" name="Shape 1092"/>
          <p:cNvSpPr txBox="1">
            <a:spLocks noGrp="1"/>
          </p:cNvSpPr>
          <p:nvPr>
            <p:ph type="body" idx="1"/>
          </p:nvPr>
        </p:nvSpPr>
        <p:spPr>
          <a:xfrm>
            <a:off x="375100" y="1671575"/>
            <a:ext cx="8587200" cy="919225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Clr>
                <a:srgbClr val="000000"/>
              </a:buClr>
              <a:buSzPct val="45833"/>
              <a:buFont typeface="Arial"/>
              <a:buNone/>
            </a:pPr>
            <a:r>
              <a:rPr lang="hu-HU" sz="2400" b="1" dirty="0" smtClean="0">
                <a:solidFill>
                  <a:srgbClr val="000000"/>
                </a:solidFill>
              </a:rPr>
              <a:t>5. lépés</a:t>
            </a:r>
            <a:r>
              <a:rPr lang="en" sz="2400" b="1" dirty="0" smtClean="0">
                <a:solidFill>
                  <a:srgbClr val="000000"/>
                </a:solidFill>
              </a:rPr>
              <a:t>: </a:t>
            </a:r>
            <a:r>
              <a:rPr lang="hu-HU" sz="2400" b="1" dirty="0" smtClean="0">
                <a:solidFill>
                  <a:srgbClr val="000000"/>
                </a:solidFill>
              </a:rPr>
              <a:t>Az attributált konverziók kiszámolása a csatorna-áttekintő riportban.</a:t>
            </a:r>
            <a:endParaRPr lang="en" sz="2400" b="1" dirty="0">
              <a:solidFill>
                <a:srgbClr val="000000"/>
              </a:solidFill>
            </a:endParaRPr>
          </a:p>
          <a:p>
            <a:pPr lvl="0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r>
              <a:rPr lang="en" sz="1400" dirty="0" smtClean="0"/>
              <a:t>. </a:t>
            </a:r>
            <a:endParaRPr lang="en" sz="1400" dirty="0"/>
          </a:p>
          <a:p>
            <a:pPr lvl="0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 sz="2400" dirty="0">
              <a:solidFill>
                <a:srgbClr val="000000"/>
              </a:solidFill>
            </a:endParaRPr>
          </a:p>
        </p:txBody>
      </p:sp>
      <p:sp>
        <p:nvSpPr>
          <p:cNvPr id="1093" name="Shape 1093"/>
          <p:cNvSpPr/>
          <p:nvPr/>
        </p:nvSpPr>
        <p:spPr>
          <a:xfrm>
            <a:off x="508800" y="3776503"/>
            <a:ext cx="1638300" cy="390599"/>
          </a:xfrm>
          <a:prstGeom prst="roundRect">
            <a:avLst>
              <a:gd name="adj" fmla="val 16667"/>
            </a:avLst>
          </a:prstGeom>
          <a:solidFill>
            <a:srgbClr val="B6D7A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094" name="Shape 1094"/>
          <p:cNvSpPr txBox="1"/>
          <p:nvPr/>
        </p:nvSpPr>
        <p:spPr>
          <a:xfrm>
            <a:off x="514421" y="3765662"/>
            <a:ext cx="1689299" cy="357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Organic search</a:t>
            </a:r>
          </a:p>
        </p:txBody>
      </p:sp>
      <p:sp>
        <p:nvSpPr>
          <p:cNvPr id="1095" name="Shape 1095"/>
          <p:cNvSpPr/>
          <p:nvPr/>
        </p:nvSpPr>
        <p:spPr>
          <a:xfrm>
            <a:off x="508800" y="4445578"/>
            <a:ext cx="1638300" cy="390599"/>
          </a:xfrm>
          <a:prstGeom prst="roundRect">
            <a:avLst>
              <a:gd name="adj" fmla="val 16667"/>
            </a:avLst>
          </a:prstGeom>
          <a:solidFill>
            <a:srgbClr val="A4C2F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096" name="Shape 1096"/>
          <p:cNvSpPr txBox="1"/>
          <p:nvPr/>
        </p:nvSpPr>
        <p:spPr>
          <a:xfrm>
            <a:off x="546823" y="4434737"/>
            <a:ext cx="1432800" cy="357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Display</a:t>
            </a:r>
          </a:p>
        </p:txBody>
      </p:sp>
      <p:sp>
        <p:nvSpPr>
          <p:cNvPr id="1097" name="Shape 1097"/>
          <p:cNvSpPr/>
          <p:nvPr/>
        </p:nvSpPr>
        <p:spPr>
          <a:xfrm>
            <a:off x="508800" y="5070504"/>
            <a:ext cx="1638300" cy="357299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098" name="Shape 1098"/>
          <p:cNvSpPr txBox="1"/>
          <p:nvPr/>
        </p:nvSpPr>
        <p:spPr>
          <a:xfrm>
            <a:off x="543793" y="5059662"/>
            <a:ext cx="1432800" cy="357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Referral</a:t>
            </a:r>
          </a:p>
        </p:txBody>
      </p:sp>
      <p:cxnSp>
        <p:nvCxnSpPr>
          <p:cNvPr id="1099" name="Shape 1099"/>
          <p:cNvCxnSpPr/>
          <p:nvPr/>
        </p:nvCxnSpPr>
        <p:spPr>
          <a:xfrm rot="10800000" flipH="1">
            <a:off x="507575" y="3650650"/>
            <a:ext cx="7640700" cy="18299"/>
          </a:xfrm>
          <a:prstGeom prst="straightConnector1">
            <a:avLst/>
          </a:prstGeom>
          <a:noFill/>
          <a:ln w="19050" cap="flat">
            <a:solidFill>
              <a:srgbClr val="B7B7B7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100" name="Shape 1100"/>
          <p:cNvSpPr txBox="1"/>
          <p:nvPr/>
        </p:nvSpPr>
        <p:spPr>
          <a:xfrm>
            <a:off x="2537175" y="3084075"/>
            <a:ext cx="14681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hu-HU" b="1" dirty="0" smtClean="0"/>
              <a:t>Utolsó</a:t>
            </a:r>
            <a:r>
              <a:rPr lang="en" b="1" dirty="0" smtClean="0"/>
              <a:t> </a:t>
            </a:r>
            <a:r>
              <a:rPr lang="hu-HU" b="1" dirty="0" smtClean="0"/>
              <a:t>interakció</a:t>
            </a:r>
            <a:endParaRPr lang="en" b="1" dirty="0"/>
          </a:p>
        </p:txBody>
      </p:sp>
      <p:sp>
        <p:nvSpPr>
          <p:cNvPr id="1101" name="Shape 1101"/>
          <p:cNvSpPr txBox="1"/>
          <p:nvPr/>
        </p:nvSpPr>
        <p:spPr>
          <a:xfrm>
            <a:off x="4011386" y="3084075"/>
            <a:ext cx="14681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hu-HU" b="1" dirty="0" smtClean="0"/>
              <a:t>Első interakció</a:t>
            </a:r>
            <a:endParaRPr lang="en" b="1" dirty="0"/>
          </a:p>
        </p:txBody>
      </p:sp>
      <p:sp>
        <p:nvSpPr>
          <p:cNvPr id="1102" name="Shape 1102"/>
          <p:cNvSpPr txBox="1"/>
          <p:nvPr/>
        </p:nvSpPr>
        <p:spPr>
          <a:xfrm>
            <a:off x="5508975" y="3084075"/>
            <a:ext cx="10850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hu-HU" b="1" dirty="0" smtClean="0"/>
              <a:t>Lineáris</a:t>
            </a:r>
            <a:endParaRPr b="1" dirty="0"/>
          </a:p>
        </p:txBody>
      </p:sp>
      <p:sp>
        <p:nvSpPr>
          <p:cNvPr id="1103" name="Shape 1103"/>
          <p:cNvSpPr txBox="1"/>
          <p:nvPr/>
        </p:nvSpPr>
        <p:spPr>
          <a:xfrm>
            <a:off x="6728175" y="3084075"/>
            <a:ext cx="1349025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 dirty="0" smtClean="0"/>
              <a:t>Data </a:t>
            </a:r>
            <a:r>
              <a:rPr lang="en" b="1" dirty="0"/>
              <a:t>Driven</a:t>
            </a:r>
          </a:p>
        </p:txBody>
      </p:sp>
      <p:sp>
        <p:nvSpPr>
          <p:cNvPr id="1104" name="Shape 1104"/>
          <p:cNvSpPr txBox="1"/>
          <p:nvPr/>
        </p:nvSpPr>
        <p:spPr>
          <a:xfrm>
            <a:off x="2537175" y="3734660"/>
            <a:ext cx="14681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0</a:t>
            </a:r>
          </a:p>
        </p:txBody>
      </p:sp>
      <p:sp>
        <p:nvSpPr>
          <p:cNvPr id="1105" name="Shape 1105"/>
          <p:cNvSpPr txBox="1"/>
          <p:nvPr/>
        </p:nvSpPr>
        <p:spPr>
          <a:xfrm>
            <a:off x="4011386" y="3734660"/>
            <a:ext cx="14681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3</a:t>
            </a:r>
          </a:p>
        </p:txBody>
      </p:sp>
      <p:sp>
        <p:nvSpPr>
          <p:cNvPr id="1106" name="Shape 1106"/>
          <p:cNvSpPr txBox="1"/>
          <p:nvPr/>
        </p:nvSpPr>
        <p:spPr>
          <a:xfrm>
            <a:off x="5508975" y="3734660"/>
            <a:ext cx="10850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1.33</a:t>
            </a:r>
          </a:p>
        </p:txBody>
      </p:sp>
      <p:sp>
        <p:nvSpPr>
          <p:cNvPr id="1107" name="Shape 1107"/>
          <p:cNvSpPr txBox="1"/>
          <p:nvPr/>
        </p:nvSpPr>
        <p:spPr>
          <a:xfrm>
            <a:off x="6728175" y="3734658"/>
            <a:ext cx="19706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dirty="0"/>
              <a:t>4*31% = </a:t>
            </a:r>
            <a:r>
              <a:rPr lang="en" b="1" dirty="0"/>
              <a:t>1.24</a:t>
            </a:r>
          </a:p>
        </p:txBody>
      </p:sp>
      <p:sp>
        <p:nvSpPr>
          <p:cNvPr id="1108" name="Shape 1108"/>
          <p:cNvSpPr txBox="1"/>
          <p:nvPr/>
        </p:nvSpPr>
        <p:spPr>
          <a:xfrm>
            <a:off x="2537175" y="4394050"/>
            <a:ext cx="14681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1</a:t>
            </a:r>
          </a:p>
        </p:txBody>
      </p:sp>
      <p:sp>
        <p:nvSpPr>
          <p:cNvPr id="1109" name="Shape 1109"/>
          <p:cNvSpPr txBox="1"/>
          <p:nvPr/>
        </p:nvSpPr>
        <p:spPr>
          <a:xfrm>
            <a:off x="4011386" y="4394050"/>
            <a:ext cx="14681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1</a:t>
            </a:r>
          </a:p>
        </p:txBody>
      </p:sp>
      <p:sp>
        <p:nvSpPr>
          <p:cNvPr id="1110" name="Shape 1110"/>
          <p:cNvSpPr txBox="1"/>
          <p:nvPr/>
        </p:nvSpPr>
        <p:spPr>
          <a:xfrm>
            <a:off x="5508975" y="4394050"/>
            <a:ext cx="10850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1.33</a:t>
            </a:r>
          </a:p>
        </p:txBody>
      </p:sp>
      <p:sp>
        <p:nvSpPr>
          <p:cNvPr id="1111" name="Shape 1111"/>
          <p:cNvSpPr txBox="1"/>
          <p:nvPr/>
        </p:nvSpPr>
        <p:spPr>
          <a:xfrm>
            <a:off x="6728175" y="4394046"/>
            <a:ext cx="19706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4*22% = </a:t>
            </a:r>
            <a:r>
              <a:rPr lang="en" b="1"/>
              <a:t>0.88</a:t>
            </a:r>
          </a:p>
        </p:txBody>
      </p:sp>
      <p:sp>
        <p:nvSpPr>
          <p:cNvPr id="1112" name="Shape 1112"/>
          <p:cNvSpPr txBox="1"/>
          <p:nvPr/>
        </p:nvSpPr>
        <p:spPr>
          <a:xfrm>
            <a:off x="2537175" y="5021257"/>
            <a:ext cx="14681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3</a:t>
            </a:r>
          </a:p>
        </p:txBody>
      </p:sp>
      <p:sp>
        <p:nvSpPr>
          <p:cNvPr id="1113" name="Shape 1113"/>
          <p:cNvSpPr txBox="1"/>
          <p:nvPr/>
        </p:nvSpPr>
        <p:spPr>
          <a:xfrm>
            <a:off x="4011386" y="5021257"/>
            <a:ext cx="14681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0</a:t>
            </a:r>
          </a:p>
        </p:txBody>
      </p:sp>
      <p:sp>
        <p:nvSpPr>
          <p:cNvPr id="1114" name="Shape 1114"/>
          <p:cNvSpPr txBox="1"/>
          <p:nvPr/>
        </p:nvSpPr>
        <p:spPr>
          <a:xfrm>
            <a:off x="5508975" y="5021257"/>
            <a:ext cx="10850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1.33</a:t>
            </a:r>
          </a:p>
        </p:txBody>
      </p:sp>
      <p:sp>
        <p:nvSpPr>
          <p:cNvPr id="1115" name="Shape 1115"/>
          <p:cNvSpPr txBox="1"/>
          <p:nvPr/>
        </p:nvSpPr>
        <p:spPr>
          <a:xfrm>
            <a:off x="6728175" y="5021251"/>
            <a:ext cx="19706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4*47% = </a:t>
            </a:r>
            <a:r>
              <a:rPr lang="en" b="1"/>
              <a:t>1.88</a:t>
            </a:r>
          </a:p>
        </p:txBody>
      </p:sp>
      <p:cxnSp>
        <p:nvCxnSpPr>
          <p:cNvPr id="1116" name="Shape 1116"/>
          <p:cNvCxnSpPr/>
          <p:nvPr/>
        </p:nvCxnSpPr>
        <p:spPr>
          <a:xfrm>
            <a:off x="507575" y="5554475"/>
            <a:ext cx="3327900" cy="0"/>
          </a:xfrm>
          <a:prstGeom prst="straightConnector1">
            <a:avLst/>
          </a:prstGeom>
          <a:noFill/>
          <a:ln w="19050" cap="flat">
            <a:solidFill>
              <a:srgbClr val="B7B7B7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117" name="Shape 1117"/>
          <p:cNvSpPr txBox="1"/>
          <p:nvPr/>
        </p:nvSpPr>
        <p:spPr>
          <a:xfrm>
            <a:off x="619993" y="5593062"/>
            <a:ext cx="1432800" cy="357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hu-HU" b="1" dirty="0" smtClean="0">
                <a:solidFill>
                  <a:srgbClr val="666666"/>
                </a:solidFill>
              </a:rPr>
              <a:t>Összes</a:t>
            </a:r>
            <a:r>
              <a:rPr lang="en" b="1" dirty="0" smtClean="0">
                <a:solidFill>
                  <a:srgbClr val="666666"/>
                </a:solidFill>
              </a:rPr>
              <a:t> </a:t>
            </a:r>
            <a:r>
              <a:rPr lang="hu-HU" b="1" dirty="0" smtClean="0">
                <a:solidFill>
                  <a:srgbClr val="666666"/>
                </a:solidFill>
              </a:rPr>
              <a:t>konverzió</a:t>
            </a:r>
            <a:r>
              <a:rPr lang="en" b="1" dirty="0" smtClean="0">
                <a:solidFill>
                  <a:srgbClr val="666666"/>
                </a:solidFill>
              </a:rPr>
              <a:t>:</a:t>
            </a:r>
            <a:endParaRPr lang="en" b="1" dirty="0">
              <a:solidFill>
                <a:srgbClr val="666666"/>
              </a:solidFill>
            </a:endParaRPr>
          </a:p>
        </p:txBody>
      </p:sp>
      <p:sp>
        <p:nvSpPr>
          <p:cNvPr id="1118" name="Shape 1118"/>
          <p:cNvSpPr txBox="1"/>
          <p:nvPr/>
        </p:nvSpPr>
        <p:spPr>
          <a:xfrm>
            <a:off x="2537175" y="5765650"/>
            <a:ext cx="1468199" cy="45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>
                <a:solidFill>
                  <a:srgbClr val="666666"/>
                </a:solidFill>
              </a:rPr>
              <a:t>4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hape 270"/>
          <p:cNvSpPr txBox="1">
            <a:spLocks noGrp="1"/>
          </p:cNvSpPr>
          <p:nvPr>
            <p:ph type="title"/>
          </p:nvPr>
        </p:nvSpPr>
        <p:spPr>
          <a:xfrm>
            <a:off x="457200" y="660397"/>
            <a:ext cx="8229600" cy="865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hu-HU" dirty="0" smtClean="0"/>
              <a:t>A vezetői döntéshozatal támogatása</a:t>
            </a:r>
            <a:endParaRPr lang="en-US" dirty="0"/>
          </a:p>
        </p:txBody>
      </p:sp>
      <p:sp>
        <p:nvSpPr>
          <p:cNvPr id="271" name="Shape 271"/>
          <p:cNvSpPr txBox="1"/>
          <p:nvPr/>
        </p:nvSpPr>
        <p:spPr>
          <a:xfrm>
            <a:off x="385075" y="1453075"/>
            <a:ext cx="8613600" cy="4113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317500" rtl="0">
              <a:spcBef>
                <a:spcPts val="0"/>
              </a:spcBef>
              <a:buClr>
                <a:srgbClr val="000000"/>
              </a:buClr>
              <a:buSzPct val="100000"/>
            </a:pPr>
            <a:r>
              <a:rPr lang="hu-HU" sz="1700" b="1" dirty="0" smtClean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A legrelevánsabb konverziós mérőszám kiválasztása</a:t>
            </a:r>
            <a:endParaRPr lang="hu-HU" sz="1700" b="1" dirty="0">
              <a:solidFill>
                <a:schemeClr val="accen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17500" rtl="0">
              <a:spcBef>
                <a:spcPts val="0"/>
              </a:spcBef>
              <a:buClr>
                <a:srgbClr val="000000"/>
              </a:buClr>
              <a:buSzPct val="100000"/>
            </a:pPr>
            <a:r>
              <a:rPr lang="hu-HU" sz="1700" dirty="0" smtClean="0">
                <a:latin typeface="Open Sans"/>
                <a:ea typeface="Open Sans"/>
                <a:cs typeface="Open Sans"/>
                <a:sym typeface="Open Sans"/>
              </a:rPr>
              <a:t>	Az összes megadott Analytics Tranzakció és konverziós cél elemezhető.</a:t>
            </a:r>
          </a:p>
          <a:p>
            <a:pPr marL="457200" lvl="0" indent="-317500" rtl="0">
              <a:spcBef>
                <a:spcPts val="0"/>
              </a:spcBef>
              <a:buClr>
                <a:srgbClr val="000000"/>
              </a:buClr>
              <a:buSzPct val="100000"/>
            </a:pPr>
            <a:endParaRPr lang="hu-HU" sz="1700" b="1" dirty="0" smtClean="0">
              <a:solidFill>
                <a:schemeClr val="accen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17500" rtl="0">
              <a:spcBef>
                <a:spcPts val="0"/>
              </a:spcBef>
              <a:buClr>
                <a:srgbClr val="000000"/>
              </a:buClr>
              <a:buSzPct val="100000"/>
            </a:pPr>
            <a:r>
              <a:rPr lang="hu-HU" sz="1700" b="1" dirty="0" smtClean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A különböző modellek összehasonlítása</a:t>
            </a:r>
            <a:r>
              <a:rPr lang="en-US" sz="1700" dirty="0">
                <a:latin typeface="Open Sans"/>
                <a:ea typeface="Open Sans"/>
                <a:cs typeface="Open Sans"/>
                <a:sym typeface="Open Sans"/>
              </a:rPr>
              <a:t/>
            </a:r>
            <a:br>
              <a:rPr lang="en-US" sz="1700" dirty="0">
                <a:latin typeface="Open Sans"/>
                <a:ea typeface="Open Sans"/>
                <a:cs typeface="Open Sans"/>
                <a:sym typeface="Open Sans"/>
              </a:rPr>
            </a:br>
            <a:r>
              <a:rPr lang="hu-HU" sz="1700" dirty="0" smtClean="0">
                <a:latin typeface="Open Sans"/>
                <a:ea typeface="Open Sans"/>
                <a:cs typeface="Open Sans"/>
                <a:sym typeface="Open Sans"/>
              </a:rPr>
              <a:t>A Modellösszehasonlító eszköz segítségével konverziós adataink egymás mellett elemezhetők az ‘Utolsó kattintás’ és az általunk választott új modell(ek) alapján.</a:t>
            </a:r>
            <a:r>
              <a:rPr lang="en-US" sz="1700" dirty="0">
                <a:latin typeface="Open Sans"/>
                <a:ea typeface="Open Sans"/>
                <a:cs typeface="Open Sans"/>
                <a:sym typeface="Open Sans"/>
              </a:rPr>
              <a:t/>
            </a:r>
            <a:br>
              <a:rPr lang="en-US" sz="1700" dirty="0">
                <a:latin typeface="Open Sans"/>
                <a:ea typeface="Open Sans"/>
                <a:cs typeface="Open Sans"/>
                <a:sym typeface="Open Sans"/>
              </a:rPr>
            </a:br>
            <a:endParaRPr lang="en-US" sz="1700" dirty="0"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17500" rtl="0">
              <a:spcBef>
                <a:spcPts val="0"/>
              </a:spcBef>
              <a:buClr>
                <a:srgbClr val="000000"/>
              </a:buClr>
              <a:buSzPct val="100000"/>
            </a:pPr>
            <a:r>
              <a:rPr lang="hu-HU" sz="1700" b="1" dirty="0" smtClean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Azon érintési pontok azonosítása, ahol a legnagyobb a változás</a:t>
            </a:r>
            <a:r>
              <a:rPr lang="en-US" sz="1700" dirty="0">
                <a:latin typeface="Open Sans"/>
                <a:ea typeface="Open Sans"/>
                <a:cs typeface="Open Sans"/>
                <a:sym typeface="Open Sans"/>
              </a:rPr>
              <a:t/>
            </a:r>
            <a:br>
              <a:rPr lang="en-US" sz="1700" dirty="0">
                <a:latin typeface="Open Sans"/>
                <a:ea typeface="Open Sans"/>
                <a:cs typeface="Open Sans"/>
                <a:sym typeface="Open Sans"/>
              </a:rPr>
            </a:br>
            <a:r>
              <a:rPr lang="hu-HU" sz="1700" dirty="0" smtClean="0">
                <a:latin typeface="Open Sans"/>
                <a:ea typeface="Open Sans"/>
                <a:cs typeface="Open Sans"/>
                <a:sym typeface="Open Sans"/>
              </a:rPr>
              <a:t>A CPA-ban beállt változás alapján érdemes csoportosítani. A konverziós szám vagy érték alapján szűrve pedig azon kampányokat azonosíthatjuk ,amelyeket a leginkább érintene egy modellváltás. </a:t>
            </a:r>
            <a:r>
              <a:rPr lang="en-US" sz="1700" dirty="0">
                <a:latin typeface="Open Sans"/>
                <a:ea typeface="Open Sans"/>
                <a:cs typeface="Open Sans"/>
                <a:sym typeface="Open Sans"/>
              </a:rPr>
              <a:t/>
            </a:r>
            <a:br>
              <a:rPr lang="en-US" sz="1700" dirty="0">
                <a:latin typeface="Open Sans"/>
                <a:ea typeface="Open Sans"/>
                <a:cs typeface="Open Sans"/>
                <a:sym typeface="Open Sans"/>
              </a:rPr>
            </a:br>
            <a:endParaRPr lang="en-US" sz="1700" dirty="0"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17500" rtl="0">
              <a:spcBef>
                <a:spcPts val="0"/>
              </a:spcBef>
              <a:buClr>
                <a:srgbClr val="000000"/>
              </a:buClr>
              <a:buSzPct val="100000"/>
            </a:pPr>
            <a:r>
              <a:rPr lang="hu-HU" sz="1700" b="1" dirty="0" smtClean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Büdzsé és erőforrások újraosztása a magasabb cross-channel ROI elérésére</a:t>
            </a:r>
            <a:r>
              <a:rPr lang="en-US" sz="1700" dirty="0">
                <a:latin typeface="Open Sans"/>
                <a:ea typeface="Open Sans"/>
                <a:cs typeface="Open Sans"/>
                <a:sym typeface="Open Sans"/>
              </a:rPr>
              <a:t/>
            </a:r>
            <a:br>
              <a:rPr lang="en-US" sz="1700" dirty="0">
                <a:latin typeface="Open Sans"/>
                <a:ea typeface="Open Sans"/>
                <a:cs typeface="Open Sans"/>
                <a:sym typeface="Open Sans"/>
              </a:rPr>
            </a:br>
            <a:endParaRPr lang="en-US" sz="1700" dirty="0"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17500">
              <a:spcBef>
                <a:spcPts val="0"/>
              </a:spcBef>
              <a:buClr>
                <a:srgbClr val="000000"/>
              </a:buClr>
              <a:buSzPct val="100000"/>
            </a:pPr>
            <a:r>
              <a:rPr lang="en-US" sz="1700" b="1" dirty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700" b="1" dirty="0" smtClean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Data</a:t>
            </a:r>
            <a:r>
              <a:rPr lang="hu-HU" sz="1700" b="1" dirty="0" smtClean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700" b="1" dirty="0" smtClean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Driven model</a:t>
            </a:r>
            <a:r>
              <a:rPr lang="hu-HU" sz="1700" b="1" dirty="0" smtClean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l használata (Permium Analytics) </a:t>
            </a:r>
            <a:r>
              <a:rPr lang="en-US" sz="1700" dirty="0">
                <a:latin typeface="Open Sans"/>
                <a:ea typeface="Open Sans"/>
                <a:cs typeface="Open Sans"/>
                <a:sym typeface="Open Sans"/>
              </a:rPr>
              <a:t/>
            </a:r>
            <a:br>
              <a:rPr lang="en-US" sz="1700" dirty="0">
                <a:latin typeface="Open Sans"/>
                <a:ea typeface="Open Sans"/>
                <a:cs typeface="Open Sans"/>
                <a:sym typeface="Open Sans"/>
              </a:rPr>
            </a:br>
            <a:r>
              <a:rPr lang="hu-HU" sz="1700" dirty="0" smtClean="0">
                <a:latin typeface="Open Sans"/>
                <a:ea typeface="Open Sans"/>
                <a:cs typeface="Open Sans"/>
                <a:sym typeface="Open Sans"/>
              </a:rPr>
              <a:t>Változások elemzése és további optimalizálás a Model Explorer és az ROI Analysis riportokkal (Premium Analytics).</a:t>
            </a:r>
            <a:r>
              <a:rPr lang="en-US" dirty="0">
                <a:latin typeface="Open Sans"/>
                <a:ea typeface="Open Sans"/>
                <a:cs typeface="Open Sans"/>
                <a:sym typeface="Open Sans"/>
              </a:rPr>
              <a:t/>
            </a:r>
            <a:br>
              <a:rPr lang="en-US" dirty="0">
                <a:latin typeface="Open Sans"/>
                <a:ea typeface="Open Sans"/>
                <a:cs typeface="Open Sans"/>
                <a:sym typeface="Open Sans"/>
              </a:rPr>
            </a:br>
            <a:endParaRPr lang="en-US" dirty="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" name="Shape 1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15200" y="838200"/>
            <a:ext cx="1371600" cy="247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Shape 27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pic>
        <p:nvPicPr>
          <p:cNvPr id="277" name="Shape 27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38518" y="2976880"/>
            <a:ext cx="2846642" cy="88995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78" name="Shape 278"/>
          <p:cNvCxnSpPr/>
          <p:nvPr/>
        </p:nvCxnSpPr>
        <p:spPr>
          <a:xfrm>
            <a:off x="0" y="6291580"/>
            <a:ext cx="9144000" cy="0"/>
          </a:xfrm>
          <a:prstGeom prst="straightConnector1">
            <a:avLst/>
          </a:prstGeom>
          <a:noFill/>
          <a:ln w="12700" cap="flat">
            <a:solidFill>
              <a:srgbClr val="D7D8DA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79" name="Shape 27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71742" y="5562600"/>
            <a:ext cx="1230235" cy="476249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Shape 280"/>
          <p:cNvSpPr txBox="1"/>
          <p:nvPr/>
        </p:nvSpPr>
        <p:spPr>
          <a:xfrm>
            <a:off x="0" y="4092346"/>
            <a:ext cx="9143998" cy="49244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285750" marR="0" lvl="0" indent="-28575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hu-HU" sz="32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Köszönöm</a:t>
            </a:r>
            <a:r>
              <a:rPr lang="hu-HU" sz="3200" b="0" i="0" u="none" strike="noStrike" cap="none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a figyelmet</a:t>
            </a:r>
            <a:r>
              <a:rPr lang="en-US" sz="3200" b="0" i="0" u="none" strike="noStrike" cap="none" baseline="0" dirty="0" smtClean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!</a:t>
            </a:r>
            <a:endParaRPr lang="en-US" sz="3200" b="0" i="0" u="none" strike="noStrike" cap="none" baseline="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Theme">
  <a:themeElements>
    <a:clrScheme name="Custom 1">
      <a:dk1>
        <a:srgbClr val="333336"/>
      </a:dk1>
      <a:lt1>
        <a:srgbClr val="FFFFFF"/>
      </a:lt1>
      <a:dk2>
        <a:srgbClr val="5F6165"/>
      </a:dk2>
      <a:lt2>
        <a:srgbClr val="9EA0A4"/>
      </a:lt2>
      <a:accent1>
        <a:srgbClr val="3369E8"/>
      </a:accent1>
      <a:accent2>
        <a:srgbClr val="009925"/>
      </a:accent2>
      <a:accent3>
        <a:srgbClr val="EEB211"/>
      </a:accent3>
      <a:accent4>
        <a:srgbClr val="D50F25"/>
      </a:accent4>
      <a:accent5>
        <a:srgbClr val="DBDBDD"/>
      </a:accent5>
      <a:accent6>
        <a:srgbClr val="DBDBDD"/>
      </a:accent6>
      <a:hlink>
        <a:srgbClr val="1368F1"/>
      </a:hlink>
      <a:folHlink>
        <a:srgbClr val="FF141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470</Words>
  <Application>Microsoft Office PowerPoint</Application>
  <PresentationFormat>On-screen Show (4:3)</PresentationFormat>
  <Paragraphs>155</Paragraphs>
  <Slides>20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Custom Theme</vt:lpstr>
      <vt:lpstr>Az online vásárlási folyamat jobb megértése attribúciós modellezéssel </vt:lpstr>
      <vt:lpstr>Slide 2</vt:lpstr>
      <vt:lpstr>Slide 3</vt:lpstr>
      <vt:lpstr>Mi a kihívás? A különböző csatornák hatásának számszerűsítése</vt:lpstr>
      <vt:lpstr>Probléma: silókban gondolkod(t)unk</vt:lpstr>
      <vt:lpstr>Slide 6</vt:lpstr>
      <vt:lpstr>Slide 7</vt:lpstr>
      <vt:lpstr>Slide 8</vt:lpstr>
      <vt:lpstr>Haladunk a korral</vt:lpstr>
      <vt:lpstr>Haladunk a számszerűsítéssel</vt:lpstr>
      <vt:lpstr>Slide 11</vt:lpstr>
      <vt:lpstr>Slide 12</vt:lpstr>
      <vt:lpstr>Példa: Data Driven Attribution számolás Google Analytics Premium </vt:lpstr>
      <vt:lpstr>Példa: Data Driven Attribution számolás Google Analytics Premium </vt:lpstr>
      <vt:lpstr>Példa: Data Driven Attribution számolás Google Analytics Premium </vt:lpstr>
      <vt:lpstr>Példa: Data Driven Attribution számolás Google Analytics Premium </vt:lpstr>
      <vt:lpstr>Példa: Data Driven Attribution számolás Google Analytics Premium </vt:lpstr>
      <vt:lpstr>Példa: Data Driven Attribution számolás Google Analytics Premium </vt:lpstr>
      <vt:lpstr>A vezetői döntéshozatal támogatása</vt:lpstr>
      <vt:lpstr>Slide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Adam Erdos</dc:creator>
  <cp:lastModifiedBy>erdosa</cp:lastModifiedBy>
  <cp:revision>5</cp:revision>
  <dcterms:modified xsi:type="dcterms:W3CDTF">2014-11-06T07:18:35Z</dcterms:modified>
</cp:coreProperties>
</file>