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90" r:id="rId4"/>
    <p:sldId id="291" r:id="rId5"/>
    <p:sldId id="294" r:id="rId6"/>
    <p:sldId id="300" r:id="rId7"/>
    <p:sldId id="283" r:id="rId8"/>
    <p:sldId id="297" r:id="rId9"/>
    <p:sldId id="296" r:id="rId10"/>
    <p:sldId id="298" r:id="rId11"/>
    <p:sldId id="295" r:id="rId12"/>
    <p:sldId id="299" r:id="rId13"/>
    <p:sldId id="285" r:id="rId14"/>
    <p:sldId id="316" r:id="rId15"/>
    <p:sldId id="301" r:id="rId16"/>
    <p:sldId id="302" r:id="rId17"/>
    <p:sldId id="310" r:id="rId18"/>
    <p:sldId id="312" r:id="rId19"/>
    <p:sldId id="311" r:id="rId20"/>
    <p:sldId id="315" r:id="rId21"/>
    <p:sldId id="314" r:id="rId22"/>
    <p:sldId id="274" r:id="rId23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0192"/>
    <a:srgbClr val="03ADF8"/>
    <a:srgbClr val="F6AF39"/>
    <a:srgbClr val="404040"/>
    <a:srgbClr val="5A5A5A"/>
    <a:srgbClr val="8B2D81"/>
    <a:srgbClr val="FEF3E2"/>
    <a:srgbClr val="FEEBC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00" autoAdjust="0"/>
    <p:restoredTop sz="92174" autoAdjust="0"/>
  </p:normalViewPr>
  <p:slideViewPr>
    <p:cSldViewPr>
      <p:cViewPr varScale="1">
        <p:scale>
          <a:sx n="71" d="100"/>
          <a:sy n="71" d="100"/>
        </p:scale>
        <p:origin x="-78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028429-B4B5-40F0-B2F4-E232B69C09D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5B5F3-B2E0-4F11-898B-65E93A7D19F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322009-80AB-48DB-86FA-160AF77A549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7CAEC8-FA48-4851-8041-7BC22DCC79EE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5D4276-33AC-468B-80E2-6FF6486BE9F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5AD612-192E-48EC-B7AC-747B9AF9BD1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D5A73E-685F-485F-8952-92F1F141123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7BCA87-D68D-477C-A740-75A55952ED3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6D2924-6256-42AC-B20E-43D886BB7F9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FA7D94-72C7-4109-A709-3927BD825F00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28505C-AF94-4BCD-87FA-C4F737C87AD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artalom helye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D42D2A-EB50-4108-A62D-1A2B47B3AE1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01BAF488-3D51-4A6F-A691-848FEBFD3E0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7.jpeg"/><Relationship Id="rId7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K:\Prezentáció\!Sablon\Sablon_fekvo\00_borit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Szövegdoboz 3"/>
          <p:cNvSpPr txBox="1">
            <a:spLocks noChangeArrowheads="1"/>
          </p:cNvSpPr>
          <p:nvPr/>
        </p:nvSpPr>
        <p:spPr bwMode="auto">
          <a:xfrm>
            <a:off x="971600" y="188640"/>
            <a:ext cx="8100392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hu-HU" sz="16600" b="1" dirty="0" smtClean="0">
                <a:solidFill>
                  <a:srgbClr val="F70192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Chat-fertőzés</a:t>
            </a:r>
            <a:endParaRPr lang="hu-HU" sz="3600" b="1" dirty="0">
              <a:solidFill>
                <a:srgbClr val="F70192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5085184"/>
            <a:ext cx="24384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églalap 2"/>
          <p:cNvSpPr>
            <a:spLocks noChangeArrowheads="1"/>
          </p:cNvSpPr>
          <p:nvPr/>
        </p:nvSpPr>
        <p:spPr bwMode="auto">
          <a:xfrm>
            <a:off x="482600" y="333375"/>
            <a:ext cx="4506362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6600" b="1" dirty="0" err="1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Gesundheit</a:t>
            </a:r>
            <a:r>
              <a:rPr lang="hu-HU" sz="6600" b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!</a:t>
            </a:r>
            <a:endParaRPr lang="hu-HU" sz="4800" b="1" dirty="0">
              <a:solidFill>
                <a:srgbClr val="F70192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734" y="1705322"/>
            <a:ext cx="3905250" cy="417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52392" y="2541240"/>
            <a:ext cx="3048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Szövegdoboz 9"/>
          <p:cNvSpPr txBox="1"/>
          <p:nvPr/>
        </p:nvSpPr>
        <p:spPr>
          <a:xfrm>
            <a:off x="5004048" y="1628800"/>
            <a:ext cx="31252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5400" b="1" dirty="0" smtClean="0">
                <a:solidFill>
                  <a:srgbClr val="03ADF8"/>
                </a:solidFill>
                <a:latin typeface="Calibri" pitchFamily="34" charset="0"/>
                <a:cs typeface="Calibri" pitchFamily="34" charset="0"/>
              </a:rPr>
              <a:t>A FELELŐS</a:t>
            </a:r>
            <a:endParaRPr lang="hu-HU" sz="5400" b="1" dirty="0">
              <a:solidFill>
                <a:srgbClr val="03ADF8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églalap 2"/>
          <p:cNvSpPr>
            <a:spLocks noChangeArrowheads="1"/>
          </p:cNvSpPr>
          <p:nvPr/>
        </p:nvSpPr>
        <p:spPr bwMode="auto">
          <a:xfrm>
            <a:off x="482600" y="333375"/>
            <a:ext cx="329449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6000" b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Ha már …</a:t>
            </a:r>
            <a:endParaRPr lang="hu-HU" sz="4400" b="1" dirty="0">
              <a:solidFill>
                <a:srgbClr val="F70192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8" name="Kép 7" descr="iphone youtub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07593" y="1772816"/>
            <a:ext cx="4676775" cy="3829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églalap 2"/>
          <p:cNvSpPr>
            <a:spLocks noChangeArrowheads="1"/>
          </p:cNvSpPr>
          <p:nvPr/>
        </p:nvSpPr>
        <p:spPr bwMode="auto">
          <a:xfrm>
            <a:off x="482600" y="333375"/>
            <a:ext cx="3100529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6600" b="1" dirty="0" err="1" smtClean="0">
                <a:solidFill>
                  <a:srgbClr val="03ADF8"/>
                </a:solidFill>
                <a:latin typeface="Calibri" pitchFamily="34" charset="0"/>
                <a:cs typeface="Calibri" pitchFamily="34" charset="0"/>
              </a:rPr>
              <a:t>Ahaaaa</a:t>
            </a:r>
            <a:r>
              <a:rPr lang="hu-HU" sz="6600" b="1" dirty="0" smtClean="0">
                <a:solidFill>
                  <a:srgbClr val="03ADF8"/>
                </a:solidFill>
                <a:latin typeface="Calibri" pitchFamily="34" charset="0"/>
                <a:cs typeface="Calibri" pitchFamily="34" charset="0"/>
              </a:rPr>
              <a:t>!</a:t>
            </a:r>
            <a:endParaRPr lang="hu-HU" sz="4800" b="1" dirty="0">
              <a:solidFill>
                <a:srgbClr val="03ADF8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1" y="1556792"/>
            <a:ext cx="5904656" cy="3273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2780928"/>
            <a:ext cx="4431010" cy="3358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églalap 2"/>
          <p:cNvSpPr>
            <a:spLocks noChangeArrowheads="1"/>
          </p:cNvSpPr>
          <p:nvPr/>
        </p:nvSpPr>
        <p:spPr bwMode="auto">
          <a:xfrm>
            <a:off x="482600" y="333375"/>
            <a:ext cx="178946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6600" b="1" dirty="0" smtClean="0">
                <a:solidFill>
                  <a:srgbClr val="03ADF8"/>
                </a:solidFill>
                <a:latin typeface="Calibri" pitchFamily="34" charset="0"/>
                <a:cs typeface="Calibri" pitchFamily="34" charset="0"/>
              </a:rPr>
              <a:t>Chat</a:t>
            </a:r>
            <a:endParaRPr lang="hu-HU" sz="4800" b="1" dirty="0">
              <a:solidFill>
                <a:srgbClr val="03ADF8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4653136"/>
            <a:ext cx="1440160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Kép 8" descr="kids tal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484784"/>
            <a:ext cx="4527822" cy="2232248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855" y="1340768"/>
            <a:ext cx="3095625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Kép 10" descr="teen-girl-cell-phon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87624" y="4005064"/>
            <a:ext cx="2555435" cy="2277988"/>
          </a:xfrm>
          <a:prstGeom prst="rect">
            <a:avLst/>
          </a:prstGeom>
        </p:spPr>
      </p:pic>
      <p:pic>
        <p:nvPicPr>
          <p:cNvPr id="10" name="Kép 9" descr="boy sms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19872" y="3501008"/>
            <a:ext cx="2160240" cy="2255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675242"/>
            <a:ext cx="5626617" cy="3562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980728"/>
            <a:ext cx="2592288" cy="3883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églalap 2"/>
          <p:cNvSpPr>
            <a:spLocks noChangeArrowheads="1"/>
          </p:cNvSpPr>
          <p:nvPr/>
        </p:nvSpPr>
        <p:spPr bwMode="auto">
          <a:xfrm>
            <a:off x="3851920" y="1240884"/>
            <a:ext cx="5115503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6600" b="1" dirty="0" err="1" smtClean="0">
                <a:solidFill>
                  <a:srgbClr val="03ADF8"/>
                </a:solidFill>
                <a:latin typeface="Calibri" pitchFamily="34" charset="0"/>
                <a:cs typeface="Calibri" pitchFamily="34" charset="0"/>
              </a:rPr>
              <a:t>Multi-channel</a:t>
            </a:r>
            <a:endParaRPr lang="hu-HU" sz="4800" b="1" dirty="0">
              <a:solidFill>
                <a:srgbClr val="03ADF8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Kép 9" descr="messenger w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1124744"/>
            <a:ext cx="6660232" cy="4995174"/>
          </a:xfrm>
          <a:prstGeom prst="rect">
            <a:avLst/>
          </a:prstGeom>
        </p:spPr>
      </p:pic>
      <p:sp>
        <p:nvSpPr>
          <p:cNvPr id="10243" name="Téglalap 2"/>
          <p:cNvSpPr>
            <a:spLocks noChangeArrowheads="1"/>
          </p:cNvSpPr>
          <p:nvPr/>
        </p:nvSpPr>
        <p:spPr bwMode="auto">
          <a:xfrm>
            <a:off x="323528" y="3068960"/>
            <a:ext cx="4570482" cy="3524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</a:bodyPr>
          <a:lstStyle/>
          <a:p>
            <a:r>
              <a:rPr lang="hu-HU" sz="16600" b="1" dirty="0" err="1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M</a:t>
            </a:r>
            <a:r>
              <a:rPr lang="hu-HU" sz="16600" b="1" i="1" dirty="0" err="1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S</a:t>
            </a:r>
            <a:r>
              <a:rPr lang="hu-HU" sz="22300" b="1" dirty="0" err="1" smtClean="0">
                <a:solidFill>
                  <a:srgbClr val="03ADF8"/>
                </a:solidFill>
                <a:latin typeface="Calibri" pitchFamily="34" charset="0"/>
                <a:cs typeface="Calibri" pitchFamily="34" charset="0"/>
              </a:rPr>
              <a:t>n</a:t>
            </a:r>
            <a:endParaRPr lang="hu-HU" sz="22300" b="1" dirty="0">
              <a:solidFill>
                <a:srgbClr val="03ADF8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Kép 8" descr="messenger 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9" y="836712"/>
            <a:ext cx="2448272" cy="700282"/>
          </a:xfrm>
          <a:prstGeom prst="rect">
            <a:avLst/>
          </a:prstGeom>
        </p:spPr>
      </p:pic>
      <p:pic>
        <p:nvPicPr>
          <p:cNvPr id="6" name="Kép 5" descr="messenger window rég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14143" y="1052736"/>
            <a:ext cx="2742233" cy="54844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Kép 6" descr="chat ablak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376" y="1901968"/>
            <a:ext cx="3960664" cy="38177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Kép 8" descr="messenger 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9" y="836712"/>
            <a:ext cx="2448272" cy="700282"/>
          </a:xfrm>
          <a:prstGeom prst="rect">
            <a:avLst/>
          </a:prstGeom>
        </p:spPr>
      </p:pic>
      <p:pic>
        <p:nvPicPr>
          <p:cNvPr id="5" name="Kép 4" descr="messenger window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03648" y="1556792"/>
            <a:ext cx="7380312" cy="46126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Ellipszis 6"/>
          <p:cNvSpPr/>
          <p:nvPr/>
        </p:nvSpPr>
        <p:spPr>
          <a:xfrm>
            <a:off x="1331640" y="2924944"/>
            <a:ext cx="5256584" cy="3528392"/>
          </a:xfrm>
          <a:prstGeom prst="ellipse">
            <a:avLst/>
          </a:prstGeom>
          <a:noFill/>
          <a:ln w="76200">
            <a:solidFill>
              <a:srgbClr val="F70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Ellipszis 7"/>
          <p:cNvSpPr/>
          <p:nvPr/>
        </p:nvSpPr>
        <p:spPr>
          <a:xfrm>
            <a:off x="683568" y="1916832"/>
            <a:ext cx="2160240" cy="1728192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0" name="Kép 9" descr="myspace int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15816" y="1988840"/>
            <a:ext cx="4411390" cy="3707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Ellipszis 10"/>
          <p:cNvSpPr/>
          <p:nvPr/>
        </p:nvSpPr>
        <p:spPr>
          <a:xfrm>
            <a:off x="6372200" y="3933056"/>
            <a:ext cx="2592288" cy="2240632"/>
          </a:xfrm>
          <a:prstGeom prst="ellipse">
            <a:avLst/>
          </a:prstGeom>
          <a:noFill/>
          <a:ln w="76200">
            <a:solidFill>
              <a:srgbClr val="03ADF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Kép 8" descr="messenger 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9" y="836712"/>
            <a:ext cx="2448272" cy="700282"/>
          </a:xfrm>
          <a:prstGeom prst="rect">
            <a:avLst/>
          </a:prstGeom>
        </p:spPr>
      </p:pic>
      <p:sp>
        <p:nvSpPr>
          <p:cNvPr id="12" name="Slide Number Placeholder 20"/>
          <p:cNvSpPr>
            <a:spLocks noGrp="1"/>
          </p:cNvSpPr>
          <p:nvPr>
            <p:ph type="sldNum" sz="quarter" idx="12"/>
          </p:nvPr>
        </p:nvSpPr>
        <p:spPr>
          <a:xfrm>
            <a:off x="152400" y="6477001"/>
            <a:ext cx="457200" cy="152399"/>
          </a:xfrm>
        </p:spPr>
        <p:txBody>
          <a:bodyPr/>
          <a:lstStyle/>
          <a:p>
            <a:fld id="{675E3146-75B0-4776-B7CE-9C53BCE34A7D}" type="slidenum">
              <a:rPr lang="en-US" smtClean="0">
                <a:solidFill>
                  <a:schemeClr val="tx2"/>
                </a:solidFill>
              </a:rPr>
              <a:pPr/>
              <a:t>10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419872" y="980728"/>
            <a:ext cx="5472608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431800" indent="-323850">
              <a:defRPr sz="3200">
                <a:solidFill>
                  <a:srgbClr val="404040"/>
                </a:solidFill>
                <a:latin typeface="Segoe Light" pitchFamily="34" charset="0"/>
                <a:ea typeface="Segoe Light" pitchFamily="34" charset="0"/>
                <a:cs typeface="Tahoma" pitchFamily="34" charset="0"/>
              </a:defRPr>
            </a:lvl1pPr>
            <a:lvl2pPr>
              <a:defRPr>
                <a:solidFill>
                  <a:srgbClr val="404040"/>
                </a:solidFill>
                <a:latin typeface="Segoe Light" pitchFamily="34" charset="0"/>
                <a:ea typeface="Segoe Light" pitchFamily="34" charset="0"/>
                <a:cs typeface="Segoe Light" pitchFamily="34" charset="0"/>
              </a:defRPr>
            </a:lvl2pPr>
            <a:lvl3pPr>
              <a:defRPr>
                <a:solidFill>
                  <a:srgbClr val="404040"/>
                </a:solidFill>
                <a:latin typeface="Segoe Light" pitchFamily="34" charset="0"/>
                <a:ea typeface="Segoe Light" pitchFamily="34" charset="0"/>
                <a:cs typeface="Segoe Light" pitchFamily="34" charset="0"/>
              </a:defRPr>
            </a:lvl3pPr>
            <a:lvl4pPr>
              <a:defRPr>
                <a:solidFill>
                  <a:srgbClr val="404040"/>
                </a:solidFill>
                <a:latin typeface="Segoe Light" pitchFamily="34" charset="0"/>
                <a:ea typeface="Segoe Light" pitchFamily="34" charset="0"/>
                <a:cs typeface="Segoe Light" pitchFamily="34" charset="0"/>
              </a:defRPr>
            </a:lvl4pPr>
            <a:lvl5pPr>
              <a:defRPr>
                <a:solidFill>
                  <a:srgbClr val="404040"/>
                </a:solidFill>
                <a:latin typeface="Segoe Light" pitchFamily="34" charset="0"/>
                <a:ea typeface="Segoe Light" pitchFamily="34" charset="0"/>
                <a:cs typeface="Segoe Light" pitchFamily="34" charset="0"/>
              </a:defRPr>
            </a:lvl5pPr>
            <a:lvl6pPr>
              <a:defRPr>
                <a:solidFill>
                  <a:srgbClr val="404040"/>
                </a:solidFill>
                <a:latin typeface="Segoe Light" pitchFamily="34" charset="0"/>
                <a:ea typeface="Segoe Light" pitchFamily="34" charset="0"/>
                <a:cs typeface="Segoe Light" pitchFamily="34" charset="0"/>
              </a:defRPr>
            </a:lvl6pPr>
            <a:lvl7pPr>
              <a:defRPr>
                <a:solidFill>
                  <a:srgbClr val="404040"/>
                </a:solidFill>
                <a:latin typeface="Segoe Light" pitchFamily="34" charset="0"/>
                <a:ea typeface="Segoe Light" pitchFamily="34" charset="0"/>
                <a:cs typeface="Segoe Light" pitchFamily="34" charset="0"/>
              </a:defRPr>
            </a:lvl7pPr>
            <a:lvl8pPr>
              <a:defRPr>
                <a:solidFill>
                  <a:srgbClr val="404040"/>
                </a:solidFill>
                <a:latin typeface="Segoe Light" pitchFamily="34" charset="0"/>
                <a:ea typeface="Segoe Light" pitchFamily="34" charset="0"/>
                <a:cs typeface="Segoe Light" pitchFamily="34" charset="0"/>
              </a:defRPr>
            </a:lvl8pPr>
            <a:lvl9pPr>
              <a:defRPr>
                <a:solidFill>
                  <a:srgbClr val="404040"/>
                </a:solidFill>
                <a:latin typeface="Segoe Light" pitchFamily="34" charset="0"/>
                <a:ea typeface="Segoe Light" pitchFamily="34" charset="0"/>
                <a:cs typeface="Segoe Light" pitchFamily="34" charset="0"/>
              </a:defRPr>
            </a:lvl9pPr>
          </a:lstStyle>
          <a:p>
            <a:pPr marL="431800" marR="0" lvl="0" indent="-3238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EE3A43"/>
              </a:buClr>
              <a:buSzPct val="45000"/>
              <a:buFont typeface="StarSymbol"/>
              <a:buChar char="●"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Segoe UI" pitchFamily="34" charset="0"/>
                <a:cs typeface="Calibri" pitchFamily="34" charset="0"/>
              </a:rPr>
              <a:t>N</a:t>
            </a:r>
            <a:r>
              <a:rPr kumimoji="0" lang="hu-HU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Segoe UI" pitchFamily="34" charset="0"/>
                <a:cs typeface="Calibri" pitchFamily="34" charset="0"/>
              </a:rPr>
              <a:t>o.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Segoe UI" pitchFamily="34" charset="0"/>
                <a:cs typeface="Calibri" pitchFamily="34" charset="0"/>
              </a:rPr>
              <a:t> 1 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Segoe UI" pitchFamily="34" charset="0"/>
                <a:cs typeface="Calibri" pitchFamily="34" charset="0"/>
              </a:rPr>
              <a:t>instant messaging service in Europe</a:t>
            </a:r>
          </a:p>
          <a:p>
            <a:pPr marL="431800" marR="0" lvl="0" indent="-3238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EE3A43"/>
              </a:buClr>
              <a:buSzPct val="45000"/>
              <a:buFont typeface="StarSymbol"/>
              <a:buChar char="●"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Segoe UI" pitchFamily="34" charset="0"/>
                <a:cs typeface="Calibri" pitchFamily="34" charset="0"/>
              </a:rPr>
              <a:t>108 million 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Segoe UI" pitchFamily="34" charset="0"/>
                <a:cs typeface="Calibri" pitchFamily="34" charset="0"/>
              </a:rPr>
              <a:t>European users</a:t>
            </a:r>
          </a:p>
          <a:p>
            <a:pPr marL="431800" marR="0" lvl="0" indent="-3238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EE3A43"/>
              </a:buClr>
              <a:buSzPct val="45000"/>
              <a:buFont typeface="StarSymbol"/>
              <a:buChar char="●"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Segoe UI" pitchFamily="34" charset="0"/>
                <a:cs typeface="Calibri" pitchFamily="34" charset="0"/>
              </a:rPr>
              <a:t>31% 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Segoe UI" pitchFamily="34" charset="0"/>
                <a:cs typeface="Calibri" pitchFamily="34" charset="0"/>
              </a:rPr>
              <a:t>of the total European online population</a:t>
            </a:r>
          </a:p>
          <a:p>
            <a:pPr marL="431800" marR="0" lvl="0" indent="-3238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EE3A43"/>
              </a:buClr>
              <a:buSzPct val="45000"/>
              <a:buFont typeface="StarSymbol"/>
              <a:buChar char="●"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Segoe UI" pitchFamily="34" charset="0"/>
                <a:cs typeface="Calibri" pitchFamily="34" charset="0"/>
              </a:rPr>
              <a:t>Average of 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Segoe UI" pitchFamily="34" charset="0"/>
                <a:cs typeface="Calibri" pitchFamily="34" charset="0"/>
              </a:rPr>
              <a:t>13 visits 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Segoe UI" pitchFamily="34" charset="0"/>
                <a:cs typeface="Calibri" pitchFamily="34" charset="0"/>
              </a:rPr>
              <a:t>per user</a:t>
            </a:r>
          </a:p>
          <a:p>
            <a:pPr marL="431800" marR="0" lvl="0" indent="-3238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EE3A43"/>
              </a:buClr>
              <a:buSzPct val="45000"/>
              <a:buFont typeface="StarSymbol"/>
              <a:buChar char="●"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itchFamily="34" charset="0"/>
                <a:ea typeface="Segoe UI" pitchFamily="34" charset="0"/>
                <a:cs typeface="Calibri" pitchFamily="34" charset="0"/>
              </a:rPr>
              <a:t>7hr 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itchFamily="34" charset="0"/>
                <a:ea typeface="Segoe UI" pitchFamily="34" charset="0"/>
                <a:cs typeface="Calibri" pitchFamily="34" charset="0"/>
              </a:rPr>
              <a:t>monthly </a:t>
            </a: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itchFamily="34" charset="0"/>
                <a:ea typeface="Segoe UI" pitchFamily="34" charset="0"/>
                <a:cs typeface="Calibri" pitchFamily="34" charset="0"/>
              </a:rPr>
              <a:t>time spent per user</a:t>
            </a:r>
          </a:p>
          <a:p>
            <a:pPr marL="431800" marR="0" lvl="0" indent="-3238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EE3A43"/>
              </a:buClr>
              <a:buSzPct val="45000"/>
              <a:buFont typeface="StarSymbol"/>
              <a:buNone/>
              <a:tabLst/>
              <a:defRPr/>
            </a:pPr>
            <a:endParaRPr kumimoji="0" lang="en-US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itchFamily="34" charset="0"/>
              <a:ea typeface="Segoe UI" pitchFamily="34" charset="0"/>
              <a:cs typeface="Calibri" pitchFamily="34" charset="0"/>
            </a:endParaRPr>
          </a:p>
        </p:txBody>
      </p:sp>
      <p:sp>
        <p:nvSpPr>
          <p:cNvPr id="15" name="Rectangle 9"/>
          <p:cNvSpPr>
            <a:spLocks noChangeArrowheads="1"/>
          </p:cNvSpPr>
          <p:nvPr/>
        </p:nvSpPr>
        <p:spPr bwMode="auto">
          <a:xfrm>
            <a:off x="1185862" y="5517232"/>
            <a:ext cx="727233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  <a:latin typeface="Calibri" pitchFamily="34" charset="0"/>
                <a:ea typeface="Segoe UI" pitchFamily="34" charset="0"/>
                <a:cs typeface="Calibri" pitchFamily="34" charset="0"/>
              </a:rPr>
              <a:t>15% </a:t>
            </a:r>
            <a:r>
              <a:rPr lang="en-GB" sz="1600" dirty="0">
                <a:latin typeface="Calibri" pitchFamily="34" charset="0"/>
                <a:ea typeface="Segoe UI" pitchFamily="34" charset="0"/>
                <a:cs typeface="Calibri" pitchFamily="34" charset="0"/>
              </a:rPr>
              <a:t>of </a:t>
            </a:r>
            <a:r>
              <a:rPr lang="en-GB" sz="1600" dirty="0" smtClean="0">
                <a:latin typeface="Calibri" pitchFamily="34" charset="0"/>
                <a:ea typeface="Segoe UI" pitchFamily="34" charset="0"/>
                <a:cs typeface="Calibri" pitchFamily="34" charset="0"/>
              </a:rPr>
              <a:t>Facebook’s inbound and outbound </a:t>
            </a:r>
            <a:r>
              <a:rPr lang="en-GB" sz="1600" dirty="0">
                <a:latin typeface="Calibri" pitchFamily="34" charset="0"/>
                <a:ea typeface="Segoe UI" pitchFamily="34" charset="0"/>
                <a:cs typeface="Calibri" pitchFamily="34" charset="0"/>
              </a:rPr>
              <a:t>traffic comes from Windows Live services</a:t>
            </a:r>
            <a:r>
              <a:rPr lang="en-GB" sz="1600" dirty="0" smtClean="0">
                <a:latin typeface="Calibri" pitchFamily="34" charset="0"/>
                <a:ea typeface="Segoe UI" pitchFamily="34" charset="0"/>
                <a:cs typeface="Calibri" pitchFamily="34" charset="0"/>
              </a:rPr>
              <a:t>.</a:t>
            </a:r>
            <a:endParaRPr lang="en-GB" sz="1600" dirty="0">
              <a:latin typeface="Calibri" pitchFamily="34" charset="0"/>
              <a:ea typeface="Segoe UI" pitchFamily="34" charset="0"/>
              <a:cs typeface="Calibri" pitchFamily="34" charset="0"/>
            </a:endParaRPr>
          </a:p>
        </p:txBody>
      </p:sp>
      <p:pic>
        <p:nvPicPr>
          <p:cNvPr id="16" name="Picture 6" descr="WL-Mssngr_h_rgb_icon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088" y="4899025"/>
            <a:ext cx="4333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7" descr="skype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900" y="4927600"/>
            <a:ext cx="300037" cy="29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 descr="qip logo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4889500"/>
            <a:ext cx="369887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9" descr="icq logo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2800" y="4989512"/>
            <a:ext cx="5048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4"/>
          <p:cNvSpPr>
            <a:spLocks noChangeArrowheads="1"/>
          </p:cNvSpPr>
          <p:nvPr/>
        </p:nvSpPr>
        <p:spPr bwMode="auto">
          <a:xfrm>
            <a:off x="-1130301" y="1882775"/>
            <a:ext cx="2500313" cy="300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>
              <a:spcAft>
                <a:spcPts val="2100"/>
              </a:spcAft>
            </a:pPr>
            <a:r>
              <a:rPr lang="en-GB" sz="1200" dirty="0">
                <a:solidFill>
                  <a:srgbClr val="505050"/>
                </a:solidFill>
                <a:latin typeface="Segoe UI" pitchFamily="34" charset="0"/>
                <a:cs typeface="Segoe UI" pitchFamily="34" charset="0"/>
              </a:rPr>
              <a:t>120,000</a:t>
            </a:r>
          </a:p>
          <a:p>
            <a:pPr algn="r">
              <a:spcAft>
                <a:spcPts val="2100"/>
              </a:spcAft>
            </a:pPr>
            <a:r>
              <a:rPr lang="en-GB" sz="1200" dirty="0">
                <a:solidFill>
                  <a:srgbClr val="505050"/>
                </a:solidFill>
                <a:latin typeface="Segoe UI" pitchFamily="34" charset="0"/>
                <a:cs typeface="Segoe UI" pitchFamily="34" charset="0"/>
              </a:rPr>
              <a:t>100,000</a:t>
            </a:r>
          </a:p>
          <a:p>
            <a:pPr algn="r">
              <a:spcAft>
                <a:spcPts val="2100"/>
              </a:spcAft>
            </a:pPr>
            <a:r>
              <a:rPr lang="en-GB" sz="1200" dirty="0">
                <a:solidFill>
                  <a:srgbClr val="505050"/>
                </a:solidFill>
                <a:latin typeface="Segoe UI" pitchFamily="34" charset="0"/>
                <a:cs typeface="Segoe UI" pitchFamily="34" charset="0"/>
              </a:rPr>
              <a:t>80,000</a:t>
            </a:r>
          </a:p>
          <a:p>
            <a:pPr algn="r">
              <a:spcAft>
                <a:spcPts val="2100"/>
              </a:spcAft>
            </a:pPr>
            <a:r>
              <a:rPr lang="en-GB" sz="1200" dirty="0">
                <a:solidFill>
                  <a:srgbClr val="505050"/>
                </a:solidFill>
                <a:latin typeface="Segoe UI" pitchFamily="34" charset="0"/>
                <a:cs typeface="Segoe UI" pitchFamily="34" charset="0"/>
              </a:rPr>
              <a:t>60,000</a:t>
            </a:r>
          </a:p>
          <a:p>
            <a:pPr algn="r">
              <a:spcAft>
                <a:spcPts val="2100"/>
              </a:spcAft>
            </a:pPr>
            <a:r>
              <a:rPr lang="en-GB" sz="1200" dirty="0">
                <a:solidFill>
                  <a:srgbClr val="505050"/>
                </a:solidFill>
                <a:latin typeface="Segoe UI" pitchFamily="34" charset="0"/>
                <a:cs typeface="Segoe UI" pitchFamily="34" charset="0"/>
              </a:rPr>
              <a:t>40,000</a:t>
            </a:r>
          </a:p>
          <a:p>
            <a:pPr algn="r">
              <a:spcAft>
                <a:spcPts val="2100"/>
              </a:spcAft>
            </a:pPr>
            <a:r>
              <a:rPr lang="en-GB" sz="1200" dirty="0">
                <a:solidFill>
                  <a:srgbClr val="505050"/>
                </a:solidFill>
                <a:latin typeface="Segoe UI" pitchFamily="34" charset="0"/>
                <a:cs typeface="Segoe UI" pitchFamily="34" charset="0"/>
              </a:rPr>
              <a:t>20,000</a:t>
            </a:r>
          </a:p>
          <a:p>
            <a:pPr algn="r">
              <a:spcAft>
                <a:spcPts val="2100"/>
              </a:spcAft>
            </a:pPr>
            <a:r>
              <a:rPr lang="en-GB" sz="1200" dirty="0">
                <a:solidFill>
                  <a:srgbClr val="505050"/>
                </a:solidFill>
                <a:latin typeface="Segoe UI" pitchFamily="34" charset="0"/>
                <a:cs typeface="Segoe UI" pitchFamily="34" charset="0"/>
              </a:rPr>
              <a:t>0</a:t>
            </a:r>
          </a:p>
        </p:txBody>
      </p:sp>
      <p:cxnSp>
        <p:nvCxnSpPr>
          <p:cNvPr id="21" name="Straight Connector 17"/>
          <p:cNvCxnSpPr/>
          <p:nvPr/>
        </p:nvCxnSpPr>
        <p:spPr>
          <a:xfrm>
            <a:off x="1219200" y="4835525"/>
            <a:ext cx="374491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8"/>
          <p:cNvCxnSpPr/>
          <p:nvPr/>
        </p:nvCxnSpPr>
        <p:spPr>
          <a:xfrm rot="5400000" flipH="1" flipV="1">
            <a:off x="-300038" y="3287713"/>
            <a:ext cx="324167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19"/>
          <p:cNvSpPr/>
          <p:nvPr/>
        </p:nvSpPr>
        <p:spPr>
          <a:xfrm>
            <a:off x="1465262" y="2316162"/>
            <a:ext cx="431800" cy="25193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" name="Rectangle 20"/>
          <p:cNvSpPr/>
          <p:nvPr/>
        </p:nvSpPr>
        <p:spPr>
          <a:xfrm>
            <a:off x="2112962" y="4116387"/>
            <a:ext cx="431800" cy="71913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5" name="Rectangle 21"/>
          <p:cNvSpPr/>
          <p:nvPr/>
        </p:nvSpPr>
        <p:spPr>
          <a:xfrm>
            <a:off x="2703512" y="4475162"/>
            <a:ext cx="431800" cy="3603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6" name="Rectangle 22"/>
          <p:cNvSpPr/>
          <p:nvPr/>
        </p:nvSpPr>
        <p:spPr>
          <a:xfrm>
            <a:off x="3317875" y="4619625"/>
            <a:ext cx="431800" cy="2159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27" name="Picture 23" descr="yahoo_small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225" y="4927600"/>
            <a:ext cx="506412" cy="28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4"/>
          <p:cNvSpPr/>
          <p:nvPr/>
        </p:nvSpPr>
        <p:spPr>
          <a:xfrm>
            <a:off x="3927475" y="4691062"/>
            <a:ext cx="431800" cy="1444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9" name="TextBox 25"/>
          <p:cNvSpPr txBox="1"/>
          <p:nvPr/>
        </p:nvSpPr>
        <p:spPr>
          <a:xfrm>
            <a:off x="457200" y="6019800"/>
            <a:ext cx="7010400" cy="2308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900" dirty="0">
                <a:solidFill>
                  <a:schemeClr val="bg1">
                    <a:lumMod val="50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Source: </a:t>
            </a:r>
            <a:r>
              <a:rPr lang="en-GB" sz="900" dirty="0" err="1" smtClean="0">
                <a:solidFill>
                  <a:schemeClr val="bg1">
                    <a:lumMod val="50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comScore</a:t>
            </a:r>
            <a:r>
              <a:rPr lang="en-GB" sz="900" dirty="0" smtClean="0">
                <a:solidFill>
                  <a:schemeClr val="bg1">
                    <a:lumMod val="50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 Q2 2010, Europe</a:t>
            </a:r>
            <a:endParaRPr lang="en-GB" sz="900" dirty="0">
              <a:solidFill>
                <a:schemeClr val="bg1">
                  <a:lumMod val="50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30" name="Picture 4" descr="D:\TMP TEMP\MSA\10-10367_MSA\Images\facebook-logo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291138"/>
            <a:ext cx="555625" cy="556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áblázat 5"/>
          <p:cNvGraphicFramePr>
            <a:graphicFrameLocks noGrp="1"/>
          </p:cNvGraphicFramePr>
          <p:nvPr/>
        </p:nvGraphicFramePr>
        <p:xfrm>
          <a:off x="755576" y="2060848"/>
          <a:ext cx="8064896" cy="4104456"/>
        </p:xfrm>
        <a:graphic>
          <a:graphicData uri="http://schemas.openxmlformats.org/drawingml/2006/table">
            <a:tbl>
              <a:tblPr/>
              <a:tblGrid>
                <a:gridCol w="2016224"/>
                <a:gridCol w="2016224"/>
                <a:gridCol w="2016224"/>
                <a:gridCol w="2016224"/>
              </a:tblGrid>
              <a:tr h="684076">
                <a:tc>
                  <a:txBody>
                    <a:bodyPr/>
                    <a:lstStyle/>
                    <a:p>
                      <a:pPr algn="l" fontAlgn="b"/>
                      <a:r>
                        <a:rPr lang="hu-HU" sz="3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Életkor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3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Összes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3200" b="1" i="0" u="none" strike="noStrike">
                          <a:solidFill>
                            <a:srgbClr val="F70192"/>
                          </a:solidFill>
                          <a:latin typeface="Calibri"/>
                        </a:rPr>
                        <a:t>Lány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3200" b="1" i="0" u="none" strike="noStrike">
                          <a:solidFill>
                            <a:srgbClr val="03ADF8"/>
                          </a:solidFill>
                          <a:latin typeface="Calibri"/>
                        </a:rPr>
                        <a:t>Fiú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 algn="l" fontAlgn="b"/>
                      <a:r>
                        <a:rPr lang="hu-HU" sz="3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&lt;13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3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132 041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3200" b="0" i="0" u="none" strike="noStrike" dirty="0">
                          <a:solidFill>
                            <a:srgbClr val="F70192"/>
                          </a:solidFill>
                          <a:latin typeface="Calibri"/>
                        </a:rPr>
                        <a:t>71 691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3200" b="0" i="0" u="none" strike="noStrike">
                          <a:solidFill>
                            <a:srgbClr val="03ADF8"/>
                          </a:solidFill>
                          <a:latin typeface="Calibri"/>
                        </a:rPr>
                        <a:t>60 350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 algn="l" fontAlgn="b"/>
                      <a:r>
                        <a:rPr lang="hu-HU" sz="3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13-15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3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251 165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3200" b="0" i="0" u="none" strike="noStrike" dirty="0">
                          <a:solidFill>
                            <a:srgbClr val="F70192"/>
                          </a:solidFill>
                          <a:latin typeface="Calibri"/>
                        </a:rPr>
                        <a:t>138 065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3200" b="0" i="0" u="none" strike="noStrike">
                          <a:solidFill>
                            <a:srgbClr val="03ADF8"/>
                          </a:solidFill>
                          <a:latin typeface="Calibri"/>
                        </a:rPr>
                        <a:t>113 100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 algn="l" fontAlgn="b"/>
                      <a:r>
                        <a:rPr lang="hu-HU" sz="3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3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213 291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3200" b="0" i="0" u="none" strike="noStrike">
                          <a:solidFill>
                            <a:srgbClr val="F70192"/>
                          </a:solidFill>
                          <a:latin typeface="Calibri"/>
                        </a:rPr>
                        <a:t>112 459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3200" b="0" i="0" u="none" strike="noStrike">
                          <a:solidFill>
                            <a:srgbClr val="03ADF8"/>
                          </a:solidFill>
                          <a:latin typeface="Calibri"/>
                        </a:rPr>
                        <a:t>100 832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 algn="l" fontAlgn="b"/>
                      <a:r>
                        <a:rPr lang="hu-HU" sz="3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18-20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3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323 614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3200" b="0" i="0" u="none" strike="noStrike">
                          <a:solidFill>
                            <a:srgbClr val="F70192"/>
                          </a:solidFill>
                          <a:latin typeface="Calibri"/>
                        </a:rPr>
                        <a:t>159 724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3200" b="0" i="0" u="none" strike="noStrike">
                          <a:solidFill>
                            <a:srgbClr val="03ADF8"/>
                          </a:solidFill>
                          <a:latin typeface="Calibri"/>
                        </a:rPr>
                        <a:t>163 890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84076">
                <a:tc>
                  <a:txBody>
                    <a:bodyPr/>
                    <a:lstStyle/>
                    <a:p>
                      <a:pPr algn="l" fontAlgn="b"/>
                      <a:endParaRPr lang="hu-HU" sz="3200" b="0" i="1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3200" b="1" i="1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920 111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3200" b="1" i="1" u="none" strike="noStrike" dirty="0">
                          <a:solidFill>
                            <a:srgbClr val="F70192"/>
                          </a:solidFill>
                          <a:latin typeface="Calibri"/>
                        </a:rPr>
                        <a:t>481 939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3200" b="1" i="1" u="none" strike="noStrike" dirty="0">
                          <a:solidFill>
                            <a:srgbClr val="03ADF8"/>
                          </a:solidFill>
                          <a:latin typeface="Calibri"/>
                        </a:rPr>
                        <a:t>438 172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9" name="Kép 8" descr="messenger 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904131"/>
            <a:ext cx="4295775" cy="1228725"/>
          </a:xfrm>
          <a:prstGeom prst="rect">
            <a:avLst/>
          </a:prstGeom>
        </p:spPr>
      </p:pic>
      <p:pic>
        <p:nvPicPr>
          <p:cNvPr id="10" name="Kép 9" descr="jatek_zaszl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1124482"/>
            <a:ext cx="1152128" cy="7546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Kép 8" descr="messenger 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904131"/>
            <a:ext cx="4295775" cy="1228725"/>
          </a:xfrm>
          <a:prstGeom prst="rect">
            <a:avLst/>
          </a:prstGeom>
        </p:spPr>
      </p:pic>
      <p:pic>
        <p:nvPicPr>
          <p:cNvPr id="10" name="Kép 9" descr="jatek_zaszl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1124482"/>
            <a:ext cx="1152128" cy="754644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716284" y="2204864"/>
            <a:ext cx="515186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800" b="1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62 belépés havonta</a:t>
            </a:r>
          </a:p>
        </p:txBody>
      </p:sp>
      <p:sp>
        <p:nvSpPr>
          <p:cNvPr id="8" name="Szövegdoboz 7"/>
          <p:cNvSpPr txBox="1"/>
          <p:nvPr/>
        </p:nvSpPr>
        <p:spPr>
          <a:xfrm>
            <a:off x="1043608" y="2996952"/>
            <a:ext cx="784124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6600" b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1656 elküldött üzenet</a:t>
            </a:r>
          </a:p>
        </p:txBody>
      </p:sp>
      <p:sp>
        <p:nvSpPr>
          <p:cNvPr id="11" name="Szövegdoboz 10"/>
          <p:cNvSpPr txBox="1"/>
          <p:nvPr/>
        </p:nvSpPr>
        <p:spPr>
          <a:xfrm>
            <a:off x="475928" y="3956863"/>
            <a:ext cx="82295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7200" b="1" dirty="0" smtClean="0">
                <a:solidFill>
                  <a:srgbClr val="03ADF8"/>
                </a:solidFill>
                <a:latin typeface="Calibri" pitchFamily="34" charset="0"/>
                <a:cs typeface="Calibri" pitchFamily="34" charset="0"/>
              </a:rPr>
              <a:t>23:11 aktív használat</a:t>
            </a:r>
          </a:p>
        </p:txBody>
      </p:sp>
      <p:sp>
        <p:nvSpPr>
          <p:cNvPr id="12" name="Szövegdoboz 11"/>
          <p:cNvSpPr txBox="1"/>
          <p:nvPr/>
        </p:nvSpPr>
        <p:spPr>
          <a:xfrm>
            <a:off x="2195736" y="4964975"/>
            <a:ext cx="68398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7200" b="1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69 beszélgetőtárs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Kép 7" descr="Avri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052736"/>
            <a:ext cx="5112568" cy="5510304"/>
          </a:xfrm>
          <a:prstGeom prst="rect">
            <a:avLst/>
          </a:prstGeom>
        </p:spPr>
      </p:pic>
      <p:pic>
        <p:nvPicPr>
          <p:cNvPr id="6" name="Kép 5" descr="fanta_full_screen_0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9752" y="1124744"/>
            <a:ext cx="3899941" cy="2924966"/>
          </a:xfrm>
          <a:prstGeom prst="rect">
            <a:avLst/>
          </a:prstGeom>
        </p:spPr>
      </p:pic>
      <p:pic>
        <p:nvPicPr>
          <p:cNvPr id="7" name="Kép 6" descr="fanta_full_screen_0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07352" y="2143226"/>
            <a:ext cx="2413120" cy="3734046"/>
          </a:xfrm>
          <a:prstGeom prst="rect">
            <a:avLst/>
          </a:prstGeom>
        </p:spPr>
      </p:pic>
      <p:pic>
        <p:nvPicPr>
          <p:cNvPr id="9" name="Kép 8" descr="messenger logo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72200" y="1052736"/>
            <a:ext cx="2520280" cy="7208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Kép 8" descr="messenger 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9" y="904132"/>
            <a:ext cx="3240360" cy="926844"/>
          </a:xfrm>
          <a:prstGeom prst="rect">
            <a:avLst/>
          </a:prstGeom>
        </p:spPr>
      </p:pic>
      <p:sp>
        <p:nvSpPr>
          <p:cNvPr id="17" name="Szövegdoboz 6"/>
          <p:cNvSpPr txBox="1">
            <a:spLocks noChangeArrowheads="1"/>
          </p:cNvSpPr>
          <p:nvPr/>
        </p:nvSpPr>
        <p:spPr bwMode="auto">
          <a:xfrm>
            <a:off x="1115888" y="593393"/>
            <a:ext cx="78486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hu-HU" sz="8000" b="1" dirty="0" smtClean="0">
                <a:solidFill>
                  <a:srgbClr val="F70192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Hapci!</a:t>
            </a:r>
            <a:endParaRPr lang="hu-HU" sz="8000" b="1" dirty="0">
              <a:solidFill>
                <a:srgbClr val="F70192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pic>
        <p:nvPicPr>
          <p:cNvPr id="8" name="Kép 7" descr="robocok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1916831"/>
            <a:ext cx="7272808" cy="45864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Kép 8" descr="messenger 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9" y="904132"/>
            <a:ext cx="3240360" cy="926844"/>
          </a:xfrm>
          <a:prstGeom prst="rect">
            <a:avLst/>
          </a:prstGeom>
        </p:spPr>
      </p:pic>
      <p:pic>
        <p:nvPicPr>
          <p:cNvPr id="13" name="Kép 12" descr="paletta_shared_ad_09-0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06241" y="1844824"/>
            <a:ext cx="6614231" cy="35783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Kép 14" descr="Alic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600" y="3898009"/>
            <a:ext cx="4536504" cy="2627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6" descr="K:\MS_sales\02_campaigns\OMD\McDonalds\01\mcdonalds_EDAP_0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3068960"/>
            <a:ext cx="4329207" cy="230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Szövegdoboz 6"/>
          <p:cNvSpPr txBox="1">
            <a:spLocks noChangeArrowheads="1"/>
          </p:cNvSpPr>
          <p:nvPr/>
        </p:nvSpPr>
        <p:spPr bwMode="auto">
          <a:xfrm>
            <a:off x="1115888" y="593393"/>
            <a:ext cx="78486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hu-HU" sz="8000" b="1" dirty="0" smtClean="0">
                <a:solidFill>
                  <a:srgbClr val="F70192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Hapci!</a:t>
            </a:r>
            <a:endParaRPr lang="hu-HU" sz="8000" b="1" dirty="0">
              <a:solidFill>
                <a:srgbClr val="F70192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églalap 2"/>
          <p:cNvSpPr>
            <a:spLocks noChangeArrowheads="1"/>
          </p:cNvSpPr>
          <p:nvPr/>
        </p:nvSpPr>
        <p:spPr bwMode="auto">
          <a:xfrm>
            <a:off x="533672" y="333375"/>
            <a:ext cx="540648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6600" b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Esettanulmány</a:t>
            </a:r>
            <a:endParaRPr lang="hu-HU" sz="4800" b="1" dirty="0">
              <a:solidFill>
                <a:srgbClr val="F70192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6" name="Szövegdoboz 4"/>
          <p:cNvSpPr txBox="1">
            <a:spLocks noChangeArrowheads="1"/>
          </p:cNvSpPr>
          <p:nvPr/>
        </p:nvSpPr>
        <p:spPr bwMode="auto">
          <a:xfrm>
            <a:off x="2339752" y="1561899"/>
            <a:ext cx="6659562" cy="2731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hu-HU" sz="3600" b="1" dirty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3600" b="1" dirty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B.U</a:t>
            </a:r>
            <a:r>
              <a:rPr lang="en-US" sz="3600" b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.</a:t>
            </a:r>
            <a:r>
              <a:rPr lang="hu-HU" sz="3600" b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hu-HU" sz="3600" b="1" dirty="0" err="1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Rockmantic</a:t>
            </a:r>
            <a:r>
              <a:rPr lang="en-US" sz="2400" dirty="0" smtClean="0">
                <a:latin typeface="Calibri" pitchFamily="34" charset="0"/>
                <a:cs typeface="Calibri" pitchFamily="34" charset="0"/>
              </a:rPr>
              <a:t> </a:t>
            </a:r>
            <a:endParaRPr lang="hu-HU" sz="2400" dirty="0" smtClean="0">
              <a:latin typeface="Calibri" pitchFamily="34" charset="0"/>
              <a:cs typeface="Calibri" pitchFamily="34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hu-HU" sz="2400" dirty="0" smtClean="0">
                <a:latin typeface="Calibri" pitchFamily="34" charset="0"/>
                <a:cs typeface="Calibri" pitchFamily="34" charset="0"/>
              </a:rPr>
              <a:t> egyéniség</a:t>
            </a:r>
            <a:r>
              <a:rPr lang="en-US" sz="2400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hu-HU" sz="2400" dirty="0" smtClean="0">
                <a:latin typeface="Calibri" pitchFamily="34" charset="0"/>
                <a:cs typeface="Calibri" pitchFamily="34" charset="0"/>
              </a:rPr>
              <a:t>izgalom,</a:t>
            </a:r>
            <a:r>
              <a:rPr lang="en-US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hu-HU" sz="2400" dirty="0" smtClean="0">
                <a:latin typeface="Calibri" pitchFamily="34" charset="0"/>
                <a:cs typeface="Calibri" pitchFamily="34" charset="0"/>
              </a:rPr>
              <a:t>önkifejezés</a:t>
            </a:r>
            <a:endParaRPr lang="hu-HU" sz="2400" dirty="0">
              <a:latin typeface="Calibri" pitchFamily="34" charset="0"/>
              <a:cs typeface="Calibri" pitchFamily="34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hu-H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hu-HU" sz="2400" dirty="0" err="1" smtClean="0">
                <a:latin typeface="Calibri" pitchFamily="34" charset="0"/>
                <a:cs typeface="Calibri" pitchFamily="34" charset="0"/>
              </a:rPr>
              <a:t>rock’n</a:t>
            </a:r>
            <a:r>
              <a:rPr lang="hu-H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hu-HU" sz="2400" dirty="0">
                <a:latin typeface="Calibri" pitchFamily="34" charset="0"/>
                <a:cs typeface="Calibri" pitchFamily="34" charset="0"/>
              </a:rPr>
              <a:t>roll </a:t>
            </a:r>
            <a:r>
              <a:rPr lang="hu-HU" sz="2400" dirty="0" smtClean="0">
                <a:latin typeface="Calibri" pitchFamily="34" charset="0"/>
                <a:cs typeface="Calibri" pitchFamily="34" charset="0"/>
              </a:rPr>
              <a:t>és romantika</a:t>
            </a:r>
            <a:endParaRPr lang="hu-HU" sz="2400" dirty="0">
              <a:latin typeface="Calibri" pitchFamily="34" charset="0"/>
              <a:cs typeface="Calibri" pitchFamily="34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hu-HU" sz="2400" dirty="0">
                <a:latin typeface="Calibri" pitchFamily="34" charset="0"/>
                <a:cs typeface="Calibri" pitchFamily="34" charset="0"/>
              </a:rPr>
              <a:t> </a:t>
            </a:r>
            <a:r>
              <a:rPr lang="hu-HU" sz="2400" dirty="0" smtClean="0">
                <a:latin typeface="Calibri" pitchFamily="34" charset="0"/>
                <a:cs typeface="Calibri" pitchFamily="34" charset="0"/>
              </a:rPr>
              <a:t>rózsa, tetkó és csipke </a:t>
            </a:r>
            <a:r>
              <a:rPr lang="hu-HU" sz="2400" dirty="0">
                <a:latin typeface="Calibri" pitchFamily="34" charset="0"/>
                <a:cs typeface="Calibri" pitchFamily="34" charset="0"/>
              </a:rPr>
              <a:t>– </a:t>
            </a:r>
            <a:r>
              <a:rPr lang="hu-HU" sz="2400" dirty="0" smtClean="0">
                <a:latin typeface="Calibri" pitchFamily="34" charset="0"/>
                <a:cs typeface="Calibri" pitchFamily="34" charset="0"/>
              </a:rPr>
              <a:t>elegáns és ellenállhatatlan</a:t>
            </a:r>
            <a:endParaRPr lang="hu-HU" sz="2400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endParaRPr lang="hu-HU" sz="2400" dirty="0">
              <a:latin typeface="Calibri" pitchFamily="34" charset="0"/>
              <a:cs typeface="Calibri" pitchFamily="34" charset="0"/>
            </a:endParaRPr>
          </a:p>
          <a:p>
            <a:pPr marL="3175" indent="-3175" algn="just">
              <a:lnSpc>
                <a:spcPct val="110000"/>
              </a:lnSpc>
              <a:spcBef>
                <a:spcPct val="60000"/>
              </a:spcBef>
              <a:defRPr/>
            </a:pPr>
            <a:r>
              <a:rPr lang="hu-HU" sz="2400" dirty="0">
                <a:latin typeface="Calibri" pitchFamily="34" charset="0"/>
                <a:cs typeface="Calibri" pitchFamily="34" charset="0"/>
              </a:rPr>
              <a:t> </a:t>
            </a:r>
            <a:endParaRPr lang="hu-HU" sz="2400" dirty="0">
              <a:solidFill>
                <a:srgbClr val="595959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7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450" y="1268413"/>
            <a:ext cx="1238250" cy="215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Téglalap 2"/>
          <p:cNvSpPr>
            <a:spLocks noChangeArrowheads="1"/>
          </p:cNvSpPr>
          <p:nvPr/>
        </p:nvSpPr>
        <p:spPr bwMode="auto">
          <a:xfrm>
            <a:off x="487363" y="3524250"/>
            <a:ext cx="266932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4400" b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Célcsoport</a:t>
            </a:r>
            <a:endParaRPr lang="hu-HU" sz="3200" b="1" dirty="0">
              <a:solidFill>
                <a:srgbClr val="F70192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79" name="Picture 7" descr="K:\MS_sales\02_campaigns\Maximizie\Sarantis\01-BU_Rockmantic\tini_lan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4365625"/>
            <a:ext cx="3213100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0" name="Szövegdoboz 4"/>
          <p:cNvSpPr txBox="1">
            <a:spLocks noChangeArrowheads="1"/>
          </p:cNvSpPr>
          <p:nvPr/>
        </p:nvSpPr>
        <p:spPr bwMode="auto">
          <a:xfrm>
            <a:off x="3923928" y="3717032"/>
            <a:ext cx="5076825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hu-HU" sz="2400" dirty="0">
                <a:latin typeface="Calibri" pitchFamily="34" charset="0"/>
                <a:cs typeface="Calibri" pitchFamily="34" charset="0"/>
              </a:rPr>
              <a:t> 15-25 </a:t>
            </a:r>
            <a:r>
              <a:rPr lang="hu-HU" sz="2400" dirty="0" smtClean="0">
                <a:latin typeface="Calibri" pitchFamily="34" charset="0"/>
                <a:cs typeface="Calibri" pitchFamily="34" charset="0"/>
              </a:rPr>
              <a:t>éves lányok, fiatal nők</a:t>
            </a:r>
            <a:endParaRPr lang="hu-HU" sz="2400" dirty="0">
              <a:latin typeface="Calibri" pitchFamily="34" charset="0"/>
              <a:cs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hu-HU" sz="2400" dirty="0">
                <a:latin typeface="Calibri" pitchFamily="34" charset="0"/>
                <a:cs typeface="Calibri" pitchFamily="34" charset="0"/>
              </a:rPr>
              <a:t> </a:t>
            </a:r>
            <a:r>
              <a:rPr lang="hu-HU" sz="2400" dirty="0" smtClean="0">
                <a:latin typeface="Calibri" pitchFamily="34" charset="0"/>
                <a:cs typeface="Calibri" pitchFamily="34" charset="0"/>
              </a:rPr>
              <a:t>nyitottak a divatos, innovatív dolgokra</a:t>
            </a:r>
          </a:p>
          <a:p>
            <a:pPr>
              <a:buFont typeface="Arial" charset="0"/>
              <a:buChar char="•"/>
            </a:pPr>
            <a:endParaRPr lang="hu-HU" sz="2400" dirty="0" smtClean="0">
              <a:latin typeface="Calibri" pitchFamily="34" charset="0"/>
              <a:cs typeface="Calibri" pitchFamily="34" charset="0"/>
            </a:endParaRPr>
          </a:p>
          <a:p>
            <a:pPr>
              <a:buFont typeface="Arial" charset="0"/>
              <a:buChar char="•"/>
            </a:pPr>
            <a:endParaRPr lang="hu-HU" sz="2400" dirty="0" smtClean="0">
              <a:latin typeface="Calibri" pitchFamily="34" charset="0"/>
              <a:cs typeface="Calibri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hu-HU" sz="2400" b="1" dirty="0" smtClean="0">
                <a:latin typeface="Calibri" pitchFamily="34" charset="0"/>
                <a:cs typeface="Calibri" pitchFamily="34" charset="0"/>
              </a:rPr>
              <a:t> közel 500.000 Messenger-felhasználó</a:t>
            </a:r>
          </a:p>
          <a:p>
            <a:pPr>
              <a:buFont typeface="Arial" pitchFamily="34" charset="0"/>
              <a:buChar char="•"/>
            </a:pPr>
            <a:r>
              <a:rPr lang="hu-HU" sz="2400" b="1" dirty="0" smtClean="0">
                <a:latin typeface="Calibri" pitchFamily="34" charset="0"/>
                <a:cs typeface="Calibri" pitchFamily="34" charset="0"/>
              </a:rPr>
              <a:t> 80% személyes profilkép</a:t>
            </a:r>
          </a:p>
          <a:p>
            <a:pPr>
              <a:buFont typeface="Arial" pitchFamily="34" charset="0"/>
              <a:buChar char="•"/>
            </a:pPr>
            <a:r>
              <a:rPr lang="hu-HU" sz="2400" b="1" dirty="0" smtClean="0">
                <a:latin typeface="Calibri" pitchFamily="34" charset="0"/>
                <a:cs typeface="Calibri" pitchFamily="34" charset="0"/>
              </a:rPr>
              <a:t> 70% gyakori </a:t>
            </a:r>
            <a:r>
              <a:rPr lang="hu-HU" sz="2400" b="1" dirty="0" err="1" smtClean="0">
                <a:latin typeface="Calibri" pitchFamily="34" charset="0"/>
                <a:cs typeface="Calibri" pitchFamily="34" charset="0"/>
              </a:rPr>
              <a:t>emoticon-használó</a:t>
            </a:r>
            <a:endParaRPr lang="hu-HU" sz="2400" b="1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81" name="Picture 8" descr="F:\common\CATEGORY\FRAGRANCES &amp; COSMETICS\BRANDS\FEMALE FRAGRANCES\Photos\BU\ROCKMANTIC\BU Rockmantic PACKSHOTS LOW RES_15.01.10\BU Rockmantic EDT BOTTLE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138" y="1196975"/>
            <a:ext cx="704850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08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308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08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églalap 2"/>
          <p:cNvSpPr>
            <a:spLocks noChangeArrowheads="1"/>
          </p:cNvSpPr>
          <p:nvPr/>
        </p:nvSpPr>
        <p:spPr bwMode="auto">
          <a:xfrm>
            <a:off x="533672" y="333375"/>
            <a:ext cx="540648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6600" b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Esettanulmány</a:t>
            </a:r>
            <a:endParaRPr lang="hu-HU" sz="4800" b="1" dirty="0">
              <a:solidFill>
                <a:srgbClr val="F70192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8" name="Téglalap 2"/>
          <p:cNvSpPr>
            <a:spLocks noChangeArrowheads="1"/>
          </p:cNvSpPr>
          <p:nvPr/>
        </p:nvSpPr>
        <p:spPr bwMode="auto">
          <a:xfrm>
            <a:off x="487363" y="5971927"/>
            <a:ext cx="741760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4400" b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Eszközök: </a:t>
            </a:r>
            <a:r>
              <a:rPr lang="hu-HU" sz="4400" b="1" i="1" dirty="0" err="1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personal</a:t>
            </a:r>
            <a:r>
              <a:rPr lang="hu-HU" sz="4400" b="1" i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hu-HU" sz="4400" b="1" i="1" dirty="0" err="1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expressions</a:t>
            </a:r>
            <a:endParaRPr lang="hu-HU" sz="3200" b="1" i="1" dirty="0">
              <a:solidFill>
                <a:srgbClr val="F70192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" name="Picture 2" descr="K:\MS_sales\02_campaigns\Maximizie\Sarantis\01-BU_Rockmantic\shotok\bu_rockmantic_msn_emoticons_11_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412776"/>
            <a:ext cx="4176713" cy="40338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3" descr="K:\MS_sales\02_campaigns\Maximizie\Sarantis\01-BU_Rockmantic\shotok\bu_rockmantic_msn_wink_V1_11_2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995232"/>
            <a:ext cx="2088232" cy="20260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4" descr="K:\MS_sales\02_campaigns\Maximizie\Sarantis\01-BU_Rockmantic\shotok\bu_rockmantic_msn_wink_V2_11_2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2996952"/>
            <a:ext cx="2448272" cy="23582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5" descr="K:\MS_sales\02_campaigns\Maximizie\Sarantis\01-BU_Rockmantic\shotok\bu_rockmantic_hatter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1412776"/>
            <a:ext cx="3124200" cy="30591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Szövegdoboz 3"/>
          <p:cNvSpPr txBox="1">
            <a:spLocks noChangeArrowheads="1"/>
          </p:cNvSpPr>
          <p:nvPr/>
        </p:nvSpPr>
        <p:spPr bwMode="auto">
          <a:xfrm>
            <a:off x="612453" y="5517232"/>
            <a:ext cx="2519387" cy="523220"/>
          </a:xfrm>
          <a:prstGeom prst="rect">
            <a:avLst/>
          </a:prstGeom>
          <a:noFill/>
          <a:ln w="38100">
            <a:solidFill>
              <a:srgbClr val="03ADF8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hu-HU" sz="2800" b="1">
                <a:solidFill>
                  <a:srgbClr val="03ADF8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display picture</a:t>
            </a:r>
          </a:p>
        </p:txBody>
      </p:sp>
      <p:sp>
        <p:nvSpPr>
          <p:cNvPr id="15" name="Szövegdoboz 3"/>
          <p:cNvSpPr txBox="1">
            <a:spLocks noChangeArrowheads="1"/>
          </p:cNvSpPr>
          <p:nvPr/>
        </p:nvSpPr>
        <p:spPr bwMode="auto">
          <a:xfrm>
            <a:off x="2483991" y="2196153"/>
            <a:ext cx="2088009" cy="584775"/>
          </a:xfrm>
          <a:prstGeom prst="rect">
            <a:avLst/>
          </a:prstGeom>
          <a:noFill/>
          <a:ln w="38100">
            <a:solidFill>
              <a:srgbClr val="03ADF8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hu-HU" sz="3200" b="1" dirty="0" err="1">
                <a:solidFill>
                  <a:srgbClr val="03ADF8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emoticons</a:t>
            </a:r>
            <a:endParaRPr lang="hu-HU" sz="3200" b="1" dirty="0">
              <a:solidFill>
                <a:srgbClr val="03ADF8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sp>
        <p:nvSpPr>
          <p:cNvPr id="16" name="Szövegdoboz 3"/>
          <p:cNvSpPr txBox="1">
            <a:spLocks noChangeArrowheads="1"/>
          </p:cNvSpPr>
          <p:nvPr/>
        </p:nvSpPr>
        <p:spPr bwMode="auto">
          <a:xfrm>
            <a:off x="6156176" y="2852936"/>
            <a:ext cx="2304256" cy="584775"/>
          </a:xfrm>
          <a:prstGeom prst="rect">
            <a:avLst/>
          </a:prstGeom>
          <a:noFill/>
          <a:ln w="38100">
            <a:solidFill>
              <a:srgbClr val="03ADF8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hu-HU" sz="3200" b="1" dirty="0" err="1">
                <a:solidFill>
                  <a:srgbClr val="03ADF8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background</a:t>
            </a:r>
            <a:endParaRPr lang="hu-HU" sz="3200" b="1" dirty="0">
              <a:solidFill>
                <a:srgbClr val="03ADF8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sp>
        <p:nvSpPr>
          <p:cNvPr id="17" name="Szövegdoboz 3"/>
          <p:cNvSpPr txBox="1">
            <a:spLocks noChangeArrowheads="1"/>
          </p:cNvSpPr>
          <p:nvPr/>
        </p:nvSpPr>
        <p:spPr bwMode="auto">
          <a:xfrm>
            <a:off x="7020273" y="5085184"/>
            <a:ext cx="1296143" cy="584775"/>
          </a:xfrm>
          <a:prstGeom prst="rect">
            <a:avLst/>
          </a:prstGeom>
          <a:noFill/>
          <a:ln w="38100">
            <a:solidFill>
              <a:srgbClr val="03ADF8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hu-HU" sz="3200" b="1" dirty="0" err="1" smtClean="0">
                <a:solidFill>
                  <a:srgbClr val="03ADF8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winks</a:t>
            </a:r>
            <a:endParaRPr lang="hu-HU" sz="3200" b="1" dirty="0">
              <a:solidFill>
                <a:srgbClr val="03ADF8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églalap 2"/>
          <p:cNvSpPr>
            <a:spLocks noChangeArrowheads="1"/>
          </p:cNvSpPr>
          <p:nvPr/>
        </p:nvSpPr>
        <p:spPr bwMode="auto">
          <a:xfrm>
            <a:off x="533672" y="333375"/>
            <a:ext cx="540648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6600" b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Esettanulmány</a:t>
            </a:r>
            <a:endParaRPr lang="hu-HU" sz="4800" b="1" dirty="0">
              <a:solidFill>
                <a:srgbClr val="F70192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8" name="Téglalap 2"/>
          <p:cNvSpPr>
            <a:spLocks noChangeArrowheads="1"/>
          </p:cNvSpPr>
          <p:nvPr/>
        </p:nvSpPr>
        <p:spPr bwMode="auto">
          <a:xfrm>
            <a:off x="487363" y="5971927"/>
            <a:ext cx="675056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4400" b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Támogatás: </a:t>
            </a:r>
            <a:r>
              <a:rPr lang="hu-HU" sz="4400" b="1" i="1" dirty="0" err="1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textlink</a:t>
            </a:r>
            <a:r>
              <a:rPr lang="hu-HU" sz="4400" b="1" i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 hirdetés</a:t>
            </a:r>
            <a:endParaRPr lang="hu-HU" sz="3200" b="1" i="1" dirty="0">
              <a:solidFill>
                <a:srgbClr val="F70192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2873" y="2349102"/>
            <a:ext cx="7943603" cy="28080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3" name="Ellipszis 22"/>
          <p:cNvSpPr/>
          <p:nvPr/>
        </p:nvSpPr>
        <p:spPr>
          <a:xfrm>
            <a:off x="467544" y="4509120"/>
            <a:ext cx="5112568" cy="792088"/>
          </a:xfrm>
          <a:prstGeom prst="ellipse">
            <a:avLst/>
          </a:prstGeom>
          <a:noFill/>
          <a:ln w="76200">
            <a:solidFill>
              <a:srgbClr val="F70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églalap 2"/>
          <p:cNvSpPr>
            <a:spLocks noChangeArrowheads="1"/>
          </p:cNvSpPr>
          <p:nvPr/>
        </p:nvSpPr>
        <p:spPr bwMode="auto">
          <a:xfrm>
            <a:off x="533672" y="333375"/>
            <a:ext cx="540648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6600" b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Esettanulmány</a:t>
            </a:r>
            <a:endParaRPr lang="hu-HU" sz="4800" b="1" dirty="0">
              <a:solidFill>
                <a:srgbClr val="F70192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8" name="Téglalap 2"/>
          <p:cNvSpPr>
            <a:spLocks noChangeArrowheads="1"/>
          </p:cNvSpPr>
          <p:nvPr/>
        </p:nvSpPr>
        <p:spPr bwMode="auto">
          <a:xfrm>
            <a:off x="487363" y="5971927"/>
            <a:ext cx="374070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4400" b="1" dirty="0" err="1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Facebook-oldal</a:t>
            </a:r>
            <a:endParaRPr lang="hu-HU" sz="3200" b="1" i="1" dirty="0">
              <a:solidFill>
                <a:srgbClr val="F70192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8" name="Kép 17" descr="BU Fb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1412776"/>
            <a:ext cx="5112568" cy="42864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Kép 19" descr="BU Fb 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37023" y="3619847"/>
            <a:ext cx="6067425" cy="2257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églalap 2"/>
          <p:cNvSpPr>
            <a:spLocks noChangeArrowheads="1"/>
          </p:cNvSpPr>
          <p:nvPr/>
        </p:nvSpPr>
        <p:spPr bwMode="auto">
          <a:xfrm>
            <a:off x="533672" y="333375"/>
            <a:ext cx="540648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6600" b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Esettanulmány</a:t>
            </a:r>
            <a:endParaRPr lang="hu-HU" sz="4800" b="1" dirty="0">
              <a:solidFill>
                <a:srgbClr val="F70192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Téglalap 2"/>
          <p:cNvSpPr>
            <a:spLocks noChangeArrowheads="1"/>
          </p:cNvSpPr>
          <p:nvPr/>
        </p:nvSpPr>
        <p:spPr bwMode="auto">
          <a:xfrm>
            <a:off x="487363" y="5229200"/>
            <a:ext cx="5968301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5400" b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Eredmények</a:t>
            </a:r>
          </a:p>
          <a:p>
            <a:r>
              <a:rPr lang="hu-HU" sz="4000" b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2010. 11. 25 – 2010. 12. 26.</a:t>
            </a:r>
            <a:endParaRPr lang="hu-HU" sz="2800" b="1" i="1" dirty="0">
              <a:solidFill>
                <a:srgbClr val="F70192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914498" y="1268760"/>
            <a:ext cx="61057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000" b="1" dirty="0" smtClean="0">
                <a:latin typeface="Calibri" pitchFamily="34" charset="0"/>
                <a:cs typeface="Calibri" pitchFamily="34" charset="0"/>
              </a:rPr>
              <a:t> 311.827 </a:t>
            </a:r>
            <a:r>
              <a:rPr lang="hu-HU" sz="4000" b="1" dirty="0" err="1" smtClean="0">
                <a:latin typeface="Calibri" pitchFamily="34" charset="0"/>
                <a:cs typeface="Calibri" pitchFamily="34" charset="0"/>
              </a:rPr>
              <a:t>PE-csomag</a:t>
            </a:r>
            <a:r>
              <a:rPr lang="hu-HU" sz="40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hu-HU" sz="4000" b="1" dirty="0" smtClean="0">
                <a:latin typeface="Calibri" pitchFamily="34" charset="0"/>
                <a:cs typeface="Calibri" pitchFamily="34" charset="0"/>
              </a:rPr>
              <a:t>letöltés</a:t>
            </a:r>
          </a:p>
        </p:txBody>
      </p:sp>
      <p:pic>
        <p:nvPicPr>
          <p:cNvPr id="6" name="Kép 5" descr="d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66825" y="2060848"/>
            <a:ext cx="6505575" cy="3209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:\Prezentáció\!Sablon\Sablon_fekvo\02_windows_li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églalap 2"/>
          <p:cNvSpPr>
            <a:spLocks noChangeArrowheads="1"/>
          </p:cNvSpPr>
          <p:nvPr/>
        </p:nvSpPr>
        <p:spPr bwMode="auto">
          <a:xfrm>
            <a:off x="533672" y="333375"/>
            <a:ext cx="540648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6600" b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Esettanulmány</a:t>
            </a:r>
            <a:endParaRPr lang="hu-HU" sz="4800" b="1" dirty="0">
              <a:solidFill>
                <a:srgbClr val="F70192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Téglalap 2"/>
          <p:cNvSpPr>
            <a:spLocks noChangeArrowheads="1"/>
          </p:cNvSpPr>
          <p:nvPr/>
        </p:nvSpPr>
        <p:spPr bwMode="auto">
          <a:xfrm>
            <a:off x="487363" y="5229200"/>
            <a:ext cx="5968301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5400" b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Eredmények</a:t>
            </a:r>
          </a:p>
          <a:p>
            <a:r>
              <a:rPr lang="hu-HU" sz="4000" b="1" dirty="0" smtClean="0">
                <a:solidFill>
                  <a:srgbClr val="F70192"/>
                </a:solidFill>
                <a:latin typeface="Calibri" pitchFamily="34" charset="0"/>
                <a:cs typeface="Calibri" pitchFamily="34" charset="0"/>
              </a:rPr>
              <a:t>2010. 11. 25 – 2010. 12. 26.</a:t>
            </a:r>
            <a:endParaRPr lang="hu-HU" sz="2800" b="1" i="1" dirty="0">
              <a:solidFill>
                <a:srgbClr val="F70192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914498" y="1268760"/>
            <a:ext cx="6105774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000" b="1" dirty="0" smtClean="0">
                <a:latin typeface="Calibri" pitchFamily="34" charset="0"/>
                <a:cs typeface="Calibri" pitchFamily="34" charset="0"/>
              </a:rPr>
              <a:t> 311.827 </a:t>
            </a:r>
            <a:r>
              <a:rPr lang="hu-HU" sz="4000" b="1" dirty="0" err="1" smtClean="0">
                <a:latin typeface="Calibri" pitchFamily="34" charset="0"/>
                <a:cs typeface="Calibri" pitchFamily="34" charset="0"/>
              </a:rPr>
              <a:t>PE-csomag</a:t>
            </a:r>
            <a:r>
              <a:rPr lang="hu-HU" sz="40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hu-HU" sz="4000" b="1" dirty="0" smtClean="0">
                <a:latin typeface="Calibri" pitchFamily="34" charset="0"/>
                <a:cs typeface="Calibri" pitchFamily="34" charset="0"/>
              </a:rPr>
              <a:t>letöltés</a:t>
            </a:r>
          </a:p>
          <a:p>
            <a:endParaRPr lang="hu-HU" sz="4000" b="1" dirty="0" smtClean="0">
              <a:latin typeface="Calibri" pitchFamily="34" charset="0"/>
              <a:cs typeface="Calibri" pitchFamily="34" charset="0"/>
            </a:endParaRPr>
          </a:p>
          <a:p>
            <a:r>
              <a:rPr lang="hu-HU" sz="3600" b="1" dirty="0" smtClean="0">
                <a:latin typeface="Calibri" pitchFamily="34" charset="0"/>
                <a:cs typeface="Calibri" pitchFamily="34" charset="0"/>
              </a:rPr>
              <a:t>Továbbküldés:</a:t>
            </a:r>
          </a:p>
          <a:p>
            <a:pPr>
              <a:buFont typeface="Arial" pitchFamily="34" charset="0"/>
              <a:buChar char="•"/>
            </a:pPr>
            <a:r>
              <a:rPr lang="hu-HU" sz="3600" b="1" dirty="0" smtClean="0">
                <a:latin typeface="Calibri" pitchFamily="34" charset="0"/>
                <a:cs typeface="Calibri" pitchFamily="34" charset="0"/>
              </a:rPr>
              <a:t> Profilkép: 12.202</a:t>
            </a:r>
          </a:p>
          <a:p>
            <a:pPr>
              <a:buFont typeface="Arial" pitchFamily="34" charset="0"/>
              <a:buChar char="•"/>
            </a:pPr>
            <a:r>
              <a:rPr lang="hu-HU" sz="36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hu-HU" sz="3600" b="1" dirty="0" err="1" smtClean="0">
                <a:latin typeface="Calibri" pitchFamily="34" charset="0"/>
                <a:cs typeface="Calibri" pitchFamily="34" charset="0"/>
              </a:rPr>
              <a:t>Emoticon</a:t>
            </a:r>
            <a:r>
              <a:rPr lang="hu-HU" sz="3600" b="1" dirty="0" smtClean="0">
                <a:latin typeface="Calibri" pitchFamily="34" charset="0"/>
                <a:cs typeface="Calibri" pitchFamily="34" charset="0"/>
              </a:rPr>
              <a:t>: 8.078</a:t>
            </a:r>
          </a:p>
          <a:p>
            <a:pPr>
              <a:buFont typeface="Arial" pitchFamily="34" charset="0"/>
              <a:buChar char="•"/>
            </a:pPr>
            <a:r>
              <a:rPr lang="hu-HU" sz="3600" b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hu-HU" sz="3600" b="1" dirty="0" err="1" smtClean="0">
                <a:latin typeface="Calibri" pitchFamily="34" charset="0"/>
                <a:cs typeface="Calibri" pitchFamily="34" charset="0"/>
              </a:rPr>
              <a:t>Wink</a:t>
            </a:r>
            <a:r>
              <a:rPr lang="hu-HU" sz="3600" b="1" dirty="0" smtClean="0">
                <a:latin typeface="Calibri" pitchFamily="34" charset="0"/>
                <a:cs typeface="Calibri" pitchFamily="34" charset="0"/>
              </a:rPr>
              <a:t>: 9.872</a:t>
            </a:r>
            <a:endParaRPr lang="hu-HU" sz="3600" b="1" dirty="0" smtClean="0">
              <a:latin typeface="Calibri" pitchFamily="34" charset="0"/>
              <a:cs typeface="Calibri" pitchFamily="34" charset="0"/>
            </a:endParaRPr>
          </a:p>
          <a:p>
            <a:endParaRPr lang="hu-HU" sz="40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K:\Prezentáció\!Sablon\Sablon_fekvo\00_borit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Szövegdoboz 6"/>
          <p:cNvSpPr txBox="1">
            <a:spLocks noChangeArrowheads="1"/>
          </p:cNvSpPr>
          <p:nvPr/>
        </p:nvSpPr>
        <p:spPr bwMode="auto">
          <a:xfrm>
            <a:off x="1043608" y="340201"/>
            <a:ext cx="784860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hu-HU" sz="8800" b="1" dirty="0" smtClean="0">
                <a:solidFill>
                  <a:srgbClr val="F70192"/>
                </a:solidFill>
                <a:latin typeface="Calibri" pitchFamily="34" charset="0"/>
                <a:ea typeface="Verdana" pitchFamily="34" charset="0"/>
                <a:cs typeface="Calibri" pitchFamily="34" charset="0"/>
              </a:rPr>
              <a:t>Köszönöm a figyelmet!</a:t>
            </a:r>
            <a:endParaRPr lang="hu-HU" sz="8800" b="1" dirty="0">
              <a:solidFill>
                <a:srgbClr val="F70192"/>
              </a:solidFill>
              <a:latin typeface="Calibri" pitchFamily="34" charset="0"/>
              <a:ea typeface="Verdana" pitchFamily="34" charset="0"/>
              <a:cs typeface="Calibri" pitchFamily="34" charset="0"/>
            </a:endParaRPr>
          </a:p>
        </p:txBody>
      </p:sp>
      <p:sp>
        <p:nvSpPr>
          <p:cNvPr id="4" name="Szövegdoboz 3"/>
          <p:cNvSpPr txBox="1"/>
          <p:nvPr/>
        </p:nvSpPr>
        <p:spPr>
          <a:xfrm>
            <a:off x="4132396" y="4581128"/>
            <a:ext cx="4832092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000" b="1" dirty="0" smtClean="0">
                <a:solidFill>
                  <a:srgbClr val="03ADF8"/>
                </a:solidFill>
                <a:latin typeface="Calibri" pitchFamily="34" charset="0"/>
                <a:cs typeface="Calibri" pitchFamily="34" charset="0"/>
              </a:rPr>
              <a:t>Szabó Ákos</a:t>
            </a:r>
            <a:endParaRPr lang="hu-HU" sz="2000" b="1" dirty="0" smtClean="0">
              <a:solidFill>
                <a:srgbClr val="03ADF8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hu-HU" sz="2800" b="1" dirty="0" err="1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akos.szabo</a:t>
            </a:r>
            <a:r>
              <a:rPr lang="hu-HU" sz="2800" b="1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@</a:t>
            </a:r>
            <a:r>
              <a:rPr lang="hu-HU" sz="2800" b="1" dirty="0" err="1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adaptivemedia.hu</a:t>
            </a:r>
            <a:endParaRPr lang="hu-HU" sz="2800" b="1" dirty="0">
              <a:solidFill>
                <a:srgbClr val="FFC00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1848</TotalTime>
  <Words>259</Words>
  <Application>Microsoft Office PowerPoint</Application>
  <PresentationFormat>Diavetítés a képernyőre (4:3 oldalarány)</PresentationFormat>
  <Paragraphs>93</Paragraphs>
  <Slides>22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22</vt:i4>
      </vt:variant>
    </vt:vector>
  </HeadingPairs>
  <TitlesOfParts>
    <vt:vector size="23" baseType="lpstr">
      <vt:lpstr>Alapértelmezett terv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cp:lastModifiedBy>Akos</cp:lastModifiedBy>
  <cp:revision>190</cp:revision>
  <dcterms:created xsi:type="dcterms:W3CDTF">2007-02-21T14:55:59Z</dcterms:created>
  <dcterms:modified xsi:type="dcterms:W3CDTF">2011-03-22T15:50:13Z</dcterms:modified>
</cp:coreProperties>
</file>