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docProps/custom.xml" ContentType="application/vnd.openxmlformats-officedocument.custom-properties+xml"/>
  <Override PartName="/ppt/diagrams/layout1.xml" ContentType="application/vnd.openxmlformats-officedocument.drawingml.diagramLayout+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emf" ContentType="image/x-emf"/>
  <Override PartName="/ppt/slideLayouts/slideLayout16.xml" ContentType="application/vnd.openxmlformats-officedocument.presentationml.slideLayout+xml"/>
  <Override PartName="/ppt/diagrams/quickStyle1.xml" ContentType="application/vnd.openxmlformats-officedocument.drawingml.diagramStyl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72" r:id="rId2"/>
  </p:sldMasterIdLst>
  <p:notesMasterIdLst>
    <p:notesMasterId r:id="rId29"/>
  </p:notesMasterIdLst>
  <p:handoutMasterIdLst>
    <p:handoutMasterId r:id="rId30"/>
  </p:handoutMasterIdLst>
  <p:sldIdLst>
    <p:sldId id="303" r:id="rId3"/>
    <p:sldId id="386" r:id="rId4"/>
    <p:sldId id="383" r:id="rId5"/>
    <p:sldId id="384" r:id="rId6"/>
    <p:sldId id="385" r:id="rId7"/>
    <p:sldId id="376" r:id="rId8"/>
    <p:sldId id="305" r:id="rId9"/>
    <p:sldId id="370" r:id="rId10"/>
    <p:sldId id="387" r:id="rId11"/>
    <p:sldId id="369" r:id="rId12"/>
    <p:sldId id="306" r:id="rId13"/>
    <p:sldId id="307" r:id="rId14"/>
    <p:sldId id="308" r:id="rId15"/>
    <p:sldId id="388" r:id="rId16"/>
    <p:sldId id="372" r:id="rId17"/>
    <p:sldId id="373" r:id="rId18"/>
    <p:sldId id="374" r:id="rId19"/>
    <p:sldId id="323" r:id="rId20"/>
    <p:sldId id="379" r:id="rId21"/>
    <p:sldId id="380" r:id="rId22"/>
    <p:sldId id="390" r:id="rId23"/>
    <p:sldId id="389" r:id="rId24"/>
    <p:sldId id="391" r:id="rId25"/>
    <p:sldId id="392" r:id="rId26"/>
    <p:sldId id="332" r:id="rId27"/>
    <p:sldId id="377" r:id="rId28"/>
  </p:sldIdLst>
  <p:sldSz cx="9144000" cy="5143500" type="screen16x9"/>
  <p:notesSz cx="9144000" cy="6858000"/>
  <p:defaultTextStyle>
    <a:defPPr>
      <a:defRPr lang="en-US"/>
    </a:defPPr>
    <a:lvl1pPr algn="l" defTabSz="457200" rtl="0" fontAlgn="base">
      <a:spcBef>
        <a:spcPct val="0"/>
      </a:spcBef>
      <a:spcAft>
        <a:spcPct val="0"/>
      </a:spcAft>
      <a:defRPr kern="1200">
        <a:solidFill>
          <a:schemeClr val="tx1"/>
        </a:solidFill>
        <a:latin typeface="Arial" charset="0"/>
        <a:ea typeface="+mn-ea"/>
        <a:cs typeface="+mn-cs"/>
      </a:defRPr>
    </a:lvl1pPr>
    <a:lvl2pPr marL="457200" algn="l" defTabSz="457200" rtl="0" fontAlgn="base">
      <a:spcBef>
        <a:spcPct val="0"/>
      </a:spcBef>
      <a:spcAft>
        <a:spcPct val="0"/>
      </a:spcAft>
      <a:defRPr kern="1200">
        <a:solidFill>
          <a:schemeClr val="tx1"/>
        </a:solidFill>
        <a:latin typeface="Arial" charset="0"/>
        <a:ea typeface="+mn-ea"/>
        <a:cs typeface="+mn-cs"/>
      </a:defRPr>
    </a:lvl2pPr>
    <a:lvl3pPr marL="914400" algn="l" defTabSz="457200" rtl="0" fontAlgn="base">
      <a:spcBef>
        <a:spcPct val="0"/>
      </a:spcBef>
      <a:spcAft>
        <a:spcPct val="0"/>
      </a:spcAft>
      <a:defRPr kern="1200">
        <a:solidFill>
          <a:schemeClr val="tx1"/>
        </a:solidFill>
        <a:latin typeface="Arial" charset="0"/>
        <a:ea typeface="+mn-ea"/>
        <a:cs typeface="+mn-cs"/>
      </a:defRPr>
    </a:lvl3pPr>
    <a:lvl4pPr marL="1371600" algn="l" defTabSz="457200" rtl="0" fontAlgn="base">
      <a:spcBef>
        <a:spcPct val="0"/>
      </a:spcBef>
      <a:spcAft>
        <a:spcPct val="0"/>
      </a:spcAft>
      <a:defRPr kern="1200">
        <a:solidFill>
          <a:schemeClr val="tx1"/>
        </a:solidFill>
        <a:latin typeface="Arial" charset="0"/>
        <a:ea typeface="+mn-ea"/>
        <a:cs typeface="+mn-cs"/>
      </a:defRPr>
    </a:lvl4pPr>
    <a:lvl5pPr marL="1828800" algn="l" defTabSz="457200"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9" frameSlides="1"/>
  <p:showPr showNarration="1" useTimings="0">
    <p:present/>
    <p:sldAll/>
    <p:penClr>
      <a:srgbClr val="FF0000"/>
    </p:penClr>
  </p:showPr>
  <p:clrMru>
    <a:srgbClr val="83D1F5"/>
    <a:srgbClr val="F19027"/>
    <a:srgbClr val="00B2EF"/>
    <a:srgbClr val="FDB813"/>
    <a:srgbClr val="008ABF"/>
    <a:srgbClr val="FFFF4F"/>
    <a:srgbClr val="00B0DA"/>
    <a:srgbClr val="8CC63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167" autoAdjust="0"/>
    <p:restoredTop sz="99457" autoAdjust="0"/>
  </p:normalViewPr>
  <p:slideViewPr>
    <p:cSldViewPr snapToGrid="0" snapToObjects="1">
      <p:cViewPr varScale="1">
        <p:scale>
          <a:sx n="113" d="100"/>
          <a:sy n="113" d="100"/>
        </p:scale>
        <p:origin x="-108" y="-90"/>
      </p:cViewPr>
      <p:guideLst>
        <p:guide orient="horz" pos="1620"/>
        <p:guide pos="2880"/>
      </p:guideLst>
    </p:cSldViewPr>
  </p:slideViewPr>
  <p:notesTextViewPr>
    <p:cViewPr>
      <p:scale>
        <a:sx n="100" d="100"/>
        <a:sy n="100" d="100"/>
      </p:scale>
      <p:origin x="0" y="0"/>
    </p:cViewPr>
  </p:notesTextViewPr>
  <p:sorterViewPr>
    <p:cViewPr>
      <p:scale>
        <a:sx n="110" d="100"/>
        <a:sy n="110" d="100"/>
      </p:scale>
      <p:origin x="0" y="3216"/>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5462E36-68DE-48C0-8105-D78052AED2C6}" type="doc">
      <dgm:prSet loTypeId="urn:microsoft.com/office/officeart/2009/layout/CircleArrowProcess" loCatId="process" qsTypeId="urn:microsoft.com/office/officeart/2005/8/quickstyle/simple1#1" qsCatId="simple" csTypeId="urn:microsoft.com/office/officeart/2005/8/colors/accent1_2#1" csCatId="accent1" phldr="1"/>
      <dgm:spPr/>
      <dgm:t>
        <a:bodyPr/>
        <a:lstStyle/>
        <a:p>
          <a:endParaRPr lang="en-US"/>
        </a:p>
      </dgm:t>
    </dgm:pt>
    <dgm:pt modelId="{5755E6C4-0A54-4A5B-99C1-C6964C7AFEE0}">
      <dgm:prSet phldrT="[Text]" custT="1"/>
      <dgm:spPr/>
      <dgm:t>
        <a:bodyPr/>
        <a:lstStyle/>
        <a:p>
          <a:r>
            <a:rPr lang="en-US" sz="1150" b="1" dirty="0" smtClean="0">
              <a:solidFill>
                <a:schemeClr val="tx1">
                  <a:lumMod val="65000"/>
                  <a:lumOff val="35000"/>
                </a:schemeClr>
              </a:solidFill>
              <a:latin typeface="Arial" pitchFamily="34" charset="0"/>
              <a:cs typeface="Arial" pitchFamily="34" charset="0"/>
            </a:rPr>
            <a:t>Use</a:t>
          </a:r>
          <a:br>
            <a:rPr lang="en-US" sz="1150" b="1" dirty="0" smtClean="0">
              <a:solidFill>
                <a:schemeClr val="tx1">
                  <a:lumMod val="65000"/>
                  <a:lumOff val="35000"/>
                </a:schemeClr>
              </a:solidFill>
              <a:latin typeface="Arial" pitchFamily="34" charset="0"/>
              <a:cs typeface="Arial" pitchFamily="34" charset="0"/>
            </a:rPr>
          </a:br>
          <a:r>
            <a:rPr lang="en-US" sz="1150" b="1" dirty="0" smtClean="0">
              <a:solidFill>
                <a:schemeClr val="tx1">
                  <a:lumMod val="65000"/>
                  <a:lumOff val="35000"/>
                </a:schemeClr>
              </a:solidFill>
              <a:latin typeface="Arial" pitchFamily="34" charset="0"/>
              <a:cs typeface="Arial" pitchFamily="34" charset="0"/>
            </a:rPr>
            <a:t>advanced analytics for deep customer insight </a:t>
          </a:r>
          <a:endParaRPr lang="en-US" sz="1150" b="1" dirty="0">
            <a:solidFill>
              <a:schemeClr val="tx1">
                <a:lumMod val="65000"/>
                <a:lumOff val="35000"/>
              </a:schemeClr>
            </a:solidFill>
            <a:latin typeface="Arial" pitchFamily="34" charset="0"/>
            <a:cs typeface="Arial" pitchFamily="34" charset="0"/>
          </a:endParaRPr>
        </a:p>
      </dgm:t>
    </dgm:pt>
    <dgm:pt modelId="{088DF5B6-F3A9-49DF-94A2-2234577474F3}" type="parTrans" cxnId="{1F97D8FF-F6B6-4CD6-BA06-EEBB93C8527C}">
      <dgm:prSet/>
      <dgm:spPr/>
      <dgm:t>
        <a:bodyPr/>
        <a:lstStyle/>
        <a:p>
          <a:endParaRPr lang="en-US" sz="1200"/>
        </a:p>
      </dgm:t>
    </dgm:pt>
    <dgm:pt modelId="{107FE57B-7550-4D2F-8676-7C2650843408}" type="sibTrans" cxnId="{1F97D8FF-F6B6-4CD6-BA06-EEBB93C8527C}">
      <dgm:prSet/>
      <dgm:spPr/>
      <dgm:t>
        <a:bodyPr/>
        <a:lstStyle/>
        <a:p>
          <a:endParaRPr lang="en-US" sz="1200"/>
        </a:p>
      </dgm:t>
    </dgm:pt>
    <dgm:pt modelId="{03DDC728-AE71-42B8-BC97-D548BDA71CDF}">
      <dgm:prSet phldrT="[Text]" custT="1"/>
      <dgm:spPr/>
      <dgm:t>
        <a:bodyPr/>
        <a:lstStyle/>
        <a:p>
          <a:r>
            <a:rPr lang="en-US" sz="1200" b="1" dirty="0" smtClean="0">
              <a:solidFill>
                <a:schemeClr val="tx1">
                  <a:lumMod val="65000"/>
                  <a:lumOff val="35000"/>
                </a:schemeClr>
              </a:solidFill>
              <a:latin typeface="Arial" pitchFamily="34" charset="0"/>
              <a:cs typeface="Arial" pitchFamily="34" charset="0"/>
            </a:rPr>
            <a:t>Define a rewarding customer experience</a:t>
          </a:r>
          <a:endParaRPr lang="en-US" sz="1200" b="1" dirty="0">
            <a:solidFill>
              <a:schemeClr val="tx1">
                <a:lumMod val="65000"/>
                <a:lumOff val="35000"/>
              </a:schemeClr>
            </a:solidFill>
            <a:latin typeface="Arial" pitchFamily="34" charset="0"/>
            <a:cs typeface="Arial" pitchFamily="34" charset="0"/>
          </a:endParaRPr>
        </a:p>
      </dgm:t>
    </dgm:pt>
    <dgm:pt modelId="{432CAE25-2706-4F14-846C-8EB1A48EF814}" type="parTrans" cxnId="{431AFF09-C82D-4AB7-9C0B-18A13DDFCE10}">
      <dgm:prSet/>
      <dgm:spPr/>
      <dgm:t>
        <a:bodyPr/>
        <a:lstStyle/>
        <a:p>
          <a:endParaRPr lang="en-US" sz="1200"/>
        </a:p>
      </dgm:t>
    </dgm:pt>
    <dgm:pt modelId="{E0230908-6B4C-49A4-97C1-CA9DC56E323B}" type="sibTrans" cxnId="{431AFF09-C82D-4AB7-9C0B-18A13DDFCE10}">
      <dgm:prSet/>
      <dgm:spPr/>
      <dgm:t>
        <a:bodyPr/>
        <a:lstStyle/>
        <a:p>
          <a:endParaRPr lang="en-US" sz="1200"/>
        </a:p>
      </dgm:t>
    </dgm:pt>
    <dgm:pt modelId="{DD3AB77C-E6CA-47E1-8CA4-EEA4F81E8DB3}">
      <dgm:prSet phldrT="[Text]" custT="1"/>
      <dgm:spPr/>
      <dgm:t>
        <a:bodyPr/>
        <a:lstStyle/>
        <a:p>
          <a:r>
            <a:rPr lang="en-US" sz="1200" b="1" dirty="0" smtClean="0">
              <a:solidFill>
                <a:schemeClr val="tx1">
                  <a:lumMod val="65000"/>
                  <a:lumOff val="35000"/>
                </a:schemeClr>
              </a:solidFill>
              <a:latin typeface="Arial" pitchFamily="34" charset="0"/>
              <a:cs typeface="Arial" pitchFamily="34" charset="0"/>
            </a:rPr>
            <a:t>Effectively execute on the customer promise</a:t>
          </a:r>
          <a:endParaRPr lang="en-US" sz="1200" b="1" dirty="0">
            <a:solidFill>
              <a:schemeClr val="tx1">
                <a:lumMod val="65000"/>
                <a:lumOff val="35000"/>
              </a:schemeClr>
            </a:solidFill>
            <a:latin typeface="Arial" pitchFamily="34" charset="0"/>
            <a:cs typeface="Arial" pitchFamily="34" charset="0"/>
          </a:endParaRPr>
        </a:p>
      </dgm:t>
    </dgm:pt>
    <dgm:pt modelId="{E27B54B2-0282-45F0-9FF9-01C97F08B42C}" type="parTrans" cxnId="{6EA39625-25C5-48B0-A7C0-8A94F8254834}">
      <dgm:prSet/>
      <dgm:spPr/>
      <dgm:t>
        <a:bodyPr/>
        <a:lstStyle/>
        <a:p>
          <a:endParaRPr lang="en-US" sz="1200"/>
        </a:p>
      </dgm:t>
    </dgm:pt>
    <dgm:pt modelId="{5B46C131-D9BD-408D-A251-2A3F26696699}" type="sibTrans" cxnId="{6EA39625-25C5-48B0-A7C0-8A94F8254834}">
      <dgm:prSet/>
      <dgm:spPr/>
      <dgm:t>
        <a:bodyPr/>
        <a:lstStyle/>
        <a:p>
          <a:endParaRPr lang="en-US" sz="1200"/>
        </a:p>
      </dgm:t>
    </dgm:pt>
    <dgm:pt modelId="{EFCF5779-19FD-4B0B-831F-D153590A9397}" type="pres">
      <dgm:prSet presAssocID="{55462E36-68DE-48C0-8105-D78052AED2C6}" presName="Name0" presStyleCnt="0">
        <dgm:presLayoutVars>
          <dgm:chMax val="7"/>
          <dgm:chPref val="7"/>
          <dgm:dir/>
          <dgm:animLvl val="lvl"/>
        </dgm:presLayoutVars>
      </dgm:prSet>
      <dgm:spPr/>
      <dgm:t>
        <a:bodyPr/>
        <a:lstStyle/>
        <a:p>
          <a:endParaRPr lang="en-US"/>
        </a:p>
      </dgm:t>
    </dgm:pt>
    <dgm:pt modelId="{EC737F45-7D3E-494A-A582-B243547CC36F}" type="pres">
      <dgm:prSet presAssocID="{5755E6C4-0A54-4A5B-99C1-C6964C7AFEE0}" presName="Accent1" presStyleCnt="0"/>
      <dgm:spPr/>
    </dgm:pt>
    <dgm:pt modelId="{BB1C247D-914F-4782-B1EF-F82F3E5A0027}" type="pres">
      <dgm:prSet presAssocID="{5755E6C4-0A54-4A5B-99C1-C6964C7AFEE0}" presName="Accent" presStyleLbl="node1" presStyleIdx="0" presStyleCnt="3"/>
      <dgm:spPr>
        <a:solidFill>
          <a:srgbClr val="83D1F5"/>
        </a:solidFill>
        <a:ln>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19050"/>
        </a:sp3d>
      </dgm:spPr>
      <dgm:t>
        <a:bodyPr/>
        <a:lstStyle/>
        <a:p>
          <a:endParaRPr lang="en-US"/>
        </a:p>
      </dgm:t>
    </dgm:pt>
    <dgm:pt modelId="{C1919390-6F2D-45E8-B43C-589E3C414AC1}" type="pres">
      <dgm:prSet presAssocID="{5755E6C4-0A54-4A5B-99C1-C6964C7AFEE0}" presName="Parent1" presStyleLbl="revTx" presStyleIdx="0" presStyleCnt="3" custScaleX="118600" custScaleY="200134" custLinFactNeighborX="30" custLinFactNeighborY="-18448">
        <dgm:presLayoutVars>
          <dgm:chMax val="1"/>
          <dgm:chPref val="1"/>
          <dgm:bulletEnabled val="1"/>
        </dgm:presLayoutVars>
      </dgm:prSet>
      <dgm:spPr/>
      <dgm:t>
        <a:bodyPr/>
        <a:lstStyle/>
        <a:p>
          <a:endParaRPr lang="en-US"/>
        </a:p>
      </dgm:t>
    </dgm:pt>
    <dgm:pt modelId="{6926D526-AB6A-492C-9C71-23E664E55393}" type="pres">
      <dgm:prSet presAssocID="{03DDC728-AE71-42B8-BC97-D548BDA71CDF}" presName="Accent2" presStyleCnt="0"/>
      <dgm:spPr/>
    </dgm:pt>
    <dgm:pt modelId="{FAA2D1FE-F71D-4B17-AF89-2BB7C595C8C9}" type="pres">
      <dgm:prSet presAssocID="{03DDC728-AE71-42B8-BC97-D548BDA71CDF}" presName="Accent" presStyleLbl="node1" presStyleIdx="1" presStyleCnt="3"/>
      <dgm:spPr>
        <a:solidFill>
          <a:srgbClr val="FDB813"/>
        </a:solidFill>
      </dgm:spPr>
      <dgm:t>
        <a:bodyPr/>
        <a:lstStyle/>
        <a:p>
          <a:endParaRPr lang="en-NZ"/>
        </a:p>
      </dgm:t>
    </dgm:pt>
    <dgm:pt modelId="{7621FB5B-978F-444E-A931-C8ED92B378E5}" type="pres">
      <dgm:prSet presAssocID="{03DDC728-AE71-42B8-BC97-D548BDA71CDF}" presName="Parent2" presStyleLbl="revTx" presStyleIdx="1" presStyleCnt="3" custScaleX="121453" custLinFactNeighborY="-14036">
        <dgm:presLayoutVars>
          <dgm:chMax val="1"/>
          <dgm:chPref val="1"/>
          <dgm:bulletEnabled val="1"/>
        </dgm:presLayoutVars>
      </dgm:prSet>
      <dgm:spPr/>
      <dgm:t>
        <a:bodyPr/>
        <a:lstStyle/>
        <a:p>
          <a:endParaRPr lang="en-US"/>
        </a:p>
      </dgm:t>
    </dgm:pt>
    <dgm:pt modelId="{7AD1D7D0-D49E-4EDE-AA99-BDBCEE3078BA}" type="pres">
      <dgm:prSet presAssocID="{DD3AB77C-E6CA-47E1-8CA4-EEA4F81E8DB3}" presName="Accent3" presStyleCnt="0"/>
      <dgm:spPr/>
    </dgm:pt>
    <dgm:pt modelId="{487FCBBD-3A8F-4DAD-87A1-A4B73EB097D0}" type="pres">
      <dgm:prSet presAssocID="{DD3AB77C-E6CA-47E1-8CA4-EEA4F81E8DB3}" presName="Accent" presStyleLbl="node1" presStyleIdx="2" presStyleCnt="3"/>
      <dgm:spPr>
        <a:solidFill>
          <a:srgbClr val="F19027"/>
        </a:solidFill>
      </dgm:spPr>
      <dgm:t>
        <a:bodyPr/>
        <a:lstStyle/>
        <a:p>
          <a:endParaRPr lang="en-NZ"/>
        </a:p>
      </dgm:t>
    </dgm:pt>
    <dgm:pt modelId="{FC879EBE-1A14-4605-BCBB-47AC70EC537A}" type="pres">
      <dgm:prSet presAssocID="{DD3AB77C-E6CA-47E1-8CA4-EEA4F81E8DB3}" presName="Parent3" presStyleLbl="revTx" presStyleIdx="2" presStyleCnt="3" custScaleX="111369" custScaleY="236163" custLinFactNeighborY="3079">
        <dgm:presLayoutVars>
          <dgm:chMax val="1"/>
          <dgm:chPref val="1"/>
          <dgm:bulletEnabled val="1"/>
        </dgm:presLayoutVars>
      </dgm:prSet>
      <dgm:spPr/>
      <dgm:t>
        <a:bodyPr/>
        <a:lstStyle/>
        <a:p>
          <a:endParaRPr lang="en-US"/>
        </a:p>
      </dgm:t>
    </dgm:pt>
  </dgm:ptLst>
  <dgm:cxnLst>
    <dgm:cxn modelId="{6EA39625-25C5-48B0-A7C0-8A94F8254834}" srcId="{55462E36-68DE-48C0-8105-D78052AED2C6}" destId="{DD3AB77C-E6CA-47E1-8CA4-EEA4F81E8DB3}" srcOrd="2" destOrd="0" parTransId="{E27B54B2-0282-45F0-9FF9-01C97F08B42C}" sibTransId="{5B46C131-D9BD-408D-A251-2A3F26696699}"/>
    <dgm:cxn modelId="{7BEB5F24-1A70-47CE-9554-47EB336EA160}" type="presOf" srcId="{DD3AB77C-E6CA-47E1-8CA4-EEA4F81E8DB3}" destId="{FC879EBE-1A14-4605-BCBB-47AC70EC537A}" srcOrd="0" destOrd="0" presId="urn:microsoft.com/office/officeart/2009/layout/CircleArrowProcess"/>
    <dgm:cxn modelId="{431AFF09-C82D-4AB7-9C0B-18A13DDFCE10}" srcId="{55462E36-68DE-48C0-8105-D78052AED2C6}" destId="{03DDC728-AE71-42B8-BC97-D548BDA71CDF}" srcOrd="1" destOrd="0" parTransId="{432CAE25-2706-4F14-846C-8EB1A48EF814}" sibTransId="{E0230908-6B4C-49A4-97C1-CA9DC56E323B}"/>
    <dgm:cxn modelId="{C78F2B21-5358-48D7-9631-58125237A148}" type="presOf" srcId="{03DDC728-AE71-42B8-BC97-D548BDA71CDF}" destId="{7621FB5B-978F-444E-A931-C8ED92B378E5}" srcOrd="0" destOrd="0" presId="urn:microsoft.com/office/officeart/2009/layout/CircleArrowProcess"/>
    <dgm:cxn modelId="{1F97D8FF-F6B6-4CD6-BA06-EEBB93C8527C}" srcId="{55462E36-68DE-48C0-8105-D78052AED2C6}" destId="{5755E6C4-0A54-4A5B-99C1-C6964C7AFEE0}" srcOrd="0" destOrd="0" parTransId="{088DF5B6-F3A9-49DF-94A2-2234577474F3}" sibTransId="{107FE57B-7550-4D2F-8676-7C2650843408}"/>
    <dgm:cxn modelId="{CA7C7AA9-4C32-4D3F-B13A-87FCC21507CB}" type="presOf" srcId="{5755E6C4-0A54-4A5B-99C1-C6964C7AFEE0}" destId="{C1919390-6F2D-45E8-B43C-589E3C414AC1}" srcOrd="0" destOrd="0" presId="urn:microsoft.com/office/officeart/2009/layout/CircleArrowProcess"/>
    <dgm:cxn modelId="{769C8237-51DA-415E-B1A1-BD5CFAAD21CF}" type="presOf" srcId="{55462E36-68DE-48C0-8105-D78052AED2C6}" destId="{EFCF5779-19FD-4B0B-831F-D153590A9397}" srcOrd="0" destOrd="0" presId="urn:microsoft.com/office/officeart/2009/layout/CircleArrowProcess"/>
    <dgm:cxn modelId="{58D5547C-CE87-442F-BEDA-577775333E89}" type="presParOf" srcId="{EFCF5779-19FD-4B0B-831F-D153590A9397}" destId="{EC737F45-7D3E-494A-A582-B243547CC36F}" srcOrd="0" destOrd="0" presId="urn:microsoft.com/office/officeart/2009/layout/CircleArrowProcess"/>
    <dgm:cxn modelId="{836868FC-86BA-48C7-A81E-A3D0ABA19533}" type="presParOf" srcId="{EC737F45-7D3E-494A-A582-B243547CC36F}" destId="{BB1C247D-914F-4782-B1EF-F82F3E5A0027}" srcOrd="0" destOrd="0" presId="urn:microsoft.com/office/officeart/2009/layout/CircleArrowProcess"/>
    <dgm:cxn modelId="{9C929FB7-146D-42F6-B691-85E077FD655D}" type="presParOf" srcId="{EFCF5779-19FD-4B0B-831F-D153590A9397}" destId="{C1919390-6F2D-45E8-B43C-589E3C414AC1}" srcOrd="1" destOrd="0" presId="urn:microsoft.com/office/officeart/2009/layout/CircleArrowProcess"/>
    <dgm:cxn modelId="{A800B2D9-3280-4988-890E-F59057061F59}" type="presParOf" srcId="{EFCF5779-19FD-4B0B-831F-D153590A9397}" destId="{6926D526-AB6A-492C-9C71-23E664E55393}" srcOrd="2" destOrd="0" presId="urn:microsoft.com/office/officeart/2009/layout/CircleArrowProcess"/>
    <dgm:cxn modelId="{A81B1CFC-4317-4D17-8ECD-EBBC5C4DB6E6}" type="presParOf" srcId="{6926D526-AB6A-492C-9C71-23E664E55393}" destId="{FAA2D1FE-F71D-4B17-AF89-2BB7C595C8C9}" srcOrd="0" destOrd="0" presId="urn:microsoft.com/office/officeart/2009/layout/CircleArrowProcess"/>
    <dgm:cxn modelId="{FAD974F4-B8AE-4D1F-B0B6-5CBDD6B86901}" type="presParOf" srcId="{EFCF5779-19FD-4B0B-831F-D153590A9397}" destId="{7621FB5B-978F-444E-A931-C8ED92B378E5}" srcOrd="3" destOrd="0" presId="urn:microsoft.com/office/officeart/2009/layout/CircleArrowProcess"/>
    <dgm:cxn modelId="{11FD937C-010D-4FE1-85C7-EE8C5769AB46}" type="presParOf" srcId="{EFCF5779-19FD-4B0B-831F-D153590A9397}" destId="{7AD1D7D0-D49E-4EDE-AA99-BDBCEE3078BA}" srcOrd="4" destOrd="0" presId="urn:microsoft.com/office/officeart/2009/layout/CircleArrowProcess"/>
    <dgm:cxn modelId="{AA9545F8-2DEF-4ABC-9C6A-D338E0BF307E}" type="presParOf" srcId="{7AD1D7D0-D49E-4EDE-AA99-BDBCEE3078BA}" destId="{487FCBBD-3A8F-4DAD-87A1-A4B73EB097D0}" srcOrd="0" destOrd="0" presId="urn:microsoft.com/office/officeart/2009/layout/CircleArrowProcess"/>
    <dgm:cxn modelId="{15F26F06-0B98-4BB4-8443-EED1DB74024E}" type="presParOf" srcId="{EFCF5779-19FD-4B0B-831F-D153590A9397}" destId="{FC879EBE-1A14-4605-BCBB-47AC70EC537A}" srcOrd="5" destOrd="0" presId="urn:microsoft.com/office/officeart/2009/layout/CircleArrowProcess"/>
  </dgm:cxnLst>
  <dgm:bg/>
  <dgm:whole/>
  <dgm:extLst>
    <a:ext uri="http://schemas.microsoft.com/office/drawing/2008/diagram">
      <dsp:dataModelExt xmlns:dsp="http://schemas.microsoft.com/office/drawing/2008/diagram" xmlns="" relId="rId9"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sz="quarter" idx="1"/>
          </p:nvPr>
        </p:nvSpPr>
        <p:spPr>
          <a:xfrm>
            <a:off x="5180013" y="0"/>
            <a:ext cx="3962400" cy="3429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endParaRPr lang="en-US"/>
          </a:p>
        </p:txBody>
      </p:sp>
      <p:sp>
        <p:nvSpPr>
          <p:cNvPr id="4" name="Footer Placeholder 3"/>
          <p:cNvSpPr>
            <a:spLocks noGrp="1"/>
          </p:cNvSpPr>
          <p:nvPr>
            <p:ph type="ftr" sz="quarter" idx="2"/>
          </p:nvPr>
        </p:nvSpPr>
        <p:spPr>
          <a:xfrm>
            <a:off x="0" y="6513513"/>
            <a:ext cx="3962400" cy="3429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5" name="Slide Number Placeholder 4"/>
          <p:cNvSpPr>
            <a:spLocks noGrp="1"/>
          </p:cNvSpPr>
          <p:nvPr>
            <p:ph type="sldNum" sz="quarter" idx="3"/>
          </p:nvPr>
        </p:nvSpPr>
        <p:spPr>
          <a:xfrm>
            <a:off x="5180013" y="6513513"/>
            <a:ext cx="3962400" cy="3429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D8B6CC08-69FC-41CA-902D-77769A4AED74}" type="slidenum">
              <a:rPr/>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fontAlgn="auto">
              <a:spcBef>
                <a:spcPts val="0"/>
              </a:spcBef>
              <a:spcAft>
                <a:spcPts val="0"/>
              </a:spcAft>
              <a:defRPr sz="1200" smtClean="0">
                <a:latin typeface="+mn-lt"/>
              </a:defRPr>
            </a:lvl1pPr>
          </a:lstStyle>
          <a:p>
            <a:pPr>
              <a:defRPr/>
            </a:pPr>
            <a:fld id="{99608044-E68B-4B41-8191-A7F721E2EA09}" type="datetimeFigureOut">
              <a:rPr lang="en-US"/>
              <a:pPr>
                <a:defRPr/>
              </a:pPr>
              <a:t>9/17/2014</a:t>
            </a:fld>
            <a:endParaRPr lang="en-US"/>
          </a:p>
        </p:txBody>
      </p:sp>
      <p:sp>
        <p:nvSpPr>
          <p:cNvPr id="4" name="Slide Image Placeholder 3"/>
          <p:cNvSpPr>
            <a:spLocks noGrp="1" noRot="1" noChangeAspect="1"/>
          </p:cNvSpPr>
          <p:nvPr>
            <p:ph type="sldImg" idx="2"/>
          </p:nvPr>
        </p:nvSpPr>
        <p:spPr>
          <a:xfrm>
            <a:off x="2286000" y="514350"/>
            <a:ext cx="4572000" cy="257175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914400" y="3257550"/>
            <a:ext cx="7315200" cy="308610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6513513"/>
            <a:ext cx="3962400" cy="3429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5180013" y="6513513"/>
            <a:ext cx="3962400" cy="342900"/>
          </a:xfrm>
          <a:prstGeom prst="rect">
            <a:avLst/>
          </a:prstGeom>
        </p:spPr>
        <p:txBody>
          <a:bodyPr vert="horz" lIns="91440" tIns="45720" rIns="91440" bIns="45720" rtlCol="0" anchor="b"/>
          <a:lstStyle>
            <a:lvl1pPr algn="r" fontAlgn="auto">
              <a:spcBef>
                <a:spcPts val="0"/>
              </a:spcBef>
              <a:spcAft>
                <a:spcPts val="0"/>
              </a:spcAft>
              <a:defRPr sz="1200" smtClean="0">
                <a:latin typeface="+mn-lt"/>
              </a:defRPr>
            </a:lvl1pPr>
          </a:lstStyle>
          <a:p>
            <a:pPr>
              <a:defRPr/>
            </a:pPr>
            <a:fld id="{4D2A86CC-9A37-4286-96F2-3B91C0ED11BA}"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defTabSz="457200" rtl="0" fontAlgn="base">
      <a:spcBef>
        <a:spcPct val="30000"/>
      </a:spcBef>
      <a:spcAft>
        <a:spcPct val="0"/>
      </a:spcAft>
      <a:defRPr sz="1200" kern="1200">
        <a:solidFill>
          <a:schemeClr val="tx1"/>
        </a:solidFill>
        <a:latin typeface="+mn-lt"/>
        <a:ea typeface="+mn-ea"/>
        <a:cs typeface="+mn-cs"/>
      </a:defRPr>
    </a:lvl1pPr>
    <a:lvl2pPr marL="457200" algn="l" defTabSz="457200" rtl="0" fontAlgn="base">
      <a:spcBef>
        <a:spcPct val="30000"/>
      </a:spcBef>
      <a:spcAft>
        <a:spcPct val="0"/>
      </a:spcAft>
      <a:defRPr sz="1200" kern="1200">
        <a:solidFill>
          <a:schemeClr val="tx1"/>
        </a:solidFill>
        <a:latin typeface="+mn-lt"/>
        <a:ea typeface="+mn-ea"/>
        <a:cs typeface="+mn-cs"/>
      </a:defRPr>
    </a:lvl2pPr>
    <a:lvl3pPr marL="914400" algn="l" defTabSz="457200" rtl="0" fontAlgn="base">
      <a:spcBef>
        <a:spcPct val="30000"/>
      </a:spcBef>
      <a:spcAft>
        <a:spcPct val="0"/>
      </a:spcAft>
      <a:defRPr sz="1200" kern="1200">
        <a:solidFill>
          <a:schemeClr val="tx1"/>
        </a:solidFill>
        <a:latin typeface="+mn-lt"/>
        <a:ea typeface="+mn-ea"/>
        <a:cs typeface="+mn-cs"/>
      </a:defRPr>
    </a:lvl3pPr>
    <a:lvl4pPr marL="1371600" algn="l" defTabSz="457200" rtl="0" fontAlgn="base">
      <a:spcBef>
        <a:spcPct val="30000"/>
      </a:spcBef>
      <a:spcAft>
        <a:spcPct val="0"/>
      </a:spcAft>
      <a:defRPr sz="1200" kern="1200">
        <a:solidFill>
          <a:schemeClr val="tx1"/>
        </a:solidFill>
        <a:latin typeface="+mn-lt"/>
        <a:ea typeface="+mn-ea"/>
        <a:cs typeface="+mn-cs"/>
      </a:defRPr>
    </a:lvl4pPr>
    <a:lvl5pPr marL="1828800" algn="l" defTabSz="457200" rtl="0" fontAlgn="base">
      <a:spcBef>
        <a:spcPct val="30000"/>
      </a:spcBef>
      <a:spcAft>
        <a:spcPct val="0"/>
      </a:spcAft>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Slide Image Placeholder 1"/>
          <p:cNvSpPr>
            <a:spLocks noGrp="1" noRot="1" noChangeAspect="1"/>
          </p:cNvSpPr>
          <p:nvPr>
            <p:ph type="sldImg"/>
          </p:nvPr>
        </p:nvSpPr>
        <p:spPr bwMode="auto">
          <a:noFill/>
          <a:ln>
            <a:solidFill>
              <a:srgbClr val="000000"/>
            </a:solidFill>
            <a:miter lim="800000"/>
            <a:headEnd/>
            <a:tailEnd/>
          </a:ln>
        </p:spPr>
      </p:sp>
      <p:sp>
        <p:nvSpPr>
          <p:cNvPr id="29698"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hu-HU" smtClean="0"/>
          </a:p>
        </p:txBody>
      </p:sp>
      <p:sp>
        <p:nvSpPr>
          <p:cNvPr id="2969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A39BE46-3FE8-4CAC-A1C2-61B84C2A071F}" type="slidenum">
              <a:rPr lang="en-US"/>
              <a:pPr fontAlgn="base">
                <a:spcBef>
                  <a:spcPct val="0"/>
                </a:spcBef>
                <a:spcAft>
                  <a:spcPct val="0"/>
                </a:spcAft>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Rot="1" noChangeAspect="1" noTextEdit="1"/>
          </p:cNvSpPr>
          <p:nvPr>
            <p:ph type="sldImg"/>
          </p:nvPr>
        </p:nvSpPr>
        <p:spPr bwMode="auto">
          <a:noFill/>
          <a:ln>
            <a:solidFill>
              <a:srgbClr val="000000"/>
            </a:solidFill>
            <a:miter lim="800000"/>
            <a:headEnd/>
            <a:tailEnd/>
          </a:ln>
        </p:spPr>
      </p:sp>
      <p:sp>
        <p:nvSpPr>
          <p:cNvPr id="64515" name="Rectangle 3"/>
          <p:cNvSpPr>
            <a:spLocks noGrp="1"/>
          </p:cNvSpPr>
          <p:nvPr>
            <p:ph type="body" idx="1"/>
          </p:nvPr>
        </p:nvSpPr>
        <p:spPr bwMode="auto">
          <a:noFill/>
        </p:spPr>
        <p:txBody>
          <a:bodyPr wrap="square" numCol="1" anchor="t" anchorCtr="0" compatLnSpc="1">
            <a:prstTxWarp prst="textNoShape">
              <a:avLst/>
            </a:prstTxWarp>
          </a:bodyPr>
          <a:lstStyle/>
          <a:p>
            <a:endParaRPr lang="hu-HU"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Slide Image Placeholder 1"/>
          <p:cNvSpPr>
            <a:spLocks noGrp="1" noRot="1" noChangeAspect="1"/>
          </p:cNvSpPr>
          <p:nvPr>
            <p:ph type="sldImg"/>
          </p:nvPr>
        </p:nvSpPr>
        <p:spPr bwMode="auto">
          <a:noFill/>
          <a:ln>
            <a:solidFill>
              <a:srgbClr val="000000"/>
            </a:solidFill>
            <a:miter lim="800000"/>
            <a:headEnd/>
            <a:tailEnd/>
          </a:ln>
        </p:spPr>
      </p:sp>
      <p:sp>
        <p:nvSpPr>
          <p:cNvPr id="32770"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hu-HU" smtClean="0"/>
          </a:p>
        </p:txBody>
      </p:sp>
      <p:sp>
        <p:nvSpPr>
          <p:cNvPr id="3277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7D13B9C-081D-4409-AA58-A56A589A25D4}" type="slidenum">
              <a:rPr lang="en-US">
                <a:solidFill>
                  <a:srgbClr val="000000"/>
                </a:solidFill>
                <a:cs typeface="Arial" charset="0"/>
              </a:rPr>
              <a:pPr fontAlgn="base">
                <a:spcBef>
                  <a:spcPct val="0"/>
                </a:spcBef>
                <a:spcAft>
                  <a:spcPct val="0"/>
                </a:spcAft>
              </a:pPr>
              <a:t>3</a:t>
            </a:fld>
            <a:endParaRPr lang="en-US">
              <a:solidFill>
                <a:srgbClr val="000000"/>
              </a:solidFill>
              <a:cs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Slide Image Placeholder 1"/>
          <p:cNvSpPr>
            <a:spLocks noGrp="1" noRot="1" noChangeAspect="1"/>
          </p:cNvSpPr>
          <p:nvPr>
            <p:ph type="sldImg"/>
          </p:nvPr>
        </p:nvSpPr>
        <p:spPr bwMode="auto">
          <a:noFill/>
          <a:ln>
            <a:solidFill>
              <a:srgbClr val="000000"/>
            </a:solidFill>
            <a:miter lim="800000"/>
            <a:headEnd/>
            <a:tailEnd/>
          </a:ln>
        </p:spPr>
      </p:sp>
      <p:sp>
        <p:nvSpPr>
          <p:cNvPr id="34818"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hu-HU" smtClean="0"/>
          </a:p>
        </p:txBody>
      </p:sp>
      <p:sp>
        <p:nvSpPr>
          <p:cNvPr id="3481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6E652A5-FCF4-465D-B50B-F9B490083CDC}" type="slidenum">
              <a:rPr lang="en-US">
                <a:cs typeface="Arial" charset="0"/>
              </a:rPr>
              <a:pPr fontAlgn="base">
                <a:spcBef>
                  <a:spcPct val="0"/>
                </a:spcBef>
                <a:spcAft>
                  <a:spcPct val="0"/>
                </a:spcAft>
              </a:pPr>
              <a:t>4</a:t>
            </a:fld>
            <a:endParaRPr lang="en-US">
              <a:cs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Slide Image Placeholder 1"/>
          <p:cNvSpPr>
            <a:spLocks noGrp="1" noRot="1" noChangeAspect="1"/>
          </p:cNvSpPr>
          <p:nvPr>
            <p:ph type="sldImg"/>
          </p:nvPr>
        </p:nvSpPr>
        <p:spPr bwMode="auto">
          <a:noFill/>
          <a:ln>
            <a:solidFill>
              <a:srgbClr val="000000"/>
            </a:solidFill>
            <a:miter lim="800000"/>
            <a:headEnd/>
            <a:tailEnd/>
          </a:ln>
        </p:spPr>
      </p:sp>
      <p:sp>
        <p:nvSpPr>
          <p:cNvPr id="36866"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hu-HU" smtClean="0">
              <a:ea typeface="MS PGothic"/>
              <a:cs typeface="Arial" charset="0"/>
            </a:endParaRPr>
          </a:p>
        </p:txBody>
      </p:sp>
      <p:sp>
        <p:nvSpPr>
          <p:cNvPr id="3686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AE7E0DC-D194-428B-9B11-2802A6FCF7CE}" type="slidenum">
              <a:rPr lang="en-US" altLang="en-US">
                <a:cs typeface="Arial" charset="0"/>
              </a:rPr>
              <a:pPr fontAlgn="base">
                <a:spcBef>
                  <a:spcPct val="0"/>
                </a:spcBef>
                <a:spcAft>
                  <a:spcPct val="0"/>
                </a:spcAft>
              </a:pPr>
              <a:t>5</a:t>
            </a:fld>
            <a:endParaRPr lang="en-US" altLang="en-US">
              <a:cs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Rot="1" noChangeAspect="1" noTextEdit="1"/>
          </p:cNvSpPr>
          <p:nvPr>
            <p:ph type="sldImg"/>
          </p:nvPr>
        </p:nvSpPr>
        <p:spPr bwMode="auto">
          <a:noFill/>
          <a:ln>
            <a:solidFill>
              <a:srgbClr val="000000"/>
            </a:solidFill>
            <a:miter lim="800000"/>
            <a:headEnd/>
            <a:tailEnd/>
          </a:ln>
        </p:spPr>
      </p:sp>
      <p:sp>
        <p:nvSpPr>
          <p:cNvPr id="65539" name="Rectangle 3"/>
          <p:cNvSpPr>
            <a:spLocks noGrp="1"/>
          </p:cNvSpPr>
          <p:nvPr>
            <p:ph type="body" idx="1"/>
          </p:nvPr>
        </p:nvSpPr>
        <p:spPr bwMode="auto">
          <a:noFill/>
        </p:spPr>
        <p:txBody>
          <a:bodyPr wrap="square" numCol="1" anchor="t" anchorCtr="0" compatLnSpc="1">
            <a:prstTxWarp prst="textNoShape">
              <a:avLst/>
            </a:prstTxWarp>
          </a:bodyPr>
          <a:lstStyle/>
          <a:p>
            <a:endParaRPr lang="hu-HU"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Slide Image Placeholder 1"/>
          <p:cNvSpPr>
            <a:spLocks noGrp="1" noRot="1" noChangeAspect="1"/>
          </p:cNvSpPr>
          <p:nvPr>
            <p:ph type="sldImg"/>
          </p:nvPr>
        </p:nvSpPr>
        <p:spPr bwMode="auto">
          <a:noFill/>
          <a:ln>
            <a:solidFill>
              <a:srgbClr val="000000"/>
            </a:solidFill>
            <a:miter lim="800000"/>
            <a:headEnd/>
            <a:tailEnd/>
          </a:ln>
        </p:spPr>
      </p:sp>
      <p:sp>
        <p:nvSpPr>
          <p:cNvPr id="59394"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hu-HU" smtClean="0"/>
          </a:p>
        </p:txBody>
      </p:sp>
      <p:sp>
        <p:nvSpPr>
          <p:cNvPr id="5939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7D34E22-8F7B-43B5-BE21-0177CDF1EE27}" type="slidenum">
              <a:rPr lang="en-US">
                <a:solidFill>
                  <a:srgbClr val="000000"/>
                </a:solidFill>
              </a:rPr>
              <a:pPr fontAlgn="base">
                <a:spcBef>
                  <a:spcPct val="0"/>
                </a:spcBef>
                <a:spcAft>
                  <a:spcPct val="0"/>
                </a:spcAft>
              </a:pPr>
              <a:t>26</a:t>
            </a:fld>
            <a:endParaRPr lang="en-US">
              <a:solidFill>
                <a:srgbClr val="000000"/>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12" descr="BG_title.png"/>
          <p:cNvPicPr>
            <a:picLocks noChangeAspect="1"/>
          </p:cNvPicPr>
          <p:nvPr userDrawn="1"/>
        </p:nvPicPr>
        <p:blipFill>
          <a:blip r:embed="rId2"/>
          <a:srcRect/>
          <a:stretch>
            <a:fillRect/>
          </a:stretch>
        </p:blipFill>
        <p:spPr bwMode="auto">
          <a:xfrm>
            <a:off x="5118100" y="0"/>
            <a:ext cx="4025900" cy="2603500"/>
          </a:xfrm>
          <a:prstGeom prst="rect">
            <a:avLst/>
          </a:prstGeom>
          <a:noFill/>
          <a:ln w="9525">
            <a:noFill/>
            <a:miter lim="800000"/>
            <a:headEnd/>
            <a:tailEnd/>
          </a:ln>
        </p:spPr>
      </p:pic>
      <p:sp>
        <p:nvSpPr>
          <p:cNvPr id="5" name="Rectangle 10"/>
          <p:cNvSpPr/>
          <p:nvPr userDrawn="1"/>
        </p:nvSpPr>
        <p:spPr>
          <a:xfrm>
            <a:off x="4522788" y="0"/>
            <a:ext cx="4621212" cy="2700338"/>
          </a:xfrm>
          <a:prstGeom prst="rect">
            <a:avLst/>
          </a:prstGeom>
          <a:gradFill flip="none" rotWithShape="1">
            <a:gsLst>
              <a:gs pos="20000">
                <a:schemeClr val="bg1"/>
              </a:gs>
              <a:gs pos="100000">
                <a:schemeClr val="bg1">
                  <a:alpha val="0"/>
                </a:schemeClr>
              </a:gs>
            </a:gsLst>
            <a:lin ang="18000000" scaled="0"/>
            <a:tileRect/>
          </a:gradFill>
          <a:ln w="57150" cmpd="sng">
            <a:no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1"/>
          <p:cNvSpPr>
            <a:spLocks noGrp="1"/>
          </p:cNvSpPr>
          <p:nvPr>
            <p:ph type="ctrTitle"/>
          </p:nvPr>
        </p:nvSpPr>
        <p:spPr>
          <a:xfrm>
            <a:off x="685800" y="1597819"/>
            <a:ext cx="7772400" cy="110251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6" name="Date Placeholder 3"/>
          <p:cNvSpPr>
            <a:spLocks noGrp="1"/>
          </p:cNvSpPr>
          <p:nvPr userDrawn="1">
            <p:ph type="dt" sz="half" idx="10"/>
          </p:nvPr>
        </p:nvSpPr>
        <p:spPr/>
        <p:txBody>
          <a:bodyPr/>
          <a:lstStyle>
            <a:lvl1pPr>
              <a:defRPr/>
            </a:lvl1pPr>
          </a:lstStyle>
          <a:p>
            <a:pPr>
              <a:defRPr/>
            </a:pPr>
            <a:fld id="{EAD27F17-1044-4079-A463-51EEB79250AE}" type="datetimeFigureOut">
              <a:rPr lang="en-US"/>
              <a:pPr>
                <a:defRPr/>
              </a:pPr>
              <a:t>9/17/2014</a:t>
            </a:fld>
            <a:endParaRPr lang="en-US"/>
          </a:p>
        </p:txBody>
      </p:sp>
      <p:sp>
        <p:nvSpPr>
          <p:cNvPr id="7" name="Footer Placeholder 4"/>
          <p:cNvSpPr>
            <a:spLocks noGrp="1"/>
          </p:cNvSpPr>
          <p:nvPr userDrawn="1">
            <p:ph type="ftr" sz="quarter" idx="11"/>
          </p:nvPr>
        </p:nvSpPr>
        <p:spPr/>
        <p:txBody>
          <a:bodyPr/>
          <a:lstStyle>
            <a:lvl1pPr>
              <a:defRPr/>
            </a:lvl1pPr>
          </a:lstStyle>
          <a:p>
            <a:pPr>
              <a:defRPr/>
            </a:pPr>
            <a:endParaRPr lang="en-US"/>
          </a:p>
        </p:txBody>
      </p:sp>
      <p:sp>
        <p:nvSpPr>
          <p:cNvPr id="8" name="Slide Number Placeholder 5"/>
          <p:cNvSpPr>
            <a:spLocks noGrp="1"/>
          </p:cNvSpPr>
          <p:nvPr userDrawn="1">
            <p:ph type="sldNum" sz="quarter" idx="12"/>
          </p:nvPr>
        </p:nvSpPr>
        <p:spPr/>
        <p:txBody>
          <a:bodyPr/>
          <a:lstStyle>
            <a:lvl1pPr>
              <a:defRPr/>
            </a:lvl1pPr>
          </a:lstStyle>
          <a:p>
            <a:pPr>
              <a:defRPr/>
            </a:pPr>
            <a:fld id="{EACBD611-9DC4-4063-8F90-E649098A2FC2}"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i="0">
                <a:latin typeface="Arial"/>
                <a:cs typeface="Arial"/>
              </a:defRPr>
            </a:lvl1pPr>
          </a:lstStyle>
          <a:p>
            <a:r>
              <a:rPr lang="en-US" smtClean="0"/>
              <a:t>Click to edit Master title style</a:t>
            </a:r>
            <a:endParaRPr lang="en-US"/>
          </a:p>
        </p:txBody>
      </p:sp>
      <p:sp>
        <p:nvSpPr>
          <p:cNvPr id="3" name="Content Placeholder 2"/>
          <p:cNvSpPr>
            <a:spLocks noGrp="1"/>
          </p:cNvSpPr>
          <p:nvPr>
            <p:ph idx="1"/>
          </p:nvPr>
        </p:nvSpPr>
        <p:spPr/>
        <p:txBody>
          <a:bodyPr/>
          <a:lstStyle>
            <a:lvl1pPr>
              <a:defRPr>
                <a:latin typeface="Arial"/>
                <a:cs typeface="Arial"/>
              </a:defRPr>
            </a:lvl1pPr>
            <a:lvl2pPr>
              <a:defRPr>
                <a:latin typeface="Arial"/>
                <a:cs typeface="Arial"/>
              </a:defRPr>
            </a:lvl2pPr>
            <a:lvl3pPr>
              <a:defRPr>
                <a:latin typeface="Arial"/>
                <a:cs typeface="Arial"/>
              </a:defRPr>
            </a:lvl3pPr>
            <a:lvl4pPr>
              <a:defRPr>
                <a:latin typeface="Arial"/>
                <a:cs typeface="Arial"/>
              </a:defRPr>
            </a:lvl4pPr>
            <a:lvl5pPr>
              <a:defRPr>
                <a:latin typeface="Arial"/>
                <a:cs typeface="Aria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C1D7950-10EE-42AE-877B-37A29E8EC4A0}" type="datetimeFigureOut">
              <a:rPr lang="en-US"/>
              <a:pPr>
                <a:defRPr/>
              </a:pPr>
              <a:t>9/17/2014</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F2A4177-B893-4A7E-96AB-798DF776B126}"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3E98EB1D-EC20-4141-B705-3CD9577871C3}" type="datetimeFigureOut">
              <a:rPr lang="en-US"/>
              <a:pPr>
                <a:defRPr/>
              </a:pPr>
              <a:t>9/17/2014</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30C9476-A639-4591-AEA8-F4BB8B43D299}"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0FFC7BA9-709F-4ACB-85AD-A57D45549F87}" type="datetimeFigureOut">
              <a:rPr lang="en-US"/>
              <a:pPr>
                <a:defRPr/>
              </a:pPr>
              <a:t>9/17/2014</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DE0B95B-05BE-4D20-B408-9E29654453D2}"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71C40203-3266-41B2-ABA9-727316D136FD}" type="datetimeFigureOut">
              <a:rPr lang="en-US"/>
              <a:pPr>
                <a:defRPr/>
              </a:pPr>
              <a:t>9/17/2014</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EA929270-EAD5-42BB-97E3-30349FC381E5}"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0D9003AE-4498-4D26-A2D6-DAED6548B572}" type="datetimeFigureOut">
              <a:rPr lang="en-US"/>
              <a:pPr>
                <a:defRPr/>
              </a:pPr>
              <a:t>9/17/2014</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0D8AEE5F-5ECE-4936-9823-C8D49DFA56DD}"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grpSp>
        <p:nvGrpSpPr>
          <p:cNvPr id="2" name="Group 5"/>
          <p:cNvGrpSpPr>
            <a:grpSpLocks/>
          </p:cNvGrpSpPr>
          <p:nvPr userDrawn="1"/>
        </p:nvGrpSpPr>
        <p:grpSpPr bwMode="auto">
          <a:xfrm>
            <a:off x="4522788" y="0"/>
            <a:ext cx="4621212" cy="2700338"/>
            <a:chOff x="4522839" y="0"/>
            <a:chExt cx="4621161" cy="2700339"/>
          </a:xfrm>
        </p:grpSpPr>
        <p:pic>
          <p:nvPicPr>
            <p:cNvPr id="3" name="Picture 6"/>
            <p:cNvPicPr>
              <a:picLocks noChangeAspect="1"/>
            </p:cNvPicPr>
            <p:nvPr userDrawn="1"/>
          </p:nvPicPr>
          <p:blipFill>
            <a:blip r:embed="rId2"/>
            <a:srcRect/>
            <a:stretch>
              <a:fillRect/>
            </a:stretch>
          </p:blipFill>
          <p:spPr bwMode="auto">
            <a:xfrm>
              <a:off x="5129162" y="0"/>
              <a:ext cx="4014838" cy="2597254"/>
            </a:xfrm>
            <a:prstGeom prst="rect">
              <a:avLst/>
            </a:prstGeom>
            <a:noFill/>
            <a:ln w="9525">
              <a:noFill/>
              <a:miter lim="800000"/>
              <a:headEnd/>
              <a:tailEnd/>
            </a:ln>
          </p:spPr>
        </p:pic>
        <p:sp>
          <p:nvSpPr>
            <p:cNvPr id="4" name="Rectangle 7"/>
            <p:cNvSpPr/>
            <p:nvPr userDrawn="1"/>
          </p:nvSpPr>
          <p:spPr>
            <a:xfrm>
              <a:off x="4522839" y="0"/>
              <a:ext cx="4621161" cy="2700339"/>
            </a:xfrm>
            <a:prstGeom prst="rect">
              <a:avLst/>
            </a:prstGeom>
            <a:gradFill flip="none" rotWithShape="1">
              <a:gsLst>
                <a:gs pos="20000">
                  <a:schemeClr val="bg1"/>
                </a:gs>
                <a:gs pos="100000">
                  <a:schemeClr val="bg1">
                    <a:alpha val="0"/>
                  </a:schemeClr>
                </a:gs>
              </a:gsLst>
              <a:lin ang="18000000" scaled="0"/>
              <a:tileRect/>
            </a:gradFill>
            <a:ln w="57150" cmpd="sng">
              <a:no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grpSp>
      <p:sp>
        <p:nvSpPr>
          <p:cNvPr id="5" name="Date Placeholder 1"/>
          <p:cNvSpPr>
            <a:spLocks noGrp="1"/>
          </p:cNvSpPr>
          <p:nvPr>
            <p:ph type="dt" sz="half" idx="10"/>
          </p:nvPr>
        </p:nvSpPr>
        <p:spPr/>
        <p:txBody>
          <a:bodyPr/>
          <a:lstStyle>
            <a:lvl1pPr>
              <a:defRPr/>
            </a:lvl1pPr>
          </a:lstStyle>
          <a:p>
            <a:pPr>
              <a:defRPr/>
            </a:pPr>
            <a:fld id="{4905C40E-EDF2-4B45-8FED-AC2A2F6D2F42}" type="datetimeFigureOut">
              <a:rPr lang="en-US"/>
              <a:pPr>
                <a:defRPr/>
              </a:pPr>
              <a:t>9/17/2014</a:t>
            </a:fld>
            <a:endParaRPr lang="en-US"/>
          </a:p>
        </p:txBody>
      </p:sp>
      <p:sp>
        <p:nvSpPr>
          <p:cNvPr id="6" name="Footer Placeholder 2"/>
          <p:cNvSpPr>
            <a:spLocks noGrp="1"/>
          </p:cNvSpPr>
          <p:nvPr>
            <p:ph type="ftr" sz="quarter" idx="11"/>
          </p:nvPr>
        </p:nvSpPr>
        <p:spPr/>
        <p:txBody>
          <a:bodyPr/>
          <a:lstStyle>
            <a:lvl1pPr>
              <a:defRPr/>
            </a:lvl1pPr>
          </a:lstStyle>
          <a:p>
            <a:pPr>
              <a:defRPr/>
            </a:pPr>
            <a:endParaRPr lang="en-US"/>
          </a:p>
        </p:txBody>
      </p:sp>
      <p:sp>
        <p:nvSpPr>
          <p:cNvPr id="7" name="Slide Number Placeholder 3"/>
          <p:cNvSpPr>
            <a:spLocks noGrp="1"/>
          </p:cNvSpPr>
          <p:nvPr>
            <p:ph type="sldNum" sz="quarter" idx="12"/>
          </p:nvPr>
        </p:nvSpPr>
        <p:spPr/>
        <p:txBody>
          <a:bodyPr/>
          <a:lstStyle>
            <a:lvl1pPr>
              <a:defRPr/>
            </a:lvl1pPr>
          </a:lstStyle>
          <a:p>
            <a:pPr>
              <a:defRPr/>
            </a:pPr>
            <a:fld id="{7D5D1908-DA33-4DA7-8081-57D9B7B61C2E}"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246EE5B6-3822-467C-8816-0020C4316A94}" type="datetimeFigureOut">
              <a:rPr lang="en-US"/>
              <a:pPr>
                <a:defRPr/>
              </a:pPr>
              <a:t>9/17/2014</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563B10F-CB5E-446D-8F4B-B2162511E4F3}"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AB9178D1-EC06-4D47-AC68-F86D90B1D5F5}" type="datetimeFigureOut">
              <a:rPr lang="en-US"/>
              <a:pPr>
                <a:defRPr/>
              </a:pPr>
              <a:t>9/17/2014</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CCB17F47-8E62-4BEE-BABE-B184CD4F8067}"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65E81CA-0EA2-4FF3-B6E6-705A4C98C263}" type="datetimeFigureOut">
              <a:rPr lang="en-US"/>
              <a:pPr>
                <a:defRPr/>
              </a:pPr>
              <a:t>9/17/2014</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C5A242A-7F77-4A6C-835A-EEFDA247F504}"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54781"/>
            <a:ext cx="2057400" cy="329088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54781"/>
            <a:ext cx="6019800" cy="32908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01F4BD2B-B01E-44C8-AE64-9254165287A0}" type="datetimeFigureOut">
              <a:rPr lang="en-US"/>
              <a:pPr>
                <a:defRPr/>
              </a:pPr>
              <a:t>9/17/2014</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2549C0F-D0F1-4E51-9FB7-7F1F2462438D}"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Suite color adjusted GBS">
    <p:spTree>
      <p:nvGrpSpPr>
        <p:cNvPr id="1" name=""/>
        <p:cNvGrpSpPr/>
        <p:nvPr/>
      </p:nvGrpSpPr>
      <p:grpSpPr>
        <a:xfrm>
          <a:off x="0" y="0"/>
          <a:ext cx="0" cy="0"/>
          <a:chOff x="0" y="0"/>
          <a:chExt cx="0" cy="0"/>
        </a:xfrm>
      </p:grpSpPr>
      <p:sp>
        <p:nvSpPr>
          <p:cNvPr id="13" name="Title 1"/>
          <p:cNvSpPr>
            <a:spLocks noGrp="1"/>
          </p:cNvSpPr>
          <p:nvPr>
            <p:ph type="title"/>
          </p:nvPr>
        </p:nvSpPr>
        <p:spPr>
          <a:xfrm>
            <a:off x="182563" y="445293"/>
            <a:ext cx="8824912" cy="558404"/>
          </a:xfrm>
        </p:spPr>
        <p:txBody>
          <a:bodyPr>
            <a:normAutofit/>
          </a:bodyPr>
          <a:lstStyle>
            <a:lvl1pPr algn="l">
              <a:defRPr sz="2200">
                <a:latin typeface="Arial" pitchFamily="34" charset="0"/>
                <a:cs typeface="Arial" pitchFamily="34" charset="0"/>
              </a:defRPr>
            </a:lvl1pPr>
          </a:lstStyle>
          <a:p>
            <a:r>
              <a:rPr lang="en-US" smtClean="0"/>
              <a:t>Click to edit Master title style</a:t>
            </a:r>
            <a:endParaRPr lang="en-US" dirty="0"/>
          </a:p>
        </p:txBody>
      </p:sp>
      <p:sp>
        <p:nvSpPr>
          <p:cNvPr id="3" name="Rectangle 8"/>
          <p:cNvSpPr>
            <a:spLocks noGrp="1" noChangeArrowheads="1"/>
          </p:cNvSpPr>
          <p:nvPr>
            <p:ph type="ftr" sz="quarter" idx="10"/>
          </p:nvPr>
        </p:nvSpPr>
        <p:spPr>
          <a:xfrm>
            <a:off x="1727200" y="4903788"/>
            <a:ext cx="5770563" cy="144462"/>
          </a:xfrm>
        </p:spPr>
        <p:txBody>
          <a:bodyPr/>
          <a:lstStyle>
            <a:lvl1pPr algn="l">
              <a:lnSpc>
                <a:spcPct val="100000"/>
              </a:lnSpc>
              <a:buFontTx/>
              <a:buNone/>
              <a:defRPr sz="800">
                <a:solidFill>
                  <a:srgbClr val="000000"/>
                </a:solidFill>
                <a:latin typeface="Arial" pitchFamily="34" charset="0"/>
                <a:ea typeface="+mn-ea"/>
                <a:cs typeface="Arial" pitchFamily="34" charset="0"/>
              </a:defRPr>
            </a:lvl1pPr>
          </a:lstStyle>
          <a:p>
            <a:pPr>
              <a:defRPr/>
            </a:pPr>
            <a:r>
              <a:rPr lang="en-US"/>
              <a:t>IBM Confidential</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BB9584D0-E2F9-4996-A7D9-0C83A38901BA}" type="datetimeFigureOut">
              <a:rPr lang="en-US"/>
              <a:pPr>
                <a:defRPr/>
              </a:pPr>
              <a:t>9/17/2014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B50506D-A7DE-460D-BB0B-33C67391F603}"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0E603675-C7C2-46C3-967D-E88FCD6365DF}" type="datetimeFigureOut">
              <a:rPr lang="en-US"/>
              <a:pPr>
                <a:defRPr/>
              </a:pPr>
              <a:t>9/17/2014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C13E5B2-0DA5-475D-AC6C-5FCD48EB43F0}"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8C8700F-522A-463B-B187-00783A4804F8}" type="datetimeFigureOut">
              <a:rPr lang="en-US"/>
              <a:pPr>
                <a:defRPr/>
              </a:pPr>
              <a:t>9/17/2014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E7900A0-FF26-4147-B573-1C109EE94F0B}"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EDF25563-949F-4A8F-89C3-8374C018CEB7}" type="datetimeFigureOut">
              <a:rPr lang="en-US"/>
              <a:pPr>
                <a:defRPr/>
              </a:pPr>
              <a:t>9/17/2014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B67429F9-997A-43F1-ADDA-03E84587B2FF}" type="slidenum">
              <a:rPr lang="en-US"/>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AD44FDC3-ABFC-44CE-85D1-F492481DA2DE}" type="datetimeFigureOut">
              <a:rPr lang="en-US"/>
              <a:pPr>
                <a:defRPr/>
              </a:pPr>
              <a:t>9/17/2014</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0F5A4902-1807-47BD-A00B-91DA69B345AC}" type="slidenum">
              <a:rPr lang="en-US"/>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433D300F-092A-432A-A043-59FB8DE1B000}" type="datetimeFigureOut">
              <a:rPr lang="en-US"/>
              <a:pPr>
                <a:defRPr/>
              </a:pPr>
              <a:t>9/17/2014</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C3070078-9D71-4C87-B975-0E3BFBBBEED1}" type="slidenum">
              <a:rPr lang="en-US"/>
              <a:pPr>
                <a:defRPr/>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5626C33D-6443-4E52-95A1-D29F5A303785}" type="datetimeFigureOut">
              <a:rPr lang="en-US"/>
              <a:pPr>
                <a:defRPr/>
              </a:pPr>
              <a:t>9/17/2014</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3226C517-1067-4A56-A175-049F5EB53CCB}" type="slidenum">
              <a:rPr lang="en-US"/>
              <a:pPr>
                <a:defRPr/>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C8D0DD93-56DE-4EED-BC93-02C7642B3E1E}" type="datetimeFigureOut">
              <a:rPr lang="en-US"/>
              <a:pPr>
                <a:defRPr/>
              </a:pPr>
              <a:t>9/17/2014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C45FA583-3AC4-4A1D-BF88-35F464B9DD97}" type="slidenum">
              <a:rPr lang="en-US"/>
              <a:pPr>
                <a:defRPr/>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F75A8B5-3375-4D90-B006-2DEEEAD57873}" type="datetimeFigureOut">
              <a:rPr lang="en-US"/>
              <a:pPr>
                <a:defRPr/>
              </a:pPr>
              <a:t>9/17/2014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44581EFF-342E-4F95-BF44-5BC1334E99F4}" type="slidenum">
              <a:rPr lang="en-US"/>
              <a:pPr>
                <a:defRPr/>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C2418846-C985-40EC-BAAD-F442E0305074}" type="datetimeFigureOut">
              <a:rPr lang="en-US"/>
              <a:pPr>
                <a:defRPr/>
              </a:pPr>
              <a:t>9/17/2014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CDEA2C7-B389-4CEE-9741-1476A36363AF}" type="slidenum">
              <a:rPr lang="en-US"/>
              <a:pPr>
                <a:defRPr/>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54781"/>
            <a:ext cx="2057400" cy="329088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54781"/>
            <a:ext cx="6019800" cy="32908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3D5A277C-B3BD-491F-94C6-9C17022C5A13}" type="datetimeFigureOut">
              <a:rPr lang="en-US"/>
              <a:pPr>
                <a:defRPr/>
              </a:pPr>
              <a:t>9/17/2014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598546E-1F91-4D88-991D-EFBCD6665F56}"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369888" y="206375"/>
            <a:ext cx="8402637"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369888" y="1200150"/>
            <a:ext cx="8402637"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Arial"/>
                <a:cs typeface="Arial"/>
              </a:defRPr>
            </a:lvl1pPr>
          </a:lstStyle>
          <a:p>
            <a:pPr>
              <a:defRPr/>
            </a:pPr>
            <a:fld id="{BC50EEA9-5EA3-4735-9CB9-DE93E1230EF8}" type="datetimeFigureOut">
              <a:rPr lang="en-US"/>
              <a:pPr>
                <a:defRPr/>
              </a:pPr>
              <a:t>9/17/2014</a:t>
            </a:fld>
            <a:endParaRPr lang="en-US" dirty="0"/>
          </a:p>
        </p:txBody>
      </p:sp>
      <p:sp>
        <p:nvSpPr>
          <p:cNvPr id="5" name="Footer Placeholder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Arial"/>
                <a:cs typeface="Arial"/>
              </a:defRPr>
            </a:lvl1pPr>
          </a:lstStyle>
          <a:p>
            <a:pPr>
              <a:defRPr/>
            </a:pPr>
            <a:endParaRPr lang="en-US"/>
          </a:p>
        </p:txBody>
      </p:sp>
      <p:sp>
        <p:nvSpPr>
          <p:cNvPr id="6" name="Slide Number Placeholder 5"/>
          <p:cNvSpPr>
            <a:spLocks noGrp="1"/>
          </p:cNvSpPr>
          <p:nvPr>
            <p:ph type="sldNum" sz="quarter" idx="4"/>
          </p:nvPr>
        </p:nvSpPr>
        <p:spPr>
          <a:xfrm>
            <a:off x="6553200" y="4767263"/>
            <a:ext cx="2219325" cy="274637"/>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Arial"/>
                <a:cs typeface="Arial"/>
              </a:defRPr>
            </a:lvl1pPr>
          </a:lstStyle>
          <a:p>
            <a:pPr>
              <a:defRPr/>
            </a:pPr>
            <a:fld id="{157BF2EF-336F-44C9-ACC4-4E257CCAFB03}" type="slidenum">
              <a:rPr lang="en-US"/>
              <a:pPr>
                <a:defRPr/>
              </a:pPr>
              <a:t>‹#›</a:t>
            </a:fld>
            <a:endParaRPr lang="en-US"/>
          </a:p>
        </p:txBody>
      </p:sp>
    </p:spTree>
  </p:cSld>
  <p:clrMap bg1="dk1" tx1="lt1" bg2="dk2" tx2="lt2" accent1="accent1" accent2="accent2" accent3="accent3" accent4="accent4" accent5="accent5" accent6="accent6" hlink="hlink" folHlink="folHlink"/>
  <p:sldLayoutIdLst>
    <p:sldLayoutId id="2147483696" r:id="rId1"/>
    <p:sldLayoutId id="2147483684" r:id="rId2"/>
    <p:sldLayoutId id="2147483683" r:id="rId3"/>
    <p:sldLayoutId id="2147483682" r:id="rId4"/>
    <p:sldLayoutId id="2147483681" r:id="rId5"/>
    <p:sldLayoutId id="2147483680" r:id="rId6"/>
    <p:sldLayoutId id="2147483697" r:id="rId7"/>
    <p:sldLayoutId id="2147483679" r:id="rId8"/>
    <p:sldLayoutId id="2147483678" r:id="rId9"/>
    <p:sldLayoutId id="2147483677" r:id="rId10"/>
    <p:sldLayoutId id="2147483676" r:id="rId11"/>
    <p:sldLayoutId id="2147483698" r:id="rId12"/>
  </p:sldLayoutIdLst>
  <p:txStyles>
    <p:titleStyle>
      <a:lvl1pPr algn="ctr" defTabSz="457200" rtl="0" fontAlgn="base">
        <a:lnSpc>
          <a:spcPct val="90000"/>
        </a:lnSpc>
        <a:spcBef>
          <a:spcPct val="0"/>
        </a:spcBef>
        <a:spcAft>
          <a:spcPct val="0"/>
        </a:spcAft>
        <a:defRPr sz="2400" b="1" kern="1200">
          <a:solidFill>
            <a:schemeClr val="tx1"/>
          </a:solidFill>
          <a:latin typeface="Arial"/>
          <a:ea typeface="+mj-ea"/>
          <a:cs typeface="Arial"/>
        </a:defRPr>
      </a:lvl1pPr>
      <a:lvl2pPr algn="ctr" defTabSz="457200" rtl="0" fontAlgn="base">
        <a:lnSpc>
          <a:spcPct val="90000"/>
        </a:lnSpc>
        <a:spcBef>
          <a:spcPct val="0"/>
        </a:spcBef>
        <a:spcAft>
          <a:spcPct val="0"/>
        </a:spcAft>
        <a:defRPr sz="2400" b="1">
          <a:solidFill>
            <a:schemeClr val="tx1"/>
          </a:solidFill>
          <a:latin typeface="Arial" charset="0"/>
          <a:cs typeface="Arial" charset="0"/>
        </a:defRPr>
      </a:lvl2pPr>
      <a:lvl3pPr algn="ctr" defTabSz="457200" rtl="0" fontAlgn="base">
        <a:lnSpc>
          <a:spcPct val="90000"/>
        </a:lnSpc>
        <a:spcBef>
          <a:spcPct val="0"/>
        </a:spcBef>
        <a:spcAft>
          <a:spcPct val="0"/>
        </a:spcAft>
        <a:defRPr sz="2400" b="1">
          <a:solidFill>
            <a:schemeClr val="tx1"/>
          </a:solidFill>
          <a:latin typeface="Arial" charset="0"/>
          <a:cs typeface="Arial" charset="0"/>
        </a:defRPr>
      </a:lvl3pPr>
      <a:lvl4pPr algn="ctr" defTabSz="457200" rtl="0" fontAlgn="base">
        <a:lnSpc>
          <a:spcPct val="90000"/>
        </a:lnSpc>
        <a:spcBef>
          <a:spcPct val="0"/>
        </a:spcBef>
        <a:spcAft>
          <a:spcPct val="0"/>
        </a:spcAft>
        <a:defRPr sz="2400" b="1">
          <a:solidFill>
            <a:schemeClr val="tx1"/>
          </a:solidFill>
          <a:latin typeface="Arial" charset="0"/>
          <a:cs typeface="Arial" charset="0"/>
        </a:defRPr>
      </a:lvl4pPr>
      <a:lvl5pPr algn="ctr" defTabSz="457200" rtl="0" fontAlgn="base">
        <a:lnSpc>
          <a:spcPct val="90000"/>
        </a:lnSpc>
        <a:spcBef>
          <a:spcPct val="0"/>
        </a:spcBef>
        <a:spcAft>
          <a:spcPct val="0"/>
        </a:spcAft>
        <a:defRPr sz="2400" b="1">
          <a:solidFill>
            <a:schemeClr val="tx1"/>
          </a:solidFill>
          <a:latin typeface="Arial" charset="0"/>
          <a:cs typeface="Arial" charset="0"/>
        </a:defRPr>
      </a:lvl5pPr>
      <a:lvl6pPr marL="457200" algn="ctr" defTabSz="457200" rtl="0" fontAlgn="base">
        <a:lnSpc>
          <a:spcPct val="90000"/>
        </a:lnSpc>
        <a:spcBef>
          <a:spcPct val="0"/>
        </a:spcBef>
        <a:spcAft>
          <a:spcPct val="0"/>
        </a:spcAft>
        <a:defRPr sz="2400" b="1">
          <a:solidFill>
            <a:schemeClr val="tx1"/>
          </a:solidFill>
          <a:latin typeface="Arial" charset="0"/>
          <a:cs typeface="Arial" charset="0"/>
        </a:defRPr>
      </a:lvl6pPr>
      <a:lvl7pPr marL="914400" algn="ctr" defTabSz="457200" rtl="0" fontAlgn="base">
        <a:lnSpc>
          <a:spcPct val="90000"/>
        </a:lnSpc>
        <a:spcBef>
          <a:spcPct val="0"/>
        </a:spcBef>
        <a:spcAft>
          <a:spcPct val="0"/>
        </a:spcAft>
        <a:defRPr sz="2400" b="1">
          <a:solidFill>
            <a:schemeClr val="tx1"/>
          </a:solidFill>
          <a:latin typeface="Arial" charset="0"/>
          <a:cs typeface="Arial" charset="0"/>
        </a:defRPr>
      </a:lvl7pPr>
      <a:lvl8pPr marL="1371600" algn="ctr" defTabSz="457200" rtl="0" fontAlgn="base">
        <a:lnSpc>
          <a:spcPct val="90000"/>
        </a:lnSpc>
        <a:spcBef>
          <a:spcPct val="0"/>
        </a:spcBef>
        <a:spcAft>
          <a:spcPct val="0"/>
        </a:spcAft>
        <a:defRPr sz="2400" b="1">
          <a:solidFill>
            <a:schemeClr val="tx1"/>
          </a:solidFill>
          <a:latin typeface="Arial" charset="0"/>
          <a:cs typeface="Arial" charset="0"/>
        </a:defRPr>
      </a:lvl8pPr>
      <a:lvl9pPr marL="1828800" algn="ctr" defTabSz="457200" rtl="0" fontAlgn="base">
        <a:lnSpc>
          <a:spcPct val="90000"/>
        </a:lnSpc>
        <a:spcBef>
          <a:spcPct val="0"/>
        </a:spcBef>
        <a:spcAft>
          <a:spcPct val="0"/>
        </a:spcAft>
        <a:defRPr sz="2400" b="1">
          <a:solidFill>
            <a:schemeClr val="tx1"/>
          </a:solidFill>
          <a:latin typeface="Arial" charset="0"/>
          <a:cs typeface="Arial" charset="0"/>
        </a:defRPr>
      </a:lvl9pPr>
    </p:titleStyle>
    <p:bodyStyle>
      <a:lvl1pPr marL="342900" indent="-342900" algn="l" defTabSz="457200" rtl="0" fontAlgn="base">
        <a:spcBef>
          <a:spcPct val="20000"/>
        </a:spcBef>
        <a:spcAft>
          <a:spcPct val="0"/>
        </a:spcAft>
        <a:buFont typeface="Arial" charset="0"/>
        <a:buChar char="•"/>
        <a:defRPr sz="3200" kern="1200">
          <a:solidFill>
            <a:schemeClr val="tx1"/>
          </a:solidFill>
          <a:latin typeface="Arial"/>
          <a:ea typeface="+mn-ea"/>
          <a:cs typeface="Arial"/>
        </a:defRPr>
      </a:lvl1pPr>
      <a:lvl2pPr marL="742950" indent="-285750" algn="l" defTabSz="457200" rtl="0" fontAlgn="base">
        <a:spcBef>
          <a:spcPct val="20000"/>
        </a:spcBef>
        <a:spcAft>
          <a:spcPct val="0"/>
        </a:spcAft>
        <a:buFont typeface="Arial" charset="0"/>
        <a:buChar char="–"/>
        <a:defRPr sz="2800" kern="1200">
          <a:solidFill>
            <a:schemeClr val="tx1"/>
          </a:solidFill>
          <a:latin typeface="Arial"/>
          <a:ea typeface="+mn-ea"/>
          <a:cs typeface="Arial"/>
        </a:defRPr>
      </a:lvl2pPr>
      <a:lvl3pPr marL="1143000" indent="-228600" algn="l" defTabSz="457200" rtl="0" fontAlgn="base">
        <a:spcBef>
          <a:spcPct val="20000"/>
        </a:spcBef>
        <a:spcAft>
          <a:spcPct val="0"/>
        </a:spcAft>
        <a:buFont typeface="Arial" charset="0"/>
        <a:buChar char="•"/>
        <a:defRPr sz="2400" kern="1200">
          <a:solidFill>
            <a:schemeClr val="tx1"/>
          </a:solidFill>
          <a:latin typeface="Arial"/>
          <a:ea typeface="+mn-ea"/>
          <a:cs typeface="Arial"/>
        </a:defRPr>
      </a:lvl3pPr>
      <a:lvl4pPr marL="1600200" indent="-228600" algn="l" defTabSz="457200" rtl="0" fontAlgn="base">
        <a:spcBef>
          <a:spcPct val="20000"/>
        </a:spcBef>
        <a:spcAft>
          <a:spcPct val="0"/>
        </a:spcAft>
        <a:buFont typeface="Arial" charset="0"/>
        <a:buChar char="–"/>
        <a:defRPr sz="2000" kern="1200">
          <a:solidFill>
            <a:schemeClr val="tx1"/>
          </a:solidFill>
          <a:latin typeface="Arial"/>
          <a:ea typeface="+mn-ea"/>
          <a:cs typeface="Arial"/>
        </a:defRPr>
      </a:lvl4pPr>
      <a:lvl5pPr marL="2057400" indent="-228600" algn="l" defTabSz="457200" rtl="0" fontAlgn="base">
        <a:spcBef>
          <a:spcPct val="20000"/>
        </a:spcBef>
        <a:spcAft>
          <a:spcPct val="0"/>
        </a:spcAft>
        <a:buFont typeface="Arial" charset="0"/>
        <a:buChar char="»"/>
        <a:defRPr sz="2000" kern="1200">
          <a:solidFill>
            <a:schemeClr val="tx1"/>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338" name="Title Placeholder 1"/>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4339" name="Text Placeholder 2"/>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smtClean="0">
                <a:solidFill>
                  <a:prstClr val="white">
                    <a:tint val="75000"/>
                  </a:prstClr>
                </a:solidFill>
                <a:latin typeface="+mn-lt"/>
              </a:defRPr>
            </a:lvl1pPr>
          </a:lstStyle>
          <a:p>
            <a:pPr>
              <a:defRPr/>
            </a:pPr>
            <a:fld id="{8EF894F7-DA7D-4EE7-83AC-53013E190EB2}" type="datetimeFigureOut">
              <a:rPr lang="en-US"/>
              <a:pPr>
                <a:defRPr/>
              </a:pPr>
              <a:t>9/17/2014</a:t>
            </a:fld>
            <a:endParaRPr lang="en-US"/>
          </a:p>
        </p:txBody>
      </p:sp>
      <p:sp>
        <p:nvSpPr>
          <p:cNvPr id="5" name="Footer Placeholder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prstClr val="white">
                    <a:tint val="75000"/>
                  </a:prst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smtClean="0">
                <a:solidFill>
                  <a:prstClr val="white">
                    <a:tint val="75000"/>
                  </a:prstClr>
                </a:solidFill>
                <a:latin typeface="+mn-lt"/>
              </a:defRPr>
            </a:lvl1pPr>
          </a:lstStyle>
          <a:p>
            <a:pPr>
              <a:defRPr/>
            </a:pPr>
            <a:fld id="{8B43C48A-E7C9-42B4-9E43-B2FC14A872BD}" type="slidenum">
              <a:rPr lang="en-US"/>
              <a:pPr>
                <a:defRPr/>
              </a:pPr>
              <a:t>‹#›</a:t>
            </a:fld>
            <a:endParaRPr lang="en-US"/>
          </a:p>
        </p:txBody>
      </p:sp>
    </p:spTree>
  </p:cSld>
  <p:clrMap bg1="dk1" tx1="lt1" bg2="dk2" tx2="lt2" accent1="accent1" accent2="accent2" accent3="accent3" accent4="accent4" accent5="accent5" accent6="accent6" hlink="hlink" folHlink="folHlink"/>
  <p:sldLayoutIdLst>
    <p:sldLayoutId id="2147483695" r:id="rId1"/>
    <p:sldLayoutId id="2147483694" r:id="rId2"/>
    <p:sldLayoutId id="2147483693" r:id="rId3"/>
    <p:sldLayoutId id="2147483692" r:id="rId4"/>
    <p:sldLayoutId id="2147483691" r:id="rId5"/>
    <p:sldLayoutId id="2147483690" r:id="rId6"/>
    <p:sldLayoutId id="2147483689" r:id="rId7"/>
    <p:sldLayoutId id="2147483688" r:id="rId8"/>
    <p:sldLayoutId id="2147483687" r:id="rId9"/>
    <p:sldLayoutId id="2147483686" r:id="rId10"/>
    <p:sldLayoutId id="2147483685" r:id="rId11"/>
  </p:sldLayoutIdLst>
  <p:txStyles>
    <p:titleStyle>
      <a:lvl1pPr algn="ctr" defTabSz="457200" rtl="0" fontAlgn="base">
        <a:spcBef>
          <a:spcPct val="0"/>
        </a:spcBef>
        <a:spcAft>
          <a:spcPct val="0"/>
        </a:spcAft>
        <a:defRPr sz="4400" kern="1200">
          <a:solidFill>
            <a:schemeClr val="tx1"/>
          </a:solidFill>
          <a:latin typeface="+mj-lt"/>
          <a:ea typeface="+mj-ea"/>
          <a:cs typeface="+mj-cs"/>
        </a:defRPr>
      </a:lvl1pPr>
      <a:lvl2pPr algn="ctr" defTabSz="457200" rtl="0" fontAlgn="base">
        <a:spcBef>
          <a:spcPct val="0"/>
        </a:spcBef>
        <a:spcAft>
          <a:spcPct val="0"/>
        </a:spcAft>
        <a:defRPr sz="4400">
          <a:solidFill>
            <a:schemeClr val="tx1"/>
          </a:solidFill>
          <a:latin typeface="Calibri" pitchFamily="34" charset="0"/>
        </a:defRPr>
      </a:lvl2pPr>
      <a:lvl3pPr algn="ctr" defTabSz="457200" rtl="0" fontAlgn="base">
        <a:spcBef>
          <a:spcPct val="0"/>
        </a:spcBef>
        <a:spcAft>
          <a:spcPct val="0"/>
        </a:spcAft>
        <a:defRPr sz="4400">
          <a:solidFill>
            <a:schemeClr val="tx1"/>
          </a:solidFill>
          <a:latin typeface="Calibri" pitchFamily="34" charset="0"/>
        </a:defRPr>
      </a:lvl3pPr>
      <a:lvl4pPr algn="ctr" defTabSz="457200" rtl="0" fontAlgn="base">
        <a:spcBef>
          <a:spcPct val="0"/>
        </a:spcBef>
        <a:spcAft>
          <a:spcPct val="0"/>
        </a:spcAft>
        <a:defRPr sz="4400">
          <a:solidFill>
            <a:schemeClr val="tx1"/>
          </a:solidFill>
          <a:latin typeface="Calibri" pitchFamily="34" charset="0"/>
        </a:defRPr>
      </a:lvl4pPr>
      <a:lvl5pPr algn="ctr" defTabSz="457200" rtl="0" fontAlgn="base">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p:titleStyle>
    <p:bodyStyle>
      <a:lvl1pPr marL="342900" indent="-342900" algn="l" defTabSz="457200"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defTabSz="457200"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defTabSz="457200"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defTabSz="457200"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defTabSz="457200"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5.png"/><Relationship Id="rId7" Type="http://schemas.openxmlformats.org/officeDocument/2006/relationships/diagramQuickStyle" Target="../diagrams/quickStyle1.xml"/><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6.png"/><Relationship Id="rId9" Type="http://schemas.microsoft.com/office/2007/relationships/diagramDrawing" Target="../diagrams/drawing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6.xml"/><Relationship Id="rId5" Type="http://schemas.openxmlformats.org/officeDocument/2006/relationships/image" Target="../media/image5.png"/><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image" Target="../media/image26.png"/><Relationship Id="rId18" Type="http://schemas.openxmlformats.org/officeDocument/2006/relationships/image" Target="../media/image30.png"/><Relationship Id="rId26" Type="http://schemas.openxmlformats.org/officeDocument/2006/relationships/image" Target="../media/image38.png"/><Relationship Id="rId3" Type="http://schemas.openxmlformats.org/officeDocument/2006/relationships/image" Target="../media/image16.emf"/><Relationship Id="rId21" Type="http://schemas.openxmlformats.org/officeDocument/2006/relationships/image" Target="../media/image33.png"/><Relationship Id="rId7" Type="http://schemas.openxmlformats.org/officeDocument/2006/relationships/image" Target="../media/image20.png"/><Relationship Id="rId12" Type="http://schemas.openxmlformats.org/officeDocument/2006/relationships/image" Target="../media/image25.png"/><Relationship Id="rId17" Type="http://schemas.openxmlformats.org/officeDocument/2006/relationships/image" Target="../media/image11.png"/><Relationship Id="rId25" Type="http://schemas.openxmlformats.org/officeDocument/2006/relationships/image" Target="../media/image37.png"/><Relationship Id="rId2" Type="http://schemas.openxmlformats.org/officeDocument/2006/relationships/image" Target="../media/image6.png"/><Relationship Id="rId16" Type="http://schemas.openxmlformats.org/officeDocument/2006/relationships/image" Target="../media/image29.png"/><Relationship Id="rId20" Type="http://schemas.openxmlformats.org/officeDocument/2006/relationships/image" Target="../media/image32.png"/><Relationship Id="rId29" Type="http://schemas.openxmlformats.org/officeDocument/2006/relationships/image" Target="../media/image5.png"/><Relationship Id="rId1" Type="http://schemas.openxmlformats.org/officeDocument/2006/relationships/slideLayout" Target="../slideLayouts/slideLayout6.xml"/><Relationship Id="rId6" Type="http://schemas.openxmlformats.org/officeDocument/2006/relationships/image" Target="../media/image19.emf"/><Relationship Id="rId11" Type="http://schemas.openxmlformats.org/officeDocument/2006/relationships/image" Target="../media/image24.png"/><Relationship Id="rId24" Type="http://schemas.openxmlformats.org/officeDocument/2006/relationships/image" Target="../media/image36.png"/><Relationship Id="rId5" Type="http://schemas.openxmlformats.org/officeDocument/2006/relationships/image" Target="../media/image18.emf"/><Relationship Id="rId15" Type="http://schemas.openxmlformats.org/officeDocument/2006/relationships/image" Target="../media/image28.png"/><Relationship Id="rId23" Type="http://schemas.openxmlformats.org/officeDocument/2006/relationships/image" Target="../media/image35.png"/><Relationship Id="rId28" Type="http://schemas.openxmlformats.org/officeDocument/2006/relationships/image" Target="../media/image40.png"/><Relationship Id="rId10" Type="http://schemas.openxmlformats.org/officeDocument/2006/relationships/image" Target="../media/image23.png"/><Relationship Id="rId19" Type="http://schemas.openxmlformats.org/officeDocument/2006/relationships/image" Target="../media/image31.png"/><Relationship Id="rId4" Type="http://schemas.openxmlformats.org/officeDocument/2006/relationships/image" Target="../media/image17.emf"/><Relationship Id="rId9" Type="http://schemas.openxmlformats.org/officeDocument/2006/relationships/image" Target="../media/image22.png"/><Relationship Id="rId14" Type="http://schemas.openxmlformats.org/officeDocument/2006/relationships/image" Target="../media/image27.png"/><Relationship Id="rId22" Type="http://schemas.openxmlformats.org/officeDocument/2006/relationships/image" Target="../media/image34.png"/><Relationship Id="rId27" Type="http://schemas.openxmlformats.org/officeDocument/2006/relationships/image" Target="../media/image39.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44.jpe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43.jpeg"/><Relationship Id="rId5" Type="http://schemas.openxmlformats.org/officeDocument/2006/relationships/image" Target="../media/image42.jpeg"/><Relationship Id="rId4" Type="http://schemas.openxmlformats.org/officeDocument/2006/relationships/image" Target="../media/image41.jpe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44.jpe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43.jpeg"/><Relationship Id="rId5" Type="http://schemas.openxmlformats.org/officeDocument/2006/relationships/image" Target="../media/image42.jpeg"/><Relationship Id="rId4" Type="http://schemas.openxmlformats.org/officeDocument/2006/relationships/image" Target="../media/image41.jpe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44.jpe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43.jpeg"/><Relationship Id="rId5" Type="http://schemas.openxmlformats.org/officeDocument/2006/relationships/image" Target="../media/image42.jpeg"/><Relationship Id="rId4" Type="http://schemas.openxmlformats.org/officeDocument/2006/relationships/image" Target="../media/image41.jpe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44.jpe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43.jpeg"/><Relationship Id="rId5" Type="http://schemas.openxmlformats.org/officeDocument/2006/relationships/image" Target="../media/image42.jpeg"/><Relationship Id="rId4" Type="http://schemas.openxmlformats.org/officeDocument/2006/relationships/image" Target="../media/image41.jpe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44.jpe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43.jpeg"/><Relationship Id="rId5" Type="http://schemas.openxmlformats.org/officeDocument/2006/relationships/image" Target="../media/image42.jpeg"/><Relationship Id="rId4" Type="http://schemas.openxmlformats.org/officeDocument/2006/relationships/image" Target="../media/image41.jpeg"/></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7.xml"/><Relationship Id="rId1" Type="http://schemas.openxmlformats.org/officeDocument/2006/relationships/slideLayout" Target="../slideLayouts/slideLayout19.xml"/><Relationship Id="rId4" Type="http://schemas.openxmlformats.org/officeDocument/2006/relationships/image" Target="../media/image4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extBox 1"/>
          <p:cNvSpPr txBox="1">
            <a:spLocks noChangeArrowheads="1"/>
          </p:cNvSpPr>
          <p:nvPr/>
        </p:nvSpPr>
        <p:spPr bwMode="auto">
          <a:xfrm>
            <a:off x="0" y="3155950"/>
            <a:ext cx="9144000" cy="1754188"/>
          </a:xfrm>
          <a:prstGeom prst="rect">
            <a:avLst/>
          </a:prstGeom>
          <a:noFill/>
          <a:ln w="9525">
            <a:noFill/>
            <a:miter lim="800000"/>
            <a:headEnd/>
            <a:tailEnd/>
          </a:ln>
        </p:spPr>
        <p:txBody>
          <a:bodyPr>
            <a:spAutoFit/>
          </a:bodyPr>
          <a:lstStyle/>
          <a:p>
            <a:pPr algn="ctr"/>
            <a:r>
              <a:rPr lang="en-US">
                <a:solidFill>
                  <a:srgbClr val="FFFFFF"/>
                </a:solidFill>
                <a:ea typeface="MS PGothic"/>
                <a:cs typeface="Arial" charset="0"/>
              </a:rPr>
              <a:t>J. Graeme Noseworthy</a:t>
            </a:r>
          </a:p>
          <a:p>
            <a:pPr algn="ctr"/>
            <a:r>
              <a:rPr lang="en-US">
                <a:solidFill>
                  <a:srgbClr val="83D1F5"/>
                </a:solidFill>
                <a:ea typeface="MS PGothic"/>
                <a:cs typeface="Arial" charset="0"/>
              </a:rPr>
              <a:t>Strategic Messaging Director</a:t>
            </a:r>
          </a:p>
          <a:p>
            <a:pPr algn="ctr"/>
            <a:r>
              <a:rPr lang="en-US">
                <a:solidFill>
                  <a:srgbClr val="FFFFFF"/>
                </a:solidFill>
                <a:ea typeface="MS PGothic"/>
                <a:cs typeface="Arial" charset="0"/>
              </a:rPr>
              <a:t>IBM</a:t>
            </a:r>
          </a:p>
          <a:p>
            <a:pPr algn="ctr"/>
            <a:endParaRPr lang="en-US">
              <a:solidFill>
                <a:srgbClr val="FFFFFF"/>
              </a:solidFill>
              <a:ea typeface="MS PGothic"/>
              <a:cs typeface="Arial" charset="0"/>
            </a:endParaRPr>
          </a:p>
          <a:p>
            <a:pPr algn="ctr"/>
            <a:endParaRPr lang="en-US">
              <a:solidFill>
                <a:srgbClr val="FFFFFF"/>
              </a:solidFill>
              <a:ea typeface="MS PGothic"/>
              <a:cs typeface="Arial" charset="0"/>
            </a:endParaRPr>
          </a:p>
          <a:p>
            <a:pPr algn="ctr"/>
            <a:r>
              <a:rPr lang="en-US" sz="1400">
                <a:ea typeface="MS PGothic"/>
                <a:cs typeface="Arial" charset="0"/>
              </a:rPr>
              <a:t>@graemeknows</a:t>
            </a:r>
          </a:p>
        </p:txBody>
      </p:sp>
      <p:pic>
        <p:nvPicPr>
          <p:cNvPr id="28674" name="Picture 2"/>
          <p:cNvPicPr>
            <a:picLocks noChangeAspect="1" noChangeArrowheads="1"/>
          </p:cNvPicPr>
          <p:nvPr/>
        </p:nvPicPr>
        <p:blipFill>
          <a:blip r:embed="rId3"/>
          <a:srcRect/>
          <a:stretch>
            <a:fillRect/>
          </a:stretch>
        </p:blipFill>
        <p:spPr bwMode="auto">
          <a:xfrm>
            <a:off x="0" y="1808163"/>
            <a:ext cx="9144000" cy="1347787"/>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1" name="Picture 1" descr="BG_upperLeft.png"/>
          <p:cNvPicPr>
            <a:picLocks noChangeAspect="1"/>
          </p:cNvPicPr>
          <p:nvPr/>
        </p:nvPicPr>
        <p:blipFill>
          <a:blip r:embed="rId3"/>
          <a:srcRect/>
          <a:stretch>
            <a:fillRect/>
          </a:stretch>
        </p:blipFill>
        <p:spPr bwMode="auto">
          <a:xfrm>
            <a:off x="0" y="0"/>
            <a:ext cx="4013200" cy="2603500"/>
          </a:xfrm>
          <a:prstGeom prst="rect">
            <a:avLst/>
          </a:prstGeom>
          <a:noFill/>
          <a:ln w="9525">
            <a:noFill/>
            <a:miter lim="800000"/>
            <a:headEnd/>
            <a:tailEnd/>
          </a:ln>
        </p:spPr>
      </p:pic>
      <p:sp>
        <p:nvSpPr>
          <p:cNvPr id="7" name="Rectangle 6"/>
          <p:cNvSpPr/>
          <p:nvPr/>
        </p:nvSpPr>
        <p:spPr>
          <a:xfrm flipH="1">
            <a:off x="0" y="0"/>
            <a:ext cx="4621213" cy="2700338"/>
          </a:xfrm>
          <a:prstGeom prst="rect">
            <a:avLst/>
          </a:prstGeom>
          <a:gradFill flip="none" rotWithShape="1">
            <a:gsLst>
              <a:gs pos="20000">
                <a:schemeClr val="bg1"/>
              </a:gs>
              <a:gs pos="100000">
                <a:schemeClr val="bg1">
                  <a:alpha val="0"/>
                </a:schemeClr>
              </a:gs>
            </a:gsLst>
            <a:lin ang="18000000" scaled="0"/>
            <a:tileRect/>
          </a:gradFill>
          <a:ln w="57150" cmpd="sng">
            <a:no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0723" name="Title 5"/>
          <p:cNvSpPr txBox="1">
            <a:spLocks/>
          </p:cNvSpPr>
          <p:nvPr/>
        </p:nvSpPr>
        <p:spPr bwMode="auto">
          <a:xfrm>
            <a:off x="555625" y="2216150"/>
            <a:ext cx="8420100" cy="1470025"/>
          </a:xfrm>
          <a:prstGeom prst="rect">
            <a:avLst/>
          </a:prstGeom>
          <a:noFill/>
          <a:ln w="9525">
            <a:noFill/>
            <a:miter lim="800000"/>
            <a:headEnd/>
            <a:tailEnd/>
          </a:ln>
        </p:spPr>
        <p:txBody>
          <a:bodyPr/>
          <a:lstStyle/>
          <a:p>
            <a:pPr>
              <a:lnSpc>
                <a:spcPct val="85000"/>
              </a:lnSpc>
            </a:pPr>
            <a:r>
              <a:rPr lang="en-US" sz="3200" b="1">
                <a:solidFill>
                  <a:srgbClr val="83D1F5"/>
                </a:solidFill>
                <a:latin typeface="Helvetica" pitchFamily="34" charset="0"/>
                <a:cs typeface="Helvetica" pitchFamily="34" charset="0"/>
              </a:rPr>
              <a:t>What are the leading trends in </a:t>
            </a:r>
          </a:p>
          <a:p>
            <a:pPr>
              <a:lnSpc>
                <a:spcPct val="85000"/>
              </a:lnSpc>
            </a:pPr>
            <a:r>
              <a:rPr lang="en-US" sz="3200" b="1">
                <a:latin typeface="Helvetica" pitchFamily="34" charset="0"/>
                <a:cs typeface="Helvetica" pitchFamily="34" charset="0"/>
              </a:rPr>
              <a:t>data-driven marketing and loyalty</a:t>
            </a:r>
            <a:r>
              <a:rPr lang="en-US" sz="3200" b="1">
                <a:solidFill>
                  <a:srgbClr val="83D1F5"/>
                </a:solidFill>
                <a:latin typeface="Helvetica" pitchFamily="34" charset="0"/>
                <a:cs typeface="Helvetica" pitchFamily="34" charset="0"/>
              </a:rPr>
              <a:t> for today’s digital economy?</a:t>
            </a:r>
            <a:endParaRPr lang="en-US" sz="3200" b="1">
              <a:solidFill>
                <a:srgbClr val="83D1F5"/>
              </a:solidFill>
              <a:cs typeface="Arial" charset="0"/>
            </a:endParaRPr>
          </a:p>
        </p:txBody>
      </p:sp>
      <p:pic>
        <p:nvPicPr>
          <p:cNvPr id="30724" name="Picture 2"/>
          <p:cNvPicPr>
            <a:picLocks noChangeAspect="1" noChangeArrowheads="1"/>
          </p:cNvPicPr>
          <p:nvPr/>
        </p:nvPicPr>
        <p:blipFill>
          <a:blip r:embed="rId4"/>
          <a:srcRect/>
          <a:stretch>
            <a:fillRect/>
          </a:stretch>
        </p:blipFill>
        <p:spPr bwMode="auto">
          <a:xfrm>
            <a:off x="8312150" y="4711700"/>
            <a:ext cx="955675" cy="627063"/>
          </a:xfrm>
          <a:prstGeom prst="rect">
            <a:avLst/>
          </a:prstGeom>
          <a:noFill/>
          <a:ln w="9525">
            <a:noFill/>
            <a:miter lim="800000"/>
            <a:headEnd/>
            <a:tailEnd/>
          </a:ln>
        </p:spPr>
      </p:pic>
      <p:sp>
        <p:nvSpPr>
          <p:cNvPr id="30725" name="TextBox 25"/>
          <p:cNvSpPr txBox="1">
            <a:spLocks noChangeArrowheads="1"/>
          </p:cNvSpPr>
          <p:nvPr/>
        </p:nvSpPr>
        <p:spPr bwMode="auto">
          <a:xfrm>
            <a:off x="0" y="4876800"/>
            <a:ext cx="3184525" cy="261938"/>
          </a:xfrm>
          <a:prstGeom prst="rect">
            <a:avLst/>
          </a:prstGeom>
          <a:solidFill>
            <a:schemeClr val="bg1"/>
          </a:solidFill>
          <a:ln w="9525">
            <a:noFill/>
            <a:miter lim="800000"/>
            <a:headEnd/>
            <a:tailEnd/>
          </a:ln>
        </p:spPr>
        <p:txBody>
          <a:bodyPr>
            <a:spAutoFit/>
          </a:bodyPr>
          <a:lstStyle/>
          <a:p>
            <a:r>
              <a:rPr lang="en-US" sz="1100" i="1">
                <a:latin typeface="Calibri" pitchFamily="34" charset="0"/>
              </a:rPr>
              <a:t>@graemeknows</a:t>
            </a:r>
          </a:p>
        </p:txBody>
      </p:sp>
    </p:spTree>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745" name="Group 47"/>
          <p:cNvGrpSpPr>
            <a:grpSpLocks/>
          </p:cNvGrpSpPr>
          <p:nvPr/>
        </p:nvGrpSpPr>
        <p:grpSpPr bwMode="auto">
          <a:xfrm rot="16200000" flipV="1">
            <a:off x="72231" y="-72231"/>
            <a:ext cx="1509713" cy="1654175"/>
            <a:chOff x="7634017" y="3488590"/>
            <a:chExt cx="1509983" cy="1654910"/>
          </a:xfrm>
        </p:grpSpPr>
        <p:pic>
          <p:nvPicPr>
            <p:cNvPr id="31786" name="Picture 48" descr="accent.png"/>
            <p:cNvPicPr>
              <a:picLocks noChangeAspect="1"/>
            </p:cNvPicPr>
            <p:nvPr/>
          </p:nvPicPr>
          <p:blipFill>
            <a:blip r:embed="rId3"/>
            <a:srcRect/>
            <a:stretch>
              <a:fillRect/>
            </a:stretch>
          </p:blipFill>
          <p:spPr bwMode="auto">
            <a:xfrm>
              <a:off x="7684227" y="3488590"/>
              <a:ext cx="1459773" cy="1654910"/>
            </a:xfrm>
            <a:prstGeom prst="rect">
              <a:avLst/>
            </a:prstGeom>
            <a:noFill/>
            <a:ln w="9525">
              <a:noFill/>
              <a:miter lim="800000"/>
              <a:headEnd/>
              <a:tailEnd/>
            </a:ln>
          </p:spPr>
        </p:pic>
        <p:sp>
          <p:nvSpPr>
            <p:cNvPr id="50" name="Rectangle 2"/>
            <p:cNvSpPr>
              <a:spLocks noChangeArrowheads="1"/>
            </p:cNvSpPr>
            <p:nvPr/>
          </p:nvSpPr>
          <p:spPr bwMode="auto">
            <a:xfrm>
              <a:off x="7634017" y="3488590"/>
              <a:ext cx="1459174" cy="1654910"/>
            </a:xfrm>
            <a:prstGeom prst="rect">
              <a:avLst/>
            </a:prstGeom>
            <a:gradFill rotWithShape="1">
              <a:gsLst>
                <a:gs pos="0">
                  <a:sysClr val="windowText" lastClr="000000">
                    <a:alpha val="89998"/>
                  </a:sysClr>
                </a:gs>
                <a:gs pos="100000">
                  <a:sysClr val="windowText" lastClr="000000">
                    <a:alpha val="0"/>
                  </a:sysClr>
                </a:gs>
              </a:gsLst>
              <a:lin ang="0" scaled="1"/>
            </a:gradFill>
            <a:ln>
              <a:noFill/>
            </a:ln>
            <a:extLst>
              <a:ext uri="{91240B29-F687-4F45-9708-019B960494DF}"/>
            </a:extLst>
          </p:spPr>
          <p:txBody>
            <a:bodyPr/>
            <a:lstStyle/>
            <a:p>
              <a:pPr defTabSz="914400" fontAlgn="auto">
                <a:spcBef>
                  <a:spcPts val="0"/>
                </a:spcBef>
                <a:spcAft>
                  <a:spcPts val="0"/>
                </a:spcAft>
                <a:defRPr/>
              </a:pPr>
              <a:endParaRPr lang="en-US" kern="0">
                <a:solidFill>
                  <a:sysClr val="windowText" lastClr="000000"/>
                </a:solidFill>
                <a:latin typeface="+mn-lt"/>
              </a:endParaRPr>
            </a:p>
          </p:txBody>
        </p:sp>
      </p:grpSp>
      <p:sp>
        <p:nvSpPr>
          <p:cNvPr id="31746" name="TextBox 25"/>
          <p:cNvSpPr txBox="1">
            <a:spLocks noChangeArrowheads="1"/>
          </p:cNvSpPr>
          <p:nvPr/>
        </p:nvSpPr>
        <p:spPr bwMode="auto">
          <a:xfrm>
            <a:off x="0" y="4876800"/>
            <a:ext cx="3184525" cy="261938"/>
          </a:xfrm>
          <a:prstGeom prst="rect">
            <a:avLst/>
          </a:prstGeom>
          <a:solidFill>
            <a:schemeClr val="bg1"/>
          </a:solidFill>
          <a:ln w="9525">
            <a:noFill/>
            <a:miter lim="800000"/>
            <a:headEnd/>
            <a:tailEnd/>
          </a:ln>
        </p:spPr>
        <p:txBody>
          <a:bodyPr>
            <a:spAutoFit/>
          </a:bodyPr>
          <a:lstStyle/>
          <a:p>
            <a:r>
              <a:rPr lang="en-US" sz="1100" i="1">
                <a:latin typeface="Calibri" pitchFamily="34" charset="0"/>
              </a:rPr>
              <a:t>@graemeknows</a:t>
            </a:r>
          </a:p>
        </p:txBody>
      </p:sp>
      <p:sp>
        <p:nvSpPr>
          <p:cNvPr id="31747" name="Title 1"/>
          <p:cNvSpPr>
            <a:spLocks noGrp="1"/>
          </p:cNvSpPr>
          <p:nvPr>
            <p:ph type="title"/>
          </p:nvPr>
        </p:nvSpPr>
        <p:spPr>
          <a:xfrm>
            <a:off x="331788" y="981075"/>
            <a:ext cx="8561387" cy="811213"/>
          </a:xfrm>
        </p:spPr>
        <p:txBody>
          <a:bodyPr/>
          <a:lstStyle/>
          <a:p>
            <a:pPr algn="r"/>
            <a:r>
              <a:rPr lang="en-US" smtClean="0">
                <a:latin typeface="Arial" charset="0"/>
                <a:ea typeface="ヒラギノ角ゴ Pro W3"/>
                <a:cs typeface="ヒラギノ角ゴ Pro W3"/>
              </a:rPr>
              <a:t>CMOs feel </a:t>
            </a:r>
            <a:r>
              <a:rPr lang="en-US" smtClean="0">
                <a:solidFill>
                  <a:srgbClr val="83D1F5"/>
                </a:solidFill>
                <a:latin typeface="Arial" charset="0"/>
                <a:ea typeface="ヒラギノ角ゴ Pro W3"/>
                <a:cs typeface="ヒラギノ角ゴ Pro W3"/>
              </a:rPr>
              <a:t>underprepared for the deluge of data </a:t>
            </a:r>
            <a:r>
              <a:rPr lang="en-US" smtClean="0">
                <a:latin typeface="Arial" charset="0"/>
                <a:ea typeface="ヒラギノ角ゴ Pro W3"/>
                <a:cs typeface="ヒラギノ角ゴ Pro W3"/>
              </a:rPr>
              <a:t>and the growth in social media; the pace of change is too fast</a:t>
            </a:r>
          </a:p>
        </p:txBody>
      </p:sp>
      <p:grpSp>
        <p:nvGrpSpPr>
          <p:cNvPr id="31748" name="Group 1"/>
          <p:cNvGrpSpPr>
            <a:grpSpLocks/>
          </p:cNvGrpSpPr>
          <p:nvPr/>
        </p:nvGrpSpPr>
        <p:grpSpPr bwMode="auto">
          <a:xfrm>
            <a:off x="331788" y="1908175"/>
            <a:ext cx="8453437" cy="2832100"/>
            <a:chOff x="331788" y="2231220"/>
            <a:chExt cx="8453437" cy="2831444"/>
          </a:xfrm>
        </p:grpSpPr>
        <p:sp>
          <p:nvSpPr>
            <p:cNvPr id="38916" name="TextBox 59"/>
            <p:cNvSpPr txBox="1">
              <a:spLocks noChangeArrowheads="1"/>
            </p:cNvSpPr>
            <p:nvPr/>
          </p:nvSpPr>
          <p:spPr bwMode="auto">
            <a:xfrm>
              <a:off x="331788" y="2231220"/>
              <a:ext cx="4572000" cy="299969"/>
            </a:xfrm>
            <a:prstGeom prst="rect">
              <a:avLst/>
            </a:prstGeom>
            <a:noFill/>
            <a:ln w="9525">
              <a:noFill/>
              <a:miter lim="800000"/>
              <a:headEnd/>
              <a:tailEnd/>
            </a:ln>
          </p:spPr>
          <p:txBody>
            <a:bodyPr anchor="ctr">
              <a:spAutoFit/>
            </a:bodyPr>
            <a:lstStyle/>
            <a:p>
              <a:pPr algn="ctr" fontAlgn="auto">
                <a:lnSpc>
                  <a:spcPct val="90000"/>
                </a:lnSpc>
                <a:spcBef>
                  <a:spcPct val="50000"/>
                </a:spcBef>
                <a:spcAft>
                  <a:spcPts val="0"/>
                </a:spcAft>
                <a:buFont typeface="Wingdings" pitchFamily="2" charset="2"/>
                <a:buNone/>
                <a:defRPr/>
              </a:pPr>
              <a:r>
                <a:rPr lang="en-US" altLang="zh-TW" sz="1500" b="1" dirty="0">
                  <a:solidFill>
                    <a:schemeClr val="tx1">
                      <a:lumMod val="65000"/>
                      <a:lumOff val="35000"/>
                    </a:schemeClr>
                  </a:solidFill>
                  <a:latin typeface="+mn-lt"/>
                  <a:ea typeface="MS PGothic" pitchFamily="34" charset="-128"/>
                </a:rPr>
                <a:t>Preparedness for the data explosion</a:t>
              </a:r>
            </a:p>
          </p:txBody>
        </p:sp>
        <p:sp>
          <p:nvSpPr>
            <p:cNvPr id="15" name="Rectangle 14"/>
            <p:cNvSpPr/>
            <p:nvPr/>
          </p:nvSpPr>
          <p:spPr bwMode="auto">
            <a:xfrm rot="5400000">
              <a:off x="2490987" y="3129447"/>
              <a:ext cx="1714103" cy="777875"/>
            </a:xfrm>
            <a:prstGeom prst="rect">
              <a:avLst/>
            </a:prstGeom>
            <a:solidFill>
              <a:srgbClr val="F1902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400">
                <a:solidFill>
                  <a:srgbClr val="FFFFFF"/>
                </a:solidFill>
              </a:endParaRPr>
            </a:p>
          </p:txBody>
        </p:sp>
        <p:sp>
          <p:nvSpPr>
            <p:cNvPr id="16" name="Rectangle 15"/>
            <p:cNvSpPr/>
            <p:nvPr/>
          </p:nvSpPr>
          <p:spPr bwMode="auto">
            <a:xfrm rot="16200000">
              <a:off x="3193292" y="3839689"/>
              <a:ext cx="307904" cy="776288"/>
            </a:xfrm>
            <a:prstGeom prst="rect">
              <a:avLst/>
            </a:prstGeom>
            <a:solidFill>
              <a:srgbClr val="83D1F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400">
                <a:solidFill>
                  <a:srgbClr val="FFFFFF"/>
                </a:solidFill>
              </a:endParaRPr>
            </a:p>
          </p:txBody>
        </p:sp>
        <p:cxnSp>
          <p:nvCxnSpPr>
            <p:cNvPr id="17" name="Straight Connector 16"/>
            <p:cNvCxnSpPr/>
            <p:nvPr/>
          </p:nvCxnSpPr>
          <p:spPr bwMode="auto">
            <a:xfrm flipH="1">
              <a:off x="2525713" y="4073881"/>
              <a:ext cx="1195387"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sp>
          <p:nvSpPr>
            <p:cNvPr id="31755" name="TextBox 17"/>
            <p:cNvSpPr txBox="1">
              <a:spLocks noChangeArrowheads="1"/>
            </p:cNvSpPr>
            <p:nvPr/>
          </p:nvSpPr>
          <p:spPr bwMode="auto">
            <a:xfrm flipH="1">
              <a:off x="1182011" y="3226304"/>
              <a:ext cx="471487" cy="246221"/>
            </a:xfrm>
            <a:prstGeom prst="rect">
              <a:avLst/>
            </a:prstGeom>
            <a:noFill/>
            <a:ln w="9525">
              <a:noFill/>
              <a:miter lim="800000"/>
              <a:headEnd/>
              <a:tailEnd/>
            </a:ln>
          </p:spPr>
          <p:txBody>
            <a:bodyPr lIns="0" tIns="0" rIns="45720" bIns="0">
              <a:spAutoFit/>
            </a:bodyPr>
            <a:lstStyle/>
            <a:p>
              <a:pPr algn="r"/>
              <a:r>
                <a:rPr lang="en-US" sz="1600">
                  <a:latin typeface="Calibri" pitchFamily="34" charset="0"/>
                  <a:ea typeface="MS PGothic"/>
                  <a:cs typeface="MS PGothic"/>
                </a:rPr>
                <a:t>71</a:t>
              </a:r>
              <a:r>
                <a:rPr lang="en-US" sz="1600" baseline="30000">
                  <a:latin typeface="Calibri" pitchFamily="34" charset="0"/>
                  <a:ea typeface="MS PGothic"/>
                  <a:cs typeface="MS PGothic"/>
                </a:rPr>
                <a:t>%</a:t>
              </a:r>
              <a:endParaRPr lang="en-US" sz="1000" baseline="30000">
                <a:latin typeface="Calibri" pitchFamily="34" charset="0"/>
                <a:ea typeface="MS PGothic"/>
                <a:cs typeface="MS PGothic"/>
              </a:endParaRPr>
            </a:p>
          </p:txBody>
        </p:sp>
        <p:cxnSp>
          <p:nvCxnSpPr>
            <p:cNvPr id="19" name="Straight Connector 18"/>
            <p:cNvCxnSpPr/>
            <p:nvPr/>
          </p:nvCxnSpPr>
          <p:spPr bwMode="auto">
            <a:xfrm flipH="1">
              <a:off x="2543175" y="2661333"/>
              <a:ext cx="119380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sp>
          <p:nvSpPr>
            <p:cNvPr id="31757" name="TextBox 55"/>
            <p:cNvSpPr txBox="1">
              <a:spLocks noChangeArrowheads="1"/>
            </p:cNvSpPr>
            <p:nvPr/>
          </p:nvSpPr>
          <p:spPr bwMode="auto">
            <a:xfrm>
              <a:off x="2133833" y="4377585"/>
              <a:ext cx="1600200" cy="347788"/>
            </a:xfrm>
            <a:prstGeom prst="rect">
              <a:avLst/>
            </a:prstGeom>
            <a:noFill/>
            <a:ln w="9525">
              <a:noFill/>
              <a:miter lim="800000"/>
              <a:headEnd/>
              <a:tailEnd/>
            </a:ln>
          </p:spPr>
          <p:txBody>
            <a:bodyPr lIns="0" tIns="192024" rIns="0" bIns="0">
              <a:spAutoFit/>
            </a:bodyPr>
            <a:lstStyle/>
            <a:p>
              <a:pPr algn="r">
                <a:lnSpc>
                  <a:spcPts val="1200"/>
                </a:lnSpc>
              </a:pPr>
              <a:r>
                <a:rPr lang="en-US" sz="1200" b="1">
                  <a:solidFill>
                    <a:srgbClr val="000000"/>
                  </a:solidFill>
                  <a:latin typeface="Calibri" pitchFamily="34" charset="0"/>
                  <a:ea typeface="MS PGothic"/>
                  <a:cs typeface="MS PGothic"/>
                </a:rPr>
                <a:t>2013</a:t>
              </a:r>
            </a:p>
          </p:txBody>
        </p:sp>
        <p:sp>
          <p:nvSpPr>
            <p:cNvPr id="31758" name="TextBox 55"/>
            <p:cNvSpPr txBox="1">
              <a:spLocks noChangeArrowheads="1"/>
            </p:cNvSpPr>
            <p:nvPr/>
          </p:nvSpPr>
          <p:spPr bwMode="auto">
            <a:xfrm>
              <a:off x="808948" y="4374996"/>
              <a:ext cx="1600200" cy="347788"/>
            </a:xfrm>
            <a:prstGeom prst="rect">
              <a:avLst/>
            </a:prstGeom>
            <a:noFill/>
            <a:ln w="9525">
              <a:noFill/>
              <a:miter lim="800000"/>
              <a:headEnd/>
              <a:tailEnd/>
            </a:ln>
          </p:spPr>
          <p:txBody>
            <a:bodyPr lIns="0" tIns="192024" rIns="0" bIns="0">
              <a:spAutoFit/>
            </a:bodyPr>
            <a:lstStyle/>
            <a:p>
              <a:pPr algn="r">
                <a:lnSpc>
                  <a:spcPts val="1200"/>
                </a:lnSpc>
              </a:pPr>
              <a:r>
                <a:rPr lang="en-US" sz="1200" b="1">
                  <a:solidFill>
                    <a:srgbClr val="000000"/>
                  </a:solidFill>
                  <a:latin typeface="Calibri" pitchFamily="34" charset="0"/>
                  <a:ea typeface="MS PGothic"/>
                  <a:cs typeface="MS PGothic"/>
                </a:rPr>
                <a:t>2011</a:t>
              </a:r>
            </a:p>
          </p:txBody>
        </p:sp>
        <p:sp>
          <p:nvSpPr>
            <p:cNvPr id="22" name="Rectangle 21"/>
            <p:cNvSpPr/>
            <p:nvPr/>
          </p:nvSpPr>
          <p:spPr bwMode="auto">
            <a:xfrm rot="5400000">
              <a:off x="1191617" y="3136589"/>
              <a:ext cx="1712516" cy="777875"/>
            </a:xfrm>
            <a:prstGeom prst="rect">
              <a:avLst/>
            </a:prstGeom>
            <a:solidFill>
              <a:srgbClr val="F1902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400">
                <a:solidFill>
                  <a:srgbClr val="FFFFFF"/>
                </a:solidFill>
              </a:endParaRPr>
            </a:p>
          </p:txBody>
        </p:sp>
        <p:sp>
          <p:nvSpPr>
            <p:cNvPr id="23" name="Rectangle 22"/>
            <p:cNvSpPr/>
            <p:nvPr/>
          </p:nvSpPr>
          <p:spPr bwMode="auto">
            <a:xfrm rot="16200000">
              <a:off x="1794727" y="3738113"/>
              <a:ext cx="498360" cy="776287"/>
            </a:xfrm>
            <a:prstGeom prst="rect">
              <a:avLst/>
            </a:prstGeom>
            <a:solidFill>
              <a:srgbClr val="83D1F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400">
                <a:solidFill>
                  <a:srgbClr val="FFFFFF"/>
                </a:solidFill>
              </a:endParaRPr>
            </a:p>
          </p:txBody>
        </p:sp>
        <p:cxnSp>
          <p:nvCxnSpPr>
            <p:cNvPr id="24" name="Straight Connector 23"/>
            <p:cNvCxnSpPr/>
            <p:nvPr/>
          </p:nvCxnSpPr>
          <p:spPr bwMode="auto">
            <a:xfrm flipH="1">
              <a:off x="1214438" y="3877077"/>
              <a:ext cx="1195387"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sp>
          <p:nvSpPr>
            <p:cNvPr id="31762" name="TextBox 24"/>
            <p:cNvSpPr txBox="1">
              <a:spLocks noChangeArrowheads="1"/>
            </p:cNvSpPr>
            <p:nvPr/>
          </p:nvSpPr>
          <p:spPr bwMode="auto">
            <a:xfrm flipH="1">
              <a:off x="2486936" y="3326317"/>
              <a:ext cx="471487" cy="246221"/>
            </a:xfrm>
            <a:prstGeom prst="rect">
              <a:avLst/>
            </a:prstGeom>
            <a:noFill/>
            <a:ln w="9525">
              <a:noFill/>
              <a:miter lim="800000"/>
              <a:headEnd/>
              <a:tailEnd/>
            </a:ln>
          </p:spPr>
          <p:txBody>
            <a:bodyPr lIns="0" tIns="0" rIns="45720" bIns="0">
              <a:spAutoFit/>
            </a:bodyPr>
            <a:lstStyle/>
            <a:p>
              <a:pPr algn="r"/>
              <a:r>
                <a:rPr lang="en-US" sz="1600">
                  <a:latin typeface="Calibri" pitchFamily="34" charset="0"/>
                  <a:ea typeface="MS PGothic"/>
                  <a:cs typeface="MS PGothic"/>
                </a:rPr>
                <a:t>82</a:t>
              </a:r>
              <a:r>
                <a:rPr lang="en-US" sz="1600" baseline="30000">
                  <a:latin typeface="Calibri" pitchFamily="34" charset="0"/>
                  <a:ea typeface="MS PGothic"/>
                  <a:cs typeface="MS PGothic"/>
                </a:rPr>
                <a:t>%</a:t>
              </a:r>
              <a:endParaRPr lang="en-US" sz="1000" baseline="30000">
                <a:latin typeface="Calibri" pitchFamily="34" charset="0"/>
                <a:ea typeface="MS PGothic"/>
                <a:cs typeface="MS PGothic"/>
              </a:endParaRPr>
            </a:p>
          </p:txBody>
        </p:sp>
        <p:sp>
          <p:nvSpPr>
            <p:cNvPr id="31763" name="TextBox 25"/>
            <p:cNvSpPr txBox="1">
              <a:spLocks noChangeArrowheads="1"/>
            </p:cNvSpPr>
            <p:nvPr/>
          </p:nvSpPr>
          <p:spPr bwMode="auto">
            <a:xfrm flipH="1">
              <a:off x="1175661" y="4038311"/>
              <a:ext cx="471487" cy="246221"/>
            </a:xfrm>
            <a:prstGeom prst="rect">
              <a:avLst/>
            </a:prstGeom>
            <a:noFill/>
            <a:ln w="9525">
              <a:noFill/>
              <a:miter lim="800000"/>
              <a:headEnd/>
              <a:tailEnd/>
            </a:ln>
          </p:spPr>
          <p:txBody>
            <a:bodyPr lIns="0" tIns="0" rIns="45720" bIns="0">
              <a:spAutoFit/>
            </a:bodyPr>
            <a:lstStyle/>
            <a:p>
              <a:pPr algn="r"/>
              <a:r>
                <a:rPr lang="en-US" sz="1600">
                  <a:latin typeface="Calibri" pitchFamily="34" charset="0"/>
                  <a:ea typeface="MS PGothic"/>
                  <a:cs typeface="MS PGothic"/>
                </a:rPr>
                <a:t>29</a:t>
              </a:r>
              <a:r>
                <a:rPr lang="en-US" sz="1600" baseline="30000">
                  <a:latin typeface="Calibri" pitchFamily="34" charset="0"/>
                  <a:ea typeface="MS PGothic"/>
                  <a:cs typeface="MS PGothic"/>
                </a:rPr>
                <a:t>%</a:t>
              </a:r>
              <a:endParaRPr lang="en-US" sz="1000" baseline="30000">
                <a:latin typeface="Calibri" pitchFamily="34" charset="0"/>
                <a:ea typeface="MS PGothic"/>
                <a:cs typeface="MS PGothic"/>
              </a:endParaRPr>
            </a:p>
          </p:txBody>
        </p:sp>
        <p:sp>
          <p:nvSpPr>
            <p:cNvPr id="31764" name="TextBox 26"/>
            <p:cNvSpPr txBox="1">
              <a:spLocks noChangeArrowheads="1"/>
            </p:cNvSpPr>
            <p:nvPr/>
          </p:nvSpPr>
          <p:spPr bwMode="auto">
            <a:xfrm flipH="1">
              <a:off x="2486936" y="4135943"/>
              <a:ext cx="471487" cy="246221"/>
            </a:xfrm>
            <a:prstGeom prst="rect">
              <a:avLst/>
            </a:prstGeom>
            <a:noFill/>
            <a:ln w="9525">
              <a:noFill/>
              <a:miter lim="800000"/>
              <a:headEnd/>
              <a:tailEnd/>
            </a:ln>
          </p:spPr>
          <p:txBody>
            <a:bodyPr lIns="0" tIns="0" rIns="45720" bIns="0">
              <a:spAutoFit/>
            </a:bodyPr>
            <a:lstStyle/>
            <a:p>
              <a:pPr algn="r"/>
              <a:r>
                <a:rPr lang="en-US" sz="1600">
                  <a:latin typeface="Calibri" pitchFamily="34" charset="0"/>
                  <a:ea typeface="MS PGothic"/>
                  <a:cs typeface="MS PGothic"/>
                </a:rPr>
                <a:t>18</a:t>
              </a:r>
              <a:r>
                <a:rPr lang="en-US" sz="1600" baseline="30000">
                  <a:latin typeface="Calibri" pitchFamily="34" charset="0"/>
                  <a:ea typeface="MS PGothic"/>
                  <a:cs typeface="MS PGothic"/>
                </a:rPr>
                <a:t>%</a:t>
              </a:r>
              <a:endParaRPr lang="en-US" sz="1000" baseline="30000">
                <a:latin typeface="Calibri" pitchFamily="34" charset="0"/>
                <a:ea typeface="MS PGothic"/>
                <a:cs typeface="MS PGothic"/>
              </a:endParaRPr>
            </a:p>
          </p:txBody>
        </p:sp>
        <p:cxnSp>
          <p:nvCxnSpPr>
            <p:cNvPr id="28" name="Straight Connector 27"/>
            <p:cNvCxnSpPr/>
            <p:nvPr/>
          </p:nvCxnSpPr>
          <p:spPr bwMode="auto">
            <a:xfrm flipH="1">
              <a:off x="1238250" y="3451725"/>
              <a:ext cx="119380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Rectangle 29"/>
            <p:cNvSpPr/>
            <p:nvPr/>
          </p:nvSpPr>
          <p:spPr bwMode="auto">
            <a:xfrm rot="5400000">
              <a:off x="6442275" y="3127859"/>
              <a:ext cx="1714103" cy="777875"/>
            </a:xfrm>
            <a:prstGeom prst="rect">
              <a:avLst/>
            </a:prstGeom>
            <a:solidFill>
              <a:srgbClr val="F1902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400">
                <a:solidFill>
                  <a:srgbClr val="FFFFFF"/>
                </a:solidFill>
              </a:endParaRPr>
            </a:p>
          </p:txBody>
        </p:sp>
        <p:sp>
          <p:nvSpPr>
            <p:cNvPr id="31" name="Rectangle 30"/>
            <p:cNvSpPr/>
            <p:nvPr/>
          </p:nvSpPr>
          <p:spPr bwMode="auto">
            <a:xfrm rot="16200000">
              <a:off x="7007292" y="3702402"/>
              <a:ext cx="582478" cy="776287"/>
            </a:xfrm>
            <a:prstGeom prst="rect">
              <a:avLst/>
            </a:prstGeom>
            <a:solidFill>
              <a:srgbClr val="83D1F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400">
                <a:solidFill>
                  <a:srgbClr val="FFFFFF"/>
                </a:solidFill>
              </a:endParaRPr>
            </a:p>
          </p:txBody>
        </p:sp>
        <p:cxnSp>
          <p:nvCxnSpPr>
            <p:cNvPr id="32" name="Straight Connector 31"/>
            <p:cNvCxnSpPr/>
            <p:nvPr/>
          </p:nvCxnSpPr>
          <p:spPr bwMode="auto">
            <a:xfrm flipH="1">
              <a:off x="6494463" y="3799307"/>
              <a:ext cx="1195387"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sp>
          <p:nvSpPr>
            <p:cNvPr id="31769" name="TextBox 32"/>
            <p:cNvSpPr txBox="1">
              <a:spLocks noChangeArrowheads="1"/>
            </p:cNvSpPr>
            <p:nvPr/>
          </p:nvSpPr>
          <p:spPr bwMode="auto">
            <a:xfrm flipH="1">
              <a:off x="5125362" y="3222733"/>
              <a:ext cx="471487" cy="246221"/>
            </a:xfrm>
            <a:prstGeom prst="rect">
              <a:avLst/>
            </a:prstGeom>
            <a:noFill/>
            <a:ln w="9525">
              <a:noFill/>
              <a:miter lim="800000"/>
              <a:headEnd/>
              <a:tailEnd/>
            </a:ln>
          </p:spPr>
          <p:txBody>
            <a:bodyPr lIns="0" tIns="0" rIns="45720" bIns="0">
              <a:spAutoFit/>
            </a:bodyPr>
            <a:lstStyle/>
            <a:p>
              <a:pPr algn="r"/>
              <a:r>
                <a:rPr lang="en-US" sz="1600">
                  <a:latin typeface="Calibri" pitchFamily="34" charset="0"/>
                  <a:ea typeface="MS PGothic"/>
                  <a:cs typeface="MS PGothic"/>
                </a:rPr>
                <a:t>68</a:t>
              </a:r>
              <a:r>
                <a:rPr lang="en-US" sz="1600" baseline="30000">
                  <a:latin typeface="Calibri" pitchFamily="34" charset="0"/>
                  <a:ea typeface="MS PGothic"/>
                  <a:cs typeface="MS PGothic"/>
                </a:rPr>
                <a:t>%</a:t>
              </a:r>
              <a:endParaRPr lang="en-US" sz="1000" baseline="30000">
                <a:latin typeface="Calibri" pitchFamily="34" charset="0"/>
                <a:ea typeface="MS PGothic"/>
                <a:cs typeface="MS PGothic"/>
              </a:endParaRPr>
            </a:p>
          </p:txBody>
        </p:sp>
        <p:cxnSp>
          <p:nvCxnSpPr>
            <p:cNvPr id="34" name="Straight Connector 33"/>
            <p:cNvCxnSpPr/>
            <p:nvPr/>
          </p:nvCxnSpPr>
          <p:spPr bwMode="auto">
            <a:xfrm flipH="1">
              <a:off x="6494463" y="2659746"/>
              <a:ext cx="119380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sp>
          <p:nvSpPr>
            <p:cNvPr id="31771" name="TextBox 55"/>
            <p:cNvSpPr txBox="1">
              <a:spLocks noChangeArrowheads="1"/>
            </p:cNvSpPr>
            <p:nvPr/>
          </p:nvSpPr>
          <p:spPr bwMode="auto">
            <a:xfrm>
              <a:off x="6085122" y="4376395"/>
              <a:ext cx="1600200" cy="347788"/>
            </a:xfrm>
            <a:prstGeom prst="rect">
              <a:avLst/>
            </a:prstGeom>
            <a:noFill/>
            <a:ln w="9525">
              <a:noFill/>
              <a:miter lim="800000"/>
              <a:headEnd/>
              <a:tailEnd/>
            </a:ln>
          </p:spPr>
          <p:txBody>
            <a:bodyPr lIns="0" tIns="192024" rIns="0" bIns="0">
              <a:spAutoFit/>
            </a:bodyPr>
            <a:lstStyle/>
            <a:p>
              <a:pPr algn="r">
                <a:lnSpc>
                  <a:spcPts val="1200"/>
                </a:lnSpc>
              </a:pPr>
              <a:r>
                <a:rPr lang="en-US" sz="1200" b="1">
                  <a:solidFill>
                    <a:srgbClr val="000000"/>
                  </a:solidFill>
                  <a:latin typeface="Calibri" pitchFamily="34" charset="0"/>
                  <a:ea typeface="MS PGothic"/>
                  <a:cs typeface="MS PGothic"/>
                </a:rPr>
                <a:t>2013</a:t>
              </a:r>
            </a:p>
          </p:txBody>
        </p:sp>
        <p:sp>
          <p:nvSpPr>
            <p:cNvPr id="31772" name="TextBox 55"/>
            <p:cNvSpPr txBox="1">
              <a:spLocks noChangeArrowheads="1"/>
            </p:cNvSpPr>
            <p:nvPr/>
          </p:nvSpPr>
          <p:spPr bwMode="auto">
            <a:xfrm>
              <a:off x="4760237" y="4373805"/>
              <a:ext cx="1600200" cy="347788"/>
            </a:xfrm>
            <a:prstGeom prst="rect">
              <a:avLst/>
            </a:prstGeom>
            <a:noFill/>
            <a:ln w="9525">
              <a:noFill/>
              <a:miter lim="800000"/>
              <a:headEnd/>
              <a:tailEnd/>
            </a:ln>
          </p:spPr>
          <p:txBody>
            <a:bodyPr lIns="0" tIns="192024" rIns="0" bIns="0">
              <a:spAutoFit/>
            </a:bodyPr>
            <a:lstStyle/>
            <a:p>
              <a:pPr algn="r">
                <a:lnSpc>
                  <a:spcPts val="1200"/>
                </a:lnSpc>
              </a:pPr>
              <a:r>
                <a:rPr lang="en-US" sz="1200" b="1">
                  <a:solidFill>
                    <a:srgbClr val="000000"/>
                  </a:solidFill>
                  <a:latin typeface="Calibri" pitchFamily="34" charset="0"/>
                  <a:ea typeface="MS PGothic"/>
                  <a:cs typeface="MS PGothic"/>
                </a:rPr>
                <a:t>2011</a:t>
              </a:r>
            </a:p>
          </p:txBody>
        </p:sp>
        <p:sp>
          <p:nvSpPr>
            <p:cNvPr id="38" name="Rectangle 37"/>
            <p:cNvSpPr/>
            <p:nvPr/>
          </p:nvSpPr>
          <p:spPr bwMode="auto">
            <a:xfrm rot="5400000">
              <a:off x="5131000" y="3135795"/>
              <a:ext cx="1714103" cy="777875"/>
            </a:xfrm>
            <a:prstGeom prst="rect">
              <a:avLst/>
            </a:prstGeom>
            <a:solidFill>
              <a:srgbClr val="F1902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400">
                <a:solidFill>
                  <a:srgbClr val="FFFFFF"/>
                </a:solidFill>
              </a:endParaRPr>
            </a:p>
          </p:txBody>
        </p:sp>
        <p:sp>
          <p:nvSpPr>
            <p:cNvPr id="39" name="Rectangle 38"/>
            <p:cNvSpPr/>
            <p:nvPr/>
          </p:nvSpPr>
          <p:spPr bwMode="auto">
            <a:xfrm rot="16200000">
              <a:off x="5713477" y="3710337"/>
              <a:ext cx="549148" cy="777875"/>
            </a:xfrm>
            <a:prstGeom prst="rect">
              <a:avLst/>
            </a:prstGeom>
            <a:solidFill>
              <a:srgbClr val="83D1F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400">
                <a:solidFill>
                  <a:srgbClr val="FFFFFF"/>
                </a:solidFill>
              </a:endParaRPr>
            </a:p>
          </p:txBody>
        </p:sp>
        <p:cxnSp>
          <p:nvCxnSpPr>
            <p:cNvPr id="40" name="Straight Connector 39"/>
            <p:cNvCxnSpPr/>
            <p:nvPr/>
          </p:nvCxnSpPr>
          <p:spPr bwMode="auto">
            <a:xfrm flipH="1">
              <a:off x="5181600" y="3824701"/>
              <a:ext cx="119538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sp>
          <p:nvSpPr>
            <p:cNvPr id="31776" name="TextBox 40"/>
            <p:cNvSpPr txBox="1">
              <a:spLocks noChangeArrowheads="1"/>
            </p:cNvSpPr>
            <p:nvPr/>
          </p:nvSpPr>
          <p:spPr bwMode="auto">
            <a:xfrm flipH="1">
              <a:off x="6438224" y="3222733"/>
              <a:ext cx="471488" cy="246221"/>
            </a:xfrm>
            <a:prstGeom prst="rect">
              <a:avLst/>
            </a:prstGeom>
            <a:noFill/>
            <a:ln w="9525">
              <a:noFill/>
              <a:miter lim="800000"/>
              <a:headEnd/>
              <a:tailEnd/>
            </a:ln>
          </p:spPr>
          <p:txBody>
            <a:bodyPr lIns="0" tIns="0" rIns="45720" bIns="0">
              <a:spAutoFit/>
            </a:bodyPr>
            <a:lstStyle/>
            <a:p>
              <a:pPr algn="r"/>
              <a:r>
                <a:rPr lang="en-US" sz="1600">
                  <a:latin typeface="Calibri" pitchFamily="34" charset="0"/>
                  <a:ea typeface="MS PGothic"/>
                  <a:cs typeface="MS PGothic"/>
                </a:rPr>
                <a:t>66</a:t>
              </a:r>
              <a:r>
                <a:rPr lang="en-US" sz="1600" baseline="30000">
                  <a:latin typeface="Calibri" pitchFamily="34" charset="0"/>
                  <a:ea typeface="MS PGothic"/>
                  <a:cs typeface="MS PGothic"/>
                </a:rPr>
                <a:t>%</a:t>
              </a:r>
              <a:endParaRPr lang="en-US" sz="1000" baseline="30000">
                <a:latin typeface="Calibri" pitchFamily="34" charset="0"/>
                <a:ea typeface="MS PGothic"/>
                <a:cs typeface="MS PGothic"/>
              </a:endParaRPr>
            </a:p>
          </p:txBody>
        </p:sp>
        <p:sp>
          <p:nvSpPr>
            <p:cNvPr id="31777" name="TextBox 41"/>
            <p:cNvSpPr txBox="1">
              <a:spLocks noChangeArrowheads="1"/>
            </p:cNvSpPr>
            <p:nvPr/>
          </p:nvSpPr>
          <p:spPr bwMode="auto">
            <a:xfrm flipH="1">
              <a:off x="5126949" y="4001402"/>
              <a:ext cx="471488" cy="246221"/>
            </a:xfrm>
            <a:prstGeom prst="rect">
              <a:avLst/>
            </a:prstGeom>
            <a:noFill/>
            <a:ln w="9525">
              <a:noFill/>
              <a:miter lim="800000"/>
              <a:headEnd/>
              <a:tailEnd/>
            </a:ln>
          </p:spPr>
          <p:txBody>
            <a:bodyPr lIns="0" tIns="0" rIns="45720" bIns="0">
              <a:spAutoFit/>
            </a:bodyPr>
            <a:lstStyle/>
            <a:p>
              <a:pPr algn="r"/>
              <a:r>
                <a:rPr lang="en-US" sz="1600">
                  <a:latin typeface="Calibri" pitchFamily="34" charset="0"/>
                  <a:ea typeface="MS PGothic"/>
                  <a:cs typeface="MS PGothic"/>
                </a:rPr>
                <a:t>32</a:t>
              </a:r>
              <a:r>
                <a:rPr lang="en-US" sz="1600" baseline="30000">
                  <a:latin typeface="Calibri" pitchFamily="34" charset="0"/>
                  <a:ea typeface="MS PGothic"/>
                  <a:cs typeface="MS PGothic"/>
                </a:rPr>
                <a:t>%</a:t>
              </a:r>
              <a:endParaRPr lang="en-US" sz="1000" baseline="30000">
                <a:latin typeface="Calibri" pitchFamily="34" charset="0"/>
                <a:ea typeface="MS PGothic"/>
                <a:cs typeface="MS PGothic"/>
              </a:endParaRPr>
            </a:p>
          </p:txBody>
        </p:sp>
        <p:sp>
          <p:nvSpPr>
            <p:cNvPr id="31778" name="TextBox 42"/>
            <p:cNvSpPr txBox="1">
              <a:spLocks noChangeArrowheads="1"/>
            </p:cNvSpPr>
            <p:nvPr/>
          </p:nvSpPr>
          <p:spPr bwMode="auto">
            <a:xfrm flipH="1">
              <a:off x="6438224" y="4007355"/>
              <a:ext cx="471488" cy="246221"/>
            </a:xfrm>
            <a:prstGeom prst="rect">
              <a:avLst/>
            </a:prstGeom>
            <a:noFill/>
            <a:ln w="9525">
              <a:noFill/>
              <a:miter lim="800000"/>
              <a:headEnd/>
              <a:tailEnd/>
            </a:ln>
          </p:spPr>
          <p:txBody>
            <a:bodyPr lIns="0" tIns="0" rIns="45720" bIns="0">
              <a:spAutoFit/>
            </a:bodyPr>
            <a:lstStyle/>
            <a:p>
              <a:pPr algn="r"/>
              <a:r>
                <a:rPr lang="en-US" sz="1600">
                  <a:latin typeface="Calibri" pitchFamily="34" charset="0"/>
                  <a:ea typeface="MS PGothic"/>
                  <a:cs typeface="MS PGothic"/>
                </a:rPr>
                <a:t>34</a:t>
              </a:r>
              <a:r>
                <a:rPr lang="en-US" sz="1600" baseline="30000">
                  <a:latin typeface="Calibri" pitchFamily="34" charset="0"/>
                  <a:ea typeface="MS PGothic"/>
                  <a:cs typeface="MS PGothic"/>
                </a:rPr>
                <a:t>%</a:t>
              </a:r>
              <a:endParaRPr lang="en-US" sz="1000" baseline="30000">
                <a:latin typeface="Calibri" pitchFamily="34" charset="0"/>
                <a:ea typeface="MS PGothic"/>
                <a:cs typeface="MS PGothic"/>
              </a:endParaRPr>
            </a:p>
          </p:txBody>
        </p:sp>
        <p:cxnSp>
          <p:nvCxnSpPr>
            <p:cNvPr id="37" name="Straight Connector 36"/>
            <p:cNvCxnSpPr/>
            <p:nvPr/>
          </p:nvCxnSpPr>
          <p:spPr bwMode="auto">
            <a:xfrm flipH="1">
              <a:off x="5189538" y="2661333"/>
              <a:ext cx="119380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flipV="1">
              <a:off x="606425" y="4373849"/>
              <a:ext cx="7373938" cy="3174"/>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38920" name="TextBox 59"/>
            <p:cNvSpPr txBox="1">
              <a:spLocks noChangeArrowheads="1"/>
            </p:cNvSpPr>
            <p:nvPr/>
          </p:nvSpPr>
          <p:spPr bwMode="auto">
            <a:xfrm>
              <a:off x="4213225" y="2231220"/>
              <a:ext cx="4572000" cy="299969"/>
            </a:xfrm>
            <a:prstGeom prst="rect">
              <a:avLst/>
            </a:prstGeom>
            <a:noFill/>
            <a:ln w="9525">
              <a:noFill/>
              <a:miter lim="800000"/>
              <a:headEnd/>
              <a:tailEnd/>
            </a:ln>
          </p:spPr>
          <p:txBody>
            <a:bodyPr anchor="ctr">
              <a:spAutoFit/>
            </a:bodyPr>
            <a:lstStyle/>
            <a:p>
              <a:pPr algn="ctr" fontAlgn="auto">
                <a:lnSpc>
                  <a:spcPct val="90000"/>
                </a:lnSpc>
                <a:spcBef>
                  <a:spcPct val="50000"/>
                </a:spcBef>
                <a:spcAft>
                  <a:spcPts val="0"/>
                </a:spcAft>
                <a:buFont typeface="Wingdings" pitchFamily="2" charset="2"/>
                <a:buNone/>
                <a:defRPr/>
              </a:pPr>
              <a:r>
                <a:rPr lang="en-US" altLang="zh-TW" sz="1500" b="1" dirty="0">
                  <a:solidFill>
                    <a:schemeClr val="tx1">
                      <a:lumMod val="65000"/>
                      <a:lumOff val="35000"/>
                    </a:schemeClr>
                  </a:solidFill>
                  <a:latin typeface="+mn-lt"/>
                  <a:ea typeface="MS PGothic" pitchFamily="34" charset="-128"/>
                </a:rPr>
                <a:t>Preparedness for social media</a:t>
              </a:r>
            </a:p>
          </p:txBody>
        </p:sp>
        <p:sp>
          <p:nvSpPr>
            <p:cNvPr id="46" name="Rectangle 45"/>
            <p:cNvSpPr/>
            <p:nvPr/>
          </p:nvSpPr>
          <p:spPr>
            <a:xfrm>
              <a:off x="3489325" y="4715083"/>
              <a:ext cx="184150" cy="133319"/>
            </a:xfrm>
            <a:prstGeom prst="rect">
              <a:avLst/>
            </a:prstGeom>
            <a:solidFill>
              <a:srgbClr val="83D1F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100" dirty="0"/>
            </a:p>
          </p:txBody>
        </p:sp>
        <p:sp>
          <p:nvSpPr>
            <p:cNvPr id="47" name="Rectangle 46"/>
            <p:cNvSpPr/>
            <p:nvPr/>
          </p:nvSpPr>
          <p:spPr>
            <a:xfrm>
              <a:off x="4621213" y="4715083"/>
              <a:ext cx="182562" cy="133319"/>
            </a:xfrm>
            <a:prstGeom prst="rect">
              <a:avLst/>
            </a:prstGeom>
            <a:solidFill>
              <a:srgbClr val="F1902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100" dirty="0"/>
            </a:p>
          </p:txBody>
        </p:sp>
        <p:sp>
          <p:nvSpPr>
            <p:cNvPr id="31784" name="TextBox 176"/>
            <p:cNvSpPr txBox="1">
              <a:spLocks noChangeArrowheads="1"/>
            </p:cNvSpPr>
            <p:nvPr/>
          </p:nvSpPr>
          <p:spPr bwMode="auto">
            <a:xfrm>
              <a:off x="3593423" y="4724112"/>
              <a:ext cx="890270" cy="169277"/>
            </a:xfrm>
            <a:prstGeom prst="rect">
              <a:avLst/>
            </a:prstGeom>
            <a:noFill/>
            <a:ln w="9525">
              <a:noFill/>
              <a:miter lim="800000"/>
              <a:headEnd/>
              <a:tailEnd/>
            </a:ln>
          </p:spPr>
          <p:txBody>
            <a:bodyPr lIns="182880" tIns="0" rIns="0" bIns="0">
              <a:spAutoFit/>
            </a:bodyPr>
            <a:lstStyle/>
            <a:p>
              <a:r>
                <a:rPr lang="en-US" sz="1100">
                  <a:latin typeface="Calibri" pitchFamily="34" charset="0"/>
                </a:rPr>
                <a:t>Prepared</a:t>
              </a:r>
            </a:p>
          </p:txBody>
        </p:sp>
        <p:sp>
          <p:nvSpPr>
            <p:cNvPr id="31785" name="TextBox 178"/>
            <p:cNvSpPr txBox="1">
              <a:spLocks noChangeArrowheads="1"/>
            </p:cNvSpPr>
            <p:nvPr/>
          </p:nvSpPr>
          <p:spPr bwMode="auto">
            <a:xfrm>
              <a:off x="4723724" y="4724110"/>
              <a:ext cx="2346325" cy="338554"/>
            </a:xfrm>
            <a:prstGeom prst="rect">
              <a:avLst/>
            </a:prstGeom>
            <a:noFill/>
            <a:ln w="9525">
              <a:noFill/>
              <a:miter lim="800000"/>
              <a:headEnd/>
              <a:tailEnd/>
            </a:ln>
          </p:spPr>
          <p:txBody>
            <a:bodyPr lIns="182880" tIns="0" rIns="0" bIns="0">
              <a:spAutoFit/>
            </a:bodyPr>
            <a:lstStyle/>
            <a:p>
              <a:r>
                <a:rPr lang="en-US" sz="1100">
                  <a:latin typeface="Calibri" pitchFamily="34" charset="0"/>
                </a:rPr>
                <a:t>Underprepared</a:t>
              </a:r>
            </a:p>
            <a:p>
              <a:endParaRPr lang="en-US" sz="1100">
                <a:latin typeface="Calibri" pitchFamily="34" charset="0"/>
              </a:endParaRPr>
            </a:p>
          </p:txBody>
        </p:sp>
      </p:grpSp>
      <p:pic>
        <p:nvPicPr>
          <p:cNvPr id="31749" name="Picture 2"/>
          <p:cNvPicPr>
            <a:picLocks noChangeAspect="1" noChangeArrowheads="1"/>
          </p:cNvPicPr>
          <p:nvPr/>
        </p:nvPicPr>
        <p:blipFill>
          <a:blip r:embed="rId4"/>
          <a:srcRect/>
          <a:stretch>
            <a:fillRect/>
          </a:stretch>
        </p:blipFill>
        <p:spPr bwMode="auto">
          <a:xfrm>
            <a:off x="8312150" y="4711700"/>
            <a:ext cx="955675" cy="627063"/>
          </a:xfrm>
          <a:prstGeom prst="rect">
            <a:avLst/>
          </a:prstGeom>
          <a:noFill/>
          <a:ln w="9525">
            <a:noFill/>
            <a:miter lim="800000"/>
            <a:headEnd/>
            <a:tailEnd/>
          </a:ln>
        </p:spPr>
      </p:pic>
      <p:sp>
        <p:nvSpPr>
          <p:cNvPr id="31750" name="TextBox 13"/>
          <p:cNvSpPr txBox="1">
            <a:spLocks noChangeArrowheads="1"/>
          </p:cNvSpPr>
          <p:nvPr/>
        </p:nvSpPr>
        <p:spPr bwMode="auto">
          <a:xfrm>
            <a:off x="4843463" y="4916488"/>
            <a:ext cx="3570287" cy="215900"/>
          </a:xfrm>
          <a:prstGeom prst="rect">
            <a:avLst/>
          </a:prstGeom>
          <a:noFill/>
          <a:ln w="9525">
            <a:noFill/>
            <a:miter lim="800000"/>
            <a:headEnd/>
            <a:tailEnd/>
          </a:ln>
        </p:spPr>
        <p:txBody>
          <a:bodyPr>
            <a:spAutoFit/>
          </a:bodyPr>
          <a:lstStyle/>
          <a:p>
            <a:pPr marL="398463" indent="-398463" algn="ctr"/>
            <a:r>
              <a:rPr lang="en-US" sz="800">
                <a:latin typeface="Calibri" pitchFamily="34" charset="0"/>
              </a:rPr>
              <a:t>Source:	2014 IBM IBV Global C-Suite Study</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extBox 25"/>
          <p:cNvSpPr txBox="1">
            <a:spLocks noChangeArrowheads="1"/>
          </p:cNvSpPr>
          <p:nvPr/>
        </p:nvSpPr>
        <p:spPr bwMode="auto">
          <a:xfrm>
            <a:off x="0" y="4876800"/>
            <a:ext cx="3184525" cy="261938"/>
          </a:xfrm>
          <a:prstGeom prst="rect">
            <a:avLst/>
          </a:prstGeom>
          <a:solidFill>
            <a:schemeClr val="bg1"/>
          </a:solidFill>
          <a:ln w="9525">
            <a:noFill/>
            <a:miter lim="800000"/>
            <a:headEnd/>
            <a:tailEnd/>
          </a:ln>
        </p:spPr>
        <p:txBody>
          <a:bodyPr>
            <a:spAutoFit/>
          </a:bodyPr>
          <a:lstStyle/>
          <a:p>
            <a:r>
              <a:rPr lang="en-US" sz="1100" i="1">
                <a:latin typeface="Calibri" pitchFamily="34" charset="0"/>
              </a:rPr>
              <a:t>@graemeknows</a:t>
            </a:r>
          </a:p>
        </p:txBody>
      </p:sp>
      <p:grpSp>
        <p:nvGrpSpPr>
          <p:cNvPr id="33794" name="Group 49"/>
          <p:cNvGrpSpPr>
            <a:grpSpLocks/>
          </p:cNvGrpSpPr>
          <p:nvPr/>
        </p:nvGrpSpPr>
        <p:grpSpPr bwMode="auto">
          <a:xfrm rot="16200000" flipV="1">
            <a:off x="72231" y="-72231"/>
            <a:ext cx="1509713" cy="1654175"/>
            <a:chOff x="7634017" y="3488590"/>
            <a:chExt cx="1509983" cy="1654910"/>
          </a:xfrm>
        </p:grpSpPr>
        <p:pic>
          <p:nvPicPr>
            <p:cNvPr id="33839" name="Picture 50" descr="accent.png"/>
            <p:cNvPicPr>
              <a:picLocks noChangeAspect="1"/>
            </p:cNvPicPr>
            <p:nvPr/>
          </p:nvPicPr>
          <p:blipFill>
            <a:blip r:embed="rId3"/>
            <a:srcRect/>
            <a:stretch>
              <a:fillRect/>
            </a:stretch>
          </p:blipFill>
          <p:spPr bwMode="auto">
            <a:xfrm>
              <a:off x="7684227" y="3488590"/>
              <a:ext cx="1459773" cy="1654910"/>
            </a:xfrm>
            <a:prstGeom prst="rect">
              <a:avLst/>
            </a:prstGeom>
            <a:noFill/>
            <a:ln w="9525">
              <a:noFill/>
              <a:miter lim="800000"/>
              <a:headEnd/>
              <a:tailEnd/>
            </a:ln>
          </p:spPr>
        </p:pic>
        <p:sp>
          <p:nvSpPr>
            <p:cNvPr id="52" name="Rectangle 2"/>
            <p:cNvSpPr>
              <a:spLocks noChangeArrowheads="1"/>
            </p:cNvSpPr>
            <p:nvPr/>
          </p:nvSpPr>
          <p:spPr bwMode="auto">
            <a:xfrm>
              <a:off x="7634017" y="3488590"/>
              <a:ext cx="1459174" cy="1654910"/>
            </a:xfrm>
            <a:prstGeom prst="rect">
              <a:avLst/>
            </a:prstGeom>
            <a:gradFill rotWithShape="1">
              <a:gsLst>
                <a:gs pos="0">
                  <a:sysClr val="windowText" lastClr="000000">
                    <a:alpha val="89998"/>
                  </a:sysClr>
                </a:gs>
                <a:gs pos="100000">
                  <a:sysClr val="windowText" lastClr="000000">
                    <a:alpha val="0"/>
                  </a:sysClr>
                </a:gs>
              </a:gsLst>
              <a:lin ang="0" scaled="1"/>
            </a:gradFill>
            <a:ln>
              <a:noFill/>
            </a:ln>
            <a:extLst>
              <a:ext uri="{91240B29-F687-4F45-9708-019B960494DF}"/>
            </a:extLst>
          </p:spPr>
          <p:txBody>
            <a:bodyPr/>
            <a:lstStyle/>
            <a:p>
              <a:pPr defTabSz="914400" fontAlgn="auto">
                <a:spcBef>
                  <a:spcPts val="0"/>
                </a:spcBef>
                <a:spcAft>
                  <a:spcPts val="0"/>
                </a:spcAft>
                <a:defRPr/>
              </a:pPr>
              <a:endParaRPr lang="en-US" kern="0">
                <a:solidFill>
                  <a:sysClr val="windowText" lastClr="000000"/>
                </a:solidFill>
                <a:latin typeface="+mn-lt"/>
              </a:endParaRPr>
            </a:p>
          </p:txBody>
        </p:sp>
      </p:grpSp>
      <p:sp>
        <p:nvSpPr>
          <p:cNvPr id="33795" name="Title 1"/>
          <p:cNvSpPr>
            <a:spLocks noGrp="1"/>
          </p:cNvSpPr>
          <p:nvPr>
            <p:ph type="title"/>
          </p:nvPr>
        </p:nvSpPr>
        <p:spPr>
          <a:xfrm>
            <a:off x="388938" y="920750"/>
            <a:ext cx="8559800" cy="811213"/>
          </a:xfrm>
        </p:spPr>
        <p:txBody>
          <a:bodyPr/>
          <a:lstStyle/>
          <a:p>
            <a:pPr algn="r"/>
            <a:r>
              <a:rPr lang="en-US" smtClean="0">
                <a:latin typeface="Arial" charset="0"/>
                <a:ea typeface="ヒラギノ角ゴ Pro W3"/>
                <a:cs typeface="ヒラギノ角ゴ Pro W3"/>
              </a:rPr>
              <a:t>CMOs expect to </a:t>
            </a:r>
            <a:r>
              <a:rPr lang="en-US" smtClean="0">
                <a:solidFill>
                  <a:srgbClr val="83D1F5"/>
                </a:solidFill>
                <a:latin typeface="Arial" charset="0"/>
                <a:ea typeface="ヒラギノ角ゴ Pro W3"/>
                <a:cs typeface="ヒラギノ角ゴ Pro W3"/>
              </a:rPr>
              <a:t>accelerate the introduction of digital marketing technologies </a:t>
            </a:r>
            <a:r>
              <a:rPr lang="en-US" smtClean="0">
                <a:latin typeface="Arial" charset="0"/>
                <a:ea typeface="ヒラギノ角ゴ Pro W3"/>
                <a:cs typeface="ヒラギノ角ゴ Pro W3"/>
              </a:rPr>
              <a:t>over the next three to five years</a:t>
            </a:r>
          </a:p>
        </p:txBody>
      </p:sp>
      <p:sp>
        <p:nvSpPr>
          <p:cNvPr id="41988" name="TextBox 59"/>
          <p:cNvSpPr txBox="1">
            <a:spLocks noChangeArrowheads="1"/>
          </p:cNvSpPr>
          <p:nvPr/>
        </p:nvSpPr>
        <p:spPr bwMode="auto">
          <a:xfrm>
            <a:off x="0" y="1790700"/>
            <a:ext cx="9144000" cy="300038"/>
          </a:xfrm>
          <a:prstGeom prst="rect">
            <a:avLst/>
          </a:prstGeom>
          <a:noFill/>
          <a:ln w="9525">
            <a:noFill/>
            <a:miter lim="800000"/>
            <a:headEnd/>
            <a:tailEnd/>
          </a:ln>
        </p:spPr>
        <p:txBody>
          <a:bodyPr anchor="ctr">
            <a:spAutoFit/>
          </a:bodyPr>
          <a:lstStyle/>
          <a:p>
            <a:pPr algn="ctr" fontAlgn="auto">
              <a:lnSpc>
                <a:spcPct val="90000"/>
              </a:lnSpc>
              <a:spcBef>
                <a:spcPct val="50000"/>
              </a:spcBef>
              <a:spcAft>
                <a:spcPts val="0"/>
              </a:spcAft>
              <a:buFont typeface="Wingdings" pitchFamily="2" charset="2"/>
              <a:buNone/>
              <a:defRPr/>
            </a:pPr>
            <a:r>
              <a:rPr lang="en-US" altLang="zh-TW" sz="1500" b="1" dirty="0">
                <a:solidFill>
                  <a:schemeClr val="tx1">
                    <a:lumMod val="65000"/>
                    <a:lumOff val="35000"/>
                  </a:schemeClr>
                </a:solidFill>
                <a:latin typeface="+mn-lt"/>
                <a:ea typeface="MS PGothic" pitchFamily="34" charset="-128"/>
              </a:rPr>
              <a:t>Intended use of digital technologies (3 to 5 years)</a:t>
            </a:r>
            <a:endParaRPr lang="en-US" altLang="zh-TW" sz="1500" dirty="0">
              <a:solidFill>
                <a:schemeClr val="tx1">
                  <a:lumMod val="65000"/>
                  <a:lumOff val="35000"/>
                </a:schemeClr>
              </a:solidFill>
              <a:latin typeface="+mn-lt"/>
              <a:ea typeface="MS PGothic" pitchFamily="34" charset="-128"/>
            </a:endParaRPr>
          </a:p>
        </p:txBody>
      </p:sp>
      <p:grpSp>
        <p:nvGrpSpPr>
          <p:cNvPr id="33797" name="Group 8"/>
          <p:cNvGrpSpPr>
            <a:grpSpLocks/>
          </p:cNvGrpSpPr>
          <p:nvPr/>
        </p:nvGrpSpPr>
        <p:grpSpPr bwMode="auto">
          <a:xfrm>
            <a:off x="460375" y="2163763"/>
            <a:ext cx="7543800" cy="2682875"/>
            <a:chOff x="182563" y="2468880"/>
            <a:chExt cx="7544117" cy="3576540"/>
          </a:xfrm>
        </p:grpSpPr>
        <p:sp>
          <p:nvSpPr>
            <p:cNvPr id="10" name="TextBox 9"/>
            <p:cNvSpPr txBox="1"/>
            <p:nvPr/>
          </p:nvSpPr>
          <p:spPr>
            <a:xfrm flipH="1">
              <a:off x="285755" y="2926000"/>
              <a:ext cx="2989388" cy="328025"/>
            </a:xfrm>
            <a:prstGeom prst="rect">
              <a:avLst/>
            </a:prstGeom>
            <a:noFill/>
          </p:spPr>
          <p:txBody>
            <a:bodyPr lIns="0" tIns="0" rIns="73152" bIns="0" anchor="ctr"/>
            <a:lstStyle/>
            <a:p>
              <a:pPr algn="r" fontAlgn="auto">
                <a:lnSpc>
                  <a:spcPts val="1200"/>
                </a:lnSpc>
                <a:spcBef>
                  <a:spcPts val="0"/>
                </a:spcBef>
                <a:spcAft>
                  <a:spcPts val="0"/>
                </a:spcAft>
                <a:defRPr/>
              </a:pPr>
              <a:r>
                <a:rPr lang="en-US" sz="1200" dirty="0">
                  <a:latin typeface="+mn-lt"/>
                </a:rPr>
                <a:t>Mobile applications</a:t>
              </a:r>
              <a:endParaRPr lang="en-US" sz="1200" b="1" dirty="0">
                <a:latin typeface="+mj-lt"/>
              </a:endParaRPr>
            </a:p>
          </p:txBody>
        </p:sp>
        <p:sp>
          <p:nvSpPr>
            <p:cNvPr id="11" name="TextBox 10"/>
            <p:cNvSpPr txBox="1"/>
            <p:nvPr/>
          </p:nvSpPr>
          <p:spPr>
            <a:xfrm flipH="1">
              <a:off x="285755" y="4022241"/>
              <a:ext cx="2994151" cy="330142"/>
            </a:xfrm>
            <a:prstGeom prst="rect">
              <a:avLst/>
            </a:prstGeom>
            <a:noFill/>
          </p:spPr>
          <p:txBody>
            <a:bodyPr lIns="0" tIns="0" rIns="73152" bIns="0" anchor="ctr"/>
            <a:lstStyle/>
            <a:p>
              <a:pPr algn="r" fontAlgn="auto">
                <a:lnSpc>
                  <a:spcPts val="1200"/>
                </a:lnSpc>
                <a:spcBef>
                  <a:spcPts val="0"/>
                </a:spcBef>
                <a:spcAft>
                  <a:spcPts val="0"/>
                </a:spcAft>
                <a:defRPr/>
              </a:pPr>
              <a:r>
                <a:rPr lang="en-US" sz="1200" dirty="0">
                  <a:latin typeface="+mj-lt"/>
                </a:rPr>
                <a:t>Content management</a:t>
              </a:r>
            </a:p>
          </p:txBody>
        </p:sp>
        <p:sp>
          <p:nvSpPr>
            <p:cNvPr id="12" name="TextBox 11"/>
            <p:cNvSpPr txBox="1"/>
            <p:nvPr/>
          </p:nvSpPr>
          <p:spPr>
            <a:xfrm flipH="1">
              <a:off x="182563" y="4388360"/>
              <a:ext cx="3098930" cy="330142"/>
            </a:xfrm>
            <a:prstGeom prst="rect">
              <a:avLst/>
            </a:prstGeom>
            <a:noFill/>
          </p:spPr>
          <p:txBody>
            <a:bodyPr lIns="0" tIns="0" rIns="73152" bIns="0" anchor="ctr"/>
            <a:lstStyle/>
            <a:p>
              <a:pPr algn="r" fontAlgn="auto">
                <a:lnSpc>
                  <a:spcPts val="1200"/>
                </a:lnSpc>
                <a:spcBef>
                  <a:spcPts val="0"/>
                </a:spcBef>
                <a:spcAft>
                  <a:spcPts val="0"/>
                </a:spcAft>
                <a:defRPr/>
              </a:pPr>
              <a:r>
                <a:rPr lang="en-US" sz="1200" dirty="0">
                  <a:latin typeface="+mj-lt"/>
                </a:rPr>
                <a:t>Search engine optimization</a:t>
              </a:r>
            </a:p>
          </p:txBody>
        </p:sp>
        <p:grpSp>
          <p:nvGrpSpPr>
            <p:cNvPr id="33803" name="Group 12"/>
            <p:cNvGrpSpPr>
              <a:grpSpLocks/>
            </p:cNvGrpSpPr>
            <p:nvPr/>
          </p:nvGrpSpPr>
          <p:grpSpPr bwMode="auto">
            <a:xfrm>
              <a:off x="3428999" y="5130483"/>
              <a:ext cx="2148840" cy="310197"/>
              <a:chOff x="894518" y="6281990"/>
              <a:chExt cx="2148840" cy="310197"/>
            </a:xfrm>
          </p:grpSpPr>
          <p:sp>
            <p:nvSpPr>
              <p:cNvPr id="47" name="Rectangle 46"/>
              <p:cNvSpPr/>
              <p:nvPr/>
            </p:nvSpPr>
            <p:spPr>
              <a:xfrm rot="16200000">
                <a:off x="1867322" y="5462395"/>
                <a:ext cx="156606" cy="2101938"/>
              </a:xfrm>
              <a:prstGeom prst="rect">
                <a:avLst/>
              </a:prstGeom>
              <a:solidFill>
                <a:srgbClr val="83D1F5"/>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anchor="ctr"/>
              <a:lstStyle/>
              <a:p>
                <a:pPr algn="r" fontAlgn="auto">
                  <a:spcBef>
                    <a:spcPts val="0"/>
                  </a:spcBef>
                  <a:spcAft>
                    <a:spcPts val="0"/>
                  </a:spcAft>
                  <a:defRPr/>
                </a:pPr>
                <a:r>
                  <a:rPr lang="en-US" sz="1100" dirty="0">
                    <a:solidFill>
                      <a:schemeClr val="bg1"/>
                    </a:solidFill>
                  </a:rPr>
                  <a:t>46</a:t>
                </a:r>
                <a:r>
                  <a:rPr lang="en-US" sz="1100" baseline="30000" dirty="0">
                    <a:solidFill>
                      <a:schemeClr val="bg1"/>
                    </a:solidFill>
                  </a:rPr>
                  <a:t>%</a:t>
                </a:r>
              </a:p>
            </p:txBody>
          </p:sp>
          <p:sp>
            <p:nvSpPr>
              <p:cNvPr id="48" name="Rectangle 47"/>
              <p:cNvSpPr/>
              <p:nvPr/>
            </p:nvSpPr>
            <p:spPr>
              <a:xfrm rot="16200000">
                <a:off x="1891400" y="5285943"/>
                <a:ext cx="154489" cy="2147977"/>
              </a:xfrm>
              <a:prstGeom prst="rect">
                <a:avLst/>
              </a:prstGeom>
              <a:solidFill>
                <a:srgbClr val="F19027"/>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anchor="ctr"/>
              <a:lstStyle/>
              <a:p>
                <a:pPr algn="r" fontAlgn="auto">
                  <a:spcBef>
                    <a:spcPts val="0"/>
                  </a:spcBef>
                  <a:spcAft>
                    <a:spcPts val="0"/>
                  </a:spcAft>
                  <a:defRPr/>
                </a:pPr>
                <a:r>
                  <a:rPr lang="en-US" sz="1100" dirty="0">
                    <a:solidFill>
                      <a:schemeClr val="bg1"/>
                    </a:solidFill>
                  </a:rPr>
                  <a:t>47</a:t>
                </a:r>
                <a:r>
                  <a:rPr lang="en-US" sz="1100" baseline="30000" dirty="0">
                    <a:solidFill>
                      <a:schemeClr val="bg1"/>
                    </a:solidFill>
                  </a:rPr>
                  <a:t>%</a:t>
                </a:r>
              </a:p>
            </p:txBody>
          </p:sp>
        </p:grpSp>
        <p:grpSp>
          <p:nvGrpSpPr>
            <p:cNvPr id="33804" name="Group 13"/>
            <p:cNvGrpSpPr>
              <a:grpSpLocks/>
            </p:cNvGrpSpPr>
            <p:nvPr/>
          </p:nvGrpSpPr>
          <p:grpSpPr bwMode="auto">
            <a:xfrm>
              <a:off x="3428999" y="4764723"/>
              <a:ext cx="3611880" cy="310197"/>
              <a:chOff x="894518" y="6281990"/>
              <a:chExt cx="3611880" cy="310197"/>
            </a:xfrm>
          </p:grpSpPr>
          <p:sp>
            <p:nvSpPr>
              <p:cNvPr id="45" name="Rectangle 44"/>
              <p:cNvSpPr/>
              <p:nvPr/>
            </p:nvSpPr>
            <p:spPr>
              <a:xfrm rot="16200000">
                <a:off x="2257335" y="5074138"/>
                <a:ext cx="154489" cy="2879846"/>
              </a:xfrm>
              <a:prstGeom prst="rect">
                <a:avLst/>
              </a:prstGeom>
              <a:solidFill>
                <a:srgbClr val="83D1F5"/>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anchor="ctr"/>
              <a:lstStyle/>
              <a:p>
                <a:pPr algn="r" fontAlgn="auto">
                  <a:spcBef>
                    <a:spcPts val="0"/>
                  </a:spcBef>
                  <a:spcAft>
                    <a:spcPts val="0"/>
                  </a:spcAft>
                  <a:defRPr/>
                </a:pPr>
                <a:r>
                  <a:rPr lang="en-US" sz="1100" dirty="0">
                    <a:solidFill>
                      <a:schemeClr val="bg1"/>
                    </a:solidFill>
                  </a:rPr>
                  <a:t>63</a:t>
                </a:r>
                <a:r>
                  <a:rPr lang="en-US" sz="1100" baseline="30000" dirty="0">
                    <a:solidFill>
                      <a:schemeClr val="bg1"/>
                    </a:solidFill>
                  </a:rPr>
                  <a:t>%</a:t>
                </a:r>
              </a:p>
            </p:txBody>
          </p:sp>
          <p:sp>
            <p:nvSpPr>
              <p:cNvPr id="46" name="Rectangle 45"/>
              <p:cNvSpPr/>
              <p:nvPr/>
            </p:nvSpPr>
            <p:spPr>
              <a:xfrm rot="16200000">
                <a:off x="2622210" y="4554774"/>
                <a:ext cx="156606" cy="3611714"/>
              </a:xfrm>
              <a:prstGeom prst="rect">
                <a:avLst/>
              </a:prstGeom>
              <a:solidFill>
                <a:srgbClr val="F19027"/>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anchor="ctr"/>
              <a:lstStyle/>
              <a:p>
                <a:pPr algn="r" fontAlgn="auto">
                  <a:spcBef>
                    <a:spcPts val="0"/>
                  </a:spcBef>
                  <a:spcAft>
                    <a:spcPts val="0"/>
                  </a:spcAft>
                  <a:defRPr/>
                </a:pPr>
                <a:r>
                  <a:rPr lang="en-US" sz="1100" dirty="0">
                    <a:solidFill>
                      <a:schemeClr val="bg1"/>
                    </a:solidFill>
                  </a:rPr>
                  <a:t>79</a:t>
                </a:r>
                <a:r>
                  <a:rPr lang="en-US" sz="1100" baseline="30000" dirty="0">
                    <a:solidFill>
                      <a:schemeClr val="bg1"/>
                    </a:solidFill>
                  </a:rPr>
                  <a:t>%</a:t>
                </a:r>
              </a:p>
            </p:txBody>
          </p:sp>
        </p:grpSp>
        <p:grpSp>
          <p:nvGrpSpPr>
            <p:cNvPr id="33805" name="Group 14"/>
            <p:cNvGrpSpPr>
              <a:grpSpLocks/>
            </p:cNvGrpSpPr>
            <p:nvPr/>
          </p:nvGrpSpPr>
          <p:grpSpPr bwMode="auto">
            <a:xfrm>
              <a:off x="3429000" y="4398963"/>
              <a:ext cx="3657600" cy="310197"/>
              <a:chOff x="894519" y="6281990"/>
              <a:chExt cx="3657600" cy="310197"/>
            </a:xfrm>
          </p:grpSpPr>
          <p:sp>
            <p:nvSpPr>
              <p:cNvPr id="43" name="Rectangle 42"/>
              <p:cNvSpPr/>
              <p:nvPr/>
            </p:nvSpPr>
            <p:spPr>
              <a:xfrm rot="16200000">
                <a:off x="2235109" y="5098121"/>
                <a:ext cx="154489" cy="2835394"/>
              </a:xfrm>
              <a:prstGeom prst="rect">
                <a:avLst/>
              </a:prstGeom>
              <a:solidFill>
                <a:srgbClr val="83D1F5"/>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anchor="ctr"/>
              <a:lstStyle/>
              <a:p>
                <a:pPr algn="r" fontAlgn="auto">
                  <a:spcBef>
                    <a:spcPts val="0"/>
                  </a:spcBef>
                  <a:spcAft>
                    <a:spcPts val="0"/>
                  </a:spcAft>
                  <a:defRPr/>
                </a:pPr>
                <a:r>
                  <a:rPr lang="en-US" sz="1100" dirty="0">
                    <a:solidFill>
                      <a:schemeClr val="bg1"/>
                    </a:solidFill>
                  </a:rPr>
                  <a:t>62</a:t>
                </a:r>
                <a:r>
                  <a:rPr lang="en-US" sz="1100" baseline="30000" dirty="0">
                    <a:solidFill>
                      <a:schemeClr val="bg1"/>
                    </a:solidFill>
                  </a:rPr>
                  <a:t>%</a:t>
                </a:r>
              </a:p>
            </p:txBody>
          </p:sp>
          <p:sp>
            <p:nvSpPr>
              <p:cNvPr id="44" name="Rectangle 43"/>
              <p:cNvSpPr/>
              <p:nvPr/>
            </p:nvSpPr>
            <p:spPr>
              <a:xfrm rot="16200000">
                <a:off x="2645230" y="4531395"/>
                <a:ext cx="156606" cy="3657754"/>
              </a:xfrm>
              <a:prstGeom prst="rect">
                <a:avLst/>
              </a:prstGeom>
              <a:solidFill>
                <a:srgbClr val="F19027"/>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anchor="ctr"/>
              <a:lstStyle/>
              <a:p>
                <a:pPr algn="r" fontAlgn="auto">
                  <a:spcBef>
                    <a:spcPts val="0"/>
                  </a:spcBef>
                  <a:spcAft>
                    <a:spcPts val="0"/>
                  </a:spcAft>
                  <a:defRPr/>
                </a:pPr>
                <a:r>
                  <a:rPr lang="en-US" sz="1100" dirty="0">
                    <a:solidFill>
                      <a:schemeClr val="bg1"/>
                    </a:solidFill>
                  </a:rPr>
                  <a:t>80</a:t>
                </a:r>
                <a:r>
                  <a:rPr lang="en-US" sz="1100" baseline="30000" dirty="0">
                    <a:solidFill>
                      <a:schemeClr val="bg1"/>
                    </a:solidFill>
                  </a:rPr>
                  <a:t>%</a:t>
                </a:r>
              </a:p>
            </p:txBody>
          </p:sp>
        </p:grpSp>
        <p:grpSp>
          <p:nvGrpSpPr>
            <p:cNvPr id="33806" name="Group 15"/>
            <p:cNvGrpSpPr>
              <a:grpSpLocks/>
            </p:cNvGrpSpPr>
            <p:nvPr/>
          </p:nvGrpSpPr>
          <p:grpSpPr bwMode="auto">
            <a:xfrm>
              <a:off x="3429000" y="4033203"/>
              <a:ext cx="3703320" cy="310197"/>
              <a:chOff x="894519" y="6281990"/>
              <a:chExt cx="3703320" cy="310197"/>
            </a:xfrm>
          </p:grpSpPr>
          <p:sp>
            <p:nvSpPr>
              <p:cNvPr id="41" name="Rectangle 40"/>
              <p:cNvSpPr/>
              <p:nvPr/>
            </p:nvSpPr>
            <p:spPr>
              <a:xfrm rot="16200000">
                <a:off x="2485679" y="4845076"/>
                <a:ext cx="156606" cy="3338653"/>
              </a:xfrm>
              <a:prstGeom prst="rect">
                <a:avLst/>
              </a:prstGeom>
              <a:solidFill>
                <a:srgbClr val="83D1F5"/>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anchor="ctr"/>
              <a:lstStyle/>
              <a:p>
                <a:pPr algn="r" fontAlgn="auto">
                  <a:spcBef>
                    <a:spcPts val="0"/>
                  </a:spcBef>
                  <a:spcAft>
                    <a:spcPts val="0"/>
                  </a:spcAft>
                  <a:defRPr/>
                </a:pPr>
                <a:r>
                  <a:rPr lang="en-US" sz="1100" dirty="0">
                    <a:solidFill>
                      <a:schemeClr val="bg1"/>
                    </a:solidFill>
                  </a:rPr>
                  <a:t>73</a:t>
                </a:r>
                <a:r>
                  <a:rPr lang="en-US" sz="1100" baseline="30000" dirty="0">
                    <a:solidFill>
                      <a:schemeClr val="bg1"/>
                    </a:solidFill>
                  </a:rPr>
                  <a:t>%</a:t>
                </a:r>
              </a:p>
            </p:txBody>
          </p:sp>
          <p:sp>
            <p:nvSpPr>
              <p:cNvPr id="42" name="Rectangle 41"/>
              <p:cNvSpPr/>
              <p:nvPr/>
            </p:nvSpPr>
            <p:spPr>
              <a:xfrm rot="16200000">
                <a:off x="2668250" y="4508015"/>
                <a:ext cx="156606" cy="3703793"/>
              </a:xfrm>
              <a:prstGeom prst="rect">
                <a:avLst/>
              </a:prstGeom>
              <a:solidFill>
                <a:srgbClr val="F19027"/>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anchor="ctr"/>
              <a:lstStyle/>
              <a:p>
                <a:pPr algn="r" fontAlgn="auto">
                  <a:spcBef>
                    <a:spcPts val="0"/>
                  </a:spcBef>
                  <a:spcAft>
                    <a:spcPts val="0"/>
                  </a:spcAft>
                  <a:defRPr/>
                </a:pPr>
                <a:r>
                  <a:rPr lang="en-US" sz="1100" dirty="0">
                    <a:solidFill>
                      <a:schemeClr val="bg1"/>
                    </a:solidFill>
                  </a:rPr>
                  <a:t>81</a:t>
                </a:r>
                <a:r>
                  <a:rPr lang="en-US" sz="1100" baseline="30000" dirty="0">
                    <a:solidFill>
                      <a:schemeClr val="bg1"/>
                    </a:solidFill>
                  </a:rPr>
                  <a:t>%</a:t>
                </a:r>
              </a:p>
            </p:txBody>
          </p:sp>
        </p:grpSp>
        <p:grpSp>
          <p:nvGrpSpPr>
            <p:cNvPr id="33807" name="Group 16"/>
            <p:cNvGrpSpPr>
              <a:grpSpLocks/>
            </p:cNvGrpSpPr>
            <p:nvPr/>
          </p:nvGrpSpPr>
          <p:grpSpPr bwMode="auto">
            <a:xfrm>
              <a:off x="3429000" y="3667443"/>
              <a:ext cx="3977640" cy="310197"/>
              <a:chOff x="894519" y="6281990"/>
              <a:chExt cx="3977640" cy="310197"/>
            </a:xfrm>
          </p:grpSpPr>
          <p:sp>
            <p:nvSpPr>
              <p:cNvPr id="39" name="Rectangle 38"/>
              <p:cNvSpPr/>
              <p:nvPr/>
            </p:nvSpPr>
            <p:spPr>
              <a:xfrm rot="16200000">
                <a:off x="2371639" y="4960872"/>
                <a:ext cx="154489" cy="3108456"/>
              </a:xfrm>
              <a:prstGeom prst="rect">
                <a:avLst/>
              </a:prstGeom>
              <a:solidFill>
                <a:srgbClr val="83D1F5"/>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anchor="ctr"/>
              <a:lstStyle/>
              <a:p>
                <a:pPr algn="r" fontAlgn="auto">
                  <a:spcBef>
                    <a:spcPts val="0"/>
                  </a:spcBef>
                  <a:spcAft>
                    <a:spcPts val="0"/>
                  </a:spcAft>
                  <a:defRPr/>
                </a:pPr>
                <a:r>
                  <a:rPr lang="en-US" sz="1100" dirty="0">
                    <a:solidFill>
                      <a:schemeClr val="bg1"/>
                    </a:solidFill>
                  </a:rPr>
                  <a:t>68</a:t>
                </a:r>
                <a:r>
                  <a:rPr lang="en-US" sz="1100" baseline="30000" dirty="0">
                    <a:solidFill>
                      <a:schemeClr val="bg1"/>
                    </a:solidFill>
                  </a:rPr>
                  <a:t>%</a:t>
                </a:r>
              </a:p>
            </p:txBody>
          </p:sp>
          <p:sp>
            <p:nvSpPr>
              <p:cNvPr id="40" name="Rectangle 39"/>
              <p:cNvSpPr/>
              <p:nvPr/>
            </p:nvSpPr>
            <p:spPr>
              <a:xfrm rot="16200000">
                <a:off x="2804780" y="4371126"/>
                <a:ext cx="156606" cy="3976854"/>
              </a:xfrm>
              <a:prstGeom prst="rect">
                <a:avLst/>
              </a:prstGeom>
              <a:solidFill>
                <a:srgbClr val="F19027"/>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anchor="ctr"/>
              <a:lstStyle/>
              <a:p>
                <a:pPr algn="r" fontAlgn="auto">
                  <a:spcBef>
                    <a:spcPts val="0"/>
                  </a:spcBef>
                  <a:spcAft>
                    <a:spcPts val="0"/>
                  </a:spcAft>
                  <a:defRPr/>
                </a:pPr>
                <a:r>
                  <a:rPr lang="en-US" sz="1100" dirty="0">
                    <a:solidFill>
                      <a:schemeClr val="bg1"/>
                    </a:solidFill>
                  </a:rPr>
                  <a:t>87</a:t>
                </a:r>
                <a:r>
                  <a:rPr lang="en-US" sz="1100" baseline="30000" dirty="0">
                    <a:solidFill>
                      <a:schemeClr val="bg1"/>
                    </a:solidFill>
                  </a:rPr>
                  <a:t>%</a:t>
                </a:r>
              </a:p>
            </p:txBody>
          </p:sp>
        </p:grpSp>
        <p:grpSp>
          <p:nvGrpSpPr>
            <p:cNvPr id="33808" name="Group 17"/>
            <p:cNvGrpSpPr>
              <a:grpSpLocks/>
            </p:cNvGrpSpPr>
            <p:nvPr/>
          </p:nvGrpSpPr>
          <p:grpSpPr bwMode="auto">
            <a:xfrm>
              <a:off x="3429000" y="3301683"/>
              <a:ext cx="4069080" cy="310197"/>
              <a:chOff x="894519" y="6281990"/>
              <a:chExt cx="4069080" cy="310197"/>
            </a:xfrm>
          </p:grpSpPr>
          <p:sp>
            <p:nvSpPr>
              <p:cNvPr id="37" name="Rectangle 36"/>
              <p:cNvSpPr/>
              <p:nvPr/>
            </p:nvSpPr>
            <p:spPr>
              <a:xfrm rot="16200000">
                <a:off x="2669308" y="4662844"/>
                <a:ext cx="154490" cy="3703793"/>
              </a:xfrm>
              <a:prstGeom prst="rect">
                <a:avLst/>
              </a:prstGeom>
              <a:solidFill>
                <a:srgbClr val="83D1F5"/>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anchor="ctr"/>
              <a:lstStyle/>
              <a:p>
                <a:pPr algn="r" fontAlgn="auto">
                  <a:spcBef>
                    <a:spcPts val="0"/>
                  </a:spcBef>
                  <a:spcAft>
                    <a:spcPts val="0"/>
                  </a:spcAft>
                  <a:defRPr/>
                </a:pPr>
                <a:r>
                  <a:rPr lang="en-US" sz="1100" dirty="0">
                    <a:solidFill>
                      <a:schemeClr val="bg1"/>
                    </a:solidFill>
                  </a:rPr>
                  <a:t>81</a:t>
                </a:r>
                <a:r>
                  <a:rPr lang="en-US" sz="1100" baseline="30000" dirty="0">
                    <a:solidFill>
                      <a:schemeClr val="bg1"/>
                    </a:solidFill>
                  </a:rPr>
                  <a:t>%</a:t>
                </a:r>
              </a:p>
            </p:txBody>
          </p:sp>
          <p:sp>
            <p:nvSpPr>
              <p:cNvPr id="38" name="Rectangle 37"/>
              <p:cNvSpPr/>
              <p:nvPr/>
            </p:nvSpPr>
            <p:spPr>
              <a:xfrm rot="16200000">
                <a:off x="2851878" y="4325786"/>
                <a:ext cx="154489" cy="4068933"/>
              </a:xfrm>
              <a:prstGeom prst="rect">
                <a:avLst/>
              </a:prstGeom>
              <a:solidFill>
                <a:srgbClr val="F19027"/>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anchor="ctr"/>
              <a:lstStyle/>
              <a:p>
                <a:pPr algn="r" fontAlgn="auto">
                  <a:spcBef>
                    <a:spcPts val="0"/>
                  </a:spcBef>
                  <a:spcAft>
                    <a:spcPts val="0"/>
                  </a:spcAft>
                  <a:defRPr/>
                </a:pPr>
                <a:r>
                  <a:rPr lang="en-US" sz="1100" dirty="0">
                    <a:solidFill>
                      <a:schemeClr val="bg1"/>
                    </a:solidFill>
                  </a:rPr>
                  <a:t>89</a:t>
                </a:r>
                <a:r>
                  <a:rPr lang="en-US" sz="1100" baseline="30000" dirty="0">
                    <a:solidFill>
                      <a:schemeClr val="bg1"/>
                    </a:solidFill>
                  </a:rPr>
                  <a:t>%</a:t>
                </a:r>
              </a:p>
            </p:txBody>
          </p:sp>
        </p:grpSp>
        <p:grpSp>
          <p:nvGrpSpPr>
            <p:cNvPr id="33809" name="Group 18"/>
            <p:cNvGrpSpPr>
              <a:grpSpLocks/>
            </p:cNvGrpSpPr>
            <p:nvPr/>
          </p:nvGrpSpPr>
          <p:grpSpPr bwMode="auto">
            <a:xfrm>
              <a:off x="3429000" y="2935923"/>
              <a:ext cx="4297680" cy="310197"/>
              <a:chOff x="894519" y="6281990"/>
              <a:chExt cx="4297680" cy="310197"/>
            </a:xfrm>
          </p:grpSpPr>
          <p:sp>
            <p:nvSpPr>
              <p:cNvPr id="35" name="Rectangle 34"/>
              <p:cNvSpPr/>
              <p:nvPr/>
            </p:nvSpPr>
            <p:spPr>
              <a:xfrm rot="16200000">
                <a:off x="2646288" y="4685505"/>
                <a:ext cx="154489" cy="3657754"/>
              </a:xfrm>
              <a:prstGeom prst="rect">
                <a:avLst/>
              </a:prstGeom>
              <a:solidFill>
                <a:srgbClr val="83D1F5"/>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anchor="ctr"/>
              <a:lstStyle/>
              <a:p>
                <a:pPr algn="r" fontAlgn="auto">
                  <a:spcBef>
                    <a:spcPts val="0"/>
                  </a:spcBef>
                  <a:spcAft>
                    <a:spcPts val="0"/>
                  </a:spcAft>
                  <a:defRPr/>
                </a:pPr>
                <a:r>
                  <a:rPr lang="en-US" sz="1100" dirty="0">
                    <a:solidFill>
                      <a:schemeClr val="bg1"/>
                    </a:solidFill>
                  </a:rPr>
                  <a:t>80</a:t>
                </a:r>
                <a:r>
                  <a:rPr lang="en-US" sz="1100" baseline="30000" dirty="0">
                    <a:solidFill>
                      <a:schemeClr val="bg1"/>
                    </a:solidFill>
                  </a:rPr>
                  <a:t>%</a:t>
                </a:r>
              </a:p>
            </p:txBody>
          </p:sp>
          <p:sp>
            <p:nvSpPr>
              <p:cNvPr id="36" name="Rectangle 35"/>
              <p:cNvSpPr/>
              <p:nvPr/>
            </p:nvSpPr>
            <p:spPr>
              <a:xfrm rot="16200000">
                <a:off x="2966183" y="4211121"/>
                <a:ext cx="154490" cy="4297543"/>
              </a:xfrm>
              <a:prstGeom prst="rect">
                <a:avLst/>
              </a:prstGeom>
              <a:solidFill>
                <a:srgbClr val="F19027"/>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anchor="ctr"/>
              <a:lstStyle/>
              <a:p>
                <a:pPr algn="r" fontAlgn="auto">
                  <a:spcBef>
                    <a:spcPts val="0"/>
                  </a:spcBef>
                  <a:spcAft>
                    <a:spcPts val="0"/>
                  </a:spcAft>
                  <a:defRPr/>
                </a:pPr>
                <a:r>
                  <a:rPr lang="en-US" sz="1100" dirty="0">
                    <a:solidFill>
                      <a:schemeClr val="bg1"/>
                    </a:solidFill>
                  </a:rPr>
                  <a:t>94</a:t>
                </a:r>
                <a:r>
                  <a:rPr lang="en-US" sz="1100" baseline="30000" dirty="0">
                    <a:solidFill>
                      <a:schemeClr val="bg1"/>
                    </a:solidFill>
                  </a:rPr>
                  <a:t>%</a:t>
                </a:r>
              </a:p>
            </p:txBody>
          </p:sp>
        </p:grpSp>
        <p:sp>
          <p:nvSpPr>
            <p:cNvPr id="20" name="TextBox 19"/>
            <p:cNvSpPr txBox="1"/>
            <p:nvPr/>
          </p:nvSpPr>
          <p:spPr>
            <a:xfrm flipH="1">
              <a:off x="274642" y="3283653"/>
              <a:ext cx="2989389" cy="328027"/>
            </a:xfrm>
            <a:prstGeom prst="rect">
              <a:avLst/>
            </a:prstGeom>
            <a:noFill/>
          </p:spPr>
          <p:txBody>
            <a:bodyPr lIns="0" tIns="0" rIns="73152" bIns="0" anchor="ctr"/>
            <a:lstStyle/>
            <a:p>
              <a:pPr algn="r" fontAlgn="auto">
                <a:lnSpc>
                  <a:spcPts val="1200"/>
                </a:lnSpc>
                <a:spcBef>
                  <a:spcPts val="0"/>
                </a:spcBef>
                <a:spcAft>
                  <a:spcPts val="0"/>
                </a:spcAft>
                <a:defRPr/>
              </a:pPr>
              <a:r>
                <a:rPr lang="en-US" sz="1200" dirty="0">
                  <a:latin typeface="+mj-lt"/>
                </a:rPr>
                <a:t>Customer relationship management</a:t>
              </a:r>
              <a:endParaRPr lang="en-US" sz="1200" b="1" dirty="0">
                <a:latin typeface="+mj-lt"/>
              </a:endParaRPr>
            </a:p>
          </p:txBody>
        </p:sp>
        <p:sp>
          <p:nvSpPr>
            <p:cNvPr id="21" name="TextBox 20"/>
            <p:cNvSpPr txBox="1"/>
            <p:nvPr/>
          </p:nvSpPr>
          <p:spPr>
            <a:xfrm flipH="1">
              <a:off x="274642" y="3647656"/>
              <a:ext cx="2989389" cy="330142"/>
            </a:xfrm>
            <a:prstGeom prst="rect">
              <a:avLst/>
            </a:prstGeom>
            <a:noFill/>
          </p:spPr>
          <p:txBody>
            <a:bodyPr lIns="0" tIns="0" rIns="73152" bIns="0" anchor="ctr"/>
            <a:lstStyle/>
            <a:p>
              <a:pPr algn="r" fontAlgn="auto">
                <a:lnSpc>
                  <a:spcPts val="1200"/>
                </a:lnSpc>
                <a:spcBef>
                  <a:spcPts val="0"/>
                </a:spcBef>
                <a:spcAft>
                  <a:spcPts val="0"/>
                </a:spcAft>
                <a:defRPr/>
              </a:pPr>
              <a:r>
                <a:rPr lang="en-US" sz="1200" dirty="0">
                  <a:latin typeface="+mj-lt"/>
                </a:rPr>
                <a:t>Collaboration tools</a:t>
              </a:r>
              <a:endParaRPr lang="en-US" sz="1200" b="1" dirty="0">
                <a:latin typeface="+mj-lt"/>
              </a:endParaRPr>
            </a:p>
          </p:txBody>
        </p:sp>
        <p:sp>
          <p:nvSpPr>
            <p:cNvPr id="22" name="TextBox 21"/>
            <p:cNvSpPr txBox="1"/>
            <p:nvPr/>
          </p:nvSpPr>
          <p:spPr>
            <a:xfrm flipH="1">
              <a:off x="182563" y="4754480"/>
              <a:ext cx="3100518" cy="330142"/>
            </a:xfrm>
            <a:prstGeom prst="rect">
              <a:avLst/>
            </a:prstGeom>
            <a:noFill/>
          </p:spPr>
          <p:txBody>
            <a:bodyPr lIns="0" tIns="0" rIns="73152" bIns="0" anchor="ctr"/>
            <a:lstStyle/>
            <a:p>
              <a:pPr algn="r" fontAlgn="auto">
                <a:lnSpc>
                  <a:spcPts val="1200"/>
                </a:lnSpc>
                <a:spcBef>
                  <a:spcPts val="0"/>
                </a:spcBef>
                <a:spcAft>
                  <a:spcPts val="0"/>
                </a:spcAft>
                <a:defRPr/>
              </a:pPr>
              <a:r>
                <a:rPr lang="en-US" sz="1200" dirty="0">
                  <a:latin typeface="+mj-lt"/>
                </a:rPr>
                <a:t>Reputation management</a:t>
              </a:r>
            </a:p>
          </p:txBody>
        </p:sp>
        <p:sp>
          <p:nvSpPr>
            <p:cNvPr id="23" name="TextBox 22"/>
            <p:cNvSpPr txBox="1"/>
            <p:nvPr/>
          </p:nvSpPr>
          <p:spPr>
            <a:xfrm flipH="1">
              <a:off x="182563" y="5112133"/>
              <a:ext cx="3100518" cy="328027"/>
            </a:xfrm>
            <a:prstGeom prst="rect">
              <a:avLst/>
            </a:prstGeom>
            <a:noFill/>
          </p:spPr>
          <p:txBody>
            <a:bodyPr lIns="0" tIns="0" rIns="73152" bIns="0" anchor="ctr"/>
            <a:lstStyle/>
            <a:p>
              <a:pPr algn="r" fontAlgn="auto">
                <a:lnSpc>
                  <a:spcPts val="1200"/>
                </a:lnSpc>
                <a:spcBef>
                  <a:spcPts val="0"/>
                </a:spcBef>
                <a:spcAft>
                  <a:spcPts val="0"/>
                </a:spcAft>
                <a:defRPr/>
              </a:pPr>
              <a:r>
                <a:rPr lang="en-US" sz="1200" dirty="0">
                  <a:latin typeface="+mj-lt"/>
                </a:rPr>
                <a:t>Email marketing</a:t>
              </a:r>
            </a:p>
          </p:txBody>
        </p:sp>
        <p:grpSp>
          <p:nvGrpSpPr>
            <p:cNvPr id="33814" name="Group 23"/>
            <p:cNvGrpSpPr>
              <a:grpSpLocks/>
            </p:cNvGrpSpPr>
            <p:nvPr/>
          </p:nvGrpSpPr>
          <p:grpSpPr bwMode="auto">
            <a:xfrm>
              <a:off x="3429136" y="5806536"/>
              <a:ext cx="3851659" cy="238884"/>
              <a:chOff x="3429136" y="5806536"/>
              <a:chExt cx="3851659" cy="238884"/>
            </a:xfrm>
          </p:grpSpPr>
          <p:sp>
            <p:nvSpPr>
              <p:cNvPr id="30" name="Rectangle 29"/>
              <p:cNvSpPr/>
              <p:nvPr/>
            </p:nvSpPr>
            <p:spPr>
              <a:xfrm>
                <a:off x="3429137" y="5806277"/>
                <a:ext cx="184158" cy="179886"/>
              </a:xfrm>
              <a:prstGeom prst="rect">
                <a:avLst/>
              </a:prstGeom>
              <a:solidFill>
                <a:srgbClr val="F1902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100" dirty="0"/>
              </a:p>
            </p:txBody>
          </p:sp>
          <p:sp>
            <p:nvSpPr>
              <p:cNvPr id="31" name="Rectangle 30"/>
              <p:cNvSpPr/>
              <p:nvPr/>
            </p:nvSpPr>
            <p:spPr>
              <a:xfrm>
                <a:off x="4751580" y="5806277"/>
                <a:ext cx="182571" cy="179886"/>
              </a:xfrm>
              <a:prstGeom prst="rect">
                <a:avLst/>
              </a:prstGeom>
              <a:solidFill>
                <a:srgbClr val="83D1F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100" dirty="0"/>
              </a:p>
            </p:txBody>
          </p:sp>
          <p:grpSp>
            <p:nvGrpSpPr>
              <p:cNvPr id="33822" name="Group 31"/>
              <p:cNvGrpSpPr>
                <a:grpSpLocks/>
              </p:cNvGrpSpPr>
              <p:nvPr/>
            </p:nvGrpSpPr>
            <p:grpSpPr bwMode="auto">
              <a:xfrm>
                <a:off x="3596958" y="5819775"/>
                <a:ext cx="3683837" cy="225645"/>
                <a:chOff x="2697163" y="5819775"/>
                <a:chExt cx="3683837" cy="225645"/>
              </a:xfrm>
            </p:grpSpPr>
            <p:sp>
              <p:nvSpPr>
                <p:cNvPr id="33823" name="TextBox 176"/>
                <p:cNvSpPr txBox="1">
                  <a:spLocks noChangeArrowheads="1"/>
                </p:cNvSpPr>
                <p:nvPr/>
              </p:nvSpPr>
              <p:spPr bwMode="auto">
                <a:xfrm>
                  <a:off x="2697163" y="5819775"/>
                  <a:ext cx="1272222" cy="225645"/>
                </a:xfrm>
                <a:prstGeom prst="rect">
                  <a:avLst/>
                </a:prstGeom>
                <a:noFill/>
                <a:ln w="9525">
                  <a:noFill/>
                  <a:miter lim="800000"/>
                  <a:headEnd/>
                  <a:tailEnd/>
                </a:ln>
              </p:spPr>
              <p:txBody>
                <a:bodyPr lIns="182880" tIns="0" rIns="0" bIns="0">
                  <a:spAutoFit/>
                </a:bodyPr>
                <a:lstStyle/>
                <a:p>
                  <a:r>
                    <a:rPr lang="en-US" sz="1100">
                      <a:latin typeface="Calibri" pitchFamily="34" charset="0"/>
                    </a:rPr>
                    <a:t>2013</a:t>
                  </a:r>
                </a:p>
              </p:txBody>
            </p:sp>
            <p:sp>
              <p:nvSpPr>
                <p:cNvPr id="33824" name="TextBox 178"/>
                <p:cNvSpPr txBox="1">
                  <a:spLocks noChangeArrowheads="1"/>
                </p:cNvSpPr>
                <p:nvPr/>
              </p:nvSpPr>
              <p:spPr bwMode="auto">
                <a:xfrm>
                  <a:off x="4034675" y="5819775"/>
                  <a:ext cx="2346325" cy="225645"/>
                </a:xfrm>
                <a:prstGeom prst="rect">
                  <a:avLst/>
                </a:prstGeom>
                <a:noFill/>
                <a:ln w="9525">
                  <a:noFill/>
                  <a:miter lim="800000"/>
                  <a:headEnd/>
                  <a:tailEnd/>
                </a:ln>
              </p:spPr>
              <p:txBody>
                <a:bodyPr lIns="182880" tIns="0" rIns="0" bIns="0">
                  <a:spAutoFit/>
                </a:bodyPr>
                <a:lstStyle/>
                <a:p>
                  <a:r>
                    <a:rPr lang="en-US" sz="1100">
                      <a:latin typeface="Calibri" pitchFamily="34" charset="0"/>
                    </a:rPr>
                    <a:t>2011</a:t>
                  </a:r>
                </a:p>
              </p:txBody>
            </p:sp>
          </p:grpSp>
        </p:grpSp>
        <p:grpSp>
          <p:nvGrpSpPr>
            <p:cNvPr id="33815" name="Group 24"/>
            <p:cNvGrpSpPr>
              <a:grpSpLocks/>
            </p:cNvGrpSpPr>
            <p:nvPr/>
          </p:nvGrpSpPr>
          <p:grpSpPr bwMode="auto">
            <a:xfrm>
              <a:off x="3429000" y="2560320"/>
              <a:ext cx="4297680" cy="310197"/>
              <a:chOff x="894519" y="6281990"/>
              <a:chExt cx="4297680" cy="310197"/>
            </a:xfrm>
          </p:grpSpPr>
          <p:sp>
            <p:nvSpPr>
              <p:cNvPr id="28" name="Rectangle 27"/>
              <p:cNvSpPr/>
              <p:nvPr/>
            </p:nvSpPr>
            <p:spPr>
              <a:xfrm rot="16200000">
                <a:off x="2325335" y="5005361"/>
                <a:ext cx="156606" cy="3017964"/>
              </a:xfrm>
              <a:prstGeom prst="rect">
                <a:avLst/>
              </a:prstGeom>
              <a:solidFill>
                <a:srgbClr val="83D1F5"/>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anchor="ctr"/>
              <a:lstStyle/>
              <a:p>
                <a:pPr algn="r" fontAlgn="auto">
                  <a:spcBef>
                    <a:spcPts val="0"/>
                  </a:spcBef>
                  <a:spcAft>
                    <a:spcPts val="0"/>
                  </a:spcAft>
                  <a:defRPr/>
                </a:pPr>
                <a:r>
                  <a:rPr lang="en-US" sz="1100" dirty="0">
                    <a:solidFill>
                      <a:schemeClr val="bg1"/>
                    </a:solidFill>
                  </a:rPr>
                  <a:t>66</a:t>
                </a:r>
                <a:r>
                  <a:rPr lang="en-US" sz="1100" baseline="30000" dirty="0">
                    <a:solidFill>
                      <a:schemeClr val="bg1"/>
                    </a:solidFill>
                  </a:rPr>
                  <a:t>%</a:t>
                </a:r>
              </a:p>
            </p:txBody>
          </p:sp>
          <p:sp>
            <p:nvSpPr>
              <p:cNvPr id="29" name="Rectangle 28"/>
              <p:cNvSpPr/>
              <p:nvPr/>
            </p:nvSpPr>
            <p:spPr>
              <a:xfrm rot="16200000">
                <a:off x="2965124" y="4211082"/>
                <a:ext cx="156606" cy="4297543"/>
              </a:xfrm>
              <a:prstGeom prst="rect">
                <a:avLst/>
              </a:prstGeom>
              <a:solidFill>
                <a:srgbClr val="F19027"/>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anchor="ctr"/>
              <a:lstStyle/>
              <a:p>
                <a:pPr algn="r" fontAlgn="auto">
                  <a:spcBef>
                    <a:spcPts val="0"/>
                  </a:spcBef>
                  <a:spcAft>
                    <a:spcPts val="0"/>
                  </a:spcAft>
                  <a:defRPr/>
                </a:pPr>
                <a:r>
                  <a:rPr lang="en-US" sz="1100" dirty="0">
                    <a:solidFill>
                      <a:schemeClr val="bg1"/>
                    </a:solidFill>
                  </a:rPr>
                  <a:t>94</a:t>
                </a:r>
                <a:r>
                  <a:rPr lang="en-US" sz="1100" baseline="30000" dirty="0">
                    <a:solidFill>
                      <a:schemeClr val="bg1"/>
                    </a:solidFill>
                  </a:rPr>
                  <a:t>%</a:t>
                </a:r>
              </a:p>
            </p:txBody>
          </p:sp>
        </p:grpSp>
        <p:sp>
          <p:nvSpPr>
            <p:cNvPr id="26" name="TextBox 25"/>
            <p:cNvSpPr txBox="1"/>
            <p:nvPr/>
          </p:nvSpPr>
          <p:spPr>
            <a:xfrm flipH="1">
              <a:off x="274642" y="2564113"/>
              <a:ext cx="2989389" cy="330142"/>
            </a:xfrm>
            <a:prstGeom prst="rect">
              <a:avLst/>
            </a:prstGeom>
            <a:noFill/>
          </p:spPr>
          <p:txBody>
            <a:bodyPr lIns="0" tIns="0" rIns="73152" bIns="0" anchor="ctr"/>
            <a:lstStyle/>
            <a:p>
              <a:pPr algn="r" fontAlgn="auto">
                <a:lnSpc>
                  <a:spcPts val="1200"/>
                </a:lnSpc>
                <a:spcBef>
                  <a:spcPts val="0"/>
                </a:spcBef>
                <a:spcAft>
                  <a:spcPts val="0"/>
                </a:spcAft>
                <a:defRPr/>
              </a:pPr>
              <a:r>
                <a:rPr lang="en-US" sz="1200" dirty="0">
                  <a:latin typeface="+mj-lt"/>
                </a:rPr>
                <a:t>Advanced (predictive) analytics</a:t>
              </a:r>
              <a:endParaRPr lang="en-US" sz="1200" b="1" dirty="0">
                <a:latin typeface="+mj-lt"/>
              </a:endParaRPr>
            </a:p>
          </p:txBody>
        </p:sp>
        <p:cxnSp>
          <p:nvCxnSpPr>
            <p:cNvPr id="27" name="Straight Connector 26"/>
            <p:cNvCxnSpPr/>
            <p:nvPr/>
          </p:nvCxnSpPr>
          <p:spPr>
            <a:xfrm>
              <a:off x="3424374" y="2468880"/>
              <a:ext cx="0" cy="2971279"/>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grpSp>
      <p:pic>
        <p:nvPicPr>
          <p:cNvPr id="33798" name="Picture 2"/>
          <p:cNvPicPr>
            <a:picLocks noChangeAspect="1" noChangeArrowheads="1"/>
          </p:cNvPicPr>
          <p:nvPr/>
        </p:nvPicPr>
        <p:blipFill>
          <a:blip r:embed="rId4"/>
          <a:srcRect/>
          <a:stretch>
            <a:fillRect/>
          </a:stretch>
        </p:blipFill>
        <p:spPr bwMode="auto">
          <a:xfrm>
            <a:off x="8312150" y="4711700"/>
            <a:ext cx="955675" cy="627063"/>
          </a:xfrm>
          <a:prstGeom prst="rect">
            <a:avLst/>
          </a:prstGeom>
          <a:noFill/>
          <a:ln w="9525">
            <a:noFill/>
            <a:miter lim="800000"/>
            <a:headEnd/>
            <a:tailEnd/>
          </a:ln>
        </p:spPr>
      </p:pic>
      <p:sp>
        <p:nvSpPr>
          <p:cNvPr id="33799" name="TextBox 13"/>
          <p:cNvSpPr txBox="1">
            <a:spLocks noChangeArrowheads="1"/>
          </p:cNvSpPr>
          <p:nvPr/>
        </p:nvSpPr>
        <p:spPr bwMode="auto">
          <a:xfrm>
            <a:off x="4843463" y="4916488"/>
            <a:ext cx="3570287" cy="215900"/>
          </a:xfrm>
          <a:prstGeom prst="rect">
            <a:avLst/>
          </a:prstGeom>
          <a:noFill/>
          <a:ln w="9525">
            <a:noFill/>
            <a:miter lim="800000"/>
            <a:headEnd/>
            <a:tailEnd/>
          </a:ln>
        </p:spPr>
        <p:txBody>
          <a:bodyPr>
            <a:spAutoFit/>
          </a:bodyPr>
          <a:lstStyle/>
          <a:p>
            <a:pPr marL="398463" indent="-398463" algn="ctr"/>
            <a:r>
              <a:rPr lang="en-US" sz="800">
                <a:latin typeface="Calibri" pitchFamily="34" charset="0"/>
              </a:rPr>
              <a:t>Source:	2014 IBM IBV Global C-Suite Study</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1" name="Picture 2"/>
          <p:cNvPicPr>
            <a:picLocks noChangeAspect="1" noChangeArrowheads="1"/>
          </p:cNvPicPr>
          <p:nvPr/>
        </p:nvPicPr>
        <p:blipFill>
          <a:blip r:embed="rId3"/>
          <a:srcRect/>
          <a:stretch>
            <a:fillRect/>
          </a:stretch>
        </p:blipFill>
        <p:spPr bwMode="auto">
          <a:xfrm>
            <a:off x="8312150" y="4711700"/>
            <a:ext cx="955675" cy="627063"/>
          </a:xfrm>
          <a:prstGeom prst="rect">
            <a:avLst/>
          </a:prstGeom>
          <a:noFill/>
          <a:ln w="9525">
            <a:noFill/>
            <a:miter lim="800000"/>
            <a:headEnd/>
            <a:tailEnd/>
          </a:ln>
        </p:spPr>
      </p:pic>
      <p:grpSp>
        <p:nvGrpSpPr>
          <p:cNvPr id="35842" name="Group 6"/>
          <p:cNvGrpSpPr>
            <a:grpSpLocks/>
          </p:cNvGrpSpPr>
          <p:nvPr/>
        </p:nvGrpSpPr>
        <p:grpSpPr bwMode="auto">
          <a:xfrm rot="16200000" flipV="1">
            <a:off x="72231" y="-72231"/>
            <a:ext cx="1509713" cy="1654175"/>
            <a:chOff x="7634017" y="3488590"/>
            <a:chExt cx="1509983" cy="1654910"/>
          </a:xfrm>
        </p:grpSpPr>
        <p:pic>
          <p:nvPicPr>
            <p:cNvPr id="35847" name="Picture 7" descr="accent.png"/>
            <p:cNvPicPr>
              <a:picLocks noChangeAspect="1"/>
            </p:cNvPicPr>
            <p:nvPr/>
          </p:nvPicPr>
          <p:blipFill>
            <a:blip r:embed="rId4"/>
            <a:srcRect/>
            <a:stretch>
              <a:fillRect/>
            </a:stretch>
          </p:blipFill>
          <p:spPr bwMode="auto">
            <a:xfrm>
              <a:off x="7684227" y="3488590"/>
              <a:ext cx="1459773" cy="1654910"/>
            </a:xfrm>
            <a:prstGeom prst="rect">
              <a:avLst/>
            </a:prstGeom>
            <a:noFill/>
            <a:ln w="9525">
              <a:noFill/>
              <a:miter lim="800000"/>
              <a:headEnd/>
              <a:tailEnd/>
            </a:ln>
          </p:spPr>
        </p:pic>
        <p:sp>
          <p:nvSpPr>
            <p:cNvPr id="9" name="Rectangle 2"/>
            <p:cNvSpPr>
              <a:spLocks noChangeArrowheads="1"/>
            </p:cNvSpPr>
            <p:nvPr/>
          </p:nvSpPr>
          <p:spPr bwMode="auto">
            <a:xfrm>
              <a:off x="7634017" y="3488590"/>
              <a:ext cx="1459174" cy="1654910"/>
            </a:xfrm>
            <a:prstGeom prst="rect">
              <a:avLst/>
            </a:prstGeom>
            <a:gradFill rotWithShape="1">
              <a:gsLst>
                <a:gs pos="0">
                  <a:sysClr val="windowText" lastClr="000000">
                    <a:alpha val="89998"/>
                  </a:sysClr>
                </a:gs>
                <a:gs pos="100000">
                  <a:sysClr val="windowText" lastClr="000000">
                    <a:alpha val="0"/>
                  </a:sysClr>
                </a:gs>
              </a:gsLst>
              <a:lin ang="0" scaled="1"/>
            </a:gradFill>
            <a:ln>
              <a:noFill/>
            </a:ln>
            <a:extLst>
              <a:ext uri="{91240B29-F687-4F45-9708-019B960494DF}"/>
            </a:extLst>
          </p:spPr>
          <p:txBody>
            <a:bodyPr/>
            <a:lstStyle/>
            <a:p>
              <a:pPr defTabSz="914400" fontAlgn="auto">
                <a:spcBef>
                  <a:spcPts val="0"/>
                </a:spcBef>
                <a:spcAft>
                  <a:spcPts val="0"/>
                </a:spcAft>
                <a:defRPr/>
              </a:pPr>
              <a:endParaRPr lang="en-US" kern="0">
                <a:solidFill>
                  <a:sysClr val="windowText" lastClr="000000"/>
                </a:solidFill>
                <a:latin typeface="+mn-lt"/>
              </a:endParaRPr>
            </a:p>
          </p:txBody>
        </p:sp>
      </p:grpSp>
      <p:sp>
        <p:nvSpPr>
          <p:cNvPr id="35843" name="Title 1"/>
          <p:cNvSpPr>
            <a:spLocks noGrp="1"/>
          </p:cNvSpPr>
          <p:nvPr>
            <p:ph type="title"/>
          </p:nvPr>
        </p:nvSpPr>
        <p:spPr>
          <a:xfrm>
            <a:off x="619125" y="779463"/>
            <a:ext cx="8448675" cy="558800"/>
          </a:xfrm>
        </p:spPr>
        <p:txBody>
          <a:bodyPr/>
          <a:lstStyle/>
          <a:p>
            <a:pPr algn="r"/>
            <a:r>
              <a:rPr lang="en-US" sz="2400" smtClean="0">
                <a:latin typeface="Arial" charset="0"/>
                <a:ea typeface="ヒラギノ角ゴ Pro W3"/>
                <a:cs typeface="ヒラギノ角ゴ Pro W3"/>
              </a:rPr>
              <a:t>CMOs identified </a:t>
            </a:r>
            <a:r>
              <a:rPr lang="en-US" sz="2400" smtClean="0">
                <a:solidFill>
                  <a:srgbClr val="83D1F5"/>
                </a:solidFill>
                <a:latin typeface="Arial" charset="0"/>
                <a:ea typeface="ヒラギノ角ゴ Pro W3"/>
                <a:cs typeface="ヒラギノ角ゴ Pro W3"/>
              </a:rPr>
              <a:t>three critical success factors </a:t>
            </a:r>
            <a:r>
              <a:rPr lang="en-US" sz="2400" smtClean="0">
                <a:latin typeface="Arial" charset="0"/>
                <a:ea typeface="ヒラギノ角ゴ Pro W3"/>
                <a:cs typeface="ヒラギノ角ゴ Pro W3"/>
              </a:rPr>
              <a:t>for </a:t>
            </a:r>
            <a:br>
              <a:rPr lang="en-US" sz="2400" smtClean="0">
                <a:latin typeface="Arial" charset="0"/>
                <a:ea typeface="ヒラギノ角ゴ Pro W3"/>
                <a:cs typeface="ヒラギノ角ゴ Pro W3"/>
              </a:rPr>
            </a:br>
            <a:r>
              <a:rPr lang="en-US" sz="2400" smtClean="0">
                <a:latin typeface="Arial" charset="0"/>
                <a:ea typeface="ヒラギノ角ゴ Pro W3"/>
                <a:cs typeface="ヒラギノ角ゴ Pro W3"/>
              </a:rPr>
              <a:t>dealing with the emerging digital economy</a:t>
            </a:r>
          </a:p>
        </p:txBody>
      </p:sp>
      <p:graphicFrame>
        <p:nvGraphicFramePr>
          <p:cNvPr id="5" name="Diagram 4"/>
          <p:cNvGraphicFramePr/>
          <p:nvPr/>
        </p:nvGraphicFramePr>
        <p:xfrm>
          <a:off x="902679" y="1391131"/>
          <a:ext cx="6634812" cy="353367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35845" name="TextBox 25"/>
          <p:cNvSpPr txBox="1">
            <a:spLocks noChangeArrowheads="1"/>
          </p:cNvSpPr>
          <p:nvPr/>
        </p:nvSpPr>
        <p:spPr bwMode="auto">
          <a:xfrm>
            <a:off x="0" y="4876800"/>
            <a:ext cx="3184525" cy="261938"/>
          </a:xfrm>
          <a:prstGeom prst="rect">
            <a:avLst/>
          </a:prstGeom>
          <a:solidFill>
            <a:schemeClr val="bg1"/>
          </a:solidFill>
          <a:ln w="9525">
            <a:noFill/>
            <a:miter lim="800000"/>
            <a:headEnd/>
            <a:tailEnd/>
          </a:ln>
        </p:spPr>
        <p:txBody>
          <a:bodyPr>
            <a:spAutoFit/>
          </a:bodyPr>
          <a:lstStyle/>
          <a:p>
            <a:r>
              <a:rPr lang="en-US" sz="1100" i="1">
                <a:latin typeface="Calibri" pitchFamily="34" charset="0"/>
              </a:rPr>
              <a:t>@graemeknows</a:t>
            </a:r>
          </a:p>
        </p:txBody>
      </p:sp>
      <p:sp>
        <p:nvSpPr>
          <p:cNvPr id="35846" name="TextBox 13"/>
          <p:cNvSpPr txBox="1">
            <a:spLocks noChangeArrowheads="1"/>
          </p:cNvSpPr>
          <p:nvPr/>
        </p:nvSpPr>
        <p:spPr bwMode="auto">
          <a:xfrm>
            <a:off x="4843463" y="4916488"/>
            <a:ext cx="3570287" cy="215900"/>
          </a:xfrm>
          <a:prstGeom prst="rect">
            <a:avLst/>
          </a:prstGeom>
          <a:noFill/>
          <a:ln w="9525">
            <a:noFill/>
            <a:miter lim="800000"/>
            <a:headEnd/>
            <a:tailEnd/>
          </a:ln>
        </p:spPr>
        <p:txBody>
          <a:bodyPr>
            <a:spAutoFit/>
          </a:bodyPr>
          <a:lstStyle/>
          <a:p>
            <a:pPr marL="398463" indent="-398463" algn="ctr"/>
            <a:r>
              <a:rPr lang="en-US" sz="800">
                <a:latin typeface="Calibri" pitchFamily="34" charset="0"/>
              </a:rPr>
              <a:t>Source:	2014 IBM IBV Global C-Suite Study</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89" name="Picture 1" descr="BG_upperLeft.png"/>
          <p:cNvPicPr>
            <a:picLocks noChangeAspect="1"/>
          </p:cNvPicPr>
          <p:nvPr/>
        </p:nvPicPr>
        <p:blipFill>
          <a:blip r:embed="rId3"/>
          <a:srcRect/>
          <a:stretch>
            <a:fillRect/>
          </a:stretch>
        </p:blipFill>
        <p:spPr bwMode="auto">
          <a:xfrm>
            <a:off x="0" y="0"/>
            <a:ext cx="4013200" cy="2603500"/>
          </a:xfrm>
          <a:prstGeom prst="rect">
            <a:avLst/>
          </a:prstGeom>
          <a:noFill/>
          <a:ln w="9525">
            <a:noFill/>
            <a:miter lim="800000"/>
            <a:headEnd/>
            <a:tailEnd/>
          </a:ln>
        </p:spPr>
      </p:pic>
      <p:sp>
        <p:nvSpPr>
          <p:cNvPr id="7" name="Rectangle 6"/>
          <p:cNvSpPr/>
          <p:nvPr/>
        </p:nvSpPr>
        <p:spPr>
          <a:xfrm flipH="1">
            <a:off x="0" y="0"/>
            <a:ext cx="4621213" cy="2700338"/>
          </a:xfrm>
          <a:prstGeom prst="rect">
            <a:avLst/>
          </a:prstGeom>
          <a:gradFill flip="none" rotWithShape="1">
            <a:gsLst>
              <a:gs pos="20000">
                <a:schemeClr val="bg1"/>
              </a:gs>
              <a:gs pos="100000">
                <a:schemeClr val="bg1">
                  <a:alpha val="0"/>
                </a:schemeClr>
              </a:gs>
            </a:gsLst>
            <a:lin ang="18000000" scaled="0"/>
            <a:tileRect/>
          </a:gradFill>
          <a:ln w="57150" cmpd="sng">
            <a:no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7891" name="Title 5"/>
          <p:cNvSpPr txBox="1">
            <a:spLocks/>
          </p:cNvSpPr>
          <p:nvPr/>
        </p:nvSpPr>
        <p:spPr bwMode="auto">
          <a:xfrm>
            <a:off x="555625" y="2216150"/>
            <a:ext cx="8420100" cy="1470025"/>
          </a:xfrm>
          <a:prstGeom prst="rect">
            <a:avLst/>
          </a:prstGeom>
          <a:noFill/>
          <a:ln w="9525">
            <a:noFill/>
            <a:miter lim="800000"/>
            <a:headEnd/>
            <a:tailEnd/>
          </a:ln>
        </p:spPr>
        <p:txBody>
          <a:bodyPr/>
          <a:lstStyle/>
          <a:p>
            <a:pPr>
              <a:lnSpc>
                <a:spcPct val="85000"/>
              </a:lnSpc>
            </a:pPr>
            <a:r>
              <a:rPr lang="en-US" sz="3200" b="1">
                <a:solidFill>
                  <a:srgbClr val="83D1F5"/>
                </a:solidFill>
                <a:latin typeface="Helvetica" pitchFamily="34" charset="0"/>
                <a:cs typeface="Helvetica" pitchFamily="34" charset="0"/>
              </a:rPr>
              <a:t>How does </a:t>
            </a:r>
            <a:r>
              <a:rPr lang="en-US" sz="3200" b="1">
                <a:latin typeface="Helvetica" pitchFamily="34" charset="0"/>
                <a:cs typeface="Helvetica" pitchFamily="34" charset="0"/>
              </a:rPr>
              <a:t>Big Data &amp; Analytics </a:t>
            </a:r>
            <a:r>
              <a:rPr lang="en-US" sz="3200" b="1">
                <a:solidFill>
                  <a:srgbClr val="83D1F5"/>
                </a:solidFill>
                <a:latin typeface="Helvetica" pitchFamily="34" charset="0"/>
                <a:cs typeface="Helvetica" pitchFamily="34" charset="0"/>
              </a:rPr>
              <a:t>enable CMOs to generate </a:t>
            </a:r>
            <a:r>
              <a:rPr lang="en-US" sz="3200" b="1">
                <a:latin typeface="Helvetica" pitchFamily="34" charset="0"/>
                <a:cs typeface="Helvetica" pitchFamily="34" charset="0"/>
              </a:rPr>
              <a:t>real customer loyalty </a:t>
            </a:r>
            <a:r>
              <a:rPr lang="en-US" sz="3200" b="1">
                <a:solidFill>
                  <a:srgbClr val="83D1F5"/>
                </a:solidFill>
                <a:latin typeface="Helvetica" pitchFamily="34" charset="0"/>
                <a:cs typeface="Helvetica" pitchFamily="34" charset="0"/>
              </a:rPr>
              <a:t>to drive </a:t>
            </a:r>
            <a:r>
              <a:rPr lang="en-US" sz="3200" b="1">
                <a:latin typeface="Helvetica" pitchFamily="34" charset="0"/>
                <a:cs typeface="Helvetica" pitchFamily="34" charset="0"/>
              </a:rPr>
              <a:t>marketing performance</a:t>
            </a:r>
            <a:r>
              <a:rPr lang="en-US" sz="3200" b="1">
                <a:solidFill>
                  <a:srgbClr val="83D1F5"/>
                </a:solidFill>
                <a:latin typeface="Helvetica" pitchFamily="34" charset="0"/>
                <a:cs typeface="Helvetica" pitchFamily="34" charset="0"/>
              </a:rPr>
              <a:t>?</a:t>
            </a:r>
            <a:endParaRPr lang="en-US" sz="3200" b="1">
              <a:solidFill>
                <a:srgbClr val="83D1F5"/>
              </a:solidFill>
              <a:cs typeface="Arial" charset="0"/>
            </a:endParaRPr>
          </a:p>
        </p:txBody>
      </p:sp>
      <p:pic>
        <p:nvPicPr>
          <p:cNvPr id="37892" name="Picture 2"/>
          <p:cNvPicPr>
            <a:picLocks noChangeAspect="1" noChangeArrowheads="1"/>
          </p:cNvPicPr>
          <p:nvPr/>
        </p:nvPicPr>
        <p:blipFill>
          <a:blip r:embed="rId4"/>
          <a:srcRect/>
          <a:stretch>
            <a:fillRect/>
          </a:stretch>
        </p:blipFill>
        <p:spPr bwMode="auto">
          <a:xfrm>
            <a:off x="8312150" y="4711700"/>
            <a:ext cx="955675" cy="627063"/>
          </a:xfrm>
          <a:prstGeom prst="rect">
            <a:avLst/>
          </a:prstGeom>
          <a:noFill/>
          <a:ln w="9525">
            <a:noFill/>
            <a:miter lim="800000"/>
            <a:headEnd/>
            <a:tailEnd/>
          </a:ln>
        </p:spPr>
      </p:pic>
      <p:sp>
        <p:nvSpPr>
          <p:cNvPr id="37893" name="TextBox 25"/>
          <p:cNvSpPr txBox="1">
            <a:spLocks noChangeArrowheads="1"/>
          </p:cNvSpPr>
          <p:nvPr/>
        </p:nvSpPr>
        <p:spPr bwMode="auto">
          <a:xfrm>
            <a:off x="0" y="4876800"/>
            <a:ext cx="3184525" cy="261938"/>
          </a:xfrm>
          <a:prstGeom prst="rect">
            <a:avLst/>
          </a:prstGeom>
          <a:solidFill>
            <a:schemeClr val="bg1"/>
          </a:solidFill>
          <a:ln w="9525">
            <a:noFill/>
            <a:miter lim="800000"/>
            <a:headEnd/>
            <a:tailEnd/>
          </a:ln>
        </p:spPr>
        <p:txBody>
          <a:bodyPr>
            <a:spAutoFit/>
          </a:bodyPr>
          <a:lstStyle/>
          <a:p>
            <a:r>
              <a:rPr lang="en-US" sz="1100" i="1">
                <a:latin typeface="Calibri" pitchFamily="34" charset="0"/>
              </a:rPr>
              <a:t>@graemeknows</a:t>
            </a:r>
          </a:p>
        </p:txBody>
      </p:sp>
    </p:spTree>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Callout 3"/>
          <p:cNvSpPr/>
          <p:nvPr/>
        </p:nvSpPr>
        <p:spPr>
          <a:xfrm>
            <a:off x="5753100" y="1528763"/>
            <a:ext cx="2816225" cy="2011362"/>
          </a:xfrm>
          <a:prstGeom prst="wedgeEllipseCallout">
            <a:avLst/>
          </a:prstGeom>
          <a:noFill/>
          <a:ln w="57150" cmpd="sng">
            <a:solidFill>
              <a:srgbClr val="008ABF">
                <a:alpha val="25000"/>
              </a:srgbClr>
            </a:solid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8914" name="Title 1"/>
          <p:cNvSpPr>
            <a:spLocks noGrp="1"/>
          </p:cNvSpPr>
          <p:nvPr>
            <p:ph type="title"/>
          </p:nvPr>
        </p:nvSpPr>
        <p:spPr/>
        <p:txBody>
          <a:bodyPr/>
          <a:lstStyle/>
          <a:p>
            <a:r>
              <a:rPr lang="en-US" smtClean="0">
                <a:latin typeface="Arial" charset="0"/>
                <a:cs typeface="Arial" charset="0"/>
              </a:rPr>
              <a:t>Key Shifts in Marketing</a:t>
            </a:r>
            <a:br>
              <a:rPr lang="en-US" smtClean="0">
                <a:latin typeface="Arial" charset="0"/>
                <a:cs typeface="Arial" charset="0"/>
              </a:rPr>
            </a:br>
            <a:r>
              <a:rPr lang="en-US" sz="1800" smtClean="0">
                <a:solidFill>
                  <a:srgbClr val="83D1F5"/>
                </a:solidFill>
                <a:latin typeface="Arial" charset="0"/>
                <a:cs typeface="Arial" charset="0"/>
              </a:rPr>
              <a:t>are driving the urgency to act</a:t>
            </a:r>
          </a:p>
        </p:txBody>
      </p:sp>
      <p:sp>
        <p:nvSpPr>
          <p:cNvPr id="38915" name="Title 5"/>
          <p:cNvSpPr txBox="1">
            <a:spLocks/>
          </p:cNvSpPr>
          <p:nvPr/>
        </p:nvSpPr>
        <p:spPr bwMode="auto">
          <a:xfrm>
            <a:off x="152400" y="1885950"/>
            <a:ext cx="5689600" cy="1470025"/>
          </a:xfrm>
          <a:prstGeom prst="rect">
            <a:avLst/>
          </a:prstGeom>
          <a:noFill/>
          <a:ln w="9525">
            <a:noFill/>
            <a:miter lim="800000"/>
            <a:headEnd/>
            <a:tailEnd/>
          </a:ln>
        </p:spPr>
        <p:txBody>
          <a:bodyPr/>
          <a:lstStyle/>
          <a:p>
            <a:pPr marL="342900" indent="-342900">
              <a:lnSpc>
                <a:spcPct val="85000"/>
              </a:lnSpc>
              <a:buFont typeface="Calibri" pitchFamily="34" charset="0"/>
              <a:buAutoNum type="arabicPeriod"/>
            </a:pPr>
            <a:r>
              <a:rPr lang="en-US" b="1">
                <a:solidFill>
                  <a:srgbClr val="83D1F5"/>
                </a:solidFill>
                <a:latin typeface="Helvetica" pitchFamily="34" charset="0"/>
                <a:cs typeface="Helvetica" pitchFamily="34" charset="0"/>
              </a:rPr>
              <a:t>Ongoing </a:t>
            </a:r>
            <a:r>
              <a:rPr lang="en-US" b="1">
                <a:latin typeface="Helvetica" pitchFamily="34" charset="0"/>
                <a:cs typeface="Helvetica" pitchFamily="34" charset="0"/>
              </a:rPr>
              <a:t>emergence</a:t>
            </a:r>
            <a:r>
              <a:rPr lang="en-US" b="1">
                <a:solidFill>
                  <a:srgbClr val="83D1F5"/>
                </a:solidFill>
                <a:latin typeface="Helvetica" pitchFamily="34" charset="0"/>
                <a:cs typeface="Helvetica" pitchFamily="34" charset="0"/>
              </a:rPr>
              <a:t> of Big Data</a:t>
            </a:r>
          </a:p>
          <a:p>
            <a:pPr marL="342900" indent="-342900">
              <a:lnSpc>
                <a:spcPct val="85000"/>
              </a:lnSpc>
              <a:buFont typeface="Calibri" pitchFamily="34" charset="0"/>
              <a:buAutoNum type="arabicPeriod"/>
            </a:pPr>
            <a:endParaRPr lang="en-US" b="1">
              <a:solidFill>
                <a:srgbClr val="83D1F5"/>
              </a:solidFill>
              <a:latin typeface="Helvetica" pitchFamily="34" charset="0"/>
              <a:cs typeface="Helvetica" pitchFamily="34" charset="0"/>
            </a:endParaRPr>
          </a:p>
          <a:p>
            <a:pPr marL="342900" indent="-342900">
              <a:lnSpc>
                <a:spcPct val="85000"/>
              </a:lnSpc>
              <a:buFont typeface="Calibri" pitchFamily="34" charset="0"/>
              <a:buAutoNum type="arabicPeriod"/>
            </a:pPr>
            <a:r>
              <a:rPr lang="en-US" b="1">
                <a:solidFill>
                  <a:srgbClr val="83D1F5"/>
                </a:solidFill>
                <a:cs typeface="Arial" charset="0"/>
              </a:rPr>
              <a:t>Shift of </a:t>
            </a:r>
            <a:r>
              <a:rPr lang="en-US" b="1">
                <a:cs typeface="Arial" charset="0"/>
              </a:rPr>
              <a:t>power</a:t>
            </a:r>
            <a:r>
              <a:rPr lang="en-US" b="1">
                <a:solidFill>
                  <a:srgbClr val="83D1F5"/>
                </a:solidFill>
                <a:cs typeface="Arial" charset="0"/>
              </a:rPr>
              <a:t> to the consumer</a:t>
            </a:r>
          </a:p>
          <a:p>
            <a:pPr marL="342900" indent="-342900">
              <a:lnSpc>
                <a:spcPct val="85000"/>
              </a:lnSpc>
              <a:buFont typeface="Calibri" pitchFamily="34" charset="0"/>
              <a:buAutoNum type="arabicPeriod"/>
            </a:pPr>
            <a:endParaRPr lang="en-US" b="1">
              <a:solidFill>
                <a:srgbClr val="83D1F5"/>
              </a:solidFill>
              <a:cs typeface="Arial" charset="0"/>
            </a:endParaRPr>
          </a:p>
          <a:p>
            <a:pPr marL="342900" indent="-342900">
              <a:lnSpc>
                <a:spcPct val="85000"/>
              </a:lnSpc>
              <a:buFont typeface="Calibri" pitchFamily="34" charset="0"/>
              <a:buAutoNum type="arabicPeriod"/>
            </a:pPr>
            <a:r>
              <a:rPr lang="en-US" b="1">
                <a:solidFill>
                  <a:srgbClr val="83D1F5"/>
                </a:solidFill>
                <a:cs typeface="Arial" charset="0"/>
              </a:rPr>
              <a:t>Increasing </a:t>
            </a:r>
            <a:r>
              <a:rPr lang="en-US" b="1">
                <a:cs typeface="Arial" charset="0"/>
              </a:rPr>
              <a:t>pressure</a:t>
            </a:r>
            <a:r>
              <a:rPr lang="en-US" b="1">
                <a:solidFill>
                  <a:srgbClr val="83D1F5"/>
                </a:solidFill>
                <a:cs typeface="Arial" charset="0"/>
              </a:rPr>
              <a:t> to do more with less</a:t>
            </a:r>
          </a:p>
          <a:p>
            <a:pPr marL="342900" indent="-342900">
              <a:lnSpc>
                <a:spcPct val="85000"/>
              </a:lnSpc>
              <a:buFont typeface="Calibri" pitchFamily="34" charset="0"/>
              <a:buAutoNum type="arabicPeriod"/>
            </a:pPr>
            <a:endParaRPr lang="en-US" b="1">
              <a:solidFill>
                <a:srgbClr val="83D1F5"/>
              </a:solidFill>
              <a:cs typeface="Arial" charset="0"/>
            </a:endParaRPr>
          </a:p>
          <a:p>
            <a:pPr marL="342900" indent="-342900">
              <a:lnSpc>
                <a:spcPct val="85000"/>
              </a:lnSpc>
              <a:buFont typeface="Calibri" pitchFamily="34" charset="0"/>
              <a:buAutoNum type="arabicPeriod"/>
            </a:pPr>
            <a:r>
              <a:rPr lang="en-US" b="1">
                <a:solidFill>
                  <a:srgbClr val="83D1F5"/>
                </a:solidFill>
                <a:cs typeface="Arial" charset="0"/>
              </a:rPr>
              <a:t>Recognition that </a:t>
            </a:r>
            <a:r>
              <a:rPr lang="en-US" b="1">
                <a:cs typeface="Arial" charset="0"/>
              </a:rPr>
              <a:t>loyalty</a:t>
            </a:r>
            <a:r>
              <a:rPr lang="en-US" b="1">
                <a:solidFill>
                  <a:srgbClr val="83D1F5"/>
                </a:solidFill>
                <a:cs typeface="Arial" charset="0"/>
              </a:rPr>
              <a:t> drives performance</a:t>
            </a:r>
          </a:p>
          <a:p>
            <a:pPr marL="342900" indent="-342900">
              <a:lnSpc>
                <a:spcPct val="85000"/>
              </a:lnSpc>
              <a:buFont typeface="Calibri" pitchFamily="34" charset="0"/>
              <a:buAutoNum type="arabicPeriod"/>
            </a:pPr>
            <a:endParaRPr lang="en-US" sz="1600" b="1">
              <a:solidFill>
                <a:srgbClr val="83D1F5"/>
              </a:solidFill>
              <a:cs typeface="Arial" charset="0"/>
            </a:endParaRPr>
          </a:p>
          <a:p>
            <a:pPr marL="342900" indent="-342900">
              <a:lnSpc>
                <a:spcPct val="85000"/>
              </a:lnSpc>
              <a:buFont typeface="Calibri" pitchFamily="34" charset="0"/>
              <a:buAutoNum type="arabicPeriod"/>
            </a:pPr>
            <a:endParaRPr lang="en-US" sz="1600" b="1">
              <a:solidFill>
                <a:srgbClr val="83D1F5"/>
              </a:solidFill>
              <a:cs typeface="Arial" charset="0"/>
            </a:endParaRPr>
          </a:p>
        </p:txBody>
      </p:sp>
      <p:sp>
        <p:nvSpPr>
          <p:cNvPr id="38916" name="TextBox 25"/>
          <p:cNvSpPr txBox="1">
            <a:spLocks noChangeArrowheads="1"/>
          </p:cNvSpPr>
          <p:nvPr/>
        </p:nvSpPr>
        <p:spPr bwMode="auto">
          <a:xfrm>
            <a:off x="5013325" y="4881563"/>
            <a:ext cx="4130675" cy="261937"/>
          </a:xfrm>
          <a:prstGeom prst="rect">
            <a:avLst/>
          </a:prstGeom>
          <a:solidFill>
            <a:schemeClr val="bg1"/>
          </a:solidFill>
          <a:ln w="9525">
            <a:noFill/>
            <a:miter lim="800000"/>
            <a:headEnd/>
            <a:tailEnd/>
          </a:ln>
        </p:spPr>
        <p:txBody>
          <a:bodyPr>
            <a:spAutoFit/>
          </a:bodyPr>
          <a:lstStyle/>
          <a:p>
            <a:pPr algn="r"/>
            <a:r>
              <a:rPr lang="en-US" sz="1100" i="1">
                <a:latin typeface="Calibri" pitchFamily="34" charset="0"/>
              </a:rPr>
              <a:t>*2013 IBM IBV Big Data and Analytics Study &amp; ODM Group Study                                          </a:t>
            </a:r>
          </a:p>
        </p:txBody>
      </p:sp>
      <p:sp>
        <p:nvSpPr>
          <p:cNvPr id="180" name="Text Box 9"/>
          <p:cNvSpPr txBox="1">
            <a:spLocks noChangeArrowheads="1"/>
          </p:cNvSpPr>
          <p:nvPr/>
        </p:nvSpPr>
        <p:spPr bwMode="auto">
          <a:xfrm>
            <a:off x="6391275" y="1820863"/>
            <a:ext cx="2116138" cy="369887"/>
          </a:xfrm>
          <a:prstGeom prst="rect">
            <a:avLst/>
          </a:prstGeom>
          <a:noFill/>
          <a:ln>
            <a:noFill/>
          </a:ln>
          <a:effectLst>
            <a:prstShdw prst="shdw17" dist="17961" dir="2700000">
              <a:schemeClr val="accent1">
                <a:gamma/>
                <a:shade val="60000"/>
                <a:invGamma/>
                <a:alpha val="74998"/>
              </a:schemeClr>
            </a:prstShdw>
          </a:effectLst>
          <a:extLst/>
        </p:spPr>
        <p:txBody>
          <a:bodyPr lIns="0" tIns="0" rIns="0" bIns="0">
            <a:spAutoFit/>
          </a:bodyPr>
          <a:lstStyle/>
          <a:p>
            <a:pPr fontAlgn="auto">
              <a:spcBef>
                <a:spcPts val="0"/>
              </a:spcBef>
              <a:spcAft>
                <a:spcPts val="0"/>
              </a:spcAft>
              <a:defRPr/>
            </a:pPr>
            <a:r>
              <a:rPr lang="en-US" sz="1200" dirty="0">
                <a:latin typeface="+mn-lt"/>
                <a:ea typeface="ＭＳ Ｐゴシック" pitchFamily="34" charset="-128"/>
                <a:sym typeface="Arial" charset="0"/>
              </a:rPr>
              <a:t>        of </a:t>
            </a:r>
            <a:r>
              <a:rPr lang="en-US" sz="1200" dirty="0">
                <a:latin typeface="+mn-lt"/>
                <a:ea typeface="ＭＳ Ｐゴシック" pitchFamily="34" charset="-128"/>
                <a:sym typeface="Arial" charset="0"/>
              </a:rPr>
              <a:t>business are not using big data for business advantage</a:t>
            </a:r>
            <a:endParaRPr lang="en-US" sz="1200" dirty="0">
              <a:latin typeface="+mn-lt"/>
              <a:ea typeface="ＭＳ Ｐゴシック" pitchFamily="34" charset="-128"/>
            </a:endParaRPr>
          </a:p>
        </p:txBody>
      </p:sp>
      <p:sp>
        <p:nvSpPr>
          <p:cNvPr id="185" name="Text Box 9"/>
          <p:cNvSpPr txBox="1">
            <a:spLocks noChangeArrowheads="1"/>
          </p:cNvSpPr>
          <p:nvPr/>
        </p:nvSpPr>
        <p:spPr bwMode="auto">
          <a:xfrm>
            <a:off x="6038850" y="2481263"/>
            <a:ext cx="2079625" cy="369887"/>
          </a:xfrm>
          <a:prstGeom prst="rect">
            <a:avLst/>
          </a:prstGeom>
          <a:noFill/>
          <a:ln>
            <a:noFill/>
          </a:ln>
          <a:effectLst>
            <a:prstShdw prst="shdw17" dist="17961" dir="2700000">
              <a:schemeClr val="accent1">
                <a:gamma/>
                <a:shade val="60000"/>
                <a:invGamma/>
                <a:alpha val="74998"/>
              </a:schemeClr>
            </a:prstShdw>
          </a:effectLst>
          <a:extLst/>
        </p:spPr>
        <p:txBody>
          <a:bodyPr lIns="0" tIns="0" rIns="0" bIns="0">
            <a:spAutoFit/>
          </a:bodyPr>
          <a:lstStyle/>
          <a:p>
            <a:pPr fontAlgn="auto">
              <a:spcBef>
                <a:spcPts val="0"/>
              </a:spcBef>
              <a:spcAft>
                <a:spcPts val="0"/>
              </a:spcAft>
              <a:defRPr/>
            </a:pPr>
            <a:r>
              <a:rPr lang="en-US" sz="1200" dirty="0">
                <a:latin typeface="+mn-lt"/>
                <a:ea typeface="ＭＳ Ｐゴシック" pitchFamily="34" charset="-128"/>
                <a:sym typeface="Arial" charset="0"/>
              </a:rPr>
              <a:t>of consumers rely on social networks for purchase decisions</a:t>
            </a:r>
            <a:endParaRPr lang="en-US" sz="1200" dirty="0">
              <a:latin typeface="+mn-lt"/>
              <a:ea typeface="ＭＳ Ｐゴシック" pitchFamily="34" charset="-128"/>
            </a:endParaRPr>
          </a:p>
        </p:txBody>
      </p:sp>
      <p:sp>
        <p:nvSpPr>
          <p:cNvPr id="187" name="Text Box 9"/>
          <p:cNvSpPr txBox="1">
            <a:spLocks noChangeArrowheads="1"/>
          </p:cNvSpPr>
          <p:nvPr/>
        </p:nvSpPr>
        <p:spPr bwMode="auto">
          <a:xfrm>
            <a:off x="6038850" y="3170238"/>
            <a:ext cx="2790825" cy="369887"/>
          </a:xfrm>
          <a:prstGeom prst="rect">
            <a:avLst/>
          </a:prstGeom>
          <a:noFill/>
          <a:ln>
            <a:noFill/>
          </a:ln>
          <a:effectLst>
            <a:prstShdw prst="shdw17" dist="17961" dir="2700000">
              <a:schemeClr val="accent1">
                <a:gamma/>
                <a:shade val="60000"/>
                <a:invGamma/>
                <a:alpha val="74998"/>
              </a:schemeClr>
            </a:prstShdw>
          </a:effectLst>
          <a:extLst/>
        </p:spPr>
        <p:txBody>
          <a:bodyPr lIns="0" tIns="0" rIns="0" bIns="0">
            <a:spAutoFit/>
          </a:bodyPr>
          <a:lstStyle/>
          <a:p>
            <a:pPr fontAlgn="auto">
              <a:spcBef>
                <a:spcPts val="0"/>
              </a:spcBef>
              <a:spcAft>
                <a:spcPts val="0"/>
              </a:spcAft>
              <a:defRPr/>
            </a:pPr>
            <a:r>
              <a:rPr lang="en-US" sz="1200" dirty="0">
                <a:latin typeface="+mn-lt"/>
                <a:sym typeface="Arial" charset="0"/>
              </a:rPr>
              <a:t>                higher return on invested capital  for organizations </a:t>
            </a:r>
            <a:r>
              <a:rPr lang="en-US" sz="1200" dirty="0">
                <a:latin typeface="+mn-lt"/>
                <a:sym typeface="Arial" charset="0"/>
              </a:rPr>
              <a:t>using advanced </a:t>
            </a:r>
            <a:r>
              <a:rPr lang="en-US" sz="1200" dirty="0">
                <a:latin typeface="+mn-lt"/>
                <a:sym typeface="Arial" charset="0"/>
              </a:rPr>
              <a:t>analytics</a:t>
            </a:r>
            <a:endParaRPr lang="en-US" sz="1200" dirty="0">
              <a:latin typeface="+mn-lt"/>
            </a:endParaRPr>
          </a:p>
        </p:txBody>
      </p:sp>
      <p:sp>
        <p:nvSpPr>
          <p:cNvPr id="189" name="Rectangle 188"/>
          <p:cNvSpPr/>
          <p:nvPr/>
        </p:nvSpPr>
        <p:spPr>
          <a:xfrm>
            <a:off x="5516563" y="1358900"/>
            <a:ext cx="3313112" cy="2614613"/>
          </a:xfrm>
          <a:prstGeom prst="rect">
            <a:avLst/>
          </a:prstGeom>
          <a:solidFill>
            <a:schemeClr val="accent1">
              <a:alpha val="20000"/>
            </a:schemeClr>
          </a:solidFill>
          <a:ln w="19050" cmpd="sng">
            <a:solidFill>
              <a:srgbClr val="83D1F5"/>
            </a:solidFill>
            <a:prstDash val="dash"/>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8921" name="TextBox 25"/>
          <p:cNvSpPr txBox="1">
            <a:spLocks noChangeArrowheads="1"/>
          </p:cNvSpPr>
          <p:nvPr/>
        </p:nvSpPr>
        <p:spPr bwMode="auto">
          <a:xfrm>
            <a:off x="0" y="4876800"/>
            <a:ext cx="3184525" cy="261938"/>
          </a:xfrm>
          <a:prstGeom prst="rect">
            <a:avLst/>
          </a:prstGeom>
          <a:solidFill>
            <a:schemeClr val="bg1"/>
          </a:solidFill>
          <a:ln w="9525">
            <a:noFill/>
            <a:miter lim="800000"/>
            <a:headEnd/>
            <a:tailEnd/>
          </a:ln>
        </p:spPr>
        <p:txBody>
          <a:bodyPr>
            <a:spAutoFit/>
          </a:bodyPr>
          <a:lstStyle/>
          <a:p>
            <a:r>
              <a:rPr lang="en-US" sz="1100" i="1">
                <a:latin typeface="Calibri" pitchFamily="34" charset="0"/>
              </a:rPr>
              <a:t>@graemeknows</a:t>
            </a:r>
          </a:p>
        </p:txBody>
      </p:sp>
      <p:sp>
        <p:nvSpPr>
          <p:cNvPr id="231" name="Text Box 9"/>
          <p:cNvSpPr txBox="1">
            <a:spLocks noChangeArrowheads="1"/>
          </p:cNvSpPr>
          <p:nvPr/>
        </p:nvSpPr>
        <p:spPr bwMode="auto">
          <a:xfrm>
            <a:off x="5910263" y="1616075"/>
            <a:ext cx="776287" cy="493713"/>
          </a:xfrm>
          <a:prstGeom prst="rect">
            <a:avLst/>
          </a:prstGeom>
          <a:noFill/>
          <a:ln>
            <a:noFill/>
          </a:ln>
          <a:effectLst>
            <a:prstShdw prst="shdw17" dist="17961" dir="2700000">
              <a:schemeClr val="accent1">
                <a:gamma/>
                <a:shade val="60000"/>
                <a:invGamma/>
                <a:alpha val="74998"/>
              </a:schemeClr>
            </a:prstShdw>
          </a:effectLst>
          <a:extLst/>
        </p:spPr>
        <p:txBody>
          <a:bodyPr lIns="0" tIns="0" rIns="0" bIns="0">
            <a:spAutoFit/>
          </a:bodyPr>
          <a:lstStyle/>
          <a:p>
            <a:pPr fontAlgn="auto">
              <a:spcBef>
                <a:spcPts val="0"/>
              </a:spcBef>
              <a:spcAft>
                <a:spcPts val="0"/>
              </a:spcAft>
              <a:defRPr/>
            </a:pPr>
            <a:r>
              <a:rPr lang="en-US" sz="3200" b="1" dirty="0">
                <a:solidFill>
                  <a:srgbClr val="F19027"/>
                </a:solidFill>
                <a:latin typeface="+mn-lt"/>
                <a:ea typeface="ＭＳ Ｐゴシック" pitchFamily="34" charset="-128"/>
                <a:sym typeface="Arial" charset="0"/>
              </a:rPr>
              <a:t>65%</a:t>
            </a:r>
            <a:endParaRPr lang="en-US" sz="3200" b="1" dirty="0">
              <a:solidFill>
                <a:srgbClr val="F19027"/>
              </a:solidFill>
              <a:latin typeface="+mn-lt"/>
              <a:ea typeface="ＭＳ Ｐゴシック" pitchFamily="34" charset="-128"/>
            </a:endParaRPr>
          </a:p>
        </p:txBody>
      </p:sp>
      <p:sp>
        <p:nvSpPr>
          <p:cNvPr id="232" name="Text Box 9"/>
          <p:cNvSpPr txBox="1">
            <a:spLocks noChangeArrowheads="1"/>
          </p:cNvSpPr>
          <p:nvPr/>
        </p:nvSpPr>
        <p:spPr bwMode="auto">
          <a:xfrm>
            <a:off x="7793038" y="2290763"/>
            <a:ext cx="776287" cy="493712"/>
          </a:xfrm>
          <a:prstGeom prst="rect">
            <a:avLst/>
          </a:prstGeom>
          <a:noFill/>
          <a:ln>
            <a:noFill/>
          </a:ln>
          <a:effectLst>
            <a:prstShdw prst="shdw17" dist="17961" dir="2700000">
              <a:schemeClr val="accent1">
                <a:gamma/>
                <a:shade val="60000"/>
                <a:invGamma/>
                <a:alpha val="74998"/>
              </a:schemeClr>
            </a:prstShdw>
          </a:effectLst>
          <a:extLst/>
        </p:spPr>
        <p:txBody>
          <a:bodyPr lIns="0" tIns="0" rIns="0" bIns="0">
            <a:spAutoFit/>
          </a:bodyPr>
          <a:lstStyle/>
          <a:p>
            <a:pPr fontAlgn="auto">
              <a:spcBef>
                <a:spcPts val="0"/>
              </a:spcBef>
              <a:spcAft>
                <a:spcPts val="0"/>
              </a:spcAft>
              <a:defRPr/>
            </a:pPr>
            <a:r>
              <a:rPr lang="en-US" sz="3200" b="1" dirty="0">
                <a:solidFill>
                  <a:srgbClr val="F19027"/>
                </a:solidFill>
                <a:latin typeface="+mn-lt"/>
                <a:ea typeface="ＭＳ Ｐゴシック" pitchFamily="34" charset="-128"/>
                <a:sym typeface="Arial" charset="0"/>
              </a:rPr>
              <a:t>84%</a:t>
            </a:r>
            <a:endParaRPr lang="en-US" sz="3200" b="1" dirty="0">
              <a:solidFill>
                <a:srgbClr val="F19027"/>
              </a:solidFill>
              <a:latin typeface="+mn-lt"/>
              <a:ea typeface="ＭＳ Ｐゴシック" pitchFamily="34" charset="-128"/>
            </a:endParaRPr>
          </a:p>
        </p:txBody>
      </p:sp>
      <p:sp>
        <p:nvSpPr>
          <p:cNvPr id="233" name="Text Box 9"/>
          <p:cNvSpPr txBox="1">
            <a:spLocks noChangeArrowheads="1"/>
          </p:cNvSpPr>
          <p:nvPr/>
        </p:nvSpPr>
        <p:spPr bwMode="auto">
          <a:xfrm>
            <a:off x="5842000" y="2955925"/>
            <a:ext cx="776288" cy="492125"/>
          </a:xfrm>
          <a:prstGeom prst="rect">
            <a:avLst/>
          </a:prstGeom>
          <a:noFill/>
          <a:ln>
            <a:noFill/>
          </a:ln>
          <a:effectLst>
            <a:prstShdw prst="shdw17" dist="17961" dir="2700000">
              <a:schemeClr val="accent1">
                <a:gamma/>
                <a:shade val="60000"/>
                <a:invGamma/>
                <a:alpha val="74998"/>
              </a:schemeClr>
            </a:prstShdw>
          </a:effectLst>
          <a:extLst/>
        </p:spPr>
        <p:txBody>
          <a:bodyPr lIns="0" tIns="0" rIns="0" bIns="0">
            <a:spAutoFit/>
          </a:bodyPr>
          <a:lstStyle/>
          <a:p>
            <a:pPr fontAlgn="auto">
              <a:spcBef>
                <a:spcPts val="0"/>
              </a:spcBef>
              <a:spcAft>
                <a:spcPts val="0"/>
              </a:spcAft>
              <a:defRPr/>
            </a:pPr>
            <a:r>
              <a:rPr lang="en-US" sz="3200" b="1" dirty="0">
                <a:solidFill>
                  <a:srgbClr val="F19027"/>
                </a:solidFill>
                <a:latin typeface="+mn-lt"/>
                <a:ea typeface="ＭＳ Ｐゴシック" pitchFamily="34" charset="-128"/>
                <a:sym typeface="Arial" charset="0"/>
              </a:rPr>
              <a:t>32%</a:t>
            </a:r>
            <a:endParaRPr lang="en-US" sz="3200" b="1" dirty="0">
              <a:solidFill>
                <a:srgbClr val="F19027"/>
              </a:solidFill>
              <a:latin typeface="+mn-lt"/>
              <a:ea typeface="ＭＳ Ｐゴシック" pitchFamily="34" charset="-128"/>
            </a:endParaRPr>
          </a:p>
        </p:txBody>
      </p:sp>
      <p:grpSp>
        <p:nvGrpSpPr>
          <p:cNvPr id="38925" name="Group 13"/>
          <p:cNvGrpSpPr>
            <a:grpSpLocks/>
          </p:cNvGrpSpPr>
          <p:nvPr/>
        </p:nvGrpSpPr>
        <p:grpSpPr bwMode="auto">
          <a:xfrm rot="16200000" flipV="1">
            <a:off x="72231" y="-72231"/>
            <a:ext cx="1509713" cy="1654175"/>
            <a:chOff x="7634017" y="3488590"/>
            <a:chExt cx="1509983" cy="1654910"/>
          </a:xfrm>
        </p:grpSpPr>
        <p:pic>
          <p:nvPicPr>
            <p:cNvPr id="38926" name="Picture 14" descr="accent.png"/>
            <p:cNvPicPr>
              <a:picLocks noChangeAspect="1"/>
            </p:cNvPicPr>
            <p:nvPr/>
          </p:nvPicPr>
          <p:blipFill>
            <a:blip r:embed="rId2"/>
            <a:srcRect/>
            <a:stretch>
              <a:fillRect/>
            </a:stretch>
          </p:blipFill>
          <p:spPr bwMode="auto">
            <a:xfrm>
              <a:off x="7684227" y="3488590"/>
              <a:ext cx="1459773" cy="1654910"/>
            </a:xfrm>
            <a:prstGeom prst="rect">
              <a:avLst/>
            </a:prstGeom>
            <a:noFill/>
            <a:ln w="9525">
              <a:noFill/>
              <a:miter lim="800000"/>
              <a:headEnd/>
              <a:tailEnd/>
            </a:ln>
          </p:spPr>
        </p:pic>
        <p:sp>
          <p:nvSpPr>
            <p:cNvPr id="16" name="Rectangle 2"/>
            <p:cNvSpPr>
              <a:spLocks noChangeArrowheads="1"/>
            </p:cNvSpPr>
            <p:nvPr/>
          </p:nvSpPr>
          <p:spPr bwMode="auto">
            <a:xfrm>
              <a:off x="7634017" y="3488590"/>
              <a:ext cx="1459174" cy="1654910"/>
            </a:xfrm>
            <a:prstGeom prst="rect">
              <a:avLst/>
            </a:prstGeom>
            <a:gradFill rotWithShape="1">
              <a:gsLst>
                <a:gs pos="0">
                  <a:sysClr val="windowText" lastClr="000000">
                    <a:alpha val="89998"/>
                  </a:sysClr>
                </a:gs>
                <a:gs pos="100000">
                  <a:sysClr val="windowText" lastClr="000000">
                    <a:alpha val="0"/>
                  </a:sysClr>
                </a:gs>
              </a:gsLst>
              <a:lin ang="0" scaled="1"/>
            </a:gradFill>
            <a:ln>
              <a:noFill/>
            </a:ln>
            <a:extLst>
              <a:ext uri="{91240B29-F687-4F45-9708-019B960494DF}"/>
            </a:extLst>
          </p:spPr>
          <p:txBody>
            <a:bodyPr/>
            <a:lstStyle/>
            <a:p>
              <a:pPr defTabSz="914400" fontAlgn="auto">
                <a:spcBef>
                  <a:spcPts val="0"/>
                </a:spcBef>
                <a:spcAft>
                  <a:spcPts val="0"/>
                </a:spcAft>
                <a:defRPr/>
              </a:pPr>
              <a:endParaRPr lang="en-US" kern="0">
                <a:solidFill>
                  <a:sysClr val="windowText" lastClr="000000"/>
                </a:solidFill>
                <a:latin typeface="+mn-lt"/>
              </a:endParaRPr>
            </a:p>
          </p:txBody>
        </p:sp>
      </p:grpSp>
    </p:spTree>
  </p:cSld>
  <p:clrMapOvr>
    <a:masterClrMapping/>
  </p:clrMapOvr>
  <p:transition spd="slow"/>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937" name="Group 12"/>
          <p:cNvGrpSpPr>
            <a:grpSpLocks/>
          </p:cNvGrpSpPr>
          <p:nvPr/>
        </p:nvGrpSpPr>
        <p:grpSpPr bwMode="auto">
          <a:xfrm rot="16200000" flipV="1">
            <a:off x="72231" y="-72231"/>
            <a:ext cx="1509713" cy="1654175"/>
            <a:chOff x="7634017" y="3488590"/>
            <a:chExt cx="1509983" cy="1654910"/>
          </a:xfrm>
        </p:grpSpPr>
        <p:pic>
          <p:nvPicPr>
            <p:cNvPr id="39946" name="Picture 13" descr="accent.png"/>
            <p:cNvPicPr>
              <a:picLocks noChangeAspect="1"/>
            </p:cNvPicPr>
            <p:nvPr/>
          </p:nvPicPr>
          <p:blipFill>
            <a:blip r:embed="rId2"/>
            <a:srcRect/>
            <a:stretch>
              <a:fillRect/>
            </a:stretch>
          </p:blipFill>
          <p:spPr bwMode="auto">
            <a:xfrm>
              <a:off x="7684227" y="3488590"/>
              <a:ext cx="1459773" cy="1654910"/>
            </a:xfrm>
            <a:prstGeom prst="rect">
              <a:avLst/>
            </a:prstGeom>
            <a:noFill/>
            <a:ln w="9525">
              <a:noFill/>
              <a:miter lim="800000"/>
              <a:headEnd/>
              <a:tailEnd/>
            </a:ln>
          </p:spPr>
        </p:pic>
        <p:sp>
          <p:nvSpPr>
            <p:cNvPr id="15" name="Rectangle 2"/>
            <p:cNvSpPr>
              <a:spLocks noChangeArrowheads="1"/>
            </p:cNvSpPr>
            <p:nvPr/>
          </p:nvSpPr>
          <p:spPr bwMode="auto">
            <a:xfrm>
              <a:off x="7634017" y="3488590"/>
              <a:ext cx="1459174" cy="1654910"/>
            </a:xfrm>
            <a:prstGeom prst="rect">
              <a:avLst/>
            </a:prstGeom>
            <a:gradFill rotWithShape="1">
              <a:gsLst>
                <a:gs pos="0">
                  <a:sysClr val="windowText" lastClr="000000">
                    <a:alpha val="89998"/>
                  </a:sysClr>
                </a:gs>
                <a:gs pos="100000">
                  <a:sysClr val="windowText" lastClr="000000">
                    <a:alpha val="0"/>
                  </a:sysClr>
                </a:gs>
              </a:gsLst>
              <a:lin ang="0" scaled="1"/>
            </a:gradFill>
            <a:ln>
              <a:noFill/>
            </a:ln>
            <a:extLst>
              <a:ext uri="{91240B29-F687-4F45-9708-019B960494DF}"/>
            </a:extLst>
          </p:spPr>
          <p:txBody>
            <a:bodyPr/>
            <a:lstStyle/>
            <a:p>
              <a:pPr defTabSz="914400" fontAlgn="auto">
                <a:spcBef>
                  <a:spcPts val="0"/>
                </a:spcBef>
                <a:spcAft>
                  <a:spcPts val="0"/>
                </a:spcAft>
                <a:defRPr/>
              </a:pPr>
              <a:endParaRPr lang="en-US" kern="0">
                <a:solidFill>
                  <a:sysClr val="windowText" lastClr="000000"/>
                </a:solidFill>
                <a:latin typeface="+mn-lt"/>
              </a:endParaRPr>
            </a:p>
          </p:txBody>
        </p:sp>
      </p:grpSp>
      <p:sp>
        <p:nvSpPr>
          <p:cNvPr id="39938" name="Title 1"/>
          <p:cNvSpPr>
            <a:spLocks noGrp="1"/>
          </p:cNvSpPr>
          <p:nvPr>
            <p:ph type="title"/>
          </p:nvPr>
        </p:nvSpPr>
        <p:spPr/>
        <p:txBody>
          <a:bodyPr/>
          <a:lstStyle/>
          <a:p>
            <a:r>
              <a:rPr lang="en-US" smtClean="0">
                <a:latin typeface="Arial" charset="0"/>
                <a:cs typeface="Arial" charset="0"/>
              </a:rPr>
              <a:t>Addressing Key Imperatives</a:t>
            </a:r>
            <a:br>
              <a:rPr lang="en-US" smtClean="0">
                <a:latin typeface="Arial" charset="0"/>
                <a:cs typeface="Arial" charset="0"/>
              </a:rPr>
            </a:br>
            <a:r>
              <a:rPr lang="en-US" sz="1800" smtClean="0">
                <a:solidFill>
                  <a:srgbClr val="83D1F5"/>
                </a:solidFill>
                <a:latin typeface="Arial" charset="0"/>
                <a:cs typeface="Arial" charset="0"/>
              </a:rPr>
              <a:t>that are aligned to business results</a:t>
            </a:r>
          </a:p>
        </p:txBody>
      </p:sp>
      <p:sp>
        <p:nvSpPr>
          <p:cNvPr id="39939" name="Title 5"/>
          <p:cNvSpPr txBox="1">
            <a:spLocks/>
          </p:cNvSpPr>
          <p:nvPr/>
        </p:nvSpPr>
        <p:spPr bwMode="auto">
          <a:xfrm>
            <a:off x="166688" y="1497013"/>
            <a:ext cx="5691187" cy="1470025"/>
          </a:xfrm>
          <a:prstGeom prst="rect">
            <a:avLst/>
          </a:prstGeom>
          <a:noFill/>
          <a:ln w="9525">
            <a:noFill/>
            <a:miter lim="800000"/>
            <a:headEnd/>
            <a:tailEnd/>
          </a:ln>
        </p:spPr>
        <p:txBody>
          <a:bodyPr/>
          <a:lstStyle/>
          <a:p>
            <a:pPr marL="342900" indent="-342900">
              <a:lnSpc>
                <a:spcPct val="85000"/>
              </a:lnSpc>
              <a:buFont typeface="Calibri" pitchFamily="34" charset="0"/>
              <a:buAutoNum type="arabicPeriod"/>
            </a:pPr>
            <a:r>
              <a:rPr lang="en-US" b="1">
                <a:solidFill>
                  <a:srgbClr val="83D1F5"/>
                </a:solidFill>
                <a:latin typeface="Helvetica" pitchFamily="34" charset="0"/>
                <a:cs typeface="Helvetica" pitchFamily="34" charset="0"/>
              </a:rPr>
              <a:t>Optimize operations and reduce fraud </a:t>
            </a:r>
          </a:p>
          <a:p>
            <a:pPr marL="342900" indent="-342900">
              <a:lnSpc>
                <a:spcPct val="85000"/>
              </a:lnSpc>
              <a:buFont typeface="Calibri" pitchFamily="34" charset="0"/>
              <a:buAutoNum type="arabicPeriod"/>
            </a:pPr>
            <a:endParaRPr lang="en-US" b="1">
              <a:solidFill>
                <a:srgbClr val="83D1F5"/>
              </a:solidFill>
              <a:latin typeface="Helvetica" pitchFamily="34" charset="0"/>
              <a:cs typeface="Helvetica" pitchFamily="34" charset="0"/>
            </a:endParaRPr>
          </a:p>
          <a:p>
            <a:pPr marL="342900" indent="-342900">
              <a:lnSpc>
                <a:spcPct val="85000"/>
              </a:lnSpc>
              <a:buFont typeface="Calibri" pitchFamily="34" charset="0"/>
              <a:buAutoNum type="arabicPeriod"/>
            </a:pPr>
            <a:r>
              <a:rPr lang="en-US" b="1">
                <a:solidFill>
                  <a:srgbClr val="83D1F5"/>
                </a:solidFill>
                <a:latin typeface="Helvetica" pitchFamily="34" charset="0"/>
                <a:cs typeface="Helvetica" pitchFamily="34" charset="0"/>
              </a:rPr>
              <a:t>Maximize Insight and IT Economics</a:t>
            </a:r>
          </a:p>
          <a:p>
            <a:pPr marL="342900" indent="-342900">
              <a:lnSpc>
                <a:spcPct val="85000"/>
              </a:lnSpc>
              <a:buFont typeface="Calibri" pitchFamily="34" charset="0"/>
              <a:buAutoNum type="arabicPeriod"/>
            </a:pPr>
            <a:endParaRPr lang="en-US" b="1">
              <a:solidFill>
                <a:srgbClr val="83D1F5"/>
              </a:solidFill>
              <a:cs typeface="Arial" charset="0"/>
            </a:endParaRPr>
          </a:p>
          <a:p>
            <a:pPr marL="342900" indent="-342900">
              <a:lnSpc>
                <a:spcPct val="85000"/>
              </a:lnSpc>
              <a:buFont typeface="Calibri" pitchFamily="34" charset="0"/>
              <a:buAutoNum type="arabicPeriod"/>
            </a:pPr>
            <a:r>
              <a:rPr lang="en-US" sz="2000" b="1">
                <a:cs typeface="Arial" charset="0"/>
              </a:rPr>
              <a:t>Acquire, Grow &amp; Retain Customers</a:t>
            </a:r>
          </a:p>
          <a:p>
            <a:pPr marL="342900" indent="-342900">
              <a:lnSpc>
                <a:spcPct val="85000"/>
              </a:lnSpc>
              <a:buFont typeface="Calibri" pitchFamily="34" charset="0"/>
              <a:buAutoNum type="arabicPeriod"/>
            </a:pPr>
            <a:endParaRPr lang="en-US" b="1">
              <a:solidFill>
                <a:srgbClr val="83D1F5"/>
              </a:solidFill>
              <a:cs typeface="Arial" charset="0"/>
            </a:endParaRPr>
          </a:p>
          <a:p>
            <a:pPr marL="342900" indent="-342900">
              <a:lnSpc>
                <a:spcPct val="85000"/>
              </a:lnSpc>
              <a:buFont typeface="Calibri" pitchFamily="34" charset="0"/>
              <a:buAutoNum type="arabicPeriod"/>
            </a:pPr>
            <a:r>
              <a:rPr lang="en-US" b="1">
                <a:solidFill>
                  <a:srgbClr val="83D1F5"/>
                </a:solidFill>
                <a:cs typeface="Arial" charset="0"/>
              </a:rPr>
              <a:t>Transform Business Practice</a:t>
            </a:r>
          </a:p>
          <a:p>
            <a:pPr marL="342900" indent="-342900">
              <a:lnSpc>
                <a:spcPct val="85000"/>
              </a:lnSpc>
              <a:buFont typeface="Calibri" pitchFamily="34" charset="0"/>
              <a:buAutoNum type="arabicPeriod"/>
            </a:pPr>
            <a:endParaRPr lang="en-US" b="1">
              <a:solidFill>
                <a:srgbClr val="83D1F5"/>
              </a:solidFill>
              <a:cs typeface="Arial" charset="0"/>
            </a:endParaRPr>
          </a:p>
          <a:p>
            <a:pPr marL="342900" indent="-342900">
              <a:lnSpc>
                <a:spcPct val="85000"/>
              </a:lnSpc>
              <a:buFont typeface="Calibri" pitchFamily="34" charset="0"/>
              <a:buAutoNum type="arabicPeriod"/>
            </a:pPr>
            <a:r>
              <a:rPr lang="en-US" b="1">
                <a:solidFill>
                  <a:srgbClr val="83D1F5"/>
                </a:solidFill>
                <a:cs typeface="Arial" charset="0"/>
              </a:rPr>
              <a:t>Create New Business Models</a:t>
            </a:r>
          </a:p>
          <a:p>
            <a:pPr marL="342900" indent="-342900">
              <a:lnSpc>
                <a:spcPct val="85000"/>
              </a:lnSpc>
              <a:buFont typeface="Calibri" pitchFamily="34" charset="0"/>
              <a:buAutoNum type="arabicPeriod"/>
            </a:pPr>
            <a:endParaRPr lang="en-US" sz="1600" b="1">
              <a:solidFill>
                <a:srgbClr val="83D1F5"/>
              </a:solidFill>
              <a:cs typeface="Arial" charset="0"/>
            </a:endParaRPr>
          </a:p>
          <a:p>
            <a:pPr marL="342900" indent="-342900">
              <a:lnSpc>
                <a:spcPct val="85000"/>
              </a:lnSpc>
              <a:buFont typeface="Calibri" pitchFamily="34" charset="0"/>
              <a:buAutoNum type="arabicPeriod"/>
            </a:pPr>
            <a:endParaRPr lang="en-US" sz="1600" b="1">
              <a:solidFill>
                <a:srgbClr val="83D1F5"/>
              </a:solidFill>
              <a:cs typeface="Arial" charset="0"/>
            </a:endParaRPr>
          </a:p>
        </p:txBody>
      </p:sp>
      <p:sp>
        <p:nvSpPr>
          <p:cNvPr id="189" name="Rectangle 188"/>
          <p:cNvSpPr/>
          <p:nvPr/>
        </p:nvSpPr>
        <p:spPr>
          <a:xfrm>
            <a:off x="5516563" y="1358900"/>
            <a:ext cx="3313112" cy="2614613"/>
          </a:xfrm>
          <a:prstGeom prst="rect">
            <a:avLst/>
          </a:prstGeom>
          <a:solidFill>
            <a:schemeClr val="accent1">
              <a:alpha val="20000"/>
            </a:schemeClr>
          </a:solidFill>
          <a:ln w="19050" cmpd="sng">
            <a:solidFill>
              <a:srgbClr val="83D1F5"/>
            </a:solidFill>
            <a:prstDash val="dash"/>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9941" name="TextBox 25"/>
          <p:cNvSpPr txBox="1">
            <a:spLocks noChangeArrowheads="1"/>
          </p:cNvSpPr>
          <p:nvPr/>
        </p:nvSpPr>
        <p:spPr bwMode="auto">
          <a:xfrm>
            <a:off x="0" y="4876800"/>
            <a:ext cx="3184525" cy="261938"/>
          </a:xfrm>
          <a:prstGeom prst="rect">
            <a:avLst/>
          </a:prstGeom>
          <a:solidFill>
            <a:schemeClr val="bg1"/>
          </a:solidFill>
          <a:ln w="9525">
            <a:noFill/>
            <a:miter lim="800000"/>
            <a:headEnd/>
            <a:tailEnd/>
          </a:ln>
        </p:spPr>
        <p:txBody>
          <a:bodyPr>
            <a:spAutoFit/>
          </a:bodyPr>
          <a:lstStyle/>
          <a:p>
            <a:r>
              <a:rPr lang="en-US" sz="1100" i="1">
                <a:latin typeface="Calibri" pitchFamily="34" charset="0"/>
              </a:rPr>
              <a:t>@graemeknows</a:t>
            </a:r>
          </a:p>
        </p:txBody>
      </p:sp>
      <p:pic>
        <p:nvPicPr>
          <p:cNvPr id="39942" name="Picture 2"/>
          <p:cNvPicPr>
            <a:picLocks noChangeAspect="1" noChangeArrowheads="1"/>
          </p:cNvPicPr>
          <p:nvPr/>
        </p:nvPicPr>
        <p:blipFill>
          <a:blip r:embed="rId3"/>
          <a:srcRect/>
          <a:stretch>
            <a:fillRect/>
          </a:stretch>
        </p:blipFill>
        <p:spPr bwMode="auto">
          <a:xfrm>
            <a:off x="8312150" y="4711700"/>
            <a:ext cx="955675" cy="627063"/>
          </a:xfrm>
          <a:prstGeom prst="rect">
            <a:avLst/>
          </a:prstGeom>
          <a:noFill/>
          <a:ln w="9525">
            <a:noFill/>
            <a:miter lim="800000"/>
            <a:headEnd/>
            <a:tailEnd/>
          </a:ln>
        </p:spPr>
      </p:pic>
      <p:sp>
        <p:nvSpPr>
          <p:cNvPr id="11" name="Down Arrow 10"/>
          <p:cNvSpPr/>
          <p:nvPr/>
        </p:nvSpPr>
        <p:spPr>
          <a:xfrm rot="1944242">
            <a:off x="7083425" y="1509713"/>
            <a:ext cx="360363" cy="776287"/>
          </a:xfrm>
          <a:prstGeom prst="downArrow">
            <a:avLst/>
          </a:prstGeom>
          <a:noFill/>
          <a:ln w="31750" cmpd="sng">
            <a:solidFill>
              <a:srgbClr val="83D1F5">
                <a:alpha val="25000"/>
              </a:srgbClr>
            </a:solid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2" name="Down Arrow 11"/>
          <p:cNvSpPr/>
          <p:nvPr/>
        </p:nvSpPr>
        <p:spPr>
          <a:xfrm rot="19655758" flipH="1">
            <a:off x="6878638" y="2701925"/>
            <a:ext cx="360362" cy="776288"/>
          </a:xfrm>
          <a:prstGeom prst="downArrow">
            <a:avLst/>
          </a:prstGeom>
          <a:noFill/>
          <a:ln w="31750" cmpd="sng">
            <a:solidFill>
              <a:srgbClr val="83D1F5">
                <a:alpha val="25000"/>
              </a:srgbClr>
            </a:solid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87" name="Text Box 9"/>
          <p:cNvSpPr txBox="1">
            <a:spLocks noChangeArrowheads="1"/>
          </p:cNvSpPr>
          <p:nvPr/>
        </p:nvSpPr>
        <p:spPr bwMode="auto">
          <a:xfrm>
            <a:off x="5857875" y="1589088"/>
            <a:ext cx="2719388" cy="2154237"/>
          </a:xfrm>
          <a:prstGeom prst="rect">
            <a:avLst/>
          </a:prstGeom>
          <a:noFill/>
          <a:ln>
            <a:noFill/>
          </a:ln>
          <a:effectLst>
            <a:prstShdw prst="shdw17" dist="17961" dir="2700000">
              <a:schemeClr val="accent1">
                <a:gamma/>
                <a:shade val="60000"/>
                <a:invGamma/>
                <a:alpha val="74998"/>
              </a:schemeClr>
            </a:prstShdw>
          </a:effectLst>
          <a:extLst/>
        </p:spPr>
        <p:txBody>
          <a:bodyPr lIns="0" tIns="0" rIns="0" bIns="0">
            <a:spAutoFit/>
          </a:bodyPr>
          <a:lstStyle/>
          <a:p>
            <a:pPr fontAlgn="auto">
              <a:spcBef>
                <a:spcPts val="0"/>
              </a:spcBef>
              <a:spcAft>
                <a:spcPts val="0"/>
              </a:spcAft>
              <a:defRPr/>
            </a:pPr>
            <a:r>
              <a:rPr lang="en-US" sz="2000" b="1" dirty="0">
                <a:latin typeface="+mn-lt"/>
                <a:sym typeface="Arial" charset="0"/>
              </a:rPr>
              <a:t>From Acquisition </a:t>
            </a:r>
            <a:endParaRPr lang="en-US" sz="2000" b="1" dirty="0">
              <a:latin typeface="+mn-lt"/>
              <a:sym typeface="Arial" charset="0"/>
            </a:endParaRPr>
          </a:p>
          <a:p>
            <a:pPr fontAlgn="auto">
              <a:spcBef>
                <a:spcPts val="0"/>
              </a:spcBef>
              <a:spcAft>
                <a:spcPts val="0"/>
              </a:spcAft>
              <a:defRPr/>
            </a:pPr>
            <a:endParaRPr lang="en-US" sz="2000" b="1" dirty="0">
              <a:latin typeface="+mn-lt"/>
              <a:sym typeface="Arial" charset="0"/>
            </a:endParaRPr>
          </a:p>
          <a:p>
            <a:pPr algn="r" fontAlgn="auto">
              <a:spcBef>
                <a:spcPts val="0"/>
              </a:spcBef>
              <a:spcAft>
                <a:spcPts val="0"/>
              </a:spcAft>
              <a:defRPr/>
            </a:pPr>
            <a:r>
              <a:rPr lang="en-US" sz="2000" b="1" dirty="0">
                <a:solidFill>
                  <a:srgbClr val="83D1F5"/>
                </a:solidFill>
                <a:latin typeface="+mn-lt"/>
                <a:sym typeface="Arial" charset="0"/>
              </a:rPr>
              <a:t>  </a:t>
            </a:r>
            <a:r>
              <a:rPr lang="en-US" sz="2000" b="1" dirty="0">
                <a:solidFill>
                  <a:srgbClr val="F19027"/>
                </a:solidFill>
                <a:latin typeface="+mn-lt"/>
                <a:sym typeface="Arial" charset="0"/>
              </a:rPr>
              <a:t>To Personalization </a:t>
            </a:r>
            <a:endParaRPr lang="en-US" sz="2000" b="1" dirty="0">
              <a:solidFill>
                <a:srgbClr val="F19027"/>
              </a:solidFill>
              <a:latin typeface="+mn-lt"/>
              <a:sym typeface="Arial" charset="0"/>
            </a:endParaRPr>
          </a:p>
          <a:p>
            <a:pPr fontAlgn="auto">
              <a:spcBef>
                <a:spcPts val="0"/>
              </a:spcBef>
              <a:spcAft>
                <a:spcPts val="0"/>
              </a:spcAft>
              <a:defRPr/>
            </a:pPr>
            <a:endParaRPr lang="en-US" sz="2000" b="1" dirty="0">
              <a:latin typeface="+mn-lt"/>
              <a:sym typeface="Arial" charset="0"/>
            </a:endParaRPr>
          </a:p>
          <a:p>
            <a:pPr fontAlgn="auto">
              <a:spcBef>
                <a:spcPts val="0"/>
              </a:spcBef>
              <a:spcAft>
                <a:spcPts val="0"/>
              </a:spcAft>
              <a:defRPr/>
            </a:pPr>
            <a:r>
              <a:rPr lang="en-US" sz="2000" b="1" dirty="0">
                <a:latin typeface="+mn-lt"/>
                <a:sym typeface="Arial" charset="0"/>
              </a:rPr>
              <a:t>From Retention</a:t>
            </a:r>
            <a:endParaRPr lang="en-US" sz="2000" b="1" dirty="0">
              <a:latin typeface="+mn-lt"/>
              <a:sym typeface="Arial" charset="0"/>
            </a:endParaRPr>
          </a:p>
          <a:p>
            <a:pPr algn="r" fontAlgn="auto">
              <a:spcBef>
                <a:spcPts val="0"/>
              </a:spcBef>
              <a:spcAft>
                <a:spcPts val="0"/>
              </a:spcAft>
              <a:defRPr/>
            </a:pPr>
            <a:endParaRPr lang="en-US" sz="2000" b="1" dirty="0">
              <a:latin typeface="+mn-lt"/>
              <a:sym typeface="Arial" charset="0"/>
            </a:endParaRPr>
          </a:p>
          <a:p>
            <a:pPr algn="ctr" fontAlgn="auto">
              <a:spcBef>
                <a:spcPts val="0"/>
              </a:spcBef>
              <a:spcAft>
                <a:spcPts val="0"/>
              </a:spcAft>
              <a:defRPr/>
            </a:pPr>
            <a:r>
              <a:rPr lang="en-US" sz="2000" b="1" dirty="0">
                <a:solidFill>
                  <a:srgbClr val="F19027"/>
                </a:solidFill>
                <a:latin typeface="+mn-lt"/>
                <a:sym typeface="Arial" charset="0"/>
              </a:rPr>
              <a:t> </a:t>
            </a:r>
            <a:r>
              <a:rPr lang="en-US" sz="2000" b="1" dirty="0">
                <a:solidFill>
                  <a:srgbClr val="F19027"/>
                </a:solidFill>
                <a:latin typeface="+mn-lt"/>
                <a:sym typeface="Arial" charset="0"/>
              </a:rPr>
              <a:t>                  To Loyalty</a:t>
            </a:r>
            <a:endParaRPr lang="en-US" sz="2000" b="1" dirty="0">
              <a:solidFill>
                <a:srgbClr val="F19027"/>
              </a:solidFill>
              <a:latin typeface="+mn-lt"/>
              <a:sym typeface="Arial" charset="0"/>
            </a:endParaRPr>
          </a:p>
        </p:txBody>
      </p:sp>
    </p:spTree>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1" name="Picture 1" descr="BG_upperLeft.png"/>
          <p:cNvPicPr>
            <a:picLocks noChangeAspect="1"/>
          </p:cNvPicPr>
          <p:nvPr/>
        </p:nvPicPr>
        <p:blipFill>
          <a:blip r:embed="rId2"/>
          <a:srcRect/>
          <a:stretch>
            <a:fillRect/>
          </a:stretch>
        </p:blipFill>
        <p:spPr bwMode="auto">
          <a:xfrm>
            <a:off x="0" y="0"/>
            <a:ext cx="4013200" cy="2603500"/>
          </a:xfrm>
          <a:prstGeom prst="rect">
            <a:avLst/>
          </a:prstGeom>
          <a:noFill/>
          <a:ln w="9525">
            <a:noFill/>
            <a:miter lim="800000"/>
            <a:headEnd/>
            <a:tailEnd/>
          </a:ln>
        </p:spPr>
      </p:pic>
      <p:sp>
        <p:nvSpPr>
          <p:cNvPr id="7" name="Rectangle 6"/>
          <p:cNvSpPr/>
          <p:nvPr/>
        </p:nvSpPr>
        <p:spPr>
          <a:xfrm flipH="1">
            <a:off x="0" y="0"/>
            <a:ext cx="4621213" cy="2700338"/>
          </a:xfrm>
          <a:prstGeom prst="rect">
            <a:avLst/>
          </a:prstGeom>
          <a:gradFill flip="none" rotWithShape="1">
            <a:gsLst>
              <a:gs pos="20000">
                <a:schemeClr val="bg1"/>
              </a:gs>
              <a:gs pos="100000">
                <a:schemeClr val="bg1">
                  <a:alpha val="0"/>
                </a:schemeClr>
              </a:gs>
            </a:gsLst>
            <a:lin ang="18000000" scaled="0"/>
            <a:tileRect/>
          </a:gradFill>
          <a:ln w="57150" cmpd="sng">
            <a:no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0963" name="Title 5"/>
          <p:cNvSpPr txBox="1">
            <a:spLocks/>
          </p:cNvSpPr>
          <p:nvPr/>
        </p:nvSpPr>
        <p:spPr bwMode="auto">
          <a:xfrm>
            <a:off x="555625" y="2216150"/>
            <a:ext cx="8420100" cy="1470025"/>
          </a:xfrm>
          <a:prstGeom prst="rect">
            <a:avLst/>
          </a:prstGeom>
          <a:noFill/>
          <a:ln w="9525">
            <a:noFill/>
            <a:miter lim="800000"/>
            <a:headEnd/>
            <a:tailEnd/>
          </a:ln>
        </p:spPr>
        <p:txBody>
          <a:bodyPr/>
          <a:lstStyle/>
          <a:p>
            <a:pPr>
              <a:lnSpc>
                <a:spcPct val="85000"/>
              </a:lnSpc>
            </a:pPr>
            <a:r>
              <a:rPr lang="en-US" sz="3200" b="1">
                <a:solidFill>
                  <a:srgbClr val="83D1F5"/>
                </a:solidFill>
                <a:latin typeface="Helvetica" pitchFamily="34" charset="0"/>
                <a:cs typeface="Helvetica" pitchFamily="34" charset="0"/>
              </a:rPr>
              <a:t>How does </a:t>
            </a:r>
            <a:r>
              <a:rPr lang="en-US" sz="3200" b="1">
                <a:latin typeface="Helvetica" pitchFamily="34" charset="0"/>
                <a:cs typeface="Helvetica" pitchFamily="34" charset="0"/>
              </a:rPr>
              <a:t>Big Data &amp; Analytics </a:t>
            </a:r>
            <a:r>
              <a:rPr lang="en-US" sz="3200" b="1">
                <a:solidFill>
                  <a:srgbClr val="83D1F5"/>
                </a:solidFill>
                <a:latin typeface="Helvetica" pitchFamily="34" charset="0"/>
                <a:cs typeface="Helvetica" pitchFamily="34" charset="0"/>
              </a:rPr>
              <a:t>help marketers to gain one single, reliable </a:t>
            </a:r>
            <a:r>
              <a:rPr lang="en-US" sz="3200" b="1">
                <a:latin typeface="Helvetica" pitchFamily="34" charset="0"/>
                <a:cs typeface="Helvetica" pitchFamily="34" charset="0"/>
              </a:rPr>
              <a:t>vision of the customer</a:t>
            </a:r>
            <a:r>
              <a:rPr lang="en-US" sz="3200" b="1">
                <a:solidFill>
                  <a:srgbClr val="83D1F5"/>
                </a:solidFill>
                <a:latin typeface="Helvetica" pitchFamily="34" charset="0"/>
                <a:cs typeface="Helvetica" pitchFamily="34" charset="0"/>
              </a:rPr>
              <a:t>?</a:t>
            </a:r>
            <a:endParaRPr lang="en-US" sz="3200" b="1">
              <a:solidFill>
                <a:srgbClr val="83D1F5"/>
              </a:solidFill>
              <a:cs typeface="Arial" charset="0"/>
            </a:endParaRPr>
          </a:p>
        </p:txBody>
      </p:sp>
      <p:pic>
        <p:nvPicPr>
          <p:cNvPr id="40964" name="Picture 2"/>
          <p:cNvPicPr>
            <a:picLocks noChangeAspect="1" noChangeArrowheads="1"/>
          </p:cNvPicPr>
          <p:nvPr/>
        </p:nvPicPr>
        <p:blipFill>
          <a:blip r:embed="rId3"/>
          <a:srcRect/>
          <a:stretch>
            <a:fillRect/>
          </a:stretch>
        </p:blipFill>
        <p:spPr bwMode="auto">
          <a:xfrm>
            <a:off x="8312150" y="4711700"/>
            <a:ext cx="955675" cy="627063"/>
          </a:xfrm>
          <a:prstGeom prst="rect">
            <a:avLst/>
          </a:prstGeom>
          <a:noFill/>
          <a:ln w="9525">
            <a:noFill/>
            <a:miter lim="800000"/>
            <a:headEnd/>
            <a:tailEnd/>
          </a:ln>
        </p:spPr>
      </p:pic>
      <p:sp>
        <p:nvSpPr>
          <p:cNvPr id="40965" name="TextBox 25"/>
          <p:cNvSpPr txBox="1">
            <a:spLocks noChangeArrowheads="1"/>
          </p:cNvSpPr>
          <p:nvPr/>
        </p:nvSpPr>
        <p:spPr bwMode="auto">
          <a:xfrm>
            <a:off x="0" y="4876800"/>
            <a:ext cx="3184525" cy="261938"/>
          </a:xfrm>
          <a:prstGeom prst="rect">
            <a:avLst/>
          </a:prstGeom>
          <a:solidFill>
            <a:schemeClr val="bg1"/>
          </a:solidFill>
          <a:ln w="9525">
            <a:noFill/>
            <a:miter lim="800000"/>
            <a:headEnd/>
            <a:tailEnd/>
          </a:ln>
        </p:spPr>
        <p:txBody>
          <a:bodyPr>
            <a:spAutoFit/>
          </a:bodyPr>
          <a:lstStyle/>
          <a:p>
            <a:r>
              <a:rPr lang="en-US" sz="1100" i="1">
                <a:latin typeface="Calibri" pitchFamily="34" charset="0"/>
              </a:rPr>
              <a:t>@graemeknows</a:t>
            </a:r>
          </a:p>
        </p:txBody>
      </p:sp>
    </p:spTree>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itle 1"/>
          <p:cNvSpPr>
            <a:spLocks noGrp="1"/>
          </p:cNvSpPr>
          <p:nvPr>
            <p:ph type="title"/>
          </p:nvPr>
        </p:nvSpPr>
        <p:spPr/>
        <p:txBody>
          <a:bodyPr/>
          <a:lstStyle/>
          <a:p>
            <a:r>
              <a:rPr lang="en-US" smtClean="0">
                <a:latin typeface="Arial" charset="0"/>
                <a:cs typeface="Arial" charset="0"/>
              </a:rPr>
              <a:t>Paradigm shifts enabled by big data</a:t>
            </a:r>
            <a:br>
              <a:rPr lang="en-US" smtClean="0">
                <a:latin typeface="Arial" charset="0"/>
                <a:cs typeface="Arial" charset="0"/>
              </a:rPr>
            </a:br>
            <a:r>
              <a:rPr lang="en-US" sz="1800" smtClean="0">
                <a:solidFill>
                  <a:srgbClr val="83D1F5"/>
                </a:solidFill>
                <a:latin typeface="Arial" charset="0"/>
                <a:cs typeface="Arial" charset="0"/>
              </a:rPr>
              <a:t>Leverage more of the data being captured</a:t>
            </a:r>
          </a:p>
        </p:txBody>
      </p:sp>
      <p:sp>
        <p:nvSpPr>
          <p:cNvPr id="3" name="TextBox 2"/>
          <p:cNvSpPr txBox="1"/>
          <p:nvPr/>
        </p:nvSpPr>
        <p:spPr>
          <a:xfrm>
            <a:off x="684213" y="1227138"/>
            <a:ext cx="3519487" cy="415925"/>
          </a:xfrm>
          <a:prstGeom prst="rect">
            <a:avLst/>
          </a:prstGeom>
          <a:noFill/>
        </p:spPr>
        <p:txBody>
          <a:bodyPr anchor="ctr"/>
          <a:lstStyle/>
          <a:p>
            <a:pPr algn="ctr" fontAlgn="auto">
              <a:lnSpc>
                <a:spcPct val="85000"/>
              </a:lnSpc>
              <a:spcBef>
                <a:spcPts val="0"/>
              </a:spcBef>
              <a:spcAft>
                <a:spcPts val="0"/>
              </a:spcAft>
              <a:defRPr/>
            </a:pPr>
            <a:r>
              <a:rPr lang="en-US" sz="1200" b="1">
                <a:solidFill>
                  <a:schemeClr val="tx1">
                    <a:lumMod val="75000"/>
                  </a:schemeClr>
                </a:solidFill>
                <a:latin typeface="Arial"/>
                <a:cs typeface="Arial"/>
              </a:rPr>
              <a:t>TRADITIONAL APPROACH</a:t>
            </a:r>
          </a:p>
        </p:txBody>
      </p:sp>
      <p:sp>
        <p:nvSpPr>
          <p:cNvPr id="41987" name="TextBox 3"/>
          <p:cNvSpPr txBox="1">
            <a:spLocks noChangeArrowheads="1"/>
          </p:cNvSpPr>
          <p:nvPr/>
        </p:nvSpPr>
        <p:spPr bwMode="auto">
          <a:xfrm>
            <a:off x="4943475" y="1227138"/>
            <a:ext cx="3519488" cy="415925"/>
          </a:xfrm>
          <a:prstGeom prst="rect">
            <a:avLst/>
          </a:prstGeom>
          <a:noFill/>
          <a:ln w="9525">
            <a:noFill/>
            <a:miter lim="800000"/>
            <a:headEnd/>
            <a:tailEnd/>
          </a:ln>
        </p:spPr>
        <p:txBody>
          <a:bodyPr anchor="ctr"/>
          <a:lstStyle/>
          <a:p>
            <a:pPr algn="ctr">
              <a:lnSpc>
                <a:spcPct val="85000"/>
              </a:lnSpc>
            </a:pPr>
            <a:r>
              <a:rPr lang="en-US" sz="1200" b="1">
                <a:solidFill>
                  <a:srgbClr val="F19027"/>
                </a:solidFill>
                <a:cs typeface="Arial" charset="0"/>
              </a:rPr>
              <a:t>BIG DATA APPROACH</a:t>
            </a:r>
          </a:p>
        </p:txBody>
      </p:sp>
      <p:sp>
        <p:nvSpPr>
          <p:cNvPr id="12" name="TextBox 11"/>
          <p:cNvSpPr txBox="1"/>
          <p:nvPr/>
        </p:nvSpPr>
        <p:spPr>
          <a:xfrm>
            <a:off x="684213" y="4165600"/>
            <a:ext cx="3519487" cy="417513"/>
          </a:xfrm>
          <a:prstGeom prst="rect">
            <a:avLst/>
          </a:prstGeom>
          <a:noFill/>
        </p:spPr>
        <p:txBody>
          <a:bodyPr anchor="ctr"/>
          <a:lstStyle/>
          <a:p>
            <a:pPr algn="ctr" fontAlgn="auto">
              <a:lnSpc>
                <a:spcPct val="90000"/>
              </a:lnSpc>
              <a:spcBef>
                <a:spcPts val="0"/>
              </a:spcBef>
              <a:spcAft>
                <a:spcPts val="0"/>
              </a:spcAft>
              <a:defRPr/>
            </a:pPr>
            <a:r>
              <a:rPr lang="en-US" sz="1600">
                <a:solidFill>
                  <a:schemeClr val="tx1">
                    <a:lumMod val="75000"/>
                  </a:schemeClr>
                </a:solidFill>
                <a:latin typeface="Arial"/>
                <a:cs typeface="Arial"/>
              </a:rPr>
              <a:t>Analyze small subsets </a:t>
            </a:r>
            <a:br>
              <a:rPr lang="en-US" sz="1600">
                <a:solidFill>
                  <a:schemeClr val="tx1">
                    <a:lumMod val="75000"/>
                  </a:schemeClr>
                </a:solidFill>
                <a:latin typeface="Arial"/>
                <a:cs typeface="Arial"/>
              </a:rPr>
            </a:br>
            <a:r>
              <a:rPr lang="en-US" sz="1600">
                <a:solidFill>
                  <a:schemeClr val="tx1">
                    <a:lumMod val="75000"/>
                  </a:schemeClr>
                </a:solidFill>
                <a:latin typeface="Arial"/>
                <a:cs typeface="Arial"/>
              </a:rPr>
              <a:t>of Information</a:t>
            </a:r>
          </a:p>
        </p:txBody>
      </p:sp>
      <p:sp>
        <p:nvSpPr>
          <p:cNvPr id="41989" name="TextBox 12"/>
          <p:cNvSpPr txBox="1">
            <a:spLocks noChangeArrowheads="1"/>
          </p:cNvSpPr>
          <p:nvPr/>
        </p:nvSpPr>
        <p:spPr bwMode="auto">
          <a:xfrm>
            <a:off x="4943475" y="4165600"/>
            <a:ext cx="3519488" cy="417513"/>
          </a:xfrm>
          <a:prstGeom prst="rect">
            <a:avLst/>
          </a:prstGeom>
          <a:noFill/>
          <a:ln w="9525">
            <a:noFill/>
            <a:miter lim="800000"/>
            <a:headEnd/>
            <a:tailEnd/>
          </a:ln>
        </p:spPr>
        <p:txBody>
          <a:bodyPr anchor="ctr"/>
          <a:lstStyle/>
          <a:p>
            <a:pPr algn="ctr">
              <a:lnSpc>
                <a:spcPct val="90000"/>
              </a:lnSpc>
            </a:pPr>
            <a:r>
              <a:rPr lang="en-US" sz="1600">
                <a:solidFill>
                  <a:srgbClr val="F19027"/>
                </a:solidFill>
                <a:cs typeface="Arial" charset="0"/>
              </a:rPr>
              <a:t>Analyze </a:t>
            </a:r>
            <a:br>
              <a:rPr lang="en-US" sz="1600">
                <a:solidFill>
                  <a:srgbClr val="F19027"/>
                </a:solidFill>
                <a:cs typeface="Arial" charset="0"/>
              </a:rPr>
            </a:br>
            <a:r>
              <a:rPr lang="en-US" sz="1600" i="1">
                <a:solidFill>
                  <a:srgbClr val="F19027"/>
                </a:solidFill>
                <a:cs typeface="Arial" charset="0"/>
              </a:rPr>
              <a:t>all</a:t>
            </a:r>
            <a:r>
              <a:rPr lang="en-US" sz="1600">
                <a:solidFill>
                  <a:srgbClr val="F19027"/>
                </a:solidFill>
                <a:cs typeface="Arial" charset="0"/>
              </a:rPr>
              <a:t> information</a:t>
            </a:r>
          </a:p>
        </p:txBody>
      </p:sp>
      <p:sp>
        <p:nvSpPr>
          <p:cNvPr id="17" name="Pentagon 16"/>
          <p:cNvSpPr/>
          <p:nvPr/>
        </p:nvSpPr>
        <p:spPr>
          <a:xfrm>
            <a:off x="657225" y="1643063"/>
            <a:ext cx="3960813" cy="2309812"/>
          </a:xfrm>
          <a:prstGeom prst="homePlate">
            <a:avLst>
              <a:gd name="adj" fmla="val 21864"/>
            </a:avLst>
          </a:prstGeom>
          <a:noFill/>
          <a:ln w="38100" cmpd="sng">
            <a:solidFill>
              <a:schemeClr val="tx1">
                <a:lumMod val="6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8" name="Chevron 17"/>
          <p:cNvSpPr/>
          <p:nvPr/>
        </p:nvSpPr>
        <p:spPr>
          <a:xfrm>
            <a:off x="4475163" y="1624013"/>
            <a:ext cx="3987800" cy="2328862"/>
          </a:xfrm>
          <a:custGeom>
            <a:avLst/>
            <a:gdLst>
              <a:gd name="connsiteX0" fmla="*/ 0 w 1634352"/>
              <a:gd name="connsiteY0" fmla="*/ 0 h 2329178"/>
              <a:gd name="connsiteX1" fmla="*/ 1142069 w 1634352"/>
              <a:gd name="connsiteY1" fmla="*/ 0 h 2329178"/>
              <a:gd name="connsiteX2" fmla="*/ 1634352 w 1634352"/>
              <a:gd name="connsiteY2" fmla="*/ 1164589 h 2329178"/>
              <a:gd name="connsiteX3" fmla="*/ 1142069 w 1634352"/>
              <a:gd name="connsiteY3" fmla="*/ 2329178 h 2329178"/>
              <a:gd name="connsiteX4" fmla="*/ 0 w 1634352"/>
              <a:gd name="connsiteY4" fmla="*/ 2329178 h 2329178"/>
              <a:gd name="connsiteX5" fmla="*/ 492283 w 1634352"/>
              <a:gd name="connsiteY5" fmla="*/ 1164589 h 2329178"/>
              <a:gd name="connsiteX6" fmla="*/ 0 w 1634352"/>
              <a:gd name="connsiteY6" fmla="*/ 0 h 2329178"/>
              <a:gd name="connsiteX0" fmla="*/ 0 w 1142069"/>
              <a:gd name="connsiteY0" fmla="*/ 0 h 2329178"/>
              <a:gd name="connsiteX1" fmla="*/ 1142069 w 1142069"/>
              <a:gd name="connsiteY1" fmla="*/ 0 h 2329178"/>
              <a:gd name="connsiteX2" fmla="*/ 1142069 w 1142069"/>
              <a:gd name="connsiteY2" fmla="*/ 2329178 h 2329178"/>
              <a:gd name="connsiteX3" fmla="*/ 0 w 1142069"/>
              <a:gd name="connsiteY3" fmla="*/ 2329178 h 2329178"/>
              <a:gd name="connsiteX4" fmla="*/ 492283 w 1142069"/>
              <a:gd name="connsiteY4" fmla="*/ 1164589 h 2329178"/>
              <a:gd name="connsiteX5" fmla="*/ 0 w 1142069"/>
              <a:gd name="connsiteY5" fmla="*/ 0 h 2329178"/>
              <a:gd name="connsiteX0" fmla="*/ 0 w 1142069"/>
              <a:gd name="connsiteY0" fmla="*/ 0 h 2329178"/>
              <a:gd name="connsiteX1" fmla="*/ 1142069 w 1142069"/>
              <a:gd name="connsiteY1" fmla="*/ 0 h 2329178"/>
              <a:gd name="connsiteX2" fmla="*/ 1142069 w 1142069"/>
              <a:gd name="connsiteY2" fmla="*/ 2329178 h 2329178"/>
              <a:gd name="connsiteX3" fmla="*/ 0 w 1142069"/>
              <a:gd name="connsiteY3" fmla="*/ 2329178 h 2329178"/>
              <a:gd name="connsiteX4" fmla="*/ 142578 w 1142069"/>
              <a:gd name="connsiteY4" fmla="*/ 1174433 h 2329178"/>
              <a:gd name="connsiteX5" fmla="*/ 0 w 1142069"/>
              <a:gd name="connsiteY5" fmla="*/ 0 h 2329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2069" h="2329178">
                <a:moveTo>
                  <a:pt x="0" y="0"/>
                </a:moveTo>
                <a:lnTo>
                  <a:pt x="1142069" y="0"/>
                </a:lnTo>
                <a:lnTo>
                  <a:pt x="1142069" y="2329178"/>
                </a:lnTo>
                <a:lnTo>
                  <a:pt x="0" y="2329178"/>
                </a:lnTo>
                <a:lnTo>
                  <a:pt x="142578" y="1174433"/>
                </a:lnTo>
                <a:lnTo>
                  <a:pt x="0" y="0"/>
                </a:lnTo>
                <a:close/>
              </a:path>
            </a:pathLst>
          </a:custGeom>
          <a:noFill/>
          <a:ln w="38100" cmpd="sng">
            <a:solidFill>
              <a:srgbClr val="F19027"/>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sp>
        <p:nvSpPr>
          <p:cNvPr id="26" name="Rectangle 25"/>
          <p:cNvSpPr/>
          <p:nvPr/>
        </p:nvSpPr>
        <p:spPr>
          <a:xfrm>
            <a:off x="1801813" y="1939925"/>
            <a:ext cx="187325" cy="185738"/>
          </a:xfrm>
          <a:prstGeom prst="rect">
            <a:avLst/>
          </a:prstGeom>
          <a:solidFill>
            <a:schemeClr val="bg1">
              <a:lumMod val="75000"/>
              <a:lumOff val="2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8" name="Rectangle 27"/>
          <p:cNvSpPr/>
          <p:nvPr/>
        </p:nvSpPr>
        <p:spPr>
          <a:xfrm>
            <a:off x="2176463" y="1939925"/>
            <a:ext cx="185737" cy="185738"/>
          </a:xfrm>
          <a:prstGeom prst="rect">
            <a:avLst/>
          </a:prstGeom>
          <a:solidFill>
            <a:schemeClr val="bg1">
              <a:lumMod val="75000"/>
              <a:lumOff val="2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0" name="Rectangle 29"/>
          <p:cNvSpPr/>
          <p:nvPr/>
        </p:nvSpPr>
        <p:spPr>
          <a:xfrm>
            <a:off x="2549525" y="1939925"/>
            <a:ext cx="187325" cy="185738"/>
          </a:xfrm>
          <a:prstGeom prst="rect">
            <a:avLst/>
          </a:prstGeom>
          <a:solidFill>
            <a:schemeClr val="bg1">
              <a:lumMod val="75000"/>
              <a:lumOff val="2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2" name="Rectangle 31"/>
          <p:cNvSpPr/>
          <p:nvPr/>
        </p:nvSpPr>
        <p:spPr>
          <a:xfrm>
            <a:off x="2924175" y="1939925"/>
            <a:ext cx="187325" cy="185738"/>
          </a:xfrm>
          <a:prstGeom prst="rect">
            <a:avLst/>
          </a:prstGeom>
          <a:solidFill>
            <a:schemeClr val="bg1">
              <a:lumMod val="75000"/>
              <a:lumOff val="2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7" name="Rectangle 36"/>
          <p:cNvSpPr/>
          <p:nvPr/>
        </p:nvSpPr>
        <p:spPr>
          <a:xfrm>
            <a:off x="1614488" y="2125663"/>
            <a:ext cx="187325" cy="187325"/>
          </a:xfrm>
          <a:prstGeom prst="rect">
            <a:avLst/>
          </a:prstGeom>
          <a:solidFill>
            <a:schemeClr val="bg1">
              <a:lumMod val="75000"/>
              <a:lumOff val="2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9" name="Rectangle 38"/>
          <p:cNvSpPr/>
          <p:nvPr/>
        </p:nvSpPr>
        <p:spPr>
          <a:xfrm>
            <a:off x="1989138" y="2125663"/>
            <a:ext cx="187325" cy="187325"/>
          </a:xfrm>
          <a:prstGeom prst="rect">
            <a:avLst/>
          </a:prstGeom>
          <a:solidFill>
            <a:schemeClr val="bg1">
              <a:lumMod val="75000"/>
              <a:lumOff val="2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1" name="Rectangle 40"/>
          <p:cNvSpPr/>
          <p:nvPr/>
        </p:nvSpPr>
        <p:spPr>
          <a:xfrm>
            <a:off x="2362200" y="2125663"/>
            <a:ext cx="187325" cy="187325"/>
          </a:xfrm>
          <a:prstGeom prst="rect">
            <a:avLst/>
          </a:prstGeom>
          <a:solidFill>
            <a:schemeClr val="bg1">
              <a:lumMod val="75000"/>
              <a:lumOff val="2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3" name="Rectangle 42"/>
          <p:cNvSpPr/>
          <p:nvPr/>
        </p:nvSpPr>
        <p:spPr>
          <a:xfrm>
            <a:off x="2736850" y="2125663"/>
            <a:ext cx="187325" cy="187325"/>
          </a:xfrm>
          <a:prstGeom prst="rect">
            <a:avLst/>
          </a:prstGeom>
          <a:solidFill>
            <a:schemeClr val="bg1">
              <a:lumMod val="75000"/>
              <a:lumOff val="2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5" name="Rectangle 44"/>
          <p:cNvSpPr/>
          <p:nvPr/>
        </p:nvSpPr>
        <p:spPr>
          <a:xfrm>
            <a:off x="3111500" y="2125663"/>
            <a:ext cx="187325" cy="187325"/>
          </a:xfrm>
          <a:prstGeom prst="rect">
            <a:avLst/>
          </a:prstGeom>
          <a:solidFill>
            <a:schemeClr val="bg1">
              <a:lumMod val="75000"/>
              <a:lumOff val="2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0" name="Rectangle 49"/>
          <p:cNvSpPr/>
          <p:nvPr/>
        </p:nvSpPr>
        <p:spPr>
          <a:xfrm>
            <a:off x="1801813" y="2312988"/>
            <a:ext cx="187325" cy="187325"/>
          </a:xfrm>
          <a:prstGeom prst="rect">
            <a:avLst/>
          </a:prstGeom>
          <a:solidFill>
            <a:schemeClr val="bg1">
              <a:lumMod val="75000"/>
              <a:lumOff val="2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2" name="Rectangle 51"/>
          <p:cNvSpPr/>
          <p:nvPr/>
        </p:nvSpPr>
        <p:spPr>
          <a:xfrm>
            <a:off x="2176463" y="2312988"/>
            <a:ext cx="185737" cy="187325"/>
          </a:xfrm>
          <a:prstGeom prst="rect">
            <a:avLst/>
          </a:prstGeom>
          <a:solidFill>
            <a:schemeClr val="bg1">
              <a:lumMod val="75000"/>
              <a:lumOff val="2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4" name="Rectangle 53"/>
          <p:cNvSpPr/>
          <p:nvPr/>
        </p:nvSpPr>
        <p:spPr>
          <a:xfrm>
            <a:off x="2549525" y="2312988"/>
            <a:ext cx="187325" cy="187325"/>
          </a:xfrm>
          <a:prstGeom prst="rect">
            <a:avLst/>
          </a:prstGeom>
          <a:solidFill>
            <a:schemeClr val="bg1">
              <a:lumMod val="75000"/>
              <a:lumOff val="2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6" name="Rectangle 55"/>
          <p:cNvSpPr/>
          <p:nvPr/>
        </p:nvSpPr>
        <p:spPr>
          <a:xfrm>
            <a:off x="2924175" y="2312988"/>
            <a:ext cx="187325" cy="187325"/>
          </a:xfrm>
          <a:prstGeom prst="rect">
            <a:avLst/>
          </a:prstGeom>
          <a:solidFill>
            <a:schemeClr val="bg1">
              <a:lumMod val="75000"/>
              <a:lumOff val="2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1" name="Rectangle 60"/>
          <p:cNvSpPr/>
          <p:nvPr/>
        </p:nvSpPr>
        <p:spPr>
          <a:xfrm>
            <a:off x="1614488" y="2500313"/>
            <a:ext cx="187325" cy="187325"/>
          </a:xfrm>
          <a:prstGeom prst="rect">
            <a:avLst/>
          </a:prstGeom>
          <a:solidFill>
            <a:schemeClr val="bg1">
              <a:lumMod val="75000"/>
              <a:lumOff val="2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3" name="Rectangle 62"/>
          <p:cNvSpPr/>
          <p:nvPr/>
        </p:nvSpPr>
        <p:spPr>
          <a:xfrm>
            <a:off x="1989138" y="2500313"/>
            <a:ext cx="187325" cy="187325"/>
          </a:xfrm>
          <a:prstGeom prst="rect">
            <a:avLst/>
          </a:prstGeom>
          <a:solidFill>
            <a:schemeClr val="bg1">
              <a:lumMod val="75000"/>
              <a:lumOff val="2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5" name="Rectangle 64"/>
          <p:cNvSpPr/>
          <p:nvPr/>
        </p:nvSpPr>
        <p:spPr>
          <a:xfrm>
            <a:off x="2362200" y="2500313"/>
            <a:ext cx="187325" cy="187325"/>
          </a:xfrm>
          <a:prstGeom prst="rect">
            <a:avLst/>
          </a:prstGeom>
          <a:solidFill>
            <a:schemeClr val="bg1">
              <a:lumMod val="75000"/>
              <a:lumOff val="2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7" name="Rectangle 66"/>
          <p:cNvSpPr/>
          <p:nvPr/>
        </p:nvSpPr>
        <p:spPr>
          <a:xfrm>
            <a:off x="2736850" y="2500313"/>
            <a:ext cx="187325" cy="187325"/>
          </a:xfrm>
          <a:prstGeom prst="rect">
            <a:avLst/>
          </a:prstGeom>
          <a:solidFill>
            <a:schemeClr val="tx1">
              <a:lumMod val="6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9" name="Rectangle 68"/>
          <p:cNvSpPr/>
          <p:nvPr/>
        </p:nvSpPr>
        <p:spPr>
          <a:xfrm>
            <a:off x="3111500" y="2500313"/>
            <a:ext cx="187325" cy="187325"/>
          </a:xfrm>
          <a:prstGeom prst="rect">
            <a:avLst/>
          </a:prstGeom>
          <a:solidFill>
            <a:schemeClr val="tx1">
              <a:lumMod val="6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4" name="Rectangle 73"/>
          <p:cNvSpPr/>
          <p:nvPr/>
        </p:nvSpPr>
        <p:spPr>
          <a:xfrm>
            <a:off x="1801813" y="2687638"/>
            <a:ext cx="187325" cy="187325"/>
          </a:xfrm>
          <a:prstGeom prst="rect">
            <a:avLst/>
          </a:prstGeom>
          <a:solidFill>
            <a:schemeClr val="bg1">
              <a:lumMod val="75000"/>
              <a:lumOff val="2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6" name="Rectangle 75"/>
          <p:cNvSpPr/>
          <p:nvPr/>
        </p:nvSpPr>
        <p:spPr>
          <a:xfrm>
            <a:off x="2176463" y="2687638"/>
            <a:ext cx="185737" cy="187325"/>
          </a:xfrm>
          <a:prstGeom prst="rect">
            <a:avLst/>
          </a:prstGeom>
          <a:solidFill>
            <a:schemeClr val="bg1">
              <a:lumMod val="75000"/>
              <a:lumOff val="2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8" name="Rectangle 77"/>
          <p:cNvSpPr/>
          <p:nvPr/>
        </p:nvSpPr>
        <p:spPr>
          <a:xfrm>
            <a:off x="2549525" y="2687638"/>
            <a:ext cx="187325" cy="187325"/>
          </a:xfrm>
          <a:prstGeom prst="rect">
            <a:avLst/>
          </a:prstGeom>
          <a:solidFill>
            <a:schemeClr val="bg1">
              <a:lumMod val="75000"/>
              <a:lumOff val="2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0" name="Rectangle 79"/>
          <p:cNvSpPr/>
          <p:nvPr/>
        </p:nvSpPr>
        <p:spPr>
          <a:xfrm>
            <a:off x="2924175" y="2687638"/>
            <a:ext cx="187325" cy="187325"/>
          </a:xfrm>
          <a:prstGeom prst="rect">
            <a:avLst/>
          </a:prstGeom>
          <a:solidFill>
            <a:schemeClr val="tx1">
              <a:lumMod val="6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5" name="Rectangle 84"/>
          <p:cNvSpPr/>
          <p:nvPr/>
        </p:nvSpPr>
        <p:spPr>
          <a:xfrm>
            <a:off x="1614488" y="2874963"/>
            <a:ext cx="187325" cy="187325"/>
          </a:xfrm>
          <a:prstGeom prst="rect">
            <a:avLst/>
          </a:prstGeom>
          <a:solidFill>
            <a:schemeClr val="bg1">
              <a:lumMod val="75000"/>
              <a:lumOff val="2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7" name="Rectangle 86"/>
          <p:cNvSpPr/>
          <p:nvPr/>
        </p:nvSpPr>
        <p:spPr>
          <a:xfrm>
            <a:off x="1989138" y="2874963"/>
            <a:ext cx="187325" cy="187325"/>
          </a:xfrm>
          <a:prstGeom prst="rect">
            <a:avLst/>
          </a:prstGeom>
          <a:solidFill>
            <a:schemeClr val="bg1">
              <a:lumMod val="75000"/>
              <a:lumOff val="2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9" name="Rectangle 88"/>
          <p:cNvSpPr/>
          <p:nvPr/>
        </p:nvSpPr>
        <p:spPr>
          <a:xfrm>
            <a:off x="2362200" y="2874963"/>
            <a:ext cx="187325" cy="187325"/>
          </a:xfrm>
          <a:prstGeom prst="rect">
            <a:avLst/>
          </a:prstGeom>
          <a:solidFill>
            <a:schemeClr val="bg1">
              <a:lumMod val="75000"/>
              <a:lumOff val="2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1" name="Rectangle 90"/>
          <p:cNvSpPr/>
          <p:nvPr/>
        </p:nvSpPr>
        <p:spPr>
          <a:xfrm>
            <a:off x="2736850" y="2874963"/>
            <a:ext cx="187325" cy="187325"/>
          </a:xfrm>
          <a:prstGeom prst="rect">
            <a:avLst/>
          </a:prstGeom>
          <a:solidFill>
            <a:schemeClr val="tx1">
              <a:lumMod val="6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3" name="Rectangle 92"/>
          <p:cNvSpPr/>
          <p:nvPr/>
        </p:nvSpPr>
        <p:spPr>
          <a:xfrm>
            <a:off x="3111500" y="2874963"/>
            <a:ext cx="187325" cy="187325"/>
          </a:xfrm>
          <a:prstGeom prst="rect">
            <a:avLst/>
          </a:prstGeom>
          <a:solidFill>
            <a:schemeClr val="tx1">
              <a:lumMod val="6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8" name="Rectangle 97"/>
          <p:cNvSpPr/>
          <p:nvPr/>
        </p:nvSpPr>
        <p:spPr>
          <a:xfrm>
            <a:off x="1801813" y="3062288"/>
            <a:ext cx="187325" cy="185737"/>
          </a:xfrm>
          <a:prstGeom prst="rect">
            <a:avLst/>
          </a:prstGeom>
          <a:solidFill>
            <a:schemeClr val="bg1">
              <a:lumMod val="75000"/>
              <a:lumOff val="2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0" name="Rectangle 99"/>
          <p:cNvSpPr/>
          <p:nvPr/>
        </p:nvSpPr>
        <p:spPr>
          <a:xfrm>
            <a:off x="2176463" y="3062288"/>
            <a:ext cx="185737" cy="185737"/>
          </a:xfrm>
          <a:prstGeom prst="rect">
            <a:avLst/>
          </a:prstGeom>
          <a:solidFill>
            <a:schemeClr val="bg1">
              <a:lumMod val="75000"/>
              <a:lumOff val="2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2" name="Rectangle 101"/>
          <p:cNvSpPr/>
          <p:nvPr/>
        </p:nvSpPr>
        <p:spPr>
          <a:xfrm>
            <a:off x="2549525" y="3062288"/>
            <a:ext cx="187325" cy="185737"/>
          </a:xfrm>
          <a:prstGeom prst="rect">
            <a:avLst/>
          </a:prstGeom>
          <a:solidFill>
            <a:schemeClr val="bg1">
              <a:lumMod val="75000"/>
              <a:lumOff val="2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4" name="Rectangle 103"/>
          <p:cNvSpPr/>
          <p:nvPr/>
        </p:nvSpPr>
        <p:spPr>
          <a:xfrm>
            <a:off x="2924175" y="3062288"/>
            <a:ext cx="187325" cy="185737"/>
          </a:xfrm>
          <a:prstGeom prst="rect">
            <a:avLst/>
          </a:prstGeom>
          <a:solidFill>
            <a:schemeClr val="bg1">
              <a:lumMod val="75000"/>
              <a:lumOff val="2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9" name="Rectangle 108"/>
          <p:cNvSpPr/>
          <p:nvPr/>
        </p:nvSpPr>
        <p:spPr>
          <a:xfrm>
            <a:off x="1614488" y="3248025"/>
            <a:ext cx="187325" cy="187325"/>
          </a:xfrm>
          <a:prstGeom prst="rect">
            <a:avLst/>
          </a:prstGeom>
          <a:solidFill>
            <a:schemeClr val="bg1">
              <a:lumMod val="75000"/>
              <a:lumOff val="2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1" name="Rectangle 110"/>
          <p:cNvSpPr/>
          <p:nvPr/>
        </p:nvSpPr>
        <p:spPr>
          <a:xfrm>
            <a:off x="1989138" y="3248025"/>
            <a:ext cx="187325" cy="187325"/>
          </a:xfrm>
          <a:prstGeom prst="rect">
            <a:avLst/>
          </a:prstGeom>
          <a:solidFill>
            <a:schemeClr val="bg1">
              <a:lumMod val="75000"/>
              <a:lumOff val="2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3" name="Rectangle 112"/>
          <p:cNvSpPr/>
          <p:nvPr/>
        </p:nvSpPr>
        <p:spPr>
          <a:xfrm>
            <a:off x="2362200" y="3248025"/>
            <a:ext cx="187325" cy="187325"/>
          </a:xfrm>
          <a:prstGeom prst="rect">
            <a:avLst/>
          </a:prstGeom>
          <a:solidFill>
            <a:schemeClr val="bg1">
              <a:lumMod val="75000"/>
              <a:lumOff val="2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5" name="Rectangle 114"/>
          <p:cNvSpPr/>
          <p:nvPr/>
        </p:nvSpPr>
        <p:spPr>
          <a:xfrm>
            <a:off x="2736850" y="3248025"/>
            <a:ext cx="187325" cy="187325"/>
          </a:xfrm>
          <a:prstGeom prst="rect">
            <a:avLst/>
          </a:prstGeom>
          <a:solidFill>
            <a:schemeClr val="bg1">
              <a:lumMod val="75000"/>
              <a:lumOff val="2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7" name="Rectangle 116"/>
          <p:cNvSpPr/>
          <p:nvPr/>
        </p:nvSpPr>
        <p:spPr>
          <a:xfrm>
            <a:off x="3111500" y="3248025"/>
            <a:ext cx="187325" cy="187325"/>
          </a:xfrm>
          <a:prstGeom prst="rect">
            <a:avLst/>
          </a:prstGeom>
          <a:solidFill>
            <a:schemeClr val="bg1">
              <a:lumMod val="75000"/>
              <a:lumOff val="2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22" name="Rectangle 121"/>
          <p:cNvSpPr/>
          <p:nvPr/>
        </p:nvSpPr>
        <p:spPr>
          <a:xfrm>
            <a:off x="1801813" y="3435350"/>
            <a:ext cx="187325" cy="187325"/>
          </a:xfrm>
          <a:prstGeom prst="rect">
            <a:avLst/>
          </a:prstGeom>
          <a:solidFill>
            <a:schemeClr val="bg1">
              <a:lumMod val="75000"/>
              <a:lumOff val="2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24" name="Rectangle 123"/>
          <p:cNvSpPr/>
          <p:nvPr/>
        </p:nvSpPr>
        <p:spPr>
          <a:xfrm>
            <a:off x="2176463" y="3435350"/>
            <a:ext cx="185737" cy="187325"/>
          </a:xfrm>
          <a:prstGeom prst="rect">
            <a:avLst/>
          </a:prstGeom>
          <a:solidFill>
            <a:schemeClr val="bg1">
              <a:lumMod val="75000"/>
              <a:lumOff val="2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26" name="Rectangle 125"/>
          <p:cNvSpPr/>
          <p:nvPr/>
        </p:nvSpPr>
        <p:spPr>
          <a:xfrm>
            <a:off x="2549525" y="3435350"/>
            <a:ext cx="187325" cy="187325"/>
          </a:xfrm>
          <a:prstGeom prst="rect">
            <a:avLst/>
          </a:prstGeom>
          <a:solidFill>
            <a:schemeClr val="bg1">
              <a:lumMod val="75000"/>
              <a:lumOff val="2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28" name="Rectangle 127"/>
          <p:cNvSpPr/>
          <p:nvPr/>
        </p:nvSpPr>
        <p:spPr>
          <a:xfrm>
            <a:off x="2924175" y="3435350"/>
            <a:ext cx="187325" cy="187325"/>
          </a:xfrm>
          <a:prstGeom prst="rect">
            <a:avLst/>
          </a:prstGeom>
          <a:solidFill>
            <a:schemeClr val="bg1">
              <a:lumMod val="75000"/>
              <a:lumOff val="2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31" name="Rectangle 130"/>
          <p:cNvSpPr/>
          <p:nvPr/>
        </p:nvSpPr>
        <p:spPr>
          <a:xfrm>
            <a:off x="5851525" y="1939925"/>
            <a:ext cx="185738" cy="185738"/>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32" name="Rectangle 131"/>
          <p:cNvSpPr/>
          <p:nvPr/>
        </p:nvSpPr>
        <p:spPr>
          <a:xfrm>
            <a:off x="6224588" y="1939925"/>
            <a:ext cx="187325" cy="185738"/>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33" name="Rectangle 132"/>
          <p:cNvSpPr/>
          <p:nvPr/>
        </p:nvSpPr>
        <p:spPr>
          <a:xfrm>
            <a:off x="6599238" y="1939925"/>
            <a:ext cx="187325" cy="185738"/>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34" name="Rectangle 133"/>
          <p:cNvSpPr/>
          <p:nvPr/>
        </p:nvSpPr>
        <p:spPr>
          <a:xfrm>
            <a:off x="6973888" y="1939925"/>
            <a:ext cx="185737" cy="185738"/>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35" name="Rectangle 134"/>
          <p:cNvSpPr/>
          <p:nvPr/>
        </p:nvSpPr>
        <p:spPr>
          <a:xfrm>
            <a:off x="5664200" y="2125663"/>
            <a:ext cx="187325"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36" name="Rectangle 135"/>
          <p:cNvSpPr/>
          <p:nvPr/>
        </p:nvSpPr>
        <p:spPr>
          <a:xfrm>
            <a:off x="6037263" y="2125663"/>
            <a:ext cx="187325"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37" name="Rectangle 136"/>
          <p:cNvSpPr/>
          <p:nvPr/>
        </p:nvSpPr>
        <p:spPr>
          <a:xfrm>
            <a:off x="6411913" y="2125663"/>
            <a:ext cx="187325"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38" name="Rectangle 137"/>
          <p:cNvSpPr/>
          <p:nvPr/>
        </p:nvSpPr>
        <p:spPr>
          <a:xfrm>
            <a:off x="6786563" y="2125663"/>
            <a:ext cx="187325"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39" name="Rectangle 138"/>
          <p:cNvSpPr/>
          <p:nvPr/>
        </p:nvSpPr>
        <p:spPr>
          <a:xfrm>
            <a:off x="7159625" y="2125663"/>
            <a:ext cx="187325"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1" name="Rectangle 140"/>
          <p:cNvSpPr/>
          <p:nvPr/>
        </p:nvSpPr>
        <p:spPr>
          <a:xfrm>
            <a:off x="5851525" y="2312988"/>
            <a:ext cx="185738"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2" name="Rectangle 141"/>
          <p:cNvSpPr/>
          <p:nvPr/>
        </p:nvSpPr>
        <p:spPr>
          <a:xfrm>
            <a:off x="6224588" y="2312988"/>
            <a:ext cx="187325"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3" name="Rectangle 142"/>
          <p:cNvSpPr/>
          <p:nvPr/>
        </p:nvSpPr>
        <p:spPr>
          <a:xfrm>
            <a:off x="6599238" y="2312988"/>
            <a:ext cx="187325"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4" name="Rectangle 143"/>
          <p:cNvSpPr/>
          <p:nvPr/>
        </p:nvSpPr>
        <p:spPr>
          <a:xfrm>
            <a:off x="6973888" y="2312988"/>
            <a:ext cx="185737"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5" name="Rectangle 144"/>
          <p:cNvSpPr/>
          <p:nvPr/>
        </p:nvSpPr>
        <p:spPr>
          <a:xfrm>
            <a:off x="5664200" y="2500313"/>
            <a:ext cx="187325"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6" name="Rectangle 145"/>
          <p:cNvSpPr/>
          <p:nvPr/>
        </p:nvSpPr>
        <p:spPr>
          <a:xfrm>
            <a:off x="6037263" y="2500313"/>
            <a:ext cx="187325"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7" name="Rectangle 146"/>
          <p:cNvSpPr/>
          <p:nvPr/>
        </p:nvSpPr>
        <p:spPr>
          <a:xfrm>
            <a:off x="6411913" y="2500313"/>
            <a:ext cx="187325"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8" name="Rectangle 147"/>
          <p:cNvSpPr/>
          <p:nvPr/>
        </p:nvSpPr>
        <p:spPr>
          <a:xfrm>
            <a:off x="6786563" y="2500313"/>
            <a:ext cx="187325"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9" name="Rectangle 148"/>
          <p:cNvSpPr/>
          <p:nvPr/>
        </p:nvSpPr>
        <p:spPr>
          <a:xfrm>
            <a:off x="7159625" y="2500313"/>
            <a:ext cx="187325"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51" name="Rectangle 150"/>
          <p:cNvSpPr/>
          <p:nvPr/>
        </p:nvSpPr>
        <p:spPr>
          <a:xfrm>
            <a:off x="5851525" y="2687638"/>
            <a:ext cx="185738"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52" name="Rectangle 151"/>
          <p:cNvSpPr/>
          <p:nvPr/>
        </p:nvSpPr>
        <p:spPr>
          <a:xfrm>
            <a:off x="6224588" y="2687638"/>
            <a:ext cx="187325"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53" name="Rectangle 152"/>
          <p:cNvSpPr/>
          <p:nvPr/>
        </p:nvSpPr>
        <p:spPr>
          <a:xfrm>
            <a:off x="6599238" y="2687638"/>
            <a:ext cx="187325"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54" name="Rectangle 153"/>
          <p:cNvSpPr/>
          <p:nvPr/>
        </p:nvSpPr>
        <p:spPr>
          <a:xfrm>
            <a:off x="6973888" y="2687638"/>
            <a:ext cx="185737"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55" name="Rectangle 154"/>
          <p:cNvSpPr/>
          <p:nvPr/>
        </p:nvSpPr>
        <p:spPr>
          <a:xfrm>
            <a:off x="5664200" y="2874963"/>
            <a:ext cx="187325"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56" name="Rectangle 155"/>
          <p:cNvSpPr/>
          <p:nvPr/>
        </p:nvSpPr>
        <p:spPr>
          <a:xfrm>
            <a:off x="6037263" y="2874963"/>
            <a:ext cx="187325"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57" name="Rectangle 156"/>
          <p:cNvSpPr/>
          <p:nvPr/>
        </p:nvSpPr>
        <p:spPr>
          <a:xfrm>
            <a:off x="6411913" y="2874963"/>
            <a:ext cx="187325"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58" name="Rectangle 157"/>
          <p:cNvSpPr/>
          <p:nvPr/>
        </p:nvSpPr>
        <p:spPr>
          <a:xfrm>
            <a:off x="6786563" y="2874963"/>
            <a:ext cx="187325"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59" name="Rectangle 158"/>
          <p:cNvSpPr/>
          <p:nvPr/>
        </p:nvSpPr>
        <p:spPr>
          <a:xfrm>
            <a:off x="7159625" y="2874963"/>
            <a:ext cx="187325"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61" name="Rectangle 160"/>
          <p:cNvSpPr/>
          <p:nvPr/>
        </p:nvSpPr>
        <p:spPr>
          <a:xfrm>
            <a:off x="5851525" y="3062288"/>
            <a:ext cx="185738" cy="185737"/>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62" name="Rectangle 161"/>
          <p:cNvSpPr/>
          <p:nvPr/>
        </p:nvSpPr>
        <p:spPr>
          <a:xfrm>
            <a:off x="6224588" y="3062288"/>
            <a:ext cx="187325" cy="185737"/>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63" name="Rectangle 162"/>
          <p:cNvSpPr/>
          <p:nvPr/>
        </p:nvSpPr>
        <p:spPr>
          <a:xfrm>
            <a:off x="6599238" y="3062288"/>
            <a:ext cx="187325" cy="185737"/>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64" name="Rectangle 163"/>
          <p:cNvSpPr/>
          <p:nvPr/>
        </p:nvSpPr>
        <p:spPr>
          <a:xfrm>
            <a:off x="6973888" y="3062288"/>
            <a:ext cx="185737" cy="185737"/>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65" name="Rectangle 164"/>
          <p:cNvSpPr/>
          <p:nvPr/>
        </p:nvSpPr>
        <p:spPr>
          <a:xfrm>
            <a:off x="5664200" y="3248025"/>
            <a:ext cx="187325"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66" name="Rectangle 165"/>
          <p:cNvSpPr/>
          <p:nvPr/>
        </p:nvSpPr>
        <p:spPr>
          <a:xfrm>
            <a:off x="6037263" y="3248025"/>
            <a:ext cx="187325"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67" name="Rectangle 166"/>
          <p:cNvSpPr/>
          <p:nvPr/>
        </p:nvSpPr>
        <p:spPr>
          <a:xfrm>
            <a:off x="6411913" y="3248025"/>
            <a:ext cx="187325"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68" name="Rectangle 167"/>
          <p:cNvSpPr/>
          <p:nvPr/>
        </p:nvSpPr>
        <p:spPr>
          <a:xfrm>
            <a:off x="6786563" y="3248025"/>
            <a:ext cx="187325"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69" name="Rectangle 168"/>
          <p:cNvSpPr/>
          <p:nvPr/>
        </p:nvSpPr>
        <p:spPr>
          <a:xfrm>
            <a:off x="7159625" y="3248025"/>
            <a:ext cx="187325"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71" name="Rectangle 170"/>
          <p:cNvSpPr/>
          <p:nvPr/>
        </p:nvSpPr>
        <p:spPr>
          <a:xfrm>
            <a:off x="5851525" y="3435350"/>
            <a:ext cx="185738"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72" name="Rectangle 171"/>
          <p:cNvSpPr/>
          <p:nvPr/>
        </p:nvSpPr>
        <p:spPr>
          <a:xfrm>
            <a:off x="6224588" y="3435350"/>
            <a:ext cx="187325"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73" name="Rectangle 172"/>
          <p:cNvSpPr/>
          <p:nvPr/>
        </p:nvSpPr>
        <p:spPr>
          <a:xfrm>
            <a:off x="6599238" y="3435350"/>
            <a:ext cx="187325"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74" name="Rectangle 173"/>
          <p:cNvSpPr/>
          <p:nvPr/>
        </p:nvSpPr>
        <p:spPr>
          <a:xfrm>
            <a:off x="6973888" y="3435350"/>
            <a:ext cx="185737"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75" name="Rectangle 174"/>
          <p:cNvSpPr/>
          <p:nvPr/>
        </p:nvSpPr>
        <p:spPr>
          <a:xfrm>
            <a:off x="5516563" y="1820863"/>
            <a:ext cx="1968500" cy="1909762"/>
          </a:xfrm>
          <a:prstGeom prst="rect">
            <a:avLst/>
          </a:prstGeom>
          <a:noFill/>
          <a:ln w="19050" cmpd="sng">
            <a:solidFill>
              <a:srgbClr val="83D1F5"/>
            </a:solidFill>
            <a:prstDash val="dash"/>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2073" name="TextBox 176"/>
          <p:cNvSpPr txBox="1">
            <a:spLocks noChangeArrowheads="1"/>
          </p:cNvSpPr>
          <p:nvPr/>
        </p:nvSpPr>
        <p:spPr bwMode="auto">
          <a:xfrm>
            <a:off x="3441700" y="2659063"/>
            <a:ext cx="727075" cy="265112"/>
          </a:xfrm>
          <a:prstGeom prst="rect">
            <a:avLst/>
          </a:prstGeom>
          <a:noFill/>
          <a:ln w="9525">
            <a:noFill/>
            <a:miter lim="800000"/>
            <a:headEnd/>
            <a:tailEnd/>
          </a:ln>
        </p:spPr>
        <p:txBody>
          <a:bodyPr lIns="0" tIns="0" rIns="0" bIns="0">
            <a:spAutoFit/>
          </a:bodyPr>
          <a:lstStyle/>
          <a:p>
            <a:pPr algn="ctr">
              <a:lnSpc>
                <a:spcPct val="85000"/>
              </a:lnSpc>
            </a:pPr>
            <a:r>
              <a:rPr lang="en-US" sz="1000">
                <a:solidFill>
                  <a:srgbClr val="83D1F5"/>
                </a:solidFill>
                <a:cs typeface="Arial" charset="0"/>
              </a:rPr>
              <a:t>Analyzed</a:t>
            </a:r>
            <a:br>
              <a:rPr lang="en-US" sz="1000">
                <a:solidFill>
                  <a:srgbClr val="83D1F5"/>
                </a:solidFill>
                <a:cs typeface="Arial" charset="0"/>
              </a:rPr>
            </a:br>
            <a:r>
              <a:rPr lang="en-US" sz="1000">
                <a:solidFill>
                  <a:srgbClr val="83D1F5"/>
                </a:solidFill>
                <a:cs typeface="Arial" charset="0"/>
              </a:rPr>
              <a:t>information</a:t>
            </a:r>
          </a:p>
        </p:txBody>
      </p:sp>
      <p:sp>
        <p:nvSpPr>
          <p:cNvPr id="178" name="TextBox 177"/>
          <p:cNvSpPr txBox="1"/>
          <p:nvPr/>
        </p:nvSpPr>
        <p:spPr>
          <a:xfrm>
            <a:off x="812800" y="2659063"/>
            <a:ext cx="725488" cy="265112"/>
          </a:xfrm>
          <a:prstGeom prst="rect">
            <a:avLst/>
          </a:prstGeom>
          <a:noFill/>
        </p:spPr>
        <p:txBody>
          <a:bodyPr lIns="0" tIns="0" rIns="0" bIns="0">
            <a:spAutoFit/>
          </a:bodyPr>
          <a:lstStyle/>
          <a:p>
            <a:pPr algn="ctr" fontAlgn="auto">
              <a:lnSpc>
                <a:spcPct val="85000"/>
              </a:lnSpc>
              <a:spcBef>
                <a:spcPts val="0"/>
              </a:spcBef>
              <a:spcAft>
                <a:spcPts val="0"/>
              </a:spcAft>
              <a:defRPr/>
            </a:pPr>
            <a:r>
              <a:rPr lang="en-US" sz="1000">
                <a:solidFill>
                  <a:schemeClr val="bg1">
                    <a:lumMod val="50000"/>
                    <a:lumOff val="50000"/>
                  </a:schemeClr>
                </a:solidFill>
                <a:latin typeface="Arial"/>
                <a:cs typeface="Arial"/>
              </a:rPr>
              <a:t>All available information</a:t>
            </a:r>
          </a:p>
        </p:txBody>
      </p:sp>
      <p:sp>
        <p:nvSpPr>
          <p:cNvPr id="42075" name="TextBox 178"/>
          <p:cNvSpPr txBox="1">
            <a:spLocks noChangeArrowheads="1"/>
          </p:cNvSpPr>
          <p:nvPr/>
        </p:nvSpPr>
        <p:spPr bwMode="auto">
          <a:xfrm>
            <a:off x="7542213" y="2659063"/>
            <a:ext cx="725487" cy="395287"/>
          </a:xfrm>
          <a:prstGeom prst="rect">
            <a:avLst/>
          </a:prstGeom>
          <a:noFill/>
          <a:ln w="9525">
            <a:noFill/>
            <a:miter lim="800000"/>
            <a:headEnd/>
            <a:tailEnd/>
          </a:ln>
        </p:spPr>
        <p:txBody>
          <a:bodyPr lIns="0" tIns="0" rIns="0" bIns="0">
            <a:spAutoFit/>
          </a:bodyPr>
          <a:lstStyle/>
          <a:p>
            <a:pPr algn="ctr">
              <a:lnSpc>
                <a:spcPct val="85000"/>
              </a:lnSpc>
            </a:pPr>
            <a:r>
              <a:rPr lang="en-US" sz="1000">
                <a:solidFill>
                  <a:srgbClr val="83D1F5"/>
                </a:solidFill>
                <a:cs typeface="Arial" charset="0"/>
              </a:rPr>
              <a:t>All available information</a:t>
            </a:r>
            <a:br>
              <a:rPr lang="en-US" sz="1000">
                <a:solidFill>
                  <a:srgbClr val="83D1F5"/>
                </a:solidFill>
                <a:cs typeface="Arial" charset="0"/>
              </a:rPr>
            </a:br>
            <a:r>
              <a:rPr lang="en-US" sz="1000">
                <a:solidFill>
                  <a:srgbClr val="83D1F5"/>
                </a:solidFill>
                <a:cs typeface="Arial" charset="0"/>
              </a:rPr>
              <a:t>analyzed</a:t>
            </a:r>
          </a:p>
        </p:txBody>
      </p:sp>
      <p:pic>
        <p:nvPicPr>
          <p:cNvPr id="42076" name="Picture 2"/>
          <p:cNvPicPr>
            <a:picLocks noChangeAspect="1" noChangeArrowheads="1"/>
          </p:cNvPicPr>
          <p:nvPr/>
        </p:nvPicPr>
        <p:blipFill>
          <a:blip r:embed="rId2"/>
          <a:srcRect/>
          <a:stretch>
            <a:fillRect/>
          </a:stretch>
        </p:blipFill>
        <p:spPr bwMode="auto">
          <a:xfrm>
            <a:off x="8312150" y="4711700"/>
            <a:ext cx="955675" cy="627063"/>
          </a:xfrm>
          <a:prstGeom prst="rect">
            <a:avLst/>
          </a:prstGeom>
          <a:noFill/>
          <a:ln w="9525">
            <a:noFill/>
            <a:miter lim="800000"/>
            <a:headEnd/>
            <a:tailEnd/>
          </a:ln>
        </p:spPr>
      </p:pic>
      <p:sp>
        <p:nvSpPr>
          <p:cNvPr id="42077" name="TextBox 25"/>
          <p:cNvSpPr txBox="1">
            <a:spLocks noChangeArrowheads="1"/>
          </p:cNvSpPr>
          <p:nvPr/>
        </p:nvSpPr>
        <p:spPr bwMode="auto">
          <a:xfrm>
            <a:off x="0" y="4876800"/>
            <a:ext cx="3184525" cy="261938"/>
          </a:xfrm>
          <a:prstGeom prst="rect">
            <a:avLst/>
          </a:prstGeom>
          <a:solidFill>
            <a:schemeClr val="bg1"/>
          </a:solidFill>
          <a:ln w="9525">
            <a:noFill/>
            <a:miter lim="800000"/>
            <a:headEnd/>
            <a:tailEnd/>
          </a:ln>
        </p:spPr>
        <p:txBody>
          <a:bodyPr>
            <a:spAutoFit/>
          </a:bodyPr>
          <a:lstStyle/>
          <a:p>
            <a:r>
              <a:rPr lang="en-US" sz="1100" i="1">
                <a:latin typeface="Calibri" pitchFamily="34" charset="0"/>
              </a:rPr>
              <a:t>@graemeknows</a:t>
            </a:r>
          </a:p>
        </p:txBody>
      </p:sp>
    </p:spTree>
  </p:cSld>
  <p:clrMapOvr>
    <a:masterClrMapping/>
  </p:clrMapOvr>
  <p:transition spd="slow"/>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itle 1"/>
          <p:cNvSpPr>
            <a:spLocks noGrp="1"/>
          </p:cNvSpPr>
          <p:nvPr>
            <p:ph type="title"/>
          </p:nvPr>
        </p:nvSpPr>
        <p:spPr/>
        <p:txBody>
          <a:bodyPr/>
          <a:lstStyle/>
          <a:p>
            <a:r>
              <a:rPr lang="en-US" smtClean="0">
                <a:latin typeface="Arial" charset="0"/>
                <a:cs typeface="Arial" charset="0"/>
              </a:rPr>
              <a:t>Paradigm shifts enabled by big data</a:t>
            </a:r>
            <a:br>
              <a:rPr lang="en-US" smtClean="0">
                <a:latin typeface="Arial" charset="0"/>
                <a:cs typeface="Arial" charset="0"/>
              </a:rPr>
            </a:br>
            <a:r>
              <a:rPr lang="en-US" sz="1800" smtClean="0">
                <a:solidFill>
                  <a:srgbClr val="83D1F5"/>
                </a:solidFill>
                <a:latin typeface="Arial" charset="0"/>
                <a:cs typeface="Arial" charset="0"/>
              </a:rPr>
              <a:t>Reduce effort required to leverage data</a:t>
            </a:r>
          </a:p>
        </p:txBody>
      </p:sp>
      <p:sp>
        <p:nvSpPr>
          <p:cNvPr id="3" name="TextBox 2"/>
          <p:cNvSpPr txBox="1"/>
          <p:nvPr/>
        </p:nvSpPr>
        <p:spPr>
          <a:xfrm>
            <a:off x="684213" y="1227138"/>
            <a:ext cx="3519487" cy="415925"/>
          </a:xfrm>
          <a:prstGeom prst="rect">
            <a:avLst/>
          </a:prstGeom>
          <a:noFill/>
        </p:spPr>
        <p:txBody>
          <a:bodyPr anchor="ctr"/>
          <a:lstStyle/>
          <a:p>
            <a:pPr algn="ctr" fontAlgn="auto">
              <a:lnSpc>
                <a:spcPct val="85000"/>
              </a:lnSpc>
              <a:spcBef>
                <a:spcPts val="0"/>
              </a:spcBef>
              <a:spcAft>
                <a:spcPts val="0"/>
              </a:spcAft>
              <a:defRPr/>
            </a:pPr>
            <a:r>
              <a:rPr lang="en-US" sz="1200" b="1">
                <a:solidFill>
                  <a:schemeClr val="tx1">
                    <a:lumMod val="75000"/>
                  </a:schemeClr>
                </a:solidFill>
                <a:latin typeface="Arial"/>
                <a:cs typeface="Arial"/>
              </a:rPr>
              <a:t>TRADITIONAL APPROACH</a:t>
            </a:r>
          </a:p>
        </p:txBody>
      </p:sp>
      <p:sp>
        <p:nvSpPr>
          <p:cNvPr id="43011" name="TextBox 3"/>
          <p:cNvSpPr txBox="1">
            <a:spLocks noChangeArrowheads="1"/>
          </p:cNvSpPr>
          <p:nvPr/>
        </p:nvSpPr>
        <p:spPr bwMode="auto">
          <a:xfrm>
            <a:off x="4943475" y="1227138"/>
            <a:ext cx="3519488" cy="415925"/>
          </a:xfrm>
          <a:prstGeom prst="rect">
            <a:avLst/>
          </a:prstGeom>
          <a:noFill/>
          <a:ln w="9525">
            <a:noFill/>
            <a:miter lim="800000"/>
            <a:headEnd/>
            <a:tailEnd/>
          </a:ln>
        </p:spPr>
        <p:txBody>
          <a:bodyPr anchor="ctr"/>
          <a:lstStyle/>
          <a:p>
            <a:pPr algn="ctr">
              <a:lnSpc>
                <a:spcPct val="85000"/>
              </a:lnSpc>
            </a:pPr>
            <a:r>
              <a:rPr lang="en-US" sz="1200" b="1">
                <a:solidFill>
                  <a:srgbClr val="F19027"/>
                </a:solidFill>
                <a:cs typeface="Arial" charset="0"/>
              </a:rPr>
              <a:t>BIG DATA APPROACH</a:t>
            </a:r>
          </a:p>
        </p:txBody>
      </p:sp>
      <p:sp>
        <p:nvSpPr>
          <p:cNvPr id="43012" name="TextBox 11"/>
          <p:cNvSpPr txBox="1">
            <a:spLocks noChangeArrowheads="1"/>
          </p:cNvSpPr>
          <p:nvPr/>
        </p:nvSpPr>
        <p:spPr bwMode="auto">
          <a:xfrm>
            <a:off x="684213" y="4165600"/>
            <a:ext cx="3519487" cy="417513"/>
          </a:xfrm>
          <a:prstGeom prst="rect">
            <a:avLst/>
          </a:prstGeom>
          <a:noFill/>
          <a:ln w="9525">
            <a:noFill/>
            <a:miter lim="800000"/>
            <a:headEnd/>
            <a:tailEnd/>
          </a:ln>
        </p:spPr>
        <p:txBody>
          <a:bodyPr anchor="ctr"/>
          <a:lstStyle/>
          <a:p>
            <a:pPr algn="ctr">
              <a:lnSpc>
                <a:spcPct val="90000"/>
              </a:lnSpc>
            </a:pPr>
            <a:r>
              <a:rPr lang="en-US" sz="1600">
                <a:solidFill>
                  <a:srgbClr val="BFBFBF"/>
                </a:solidFill>
                <a:cs typeface="Arial" charset="0"/>
              </a:rPr>
              <a:t>Carefully cleanse information </a:t>
            </a:r>
            <a:br>
              <a:rPr lang="en-US" sz="1600">
                <a:solidFill>
                  <a:srgbClr val="BFBFBF"/>
                </a:solidFill>
                <a:cs typeface="Arial" charset="0"/>
              </a:rPr>
            </a:br>
            <a:r>
              <a:rPr lang="en-US" sz="1600" i="1">
                <a:solidFill>
                  <a:srgbClr val="BFBFBF"/>
                </a:solidFill>
                <a:cs typeface="Arial" charset="0"/>
              </a:rPr>
              <a:t>before</a:t>
            </a:r>
            <a:r>
              <a:rPr lang="en-US" sz="1600">
                <a:solidFill>
                  <a:srgbClr val="BFBFBF"/>
                </a:solidFill>
                <a:cs typeface="Arial" charset="0"/>
              </a:rPr>
              <a:t> any analysis</a:t>
            </a:r>
          </a:p>
        </p:txBody>
      </p:sp>
      <p:sp>
        <p:nvSpPr>
          <p:cNvPr id="43013" name="TextBox 12"/>
          <p:cNvSpPr txBox="1">
            <a:spLocks noChangeArrowheads="1"/>
          </p:cNvSpPr>
          <p:nvPr/>
        </p:nvSpPr>
        <p:spPr bwMode="auto">
          <a:xfrm>
            <a:off x="4943475" y="4165600"/>
            <a:ext cx="3519488" cy="417513"/>
          </a:xfrm>
          <a:prstGeom prst="rect">
            <a:avLst/>
          </a:prstGeom>
          <a:noFill/>
          <a:ln w="9525">
            <a:noFill/>
            <a:miter lim="800000"/>
            <a:headEnd/>
            <a:tailEnd/>
          </a:ln>
        </p:spPr>
        <p:txBody>
          <a:bodyPr anchor="ctr"/>
          <a:lstStyle/>
          <a:p>
            <a:pPr algn="ctr">
              <a:lnSpc>
                <a:spcPct val="90000"/>
              </a:lnSpc>
            </a:pPr>
            <a:r>
              <a:rPr lang="en-US" sz="1600">
                <a:solidFill>
                  <a:srgbClr val="F19027"/>
                </a:solidFill>
                <a:cs typeface="Arial" charset="0"/>
              </a:rPr>
              <a:t>Analyze information as is, </a:t>
            </a:r>
            <a:br>
              <a:rPr lang="en-US" sz="1600">
                <a:solidFill>
                  <a:srgbClr val="F19027"/>
                </a:solidFill>
                <a:cs typeface="Arial" charset="0"/>
              </a:rPr>
            </a:br>
            <a:r>
              <a:rPr lang="en-US" sz="1600">
                <a:solidFill>
                  <a:srgbClr val="F19027"/>
                </a:solidFill>
                <a:cs typeface="Arial" charset="0"/>
              </a:rPr>
              <a:t>cleanse as needed</a:t>
            </a:r>
          </a:p>
        </p:txBody>
      </p:sp>
      <p:sp>
        <p:nvSpPr>
          <p:cNvPr id="101" name="Pentagon 100"/>
          <p:cNvSpPr/>
          <p:nvPr/>
        </p:nvSpPr>
        <p:spPr>
          <a:xfrm>
            <a:off x="657225" y="1643063"/>
            <a:ext cx="3960813" cy="2309812"/>
          </a:xfrm>
          <a:prstGeom prst="homePlate">
            <a:avLst>
              <a:gd name="adj" fmla="val 21864"/>
            </a:avLst>
          </a:prstGeom>
          <a:noFill/>
          <a:ln w="38100" cmpd="sng">
            <a:solidFill>
              <a:schemeClr val="tx1">
                <a:lumMod val="6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3" name="Chevron 17"/>
          <p:cNvSpPr/>
          <p:nvPr/>
        </p:nvSpPr>
        <p:spPr>
          <a:xfrm>
            <a:off x="4475163" y="1624013"/>
            <a:ext cx="3987800" cy="2328862"/>
          </a:xfrm>
          <a:custGeom>
            <a:avLst/>
            <a:gdLst>
              <a:gd name="connsiteX0" fmla="*/ 0 w 1634352"/>
              <a:gd name="connsiteY0" fmla="*/ 0 h 2329178"/>
              <a:gd name="connsiteX1" fmla="*/ 1142069 w 1634352"/>
              <a:gd name="connsiteY1" fmla="*/ 0 h 2329178"/>
              <a:gd name="connsiteX2" fmla="*/ 1634352 w 1634352"/>
              <a:gd name="connsiteY2" fmla="*/ 1164589 h 2329178"/>
              <a:gd name="connsiteX3" fmla="*/ 1142069 w 1634352"/>
              <a:gd name="connsiteY3" fmla="*/ 2329178 h 2329178"/>
              <a:gd name="connsiteX4" fmla="*/ 0 w 1634352"/>
              <a:gd name="connsiteY4" fmla="*/ 2329178 h 2329178"/>
              <a:gd name="connsiteX5" fmla="*/ 492283 w 1634352"/>
              <a:gd name="connsiteY5" fmla="*/ 1164589 h 2329178"/>
              <a:gd name="connsiteX6" fmla="*/ 0 w 1634352"/>
              <a:gd name="connsiteY6" fmla="*/ 0 h 2329178"/>
              <a:gd name="connsiteX0" fmla="*/ 0 w 1142069"/>
              <a:gd name="connsiteY0" fmla="*/ 0 h 2329178"/>
              <a:gd name="connsiteX1" fmla="*/ 1142069 w 1142069"/>
              <a:gd name="connsiteY1" fmla="*/ 0 h 2329178"/>
              <a:gd name="connsiteX2" fmla="*/ 1142069 w 1142069"/>
              <a:gd name="connsiteY2" fmla="*/ 2329178 h 2329178"/>
              <a:gd name="connsiteX3" fmla="*/ 0 w 1142069"/>
              <a:gd name="connsiteY3" fmla="*/ 2329178 h 2329178"/>
              <a:gd name="connsiteX4" fmla="*/ 492283 w 1142069"/>
              <a:gd name="connsiteY4" fmla="*/ 1164589 h 2329178"/>
              <a:gd name="connsiteX5" fmla="*/ 0 w 1142069"/>
              <a:gd name="connsiteY5" fmla="*/ 0 h 2329178"/>
              <a:gd name="connsiteX0" fmla="*/ 0 w 1142069"/>
              <a:gd name="connsiteY0" fmla="*/ 0 h 2329178"/>
              <a:gd name="connsiteX1" fmla="*/ 1142069 w 1142069"/>
              <a:gd name="connsiteY1" fmla="*/ 0 h 2329178"/>
              <a:gd name="connsiteX2" fmla="*/ 1142069 w 1142069"/>
              <a:gd name="connsiteY2" fmla="*/ 2329178 h 2329178"/>
              <a:gd name="connsiteX3" fmla="*/ 0 w 1142069"/>
              <a:gd name="connsiteY3" fmla="*/ 2329178 h 2329178"/>
              <a:gd name="connsiteX4" fmla="*/ 142578 w 1142069"/>
              <a:gd name="connsiteY4" fmla="*/ 1174433 h 2329178"/>
              <a:gd name="connsiteX5" fmla="*/ 0 w 1142069"/>
              <a:gd name="connsiteY5" fmla="*/ 0 h 2329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2069" h="2329178">
                <a:moveTo>
                  <a:pt x="0" y="0"/>
                </a:moveTo>
                <a:lnTo>
                  <a:pt x="1142069" y="0"/>
                </a:lnTo>
                <a:lnTo>
                  <a:pt x="1142069" y="2329178"/>
                </a:lnTo>
                <a:lnTo>
                  <a:pt x="0" y="2329178"/>
                </a:lnTo>
                <a:lnTo>
                  <a:pt x="142578" y="1174433"/>
                </a:lnTo>
                <a:lnTo>
                  <a:pt x="0" y="0"/>
                </a:lnTo>
                <a:close/>
              </a:path>
            </a:pathLst>
          </a:custGeom>
          <a:noFill/>
          <a:ln w="38100" cmpd="sng">
            <a:solidFill>
              <a:srgbClr val="F19027"/>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sp>
        <p:nvSpPr>
          <p:cNvPr id="105" name="Rectangle 104"/>
          <p:cNvSpPr/>
          <p:nvPr/>
        </p:nvSpPr>
        <p:spPr>
          <a:xfrm>
            <a:off x="1455738" y="2936875"/>
            <a:ext cx="187325" cy="187325"/>
          </a:xfrm>
          <a:prstGeom prst="rect">
            <a:avLst/>
          </a:prstGeom>
          <a:solidFill>
            <a:schemeClr val="tx1"/>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6" name="Rectangle 105"/>
          <p:cNvSpPr/>
          <p:nvPr/>
        </p:nvSpPr>
        <p:spPr>
          <a:xfrm>
            <a:off x="1830388" y="2936875"/>
            <a:ext cx="185737" cy="187325"/>
          </a:xfrm>
          <a:prstGeom prst="rect">
            <a:avLst/>
          </a:prstGeom>
          <a:solidFill>
            <a:schemeClr val="bg1">
              <a:lumMod val="75000"/>
              <a:lumOff val="2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2" name="Rectangle 111"/>
          <p:cNvSpPr/>
          <p:nvPr/>
        </p:nvSpPr>
        <p:spPr>
          <a:xfrm>
            <a:off x="1643063" y="3124200"/>
            <a:ext cx="187325" cy="187325"/>
          </a:xfrm>
          <a:prstGeom prst="rect">
            <a:avLst/>
          </a:prstGeom>
          <a:solidFill>
            <a:schemeClr val="tx1">
              <a:lumMod val="6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9" name="Rectangle 118"/>
          <p:cNvSpPr/>
          <p:nvPr/>
        </p:nvSpPr>
        <p:spPr>
          <a:xfrm>
            <a:off x="1455738" y="3311525"/>
            <a:ext cx="187325" cy="187325"/>
          </a:xfrm>
          <a:prstGeom prst="rect">
            <a:avLst/>
          </a:prstGeom>
          <a:solidFill>
            <a:schemeClr val="bg1">
              <a:lumMod val="75000"/>
              <a:lumOff val="2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21" name="Rectangle 120"/>
          <p:cNvSpPr/>
          <p:nvPr/>
        </p:nvSpPr>
        <p:spPr>
          <a:xfrm>
            <a:off x="1830388" y="3311525"/>
            <a:ext cx="185737" cy="187325"/>
          </a:xfrm>
          <a:prstGeom prst="rect">
            <a:avLst/>
          </a:prstGeom>
          <a:solidFill>
            <a:schemeClr val="tx1"/>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7" name="Rectangle 106"/>
          <p:cNvSpPr/>
          <p:nvPr/>
        </p:nvSpPr>
        <p:spPr>
          <a:xfrm>
            <a:off x="2878138" y="2936875"/>
            <a:ext cx="187325" cy="187325"/>
          </a:xfrm>
          <a:prstGeom prst="rect">
            <a:avLst/>
          </a:prstGeom>
          <a:solidFill>
            <a:schemeClr val="tx1">
              <a:lumMod val="6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8" name="Rectangle 107"/>
          <p:cNvSpPr/>
          <p:nvPr/>
        </p:nvSpPr>
        <p:spPr>
          <a:xfrm>
            <a:off x="3252788" y="2936875"/>
            <a:ext cx="187325" cy="187325"/>
          </a:xfrm>
          <a:prstGeom prst="rect">
            <a:avLst/>
          </a:prstGeom>
          <a:solidFill>
            <a:schemeClr val="tx1"/>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6" name="Rectangle 115"/>
          <p:cNvSpPr/>
          <p:nvPr/>
        </p:nvSpPr>
        <p:spPr>
          <a:xfrm>
            <a:off x="3065463" y="3124200"/>
            <a:ext cx="187325" cy="187325"/>
          </a:xfrm>
          <a:prstGeom prst="rect">
            <a:avLst/>
          </a:prstGeom>
          <a:solidFill>
            <a:schemeClr val="tx1"/>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23" name="Rectangle 122"/>
          <p:cNvSpPr/>
          <p:nvPr/>
        </p:nvSpPr>
        <p:spPr>
          <a:xfrm>
            <a:off x="2878138" y="3311525"/>
            <a:ext cx="187325" cy="187325"/>
          </a:xfrm>
          <a:prstGeom prst="rect">
            <a:avLst/>
          </a:prstGeom>
          <a:solidFill>
            <a:schemeClr val="tx1">
              <a:lumMod val="6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25" name="Rectangle 124"/>
          <p:cNvSpPr/>
          <p:nvPr/>
        </p:nvSpPr>
        <p:spPr>
          <a:xfrm>
            <a:off x="3252788" y="3311525"/>
            <a:ext cx="187325" cy="187325"/>
          </a:xfrm>
          <a:prstGeom prst="rect">
            <a:avLst/>
          </a:prstGeom>
          <a:solidFill>
            <a:schemeClr val="bg1">
              <a:lumMod val="75000"/>
              <a:lumOff val="2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78" name="Rectangle 177"/>
          <p:cNvSpPr/>
          <p:nvPr/>
        </p:nvSpPr>
        <p:spPr>
          <a:xfrm>
            <a:off x="2163763" y="2268538"/>
            <a:ext cx="187325" cy="187325"/>
          </a:xfrm>
          <a:prstGeom prst="rect">
            <a:avLst/>
          </a:prstGeom>
          <a:solidFill>
            <a:schemeClr val="tx1">
              <a:lumMod val="6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79" name="Rectangle 178"/>
          <p:cNvSpPr/>
          <p:nvPr/>
        </p:nvSpPr>
        <p:spPr>
          <a:xfrm>
            <a:off x="2538413" y="2268538"/>
            <a:ext cx="187325" cy="187325"/>
          </a:xfrm>
          <a:prstGeom prst="rect">
            <a:avLst/>
          </a:prstGeom>
          <a:solidFill>
            <a:schemeClr val="tx1">
              <a:lumMod val="6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83" name="Rectangle 182"/>
          <p:cNvSpPr/>
          <p:nvPr/>
        </p:nvSpPr>
        <p:spPr>
          <a:xfrm>
            <a:off x="2351088" y="2455863"/>
            <a:ext cx="187325" cy="187325"/>
          </a:xfrm>
          <a:prstGeom prst="rect">
            <a:avLst/>
          </a:prstGeom>
          <a:solidFill>
            <a:schemeClr val="tx1">
              <a:lumMod val="6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87" name="Rectangle 186"/>
          <p:cNvSpPr/>
          <p:nvPr/>
        </p:nvSpPr>
        <p:spPr>
          <a:xfrm>
            <a:off x="2163763" y="2643188"/>
            <a:ext cx="187325" cy="185737"/>
          </a:xfrm>
          <a:prstGeom prst="rect">
            <a:avLst/>
          </a:prstGeom>
          <a:solidFill>
            <a:schemeClr val="tx1">
              <a:lumMod val="6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88" name="Rectangle 187"/>
          <p:cNvSpPr/>
          <p:nvPr/>
        </p:nvSpPr>
        <p:spPr>
          <a:xfrm>
            <a:off x="2538413" y="2643188"/>
            <a:ext cx="187325" cy="185737"/>
          </a:xfrm>
          <a:prstGeom prst="rect">
            <a:avLst/>
          </a:prstGeom>
          <a:solidFill>
            <a:schemeClr val="tx1">
              <a:lumMod val="65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02" name="Rectangle 201"/>
          <p:cNvSpPr/>
          <p:nvPr/>
        </p:nvSpPr>
        <p:spPr>
          <a:xfrm>
            <a:off x="5851525" y="1939925"/>
            <a:ext cx="185738" cy="185738"/>
          </a:xfrm>
          <a:prstGeom prst="rect">
            <a:avLst/>
          </a:prstGeom>
          <a:solidFill>
            <a:srgbClr val="F19027"/>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03" name="Rectangle 202"/>
          <p:cNvSpPr/>
          <p:nvPr/>
        </p:nvSpPr>
        <p:spPr>
          <a:xfrm>
            <a:off x="6224588" y="1939925"/>
            <a:ext cx="187325" cy="185738"/>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04" name="Rectangle 203"/>
          <p:cNvSpPr/>
          <p:nvPr/>
        </p:nvSpPr>
        <p:spPr>
          <a:xfrm>
            <a:off x="6599238" y="1939925"/>
            <a:ext cx="187325" cy="185738"/>
          </a:xfrm>
          <a:prstGeom prst="rect">
            <a:avLst/>
          </a:prstGeom>
          <a:solidFill>
            <a:srgbClr val="F19027"/>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05" name="Rectangle 204"/>
          <p:cNvSpPr/>
          <p:nvPr/>
        </p:nvSpPr>
        <p:spPr>
          <a:xfrm>
            <a:off x="6973888" y="1939925"/>
            <a:ext cx="185737" cy="185738"/>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06" name="Rectangle 205"/>
          <p:cNvSpPr/>
          <p:nvPr/>
        </p:nvSpPr>
        <p:spPr>
          <a:xfrm>
            <a:off x="5664200" y="2125663"/>
            <a:ext cx="187325"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07" name="Rectangle 206"/>
          <p:cNvSpPr/>
          <p:nvPr/>
        </p:nvSpPr>
        <p:spPr>
          <a:xfrm>
            <a:off x="6037263" y="2125663"/>
            <a:ext cx="187325" cy="187325"/>
          </a:xfrm>
          <a:prstGeom prst="rect">
            <a:avLst/>
          </a:prstGeom>
          <a:solidFill>
            <a:srgbClr val="00B2EF"/>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08" name="Rectangle 207"/>
          <p:cNvSpPr/>
          <p:nvPr/>
        </p:nvSpPr>
        <p:spPr>
          <a:xfrm>
            <a:off x="6411913" y="2125663"/>
            <a:ext cx="187325"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09" name="Rectangle 208"/>
          <p:cNvSpPr/>
          <p:nvPr/>
        </p:nvSpPr>
        <p:spPr>
          <a:xfrm>
            <a:off x="6786563" y="2125663"/>
            <a:ext cx="187325"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10" name="Rectangle 209"/>
          <p:cNvSpPr/>
          <p:nvPr/>
        </p:nvSpPr>
        <p:spPr>
          <a:xfrm>
            <a:off x="7159625" y="2125663"/>
            <a:ext cx="187325" cy="187325"/>
          </a:xfrm>
          <a:prstGeom prst="rect">
            <a:avLst/>
          </a:prstGeom>
          <a:solidFill>
            <a:srgbClr val="00B2EF"/>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11" name="Rectangle 210"/>
          <p:cNvSpPr/>
          <p:nvPr/>
        </p:nvSpPr>
        <p:spPr>
          <a:xfrm>
            <a:off x="5851525" y="2312988"/>
            <a:ext cx="185738"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12" name="Rectangle 211"/>
          <p:cNvSpPr/>
          <p:nvPr/>
        </p:nvSpPr>
        <p:spPr>
          <a:xfrm>
            <a:off x="6224588" y="2312988"/>
            <a:ext cx="187325" cy="187325"/>
          </a:xfrm>
          <a:prstGeom prst="rect">
            <a:avLst/>
          </a:prstGeom>
          <a:solidFill>
            <a:srgbClr val="F19027"/>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13" name="Rectangle 212"/>
          <p:cNvSpPr/>
          <p:nvPr/>
        </p:nvSpPr>
        <p:spPr>
          <a:xfrm>
            <a:off x="6599238" y="2312988"/>
            <a:ext cx="187325"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14" name="Rectangle 213"/>
          <p:cNvSpPr/>
          <p:nvPr/>
        </p:nvSpPr>
        <p:spPr>
          <a:xfrm>
            <a:off x="6973888" y="2312988"/>
            <a:ext cx="185737" cy="187325"/>
          </a:xfrm>
          <a:prstGeom prst="rect">
            <a:avLst/>
          </a:prstGeom>
          <a:solidFill>
            <a:srgbClr val="F19027"/>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15" name="Rectangle 214"/>
          <p:cNvSpPr/>
          <p:nvPr/>
        </p:nvSpPr>
        <p:spPr>
          <a:xfrm>
            <a:off x="5664200" y="2500313"/>
            <a:ext cx="187325" cy="187325"/>
          </a:xfrm>
          <a:prstGeom prst="rect">
            <a:avLst/>
          </a:prstGeom>
          <a:solidFill>
            <a:srgbClr val="F19027"/>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16" name="Rectangle 215"/>
          <p:cNvSpPr/>
          <p:nvPr/>
        </p:nvSpPr>
        <p:spPr>
          <a:xfrm>
            <a:off x="6037263" y="2500313"/>
            <a:ext cx="187325" cy="187325"/>
          </a:xfrm>
          <a:prstGeom prst="rect">
            <a:avLst/>
          </a:prstGeom>
          <a:solidFill>
            <a:srgbClr val="F19027"/>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17" name="Rectangle 216"/>
          <p:cNvSpPr/>
          <p:nvPr/>
        </p:nvSpPr>
        <p:spPr>
          <a:xfrm>
            <a:off x="6411913" y="2500313"/>
            <a:ext cx="187325" cy="187325"/>
          </a:xfrm>
          <a:prstGeom prst="rect">
            <a:avLst/>
          </a:prstGeom>
          <a:solidFill>
            <a:srgbClr val="00B2EF"/>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18" name="Rectangle 217"/>
          <p:cNvSpPr/>
          <p:nvPr/>
        </p:nvSpPr>
        <p:spPr>
          <a:xfrm>
            <a:off x="6786563" y="2500313"/>
            <a:ext cx="187325"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19" name="Rectangle 218"/>
          <p:cNvSpPr/>
          <p:nvPr/>
        </p:nvSpPr>
        <p:spPr>
          <a:xfrm>
            <a:off x="7159625" y="2500313"/>
            <a:ext cx="187325"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20" name="Rectangle 219"/>
          <p:cNvSpPr/>
          <p:nvPr/>
        </p:nvSpPr>
        <p:spPr>
          <a:xfrm>
            <a:off x="5851525" y="2687638"/>
            <a:ext cx="185738"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21" name="Rectangle 220"/>
          <p:cNvSpPr/>
          <p:nvPr/>
        </p:nvSpPr>
        <p:spPr>
          <a:xfrm>
            <a:off x="6224588" y="2687638"/>
            <a:ext cx="187325"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22" name="Rectangle 221"/>
          <p:cNvSpPr/>
          <p:nvPr/>
        </p:nvSpPr>
        <p:spPr>
          <a:xfrm>
            <a:off x="6599238" y="2687638"/>
            <a:ext cx="187325" cy="187325"/>
          </a:xfrm>
          <a:prstGeom prst="rect">
            <a:avLst/>
          </a:prstGeom>
          <a:solidFill>
            <a:srgbClr val="F19027"/>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23" name="Rectangle 222"/>
          <p:cNvSpPr/>
          <p:nvPr/>
        </p:nvSpPr>
        <p:spPr>
          <a:xfrm>
            <a:off x="6973888" y="2687638"/>
            <a:ext cx="185737" cy="187325"/>
          </a:xfrm>
          <a:prstGeom prst="rect">
            <a:avLst/>
          </a:prstGeom>
          <a:solidFill>
            <a:srgbClr val="00B2EF"/>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24" name="Rectangle 223"/>
          <p:cNvSpPr/>
          <p:nvPr/>
        </p:nvSpPr>
        <p:spPr>
          <a:xfrm>
            <a:off x="5664200" y="2874963"/>
            <a:ext cx="187325"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25" name="Rectangle 224"/>
          <p:cNvSpPr/>
          <p:nvPr/>
        </p:nvSpPr>
        <p:spPr>
          <a:xfrm>
            <a:off x="6037263" y="2874963"/>
            <a:ext cx="187325" cy="187325"/>
          </a:xfrm>
          <a:prstGeom prst="rect">
            <a:avLst/>
          </a:prstGeom>
          <a:solidFill>
            <a:srgbClr val="00B2EF"/>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26" name="Rectangle 225"/>
          <p:cNvSpPr/>
          <p:nvPr/>
        </p:nvSpPr>
        <p:spPr>
          <a:xfrm>
            <a:off x="6411913" y="2874963"/>
            <a:ext cx="187325" cy="187325"/>
          </a:xfrm>
          <a:prstGeom prst="rect">
            <a:avLst/>
          </a:prstGeom>
          <a:solidFill>
            <a:srgbClr val="F19027"/>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27" name="Rectangle 226"/>
          <p:cNvSpPr/>
          <p:nvPr/>
        </p:nvSpPr>
        <p:spPr>
          <a:xfrm>
            <a:off x="6786563" y="2874963"/>
            <a:ext cx="187325"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28" name="Rectangle 227"/>
          <p:cNvSpPr/>
          <p:nvPr/>
        </p:nvSpPr>
        <p:spPr>
          <a:xfrm>
            <a:off x="7159625" y="2874963"/>
            <a:ext cx="187325" cy="187325"/>
          </a:xfrm>
          <a:prstGeom prst="rect">
            <a:avLst/>
          </a:prstGeom>
          <a:solidFill>
            <a:srgbClr val="F19027"/>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29" name="Rectangle 228"/>
          <p:cNvSpPr/>
          <p:nvPr/>
        </p:nvSpPr>
        <p:spPr>
          <a:xfrm>
            <a:off x="5851525" y="3062288"/>
            <a:ext cx="185738" cy="185737"/>
          </a:xfrm>
          <a:prstGeom prst="rect">
            <a:avLst/>
          </a:prstGeom>
          <a:solidFill>
            <a:srgbClr val="F19027"/>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30" name="Rectangle 229"/>
          <p:cNvSpPr/>
          <p:nvPr/>
        </p:nvSpPr>
        <p:spPr>
          <a:xfrm>
            <a:off x="6224588" y="3062288"/>
            <a:ext cx="187325" cy="185737"/>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31" name="Rectangle 230"/>
          <p:cNvSpPr/>
          <p:nvPr/>
        </p:nvSpPr>
        <p:spPr>
          <a:xfrm>
            <a:off x="6599238" y="3062288"/>
            <a:ext cx="187325" cy="185737"/>
          </a:xfrm>
          <a:prstGeom prst="rect">
            <a:avLst/>
          </a:prstGeom>
          <a:solidFill>
            <a:srgbClr val="F19027"/>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32" name="Rectangle 231"/>
          <p:cNvSpPr/>
          <p:nvPr/>
        </p:nvSpPr>
        <p:spPr>
          <a:xfrm>
            <a:off x="6973888" y="3062288"/>
            <a:ext cx="185737" cy="185737"/>
          </a:xfrm>
          <a:prstGeom prst="rect">
            <a:avLst/>
          </a:prstGeom>
          <a:solidFill>
            <a:srgbClr val="00B2EF"/>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33" name="Rectangle 232"/>
          <p:cNvSpPr/>
          <p:nvPr/>
        </p:nvSpPr>
        <p:spPr>
          <a:xfrm>
            <a:off x="5664200" y="3248025"/>
            <a:ext cx="187325" cy="187325"/>
          </a:xfrm>
          <a:prstGeom prst="rect">
            <a:avLst/>
          </a:prstGeom>
          <a:solidFill>
            <a:srgbClr val="F19027"/>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34" name="Rectangle 233"/>
          <p:cNvSpPr/>
          <p:nvPr/>
        </p:nvSpPr>
        <p:spPr>
          <a:xfrm>
            <a:off x="6037263" y="3248025"/>
            <a:ext cx="187325" cy="187325"/>
          </a:xfrm>
          <a:prstGeom prst="rect">
            <a:avLst/>
          </a:prstGeom>
          <a:solidFill>
            <a:srgbClr val="00B2EF"/>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35" name="Rectangle 234"/>
          <p:cNvSpPr/>
          <p:nvPr/>
        </p:nvSpPr>
        <p:spPr>
          <a:xfrm>
            <a:off x="6411913" y="3248025"/>
            <a:ext cx="187325" cy="187325"/>
          </a:xfrm>
          <a:prstGeom prst="rect">
            <a:avLst/>
          </a:prstGeom>
          <a:solidFill>
            <a:srgbClr val="00B2EF"/>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36" name="Rectangle 235"/>
          <p:cNvSpPr/>
          <p:nvPr/>
        </p:nvSpPr>
        <p:spPr>
          <a:xfrm>
            <a:off x="6786563" y="3248025"/>
            <a:ext cx="187325"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37" name="Rectangle 236"/>
          <p:cNvSpPr/>
          <p:nvPr/>
        </p:nvSpPr>
        <p:spPr>
          <a:xfrm>
            <a:off x="7159625" y="3248025"/>
            <a:ext cx="187325" cy="187325"/>
          </a:xfrm>
          <a:prstGeom prst="rect">
            <a:avLst/>
          </a:prstGeom>
          <a:solidFill>
            <a:srgbClr val="F19027"/>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38" name="Rectangle 237"/>
          <p:cNvSpPr/>
          <p:nvPr/>
        </p:nvSpPr>
        <p:spPr>
          <a:xfrm>
            <a:off x="5851525" y="3435350"/>
            <a:ext cx="185738" cy="187325"/>
          </a:xfrm>
          <a:prstGeom prst="rect">
            <a:avLst/>
          </a:prstGeom>
          <a:solidFill>
            <a:srgbClr val="F19027"/>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39" name="Rectangle 238"/>
          <p:cNvSpPr/>
          <p:nvPr/>
        </p:nvSpPr>
        <p:spPr>
          <a:xfrm>
            <a:off x="6224588" y="3435350"/>
            <a:ext cx="187325" cy="187325"/>
          </a:xfrm>
          <a:prstGeom prst="rect">
            <a:avLst/>
          </a:prstGeom>
          <a:solidFill>
            <a:srgbClr val="F19027"/>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40" name="Rectangle 239"/>
          <p:cNvSpPr/>
          <p:nvPr/>
        </p:nvSpPr>
        <p:spPr>
          <a:xfrm>
            <a:off x="6599238" y="3435350"/>
            <a:ext cx="187325"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41" name="Rectangle 240"/>
          <p:cNvSpPr/>
          <p:nvPr/>
        </p:nvSpPr>
        <p:spPr>
          <a:xfrm>
            <a:off x="6973888" y="3435350"/>
            <a:ext cx="185737" cy="187325"/>
          </a:xfrm>
          <a:prstGeom prst="rect">
            <a:avLst/>
          </a:prstGeom>
          <a:solidFill>
            <a:srgbClr val="FDB813"/>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42" name="Rectangle 241"/>
          <p:cNvSpPr/>
          <p:nvPr/>
        </p:nvSpPr>
        <p:spPr>
          <a:xfrm>
            <a:off x="5516563" y="1820863"/>
            <a:ext cx="1968500" cy="1909762"/>
          </a:xfrm>
          <a:prstGeom prst="rect">
            <a:avLst/>
          </a:prstGeom>
          <a:noFill/>
          <a:ln w="19050" cmpd="sng">
            <a:solidFill>
              <a:srgbClr val="83D1F5"/>
            </a:solidFill>
            <a:prstDash val="dash"/>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43" name="Rectangle 242"/>
          <p:cNvSpPr/>
          <p:nvPr/>
        </p:nvSpPr>
        <p:spPr>
          <a:xfrm>
            <a:off x="2076450" y="2179638"/>
            <a:ext cx="747713" cy="747712"/>
          </a:xfrm>
          <a:prstGeom prst="rect">
            <a:avLst/>
          </a:prstGeom>
          <a:noFill/>
          <a:ln w="19050" cmpd="sng">
            <a:solidFill>
              <a:srgbClr val="83D1F5"/>
            </a:solidFill>
            <a:prstDash val="dash"/>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3073" name="TextBox 243"/>
          <p:cNvSpPr txBox="1">
            <a:spLocks noChangeArrowheads="1"/>
          </p:cNvSpPr>
          <p:nvPr/>
        </p:nvSpPr>
        <p:spPr bwMode="auto">
          <a:xfrm>
            <a:off x="2905125" y="2193925"/>
            <a:ext cx="725488" cy="657225"/>
          </a:xfrm>
          <a:prstGeom prst="rect">
            <a:avLst/>
          </a:prstGeom>
          <a:noFill/>
          <a:ln w="9525">
            <a:noFill/>
            <a:miter lim="800000"/>
            <a:headEnd/>
            <a:tailEnd/>
          </a:ln>
        </p:spPr>
        <p:txBody>
          <a:bodyPr lIns="0" tIns="0" rIns="0" bIns="0">
            <a:spAutoFit/>
          </a:bodyPr>
          <a:lstStyle/>
          <a:p>
            <a:pPr algn="ctr">
              <a:lnSpc>
                <a:spcPct val="85000"/>
              </a:lnSpc>
            </a:pPr>
            <a:r>
              <a:rPr lang="en-US" sz="1000">
                <a:solidFill>
                  <a:srgbClr val="83D1F5"/>
                </a:solidFill>
                <a:cs typeface="Arial" charset="0"/>
              </a:rPr>
              <a:t>Small amount of carefully organized information</a:t>
            </a:r>
          </a:p>
        </p:txBody>
      </p:sp>
      <p:sp>
        <p:nvSpPr>
          <p:cNvPr id="43074" name="TextBox 245"/>
          <p:cNvSpPr txBox="1">
            <a:spLocks noChangeArrowheads="1"/>
          </p:cNvSpPr>
          <p:nvPr/>
        </p:nvSpPr>
        <p:spPr bwMode="auto">
          <a:xfrm>
            <a:off x="7542213" y="2503488"/>
            <a:ext cx="725487" cy="527050"/>
          </a:xfrm>
          <a:prstGeom prst="rect">
            <a:avLst/>
          </a:prstGeom>
          <a:noFill/>
          <a:ln w="9525">
            <a:noFill/>
            <a:miter lim="800000"/>
            <a:headEnd/>
            <a:tailEnd/>
          </a:ln>
        </p:spPr>
        <p:txBody>
          <a:bodyPr lIns="0" tIns="0" rIns="0" bIns="0">
            <a:spAutoFit/>
          </a:bodyPr>
          <a:lstStyle/>
          <a:p>
            <a:pPr algn="ctr">
              <a:lnSpc>
                <a:spcPct val="85000"/>
              </a:lnSpc>
            </a:pPr>
            <a:r>
              <a:rPr lang="en-US" sz="1000">
                <a:solidFill>
                  <a:srgbClr val="83D1F5"/>
                </a:solidFill>
                <a:cs typeface="Arial" charset="0"/>
              </a:rPr>
              <a:t>Large amount of messy information</a:t>
            </a:r>
          </a:p>
        </p:txBody>
      </p:sp>
      <p:sp>
        <p:nvSpPr>
          <p:cNvPr id="248" name="Bent Arrow 247"/>
          <p:cNvSpPr/>
          <p:nvPr/>
        </p:nvSpPr>
        <p:spPr>
          <a:xfrm rot="5400000" flipH="1">
            <a:off x="2020887" y="2943226"/>
            <a:ext cx="314325" cy="323850"/>
          </a:xfrm>
          <a:prstGeom prst="bentArrow">
            <a:avLst>
              <a:gd name="adj1" fmla="val 27451"/>
              <a:gd name="adj2" fmla="val 26007"/>
              <a:gd name="adj3" fmla="val 24798"/>
              <a:gd name="adj4" fmla="val 43750"/>
            </a:avLst>
          </a:prstGeom>
          <a:solidFill>
            <a:srgbClr val="83D1F5"/>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sp>
        <p:nvSpPr>
          <p:cNvPr id="249" name="Bent Arrow 248"/>
          <p:cNvSpPr/>
          <p:nvPr/>
        </p:nvSpPr>
        <p:spPr>
          <a:xfrm rot="16200000">
            <a:off x="2568575" y="2943226"/>
            <a:ext cx="314325" cy="323850"/>
          </a:xfrm>
          <a:prstGeom prst="bentArrow">
            <a:avLst>
              <a:gd name="adj1" fmla="val 27451"/>
              <a:gd name="adj2" fmla="val 26007"/>
              <a:gd name="adj3" fmla="val 24798"/>
              <a:gd name="adj4" fmla="val 43750"/>
            </a:avLst>
          </a:prstGeom>
          <a:solidFill>
            <a:srgbClr val="83D1F5"/>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pic>
        <p:nvPicPr>
          <p:cNvPr id="43077" name="Picture 2"/>
          <p:cNvPicPr>
            <a:picLocks noChangeAspect="1" noChangeArrowheads="1"/>
          </p:cNvPicPr>
          <p:nvPr/>
        </p:nvPicPr>
        <p:blipFill>
          <a:blip r:embed="rId2"/>
          <a:srcRect/>
          <a:stretch>
            <a:fillRect/>
          </a:stretch>
        </p:blipFill>
        <p:spPr bwMode="auto">
          <a:xfrm>
            <a:off x="8312150" y="4711700"/>
            <a:ext cx="955675" cy="627063"/>
          </a:xfrm>
          <a:prstGeom prst="rect">
            <a:avLst/>
          </a:prstGeom>
          <a:noFill/>
          <a:ln w="9525">
            <a:noFill/>
            <a:miter lim="800000"/>
            <a:headEnd/>
            <a:tailEnd/>
          </a:ln>
        </p:spPr>
      </p:pic>
      <p:sp>
        <p:nvSpPr>
          <p:cNvPr id="43078" name="TextBox 25"/>
          <p:cNvSpPr txBox="1">
            <a:spLocks noChangeArrowheads="1"/>
          </p:cNvSpPr>
          <p:nvPr/>
        </p:nvSpPr>
        <p:spPr bwMode="auto">
          <a:xfrm>
            <a:off x="0" y="4876800"/>
            <a:ext cx="3184525" cy="261938"/>
          </a:xfrm>
          <a:prstGeom prst="rect">
            <a:avLst/>
          </a:prstGeom>
          <a:solidFill>
            <a:schemeClr val="bg1"/>
          </a:solidFill>
          <a:ln w="9525">
            <a:noFill/>
            <a:miter lim="800000"/>
            <a:headEnd/>
            <a:tailEnd/>
          </a:ln>
        </p:spPr>
        <p:txBody>
          <a:bodyPr>
            <a:spAutoFit/>
          </a:bodyPr>
          <a:lstStyle/>
          <a:p>
            <a:r>
              <a:rPr lang="en-US" sz="1100" i="1">
                <a:latin typeface="Calibri" pitchFamily="34" charset="0"/>
              </a:rPr>
              <a:t>@graemeknows</a:t>
            </a:r>
          </a:p>
        </p:txBody>
      </p:sp>
    </p:spTree>
  </p:cSld>
  <p:clrMapOvr>
    <a:masterClrMapping/>
  </p:clrMapOvr>
  <p:transition spd="slow"/>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itle 1"/>
          <p:cNvSpPr>
            <a:spLocks noGrp="1"/>
          </p:cNvSpPr>
          <p:nvPr>
            <p:ph type="title"/>
          </p:nvPr>
        </p:nvSpPr>
        <p:spPr/>
        <p:txBody>
          <a:bodyPr/>
          <a:lstStyle/>
          <a:p>
            <a:r>
              <a:rPr lang="en-US" smtClean="0">
                <a:latin typeface="Arial" charset="0"/>
                <a:cs typeface="Arial" charset="0"/>
              </a:rPr>
              <a:t>Paradigm shifts enabled by big data</a:t>
            </a:r>
            <a:br>
              <a:rPr lang="en-US" smtClean="0">
                <a:latin typeface="Arial" charset="0"/>
                <a:cs typeface="Arial" charset="0"/>
              </a:rPr>
            </a:br>
            <a:r>
              <a:rPr lang="en-US" sz="1800" smtClean="0">
                <a:solidFill>
                  <a:srgbClr val="83D1F5"/>
                </a:solidFill>
                <a:latin typeface="Arial" charset="0"/>
                <a:cs typeface="Arial" charset="0"/>
              </a:rPr>
              <a:t>Data leads the way—and sometimes correlations are good enough</a:t>
            </a:r>
          </a:p>
        </p:txBody>
      </p:sp>
      <p:sp>
        <p:nvSpPr>
          <p:cNvPr id="22" name="TextBox 21"/>
          <p:cNvSpPr txBox="1"/>
          <p:nvPr/>
        </p:nvSpPr>
        <p:spPr>
          <a:xfrm>
            <a:off x="684213" y="1227138"/>
            <a:ext cx="3519487" cy="415925"/>
          </a:xfrm>
          <a:prstGeom prst="rect">
            <a:avLst/>
          </a:prstGeom>
          <a:noFill/>
        </p:spPr>
        <p:txBody>
          <a:bodyPr anchor="ctr"/>
          <a:lstStyle/>
          <a:p>
            <a:pPr algn="ctr" fontAlgn="auto">
              <a:lnSpc>
                <a:spcPct val="85000"/>
              </a:lnSpc>
              <a:spcBef>
                <a:spcPts val="0"/>
              </a:spcBef>
              <a:spcAft>
                <a:spcPts val="0"/>
              </a:spcAft>
              <a:defRPr/>
            </a:pPr>
            <a:r>
              <a:rPr lang="en-US" sz="1200" b="1">
                <a:solidFill>
                  <a:schemeClr val="tx1">
                    <a:lumMod val="75000"/>
                  </a:schemeClr>
                </a:solidFill>
                <a:latin typeface="Arial"/>
                <a:cs typeface="Arial"/>
              </a:rPr>
              <a:t>TRADITIONAL APPROACH</a:t>
            </a:r>
          </a:p>
        </p:txBody>
      </p:sp>
      <p:sp>
        <p:nvSpPr>
          <p:cNvPr id="44035" name="TextBox 22"/>
          <p:cNvSpPr txBox="1">
            <a:spLocks noChangeArrowheads="1"/>
          </p:cNvSpPr>
          <p:nvPr/>
        </p:nvSpPr>
        <p:spPr bwMode="auto">
          <a:xfrm>
            <a:off x="4943475" y="1227138"/>
            <a:ext cx="3519488" cy="415925"/>
          </a:xfrm>
          <a:prstGeom prst="rect">
            <a:avLst/>
          </a:prstGeom>
          <a:noFill/>
          <a:ln w="9525">
            <a:noFill/>
            <a:miter lim="800000"/>
            <a:headEnd/>
            <a:tailEnd/>
          </a:ln>
        </p:spPr>
        <p:txBody>
          <a:bodyPr anchor="ctr"/>
          <a:lstStyle/>
          <a:p>
            <a:pPr algn="ctr">
              <a:lnSpc>
                <a:spcPct val="85000"/>
              </a:lnSpc>
            </a:pPr>
            <a:r>
              <a:rPr lang="en-US" sz="1200" b="1">
                <a:solidFill>
                  <a:srgbClr val="F19027"/>
                </a:solidFill>
                <a:cs typeface="Arial" charset="0"/>
              </a:rPr>
              <a:t>BIG DATA APPROACH</a:t>
            </a:r>
          </a:p>
        </p:txBody>
      </p:sp>
      <p:sp>
        <p:nvSpPr>
          <p:cNvPr id="24" name="TextBox 23"/>
          <p:cNvSpPr txBox="1"/>
          <p:nvPr/>
        </p:nvSpPr>
        <p:spPr>
          <a:xfrm>
            <a:off x="684213" y="4165600"/>
            <a:ext cx="3519487" cy="417513"/>
          </a:xfrm>
          <a:prstGeom prst="rect">
            <a:avLst/>
          </a:prstGeom>
          <a:noFill/>
        </p:spPr>
        <p:txBody>
          <a:bodyPr anchor="ctr"/>
          <a:lstStyle/>
          <a:p>
            <a:pPr algn="ctr" fontAlgn="auto">
              <a:lnSpc>
                <a:spcPct val="90000"/>
              </a:lnSpc>
              <a:spcBef>
                <a:spcPts val="0"/>
              </a:spcBef>
              <a:spcAft>
                <a:spcPts val="0"/>
              </a:spcAft>
              <a:defRPr/>
            </a:pPr>
            <a:r>
              <a:rPr lang="en-US" sz="1600">
                <a:solidFill>
                  <a:schemeClr val="tx1">
                    <a:lumMod val="75000"/>
                  </a:schemeClr>
                </a:solidFill>
                <a:latin typeface="Arial"/>
                <a:cs typeface="Arial"/>
              </a:rPr>
              <a:t>Start with hypothesis and</a:t>
            </a:r>
          </a:p>
          <a:p>
            <a:pPr algn="ctr" fontAlgn="auto">
              <a:lnSpc>
                <a:spcPct val="90000"/>
              </a:lnSpc>
              <a:spcBef>
                <a:spcPts val="0"/>
              </a:spcBef>
              <a:spcAft>
                <a:spcPts val="0"/>
              </a:spcAft>
              <a:defRPr/>
            </a:pPr>
            <a:r>
              <a:rPr lang="en-US" sz="1600">
                <a:solidFill>
                  <a:schemeClr val="tx1">
                    <a:lumMod val="75000"/>
                  </a:schemeClr>
                </a:solidFill>
                <a:latin typeface="Arial"/>
                <a:cs typeface="Arial"/>
              </a:rPr>
              <a:t>test against selected data</a:t>
            </a:r>
          </a:p>
        </p:txBody>
      </p:sp>
      <p:sp>
        <p:nvSpPr>
          <p:cNvPr id="44037" name="TextBox 24"/>
          <p:cNvSpPr txBox="1">
            <a:spLocks noChangeArrowheads="1"/>
          </p:cNvSpPr>
          <p:nvPr/>
        </p:nvSpPr>
        <p:spPr bwMode="auto">
          <a:xfrm>
            <a:off x="4943475" y="4165600"/>
            <a:ext cx="3519488" cy="417513"/>
          </a:xfrm>
          <a:prstGeom prst="rect">
            <a:avLst/>
          </a:prstGeom>
          <a:noFill/>
          <a:ln w="9525">
            <a:noFill/>
            <a:miter lim="800000"/>
            <a:headEnd/>
            <a:tailEnd/>
          </a:ln>
        </p:spPr>
        <p:txBody>
          <a:bodyPr anchor="ctr"/>
          <a:lstStyle/>
          <a:p>
            <a:pPr algn="ctr">
              <a:lnSpc>
                <a:spcPct val="90000"/>
              </a:lnSpc>
            </a:pPr>
            <a:r>
              <a:rPr lang="en-US" sz="1600">
                <a:solidFill>
                  <a:srgbClr val="F19027"/>
                </a:solidFill>
                <a:cs typeface="Arial" charset="0"/>
              </a:rPr>
              <a:t>Explore </a:t>
            </a:r>
            <a:r>
              <a:rPr lang="en-US" sz="1600" i="1">
                <a:solidFill>
                  <a:srgbClr val="F19027"/>
                </a:solidFill>
                <a:cs typeface="Arial" charset="0"/>
              </a:rPr>
              <a:t>all</a:t>
            </a:r>
            <a:r>
              <a:rPr lang="en-US" sz="1600">
                <a:solidFill>
                  <a:srgbClr val="F19027"/>
                </a:solidFill>
                <a:cs typeface="Arial" charset="0"/>
              </a:rPr>
              <a:t> data and</a:t>
            </a:r>
            <a:br>
              <a:rPr lang="en-US" sz="1600">
                <a:solidFill>
                  <a:srgbClr val="F19027"/>
                </a:solidFill>
                <a:cs typeface="Arial" charset="0"/>
              </a:rPr>
            </a:br>
            <a:r>
              <a:rPr lang="en-US" sz="1600">
                <a:solidFill>
                  <a:srgbClr val="F19027"/>
                </a:solidFill>
                <a:cs typeface="Arial" charset="0"/>
              </a:rPr>
              <a:t>identify correlations</a:t>
            </a:r>
          </a:p>
        </p:txBody>
      </p:sp>
      <p:sp>
        <p:nvSpPr>
          <p:cNvPr id="26" name="Pentagon 25"/>
          <p:cNvSpPr/>
          <p:nvPr/>
        </p:nvSpPr>
        <p:spPr>
          <a:xfrm>
            <a:off x="657225" y="1643063"/>
            <a:ext cx="3960813" cy="2309812"/>
          </a:xfrm>
          <a:prstGeom prst="homePlate">
            <a:avLst>
              <a:gd name="adj" fmla="val 21864"/>
            </a:avLst>
          </a:prstGeom>
          <a:noFill/>
          <a:ln w="38100" cmpd="sng">
            <a:solidFill>
              <a:schemeClr val="tx1">
                <a:lumMod val="6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7" name="Chevron 17"/>
          <p:cNvSpPr/>
          <p:nvPr/>
        </p:nvSpPr>
        <p:spPr>
          <a:xfrm>
            <a:off x="4475163" y="1624013"/>
            <a:ext cx="3987800" cy="2328862"/>
          </a:xfrm>
          <a:custGeom>
            <a:avLst/>
            <a:gdLst>
              <a:gd name="connsiteX0" fmla="*/ 0 w 1634352"/>
              <a:gd name="connsiteY0" fmla="*/ 0 h 2329178"/>
              <a:gd name="connsiteX1" fmla="*/ 1142069 w 1634352"/>
              <a:gd name="connsiteY1" fmla="*/ 0 h 2329178"/>
              <a:gd name="connsiteX2" fmla="*/ 1634352 w 1634352"/>
              <a:gd name="connsiteY2" fmla="*/ 1164589 h 2329178"/>
              <a:gd name="connsiteX3" fmla="*/ 1142069 w 1634352"/>
              <a:gd name="connsiteY3" fmla="*/ 2329178 h 2329178"/>
              <a:gd name="connsiteX4" fmla="*/ 0 w 1634352"/>
              <a:gd name="connsiteY4" fmla="*/ 2329178 h 2329178"/>
              <a:gd name="connsiteX5" fmla="*/ 492283 w 1634352"/>
              <a:gd name="connsiteY5" fmla="*/ 1164589 h 2329178"/>
              <a:gd name="connsiteX6" fmla="*/ 0 w 1634352"/>
              <a:gd name="connsiteY6" fmla="*/ 0 h 2329178"/>
              <a:gd name="connsiteX0" fmla="*/ 0 w 1142069"/>
              <a:gd name="connsiteY0" fmla="*/ 0 h 2329178"/>
              <a:gd name="connsiteX1" fmla="*/ 1142069 w 1142069"/>
              <a:gd name="connsiteY1" fmla="*/ 0 h 2329178"/>
              <a:gd name="connsiteX2" fmla="*/ 1142069 w 1142069"/>
              <a:gd name="connsiteY2" fmla="*/ 2329178 h 2329178"/>
              <a:gd name="connsiteX3" fmla="*/ 0 w 1142069"/>
              <a:gd name="connsiteY3" fmla="*/ 2329178 h 2329178"/>
              <a:gd name="connsiteX4" fmla="*/ 492283 w 1142069"/>
              <a:gd name="connsiteY4" fmla="*/ 1164589 h 2329178"/>
              <a:gd name="connsiteX5" fmla="*/ 0 w 1142069"/>
              <a:gd name="connsiteY5" fmla="*/ 0 h 2329178"/>
              <a:gd name="connsiteX0" fmla="*/ 0 w 1142069"/>
              <a:gd name="connsiteY0" fmla="*/ 0 h 2329178"/>
              <a:gd name="connsiteX1" fmla="*/ 1142069 w 1142069"/>
              <a:gd name="connsiteY1" fmla="*/ 0 h 2329178"/>
              <a:gd name="connsiteX2" fmla="*/ 1142069 w 1142069"/>
              <a:gd name="connsiteY2" fmla="*/ 2329178 h 2329178"/>
              <a:gd name="connsiteX3" fmla="*/ 0 w 1142069"/>
              <a:gd name="connsiteY3" fmla="*/ 2329178 h 2329178"/>
              <a:gd name="connsiteX4" fmla="*/ 142578 w 1142069"/>
              <a:gd name="connsiteY4" fmla="*/ 1174433 h 2329178"/>
              <a:gd name="connsiteX5" fmla="*/ 0 w 1142069"/>
              <a:gd name="connsiteY5" fmla="*/ 0 h 2329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2069" h="2329178">
                <a:moveTo>
                  <a:pt x="0" y="0"/>
                </a:moveTo>
                <a:lnTo>
                  <a:pt x="1142069" y="0"/>
                </a:lnTo>
                <a:lnTo>
                  <a:pt x="1142069" y="2329178"/>
                </a:lnTo>
                <a:lnTo>
                  <a:pt x="0" y="2329178"/>
                </a:lnTo>
                <a:lnTo>
                  <a:pt x="142578" y="1174433"/>
                </a:lnTo>
                <a:lnTo>
                  <a:pt x="0" y="0"/>
                </a:lnTo>
                <a:close/>
              </a:path>
            </a:pathLst>
          </a:custGeom>
          <a:noFill/>
          <a:ln w="38100" cmpd="sng">
            <a:solidFill>
              <a:srgbClr val="F19027"/>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sp>
        <p:nvSpPr>
          <p:cNvPr id="6" name="Oval 5"/>
          <p:cNvSpPr/>
          <p:nvPr/>
        </p:nvSpPr>
        <p:spPr>
          <a:xfrm>
            <a:off x="1584325" y="1900238"/>
            <a:ext cx="650875" cy="649287"/>
          </a:xfrm>
          <a:prstGeom prst="ellipse">
            <a:avLst/>
          </a:prstGeom>
          <a:solidFill>
            <a:schemeClr val="tx1">
              <a:lumMod val="50000"/>
            </a:schemeClr>
          </a:solidFill>
          <a:ln w="38100" cmpd="sng">
            <a:no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20" name="Oval 119"/>
          <p:cNvSpPr/>
          <p:nvPr/>
        </p:nvSpPr>
        <p:spPr>
          <a:xfrm>
            <a:off x="2647950" y="1900238"/>
            <a:ext cx="650875" cy="649287"/>
          </a:xfrm>
          <a:prstGeom prst="ellipse">
            <a:avLst/>
          </a:prstGeom>
          <a:solidFill>
            <a:schemeClr val="tx1">
              <a:lumMod val="50000"/>
            </a:schemeClr>
          </a:solidFill>
          <a:ln w="38100" cmpd="sng">
            <a:no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23" name="Oval 122"/>
          <p:cNvSpPr/>
          <p:nvPr/>
        </p:nvSpPr>
        <p:spPr>
          <a:xfrm>
            <a:off x="1584325" y="2878138"/>
            <a:ext cx="650875" cy="649287"/>
          </a:xfrm>
          <a:prstGeom prst="ellipse">
            <a:avLst/>
          </a:prstGeom>
          <a:solidFill>
            <a:schemeClr val="tx1">
              <a:lumMod val="50000"/>
            </a:schemeClr>
          </a:solidFill>
          <a:ln w="38100" cmpd="sng">
            <a:no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24" name="Oval 123"/>
          <p:cNvSpPr/>
          <p:nvPr/>
        </p:nvSpPr>
        <p:spPr>
          <a:xfrm>
            <a:off x="2647950" y="2878138"/>
            <a:ext cx="650875" cy="649287"/>
          </a:xfrm>
          <a:prstGeom prst="ellipse">
            <a:avLst/>
          </a:prstGeom>
          <a:solidFill>
            <a:schemeClr val="tx1"/>
          </a:solidFill>
          <a:ln w="38100" cmpd="sng">
            <a:no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grpSp>
        <p:nvGrpSpPr>
          <p:cNvPr id="44044" name="Group 8"/>
          <p:cNvGrpSpPr>
            <a:grpSpLocks/>
          </p:cNvGrpSpPr>
          <p:nvPr/>
        </p:nvGrpSpPr>
        <p:grpSpPr bwMode="auto">
          <a:xfrm>
            <a:off x="2795588" y="3022600"/>
            <a:ext cx="373062" cy="374650"/>
            <a:chOff x="2795039" y="3023299"/>
            <a:chExt cx="374128" cy="374128"/>
          </a:xfrm>
        </p:grpSpPr>
        <p:sp>
          <p:nvSpPr>
            <p:cNvPr id="127" name="Rectangle 126"/>
            <p:cNvSpPr/>
            <p:nvPr/>
          </p:nvSpPr>
          <p:spPr>
            <a:xfrm>
              <a:off x="2795039" y="3023299"/>
              <a:ext cx="124179" cy="125238"/>
            </a:xfrm>
            <a:prstGeom prst="rect">
              <a:avLst/>
            </a:prstGeom>
            <a:solidFill>
              <a:schemeClr val="bg1"/>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28" name="Rectangle 127"/>
            <p:cNvSpPr/>
            <p:nvPr/>
          </p:nvSpPr>
          <p:spPr>
            <a:xfrm>
              <a:off x="3044988" y="3023299"/>
              <a:ext cx="124179" cy="125238"/>
            </a:xfrm>
            <a:prstGeom prst="rect">
              <a:avLst/>
            </a:prstGeom>
            <a:solidFill>
              <a:schemeClr val="bg1"/>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29" name="Rectangle 128"/>
            <p:cNvSpPr/>
            <p:nvPr/>
          </p:nvSpPr>
          <p:spPr>
            <a:xfrm>
              <a:off x="2919218" y="3148537"/>
              <a:ext cx="125770" cy="123652"/>
            </a:xfrm>
            <a:prstGeom prst="rect">
              <a:avLst/>
            </a:prstGeom>
            <a:solidFill>
              <a:schemeClr val="bg1"/>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30" name="Rectangle 129"/>
            <p:cNvSpPr/>
            <p:nvPr/>
          </p:nvSpPr>
          <p:spPr>
            <a:xfrm>
              <a:off x="2795039" y="3272190"/>
              <a:ext cx="124179" cy="125237"/>
            </a:xfrm>
            <a:prstGeom prst="rect">
              <a:avLst/>
            </a:prstGeom>
            <a:solidFill>
              <a:schemeClr val="bg1"/>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31" name="Rectangle 130"/>
            <p:cNvSpPr/>
            <p:nvPr/>
          </p:nvSpPr>
          <p:spPr>
            <a:xfrm>
              <a:off x="3044988" y="3272190"/>
              <a:ext cx="124179" cy="125237"/>
            </a:xfrm>
            <a:prstGeom prst="rect">
              <a:avLst/>
            </a:prstGeom>
            <a:solidFill>
              <a:schemeClr val="bg1"/>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grpSp>
      <p:sp>
        <p:nvSpPr>
          <p:cNvPr id="132" name="TextBox 131"/>
          <p:cNvSpPr txBox="1"/>
          <p:nvPr/>
        </p:nvSpPr>
        <p:spPr>
          <a:xfrm>
            <a:off x="1549400" y="2549525"/>
            <a:ext cx="727075" cy="198438"/>
          </a:xfrm>
          <a:prstGeom prst="rect">
            <a:avLst/>
          </a:prstGeom>
          <a:noFill/>
        </p:spPr>
        <p:txBody>
          <a:bodyPr lIns="0" tIns="0" rIns="0" bIns="0" anchor="b"/>
          <a:lstStyle/>
          <a:p>
            <a:pPr algn="ctr" fontAlgn="auto">
              <a:lnSpc>
                <a:spcPct val="85000"/>
              </a:lnSpc>
              <a:spcBef>
                <a:spcPts val="0"/>
              </a:spcBef>
              <a:spcAft>
                <a:spcPts val="0"/>
              </a:spcAft>
              <a:defRPr/>
            </a:pPr>
            <a:r>
              <a:rPr lang="en-US" sz="1000">
                <a:solidFill>
                  <a:schemeClr val="tx1">
                    <a:lumMod val="65000"/>
                  </a:schemeClr>
                </a:solidFill>
                <a:latin typeface="Arial"/>
                <a:cs typeface="Arial"/>
              </a:rPr>
              <a:t>Hypothesis</a:t>
            </a:r>
          </a:p>
        </p:txBody>
      </p:sp>
      <p:grpSp>
        <p:nvGrpSpPr>
          <p:cNvPr id="44046" name="Group 143"/>
          <p:cNvGrpSpPr>
            <a:grpSpLocks/>
          </p:cNvGrpSpPr>
          <p:nvPr/>
        </p:nvGrpSpPr>
        <p:grpSpPr bwMode="auto">
          <a:xfrm>
            <a:off x="2141538" y="1852613"/>
            <a:ext cx="573087" cy="547687"/>
            <a:chOff x="2175753" y="1979359"/>
            <a:chExt cx="572918" cy="537771"/>
          </a:xfrm>
        </p:grpSpPr>
        <p:sp>
          <p:nvSpPr>
            <p:cNvPr id="141" name="Arc 140"/>
            <p:cNvSpPr/>
            <p:nvPr/>
          </p:nvSpPr>
          <p:spPr>
            <a:xfrm rot="18900000">
              <a:off x="2175753" y="1979359"/>
              <a:ext cx="538003" cy="537771"/>
            </a:xfrm>
            <a:prstGeom prst="arc">
              <a:avLst/>
            </a:prstGeom>
            <a:ln w="76200" cmpd="sng">
              <a:solidFill>
                <a:srgbClr val="83D1F5"/>
              </a:solidFill>
            </a:ln>
            <a:effectLst/>
          </p:spPr>
          <p:style>
            <a:lnRef idx="2">
              <a:schemeClr val="accent1"/>
            </a:lnRef>
            <a:fillRef idx="0">
              <a:schemeClr val="accent1"/>
            </a:fillRef>
            <a:effectRef idx="1">
              <a:schemeClr val="accent1"/>
            </a:effectRef>
            <a:fontRef idx="minor">
              <a:schemeClr val="tx1"/>
            </a:fontRef>
          </p:style>
          <p:txBody>
            <a:bodyPr anchor="ctr"/>
            <a:lstStyle/>
            <a:p>
              <a:pPr algn="ctr" fontAlgn="auto">
                <a:spcBef>
                  <a:spcPts val="0"/>
                </a:spcBef>
                <a:spcAft>
                  <a:spcPts val="0"/>
                </a:spcAft>
                <a:defRPr/>
              </a:pPr>
              <a:endParaRPr lang="en-US"/>
            </a:p>
          </p:txBody>
        </p:sp>
        <p:sp>
          <p:nvSpPr>
            <p:cNvPr id="142" name="Isosceles Triangle 141"/>
            <p:cNvSpPr/>
            <p:nvPr/>
          </p:nvSpPr>
          <p:spPr>
            <a:xfrm rot="8100000">
              <a:off x="2569337" y="2041709"/>
              <a:ext cx="179334" cy="85731"/>
            </a:xfrm>
            <a:prstGeom prst="triangle">
              <a:avLst/>
            </a:prstGeom>
            <a:solidFill>
              <a:srgbClr val="83D1F5"/>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grpSp>
      <p:sp>
        <p:nvSpPr>
          <p:cNvPr id="145" name="TextBox 144"/>
          <p:cNvSpPr txBox="1"/>
          <p:nvPr/>
        </p:nvSpPr>
        <p:spPr>
          <a:xfrm>
            <a:off x="2647950" y="2549525"/>
            <a:ext cx="650875" cy="198438"/>
          </a:xfrm>
          <a:prstGeom prst="rect">
            <a:avLst/>
          </a:prstGeom>
          <a:noFill/>
        </p:spPr>
        <p:txBody>
          <a:bodyPr lIns="0" tIns="0" rIns="0" bIns="0" anchor="b"/>
          <a:lstStyle/>
          <a:p>
            <a:pPr algn="ctr" fontAlgn="auto">
              <a:lnSpc>
                <a:spcPct val="85000"/>
              </a:lnSpc>
              <a:spcBef>
                <a:spcPts val="0"/>
              </a:spcBef>
              <a:spcAft>
                <a:spcPts val="0"/>
              </a:spcAft>
              <a:defRPr/>
            </a:pPr>
            <a:r>
              <a:rPr lang="en-US" sz="1000">
                <a:solidFill>
                  <a:schemeClr val="tx1">
                    <a:lumMod val="65000"/>
                  </a:schemeClr>
                </a:solidFill>
                <a:latin typeface="Arial"/>
                <a:cs typeface="Arial"/>
              </a:rPr>
              <a:t>Question</a:t>
            </a:r>
          </a:p>
        </p:txBody>
      </p:sp>
      <p:sp>
        <p:nvSpPr>
          <p:cNvPr id="44048" name="TextBox 145"/>
          <p:cNvSpPr txBox="1">
            <a:spLocks noChangeArrowheads="1"/>
          </p:cNvSpPr>
          <p:nvPr/>
        </p:nvSpPr>
        <p:spPr bwMode="auto">
          <a:xfrm>
            <a:off x="2647950" y="3527425"/>
            <a:ext cx="650875" cy="198438"/>
          </a:xfrm>
          <a:prstGeom prst="rect">
            <a:avLst/>
          </a:prstGeom>
          <a:noFill/>
          <a:ln w="9525">
            <a:noFill/>
            <a:miter lim="800000"/>
            <a:headEnd/>
            <a:tailEnd/>
          </a:ln>
        </p:spPr>
        <p:txBody>
          <a:bodyPr lIns="0" tIns="0" rIns="0" bIns="0" anchor="b"/>
          <a:lstStyle/>
          <a:p>
            <a:pPr algn="ctr">
              <a:lnSpc>
                <a:spcPct val="85000"/>
              </a:lnSpc>
            </a:pPr>
            <a:r>
              <a:rPr lang="en-US" sz="1000">
                <a:cs typeface="Arial" charset="0"/>
              </a:rPr>
              <a:t>Data</a:t>
            </a:r>
          </a:p>
        </p:txBody>
      </p:sp>
      <p:sp>
        <p:nvSpPr>
          <p:cNvPr id="147" name="TextBox 146"/>
          <p:cNvSpPr txBox="1"/>
          <p:nvPr/>
        </p:nvSpPr>
        <p:spPr>
          <a:xfrm>
            <a:off x="1584325" y="3527425"/>
            <a:ext cx="650875" cy="198438"/>
          </a:xfrm>
          <a:prstGeom prst="rect">
            <a:avLst/>
          </a:prstGeom>
          <a:noFill/>
        </p:spPr>
        <p:txBody>
          <a:bodyPr lIns="0" tIns="0" rIns="0" bIns="0" anchor="b"/>
          <a:lstStyle/>
          <a:p>
            <a:pPr algn="ctr" fontAlgn="auto">
              <a:lnSpc>
                <a:spcPct val="85000"/>
              </a:lnSpc>
              <a:spcBef>
                <a:spcPts val="0"/>
              </a:spcBef>
              <a:spcAft>
                <a:spcPts val="0"/>
              </a:spcAft>
              <a:defRPr/>
            </a:pPr>
            <a:r>
              <a:rPr lang="en-US" sz="1000">
                <a:solidFill>
                  <a:schemeClr val="tx1">
                    <a:lumMod val="65000"/>
                  </a:schemeClr>
                </a:solidFill>
                <a:latin typeface="Arial"/>
                <a:cs typeface="Arial"/>
              </a:rPr>
              <a:t>Answer</a:t>
            </a:r>
          </a:p>
        </p:txBody>
      </p:sp>
      <p:grpSp>
        <p:nvGrpSpPr>
          <p:cNvPr id="44050" name="Group 147"/>
          <p:cNvGrpSpPr>
            <a:grpSpLocks/>
          </p:cNvGrpSpPr>
          <p:nvPr/>
        </p:nvGrpSpPr>
        <p:grpSpPr bwMode="auto">
          <a:xfrm rot="5400000">
            <a:off x="2850357" y="2424906"/>
            <a:ext cx="573088" cy="549275"/>
            <a:chOff x="2175753" y="1979359"/>
            <a:chExt cx="572918" cy="537771"/>
          </a:xfrm>
        </p:grpSpPr>
        <p:sp>
          <p:nvSpPr>
            <p:cNvPr id="149" name="Arc 148"/>
            <p:cNvSpPr/>
            <p:nvPr/>
          </p:nvSpPr>
          <p:spPr>
            <a:xfrm rot="18900000">
              <a:off x="2175753" y="1979359"/>
              <a:ext cx="538003" cy="537771"/>
            </a:xfrm>
            <a:prstGeom prst="arc">
              <a:avLst/>
            </a:prstGeom>
            <a:ln w="76200" cmpd="sng">
              <a:solidFill>
                <a:srgbClr val="83D1F5"/>
              </a:solidFill>
            </a:ln>
            <a:effectLst/>
          </p:spPr>
          <p:style>
            <a:lnRef idx="2">
              <a:schemeClr val="accent1"/>
            </a:lnRef>
            <a:fillRef idx="0">
              <a:schemeClr val="accent1"/>
            </a:fillRef>
            <a:effectRef idx="1">
              <a:schemeClr val="accent1"/>
            </a:effectRef>
            <a:fontRef idx="minor">
              <a:schemeClr val="tx1"/>
            </a:fontRef>
          </p:style>
          <p:txBody>
            <a:bodyPr anchor="ctr"/>
            <a:lstStyle/>
            <a:p>
              <a:pPr algn="ctr" fontAlgn="auto">
                <a:spcBef>
                  <a:spcPts val="0"/>
                </a:spcBef>
                <a:spcAft>
                  <a:spcPts val="0"/>
                </a:spcAft>
                <a:defRPr/>
              </a:pPr>
              <a:endParaRPr lang="en-US"/>
            </a:p>
          </p:txBody>
        </p:sp>
        <p:sp>
          <p:nvSpPr>
            <p:cNvPr id="150" name="Isosceles Triangle 149"/>
            <p:cNvSpPr/>
            <p:nvPr/>
          </p:nvSpPr>
          <p:spPr>
            <a:xfrm rot="8100000">
              <a:off x="2569337" y="2041530"/>
              <a:ext cx="179335" cy="87038"/>
            </a:xfrm>
            <a:prstGeom prst="triangle">
              <a:avLst/>
            </a:prstGeom>
            <a:solidFill>
              <a:srgbClr val="83D1F5"/>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grpSp>
      <p:grpSp>
        <p:nvGrpSpPr>
          <p:cNvPr id="44051" name="Group 153"/>
          <p:cNvGrpSpPr>
            <a:grpSpLocks/>
          </p:cNvGrpSpPr>
          <p:nvPr/>
        </p:nvGrpSpPr>
        <p:grpSpPr bwMode="auto">
          <a:xfrm rot="10800000">
            <a:off x="2160588" y="3008313"/>
            <a:ext cx="573087" cy="547687"/>
            <a:chOff x="2175753" y="1979359"/>
            <a:chExt cx="572918" cy="537771"/>
          </a:xfrm>
        </p:grpSpPr>
        <p:sp>
          <p:nvSpPr>
            <p:cNvPr id="155" name="Arc 154"/>
            <p:cNvSpPr/>
            <p:nvPr/>
          </p:nvSpPr>
          <p:spPr>
            <a:xfrm rot="18900000">
              <a:off x="2177340" y="1979359"/>
              <a:ext cx="538004" cy="537771"/>
            </a:xfrm>
            <a:prstGeom prst="arc">
              <a:avLst/>
            </a:prstGeom>
            <a:ln w="76200" cmpd="sng">
              <a:solidFill>
                <a:srgbClr val="83D1F5"/>
              </a:solidFill>
            </a:ln>
            <a:effectLst/>
          </p:spPr>
          <p:style>
            <a:lnRef idx="2">
              <a:schemeClr val="accent1"/>
            </a:lnRef>
            <a:fillRef idx="0">
              <a:schemeClr val="accent1"/>
            </a:fillRef>
            <a:effectRef idx="1">
              <a:schemeClr val="accent1"/>
            </a:effectRef>
            <a:fontRef idx="minor">
              <a:schemeClr val="tx1"/>
            </a:fontRef>
          </p:style>
          <p:txBody>
            <a:bodyPr anchor="ctr"/>
            <a:lstStyle/>
            <a:p>
              <a:pPr algn="ctr" fontAlgn="auto">
                <a:spcBef>
                  <a:spcPts val="0"/>
                </a:spcBef>
                <a:spcAft>
                  <a:spcPts val="0"/>
                </a:spcAft>
                <a:defRPr/>
              </a:pPr>
              <a:endParaRPr lang="en-US"/>
            </a:p>
          </p:txBody>
        </p:sp>
        <p:sp>
          <p:nvSpPr>
            <p:cNvPr id="156" name="Isosceles Triangle 155"/>
            <p:cNvSpPr/>
            <p:nvPr/>
          </p:nvSpPr>
          <p:spPr>
            <a:xfrm rot="8100000">
              <a:off x="2570923" y="2041709"/>
              <a:ext cx="179335" cy="85731"/>
            </a:xfrm>
            <a:prstGeom prst="triangle">
              <a:avLst/>
            </a:prstGeom>
            <a:solidFill>
              <a:srgbClr val="83D1F5"/>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grpSp>
      <p:sp>
        <p:nvSpPr>
          <p:cNvPr id="157" name="Oval 156"/>
          <p:cNvSpPr/>
          <p:nvPr/>
        </p:nvSpPr>
        <p:spPr>
          <a:xfrm>
            <a:off x="5848350" y="1900238"/>
            <a:ext cx="649288" cy="649287"/>
          </a:xfrm>
          <a:prstGeom prst="ellipse">
            <a:avLst/>
          </a:prstGeom>
          <a:solidFill>
            <a:schemeClr val="tx1"/>
          </a:solidFill>
          <a:ln w="38100" cmpd="sng">
            <a:no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58" name="Oval 157"/>
          <p:cNvSpPr/>
          <p:nvPr/>
        </p:nvSpPr>
        <p:spPr>
          <a:xfrm>
            <a:off x="6911975" y="1900238"/>
            <a:ext cx="649288" cy="649287"/>
          </a:xfrm>
          <a:prstGeom prst="ellipse">
            <a:avLst/>
          </a:prstGeom>
          <a:solidFill>
            <a:srgbClr val="F19027"/>
          </a:solidFill>
          <a:ln w="38100" cmpd="sng">
            <a:no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59" name="Oval 158"/>
          <p:cNvSpPr/>
          <p:nvPr/>
        </p:nvSpPr>
        <p:spPr>
          <a:xfrm>
            <a:off x="5848350" y="2878138"/>
            <a:ext cx="649288" cy="649287"/>
          </a:xfrm>
          <a:prstGeom prst="ellipse">
            <a:avLst/>
          </a:prstGeom>
          <a:solidFill>
            <a:srgbClr val="F19027"/>
          </a:solidFill>
          <a:ln w="38100" cmpd="sng">
            <a:no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60" name="Oval 159"/>
          <p:cNvSpPr/>
          <p:nvPr/>
        </p:nvSpPr>
        <p:spPr>
          <a:xfrm>
            <a:off x="6911975" y="2878138"/>
            <a:ext cx="649288" cy="649287"/>
          </a:xfrm>
          <a:prstGeom prst="ellipse">
            <a:avLst/>
          </a:prstGeom>
          <a:solidFill>
            <a:srgbClr val="F19027"/>
          </a:solidFill>
          <a:ln w="38100" cmpd="sng">
            <a:no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grpSp>
        <p:nvGrpSpPr>
          <p:cNvPr id="161" name="Group 160"/>
          <p:cNvGrpSpPr/>
          <p:nvPr/>
        </p:nvGrpSpPr>
        <p:grpSpPr>
          <a:xfrm>
            <a:off x="5991720" y="2037741"/>
            <a:ext cx="374128" cy="374128"/>
            <a:chOff x="3215296" y="2406933"/>
            <a:chExt cx="561192" cy="561192"/>
          </a:xfrm>
          <a:solidFill>
            <a:schemeClr val="bg1"/>
          </a:solidFill>
        </p:grpSpPr>
        <p:sp>
          <p:nvSpPr>
            <p:cNvPr id="162" name="Rectangle 161"/>
            <p:cNvSpPr/>
            <p:nvPr/>
          </p:nvSpPr>
          <p:spPr>
            <a:xfrm>
              <a:off x="3215296" y="2406933"/>
              <a:ext cx="187064" cy="187064"/>
            </a:xfrm>
            <a:prstGeom prst="rect">
              <a:avLst/>
            </a:prstGeom>
            <a:grp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63" name="Rectangle 162"/>
            <p:cNvSpPr/>
            <p:nvPr/>
          </p:nvSpPr>
          <p:spPr>
            <a:xfrm>
              <a:off x="3589424" y="2406933"/>
              <a:ext cx="187064" cy="187064"/>
            </a:xfrm>
            <a:prstGeom prst="rect">
              <a:avLst/>
            </a:prstGeom>
            <a:grp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64" name="Rectangle 163"/>
            <p:cNvSpPr/>
            <p:nvPr/>
          </p:nvSpPr>
          <p:spPr>
            <a:xfrm>
              <a:off x="3402360" y="2593997"/>
              <a:ext cx="187064" cy="187064"/>
            </a:xfrm>
            <a:prstGeom prst="rect">
              <a:avLst/>
            </a:prstGeom>
            <a:grp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65" name="Rectangle 164"/>
            <p:cNvSpPr/>
            <p:nvPr/>
          </p:nvSpPr>
          <p:spPr>
            <a:xfrm>
              <a:off x="3215296" y="2781061"/>
              <a:ext cx="187064" cy="187064"/>
            </a:xfrm>
            <a:prstGeom prst="rect">
              <a:avLst/>
            </a:prstGeom>
            <a:grp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66" name="Rectangle 165"/>
            <p:cNvSpPr/>
            <p:nvPr/>
          </p:nvSpPr>
          <p:spPr>
            <a:xfrm>
              <a:off x="3589424" y="2781061"/>
              <a:ext cx="187064" cy="187064"/>
            </a:xfrm>
            <a:prstGeom prst="rect">
              <a:avLst/>
            </a:prstGeom>
            <a:grp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grpSp>
      <p:sp>
        <p:nvSpPr>
          <p:cNvPr id="44057" name="TextBox 166"/>
          <p:cNvSpPr txBox="1">
            <a:spLocks noChangeArrowheads="1"/>
          </p:cNvSpPr>
          <p:nvPr/>
        </p:nvSpPr>
        <p:spPr bwMode="auto">
          <a:xfrm>
            <a:off x="5811838" y="2549525"/>
            <a:ext cx="727075" cy="198438"/>
          </a:xfrm>
          <a:prstGeom prst="rect">
            <a:avLst/>
          </a:prstGeom>
          <a:noFill/>
          <a:ln w="9525">
            <a:noFill/>
            <a:miter lim="800000"/>
            <a:headEnd/>
            <a:tailEnd/>
          </a:ln>
        </p:spPr>
        <p:txBody>
          <a:bodyPr lIns="0" tIns="0" rIns="0" bIns="0" anchor="b"/>
          <a:lstStyle/>
          <a:p>
            <a:pPr algn="ctr">
              <a:lnSpc>
                <a:spcPct val="85000"/>
              </a:lnSpc>
            </a:pPr>
            <a:r>
              <a:rPr lang="en-US" sz="1000">
                <a:cs typeface="Arial" charset="0"/>
              </a:rPr>
              <a:t>Data</a:t>
            </a:r>
          </a:p>
        </p:txBody>
      </p:sp>
      <p:grpSp>
        <p:nvGrpSpPr>
          <p:cNvPr id="44058" name="Group 167"/>
          <p:cNvGrpSpPr>
            <a:grpSpLocks/>
          </p:cNvGrpSpPr>
          <p:nvPr/>
        </p:nvGrpSpPr>
        <p:grpSpPr bwMode="auto">
          <a:xfrm>
            <a:off x="6405563" y="1852613"/>
            <a:ext cx="573087" cy="547687"/>
            <a:chOff x="2175753" y="1979359"/>
            <a:chExt cx="572918" cy="537771"/>
          </a:xfrm>
        </p:grpSpPr>
        <p:sp>
          <p:nvSpPr>
            <p:cNvPr id="169" name="Arc 168"/>
            <p:cNvSpPr/>
            <p:nvPr/>
          </p:nvSpPr>
          <p:spPr>
            <a:xfrm rot="18900000">
              <a:off x="2175753" y="1979359"/>
              <a:ext cx="538003" cy="537771"/>
            </a:xfrm>
            <a:prstGeom prst="arc">
              <a:avLst/>
            </a:prstGeom>
            <a:ln w="76200" cmpd="sng">
              <a:solidFill>
                <a:srgbClr val="83D1F5"/>
              </a:solidFill>
            </a:ln>
            <a:effectLst/>
          </p:spPr>
          <p:style>
            <a:lnRef idx="2">
              <a:schemeClr val="accent1"/>
            </a:lnRef>
            <a:fillRef idx="0">
              <a:schemeClr val="accent1"/>
            </a:fillRef>
            <a:effectRef idx="1">
              <a:schemeClr val="accent1"/>
            </a:effectRef>
            <a:fontRef idx="minor">
              <a:schemeClr val="tx1"/>
            </a:fontRef>
          </p:style>
          <p:txBody>
            <a:bodyPr anchor="ctr"/>
            <a:lstStyle/>
            <a:p>
              <a:pPr algn="ctr" fontAlgn="auto">
                <a:spcBef>
                  <a:spcPts val="0"/>
                </a:spcBef>
                <a:spcAft>
                  <a:spcPts val="0"/>
                </a:spcAft>
                <a:defRPr/>
              </a:pPr>
              <a:endParaRPr lang="en-US"/>
            </a:p>
          </p:txBody>
        </p:sp>
        <p:sp>
          <p:nvSpPr>
            <p:cNvPr id="170" name="Isosceles Triangle 169"/>
            <p:cNvSpPr/>
            <p:nvPr/>
          </p:nvSpPr>
          <p:spPr>
            <a:xfrm rot="8100000">
              <a:off x="2569337" y="2041709"/>
              <a:ext cx="179334" cy="85731"/>
            </a:xfrm>
            <a:prstGeom prst="triangle">
              <a:avLst/>
            </a:prstGeom>
            <a:solidFill>
              <a:srgbClr val="83D1F5"/>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grpSp>
      <p:sp>
        <p:nvSpPr>
          <p:cNvPr id="44059" name="TextBox 170"/>
          <p:cNvSpPr txBox="1">
            <a:spLocks noChangeArrowheads="1"/>
          </p:cNvSpPr>
          <p:nvPr/>
        </p:nvSpPr>
        <p:spPr bwMode="auto">
          <a:xfrm>
            <a:off x="6911975" y="2549525"/>
            <a:ext cx="649288" cy="198438"/>
          </a:xfrm>
          <a:prstGeom prst="rect">
            <a:avLst/>
          </a:prstGeom>
          <a:noFill/>
          <a:ln w="9525">
            <a:noFill/>
            <a:miter lim="800000"/>
            <a:headEnd/>
            <a:tailEnd/>
          </a:ln>
        </p:spPr>
        <p:txBody>
          <a:bodyPr lIns="0" tIns="0" rIns="0" bIns="0" anchor="b"/>
          <a:lstStyle/>
          <a:p>
            <a:pPr algn="ctr">
              <a:lnSpc>
                <a:spcPct val="85000"/>
              </a:lnSpc>
            </a:pPr>
            <a:r>
              <a:rPr lang="en-US" sz="1000">
                <a:solidFill>
                  <a:srgbClr val="F19027"/>
                </a:solidFill>
                <a:cs typeface="Arial" charset="0"/>
              </a:rPr>
              <a:t>Exploration</a:t>
            </a:r>
          </a:p>
        </p:txBody>
      </p:sp>
      <p:sp>
        <p:nvSpPr>
          <p:cNvPr id="44060" name="TextBox 171"/>
          <p:cNvSpPr txBox="1">
            <a:spLocks noChangeArrowheads="1"/>
          </p:cNvSpPr>
          <p:nvPr/>
        </p:nvSpPr>
        <p:spPr bwMode="auto">
          <a:xfrm>
            <a:off x="6911975" y="3527425"/>
            <a:ext cx="649288" cy="198438"/>
          </a:xfrm>
          <a:prstGeom prst="rect">
            <a:avLst/>
          </a:prstGeom>
          <a:noFill/>
          <a:ln w="9525">
            <a:noFill/>
            <a:miter lim="800000"/>
            <a:headEnd/>
            <a:tailEnd/>
          </a:ln>
        </p:spPr>
        <p:txBody>
          <a:bodyPr lIns="0" tIns="0" rIns="0" bIns="0" anchor="b"/>
          <a:lstStyle/>
          <a:p>
            <a:pPr algn="ctr">
              <a:lnSpc>
                <a:spcPct val="85000"/>
              </a:lnSpc>
            </a:pPr>
            <a:r>
              <a:rPr lang="en-US" sz="1000">
                <a:solidFill>
                  <a:srgbClr val="F19027"/>
                </a:solidFill>
                <a:cs typeface="Arial" charset="0"/>
              </a:rPr>
              <a:t>Correlation</a:t>
            </a:r>
          </a:p>
        </p:txBody>
      </p:sp>
      <p:sp>
        <p:nvSpPr>
          <p:cNvPr id="44061" name="TextBox 172"/>
          <p:cNvSpPr txBox="1">
            <a:spLocks noChangeArrowheads="1"/>
          </p:cNvSpPr>
          <p:nvPr/>
        </p:nvSpPr>
        <p:spPr bwMode="auto">
          <a:xfrm>
            <a:off x="5848350" y="3527425"/>
            <a:ext cx="649288" cy="198438"/>
          </a:xfrm>
          <a:prstGeom prst="rect">
            <a:avLst/>
          </a:prstGeom>
          <a:noFill/>
          <a:ln w="9525">
            <a:noFill/>
            <a:miter lim="800000"/>
            <a:headEnd/>
            <a:tailEnd/>
          </a:ln>
        </p:spPr>
        <p:txBody>
          <a:bodyPr lIns="0" tIns="0" rIns="0" bIns="0" anchor="b"/>
          <a:lstStyle/>
          <a:p>
            <a:pPr algn="ctr">
              <a:lnSpc>
                <a:spcPct val="85000"/>
              </a:lnSpc>
            </a:pPr>
            <a:r>
              <a:rPr lang="en-US" sz="1000">
                <a:solidFill>
                  <a:srgbClr val="F19027"/>
                </a:solidFill>
                <a:cs typeface="Arial" charset="0"/>
              </a:rPr>
              <a:t>Insight</a:t>
            </a:r>
          </a:p>
        </p:txBody>
      </p:sp>
      <p:grpSp>
        <p:nvGrpSpPr>
          <p:cNvPr id="44062" name="Group 173"/>
          <p:cNvGrpSpPr>
            <a:grpSpLocks/>
          </p:cNvGrpSpPr>
          <p:nvPr/>
        </p:nvGrpSpPr>
        <p:grpSpPr bwMode="auto">
          <a:xfrm rot="5400000">
            <a:off x="7113588" y="2425700"/>
            <a:ext cx="573088" cy="547687"/>
            <a:chOff x="2175753" y="1979359"/>
            <a:chExt cx="572918" cy="537771"/>
          </a:xfrm>
        </p:grpSpPr>
        <p:sp>
          <p:nvSpPr>
            <p:cNvPr id="175" name="Arc 174"/>
            <p:cNvSpPr/>
            <p:nvPr/>
          </p:nvSpPr>
          <p:spPr>
            <a:xfrm rot="18900000">
              <a:off x="2175753" y="1979359"/>
              <a:ext cx="538003" cy="537771"/>
            </a:xfrm>
            <a:prstGeom prst="arc">
              <a:avLst/>
            </a:prstGeom>
            <a:ln w="76200" cmpd="sng">
              <a:solidFill>
                <a:srgbClr val="83D1F5"/>
              </a:solidFill>
            </a:ln>
            <a:effectLst/>
          </p:spPr>
          <p:style>
            <a:lnRef idx="2">
              <a:schemeClr val="accent1"/>
            </a:lnRef>
            <a:fillRef idx="0">
              <a:schemeClr val="accent1"/>
            </a:fillRef>
            <a:effectRef idx="1">
              <a:schemeClr val="accent1"/>
            </a:effectRef>
            <a:fontRef idx="minor">
              <a:schemeClr val="tx1"/>
            </a:fontRef>
          </p:style>
          <p:txBody>
            <a:bodyPr anchor="ctr"/>
            <a:lstStyle/>
            <a:p>
              <a:pPr algn="ctr" fontAlgn="auto">
                <a:spcBef>
                  <a:spcPts val="0"/>
                </a:spcBef>
                <a:spcAft>
                  <a:spcPts val="0"/>
                </a:spcAft>
                <a:defRPr/>
              </a:pPr>
              <a:endParaRPr lang="en-US"/>
            </a:p>
          </p:txBody>
        </p:sp>
        <p:sp>
          <p:nvSpPr>
            <p:cNvPr id="176" name="Isosceles Triangle 175"/>
            <p:cNvSpPr/>
            <p:nvPr/>
          </p:nvSpPr>
          <p:spPr>
            <a:xfrm rot="8100000">
              <a:off x="2569337" y="2041710"/>
              <a:ext cx="179335" cy="85731"/>
            </a:xfrm>
            <a:prstGeom prst="triangle">
              <a:avLst/>
            </a:prstGeom>
            <a:solidFill>
              <a:srgbClr val="83D1F5"/>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grpSp>
      <p:grpSp>
        <p:nvGrpSpPr>
          <p:cNvPr id="44063" name="Group 176"/>
          <p:cNvGrpSpPr>
            <a:grpSpLocks/>
          </p:cNvGrpSpPr>
          <p:nvPr/>
        </p:nvGrpSpPr>
        <p:grpSpPr bwMode="auto">
          <a:xfrm rot="10800000">
            <a:off x="6423025" y="3008313"/>
            <a:ext cx="573088" cy="547687"/>
            <a:chOff x="2175753" y="1979359"/>
            <a:chExt cx="572918" cy="537771"/>
          </a:xfrm>
        </p:grpSpPr>
        <p:sp>
          <p:nvSpPr>
            <p:cNvPr id="178" name="Arc 177"/>
            <p:cNvSpPr/>
            <p:nvPr/>
          </p:nvSpPr>
          <p:spPr>
            <a:xfrm rot="18900000">
              <a:off x="2175753" y="1979359"/>
              <a:ext cx="538003" cy="537771"/>
            </a:xfrm>
            <a:prstGeom prst="arc">
              <a:avLst/>
            </a:prstGeom>
            <a:ln w="76200" cmpd="sng">
              <a:solidFill>
                <a:srgbClr val="83D1F5"/>
              </a:solidFill>
            </a:ln>
            <a:effectLst/>
          </p:spPr>
          <p:style>
            <a:lnRef idx="2">
              <a:schemeClr val="accent1"/>
            </a:lnRef>
            <a:fillRef idx="0">
              <a:schemeClr val="accent1"/>
            </a:fillRef>
            <a:effectRef idx="1">
              <a:schemeClr val="accent1"/>
            </a:effectRef>
            <a:fontRef idx="minor">
              <a:schemeClr val="tx1"/>
            </a:fontRef>
          </p:style>
          <p:txBody>
            <a:bodyPr anchor="ctr"/>
            <a:lstStyle/>
            <a:p>
              <a:pPr algn="ctr" fontAlgn="auto">
                <a:spcBef>
                  <a:spcPts val="0"/>
                </a:spcBef>
                <a:spcAft>
                  <a:spcPts val="0"/>
                </a:spcAft>
                <a:defRPr/>
              </a:pPr>
              <a:endParaRPr lang="en-US"/>
            </a:p>
          </p:txBody>
        </p:sp>
        <p:sp>
          <p:nvSpPr>
            <p:cNvPr id="179" name="Isosceles Triangle 178"/>
            <p:cNvSpPr/>
            <p:nvPr/>
          </p:nvSpPr>
          <p:spPr>
            <a:xfrm rot="8100000">
              <a:off x="2569336" y="2041709"/>
              <a:ext cx="179335" cy="85731"/>
            </a:xfrm>
            <a:prstGeom prst="triangle">
              <a:avLst/>
            </a:prstGeom>
            <a:solidFill>
              <a:srgbClr val="83D1F5"/>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grpSp>
      <p:pic>
        <p:nvPicPr>
          <p:cNvPr id="44064" name="Picture 3" descr="05a.png"/>
          <p:cNvPicPr>
            <a:picLocks noChangeAspect="1"/>
          </p:cNvPicPr>
          <p:nvPr/>
        </p:nvPicPr>
        <p:blipFill>
          <a:blip r:embed="rId2"/>
          <a:srcRect/>
          <a:stretch>
            <a:fillRect/>
          </a:stretch>
        </p:blipFill>
        <p:spPr bwMode="auto">
          <a:xfrm>
            <a:off x="1703388" y="2001838"/>
            <a:ext cx="419100" cy="431800"/>
          </a:xfrm>
          <a:prstGeom prst="rect">
            <a:avLst/>
          </a:prstGeom>
          <a:noFill/>
          <a:ln w="9525">
            <a:noFill/>
            <a:miter lim="800000"/>
            <a:headEnd/>
            <a:tailEnd/>
          </a:ln>
        </p:spPr>
      </p:pic>
      <p:pic>
        <p:nvPicPr>
          <p:cNvPr id="44065" name="Picture 4" descr="05b.png"/>
          <p:cNvPicPr>
            <a:picLocks noChangeAspect="1"/>
          </p:cNvPicPr>
          <p:nvPr/>
        </p:nvPicPr>
        <p:blipFill>
          <a:blip r:embed="rId3"/>
          <a:srcRect/>
          <a:stretch>
            <a:fillRect/>
          </a:stretch>
        </p:blipFill>
        <p:spPr bwMode="auto">
          <a:xfrm>
            <a:off x="2867025" y="2016125"/>
            <a:ext cx="241300" cy="393700"/>
          </a:xfrm>
          <a:prstGeom prst="rect">
            <a:avLst/>
          </a:prstGeom>
          <a:noFill/>
          <a:ln w="9525">
            <a:noFill/>
            <a:miter lim="800000"/>
            <a:headEnd/>
            <a:tailEnd/>
          </a:ln>
        </p:spPr>
      </p:pic>
      <p:pic>
        <p:nvPicPr>
          <p:cNvPr id="44066" name="Picture 7" descr="05c.png"/>
          <p:cNvPicPr>
            <a:picLocks noChangeAspect="1"/>
          </p:cNvPicPr>
          <p:nvPr/>
        </p:nvPicPr>
        <p:blipFill>
          <a:blip r:embed="rId4"/>
          <a:srcRect/>
          <a:stretch>
            <a:fillRect/>
          </a:stretch>
        </p:blipFill>
        <p:spPr bwMode="auto">
          <a:xfrm>
            <a:off x="1755775" y="3055938"/>
            <a:ext cx="317500" cy="304800"/>
          </a:xfrm>
          <a:prstGeom prst="rect">
            <a:avLst/>
          </a:prstGeom>
          <a:noFill/>
          <a:ln w="9525">
            <a:noFill/>
            <a:miter lim="800000"/>
            <a:headEnd/>
            <a:tailEnd/>
          </a:ln>
        </p:spPr>
      </p:pic>
      <p:pic>
        <p:nvPicPr>
          <p:cNvPr id="44067" name="Picture 9" descr="05d.png"/>
          <p:cNvPicPr>
            <a:picLocks noChangeAspect="1"/>
          </p:cNvPicPr>
          <p:nvPr/>
        </p:nvPicPr>
        <p:blipFill>
          <a:blip r:embed="rId5"/>
          <a:srcRect/>
          <a:stretch>
            <a:fillRect/>
          </a:stretch>
        </p:blipFill>
        <p:spPr bwMode="auto">
          <a:xfrm>
            <a:off x="7051675" y="2019300"/>
            <a:ext cx="393700" cy="381000"/>
          </a:xfrm>
          <a:prstGeom prst="rect">
            <a:avLst/>
          </a:prstGeom>
          <a:noFill/>
          <a:ln w="9525">
            <a:noFill/>
            <a:miter lim="800000"/>
            <a:headEnd/>
            <a:tailEnd/>
          </a:ln>
        </p:spPr>
      </p:pic>
      <p:pic>
        <p:nvPicPr>
          <p:cNvPr id="44068" name="Picture 10" descr="05e.png"/>
          <p:cNvPicPr>
            <a:picLocks noChangeAspect="1"/>
          </p:cNvPicPr>
          <p:nvPr/>
        </p:nvPicPr>
        <p:blipFill>
          <a:blip r:embed="rId6"/>
          <a:srcRect/>
          <a:stretch>
            <a:fillRect/>
          </a:stretch>
        </p:blipFill>
        <p:spPr bwMode="auto">
          <a:xfrm>
            <a:off x="6978650" y="2930525"/>
            <a:ext cx="520700" cy="520700"/>
          </a:xfrm>
          <a:prstGeom prst="rect">
            <a:avLst/>
          </a:prstGeom>
          <a:noFill/>
          <a:ln w="9525">
            <a:noFill/>
            <a:miter lim="800000"/>
            <a:headEnd/>
            <a:tailEnd/>
          </a:ln>
        </p:spPr>
      </p:pic>
      <p:pic>
        <p:nvPicPr>
          <p:cNvPr id="44069" name="Picture 11" descr="05f.png"/>
          <p:cNvPicPr>
            <a:picLocks noChangeAspect="1"/>
          </p:cNvPicPr>
          <p:nvPr/>
        </p:nvPicPr>
        <p:blipFill>
          <a:blip r:embed="rId7"/>
          <a:srcRect/>
          <a:stretch>
            <a:fillRect/>
          </a:stretch>
        </p:blipFill>
        <p:spPr bwMode="auto">
          <a:xfrm>
            <a:off x="6037263" y="2995613"/>
            <a:ext cx="292100" cy="419100"/>
          </a:xfrm>
          <a:prstGeom prst="rect">
            <a:avLst/>
          </a:prstGeom>
          <a:noFill/>
          <a:ln w="9525">
            <a:noFill/>
            <a:miter lim="800000"/>
            <a:headEnd/>
            <a:tailEnd/>
          </a:ln>
        </p:spPr>
      </p:pic>
      <p:pic>
        <p:nvPicPr>
          <p:cNvPr id="44070" name="Picture 2"/>
          <p:cNvPicPr>
            <a:picLocks noChangeAspect="1" noChangeArrowheads="1"/>
          </p:cNvPicPr>
          <p:nvPr/>
        </p:nvPicPr>
        <p:blipFill>
          <a:blip r:embed="rId8"/>
          <a:srcRect/>
          <a:stretch>
            <a:fillRect/>
          </a:stretch>
        </p:blipFill>
        <p:spPr bwMode="auto">
          <a:xfrm>
            <a:off x="8312150" y="4711700"/>
            <a:ext cx="955675" cy="627063"/>
          </a:xfrm>
          <a:prstGeom prst="rect">
            <a:avLst/>
          </a:prstGeom>
          <a:noFill/>
          <a:ln w="9525">
            <a:noFill/>
            <a:miter lim="800000"/>
            <a:headEnd/>
            <a:tailEnd/>
          </a:ln>
        </p:spPr>
      </p:pic>
      <p:sp>
        <p:nvSpPr>
          <p:cNvPr id="44071" name="TextBox 25"/>
          <p:cNvSpPr txBox="1">
            <a:spLocks noChangeArrowheads="1"/>
          </p:cNvSpPr>
          <p:nvPr/>
        </p:nvSpPr>
        <p:spPr bwMode="auto">
          <a:xfrm>
            <a:off x="0" y="4876800"/>
            <a:ext cx="3184525" cy="261938"/>
          </a:xfrm>
          <a:prstGeom prst="rect">
            <a:avLst/>
          </a:prstGeom>
          <a:solidFill>
            <a:schemeClr val="bg1"/>
          </a:solidFill>
          <a:ln w="9525">
            <a:noFill/>
            <a:miter lim="800000"/>
            <a:headEnd/>
            <a:tailEnd/>
          </a:ln>
        </p:spPr>
        <p:txBody>
          <a:bodyPr>
            <a:spAutoFit/>
          </a:bodyPr>
          <a:lstStyle/>
          <a:p>
            <a:r>
              <a:rPr lang="en-US" sz="1100" i="1">
                <a:latin typeface="Calibri" pitchFamily="34" charset="0"/>
              </a:rPr>
              <a:t>@graemeknows</a:t>
            </a:r>
          </a:p>
        </p:txBody>
      </p:sp>
    </p:spTree>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itle 1"/>
          <p:cNvSpPr>
            <a:spLocks noGrp="1"/>
          </p:cNvSpPr>
          <p:nvPr>
            <p:ph type="title"/>
          </p:nvPr>
        </p:nvSpPr>
        <p:spPr/>
        <p:txBody>
          <a:bodyPr/>
          <a:lstStyle/>
          <a:p>
            <a:r>
              <a:rPr lang="en-US" smtClean="0">
                <a:latin typeface="Arial" charset="0"/>
                <a:cs typeface="Arial" charset="0"/>
              </a:rPr>
              <a:t>Paradigm shifts enabled by big data</a:t>
            </a:r>
            <a:br>
              <a:rPr lang="en-US" smtClean="0">
                <a:latin typeface="Arial" charset="0"/>
                <a:cs typeface="Arial" charset="0"/>
              </a:rPr>
            </a:br>
            <a:r>
              <a:rPr lang="en-US" sz="1800" smtClean="0">
                <a:solidFill>
                  <a:srgbClr val="83D1F5"/>
                </a:solidFill>
                <a:latin typeface="Arial" charset="0"/>
                <a:cs typeface="Arial" charset="0"/>
              </a:rPr>
              <a:t>Leverage data as it is captured</a:t>
            </a:r>
          </a:p>
        </p:txBody>
      </p:sp>
      <p:sp>
        <p:nvSpPr>
          <p:cNvPr id="22" name="TextBox 21"/>
          <p:cNvSpPr txBox="1"/>
          <p:nvPr/>
        </p:nvSpPr>
        <p:spPr>
          <a:xfrm>
            <a:off x="684213" y="1227138"/>
            <a:ext cx="3519487" cy="415925"/>
          </a:xfrm>
          <a:prstGeom prst="rect">
            <a:avLst/>
          </a:prstGeom>
          <a:noFill/>
        </p:spPr>
        <p:txBody>
          <a:bodyPr anchor="ctr"/>
          <a:lstStyle/>
          <a:p>
            <a:pPr algn="ctr" fontAlgn="auto">
              <a:lnSpc>
                <a:spcPct val="85000"/>
              </a:lnSpc>
              <a:spcBef>
                <a:spcPts val="0"/>
              </a:spcBef>
              <a:spcAft>
                <a:spcPts val="0"/>
              </a:spcAft>
              <a:defRPr/>
            </a:pPr>
            <a:r>
              <a:rPr lang="en-US" sz="1200" b="1">
                <a:solidFill>
                  <a:schemeClr val="tx1">
                    <a:lumMod val="75000"/>
                  </a:schemeClr>
                </a:solidFill>
                <a:latin typeface="Arial"/>
                <a:cs typeface="Arial"/>
              </a:rPr>
              <a:t>TRADITIONAL APPROACH</a:t>
            </a:r>
          </a:p>
        </p:txBody>
      </p:sp>
      <p:sp>
        <p:nvSpPr>
          <p:cNvPr id="45059" name="TextBox 22"/>
          <p:cNvSpPr txBox="1">
            <a:spLocks noChangeArrowheads="1"/>
          </p:cNvSpPr>
          <p:nvPr/>
        </p:nvSpPr>
        <p:spPr bwMode="auto">
          <a:xfrm>
            <a:off x="4943475" y="1227138"/>
            <a:ext cx="3519488" cy="415925"/>
          </a:xfrm>
          <a:prstGeom prst="rect">
            <a:avLst/>
          </a:prstGeom>
          <a:noFill/>
          <a:ln w="9525">
            <a:noFill/>
            <a:miter lim="800000"/>
            <a:headEnd/>
            <a:tailEnd/>
          </a:ln>
        </p:spPr>
        <p:txBody>
          <a:bodyPr anchor="ctr"/>
          <a:lstStyle/>
          <a:p>
            <a:pPr algn="ctr">
              <a:lnSpc>
                <a:spcPct val="85000"/>
              </a:lnSpc>
            </a:pPr>
            <a:r>
              <a:rPr lang="en-US" sz="1200" b="1">
                <a:solidFill>
                  <a:srgbClr val="F19027"/>
                </a:solidFill>
                <a:cs typeface="Arial" charset="0"/>
              </a:rPr>
              <a:t>BIG DATA APPROACH</a:t>
            </a:r>
          </a:p>
        </p:txBody>
      </p:sp>
      <p:sp>
        <p:nvSpPr>
          <p:cNvPr id="24" name="TextBox 23"/>
          <p:cNvSpPr txBox="1"/>
          <p:nvPr/>
        </p:nvSpPr>
        <p:spPr>
          <a:xfrm>
            <a:off x="536575" y="4165600"/>
            <a:ext cx="3790950" cy="417513"/>
          </a:xfrm>
          <a:prstGeom prst="rect">
            <a:avLst/>
          </a:prstGeom>
          <a:noFill/>
        </p:spPr>
        <p:txBody>
          <a:bodyPr anchor="ctr"/>
          <a:lstStyle/>
          <a:p>
            <a:pPr algn="ctr" fontAlgn="auto">
              <a:lnSpc>
                <a:spcPct val="90000"/>
              </a:lnSpc>
              <a:spcBef>
                <a:spcPts val="0"/>
              </a:spcBef>
              <a:spcAft>
                <a:spcPts val="0"/>
              </a:spcAft>
              <a:defRPr/>
            </a:pPr>
            <a:r>
              <a:rPr lang="en-US" sz="1600">
                <a:solidFill>
                  <a:schemeClr val="tx1">
                    <a:lumMod val="75000"/>
                  </a:schemeClr>
                </a:solidFill>
                <a:latin typeface="Arial"/>
                <a:cs typeface="Arial"/>
              </a:rPr>
              <a:t>Analyze data </a:t>
            </a:r>
            <a:r>
              <a:rPr lang="en-US" sz="1600" i="1">
                <a:solidFill>
                  <a:schemeClr val="tx1">
                    <a:lumMod val="75000"/>
                  </a:schemeClr>
                </a:solidFill>
                <a:latin typeface="Arial"/>
                <a:cs typeface="Arial"/>
              </a:rPr>
              <a:t>after</a:t>
            </a:r>
            <a:r>
              <a:rPr lang="en-US" sz="1600">
                <a:solidFill>
                  <a:schemeClr val="tx1">
                    <a:lumMod val="75000"/>
                  </a:schemeClr>
                </a:solidFill>
                <a:latin typeface="Arial"/>
                <a:cs typeface="Arial"/>
              </a:rPr>
              <a:t> it’s been processed and landed in a warehouse or mart </a:t>
            </a:r>
          </a:p>
        </p:txBody>
      </p:sp>
      <p:sp>
        <p:nvSpPr>
          <p:cNvPr id="45061" name="TextBox 24"/>
          <p:cNvSpPr txBox="1">
            <a:spLocks noChangeArrowheads="1"/>
          </p:cNvSpPr>
          <p:nvPr/>
        </p:nvSpPr>
        <p:spPr bwMode="auto">
          <a:xfrm>
            <a:off x="4943475" y="4165600"/>
            <a:ext cx="3519488" cy="417513"/>
          </a:xfrm>
          <a:prstGeom prst="rect">
            <a:avLst/>
          </a:prstGeom>
          <a:noFill/>
          <a:ln w="9525">
            <a:noFill/>
            <a:miter lim="800000"/>
            <a:headEnd/>
            <a:tailEnd/>
          </a:ln>
        </p:spPr>
        <p:txBody>
          <a:bodyPr anchor="ctr"/>
          <a:lstStyle/>
          <a:p>
            <a:pPr algn="ctr">
              <a:lnSpc>
                <a:spcPct val="90000"/>
              </a:lnSpc>
            </a:pPr>
            <a:r>
              <a:rPr lang="en-US" sz="1600">
                <a:solidFill>
                  <a:srgbClr val="F19027"/>
                </a:solidFill>
                <a:cs typeface="Arial" charset="0"/>
              </a:rPr>
              <a:t>Analyze data </a:t>
            </a:r>
            <a:r>
              <a:rPr lang="en-US" sz="1600" i="1">
                <a:solidFill>
                  <a:srgbClr val="F19027"/>
                </a:solidFill>
                <a:cs typeface="Arial" charset="0"/>
              </a:rPr>
              <a:t>in motion</a:t>
            </a:r>
            <a:r>
              <a:rPr lang="en-US" sz="1600">
                <a:solidFill>
                  <a:srgbClr val="F19027"/>
                </a:solidFill>
                <a:cs typeface="Arial" charset="0"/>
              </a:rPr>
              <a:t> as it’s generated, in real-time</a:t>
            </a:r>
          </a:p>
        </p:txBody>
      </p:sp>
      <p:sp>
        <p:nvSpPr>
          <p:cNvPr id="26" name="Pentagon 25"/>
          <p:cNvSpPr/>
          <p:nvPr/>
        </p:nvSpPr>
        <p:spPr>
          <a:xfrm>
            <a:off x="657225" y="1643063"/>
            <a:ext cx="3960813" cy="2309812"/>
          </a:xfrm>
          <a:prstGeom prst="homePlate">
            <a:avLst>
              <a:gd name="adj" fmla="val 21864"/>
            </a:avLst>
          </a:prstGeom>
          <a:noFill/>
          <a:ln w="38100" cmpd="sng">
            <a:solidFill>
              <a:schemeClr val="tx1">
                <a:lumMod val="6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7" name="Chevron 17"/>
          <p:cNvSpPr/>
          <p:nvPr/>
        </p:nvSpPr>
        <p:spPr>
          <a:xfrm>
            <a:off x="4475163" y="1624013"/>
            <a:ext cx="3987800" cy="2328862"/>
          </a:xfrm>
          <a:custGeom>
            <a:avLst/>
            <a:gdLst>
              <a:gd name="connsiteX0" fmla="*/ 0 w 1634352"/>
              <a:gd name="connsiteY0" fmla="*/ 0 h 2329178"/>
              <a:gd name="connsiteX1" fmla="*/ 1142069 w 1634352"/>
              <a:gd name="connsiteY1" fmla="*/ 0 h 2329178"/>
              <a:gd name="connsiteX2" fmla="*/ 1634352 w 1634352"/>
              <a:gd name="connsiteY2" fmla="*/ 1164589 h 2329178"/>
              <a:gd name="connsiteX3" fmla="*/ 1142069 w 1634352"/>
              <a:gd name="connsiteY3" fmla="*/ 2329178 h 2329178"/>
              <a:gd name="connsiteX4" fmla="*/ 0 w 1634352"/>
              <a:gd name="connsiteY4" fmla="*/ 2329178 h 2329178"/>
              <a:gd name="connsiteX5" fmla="*/ 492283 w 1634352"/>
              <a:gd name="connsiteY5" fmla="*/ 1164589 h 2329178"/>
              <a:gd name="connsiteX6" fmla="*/ 0 w 1634352"/>
              <a:gd name="connsiteY6" fmla="*/ 0 h 2329178"/>
              <a:gd name="connsiteX0" fmla="*/ 0 w 1142069"/>
              <a:gd name="connsiteY0" fmla="*/ 0 h 2329178"/>
              <a:gd name="connsiteX1" fmla="*/ 1142069 w 1142069"/>
              <a:gd name="connsiteY1" fmla="*/ 0 h 2329178"/>
              <a:gd name="connsiteX2" fmla="*/ 1142069 w 1142069"/>
              <a:gd name="connsiteY2" fmla="*/ 2329178 h 2329178"/>
              <a:gd name="connsiteX3" fmla="*/ 0 w 1142069"/>
              <a:gd name="connsiteY3" fmla="*/ 2329178 h 2329178"/>
              <a:gd name="connsiteX4" fmla="*/ 492283 w 1142069"/>
              <a:gd name="connsiteY4" fmla="*/ 1164589 h 2329178"/>
              <a:gd name="connsiteX5" fmla="*/ 0 w 1142069"/>
              <a:gd name="connsiteY5" fmla="*/ 0 h 2329178"/>
              <a:gd name="connsiteX0" fmla="*/ 0 w 1142069"/>
              <a:gd name="connsiteY0" fmla="*/ 0 h 2329178"/>
              <a:gd name="connsiteX1" fmla="*/ 1142069 w 1142069"/>
              <a:gd name="connsiteY1" fmla="*/ 0 h 2329178"/>
              <a:gd name="connsiteX2" fmla="*/ 1142069 w 1142069"/>
              <a:gd name="connsiteY2" fmla="*/ 2329178 h 2329178"/>
              <a:gd name="connsiteX3" fmla="*/ 0 w 1142069"/>
              <a:gd name="connsiteY3" fmla="*/ 2329178 h 2329178"/>
              <a:gd name="connsiteX4" fmla="*/ 142578 w 1142069"/>
              <a:gd name="connsiteY4" fmla="*/ 1174433 h 2329178"/>
              <a:gd name="connsiteX5" fmla="*/ 0 w 1142069"/>
              <a:gd name="connsiteY5" fmla="*/ 0 h 2329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2069" h="2329178">
                <a:moveTo>
                  <a:pt x="0" y="0"/>
                </a:moveTo>
                <a:lnTo>
                  <a:pt x="1142069" y="0"/>
                </a:lnTo>
                <a:lnTo>
                  <a:pt x="1142069" y="2329178"/>
                </a:lnTo>
                <a:lnTo>
                  <a:pt x="0" y="2329178"/>
                </a:lnTo>
                <a:lnTo>
                  <a:pt x="142578" y="1174433"/>
                </a:lnTo>
                <a:lnTo>
                  <a:pt x="0" y="0"/>
                </a:lnTo>
                <a:close/>
              </a:path>
            </a:pathLst>
          </a:custGeom>
          <a:noFill/>
          <a:ln w="38100" cmpd="sng">
            <a:solidFill>
              <a:srgbClr val="F19027"/>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nvGrpSpPr>
          <p:cNvPr id="45064" name="Group 17"/>
          <p:cNvGrpSpPr>
            <a:grpSpLocks/>
          </p:cNvGrpSpPr>
          <p:nvPr/>
        </p:nvGrpSpPr>
        <p:grpSpPr bwMode="auto">
          <a:xfrm>
            <a:off x="1716088" y="2359025"/>
            <a:ext cx="727075" cy="849313"/>
            <a:chOff x="1549049" y="1900270"/>
            <a:chExt cx="726696" cy="848296"/>
          </a:xfrm>
        </p:grpSpPr>
        <p:sp>
          <p:nvSpPr>
            <p:cNvPr id="6" name="Oval 5"/>
            <p:cNvSpPr/>
            <p:nvPr/>
          </p:nvSpPr>
          <p:spPr>
            <a:xfrm>
              <a:off x="1585542" y="1900270"/>
              <a:ext cx="648950" cy="650096"/>
            </a:xfrm>
            <a:prstGeom prst="ellipse">
              <a:avLst/>
            </a:prstGeom>
            <a:solidFill>
              <a:schemeClr val="tx1">
                <a:lumMod val="50000"/>
              </a:schemeClr>
            </a:solidFill>
            <a:ln w="38100" cmpd="sng">
              <a:no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32" name="TextBox 131"/>
            <p:cNvSpPr txBox="1"/>
            <p:nvPr/>
          </p:nvSpPr>
          <p:spPr>
            <a:xfrm>
              <a:off x="1549049" y="2550366"/>
              <a:ext cx="726696" cy="198200"/>
            </a:xfrm>
            <a:prstGeom prst="rect">
              <a:avLst/>
            </a:prstGeom>
            <a:noFill/>
          </p:spPr>
          <p:txBody>
            <a:bodyPr lIns="0" tIns="0" rIns="0" bIns="0" anchor="b"/>
            <a:lstStyle/>
            <a:p>
              <a:pPr algn="ctr" fontAlgn="auto">
                <a:lnSpc>
                  <a:spcPct val="85000"/>
                </a:lnSpc>
                <a:spcBef>
                  <a:spcPts val="0"/>
                </a:spcBef>
                <a:spcAft>
                  <a:spcPts val="0"/>
                </a:spcAft>
                <a:defRPr/>
              </a:pPr>
              <a:r>
                <a:rPr lang="en-US" sz="1000">
                  <a:solidFill>
                    <a:schemeClr val="tx1">
                      <a:lumMod val="65000"/>
                    </a:schemeClr>
                  </a:solidFill>
                  <a:latin typeface="Arial"/>
                  <a:cs typeface="Arial"/>
                </a:rPr>
                <a:t>Repository</a:t>
              </a:r>
            </a:p>
          </p:txBody>
        </p:sp>
      </p:grpSp>
      <p:grpSp>
        <p:nvGrpSpPr>
          <p:cNvPr id="45065" name="Group 16"/>
          <p:cNvGrpSpPr>
            <a:grpSpLocks/>
          </p:cNvGrpSpPr>
          <p:nvPr/>
        </p:nvGrpSpPr>
        <p:grpSpPr bwMode="auto">
          <a:xfrm>
            <a:off x="3563938" y="2359025"/>
            <a:ext cx="649287" cy="849313"/>
            <a:chOff x="2648437" y="1900270"/>
            <a:chExt cx="649802" cy="848296"/>
          </a:xfrm>
        </p:grpSpPr>
        <p:sp>
          <p:nvSpPr>
            <p:cNvPr id="120" name="Oval 119"/>
            <p:cNvSpPr/>
            <p:nvPr/>
          </p:nvSpPr>
          <p:spPr>
            <a:xfrm>
              <a:off x="2648437" y="1900270"/>
              <a:ext cx="649802" cy="650096"/>
            </a:xfrm>
            <a:prstGeom prst="ellipse">
              <a:avLst/>
            </a:prstGeom>
            <a:solidFill>
              <a:schemeClr val="tx1">
                <a:lumMod val="50000"/>
              </a:schemeClr>
            </a:solidFill>
            <a:ln w="38100" cmpd="sng">
              <a:no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5" name="TextBox 144"/>
            <p:cNvSpPr txBox="1"/>
            <p:nvPr/>
          </p:nvSpPr>
          <p:spPr>
            <a:xfrm>
              <a:off x="2648437" y="2550366"/>
              <a:ext cx="649802" cy="198200"/>
            </a:xfrm>
            <a:prstGeom prst="rect">
              <a:avLst/>
            </a:prstGeom>
            <a:noFill/>
          </p:spPr>
          <p:txBody>
            <a:bodyPr lIns="0" tIns="0" rIns="0" bIns="0" anchor="b"/>
            <a:lstStyle/>
            <a:p>
              <a:pPr algn="ctr" fontAlgn="auto">
                <a:lnSpc>
                  <a:spcPct val="85000"/>
                </a:lnSpc>
                <a:spcBef>
                  <a:spcPts val="0"/>
                </a:spcBef>
                <a:spcAft>
                  <a:spcPts val="0"/>
                </a:spcAft>
                <a:defRPr/>
              </a:pPr>
              <a:r>
                <a:rPr lang="en-US" sz="1000">
                  <a:solidFill>
                    <a:schemeClr val="tx1">
                      <a:lumMod val="65000"/>
                    </a:schemeClr>
                  </a:solidFill>
                  <a:latin typeface="Arial"/>
                  <a:cs typeface="Arial"/>
                </a:rPr>
                <a:t>Insight</a:t>
              </a:r>
            </a:p>
          </p:txBody>
        </p:sp>
      </p:grpSp>
      <p:grpSp>
        <p:nvGrpSpPr>
          <p:cNvPr id="45066" name="Group 18"/>
          <p:cNvGrpSpPr>
            <a:grpSpLocks/>
          </p:cNvGrpSpPr>
          <p:nvPr/>
        </p:nvGrpSpPr>
        <p:grpSpPr bwMode="auto">
          <a:xfrm>
            <a:off x="2654300" y="2359025"/>
            <a:ext cx="649288" cy="849313"/>
            <a:chOff x="1585116" y="2877426"/>
            <a:chExt cx="649802" cy="848296"/>
          </a:xfrm>
        </p:grpSpPr>
        <p:sp>
          <p:nvSpPr>
            <p:cNvPr id="123" name="Oval 122"/>
            <p:cNvSpPr/>
            <p:nvPr/>
          </p:nvSpPr>
          <p:spPr>
            <a:xfrm>
              <a:off x="1585116" y="2877426"/>
              <a:ext cx="649802" cy="650096"/>
            </a:xfrm>
            <a:prstGeom prst="ellipse">
              <a:avLst/>
            </a:prstGeom>
            <a:solidFill>
              <a:schemeClr val="tx1">
                <a:lumMod val="50000"/>
              </a:schemeClr>
            </a:solidFill>
            <a:ln w="38100" cmpd="sng">
              <a:no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7" name="TextBox 146"/>
            <p:cNvSpPr txBox="1"/>
            <p:nvPr/>
          </p:nvSpPr>
          <p:spPr>
            <a:xfrm>
              <a:off x="1585116" y="3527522"/>
              <a:ext cx="649802" cy="198200"/>
            </a:xfrm>
            <a:prstGeom prst="rect">
              <a:avLst/>
            </a:prstGeom>
            <a:noFill/>
          </p:spPr>
          <p:txBody>
            <a:bodyPr lIns="0" tIns="0" rIns="0" bIns="0" anchor="b"/>
            <a:lstStyle/>
            <a:p>
              <a:pPr algn="ctr" fontAlgn="auto">
                <a:lnSpc>
                  <a:spcPct val="85000"/>
                </a:lnSpc>
                <a:spcBef>
                  <a:spcPts val="0"/>
                </a:spcBef>
                <a:spcAft>
                  <a:spcPts val="0"/>
                </a:spcAft>
                <a:defRPr/>
              </a:pPr>
              <a:r>
                <a:rPr lang="en-US" sz="1000">
                  <a:solidFill>
                    <a:schemeClr val="tx1">
                      <a:lumMod val="65000"/>
                    </a:schemeClr>
                  </a:solidFill>
                  <a:latin typeface="Arial"/>
                  <a:cs typeface="Arial"/>
                </a:rPr>
                <a:t>Analysis</a:t>
              </a:r>
            </a:p>
          </p:txBody>
        </p:sp>
      </p:grpSp>
      <p:sp>
        <p:nvSpPr>
          <p:cNvPr id="45067" name="TextBox 166"/>
          <p:cNvSpPr txBox="1">
            <a:spLocks noChangeArrowheads="1"/>
          </p:cNvSpPr>
          <p:nvPr/>
        </p:nvSpPr>
        <p:spPr bwMode="auto">
          <a:xfrm>
            <a:off x="7131050" y="1995488"/>
            <a:ext cx="725488" cy="198437"/>
          </a:xfrm>
          <a:prstGeom prst="rect">
            <a:avLst/>
          </a:prstGeom>
          <a:noFill/>
          <a:ln w="9525">
            <a:noFill/>
            <a:miter lim="800000"/>
            <a:headEnd/>
            <a:tailEnd/>
          </a:ln>
        </p:spPr>
        <p:txBody>
          <a:bodyPr lIns="0" tIns="0" rIns="0" bIns="0" anchor="b"/>
          <a:lstStyle/>
          <a:p>
            <a:pPr>
              <a:lnSpc>
                <a:spcPct val="85000"/>
              </a:lnSpc>
            </a:pPr>
            <a:r>
              <a:rPr lang="en-US" sz="1000">
                <a:cs typeface="Arial" charset="0"/>
              </a:rPr>
              <a:t>Data</a:t>
            </a:r>
          </a:p>
        </p:txBody>
      </p:sp>
      <p:grpSp>
        <p:nvGrpSpPr>
          <p:cNvPr id="45068" name="Group 8"/>
          <p:cNvGrpSpPr>
            <a:grpSpLocks/>
          </p:cNvGrpSpPr>
          <p:nvPr/>
        </p:nvGrpSpPr>
        <p:grpSpPr bwMode="auto">
          <a:xfrm>
            <a:off x="6380163" y="1793875"/>
            <a:ext cx="649287" cy="650875"/>
            <a:chOff x="6379848" y="1794356"/>
            <a:chExt cx="649802" cy="649802"/>
          </a:xfrm>
        </p:grpSpPr>
        <p:sp>
          <p:nvSpPr>
            <p:cNvPr id="157" name="Oval 156"/>
            <p:cNvSpPr/>
            <p:nvPr/>
          </p:nvSpPr>
          <p:spPr>
            <a:xfrm>
              <a:off x="6379848" y="1794356"/>
              <a:ext cx="649802" cy="649802"/>
            </a:xfrm>
            <a:prstGeom prst="ellipse">
              <a:avLst/>
            </a:prstGeom>
            <a:solidFill>
              <a:schemeClr val="tx1"/>
            </a:solidFill>
            <a:ln w="38100" cmpd="sng">
              <a:no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grpSp>
          <p:nvGrpSpPr>
            <p:cNvPr id="45105" name="Group 7"/>
            <p:cNvGrpSpPr>
              <a:grpSpLocks/>
            </p:cNvGrpSpPr>
            <p:nvPr/>
          </p:nvGrpSpPr>
          <p:grpSpPr bwMode="auto">
            <a:xfrm>
              <a:off x="6486542" y="1931827"/>
              <a:ext cx="436336" cy="374128"/>
              <a:chOff x="5948562" y="2037741"/>
              <a:chExt cx="436336" cy="374128"/>
            </a:xfrm>
          </p:grpSpPr>
          <p:sp>
            <p:nvSpPr>
              <p:cNvPr id="162" name="Rectangle 161"/>
              <p:cNvSpPr/>
              <p:nvPr/>
            </p:nvSpPr>
            <p:spPr>
              <a:xfrm>
                <a:off x="6010277" y="2038155"/>
                <a:ext cx="125512" cy="125205"/>
              </a:xfrm>
              <a:prstGeom prst="rect">
                <a:avLst/>
              </a:prstGeom>
              <a:solidFill>
                <a:schemeClr val="bg1"/>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63" name="Rectangle 162"/>
              <p:cNvSpPr/>
              <p:nvPr/>
            </p:nvSpPr>
            <p:spPr>
              <a:xfrm>
                <a:off x="6259712" y="2038155"/>
                <a:ext cx="125513" cy="125205"/>
              </a:xfrm>
              <a:prstGeom prst="rect">
                <a:avLst/>
              </a:prstGeom>
              <a:solidFill>
                <a:schemeClr val="bg1"/>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64" name="Rectangle 163"/>
              <p:cNvSpPr/>
              <p:nvPr/>
            </p:nvSpPr>
            <p:spPr>
              <a:xfrm>
                <a:off x="6135788" y="2163360"/>
                <a:ext cx="123923" cy="123621"/>
              </a:xfrm>
              <a:prstGeom prst="rect">
                <a:avLst/>
              </a:prstGeom>
              <a:solidFill>
                <a:schemeClr val="bg1"/>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65" name="Rectangle 164"/>
              <p:cNvSpPr/>
              <p:nvPr/>
            </p:nvSpPr>
            <p:spPr>
              <a:xfrm>
                <a:off x="6010277" y="2286981"/>
                <a:ext cx="125512" cy="125206"/>
              </a:xfrm>
              <a:prstGeom prst="rect">
                <a:avLst/>
              </a:prstGeom>
              <a:solidFill>
                <a:schemeClr val="bg1"/>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66" name="Rectangle 165"/>
              <p:cNvSpPr/>
              <p:nvPr/>
            </p:nvSpPr>
            <p:spPr>
              <a:xfrm>
                <a:off x="6259712" y="2286981"/>
                <a:ext cx="125513" cy="125206"/>
              </a:xfrm>
              <a:prstGeom prst="rect">
                <a:avLst/>
              </a:prstGeom>
              <a:solidFill>
                <a:schemeClr val="bg1"/>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cxnSp>
            <p:nvCxnSpPr>
              <p:cNvPr id="4" name="Straight Connector 3"/>
              <p:cNvCxnSpPr/>
              <p:nvPr/>
            </p:nvCxnSpPr>
            <p:spPr>
              <a:xfrm>
                <a:off x="5981679" y="2038155"/>
                <a:ext cx="0" cy="128375"/>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64" name="Straight Connector 63"/>
              <p:cNvCxnSpPr/>
              <p:nvPr/>
            </p:nvCxnSpPr>
            <p:spPr>
              <a:xfrm>
                <a:off x="5981679" y="2283812"/>
                <a:ext cx="0" cy="128376"/>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66" name="Straight Connector 65"/>
              <p:cNvCxnSpPr/>
              <p:nvPr/>
            </p:nvCxnSpPr>
            <p:spPr>
              <a:xfrm>
                <a:off x="6232703" y="2038155"/>
                <a:ext cx="0" cy="128375"/>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67" name="Straight Connector 66"/>
              <p:cNvCxnSpPr/>
              <p:nvPr/>
            </p:nvCxnSpPr>
            <p:spPr>
              <a:xfrm>
                <a:off x="6232703" y="2283812"/>
                <a:ext cx="0" cy="128376"/>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68" name="Straight Connector 67"/>
              <p:cNvCxnSpPr/>
              <p:nvPr/>
            </p:nvCxnSpPr>
            <p:spPr>
              <a:xfrm>
                <a:off x="6108780" y="2160191"/>
                <a:ext cx="0" cy="126791"/>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69" name="Straight Connector 68"/>
              <p:cNvCxnSpPr/>
              <p:nvPr/>
            </p:nvCxnSpPr>
            <p:spPr>
              <a:xfrm>
                <a:off x="5948315" y="2038155"/>
                <a:ext cx="0" cy="128375"/>
              </a:xfrm>
              <a:prstGeom prst="line">
                <a:avLst/>
              </a:prstGeom>
              <a:ln w="9525" cmpd="sng">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70" name="Straight Connector 69"/>
              <p:cNvCxnSpPr/>
              <p:nvPr/>
            </p:nvCxnSpPr>
            <p:spPr>
              <a:xfrm>
                <a:off x="5948315" y="2283812"/>
                <a:ext cx="0" cy="128376"/>
              </a:xfrm>
              <a:prstGeom prst="line">
                <a:avLst/>
              </a:prstGeom>
              <a:ln w="9525" cmpd="sng">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71" name="Straight Connector 70"/>
              <p:cNvCxnSpPr/>
              <p:nvPr/>
            </p:nvCxnSpPr>
            <p:spPr>
              <a:xfrm>
                <a:off x="6199339" y="2038155"/>
                <a:ext cx="0" cy="128375"/>
              </a:xfrm>
              <a:prstGeom prst="line">
                <a:avLst/>
              </a:prstGeom>
              <a:ln w="9525" cmpd="sng">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72" name="Straight Connector 71"/>
              <p:cNvCxnSpPr/>
              <p:nvPr/>
            </p:nvCxnSpPr>
            <p:spPr>
              <a:xfrm>
                <a:off x="6199339" y="2283812"/>
                <a:ext cx="0" cy="128376"/>
              </a:xfrm>
              <a:prstGeom prst="line">
                <a:avLst/>
              </a:prstGeom>
              <a:ln w="9525" cmpd="sng">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73" name="Straight Connector 72"/>
              <p:cNvCxnSpPr/>
              <p:nvPr/>
            </p:nvCxnSpPr>
            <p:spPr>
              <a:xfrm>
                <a:off x="6075416" y="2160191"/>
                <a:ext cx="0" cy="126791"/>
              </a:xfrm>
              <a:prstGeom prst="line">
                <a:avLst/>
              </a:prstGeom>
              <a:ln w="9525" cmpd="sng">
                <a:solidFill>
                  <a:schemeClr val="bg1"/>
                </a:solidFill>
              </a:ln>
              <a:effectLst/>
            </p:spPr>
            <p:style>
              <a:lnRef idx="2">
                <a:schemeClr val="accent1"/>
              </a:lnRef>
              <a:fillRef idx="0">
                <a:schemeClr val="accent1"/>
              </a:fillRef>
              <a:effectRef idx="1">
                <a:schemeClr val="accent1"/>
              </a:effectRef>
              <a:fontRef idx="minor">
                <a:schemeClr val="tx1"/>
              </a:fontRef>
            </p:style>
          </p:cxnSp>
        </p:grpSp>
      </p:grpSp>
      <p:grpSp>
        <p:nvGrpSpPr>
          <p:cNvPr id="45069" name="Group 82"/>
          <p:cNvGrpSpPr>
            <a:grpSpLocks/>
          </p:cNvGrpSpPr>
          <p:nvPr/>
        </p:nvGrpSpPr>
        <p:grpSpPr bwMode="auto">
          <a:xfrm>
            <a:off x="817563" y="2359025"/>
            <a:ext cx="727075" cy="849313"/>
            <a:chOff x="5812151" y="1900270"/>
            <a:chExt cx="726696" cy="848296"/>
          </a:xfrm>
        </p:grpSpPr>
        <p:sp>
          <p:nvSpPr>
            <p:cNvPr id="84" name="Oval 83"/>
            <p:cNvSpPr/>
            <p:nvPr/>
          </p:nvSpPr>
          <p:spPr>
            <a:xfrm>
              <a:off x="5848644" y="1900270"/>
              <a:ext cx="648950" cy="650096"/>
            </a:xfrm>
            <a:prstGeom prst="ellipse">
              <a:avLst/>
            </a:prstGeom>
            <a:solidFill>
              <a:schemeClr val="tx1"/>
            </a:solidFill>
            <a:ln w="38100" cmpd="sng">
              <a:no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5087" name="TextBox 84"/>
            <p:cNvSpPr txBox="1">
              <a:spLocks noChangeArrowheads="1"/>
            </p:cNvSpPr>
            <p:nvPr/>
          </p:nvSpPr>
          <p:spPr bwMode="auto">
            <a:xfrm>
              <a:off x="5812151" y="2550072"/>
              <a:ext cx="726696" cy="198494"/>
            </a:xfrm>
            <a:prstGeom prst="rect">
              <a:avLst/>
            </a:prstGeom>
            <a:noFill/>
            <a:ln w="9525">
              <a:noFill/>
              <a:miter lim="800000"/>
              <a:headEnd/>
              <a:tailEnd/>
            </a:ln>
          </p:spPr>
          <p:txBody>
            <a:bodyPr lIns="0" tIns="0" rIns="0" bIns="0" anchor="b"/>
            <a:lstStyle/>
            <a:p>
              <a:pPr algn="ctr">
                <a:lnSpc>
                  <a:spcPct val="85000"/>
                </a:lnSpc>
              </a:pPr>
              <a:r>
                <a:rPr lang="en-US" sz="1000">
                  <a:cs typeface="Arial" charset="0"/>
                </a:rPr>
                <a:t>Data</a:t>
              </a:r>
            </a:p>
          </p:txBody>
        </p:sp>
        <p:grpSp>
          <p:nvGrpSpPr>
            <p:cNvPr id="45088" name="Group 85"/>
            <p:cNvGrpSpPr>
              <a:grpSpLocks/>
            </p:cNvGrpSpPr>
            <p:nvPr/>
          </p:nvGrpSpPr>
          <p:grpSpPr bwMode="auto">
            <a:xfrm>
              <a:off x="5954912" y="2037741"/>
              <a:ext cx="436336" cy="374128"/>
              <a:chOff x="5948562" y="2037741"/>
              <a:chExt cx="436336" cy="374128"/>
            </a:xfrm>
          </p:grpSpPr>
          <p:sp>
            <p:nvSpPr>
              <p:cNvPr id="87" name="Rectangle 86"/>
              <p:cNvSpPr/>
              <p:nvPr/>
            </p:nvSpPr>
            <p:spPr>
              <a:xfrm>
                <a:off x="6010482" y="2038217"/>
                <a:ext cx="125348" cy="125262"/>
              </a:xfrm>
              <a:prstGeom prst="rect">
                <a:avLst/>
              </a:prstGeom>
              <a:solidFill>
                <a:schemeClr val="bg1"/>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8" name="Rectangle 87"/>
              <p:cNvSpPr/>
              <p:nvPr/>
            </p:nvSpPr>
            <p:spPr>
              <a:xfrm>
                <a:off x="6259589" y="2038217"/>
                <a:ext cx="125347" cy="125262"/>
              </a:xfrm>
              <a:prstGeom prst="rect">
                <a:avLst/>
              </a:prstGeom>
              <a:solidFill>
                <a:schemeClr val="bg1"/>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9" name="Rectangle 88"/>
              <p:cNvSpPr/>
              <p:nvPr/>
            </p:nvSpPr>
            <p:spPr>
              <a:xfrm>
                <a:off x="6135829" y="2163479"/>
                <a:ext cx="123760" cy="123677"/>
              </a:xfrm>
              <a:prstGeom prst="rect">
                <a:avLst/>
              </a:prstGeom>
              <a:solidFill>
                <a:schemeClr val="bg1"/>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0" name="Rectangle 89"/>
              <p:cNvSpPr/>
              <p:nvPr/>
            </p:nvSpPr>
            <p:spPr>
              <a:xfrm>
                <a:off x="6010482" y="2287156"/>
                <a:ext cx="125348" cy="125263"/>
              </a:xfrm>
              <a:prstGeom prst="rect">
                <a:avLst/>
              </a:prstGeom>
              <a:solidFill>
                <a:schemeClr val="bg1"/>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1" name="Rectangle 90"/>
              <p:cNvSpPr/>
              <p:nvPr/>
            </p:nvSpPr>
            <p:spPr>
              <a:xfrm>
                <a:off x="6259589" y="2287156"/>
                <a:ext cx="125347" cy="125263"/>
              </a:xfrm>
              <a:prstGeom prst="rect">
                <a:avLst/>
              </a:prstGeom>
              <a:solidFill>
                <a:schemeClr val="bg1"/>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cxnSp>
            <p:nvCxnSpPr>
              <p:cNvPr id="92" name="Straight Connector 91"/>
              <p:cNvCxnSpPr/>
              <p:nvPr/>
            </p:nvCxnSpPr>
            <p:spPr>
              <a:xfrm>
                <a:off x="5981922" y="2038217"/>
                <a:ext cx="0" cy="128433"/>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93" name="Straight Connector 92"/>
              <p:cNvCxnSpPr/>
              <p:nvPr/>
            </p:nvCxnSpPr>
            <p:spPr>
              <a:xfrm>
                <a:off x="5981922" y="2283984"/>
                <a:ext cx="0" cy="128434"/>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94" name="Straight Connector 93"/>
              <p:cNvCxnSpPr/>
              <p:nvPr/>
            </p:nvCxnSpPr>
            <p:spPr>
              <a:xfrm>
                <a:off x="6232616" y="2038217"/>
                <a:ext cx="0" cy="128433"/>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95" name="Straight Connector 94"/>
              <p:cNvCxnSpPr/>
              <p:nvPr/>
            </p:nvCxnSpPr>
            <p:spPr>
              <a:xfrm>
                <a:off x="6232616" y="2283984"/>
                <a:ext cx="0" cy="128434"/>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96" name="Straight Connector 95"/>
              <p:cNvCxnSpPr/>
              <p:nvPr/>
            </p:nvCxnSpPr>
            <p:spPr>
              <a:xfrm>
                <a:off x="6108855" y="2160308"/>
                <a:ext cx="0" cy="126848"/>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97" name="Straight Connector 96"/>
              <p:cNvCxnSpPr/>
              <p:nvPr/>
            </p:nvCxnSpPr>
            <p:spPr>
              <a:xfrm>
                <a:off x="5948602" y="2038217"/>
                <a:ext cx="0" cy="128433"/>
              </a:xfrm>
              <a:prstGeom prst="line">
                <a:avLst/>
              </a:prstGeom>
              <a:ln w="9525" cmpd="sng">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98" name="Straight Connector 97"/>
              <p:cNvCxnSpPr/>
              <p:nvPr/>
            </p:nvCxnSpPr>
            <p:spPr>
              <a:xfrm>
                <a:off x="5948602" y="2283984"/>
                <a:ext cx="0" cy="128434"/>
              </a:xfrm>
              <a:prstGeom prst="line">
                <a:avLst/>
              </a:prstGeom>
              <a:ln w="9525" cmpd="sng">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99" name="Straight Connector 98"/>
              <p:cNvCxnSpPr/>
              <p:nvPr/>
            </p:nvCxnSpPr>
            <p:spPr>
              <a:xfrm>
                <a:off x="6199296" y="2038217"/>
                <a:ext cx="0" cy="128433"/>
              </a:xfrm>
              <a:prstGeom prst="line">
                <a:avLst/>
              </a:prstGeom>
              <a:ln w="9525" cmpd="sng">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00" name="Straight Connector 99"/>
              <p:cNvCxnSpPr/>
              <p:nvPr/>
            </p:nvCxnSpPr>
            <p:spPr>
              <a:xfrm>
                <a:off x="6199296" y="2283984"/>
                <a:ext cx="0" cy="128434"/>
              </a:xfrm>
              <a:prstGeom prst="line">
                <a:avLst/>
              </a:prstGeom>
              <a:ln w="9525" cmpd="sng">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01" name="Straight Connector 100"/>
              <p:cNvCxnSpPr/>
              <p:nvPr/>
            </p:nvCxnSpPr>
            <p:spPr>
              <a:xfrm>
                <a:off x="6075536" y="2160308"/>
                <a:ext cx="0" cy="126848"/>
              </a:xfrm>
              <a:prstGeom prst="line">
                <a:avLst/>
              </a:prstGeom>
              <a:ln w="9525" cmpd="sng">
                <a:solidFill>
                  <a:schemeClr val="bg1"/>
                </a:solidFill>
              </a:ln>
              <a:effectLst/>
            </p:spPr>
            <p:style>
              <a:lnRef idx="2">
                <a:schemeClr val="accent1"/>
              </a:lnRef>
              <a:fillRef idx="0">
                <a:schemeClr val="accent1"/>
              </a:fillRef>
              <a:effectRef idx="1">
                <a:schemeClr val="accent1"/>
              </a:effectRef>
              <a:fontRef idx="minor">
                <a:schemeClr val="tx1"/>
              </a:fontRef>
            </p:style>
          </p:cxnSp>
        </p:grpSp>
      </p:grpSp>
      <p:sp>
        <p:nvSpPr>
          <p:cNvPr id="16" name="Right Arrow 15"/>
          <p:cNvSpPr/>
          <p:nvPr/>
        </p:nvSpPr>
        <p:spPr>
          <a:xfrm>
            <a:off x="1546225" y="2593975"/>
            <a:ext cx="187325" cy="161925"/>
          </a:xfrm>
          <a:prstGeom prst="rightArrow">
            <a:avLst/>
          </a:prstGeom>
          <a:solidFill>
            <a:srgbClr val="83D1F5"/>
          </a:solidFill>
          <a:ln w="57150" cmpd="sng">
            <a:no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8" name="Right Arrow 107"/>
          <p:cNvSpPr/>
          <p:nvPr/>
        </p:nvSpPr>
        <p:spPr>
          <a:xfrm>
            <a:off x="2441575" y="2593975"/>
            <a:ext cx="187325" cy="161925"/>
          </a:xfrm>
          <a:prstGeom prst="rightArrow">
            <a:avLst/>
          </a:prstGeom>
          <a:solidFill>
            <a:srgbClr val="83D1F5"/>
          </a:solidFill>
          <a:ln w="57150" cmpd="sng">
            <a:no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9" name="Right Arrow 108"/>
          <p:cNvSpPr/>
          <p:nvPr/>
        </p:nvSpPr>
        <p:spPr>
          <a:xfrm>
            <a:off x="3348038" y="2593975"/>
            <a:ext cx="185737" cy="161925"/>
          </a:xfrm>
          <a:prstGeom prst="rightArrow">
            <a:avLst/>
          </a:prstGeom>
          <a:solidFill>
            <a:srgbClr val="83D1F5"/>
          </a:solidFill>
          <a:ln w="57150" cmpd="sng">
            <a:no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5073" name="TextBox 171"/>
          <p:cNvSpPr txBox="1">
            <a:spLocks noChangeArrowheads="1"/>
          </p:cNvSpPr>
          <p:nvPr/>
        </p:nvSpPr>
        <p:spPr bwMode="auto">
          <a:xfrm>
            <a:off x="7050088" y="3413125"/>
            <a:ext cx="649287" cy="200025"/>
          </a:xfrm>
          <a:prstGeom prst="rect">
            <a:avLst/>
          </a:prstGeom>
          <a:noFill/>
          <a:ln w="9525">
            <a:noFill/>
            <a:miter lim="800000"/>
            <a:headEnd/>
            <a:tailEnd/>
          </a:ln>
        </p:spPr>
        <p:txBody>
          <a:bodyPr lIns="0" tIns="0" rIns="0" bIns="0" anchor="b"/>
          <a:lstStyle/>
          <a:p>
            <a:pPr>
              <a:lnSpc>
                <a:spcPct val="85000"/>
              </a:lnSpc>
            </a:pPr>
            <a:r>
              <a:rPr lang="en-US" sz="1000">
                <a:solidFill>
                  <a:srgbClr val="F19027"/>
                </a:solidFill>
                <a:cs typeface="Arial" charset="0"/>
              </a:rPr>
              <a:t>Insight</a:t>
            </a:r>
          </a:p>
        </p:txBody>
      </p:sp>
      <p:sp>
        <p:nvSpPr>
          <p:cNvPr id="77" name="Oval 76"/>
          <p:cNvSpPr/>
          <p:nvPr/>
        </p:nvSpPr>
        <p:spPr>
          <a:xfrm>
            <a:off x="6462713" y="3290888"/>
            <a:ext cx="484187" cy="482600"/>
          </a:xfrm>
          <a:prstGeom prst="ellipse">
            <a:avLst/>
          </a:prstGeom>
          <a:solidFill>
            <a:srgbClr val="F19027"/>
          </a:solidFill>
          <a:ln w="3810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5075" name="TextBox 55"/>
          <p:cNvSpPr txBox="1">
            <a:spLocks noChangeArrowheads="1"/>
          </p:cNvSpPr>
          <p:nvPr/>
        </p:nvSpPr>
        <p:spPr bwMode="auto">
          <a:xfrm>
            <a:off x="7053263" y="2746375"/>
            <a:ext cx="649287" cy="198438"/>
          </a:xfrm>
          <a:prstGeom prst="rect">
            <a:avLst/>
          </a:prstGeom>
          <a:noFill/>
          <a:ln w="9525">
            <a:noFill/>
            <a:miter lim="800000"/>
            <a:headEnd/>
            <a:tailEnd/>
          </a:ln>
        </p:spPr>
        <p:txBody>
          <a:bodyPr lIns="0" tIns="0" rIns="0" bIns="0" anchor="b"/>
          <a:lstStyle/>
          <a:p>
            <a:pPr>
              <a:lnSpc>
                <a:spcPct val="85000"/>
              </a:lnSpc>
            </a:pPr>
            <a:r>
              <a:rPr lang="en-US" sz="1000">
                <a:solidFill>
                  <a:srgbClr val="F19027"/>
                </a:solidFill>
                <a:cs typeface="Arial" charset="0"/>
              </a:rPr>
              <a:t>Analysis</a:t>
            </a:r>
          </a:p>
        </p:txBody>
      </p:sp>
      <p:sp>
        <p:nvSpPr>
          <p:cNvPr id="76" name="Oval 75"/>
          <p:cNvSpPr/>
          <p:nvPr/>
        </p:nvSpPr>
        <p:spPr>
          <a:xfrm>
            <a:off x="6462713" y="2625725"/>
            <a:ext cx="484187" cy="482600"/>
          </a:xfrm>
          <a:prstGeom prst="ellipse">
            <a:avLst/>
          </a:prstGeom>
          <a:solidFill>
            <a:srgbClr val="F19027"/>
          </a:solidFill>
          <a:ln w="38100" cmpd="sng">
            <a:no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2" name="Right Arrow 81"/>
          <p:cNvSpPr/>
          <p:nvPr/>
        </p:nvSpPr>
        <p:spPr>
          <a:xfrm rot="5400000">
            <a:off x="6641307" y="2456656"/>
            <a:ext cx="127000" cy="160337"/>
          </a:xfrm>
          <a:prstGeom prst="rightArrow">
            <a:avLst>
              <a:gd name="adj1" fmla="val 50000"/>
              <a:gd name="adj2" fmla="val 62361"/>
            </a:avLst>
          </a:prstGeom>
          <a:solidFill>
            <a:srgbClr val="83D1F5"/>
          </a:solidFill>
          <a:ln w="57150" cmpd="sng">
            <a:no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2" name="Right Arrow 101"/>
          <p:cNvSpPr/>
          <p:nvPr/>
        </p:nvSpPr>
        <p:spPr>
          <a:xfrm rot="5400000">
            <a:off x="6640513" y="3127375"/>
            <a:ext cx="128588" cy="160337"/>
          </a:xfrm>
          <a:prstGeom prst="rightArrow">
            <a:avLst>
              <a:gd name="adj1" fmla="val 50000"/>
              <a:gd name="adj2" fmla="val 62361"/>
            </a:avLst>
          </a:prstGeom>
          <a:solidFill>
            <a:srgbClr val="83D1F5"/>
          </a:solidFill>
          <a:ln w="57150" cmpd="sng">
            <a:no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45079" name="Picture 6" descr="06a.png"/>
          <p:cNvPicPr>
            <a:picLocks noChangeAspect="1"/>
          </p:cNvPicPr>
          <p:nvPr/>
        </p:nvPicPr>
        <p:blipFill>
          <a:blip r:embed="rId2"/>
          <a:srcRect/>
          <a:stretch>
            <a:fillRect/>
          </a:stretch>
        </p:blipFill>
        <p:spPr bwMode="auto">
          <a:xfrm>
            <a:off x="1882775" y="2482850"/>
            <a:ext cx="393700" cy="406400"/>
          </a:xfrm>
          <a:prstGeom prst="rect">
            <a:avLst/>
          </a:prstGeom>
          <a:noFill/>
          <a:ln w="9525">
            <a:noFill/>
            <a:miter lim="800000"/>
            <a:headEnd/>
            <a:tailEnd/>
          </a:ln>
        </p:spPr>
      </p:pic>
      <p:pic>
        <p:nvPicPr>
          <p:cNvPr id="45080" name="Picture 10" descr="06b.png"/>
          <p:cNvPicPr>
            <a:picLocks noChangeAspect="1"/>
          </p:cNvPicPr>
          <p:nvPr/>
        </p:nvPicPr>
        <p:blipFill>
          <a:blip r:embed="rId3"/>
          <a:srcRect/>
          <a:stretch>
            <a:fillRect/>
          </a:stretch>
        </p:blipFill>
        <p:spPr bwMode="auto">
          <a:xfrm>
            <a:off x="2774950" y="2487613"/>
            <a:ext cx="444500" cy="381000"/>
          </a:xfrm>
          <a:prstGeom prst="rect">
            <a:avLst/>
          </a:prstGeom>
          <a:noFill/>
          <a:ln w="9525">
            <a:noFill/>
            <a:miter lim="800000"/>
            <a:headEnd/>
            <a:tailEnd/>
          </a:ln>
        </p:spPr>
      </p:pic>
      <p:pic>
        <p:nvPicPr>
          <p:cNvPr id="45081" name="Picture 74" descr="05f.png"/>
          <p:cNvPicPr>
            <a:picLocks noChangeAspect="1"/>
          </p:cNvPicPr>
          <p:nvPr/>
        </p:nvPicPr>
        <p:blipFill>
          <a:blip r:embed="rId4"/>
          <a:srcRect/>
          <a:stretch>
            <a:fillRect/>
          </a:stretch>
        </p:blipFill>
        <p:spPr bwMode="auto">
          <a:xfrm>
            <a:off x="3751263" y="2468563"/>
            <a:ext cx="292100" cy="419100"/>
          </a:xfrm>
          <a:prstGeom prst="rect">
            <a:avLst/>
          </a:prstGeom>
          <a:noFill/>
          <a:ln w="9525">
            <a:noFill/>
            <a:miter lim="800000"/>
            <a:headEnd/>
            <a:tailEnd/>
          </a:ln>
        </p:spPr>
      </p:pic>
      <p:pic>
        <p:nvPicPr>
          <p:cNvPr id="45082" name="Picture 102" descr="05f.png"/>
          <p:cNvPicPr>
            <a:picLocks noChangeAspect="1"/>
          </p:cNvPicPr>
          <p:nvPr/>
        </p:nvPicPr>
        <p:blipFill>
          <a:blip r:embed="rId4"/>
          <a:srcRect/>
          <a:stretch>
            <a:fillRect/>
          </a:stretch>
        </p:blipFill>
        <p:spPr bwMode="auto">
          <a:xfrm>
            <a:off x="6605588" y="3384550"/>
            <a:ext cx="219075" cy="314325"/>
          </a:xfrm>
          <a:prstGeom prst="rect">
            <a:avLst/>
          </a:prstGeom>
          <a:noFill/>
          <a:ln w="9525">
            <a:noFill/>
            <a:miter lim="800000"/>
            <a:headEnd/>
            <a:tailEnd/>
          </a:ln>
        </p:spPr>
      </p:pic>
      <p:pic>
        <p:nvPicPr>
          <p:cNvPr id="45083" name="Picture 104" descr="06b.png"/>
          <p:cNvPicPr>
            <a:picLocks noChangeAspect="1"/>
          </p:cNvPicPr>
          <p:nvPr/>
        </p:nvPicPr>
        <p:blipFill>
          <a:blip r:embed="rId3"/>
          <a:srcRect/>
          <a:stretch>
            <a:fillRect/>
          </a:stretch>
        </p:blipFill>
        <p:spPr bwMode="auto">
          <a:xfrm>
            <a:off x="6532563" y="2701925"/>
            <a:ext cx="355600" cy="304800"/>
          </a:xfrm>
          <a:prstGeom prst="rect">
            <a:avLst/>
          </a:prstGeom>
          <a:noFill/>
          <a:ln w="9525">
            <a:noFill/>
            <a:miter lim="800000"/>
            <a:headEnd/>
            <a:tailEnd/>
          </a:ln>
        </p:spPr>
      </p:pic>
      <p:pic>
        <p:nvPicPr>
          <p:cNvPr id="45084" name="Picture 2"/>
          <p:cNvPicPr>
            <a:picLocks noChangeAspect="1" noChangeArrowheads="1"/>
          </p:cNvPicPr>
          <p:nvPr/>
        </p:nvPicPr>
        <p:blipFill>
          <a:blip r:embed="rId5"/>
          <a:srcRect/>
          <a:stretch>
            <a:fillRect/>
          </a:stretch>
        </p:blipFill>
        <p:spPr bwMode="auto">
          <a:xfrm>
            <a:off x="8312150" y="4711700"/>
            <a:ext cx="955675" cy="627063"/>
          </a:xfrm>
          <a:prstGeom prst="rect">
            <a:avLst/>
          </a:prstGeom>
          <a:noFill/>
          <a:ln w="9525">
            <a:noFill/>
            <a:miter lim="800000"/>
            <a:headEnd/>
            <a:tailEnd/>
          </a:ln>
        </p:spPr>
      </p:pic>
      <p:sp>
        <p:nvSpPr>
          <p:cNvPr id="45085" name="TextBox 25"/>
          <p:cNvSpPr txBox="1">
            <a:spLocks noChangeArrowheads="1"/>
          </p:cNvSpPr>
          <p:nvPr/>
        </p:nvSpPr>
        <p:spPr bwMode="auto">
          <a:xfrm>
            <a:off x="0" y="4876800"/>
            <a:ext cx="3184525" cy="261938"/>
          </a:xfrm>
          <a:prstGeom prst="rect">
            <a:avLst/>
          </a:prstGeom>
          <a:solidFill>
            <a:schemeClr val="bg1"/>
          </a:solidFill>
          <a:ln w="9525">
            <a:noFill/>
            <a:miter lim="800000"/>
            <a:headEnd/>
            <a:tailEnd/>
          </a:ln>
        </p:spPr>
        <p:txBody>
          <a:bodyPr>
            <a:spAutoFit/>
          </a:bodyPr>
          <a:lstStyle/>
          <a:p>
            <a:r>
              <a:rPr lang="en-US" sz="1100" i="1">
                <a:latin typeface="Calibri" pitchFamily="34" charset="0"/>
              </a:rPr>
              <a:t>@graemeknows</a:t>
            </a:r>
          </a:p>
        </p:txBody>
      </p:sp>
    </p:spTree>
  </p:cSld>
  <p:clrMapOvr>
    <a:masterClrMapping/>
  </p:clrMapOvr>
  <p:transition spd="slow"/>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1" name="Picture 1" descr="BG_upperLeft.png"/>
          <p:cNvPicPr>
            <a:picLocks noChangeAspect="1"/>
          </p:cNvPicPr>
          <p:nvPr/>
        </p:nvPicPr>
        <p:blipFill>
          <a:blip r:embed="rId2"/>
          <a:srcRect/>
          <a:stretch>
            <a:fillRect/>
          </a:stretch>
        </p:blipFill>
        <p:spPr bwMode="auto">
          <a:xfrm>
            <a:off x="0" y="0"/>
            <a:ext cx="4013200" cy="2603500"/>
          </a:xfrm>
          <a:prstGeom prst="rect">
            <a:avLst/>
          </a:prstGeom>
          <a:noFill/>
          <a:ln w="9525">
            <a:noFill/>
            <a:miter lim="800000"/>
            <a:headEnd/>
            <a:tailEnd/>
          </a:ln>
        </p:spPr>
      </p:pic>
      <p:sp>
        <p:nvSpPr>
          <p:cNvPr id="7" name="Rectangle 6"/>
          <p:cNvSpPr/>
          <p:nvPr/>
        </p:nvSpPr>
        <p:spPr>
          <a:xfrm flipH="1">
            <a:off x="0" y="0"/>
            <a:ext cx="4621213" cy="2700338"/>
          </a:xfrm>
          <a:prstGeom prst="rect">
            <a:avLst/>
          </a:prstGeom>
          <a:gradFill flip="none" rotWithShape="1">
            <a:gsLst>
              <a:gs pos="20000">
                <a:schemeClr val="bg1"/>
              </a:gs>
              <a:gs pos="100000">
                <a:schemeClr val="bg1">
                  <a:alpha val="0"/>
                </a:schemeClr>
              </a:gs>
            </a:gsLst>
            <a:lin ang="18000000" scaled="0"/>
            <a:tileRect/>
          </a:gradFill>
          <a:ln w="57150" cmpd="sng">
            <a:no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6083" name="Title 5"/>
          <p:cNvSpPr txBox="1">
            <a:spLocks/>
          </p:cNvSpPr>
          <p:nvPr/>
        </p:nvSpPr>
        <p:spPr bwMode="auto">
          <a:xfrm>
            <a:off x="555625" y="2216150"/>
            <a:ext cx="8420100" cy="1470025"/>
          </a:xfrm>
          <a:prstGeom prst="rect">
            <a:avLst/>
          </a:prstGeom>
          <a:noFill/>
          <a:ln w="9525">
            <a:noFill/>
            <a:miter lim="800000"/>
            <a:headEnd/>
            <a:tailEnd/>
          </a:ln>
        </p:spPr>
        <p:txBody>
          <a:bodyPr/>
          <a:lstStyle/>
          <a:p>
            <a:pPr>
              <a:lnSpc>
                <a:spcPct val="85000"/>
              </a:lnSpc>
            </a:pPr>
            <a:r>
              <a:rPr lang="en-US" sz="3200" b="1">
                <a:solidFill>
                  <a:srgbClr val="83D1F5"/>
                </a:solidFill>
                <a:latin typeface="Helvetica" pitchFamily="34" charset="0"/>
                <a:cs typeface="Helvetica" pitchFamily="34" charset="0"/>
              </a:rPr>
              <a:t>OK, so </a:t>
            </a:r>
            <a:r>
              <a:rPr lang="en-US" sz="3200" b="1">
                <a:latin typeface="Helvetica" pitchFamily="34" charset="0"/>
                <a:cs typeface="Helvetica" pitchFamily="34" charset="0"/>
              </a:rPr>
              <a:t>now what</a:t>
            </a:r>
            <a:r>
              <a:rPr lang="en-US" sz="3200" b="1">
                <a:solidFill>
                  <a:srgbClr val="83D1F5"/>
                </a:solidFill>
                <a:latin typeface="Helvetica" pitchFamily="34" charset="0"/>
                <a:cs typeface="Helvetica" pitchFamily="34" charset="0"/>
              </a:rPr>
              <a:t>?</a:t>
            </a:r>
            <a:endParaRPr lang="en-US" sz="3200" b="1">
              <a:solidFill>
                <a:srgbClr val="83D1F5"/>
              </a:solidFill>
              <a:cs typeface="Arial" charset="0"/>
            </a:endParaRPr>
          </a:p>
        </p:txBody>
      </p:sp>
      <p:pic>
        <p:nvPicPr>
          <p:cNvPr id="46084" name="Picture 2"/>
          <p:cNvPicPr>
            <a:picLocks noChangeAspect="1" noChangeArrowheads="1"/>
          </p:cNvPicPr>
          <p:nvPr/>
        </p:nvPicPr>
        <p:blipFill>
          <a:blip r:embed="rId3"/>
          <a:srcRect/>
          <a:stretch>
            <a:fillRect/>
          </a:stretch>
        </p:blipFill>
        <p:spPr bwMode="auto">
          <a:xfrm>
            <a:off x="8312150" y="4711700"/>
            <a:ext cx="955675" cy="627063"/>
          </a:xfrm>
          <a:prstGeom prst="rect">
            <a:avLst/>
          </a:prstGeom>
          <a:noFill/>
          <a:ln w="9525">
            <a:noFill/>
            <a:miter lim="800000"/>
            <a:headEnd/>
            <a:tailEnd/>
          </a:ln>
        </p:spPr>
      </p:pic>
      <p:sp>
        <p:nvSpPr>
          <p:cNvPr id="46085" name="TextBox 25"/>
          <p:cNvSpPr txBox="1">
            <a:spLocks noChangeArrowheads="1"/>
          </p:cNvSpPr>
          <p:nvPr/>
        </p:nvSpPr>
        <p:spPr bwMode="auto">
          <a:xfrm>
            <a:off x="0" y="4876800"/>
            <a:ext cx="3184525" cy="261938"/>
          </a:xfrm>
          <a:prstGeom prst="rect">
            <a:avLst/>
          </a:prstGeom>
          <a:solidFill>
            <a:schemeClr val="bg1"/>
          </a:solidFill>
          <a:ln w="9525">
            <a:noFill/>
            <a:miter lim="800000"/>
            <a:headEnd/>
            <a:tailEnd/>
          </a:ln>
        </p:spPr>
        <p:txBody>
          <a:bodyPr>
            <a:spAutoFit/>
          </a:bodyPr>
          <a:lstStyle/>
          <a:p>
            <a:r>
              <a:rPr lang="en-US" sz="1100" i="1">
                <a:latin typeface="Calibri" pitchFamily="34" charset="0"/>
              </a:rPr>
              <a:t>@graemeknows</a:t>
            </a:r>
          </a:p>
        </p:txBody>
      </p:sp>
    </p:spTree>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105" name="Group 13"/>
          <p:cNvGrpSpPr>
            <a:grpSpLocks/>
          </p:cNvGrpSpPr>
          <p:nvPr/>
        </p:nvGrpSpPr>
        <p:grpSpPr bwMode="auto">
          <a:xfrm rot="16200000" flipV="1">
            <a:off x="72231" y="-72231"/>
            <a:ext cx="1509713" cy="1654175"/>
            <a:chOff x="7634017" y="3488590"/>
            <a:chExt cx="1509983" cy="1654910"/>
          </a:xfrm>
        </p:grpSpPr>
        <p:pic>
          <p:nvPicPr>
            <p:cNvPr id="47118" name="Picture 15" descr="accent.png"/>
            <p:cNvPicPr>
              <a:picLocks noChangeAspect="1"/>
            </p:cNvPicPr>
            <p:nvPr/>
          </p:nvPicPr>
          <p:blipFill>
            <a:blip r:embed="rId2"/>
            <a:srcRect/>
            <a:stretch>
              <a:fillRect/>
            </a:stretch>
          </p:blipFill>
          <p:spPr bwMode="auto">
            <a:xfrm>
              <a:off x="7684227" y="3488590"/>
              <a:ext cx="1459773" cy="1654910"/>
            </a:xfrm>
            <a:prstGeom prst="rect">
              <a:avLst/>
            </a:prstGeom>
            <a:noFill/>
            <a:ln w="9525">
              <a:noFill/>
              <a:miter lim="800000"/>
              <a:headEnd/>
              <a:tailEnd/>
            </a:ln>
          </p:spPr>
        </p:pic>
        <p:sp>
          <p:nvSpPr>
            <p:cNvPr id="22" name="Rectangle 2"/>
            <p:cNvSpPr>
              <a:spLocks noChangeArrowheads="1"/>
            </p:cNvSpPr>
            <p:nvPr/>
          </p:nvSpPr>
          <p:spPr bwMode="auto">
            <a:xfrm>
              <a:off x="7634017" y="3488590"/>
              <a:ext cx="1459174" cy="1654910"/>
            </a:xfrm>
            <a:prstGeom prst="rect">
              <a:avLst/>
            </a:prstGeom>
            <a:gradFill rotWithShape="1">
              <a:gsLst>
                <a:gs pos="0">
                  <a:sysClr val="windowText" lastClr="000000">
                    <a:alpha val="89998"/>
                  </a:sysClr>
                </a:gs>
                <a:gs pos="100000">
                  <a:sysClr val="windowText" lastClr="000000">
                    <a:alpha val="0"/>
                  </a:sysClr>
                </a:gs>
              </a:gsLst>
              <a:lin ang="0" scaled="1"/>
            </a:gradFill>
            <a:ln>
              <a:noFill/>
            </a:ln>
            <a:extLst>
              <a:ext uri="{91240B29-F687-4F45-9708-019B960494DF}"/>
            </a:extLst>
          </p:spPr>
          <p:txBody>
            <a:bodyPr/>
            <a:lstStyle/>
            <a:p>
              <a:pPr defTabSz="914400" fontAlgn="auto">
                <a:spcBef>
                  <a:spcPts val="0"/>
                </a:spcBef>
                <a:spcAft>
                  <a:spcPts val="0"/>
                </a:spcAft>
                <a:defRPr/>
              </a:pPr>
              <a:endParaRPr lang="en-US" kern="0">
                <a:solidFill>
                  <a:sysClr val="windowText" lastClr="000000"/>
                </a:solidFill>
                <a:latin typeface="+mn-lt"/>
              </a:endParaRPr>
            </a:p>
          </p:txBody>
        </p:sp>
      </p:grpSp>
      <p:sp>
        <p:nvSpPr>
          <p:cNvPr id="4" name="Sun 3"/>
          <p:cNvSpPr/>
          <p:nvPr/>
        </p:nvSpPr>
        <p:spPr>
          <a:xfrm>
            <a:off x="5913438" y="1666875"/>
            <a:ext cx="2398712" cy="2071688"/>
          </a:xfrm>
          <a:prstGeom prst="sun">
            <a:avLst/>
          </a:prstGeom>
          <a:noFill/>
          <a:ln w="57150" cmpd="sng">
            <a:solidFill>
              <a:srgbClr val="008ABF">
                <a:alpha val="25000"/>
              </a:srgbClr>
            </a:solid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7107" name="Title 1"/>
          <p:cNvSpPr>
            <a:spLocks noGrp="1"/>
          </p:cNvSpPr>
          <p:nvPr>
            <p:ph type="title"/>
          </p:nvPr>
        </p:nvSpPr>
        <p:spPr/>
        <p:txBody>
          <a:bodyPr/>
          <a:lstStyle/>
          <a:p>
            <a:r>
              <a:rPr lang="en-US" smtClean="0">
                <a:latin typeface="Arial" charset="0"/>
                <a:cs typeface="Arial" charset="0"/>
              </a:rPr>
              <a:t>To outperform</a:t>
            </a:r>
            <a:br>
              <a:rPr lang="en-US" smtClean="0">
                <a:latin typeface="Arial" charset="0"/>
                <a:cs typeface="Arial" charset="0"/>
              </a:rPr>
            </a:br>
            <a:r>
              <a:rPr lang="en-US" sz="1800" smtClean="0">
                <a:solidFill>
                  <a:srgbClr val="83D1F5"/>
                </a:solidFill>
                <a:latin typeface="Arial" charset="0"/>
                <a:cs typeface="Arial" charset="0"/>
              </a:rPr>
              <a:t>as data-driven marketers</a:t>
            </a:r>
          </a:p>
        </p:txBody>
      </p:sp>
      <p:sp>
        <p:nvSpPr>
          <p:cNvPr id="47108" name="Title 5"/>
          <p:cNvSpPr txBox="1">
            <a:spLocks/>
          </p:cNvSpPr>
          <p:nvPr/>
        </p:nvSpPr>
        <p:spPr bwMode="auto">
          <a:xfrm>
            <a:off x="166688" y="1531938"/>
            <a:ext cx="5349875" cy="1470025"/>
          </a:xfrm>
          <a:prstGeom prst="rect">
            <a:avLst/>
          </a:prstGeom>
          <a:noFill/>
          <a:ln w="9525">
            <a:noFill/>
            <a:miter lim="800000"/>
            <a:headEnd/>
            <a:tailEnd/>
          </a:ln>
        </p:spPr>
        <p:txBody>
          <a:bodyPr/>
          <a:lstStyle/>
          <a:p>
            <a:pPr marL="342900" indent="-342900">
              <a:lnSpc>
                <a:spcPct val="85000"/>
              </a:lnSpc>
              <a:buFont typeface="Calibri" pitchFamily="34" charset="0"/>
              <a:buAutoNum type="arabicPeriod"/>
            </a:pPr>
            <a:r>
              <a:rPr lang="en-US" sz="1600" b="1">
                <a:solidFill>
                  <a:srgbClr val="83D1F5"/>
                </a:solidFill>
                <a:latin typeface="Helvetica" pitchFamily="34" charset="0"/>
                <a:cs typeface="Helvetica" pitchFamily="34" charset="0"/>
              </a:rPr>
              <a:t>Use analytics to </a:t>
            </a:r>
            <a:r>
              <a:rPr lang="en-US" sz="1600" b="1">
                <a:latin typeface="Helvetica" pitchFamily="34" charset="0"/>
                <a:cs typeface="Helvetica" pitchFamily="34" charset="0"/>
              </a:rPr>
              <a:t>improve core competitiveness </a:t>
            </a:r>
            <a:r>
              <a:rPr lang="en-US" sz="1600" b="1">
                <a:solidFill>
                  <a:srgbClr val="83D1F5"/>
                </a:solidFill>
                <a:latin typeface="Helvetica" pitchFamily="34" charset="0"/>
                <a:cs typeface="Helvetica" pitchFamily="34" charset="0"/>
              </a:rPr>
              <a:t>but understand that it’s a </a:t>
            </a:r>
            <a:r>
              <a:rPr lang="en-US" sz="1600" b="1">
                <a:latin typeface="Helvetica" pitchFamily="34" charset="0"/>
                <a:cs typeface="Helvetica" pitchFamily="34" charset="0"/>
              </a:rPr>
              <a:t>consumer requirement</a:t>
            </a:r>
          </a:p>
          <a:p>
            <a:pPr marL="342900" indent="-342900">
              <a:lnSpc>
                <a:spcPct val="85000"/>
              </a:lnSpc>
              <a:buFont typeface="Calibri" pitchFamily="34" charset="0"/>
              <a:buAutoNum type="arabicPeriod"/>
            </a:pPr>
            <a:endParaRPr lang="en-US" sz="1600" b="1">
              <a:solidFill>
                <a:srgbClr val="83D1F5"/>
              </a:solidFill>
              <a:latin typeface="Helvetica" pitchFamily="34" charset="0"/>
              <a:cs typeface="Helvetica" pitchFamily="34" charset="0"/>
            </a:endParaRPr>
          </a:p>
          <a:p>
            <a:pPr marL="342900" indent="-342900">
              <a:lnSpc>
                <a:spcPct val="85000"/>
              </a:lnSpc>
              <a:buFont typeface="Calibri" pitchFamily="34" charset="0"/>
              <a:buAutoNum type="arabicPeriod"/>
            </a:pPr>
            <a:r>
              <a:rPr lang="en-US" sz="1600" b="1">
                <a:solidFill>
                  <a:srgbClr val="83D1F5"/>
                </a:solidFill>
                <a:latin typeface="Helvetica" pitchFamily="34" charset="0"/>
                <a:cs typeface="Helvetica" pitchFamily="34" charset="0"/>
              </a:rPr>
              <a:t>Make data-driven loyalty a </a:t>
            </a:r>
            <a:r>
              <a:rPr lang="en-US" sz="1600" b="1">
                <a:latin typeface="Helvetica" pitchFamily="34" charset="0"/>
                <a:cs typeface="Helvetica" pitchFamily="34" charset="0"/>
              </a:rPr>
              <a:t>real</a:t>
            </a:r>
            <a:r>
              <a:rPr lang="en-US" sz="1600" b="1">
                <a:solidFill>
                  <a:srgbClr val="83D1F5"/>
                </a:solidFill>
                <a:latin typeface="Helvetica" pitchFamily="34" charset="0"/>
                <a:cs typeface="Helvetica" pitchFamily="34" charset="0"/>
              </a:rPr>
              <a:t> </a:t>
            </a:r>
            <a:r>
              <a:rPr lang="en-US" sz="1600" b="1">
                <a:latin typeface="Helvetica" pitchFamily="34" charset="0"/>
                <a:cs typeface="Helvetica" pitchFamily="34" charset="0"/>
              </a:rPr>
              <a:t>differentiator</a:t>
            </a:r>
          </a:p>
          <a:p>
            <a:pPr marL="342900" indent="-342900">
              <a:lnSpc>
                <a:spcPct val="85000"/>
              </a:lnSpc>
              <a:buFont typeface="Calibri" pitchFamily="34" charset="0"/>
              <a:buAutoNum type="arabicPeriod"/>
            </a:pPr>
            <a:endParaRPr lang="en-US" sz="1600" b="1">
              <a:solidFill>
                <a:srgbClr val="83D1F5"/>
              </a:solidFill>
              <a:latin typeface="Helvetica" pitchFamily="34" charset="0"/>
              <a:cs typeface="Helvetica" pitchFamily="34" charset="0"/>
            </a:endParaRPr>
          </a:p>
          <a:p>
            <a:pPr marL="342900" indent="-342900">
              <a:lnSpc>
                <a:spcPct val="85000"/>
              </a:lnSpc>
              <a:buFont typeface="Calibri" pitchFamily="34" charset="0"/>
              <a:buAutoNum type="arabicPeriod"/>
            </a:pPr>
            <a:r>
              <a:rPr lang="en-US" sz="1600" b="1">
                <a:solidFill>
                  <a:srgbClr val="83D1F5"/>
                </a:solidFill>
                <a:latin typeface="Helvetica" pitchFamily="34" charset="0"/>
                <a:cs typeface="Helvetica" pitchFamily="34" charset="0"/>
              </a:rPr>
              <a:t>Be </a:t>
            </a:r>
            <a:r>
              <a:rPr lang="en-US" sz="1600" b="1">
                <a:latin typeface="Helvetica" pitchFamily="34" charset="0"/>
                <a:cs typeface="Helvetica" pitchFamily="34" charset="0"/>
              </a:rPr>
              <a:t>more right, more often</a:t>
            </a:r>
            <a:r>
              <a:rPr lang="en-US" sz="1600" b="1">
                <a:solidFill>
                  <a:srgbClr val="83D1F5"/>
                </a:solidFill>
                <a:latin typeface="Helvetica" pitchFamily="34" charset="0"/>
                <a:cs typeface="Helvetica" pitchFamily="34" charset="0"/>
              </a:rPr>
              <a:t>… and let your customers know it.</a:t>
            </a:r>
          </a:p>
          <a:p>
            <a:pPr marL="342900" indent="-342900">
              <a:lnSpc>
                <a:spcPct val="85000"/>
              </a:lnSpc>
              <a:buFont typeface="Calibri" pitchFamily="34" charset="0"/>
              <a:buAutoNum type="arabicPeriod"/>
            </a:pPr>
            <a:endParaRPr lang="en-US" sz="1600" b="1">
              <a:solidFill>
                <a:srgbClr val="83D1F5"/>
              </a:solidFill>
              <a:latin typeface="Helvetica" pitchFamily="34" charset="0"/>
              <a:cs typeface="Helvetica" pitchFamily="34" charset="0"/>
            </a:endParaRPr>
          </a:p>
          <a:p>
            <a:pPr marL="342900" indent="-342900">
              <a:lnSpc>
                <a:spcPct val="85000"/>
              </a:lnSpc>
              <a:buFont typeface="Calibri" pitchFamily="34" charset="0"/>
              <a:buAutoNum type="arabicPeriod"/>
            </a:pPr>
            <a:r>
              <a:rPr lang="en-US" sz="1600" b="1">
                <a:latin typeface="Helvetica" pitchFamily="34" charset="0"/>
                <a:cs typeface="Helvetica" pitchFamily="34" charset="0"/>
              </a:rPr>
              <a:t>Collaborate</a:t>
            </a:r>
            <a:r>
              <a:rPr lang="en-US" sz="1600" b="1">
                <a:solidFill>
                  <a:srgbClr val="83D1F5"/>
                </a:solidFill>
                <a:latin typeface="Helvetica" pitchFamily="34" charset="0"/>
                <a:cs typeface="Helvetica" pitchFamily="34" charset="0"/>
              </a:rPr>
              <a:t> </a:t>
            </a:r>
            <a:r>
              <a:rPr lang="en-US" sz="1600" b="1">
                <a:latin typeface="Helvetica" pitchFamily="34" charset="0"/>
                <a:cs typeface="Helvetica" pitchFamily="34" charset="0"/>
              </a:rPr>
              <a:t>across the enterprise </a:t>
            </a:r>
            <a:r>
              <a:rPr lang="en-US" sz="1600" b="1">
                <a:solidFill>
                  <a:srgbClr val="83D1F5"/>
                </a:solidFill>
                <a:latin typeface="Helvetica" pitchFamily="34" charset="0"/>
                <a:cs typeface="Helvetica" pitchFamily="34" charset="0"/>
              </a:rPr>
              <a:t>to increase adoption of your loyalty programs.</a:t>
            </a:r>
          </a:p>
          <a:p>
            <a:pPr marL="342900" indent="-342900">
              <a:lnSpc>
                <a:spcPct val="85000"/>
              </a:lnSpc>
              <a:buFont typeface="Calibri" pitchFamily="34" charset="0"/>
              <a:buAutoNum type="arabicPeriod"/>
            </a:pPr>
            <a:endParaRPr lang="en-US" sz="1600" b="1">
              <a:solidFill>
                <a:srgbClr val="83D1F5"/>
              </a:solidFill>
              <a:latin typeface="Helvetica" pitchFamily="34" charset="0"/>
              <a:cs typeface="Helvetica" pitchFamily="34" charset="0"/>
            </a:endParaRPr>
          </a:p>
          <a:p>
            <a:pPr marL="342900" indent="-342900">
              <a:lnSpc>
                <a:spcPct val="85000"/>
              </a:lnSpc>
              <a:buFont typeface="Calibri" pitchFamily="34" charset="0"/>
              <a:buAutoNum type="arabicPeriod"/>
            </a:pPr>
            <a:r>
              <a:rPr lang="en-US" sz="1600" b="1">
                <a:latin typeface="Helvetica" pitchFamily="34" charset="0"/>
                <a:cs typeface="Helvetica" pitchFamily="34" charset="0"/>
              </a:rPr>
              <a:t>Send the value downstream </a:t>
            </a:r>
            <a:r>
              <a:rPr lang="en-US" sz="1600" b="1">
                <a:solidFill>
                  <a:srgbClr val="83D1F5"/>
                </a:solidFill>
                <a:latin typeface="Helvetica" pitchFamily="34" charset="0"/>
                <a:cs typeface="Helvetica" pitchFamily="34" charset="0"/>
              </a:rPr>
              <a:t>where your customers are “wading” for you</a:t>
            </a:r>
          </a:p>
          <a:p>
            <a:pPr marL="342900" indent="-342900">
              <a:lnSpc>
                <a:spcPct val="85000"/>
              </a:lnSpc>
              <a:buFont typeface="Calibri" pitchFamily="34" charset="0"/>
              <a:buAutoNum type="arabicPeriod"/>
            </a:pPr>
            <a:endParaRPr lang="en-US" sz="1400" b="1">
              <a:solidFill>
                <a:srgbClr val="83D1F5"/>
              </a:solidFill>
              <a:cs typeface="Arial" charset="0"/>
            </a:endParaRPr>
          </a:p>
          <a:p>
            <a:pPr marL="342900" indent="-342900">
              <a:lnSpc>
                <a:spcPct val="85000"/>
              </a:lnSpc>
              <a:buFont typeface="Calibri" pitchFamily="34" charset="0"/>
              <a:buAutoNum type="arabicPeriod"/>
            </a:pPr>
            <a:endParaRPr lang="en-US" sz="1400" b="1">
              <a:solidFill>
                <a:srgbClr val="83D1F5"/>
              </a:solidFill>
              <a:cs typeface="Arial" charset="0"/>
            </a:endParaRPr>
          </a:p>
        </p:txBody>
      </p:sp>
      <p:sp>
        <p:nvSpPr>
          <p:cNvPr id="47109" name="TextBox 25"/>
          <p:cNvSpPr txBox="1">
            <a:spLocks noChangeArrowheads="1"/>
          </p:cNvSpPr>
          <p:nvPr/>
        </p:nvSpPr>
        <p:spPr bwMode="auto">
          <a:xfrm>
            <a:off x="0" y="4876800"/>
            <a:ext cx="3184525" cy="261938"/>
          </a:xfrm>
          <a:prstGeom prst="rect">
            <a:avLst/>
          </a:prstGeom>
          <a:solidFill>
            <a:schemeClr val="bg1"/>
          </a:solidFill>
          <a:ln w="9525">
            <a:noFill/>
            <a:miter lim="800000"/>
            <a:headEnd/>
            <a:tailEnd/>
          </a:ln>
        </p:spPr>
        <p:txBody>
          <a:bodyPr>
            <a:spAutoFit/>
          </a:bodyPr>
          <a:lstStyle/>
          <a:p>
            <a:r>
              <a:rPr lang="en-US" sz="1100" i="1">
                <a:latin typeface="Calibri" pitchFamily="34" charset="0"/>
              </a:rPr>
              <a:t>@graemeknows</a:t>
            </a:r>
          </a:p>
        </p:txBody>
      </p:sp>
      <p:sp>
        <p:nvSpPr>
          <p:cNvPr id="11" name="Rectangle 10"/>
          <p:cNvSpPr/>
          <p:nvPr/>
        </p:nvSpPr>
        <p:spPr>
          <a:xfrm>
            <a:off x="5516563" y="1358900"/>
            <a:ext cx="3313112" cy="2614613"/>
          </a:xfrm>
          <a:prstGeom prst="rect">
            <a:avLst/>
          </a:prstGeom>
          <a:solidFill>
            <a:schemeClr val="accent1">
              <a:alpha val="20000"/>
            </a:schemeClr>
          </a:solidFill>
          <a:ln w="19050" cmpd="sng">
            <a:solidFill>
              <a:srgbClr val="83D1F5"/>
            </a:solidFill>
            <a:prstDash val="dash"/>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5" name="Text Box 9"/>
          <p:cNvSpPr txBox="1">
            <a:spLocks noChangeArrowheads="1"/>
          </p:cNvSpPr>
          <p:nvPr/>
        </p:nvSpPr>
        <p:spPr bwMode="auto">
          <a:xfrm>
            <a:off x="5913438" y="1666875"/>
            <a:ext cx="2573337" cy="508000"/>
          </a:xfrm>
          <a:prstGeom prst="rect">
            <a:avLst/>
          </a:prstGeom>
          <a:noFill/>
          <a:ln>
            <a:noFill/>
          </a:ln>
          <a:effectLst>
            <a:prstShdw prst="shdw17" dist="17961" dir="2700000">
              <a:schemeClr val="accent1">
                <a:gamma/>
                <a:shade val="60000"/>
                <a:invGamma/>
                <a:alpha val="74998"/>
              </a:schemeClr>
            </a:prstShdw>
          </a:effectLst>
          <a:extLst/>
        </p:spPr>
        <p:txBody>
          <a:bodyPr lIns="0" tIns="0" rIns="0" bIns="0">
            <a:spAutoFit/>
          </a:bodyPr>
          <a:lstStyle/>
          <a:p>
            <a:pPr fontAlgn="auto">
              <a:spcBef>
                <a:spcPts val="0"/>
              </a:spcBef>
              <a:spcAft>
                <a:spcPts val="0"/>
              </a:spcAft>
              <a:defRPr/>
            </a:pPr>
            <a:r>
              <a:rPr lang="en-US" sz="1100" dirty="0">
                <a:latin typeface="+mn-lt"/>
                <a:ea typeface="ＭＳ Ｐゴシック" pitchFamily="34" charset="-128"/>
                <a:sym typeface="Arial" charset="0"/>
              </a:rPr>
              <a:t>                           Capture </a:t>
            </a:r>
            <a:r>
              <a:rPr lang="en-US" sz="1100" dirty="0">
                <a:latin typeface="+mn-lt"/>
                <a:ea typeface="ＭＳ Ｐゴシック" pitchFamily="34" charset="-128"/>
                <a:sym typeface="Arial" charset="0"/>
              </a:rPr>
              <a:t>and consolidate disparate data about consumers </a:t>
            </a:r>
            <a:r>
              <a:rPr lang="en-US" sz="1100" dirty="0">
                <a:latin typeface="+mn-lt"/>
                <a:ea typeface="ＭＳ Ｐゴシック" pitchFamily="34" charset="-128"/>
                <a:sym typeface="Arial" charset="0"/>
              </a:rPr>
              <a:t>across</a:t>
            </a:r>
          </a:p>
          <a:p>
            <a:pPr fontAlgn="auto">
              <a:spcBef>
                <a:spcPts val="0"/>
              </a:spcBef>
              <a:spcAft>
                <a:spcPts val="0"/>
              </a:spcAft>
              <a:defRPr/>
            </a:pPr>
            <a:r>
              <a:rPr lang="en-US" sz="1100" dirty="0">
                <a:latin typeface="+mn-lt"/>
                <a:ea typeface="ＭＳ Ｐゴシック" pitchFamily="34" charset="-128"/>
                <a:sym typeface="Arial" charset="0"/>
              </a:rPr>
              <a:t>touch </a:t>
            </a:r>
            <a:r>
              <a:rPr lang="en-US" sz="1100" dirty="0">
                <a:latin typeface="+mn-lt"/>
                <a:ea typeface="ＭＳ Ｐゴシック" pitchFamily="34" charset="-128"/>
                <a:sym typeface="Arial" charset="0"/>
              </a:rPr>
              <a:t>points for </a:t>
            </a:r>
            <a:r>
              <a:rPr lang="en-US" sz="1100" dirty="0">
                <a:latin typeface="+mn-lt"/>
                <a:ea typeface="ＭＳ Ｐゴシック" pitchFamily="34" charset="-128"/>
                <a:sym typeface="Arial" charset="0"/>
              </a:rPr>
              <a:t>1 version </a:t>
            </a:r>
            <a:r>
              <a:rPr lang="en-US" sz="1100" dirty="0">
                <a:latin typeface="+mn-lt"/>
                <a:ea typeface="ＭＳ Ｐゴシック" pitchFamily="34" charset="-128"/>
                <a:sym typeface="Arial" charset="0"/>
              </a:rPr>
              <a:t>of the truth</a:t>
            </a:r>
          </a:p>
        </p:txBody>
      </p:sp>
      <p:sp>
        <p:nvSpPr>
          <p:cNvPr id="17" name="Text Box 9"/>
          <p:cNvSpPr txBox="1">
            <a:spLocks noChangeArrowheads="1"/>
          </p:cNvSpPr>
          <p:nvPr/>
        </p:nvSpPr>
        <p:spPr bwMode="auto">
          <a:xfrm>
            <a:off x="5913438" y="1544638"/>
            <a:ext cx="1476375" cy="368300"/>
          </a:xfrm>
          <a:prstGeom prst="rect">
            <a:avLst/>
          </a:prstGeom>
          <a:noFill/>
          <a:ln>
            <a:noFill/>
          </a:ln>
          <a:effectLst>
            <a:prstShdw prst="shdw17" dist="17961" dir="2700000">
              <a:schemeClr val="accent1">
                <a:gamma/>
                <a:shade val="60000"/>
                <a:invGamma/>
                <a:alpha val="74998"/>
              </a:schemeClr>
            </a:prstShdw>
          </a:effectLst>
          <a:extLst/>
        </p:spPr>
        <p:txBody>
          <a:bodyPr lIns="0" tIns="0" rIns="0" bIns="0">
            <a:spAutoFit/>
          </a:bodyPr>
          <a:lstStyle/>
          <a:p>
            <a:pPr fontAlgn="auto">
              <a:spcBef>
                <a:spcPts val="0"/>
              </a:spcBef>
              <a:spcAft>
                <a:spcPts val="0"/>
              </a:spcAft>
              <a:defRPr/>
            </a:pPr>
            <a:r>
              <a:rPr lang="en-US" sz="2400" b="1" dirty="0">
                <a:solidFill>
                  <a:srgbClr val="F19027"/>
                </a:solidFill>
                <a:latin typeface="+mn-lt"/>
                <a:ea typeface="ＭＳ Ｐゴシック" pitchFamily="34" charset="-128"/>
                <a:sym typeface="Arial" charset="0"/>
              </a:rPr>
              <a:t>Before</a:t>
            </a:r>
            <a:endParaRPr lang="en-US" sz="2400" b="1" dirty="0">
              <a:solidFill>
                <a:srgbClr val="F19027"/>
              </a:solidFill>
              <a:latin typeface="+mn-lt"/>
              <a:ea typeface="ＭＳ Ｐゴシック" pitchFamily="34" charset="-128"/>
            </a:endParaRPr>
          </a:p>
        </p:txBody>
      </p:sp>
      <p:sp>
        <p:nvSpPr>
          <p:cNvPr id="18" name="Text Box 9"/>
          <p:cNvSpPr txBox="1">
            <a:spLocks noChangeArrowheads="1"/>
          </p:cNvSpPr>
          <p:nvPr/>
        </p:nvSpPr>
        <p:spPr bwMode="auto">
          <a:xfrm>
            <a:off x="5913438" y="2465388"/>
            <a:ext cx="2617787" cy="508000"/>
          </a:xfrm>
          <a:prstGeom prst="rect">
            <a:avLst/>
          </a:prstGeom>
          <a:noFill/>
          <a:ln>
            <a:noFill/>
          </a:ln>
          <a:effectLst>
            <a:prstShdw prst="shdw17" dist="17961" dir="2700000">
              <a:schemeClr val="accent1">
                <a:gamma/>
                <a:shade val="60000"/>
                <a:invGamma/>
                <a:alpha val="74998"/>
              </a:schemeClr>
            </a:prstShdw>
          </a:effectLst>
          <a:extLst/>
        </p:spPr>
        <p:txBody>
          <a:bodyPr lIns="0" tIns="0" rIns="0" bIns="0">
            <a:spAutoFit/>
          </a:bodyPr>
          <a:lstStyle/>
          <a:p>
            <a:pPr fontAlgn="auto">
              <a:spcBef>
                <a:spcPts val="0"/>
              </a:spcBef>
              <a:spcAft>
                <a:spcPts val="0"/>
              </a:spcAft>
              <a:defRPr/>
            </a:pPr>
            <a:r>
              <a:rPr lang="en-US" sz="1100" dirty="0">
                <a:latin typeface="+mn-lt"/>
                <a:ea typeface="ＭＳ Ｐゴシック" pitchFamily="34" charset="-128"/>
                <a:sym typeface="Arial" charset="0"/>
              </a:rPr>
              <a:t>Uncover hidden patterns </a:t>
            </a:r>
            <a:endParaRPr lang="en-US" sz="1100" dirty="0">
              <a:latin typeface="+mn-lt"/>
              <a:ea typeface="ＭＳ Ｐゴシック" pitchFamily="34" charset="-128"/>
              <a:sym typeface="Arial" charset="0"/>
            </a:endParaRPr>
          </a:p>
          <a:p>
            <a:pPr fontAlgn="auto">
              <a:spcBef>
                <a:spcPts val="0"/>
              </a:spcBef>
              <a:spcAft>
                <a:spcPts val="0"/>
              </a:spcAft>
              <a:defRPr/>
            </a:pPr>
            <a:r>
              <a:rPr lang="en-US" sz="1100" dirty="0">
                <a:latin typeface="+mn-lt"/>
                <a:ea typeface="ＭＳ Ｐゴシック" pitchFamily="34" charset="-128"/>
                <a:sym typeface="Arial" charset="0"/>
              </a:rPr>
              <a:t>and </a:t>
            </a:r>
            <a:r>
              <a:rPr lang="en-US" sz="1100" dirty="0">
                <a:latin typeface="+mn-lt"/>
                <a:ea typeface="ＭＳ Ｐゴシック" pitchFamily="34" charset="-128"/>
                <a:sym typeface="Arial" charset="0"/>
              </a:rPr>
              <a:t>associations within consumer data </a:t>
            </a:r>
            <a:endParaRPr lang="en-US" sz="1100" dirty="0">
              <a:latin typeface="+mn-lt"/>
              <a:ea typeface="ＭＳ Ｐゴシック" pitchFamily="34" charset="-128"/>
              <a:sym typeface="Arial" charset="0"/>
            </a:endParaRPr>
          </a:p>
          <a:p>
            <a:pPr fontAlgn="auto">
              <a:spcBef>
                <a:spcPts val="0"/>
              </a:spcBef>
              <a:spcAft>
                <a:spcPts val="0"/>
              </a:spcAft>
              <a:defRPr/>
            </a:pPr>
            <a:r>
              <a:rPr lang="en-US" sz="1100" dirty="0">
                <a:latin typeface="+mn-lt"/>
                <a:ea typeface="ＭＳ Ｐゴシック" pitchFamily="34" charset="-128"/>
                <a:sym typeface="Arial" charset="0"/>
              </a:rPr>
              <a:t>to </a:t>
            </a:r>
            <a:r>
              <a:rPr lang="en-US" sz="1100" dirty="0">
                <a:latin typeface="+mn-lt"/>
                <a:ea typeface="ＭＳ Ｐゴシック" pitchFamily="34" charset="-128"/>
                <a:sym typeface="Arial" charset="0"/>
              </a:rPr>
              <a:t>predict what they are likely to do next</a:t>
            </a:r>
          </a:p>
        </p:txBody>
      </p:sp>
      <p:sp>
        <p:nvSpPr>
          <p:cNvPr id="19" name="Text Box 9"/>
          <p:cNvSpPr txBox="1">
            <a:spLocks noChangeArrowheads="1"/>
          </p:cNvSpPr>
          <p:nvPr/>
        </p:nvSpPr>
        <p:spPr bwMode="auto">
          <a:xfrm>
            <a:off x="7351713" y="2349500"/>
            <a:ext cx="1477962" cy="369888"/>
          </a:xfrm>
          <a:prstGeom prst="rect">
            <a:avLst/>
          </a:prstGeom>
          <a:noFill/>
          <a:ln>
            <a:noFill/>
          </a:ln>
          <a:effectLst>
            <a:prstShdw prst="shdw17" dist="17961" dir="2700000">
              <a:schemeClr val="accent1">
                <a:gamma/>
                <a:shade val="60000"/>
                <a:invGamma/>
                <a:alpha val="74998"/>
              </a:schemeClr>
            </a:prstShdw>
          </a:effectLst>
          <a:extLst/>
        </p:spPr>
        <p:txBody>
          <a:bodyPr lIns="0" tIns="0" rIns="0" bIns="0">
            <a:spAutoFit/>
          </a:bodyPr>
          <a:lstStyle/>
          <a:p>
            <a:pPr fontAlgn="auto">
              <a:spcBef>
                <a:spcPts val="0"/>
              </a:spcBef>
              <a:spcAft>
                <a:spcPts val="0"/>
              </a:spcAft>
              <a:defRPr/>
            </a:pPr>
            <a:r>
              <a:rPr lang="en-US" sz="2400" b="1" dirty="0">
                <a:solidFill>
                  <a:srgbClr val="F19027"/>
                </a:solidFill>
                <a:latin typeface="+mn-lt"/>
                <a:ea typeface="ＭＳ Ｐゴシック" pitchFamily="34" charset="-128"/>
                <a:sym typeface="Arial" charset="0"/>
              </a:rPr>
              <a:t>During</a:t>
            </a:r>
            <a:endParaRPr lang="en-US" sz="2400" b="1" dirty="0">
              <a:solidFill>
                <a:srgbClr val="F19027"/>
              </a:solidFill>
              <a:latin typeface="+mn-lt"/>
              <a:ea typeface="ＭＳ Ｐゴシック" pitchFamily="34" charset="-128"/>
            </a:endParaRPr>
          </a:p>
        </p:txBody>
      </p:sp>
      <p:sp>
        <p:nvSpPr>
          <p:cNvPr id="20" name="Text Box 9"/>
          <p:cNvSpPr txBox="1">
            <a:spLocks noChangeArrowheads="1"/>
          </p:cNvSpPr>
          <p:nvPr/>
        </p:nvSpPr>
        <p:spPr bwMode="auto">
          <a:xfrm>
            <a:off x="5913438" y="3232150"/>
            <a:ext cx="2478087" cy="506413"/>
          </a:xfrm>
          <a:prstGeom prst="rect">
            <a:avLst/>
          </a:prstGeom>
          <a:noFill/>
          <a:ln>
            <a:noFill/>
          </a:ln>
          <a:effectLst>
            <a:prstShdw prst="shdw17" dist="17961" dir="2700000">
              <a:schemeClr val="accent1">
                <a:gamma/>
                <a:shade val="60000"/>
                <a:invGamma/>
                <a:alpha val="74998"/>
              </a:schemeClr>
            </a:prstShdw>
          </a:effectLst>
          <a:extLst/>
        </p:spPr>
        <p:txBody>
          <a:bodyPr lIns="0" tIns="0" rIns="0" bIns="0">
            <a:spAutoFit/>
          </a:bodyPr>
          <a:lstStyle/>
          <a:p>
            <a:pPr fontAlgn="auto">
              <a:spcBef>
                <a:spcPts val="0"/>
              </a:spcBef>
              <a:spcAft>
                <a:spcPts val="0"/>
              </a:spcAft>
              <a:defRPr/>
            </a:pPr>
            <a:r>
              <a:rPr lang="en-US" sz="1100" dirty="0">
                <a:latin typeface="+mn-lt"/>
                <a:ea typeface="ＭＳ Ｐゴシック" pitchFamily="34" charset="-128"/>
                <a:sym typeface="Arial" charset="0"/>
              </a:rPr>
              <a:t>                      Review, measure and apply </a:t>
            </a:r>
            <a:r>
              <a:rPr lang="en-US" sz="1100" dirty="0">
                <a:latin typeface="+mn-lt"/>
                <a:ea typeface="ＭＳ Ｐゴシック" pitchFamily="34" charset="-128"/>
                <a:sym typeface="Arial" charset="0"/>
              </a:rPr>
              <a:t>the optimal offer, time and channel that is best for each individual </a:t>
            </a:r>
            <a:r>
              <a:rPr lang="en-US" sz="1100" dirty="0">
                <a:latin typeface="+mn-lt"/>
                <a:ea typeface="ＭＳ Ｐゴシック" pitchFamily="34" charset="-128"/>
                <a:sym typeface="Arial" charset="0"/>
              </a:rPr>
              <a:t>prospect and customer</a:t>
            </a:r>
            <a:endParaRPr lang="en-US" sz="1100" dirty="0">
              <a:latin typeface="+mn-lt"/>
              <a:ea typeface="ＭＳ Ｐゴシック" pitchFamily="34" charset="-128"/>
              <a:sym typeface="Arial" charset="0"/>
            </a:endParaRPr>
          </a:p>
        </p:txBody>
      </p:sp>
      <p:sp>
        <p:nvSpPr>
          <p:cNvPr id="21" name="Text Box 9"/>
          <p:cNvSpPr txBox="1">
            <a:spLocks noChangeArrowheads="1"/>
          </p:cNvSpPr>
          <p:nvPr/>
        </p:nvSpPr>
        <p:spPr bwMode="auto">
          <a:xfrm>
            <a:off x="5913438" y="3103563"/>
            <a:ext cx="1803400" cy="369887"/>
          </a:xfrm>
          <a:prstGeom prst="rect">
            <a:avLst/>
          </a:prstGeom>
          <a:noFill/>
          <a:ln>
            <a:noFill/>
          </a:ln>
          <a:effectLst>
            <a:prstShdw prst="shdw17" dist="17961" dir="2700000">
              <a:schemeClr val="accent1">
                <a:gamma/>
                <a:shade val="60000"/>
                <a:invGamma/>
                <a:alpha val="74998"/>
              </a:schemeClr>
            </a:prstShdw>
          </a:effectLst>
          <a:extLst/>
        </p:spPr>
        <p:txBody>
          <a:bodyPr lIns="0" tIns="0" rIns="0" bIns="0">
            <a:spAutoFit/>
          </a:bodyPr>
          <a:lstStyle/>
          <a:p>
            <a:pPr fontAlgn="auto">
              <a:spcBef>
                <a:spcPts val="0"/>
              </a:spcBef>
              <a:spcAft>
                <a:spcPts val="0"/>
              </a:spcAft>
              <a:defRPr/>
            </a:pPr>
            <a:r>
              <a:rPr lang="en-US" sz="2400" b="1" dirty="0">
                <a:solidFill>
                  <a:srgbClr val="F19027"/>
                </a:solidFill>
                <a:latin typeface="+mn-lt"/>
                <a:ea typeface="ＭＳ Ｐゴシック" pitchFamily="34" charset="-128"/>
                <a:sym typeface="Arial" charset="0"/>
              </a:rPr>
              <a:t>After</a:t>
            </a:r>
            <a:endParaRPr lang="en-US" sz="2400" b="1" dirty="0">
              <a:solidFill>
                <a:srgbClr val="F19027"/>
              </a:solidFill>
              <a:latin typeface="+mn-lt"/>
              <a:ea typeface="ＭＳ Ｐゴシック" pitchFamily="34" charset="-128"/>
            </a:endParaRPr>
          </a:p>
        </p:txBody>
      </p:sp>
      <p:pic>
        <p:nvPicPr>
          <p:cNvPr id="47117" name="Picture 2"/>
          <p:cNvPicPr>
            <a:picLocks noChangeAspect="1" noChangeArrowheads="1"/>
          </p:cNvPicPr>
          <p:nvPr/>
        </p:nvPicPr>
        <p:blipFill>
          <a:blip r:embed="rId3"/>
          <a:srcRect/>
          <a:stretch>
            <a:fillRect/>
          </a:stretch>
        </p:blipFill>
        <p:spPr bwMode="auto">
          <a:xfrm>
            <a:off x="8312150" y="4711700"/>
            <a:ext cx="955675" cy="627063"/>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129" name="Group 13"/>
          <p:cNvGrpSpPr>
            <a:grpSpLocks/>
          </p:cNvGrpSpPr>
          <p:nvPr/>
        </p:nvGrpSpPr>
        <p:grpSpPr bwMode="auto">
          <a:xfrm rot="16200000" flipV="1">
            <a:off x="72231" y="-72231"/>
            <a:ext cx="1509713" cy="1654175"/>
            <a:chOff x="7634017" y="3488590"/>
            <a:chExt cx="1509983" cy="1654910"/>
          </a:xfrm>
        </p:grpSpPr>
        <p:pic>
          <p:nvPicPr>
            <p:cNvPr id="48141" name="Picture 17" descr="accent.png"/>
            <p:cNvPicPr>
              <a:picLocks noChangeAspect="1"/>
            </p:cNvPicPr>
            <p:nvPr/>
          </p:nvPicPr>
          <p:blipFill>
            <a:blip r:embed="rId2"/>
            <a:srcRect/>
            <a:stretch>
              <a:fillRect/>
            </a:stretch>
          </p:blipFill>
          <p:spPr bwMode="auto">
            <a:xfrm>
              <a:off x="7684227" y="3488590"/>
              <a:ext cx="1459773" cy="1654910"/>
            </a:xfrm>
            <a:prstGeom prst="rect">
              <a:avLst/>
            </a:prstGeom>
            <a:noFill/>
            <a:ln w="9525">
              <a:noFill/>
              <a:miter lim="800000"/>
              <a:headEnd/>
              <a:tailEnd/>
            </a:ln>
          </p:spPr>
        </p:pic>
        <p:sp>
          <p:nvSpPr>
            <p:cNvPr id="19" name="Rectangle 2"/>
            <p:cNvSpPr>
              <a:spLocks noChangeArrowheads="1"/>
            </p:cNvSpPr>
            <p:nvPr/>
          </p:nvSpPr>
          <p:spPr bwMode="auto">
            <a:xfrm>
              <a:off x="7634017" y="3488590"/>
              <a:ext cx="1459174" cy="1654910"/>
            </a:xfrm>
            <a:prstGeom prst="rect">
              <a:avLst/>
            </a:prstGeom>
            <a:gradFill rotWithShape="1">
              <a:gsLst>
                <a:gs pos="0">
                  <a:sysClr val="windowText" lastClr="000000">
                    <a:alpha val="89998"/>
                  </a:sysClr>
                </a:gs>
                <a:gs pos="100000">
                  <a:sysClr val="windowText" lastClr="000000">
                    <a:alpha val="0"/>
                  </a:sysClr>
                </a:gs>
              </a:gsLst>
              <a:lin ang="0" scaled="1"/>
            </a:gradFill>
            <a:ln>
              <a:noFill/>
            </a:ln>
            <a:extLst>
              <a:ext uri="{91240B29-F687-4F45-9708-019B960494DF}"/>
            </a:extLst>
          </p:spPr>
          <p:txBody>
            <a:bodyPr/>
            <a:lstStyle/>
            <a:p>
              <a:pPr defTabSz="914400" fontAlgn="auto">
                <a:spcBef>
                  <a:spcPts val="0"/>
                </a:spcBef>
                <a:spcAft>
                  <a:spcPts val="0"/>
                </a:spcAft>
                <a:defRPr/>
              </a:pPr>
              <a:endParaRPr lang="en-US" kern="0">
                <a:solidFill>
                  <a:sysClr val="windowText" lastClr="000000"/>
                </a:solidFill>
                <a:latin typeface="+mn-lt"/>
              </a:endParaRPr>
            </a:p>
          </p:txBody>
        </p:sp>
      </p:grpSp>
      <p:sp>
        <p:nvSpPr>
          <p:cNvPr id="48130" name="Title 1"/>
          <p:cNvSpPr>
            <a:spLocks noGrp="1"/>
          </p:cNvSpPr>
          <p:nvPr>
            <p:ph type="title"/>
          </p:nvPr>
        </p:nvSpPr>
        <p:spPr/>
        <p:txBody>
          <a:bodyPr/>
          <a:lstStyle/>
          <a:p>
            <a:r>
              <a:rPr lang="en-US" smtClean="0">
                <a:latin typeface="Arial" charset="0"/>
                <a:cs typeface="Arial" charset="0"/>
              </a:rPr>
              <a:t>Manage Risk</a:t>
            </a:r>
            <a:br>
              <a:rPr lang="en-US" smtClean="0">
                <a:latin typeface="Arial" charset="0"/>
                <a:cs typeface="Arial" charset="0"/>
              </a:rPr>
            </a:br>
            <a:r>
              <a:rPr lang="en-US" sz="1800" smtClean="0">
                <a:solidFill>
                  <a:srgbClr val="83D1F5"/>
                </a:solidFill>
                <a:latin typeface="Arial" charset="0"/>
                <a:cs typeface="Arial" charset="0"/>
              </a:rPr>
              <a:t>from agency to audience and back</a:t>
            </a:r>
          </a:p>
        </p:txBody>
      </p:sp>
      <p:sp>
        <p:nvSpPr>
          <p:cNvPr id="48131" name="Title 5"/>
          <p:cNvSpPr txBox="1">
            <a:spLocks/>
          </p:cNvSpPr>
          <p:nvPr/>
        </p:nvSpPr>
        <p:spPr bwMode="auto">
          <a:xfrm>
            <a:off x="166688" y="1651000"/>
            <a:ext cx="5349875" cy="1470025"/>
          </a:xfrm>
          <a:prstGeom prst="rect">
            <a:avLst/>
          </a:prstGeom>
          <a:noFill/>
          <a:ln w="9525">
            <a:noFill/>
            <a:miter lim="800000"/>
            <a:headEnd/>
            <a:tailEnd/>
          </a:ln>
        </p:spPr>
        <p:txBody>
          <a:bodyPr/>
          <a:lstStyle/>
          <a:p>
            <a:pPr marL="342900" indent="-342900">
              <a:lnSpc>
                <a:spcPct val="85000"/>
              </a:lnSpc>
              <a:buFont typeface="Calibri" pitchFamily="34" charset="0"/>
              <a:buAutoNum type="arabicPeriod"/>
            </a:pPr>
            <a:r>
              <a:rPr lang="en-US" b="1">
                <a:solidFill>
                  <a:srgbClr val="83D1F5"/>
                </a:solidFill>
                <a:latin typeface="Helvetica" pitchFamily="34" charset="0"/>
                <a:cs typeface="Helvetica" pitchFamily="34" charset="0"/>
              </a:rPr>
              <a:t>Guard against </a:t>
            </a:r>
            <a:r>
              <a:rPr lang="en-US" b="1">
                <a:latin typeface="Helvetica" pitchFamily="34" charset="0"/>
                <a:cs typeface="Helvetica" pitchFamily="34" charset="0"/>
              </a:rPr>
              <a:t>poor-decision making</a:t>
            </a:r>
          </a:p>
          <a:p>
            <a:pPr marL="342900" indent="-342900">
              <a:lnSpc>
                <a:spcPct val="85000"/>
              </a:lnSpc>
              <a:buFont typeface="Calibri" pitchFamily="34" charset="0"/>
              <a:buAutoNum type="arabicPeriod"/>
            </a:pPr>
            <a:endParaRPr lang="en-US" b="1">
              <a:solidFill>
                <a:srgbClr val="83D1F5"/>
              </a:solidFill>
              <a:latin typeface="Helvetica" pitchFamily="34" charset="0"/>
              <a:cs typeface="Helvetica" pitchFamily="34" charset="0"/>
            </a:endParaRPr>
          </a:p>
          <a:p>
            <a:pPr marL="342900" indent="-342900">
              <a:lnSpc>
                <a:spcPct val="85000"/>
              </a:lnSpc>
              <a:buFont typeface="Calibri" pitchFamily="34" charset="0"/>
              <a:buAutoNum type="arabicPeriod"/>
            </a:pPr>
            <a:r>
              <a:rPr lang="en-US" b="1">
                <a:solidFill>
                  <a:srgbClr val="83D1F5"/>
                </a:solidFill>
                <a:latin typeface="Helvetica" pitchFamily="34" charset="0"/>
                <a:cs typeface="Helvetica" pitchFamily="34" charset="0"/>
              </a:rPr>
              <a:t>Protect against </a:t>
            </a:r>
            <a:r>
              <a:rPr lang="en-US" b="1">
                <a:latin typeface="Helvetica" pitchFamily="34" charset="0"/>
                <a:cs typeface="Helvetica" pitchFamily="34" charset="0"/>
              </a:rPr>
              <a:t>security and privacy </a:t>
            </a:r>
            <a:r>
              <a:rPr lang="en-US" b="1">
                <a:solidFill>
                  <a:srgbClr val="83D1F5"/>
                </a:solidFill>
                <a:latin typeface="Helvetica" pitchFamily="34" charset="0"/>
                <a:cs typeface="Helvetica" pitchFamily="34" charset="0"/>
              </a:rPr>
              <a:t>risks</a:t>
            </a:r>
          </a:p>
          <a:p>
            <a:pPr marL="342900" indent="-342900">
              <a:lnSpc>
                <a:spcPct val="85000"/>
              </a:lnSpc>
              <a:buFont typeface="Calibri" pitchFamily="34" charset="0"/>
              <a:buAutoNum type="arabicPeriod"/>
            </a:pPr>
            <a:endParaRPr lang="en-US" b="1">
              <a:solidFill>
                <a:srgbClr val="83D1F5"/>
              </a:solidFill>
              <a:latin typeface="Helvetica" pitchFamily="34" charset="0"/>
              <a:cs typeface="Helvetica" pitchFamily="34" charset="0"/>
            </a:endParaRPr>
          </a:p>
          <a:p>
            <a:pPr marL="342900" indent="-342900">
              <a:lnSpc>
                <a:spcPct val="85000"/>
              </a:lnSpc>
              <a:buFont typeface="Calibri" pitchFamily="34" charset="0"/>
              <a:buAutoNum type="arabicPeriod"/>
            </a:pPr>
            <a:r>
              <a:rPr lang="en-US" b="1">
                <a:solidFill>
                  <a:srgbClr val="83D1F5"/>
                </a:solidFill>
                <a:latin typeface="Helvetica" pitchFamily="34" charset="0"/>
                <a:cs typeface="Helvetica" pitchFamily="34" charset="0"/>
              </a:rPr>
              <a:t>Get  the </a:t>
            </a:r>
            <a:r>
              <a:rPr lang="en-US" b="1">
                <a:latin typeface="Helvetica" pitchFamily="34" charset="0"/>
                <a:cs typeface="Helvetica" pitchFamily="34" charset="0"/>
              </a:rPr>
              <a:t>risk-opportunity equation </a:t>
            </a:r>
            <a:r>
              <a:rPr lang="en-US" b="1">
                <a:solidFill>
                  <a:srgbClr val="83D1F5"/>
                </a:solidFill>
                <a:latin typeface="Helvetica" pitchFamily="34" charset="0"/>
                <a:cs typeface="Helvetica" pitchFamily="34" charset="0"/>
              </a:rPr>
              <a:t>right</a:t>
            </a:r>
          </a:p>
          <a:p>
            <a:pPr marL="342900" indent="-342900">
              <a:lnSpc>
                <a:spcPct val="85000"/>
              </a:lnSpc>
              <a:buFont typeface="Calibri" pitchFamily="34" charset="0"/>
              <a:buAutoNum type="arabicPeriod"/>
            </a:pPr>
            <a:endParaRPr lang="en-US" b="1">
              <a:solidFill>
                <a:srgbClr val="83D1F5"/>
              </a:solidFill>
              <a:latin typeface="Helvetica" pitchFamily="34" charset="0"/>
              <a:cs typeface="Helvetica" pitchFamily="34" charset="0"/>
            </a:endParaRPr>
          </a:p>
          <a:p>
            <a:pPr marL="342900" indent="-342900">
              <a:lnSpc>
                <a:spcPct val="85000"/>
              </a:lnSpc>
              <a:buFont typeface="Calibri" pitchFamily="34" charset="0"/>
              <a:buAutoNum type="arabicPeriod"/>
            </a:pPr>
            <a:r>
              <a:rPr lang="en-US" b="1">
                <a:solidFill>
                  <a:srgbClr val="83D1F5"/>
                </a:solidFill>
                <a:latin typeface="Helvetica" pitchFamily="34" charset="0"/>
                <a:cs typeface="Helvetica" pitchFamily="34" charset="0"/>
              </a:rPr>
              <a:t>Keep your </a:t>
            </a:r>
            <a:r>
              <a:rPr lang="en-US" b="1">
                <a:latin typeface="Helvetica" pitchFamily="34" charset="0"/>
                <a:cs typeface="Helvetica" pitchFamily="34" charset="0"/>
              </a:rPr>
              <a:t>audience informed </a:t>
            </a:r>
            <a:r>
              <a:rPr lang="en-US" b="1">
                <a:solidFill>
                  <a:srgbClr val="83D1F5"/>
                </a:solidFill>
                <a:latin typeface="Helvetica" pitchFamily="34" charset="0"/>
                <a:cs typeface="Helvetica" pitchFamily="34" charset="0"/>
              </a:rPr>
              <a:t>at all times</a:t>
            </a:r>
          </a:p>
          <a:p>
            <a:pPr marL="342900" indent="-342900">
              <a:lnSpc>
                <a:spcPct val="85000"/>
              </a:lnSpc>
              <a:buFont typeface="Calibri" pitchFamily="34" charset="0"/>
              <a:buAutoNum type="arabicPeriod"/>
            </a:pPr>
            <a:endParaRPr lang="en-US" sz="1600" b="1">
              <a:solidFill>
                <a:srgbClr val="83D1F5"/>
              </a:solidFill>
              <a:cs typeface="Arial" charset="0"/>
            </a:endParaRPr>
          </a:p>
          <a:p>
            <a:pPr marL="342900" indent="-342900">
              <a:lnSpc>
                <a:spcPct val="85000"/>
              </a:lnSpc>
              <a:buFont typeface="Calibri" pitchFamily="34" charset="0"/>
              <a:buAutoNum type="arabicPeriod"/>
            </a:pPr>
            <a:endParaRPr lang="en-US" sz="1600" b="1">
              <a:solidFill>
                <a:srgbClr val="83D1F5"/>
              </a:solidFill>
              <a:cs typeface="Arial" charset="0"/>
            </a:endParaRPr>
          </a:p>
        </p:txBody>
      </p:sp>
      <p:sp>
        <p:nvSpPr>
          <p:cNvPr id="48132" name="TextBox 25"/>
          <p:cNvSpPr txBox="1">
            <a:spLocks noChangeArrowheads="1"/>
          </p:cNvSpPr>
          <p:nvPr/>
        </p:nvSpPr>
        <p:spPr bwMode="auto">
          <a:xfrm>
            <a:off x="0" y="4876800"/>
            <a:ext cx="3184525" cy="261938"/>
          </a:xfrm>
          <a:prstGeom prst="rect">
            <a:avLst/>
          </a:prstGeom>
          <a:solidFill>
            <a:schemeClr val="bg1"/>
          </a:solidFill>
          <a:ln w="9525">
            <a:noFill/>
            <a:miter lim="800000"/>
            <a:headEnd/>
            <a:tailEnd/>
          </a:ln>
        </p:spPr>
        <p:txBody>
          <a:bodyPr>
            <a:spAutoFit/>
          </a:bodyPr>
          <a:lstStyle/>
          <a:p>
            <a:r>
              <a:rPr lang="en-US" sz="1100" i="1">
                <a:latin typeface="Calibri" pitchFamily="34" charset="0"/>
              </a:rPr>
              <a:t>@graemeknows</a:t>
            </a:r>
          </a:p>
        </p:txBody>
      </p:sp>
      <p:sp>
        <p:nvSpPr>
          <p:cNvPr id="13" name="Rectangle 12"/>
          <p:cNvSpPr/>
          <p:nvPr/>
        </p:nvSpPr>
        <p:spPr>
          <a:xfrm>
            <a:off x="5516563" y="1358900"/>
            <a:ext cx="3313112" cy="2614613"/>
          </a:xfrm>
          <a:prstGeom prst="rect">
            <a:avLst/>
          </a:prstGeom>
          <a:solidFill>
            <a:schemeClr val="accent1">
              <a:alpha val="20000"/>
            </a:schemeClr>
          </a:solidFill>
          <a:ln w="19050" cmpd="sng">
            <a:solidFill>
              <a:srgbClr val="83D1F5"/>
            </a:solidFill>
            <a:prstDash val="dash"/>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48134" name="Picture 2"/>
          <p:cNvPicPr>
            <a:picLocks noChangeAspect="1" noChangeArrowheads="1"/>
          </p:cNvPicPr>
          <p:nvPr/>
        </p:nvPicPr>
        <p:blipFill>
          <a:blip r:embed="rId3"/>
          <a:srcRect/>
          <a:stretch>
            <a:fillRect/>
          </a:stretch>
        </p:blipFill>
        <p:spPr bwMode="auto">
          <a:xfrm>
            <a:off x="8312150" y="4711700"/>
            <a:ext cx="955675" cy="627063"/>
          </a:xfrm>
          <a:prstGeom prst="rect">
            <a:avLst/>
          </a:prstGeom>
          <a:noFill/>
          <a:ln w="9525">
            <a:noFill/>
            <a:miter lim="800000"/>
            <a:headEnd/>
            <a:tailEnd/>
          </a:ln>
        </p:spPr>
      </p:pic>
      <p:cxnSp>
        <p:nvCxnSpPr>
          <p:cNvPr id="4" name="Curved Connector 3"/>
          <p:cNvCxnSpPr/>
          <p:nvPr/>
        </p:nvCxnSpPr>
        <p:spPr>
          <a:xfrm rot="5400000">
            <a:off x="6217445" y="1780381"/>
            <a:ext cx="1109662" cy="1108075"/>
          </a:xfrm>
          <a:prstGeom prst="curvedConnector3">
            <a:avLst/>
          </a:prstGeom>
          <a:ln w="50800" cap="sq">
            <a:solidFill>
              <a:schemeClr val="accent1">
                <a:alpha val="33000"/>
              </a:schemeClr>
            </a:solidFill>
            <a:tailEnd type="stealth" w="lg" len="lg"/>
          </a:ln>
        </p:spPr>
        <p:style>
          <a:lnRef idx="2">
            <a:schemeClr val="accent1"/>
          </a:lnRef>
          <a:fillRef idx="0">
            <a:schemeClr val="accent1"/>
          </a:fillRef>
          <a:effectRef idx="1">
            <a:schemeClr val="accent1"/>
          </a:effectRef>
          <a:fontRef idx="minor">
            <a:schemeClr val="tx1"/>
          </a:fontRef>
        </p:style>
      </p:cxnSp>
      <p:cxnSp>
        <p:nvCxnSpPr>
          <p:cNvPr id="15" name="Curved Connector 14"/>
          <p:cNvCxnSpPr/>
          <p:nvPr/>
        </p:nvCxnSpPr>
        <p:spPr>
          <a:xfrm rot="16200000" flipH="1">
            <a:off x="7173119" y="2432844"/>
            <a:ext cx="1108075" cy="1109663"/>
          </a:xfrm>
          <a:prstGeom prst="curvedConnector3">
            <a:avLst/>
          </a:prstGeom>
          <a:ln w="50800" cap="sq">
            <a:solidFill>
              <a:schemeClr val="accent1">
                <a:alpha val="33000"/>
              </a:schemeClr>
            </a:solidFill>
            <a:tailEnd type="stealth" w="lg" len="lg"/>
          </a:ln>
        </p:spPr>
        <p:style>
          <a:lnRef idx="2">
            <a:schemeClr val="accent1"/>
          </a:lnRef>
          <a:fillRef idx="0">
            <a:schemeClr val="accent1"/>
          </a:fillRef>
          <a:effectRef idx="1">
            <a:schemeClr val="accent1"/>
          </a:effectRef>
          <a:fontRef idx="minor">
            <a:schemeClr val="tx1"/>
          </a:fontRef>
        </p:style>
      </p:cxnSp>
      <p:cxnSp>
        <p:nvCxnSpPr>
          <p:cNvPr id="17" name="Curved Connector 16"/>
          <p:cNvCxnSpPr/>
          <p:nvPr/>
        </p:nvCxnSpPr>
        <p:spPr>
          <a:xfrm rot="5400000">
            <a:off x="6640513" y="3125787"/>
            <a:ext cx="420688" cy="411163"/>
          </a:xfrm>
          <a:prstGeom prst="curvedConnector3">
            <a:avLst/>
          </a:prstGeom>
          <a:ln w="50800" cap="sq">
            <a:solidFill>
              <a:schemeClr val="accent1">
                <a:alpha val="33000"/>
              </a:schemeClr>
            </a:solidFill>
            <a:tailEnd type="stealth" w="lg" len="lg"/>
          </a:ln>
        </p:spPr>
        <p:style>
          <a:lnRef idx="2">
            <a:schemeClr val="accent1"/>
          </a:lnRef>
          <a:fillRef idx="0">
            <a:schemeClr val="accent1"/>
          </a:fillRef>
          <a:effectRef idx="1">
            <a:schemeClr val="accent1"/>
          </a:effectRef>
          <a:fontRef idx="minor">
            <a:schemeClr val="tx1"/>
          </a:fontRef>
        </p:style>
      </p:cxnSp>
      <p:cxnSp>
        <p:nvCxnSpPr>
          <p:cNvPr id="21" name="Curved Connector 20"/>
          <p:cNvCxnSpPr/>
          <p:nvPr/>
        </p:nvCxnSpPr>
        <p:spPr>
          <a:xfrm rot="16200000" flipH="1">
            <a:off x="6046788" y="1784350"/>
            <a:ext cx="420687" cy="411163"/>
          </a:xfrm>
          <a:prstGeom prst="curvedConnector3">
            <a:avLst/>
          </a:prstGeom>
          <a:ln w="50800" cap="sq">
            <a:solidFill>
              <a:schemeClr val="accent1">
                <a:alpha val="33000"/>
              </a:schemeClr>
            </a:solidFill>
            <a:tailEnd type="stealth" w="lg" len="lg"/>
          </a:ln>
        </p:spPr>
        <p:style>
          <a:lnRef idx="2">
            <a:schemeClr val="accent1"/>
          </a:lnRef>
          <a:fillRef idx="0">
            <a:schemeClr val="accent1"/>
          </a:fillRef>
          <a:effectRef idx="1">
            <a:schemeClr val="accent1"/>
          </a:effectRef>
          <a:fontRef idx="minor">
            <a:schemeClr val="tx1"/>
          </a:fontRef>
        </p:style>
      </p:cxnSp>
      <p:cxnSp>
        <p:nvCxnSpPr>
          <p:cNvPr id="22" name="Curved Connector 21"/>
          <p:cNvCxnSpPr/>
          <p:nvPr/>
        </p:nvCxnSpPr>
        <p:spPr>
          <a:xfrm rot="5400000">
            <a:off x="7722394" y="2474119"/>
            <a:ext cx="420687" cy="409575"/>
          </a:xfrm>
          <a:prstGeom prst="curvedConnector3">
            <a:avLst/>
          </a:prstGeom>
          <a:ln w="50800" cap="sq">
            <a:solidFill>
              <a:schemeClr val="accent1">
                <a:alpha val="33000"/>
              </a:schemeClr>
            </a:solidFill>
            <a:tailEnd type="stealth" w="lg" len="lg"/>
          </a:ln>
        </p:spPr>
        <p:style>
          <a:lnRef idx="2">
            <a:schemeClr val="accent1"/>
          </a:lnRef>
          <a:fillRef idx="0">
            <a:schemeClr val="accent1"/>
          </a:fillRef>
          <a:effectRef idx="1">
            <a:schemeClr val="accent1"/>
          </a:effectRef>
          <a:fontRef idx="minor">
            <a:schemeClr val="tx1"/>
          </a:fontRef>
        </p:style>
      </p:cxnSp>
      <p:sp>
        <p:nvSpPr>
          <p:cNvPr id="12" name="Text Box 9"/>
          <p:cNvSpPr txBox="1">
            <a:spLocks noChangeArrowheads="1"/>
          </p:cNvSpPr>
          <p:nvPr/>
        </p:nvSpPr>
        <p:spPr bwMode="auto">
          <a:xfrm>
            <a:off x="5643563" y="1527175"/>
            <a:ext cx="3059112" cy="2278063"/>
          </a:xfrm>
          <a:prstGeom prst="rect">
            <a:avLst/>
          </a:prstGeom>
          <a:noFill/>
          <a:ln>
            <a:noFill/>
          </a:ln>
          <a:effectLst>
            <a:prstShdw prst="shdw17" dist="17961" dir="2700000">
              <a:schemeClr val="accent1">
                <a:gamma/>
                <a:shade val="60000"/>
                <a:invGamma/>
                <a:alpha val="74998"/>
              </a:schemeClr>
            </a:prstShdw>
          </a:effectLst>
          <a:extLst/>
        </p:spPr>
        <p:txBody>
          <a:bodyPr lIns="0" tIns="0" rIns="0" bIns="0">
            <a:spAutoFit/>
          </a:bodyPr>
          <a:lstStyle/>
          <a:p>
            <a:pPr fontAlgn="auto">
              <a:spcBef>
                <a:spcPts val="0"/>
              </a:spcBef>
              <a:spcAft>
                <a:spcPts val="0"/>
              </a:spcAft>
              <a:defRPr/>
            </a:pPr>
            <a:r>
              <a:rPr lang="en-US" b="1" dirty="0">
                <a:latin typeface="+mn-lt"/>
                <a:sym typeface="Arial" charset="0"/>
              </a:rPr>
              <a:t>Access the right data</a:t>
            </a:r>
          </a:p>
          <a:p>
            <a:pPr fontAlgn="auto">
              <a:spcBef>
                <a:spcPts val="0"/>
              </a:spcBef>
              <a:spcAft>
                <a:spcPts val="0"/>
              </a:spcAft>
              <a:defRPr/>
            </a:pPr>
            <a:endParaRPr lang="en-US" sz="2400" b="1" dirty="0">
              <a:latin typeface="+mn-lt"/>
              <a:sym typeface="Arial" charset="0"/>
            </a:endParaRPr>
          </a:p>
          <a:p>
            <a:pPr algn="r" fontAlgn="auto">
              <a:spcBef>
                <a:spcPts val="0"/>
              </a:spcBef>
              <a:spcAft>
                <a:spcPts val="0"/>
              </a:spcAft>
              <a:defRPr/>
            </a:pPr>
            <a:r>
              <a:rPr lang="en-US" b="1" dirty="0">
                <a:solidFill>
                  <a:srgbClr val="83D1F5"/>
                </a:solidFill>
                <a:latin typeface="+mn-lt"/>
                <a:sym typeface="Arial" charset="0"/>
              </a:rPr>
              <a:t>  </a:t>
            </a:r>
            <a:r>
              <a:rPr lang="en-US" b="1" dirty="0">
                <a:solidFill>
                  <a:srgbClr val="F19027"/>
                </a:solidFill>
                <a:latin typeface="+mn-lt"/>
                <a:sym typeface="Arial" charset="0"/>
              </a:rPr>
              <a:t>Apply governance policies</a:t>
            </a:r>
            <a:endParaRPr lang="en-US" b="1" dirty="0">
              <a:solidFill>
                <a:srgbClr val="F19027"/>
              </a:solidFill>
              <a:latin typeface="+mn-lt"/>
              <a:sym typeface="Arial" charset="0"/>
            </a:endParaRPr>
          </a:p>
          <a:p>
            <a:pPr fontAlgn="auto">
              <a:spcBef>
                <a:spcPts val="0"/>
              </a:spcBef>
              <a:spcAft>
                <a:spcPts val="0"/>
              </a:spcAft>
              <a:defRPr/>
            </a:pPr>
            <a:endParaRPr lang="en-US" sz="2800" b="1" dirty="0">
              <a:latin typeface="+mn-lt"/>
              <a:sym typeface="Arial" charset="0"/>
            </a:endParaRPr>
          </a:p>
          <a:p>
            <a:pPr fontAlgn="auto">
              <a:spcBef>
                <a:spcPts val="0"/>
              </a:spcBef>
              <a:spcAft>
                <a:spcPts val="0"/>
              </a:spcAft>
              <a:defRPr/>
            </a:pPr>
            <a:r>
              <a:rPr lang="en-US" b="1" dirty="0">
                <a:latin typeface="+mn-lt"/>
                <a:sym typeface="Arial" charset="0"/>
              </a:rPr>
              <a:t>Comply with regulations</a:t>
            </a:r>
            <a:endParaRPr lang="en-US" b="1" dirty="0">
              <a:latin typeface="+mn-lt"/>
              <a:sym typeface="Arial" charset="0"/>
            </a:endParaRPr>
          </a:p>
          <a:p>
            <a:pPr fontAlgn="auto">
              <a:spcBef>
                <a:spcPts val="0"/>
              </a:spcBef>
              <a:spcAft>
                <a:spcPts val="0"/>
              </a:spcAft>
              <a:defRPr/>
            </a:pPr>
            <a:endParaRPr lang="en-US" sz="2400" b="1" dirty="0">
              <a:latin typeface="+mn-lt"/>
              <a:sym typeface="Arial" charset="0"/>
            </a:endParaRPr>
          </a:p>
          <a:p>
            <a:pPr algn="r" fontAlgn="auto">
              <a:spcBef>
                <a:spcPts val="0"/>
              </a:spcBef>
              <a:spcAft>
                <a:spcPts val="0"/>
              </a:spcAft>
              <a:defRPr/>
            </a:pPr>
            <a:r>
              <a:rPr lang="en-US" b="1" dirty="0">
                <a:solidFill>
                  <a:srgbClr val="F19027"/>
                </a:solidFill>
                <a:latin typeface="+mn-lt"/>
                <a:sym typeface="Arial" charset="0"/>
              </a:rPr>
              <a:t>Use T&amp;Cs anyone can grasp</a:t>
            </a:r>
            <a:endParaRPr lang="en-US" b="1" dirty="0">
              <a:solidFill>
                <a:srgbClr val="F19027"/>
              </a:solidFill>
              <a:latin typeface="+mn-lt"/>
              <a:sym typeface="Arial" charset="0"/>
            </a:endParaRPr>
          </a:p>
        </p:txBody>
      </p:sp>
    </p:spTree>
  </p:cSld>
  <p:clrMapOvr>
    <a:masterClrMapping/>
  </p:clrMapOvr>
  <p:transition spd="slow"/>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153" name="Group 10"/>
          <p:cNvGrpSpPr>
            <a:grpSpLocks/>
          </p:cNvGrpSpPr>
          <p:nvPr/>
        </p:nvGrpSpPr>
        <p:grpSpPr bwMode="auto">
          <a:xfrm rot="16200000" flipV="1">
            <a:off x="72231" y="-72231"/>
            <a:ext cx="1509713" cy="1654175"/>
            <a:chOff x="7634017" y="3488590"/>
            <a:chExt cx="1509983" cy="1654910"/>
          </a:xfrm>
        </p:grpSpPr>
        <p:pic>
          <p:nvPicPr>
            <p:cNvPr id="49162" name="Picture 13" descr="accent.png"/>
            <p:cNvPicPr>
              <a:picLocks noChangeAspect="1"/>
            </p:cNvPicPr>
            <p:nvPr/>
          </p:nvPicPr>
          <p:blipFill>
            <a:blip r:embed="rId2"/>
            <a:srcRect/>
            <a:stretch>
              <a:fillRect/>
            </a:stretch>
          </p:blipFill>
          <p:spPr bwMode="auto">
            <a:xfrm>
              <a:off x="7684227" y="3488590"/>
              <a:ext cx="1459773" cy="1654910"/>
            </a:xfrm>
            <a:prstGeom prst="rect">
              <a:avLst/>
            </a:prstGeom>
            <a:noFill/>
            <a:ln w="9525">
              <a:noFill/>
              <a:miter lim="800000"/>
              <a:headEnd/>
              <a:tailEnd/>
            </a:ln>
          </p:spPr>
        </p:pic>
        <p:sp>
          <p:nvSpPr>
            <p:cNvPr id="15" name="Rectangle 2"/>
            <p:cNvSpPr>
              <a:spLocks noChangeArrowheads="1"/>
            </p:cNvSpPr>
            <p:nvPr/>
          </p:nvSpPr>
          <p:spPr bwMode="auto">
            <a:xfrm>
              <a:off x="7634017" y="3488590"/>
              <a:ext cx="1459174" cy="1654910"/>
            </a:xfrm>
            <a:prstGeom prst="rect">
              <a:avLst/>
            </a:prstGeom>
            <a:gradFill rotWithShape="1">
              <a:gsLst>
                <a:gs pos="0">
                  <a:sysClr val="windowText" lastClr="000000">
                    <a:alpha val="89998"/>
                  </a:sysClr>
                </a:gs>
                <a:gs pos="100000">
                  <a:sysClr val="windowText" lastClr="000000">
                    <a:alpha val="0"/>
                  </a:sysClr>
                </a:gs>
              </a:gsLst>
              <a:lin ang="0" scaled="1"/>
            </a:gradFill>
            <a:ln>
              <a:noFill/>
            </a:ln>
            <a:extLst>
              <a:ext uri="{91240B29-F687-4F45-9708-019B960494DF}"/>
            </a:extLst>
          </p:spPr>
          <p:txBody>
            <a:bodyPr/>
            <a:lstStyle/>
            <a:p>
              <a:pPr defTabSz="914400" fontAlgn="auto">
                <a:spcBef>
                  <a:spcPts val="0"/>
                </a:spcBef>
                <a:spcAft>
                  <a:spcPts val="0"/>
                </a:spcAft>
                <a:defRPr/>
              </a:pPr>
              <a:endParaRPr lang="en-US" kern="0">
                <a:solidFill>
                  <a:sysClr val="windowText" lastClr="000000"/>
                </a:solidFill>
                <a:latin typeface="+mn-lt"/>
              </a:endParaRPr>
            </a:p>
          </p:txBody>
        </p:sp>
      </p:grpSp>
      <p:sp>
        <p:nvSpPr>
          <p:cNvPr id="49154" name="Title 1"/>
          <p:cNvSpPr>
            <a:spLocks noGrp="1"/>
          </p:cNvSpPr>
          <p:nvPr>
            <p:ph type="title"/>
          </p:nvPr>
        </p:nvSpPr>
        <p:spPr/>
        <p:txBody>
          <a:bodyPr/>
          <a:lstStyle/>
          <a:p>
            <a:r>
              <a:rPr lang="en-US" smtClean="0">
                <a:latin typeface="Arial" charset="0"/>
                <a:cs typeface="Arial" charset="0"/>
              </a:rPr>
              <a:t>Create Agility</a:t>
            </a:r>
            <a:br>
              <a:rPr lang="en-US" smtClean="0">
                <a:latin typeface="Arial" charset="0"/>
                <a:cs typeface="Arial" charset="0"/>
              </a:rPr>
            </a:br>
            <a:r>
              <a:rPr lang="en-US" sz="1800" smtClean="0">
                <a:solidFill>
                  <a:srgbClr val="83D1F5"/>
                </a:solidFill>
                <a:latin typeface="Arial" charset="0"/>
                <a:cs typeface="Arial" charset="0"/>
              </a:rPr>
              <a:t>by applying analytics across the board</a:t>
            </a:r>
          </a:p>
        </p:txBody>
      </p:sp>
      <p:sp>
        <p:nvSpPr>
          <p:cNvPr id="49155" name="Title 5"/>
          <p:cNvSpPr txBox="1">
            <a:spLocks/>
          </p:cNvSpPr>
          <p:nvPr/>
        </p:nvSpPr>
        <p:spPr bwMode="auto">
          <a:xfrm>
            <a:off x="166688" y="1447800"/>
            <a:ext cx="5349875" cy="1470025"/>
          </a:xfrm>
          <a:prstGeom prst="rect">
            <a:avLst/>
          </a:prstGeom>
          <a:noFill/>
          <a:ln w="9525">
            <a:noFill/>
            <a:miter lim="800000"/>
            <a:headEnd/>
            <a:tailEnd/>
          </a:ln>
        </p:spPr>
        <p:txBody>
          <a:bodyPr/>
          <a:lstStyle/>
          <a:p>
            <a:pPr marL="342900" indent="-342900">
              <a:lnSpc>
                <a:spcPct val="85000"/>
              </a:lnSpc>
              <a:buFont typeface="Calibri" pitchFamily="34" charset="0"/>
              <a:buAutoNum type="arabicPeriod"/>
            </a:pPr>
            <a:r>
              <a:rPr lang="en-US" sz="1600" b="1">
                <a:solidFill>
                  <a:srgbClr val="83D1F5"/>
                </a:solidFill>
                <a:latin typeface="Helvetica" pitchFamily="34" charset="0"/>
                <a:cs typeface="Helvetica" pitchFamily="34" charset="0"/>
              </a:rPr>
              <a:t>Adopt </a:t>
            </a:r>
            <a:r>
              <a:rPr lang="en-US" sz="1600" b="1">
                <a:latin typeface="Helvetica" pitchFamily="34" charset="0"/>
                <a:cs typeface="Helvetica" pitchFamily="34" charset="0"/>
              </a:rPr>
              <a:t>a new approach </a:t>
            </a:r>
            <a:r>
              <a:rPr lang="en-US" sz="1600" b="1">
                <a:solidFill>
                  <a:srgbClr val="83D1F5"/>
                </a:solidFill>
                <a:latin typeface="Helvetica" pitchFamily="34" charset="0"/>
                <a:cs typeface="Helvetica" pitchFamily="34" charset="0"/>
              </a:rPr>
              <a:t>to the onslaught of data</a:t>
            </a:r>
          </a:p>
          <a:p>
            <a:pPr marL="342900" indent="-342900">
              <a:lnSpc>
                <a:spcPct val="85000"/>
              </a:lnSpc>
              <a:buFont typeface="Calibri" pitchFamily="34" charset="0"/>
              <a:buAutoNum type="arabicPeriod"/>
            </a:pPr>
            <a:endParaRPr lang="en-US" sz="1600" b="1">
              <a:solidFill>
                <a:srgbClr val="83D1F5"/>
              </a:solidFill>
              <a:latin typeface="Helvetica" pitchFamily="34" charset="0"/>
              <a:cs typeface="Helvetica" pitchFamily="34" charset="0"/>
            </a:endParaRPr>
          </a:p>
          <a:p>
            <a:pPr marL="342900" indent="-342900">
              <a:lnSpc>
                <a:spcPct val="85000"/>
              </a:lnSpc>
              <a:buFont typeface="Calibri" pitchFamily="34" charset="0"/>
              <a:buAutoNum type="arabicPeriod"/>
            </a:pPr>
            <a:r>
              <a:rPr lang="en-US" sz="1600" b="1">
                <a:latin typeface="Helvetica" pitchFamily="34" charset="0"/>
                <a:cs typeface="Helvetica" pitchFamily="34" charset="0"/>
              </a:rPr>
              <a:t>Unify to Utilize </a:t>
            </a:r>
            <a:r>
              <a:rPr lang="en-US" sz="1600" b="1">
                <a:solidFill>
                  <a:srgbClr val="83D1F5"/>
                </a:solidFill>
                <a:latin typeface="Helvetica" pitchFamily="34" charset="0"/>
                <a:cs typeface="Helvetica" pitchFamily="34" charset="0"/>
              </a:rPr>
              <a:t>– knocking down silos to add data and add value to loyalty programs</a:t>
            </a:r>
          </a:p>
          <a:p>
            <a:pPr marL="342900" indent="-342900">
              <a:lnSpc>
                <a:spcPct val="85000"/>
              </a:lnSpc>
              <a:buFont typeface="Calibri" pitchFamily="34" charset="0"/>
              <a:buAutoNum type="arabicPeriod"/>
            </a:pPr>
            <a:endParaRPr lang="en-US" sz="1600" b="1">
              <a:solidFill>
                <a:srgbClr val="83D1F5"/>
              </a:solidFill>
              <a:latin typeface="Helvetica" pitchFamily="34" charset="0"/>
              <a:cs typeface="Helvetica" pitchFamily="34" charset="0"/>
            </a:endParaRPr>
          </a:p>
          <a:p>
            <a:pPr marL="342900" indent="-342900">
              <a:lnSpc>
                <a:spcPct val="85000"/>
              </a:lnSpc>
              <a:buFont typeface="Calibri" pitchFamily="34" charset="0"/>
              <a:buAutoNum type="arabicPeriod"/>
            </a:pPr>
            <a:r>
              <a:rPr lang="en-US" sz="1600" b="1">
                <a:solidFill>
                  <a:srgbClr val="83D1F5"/>
                </a:solidFill>
                <a:latin typeface="Helvetica" pitchFamily="34" charset="0"/>
                <a:cs typeface="Helvetica" pitchFamily="34" charset="0"/>
              </a:rPr>
              <a:t>Build a culture that </a:t>
            </a:r>
            <a:r>
              <a:rPr lang="en-US" sz="1600" b="1">
                <a:latin typeface="Helvetica" pitchFamily="34" charset="0"/>
                <a:cs typeface="Helvetica" pitchFamily="34" charset="0"/>
              </a:rPr>
              <a:t>infuses analytics everywhere</a:t>
            </a:r>
          </a:p>
          <a:p>
            <a:pPr marL="342900" indent="-342900">
              <a:lnSpc>
                <a:spcPct val="85000"/>
              </a:lnSpc>
              <a:buFont typeface="Calibri" pitchFamily="34" charset="0"/>
              <a:buAutoNum type="arabicPeriod"/>
            </a:pPr>
            <a:endParaRPr lang="en-US" sz="1600" b="1">
              <a:latin typeface="Helvetica" pitchFamily="34" charset="0"/>
              <a:cs typeface="Helvetica" pitchFamily="34" charset="0"/>
            </a:endParaRPr>
          </a:p>
          <a:p>
            <a:pPr marL="342900" indent="-342900">
              <a:lnSpc>
                <a:spcPct val="85000"/>
              </a:lnSpc>
              <a:buFont typeface="Calibri" pitchFamily="34" charset="0"/>
              <a:buAutoNum type="arabicPeriod"/>
            </a:pPr>
            <a:r>
              <a:rPr lang="en-US" sz="1600" b="1">
                <a:solidFill>
                  <a:srgbClr val="83D1F5"/>
                </a:solidFill>
                <a:latin typeface="Helvetica" pitchFamily="34" charset="0"/>
                <a:cs typeface="Helvetica" pitchFamily="34" charset="0"/>
              </a:rPr>
              <a:t>Create </a:t>
            </a:r>
            <a:r>
              <a:rPr lang="en-US" sz="1600" b="1">
                <a:latin typeface="Helvetica" pitchFamily="34" charset="0"/>
                <a:cs typeface="Helvetica" pitchFamily="34" charset="0"/>
              </a:rPr>
              <a:t>Data Attraction Strategies </a:t>
            </a:r>
            <a:r>
              <a:rPr lang="en-US" sz="1600" b="1">
                <a:solidFill>
                  <a:srgbClr val="83D1F5"/>
                </a:solidFill>
                <a:latin typeface="Helvetica" pitchFamily="34" charset="0"/>
                <a:cs typeface="Helvetica" pitchFamily="34" charset="0"/>
              </a:rPr>
              <a:t>that refine </a:t>
            </a:r>
            <a:r>
              <a:rPr lang="en-US" sz="1600" b="1" i="1">
                <a:solidFill>
                  <a:srgbClr val="83D1F5"/>
                </a:solidFill>
                <a:latin typeface="Helvetica" pitchFamily="34" charset="0"/>
                <a:cs typeface="Helvetica" pitchFamily="34" charset="0"/>
              </a:rPr>
              <a:t>insights into relevance </a:t>
            </a:r>
            <a:r>
              <a:rPr lang="en-US" sz="1600" b="1">
                <a:solidFill>
                  <a:srgbClr val="83D1F5"/>
                </a:solidFill>
                <a:latin typeface="Helvetica" pitchFamily="34" charset="0"/>
                <a:cs typeface="Helvetica" pitchFamily="34" charset="0"/>
              </a:rPr>
              <a:t>and then drive that relevance back to the consumer</a:t>
            </a:r>
          </a:p>
          <a:p>
            <a:pPr marL="342900" indent="-342900">
              <a:lnSpc>
                <a:spcPct val="85000"/>
              </a:lnSpc>
              <a:buFont typeface="Calibri" pitchFamily="34" charset="0"/>
              <a:buAutoNum type="arabicPeriod"/>
            </a:pPr>
            <a:endParaRPr lang="en-US" sz="1600" b="1">
              <a:solidFill>
                <a:srgbClr val="83D1F5"/>
              </a:solidFill>
              <a:latin typeface="Helvetica" pitchFamily="34" charset="0"/>
              <a:cs typeface="Helvetica" pitchFamily="34" charset="0"/>
            </a:endParaRPr>
          </a:p>
          <a:p>
            <a:pPr marL="342900" indent="-342900">
              <a:lnSpc>
                <a:spcPct val="85000"/>
              </a:lnSpc>
              <a:buFont typeface="Calibri" pitchFamily="34" charset="0"/>
              <a:buAutoNum type="arabicPeriod"/>
            </a:pPr>
            <a:r>
              <a:rPr lang="en-US" sz="1600" b="1">
                <a:solidFill>
                  <a:srgbClr val="83D1F5"/>
                </a:solidFill>
                <a:latin typeface="Helvetica" pitchFamily="34" charset="0"/>
                <a:cs typeface="Helvetica" pitchFamily="34" charset="0"/>
              </a:rPr>
              <a:t>Personalize each step. Consistency </a:t>
            </a:r>
            <a:r>
              <a:rPr lang="en-US" sz="1600" b="1" i="1">
                <a:solidFill>
                  <a:srgbClr val="83D1F5"/>
                </a:solidFill>
                <a:latin typeface="Helvetica" pitchFamily="34" charset="0"/>
                <a:cs typeface="Helvetica" pitchFamily="34" charset="0"/>
              </a:rPr>
              <a:t>is</a:t>
            </a:r>
            <a:r>
              <a:rPr lang="en-US" sz="1600" b="1">
                <a:solidFill>
                  <a:srgbClr val="83D1F5"/>
                </a:solidFill>
                <a:latin typeface="Helvetica" pitchFamily="34" charset="0"/>
                <a:cs typeface="Helvetica" pitchFamily="34" charset="0"/>
              </a:rPr>
              <a:t> authenticity. </a:t>
            </a:r>
            <a:r>
              <a:rPr lang="en-US" sz="1600" b="1">
                <a:latin typeface="Helvetica" pitchFamily="34" charset="0"/>
                <a:cs typeface="Helvetica" pitchFamily="34" charset="0"/>
              </a:rPr>
              <a:t>Loyalty is more than a name </a:t>
            </a:r>
            <a:r>
              <a:rPr lang="en-US" sz="1600" b="1">
                <a:solidFill>
                  <a:srgbClr val="83D1F5"/>
                </a:solidFill>
                <a:latin typeface="Helvetica" pitchFamily="34" charset="0"/>
                <a:cs typeface="Helvetica" pitchFamily="34" charset="0"/>
              </a:rPr>
              <a:t>or a list of recent transactions.</a:t>
            </a:r>
          </a:p>
        </p:txBody>
      </p:sp>
      <p:sp>
        <p:nvSpPr>
          <p:cNvPr id="49156" name="TextBox 25"/>
          <p:cNvSpPr txBox="1">
            <a:spLocks noChangeArrowheads="1"/>
          </p:cNvSpPr>
          <p:nvPr/>
        </p:nvSpPr>
        <p:spPr bwMode="auto">
          <a:xfrm>
            <a:off x="0" y="4876800"/>
            <a:ext cx="3184525" cy="261938"/>
          </a:xfrm>
          <a:prstGeom prst="rect">
            <a:avLst/>
          </a:prstGeom>
          <a:solidFill>
            <a:schemeClr val="bg1"/>
          </a:solidFill>
          <a:ln w="9525">
            <a:noFill/>
            <a:miter lim="800000"/>
            <a:headEnd/>
            <a:tailEnd/>
          </a:ln>
        </p:spPr>
        <p:txBody>
          <a:bodyPr>
            <a:spAutoFit/>
          </a:bodyPr>
          <a:lstStyle/>
          <a:p>
            <a:r>
              <a:rPr lang="en-US" sz="1100" i="1">
                <a:latin typeface="Calibri" pitchFamily="34" charset="0"/>
              </a:rPr>
              <a:t>@graemeknows</a:t>
            </a:r>
          </a:p>
        </p:txBody>
      </p:sp>
      <p:sp>
        <p:nvSpPr>
          <p:cNvPr id="12" name="Text Box 9"/>
          <p:cNvSpPr txBox="1">
            <a:spLocks noChangeArrowheads="1"/>
          </p:cNvSpPr>
          <p:nvPr/>
        </p:nvSpPr>
        <p:spPr bwMode="auto">
          <a:xfrm>
            <a:off x="5637213" y="1492250"/>
            <a:ext cx="3013075" cy="2400300"/>
          </a:xfrm>
          <a:prstGeom prst="rect">
            <a:avLst/>
          </a:prstGeom>
          <a:noFill/>
          <a:ln>
            <a:noFill/>
          </a:ln>
          <a:effectLst>
            <a:prstShdw prst="shdw17" dist="17961" dir="2700000">
              <a:schemeClr val="accent1">
                <a:gamma/>
                <a:shade val="60000"/>
                <a:invGamma/>
                <a:alpha val="74998"/>
              </a:schemeClr>
            </a:prstShdw>
          </a:effectLst>
          <a:extLst/>
        </p:spPr>
        <p:txBody>
          <a:bodyPr lIns="0" tIns="0" rIns="0" bIns="0">
            <a:spAutoFit/>
          </a:bodyPr>
          <a:lstStyle/>
          <a:p>
            <a:pPr fontAlgn="auto">
              <a:spcBef>
                <a:spcPts val="0"/>
              </a:spcBef>
              <a:spcAft>
                <a:spcPts val="0"/>
              </a:spcAft>
              <a:defRPr/>
            </a:pPr>
            <a:r>
              <a:rPr lang="en-US" sz="2000" b="1" i="1" dirty="0">
                <a:solidFill>
                  <a:srgbClr val="F19027"/>
                </a:solidFill>
                <a:latin typeface="+mn-lt"/>
                <a:sym typeface="Arial" charset="0"/>
              </a:rPr>
              <a:t>Systems of Record</a:t>
            </a:r>
          </a:p>
          <a:p>
            <a:pPr fontAlgn="auto">
              <a:spcBef>
                <a:spcPts val="0"/>
              </a:spcBef>
              <a:spcAft>
                <a:spcPts val="0"/>
              </a:spcAft>
              <a:defRPr/>
            </a:pPr>
            <a:r>
              <a:rPr lang="en-US" sz="1400" b="1" dirty="0">
                <a:solidFill>
                  <a:srgbClr val="83D1F5"/>
                </a:solidFill>
                <a:latin typeface="+mn-lt"/>
                <a:sym typeface="Arial" charset="0"/>
              </a:rPr>
              <a:t>CRM / Transactions / ERP / Products / Content / Documents / Offline / Finance</a:t>
            </a:r>
            <a:endParaRPr lang="en-US" sz="1400" b="1" dirty="0">
              <a:latin typeface="+mn-lt"/>
              <a:sym typeface="Arial" charset="0"/>
            </a:endParaRPr>
          </a:p>
          <a:p>
            <a:pPr fontAlgn="auto">
              <a:spcBef>
                <a:spcPts val="0"/>
              </a:spcBef>
              <a:spcAft>
                <a:spcPts val="0"/>
              </a:spcAft>
              <a:defRPr/>
            </a:pPr>
            <a:endParaRPr lang="en-US" sz="1600" b="1" dirty="0">
              <a:latin typeface="+mn-lt"/>
              <a:sym typeface="Arial" charset="0"/>
            </a:endParaRPr>
          </a:p>
          <a:p>
            <a:pPr algn="ctr" fontAlgn="auto">
              <a:spcBef>
                <a:spcPts val="0"/>
              </a:spcBef>
              <a:spcAft>
                <a:spcPts val="0"/>
              </a:spcAft>
              <a:defRPr/>
            </a:pPr>
            <a:r>
              <a:rPr lang="en-US" sz="2400" b="1" i="1" dirty="0">
                <a:latin typeface="+mn-lt"/>
                <a:sym typeface="Arial" charset="0"/>
              </a:rPr>
              <a:t> meets</a:t>
            </a:r>
            <a:endParaRPr lang="en-US" b="1" i="1" dirty="0">
              <a:latin typeface="+mn-lt"/>
              <a:sym typeface="Arial" charset="0"/>
            </a:endParaRPr>
          </a:p>
          <a:p>
            <a:pPr fontAlgn="auto">
              <a:spcBef>
                <a:spcPts val="0"/>
              </a:spcBef>
              <a:spcAft>
                <a:spcPts val="0"/>
              </a:spcAft>
              <a:defRPr/>
            </a:pPr>
            <a:endParaRPr lang="en-US" sz="1600" b="1" dirty="0">
              <a:latin typeface="+mn-lt"/>
              <a:sym typeface="Arial" charset="0"/>
            </a:endParaRPr>
          </a:p>
          <a:p>
            <a:pPr algn="r" fontAlgn="auto">
              <a:spcBef>
                <a:spcPts val="0"/>
              </a:spcBef>
              <a:spcAft>
                <a:spcPts val="0"/>
              </a:spcAft>
              <a:defRPr/>
            </a:pPr>
            <a:r>
              <a:rPr lang="en-US" sz="2000" b="1" i="1" dirty="0">
                <a:solidFill>
                  <a:srgbClr val="F19027"/>
                </a:solidFill>
                <a:latin typeface="+mn-lt"/>
                <a:sym typeface="Arial" charset="0"/>
              </a:rPr>
              <a:t>Systems of Engagement</a:t>
            </a:r>
          </a:p>
          <a:p>
            <a:pPr algn="r" fontAlgn="auto">
              <a:spcBef>
                <a:spcPts val="0"/>
              </a:spcBef>
              <a:spcAft>
                <a:spcPts val="0"/>
              </a:spcAft>
              <a:defRPr/>
            </a:pPr>
            <a:r>
              <a:rPr lang="en-US" b="1" dirty="0">
                <a:solidFill>
                  <a:srgbClr val="83D1F5"/>
                </a:solidFill>
                <a:latin typeface="+mn-lt"/>
                <a:sym typeface="Arial" charset="0"/>
              </a:rPr>
              <a:t>     </a:t>
            </a:r>
            <a:r>
              <a:rPr lang="en-US" sz="1400" b="1" dirty="0">
                <a:solidFill>
                  <a:srgbClr val="83D1F5"/>
                </a:solidFill>
                <a:latin typeface="+mn-lt"/>
                <a:sym typeface="Arial" charset="0"/>
              </a:rPr>
              <a:t>Ads / Clickstreams / Social / Mobile / DMP / Experiential / Call Centers / </a:t>
            </a:r>
            <a:r>
              <a:rPr lang="en-US" sz="1400" b="1" dirty="0" err="1">
                <a:solidFill>
                  <a:srgbClr val="83D1F5"/>
                </a:solidFill>
                <a:latin typeface="+mn-lt"/>
                <a:sym typeface="Arial" charset="0"/>
              </a:rPr>
              <a:t>SaaS</a:t>
            </a:r>
            <a:endParaRPr lang="en-US" sz="1400" b="1" dirty="0">
              <a:solidFill>
                <a:srgbClr val="83D1F5"/>
              </a:solidFill>
              <a:latin typeface="+mn-lt"/>
              <a:sym typeface="Arial" charset="0"/>
            </a:endParaRPr>
          </a:p>
        </p:txBody>
      </p:sp>
      <p:sp>
        <p:nvSpPr>
          <p:cNvPr id="13" name="Rectangle 12"/>
          <p:cNvSpPr/>
          <p:nvPr/>
        </p:nvSpPr>
        <p:spPr>
          <a:xfrm>
            <a:off x="5516563" y="1358900"/>
            <a:ext cx="3313112" cy="2614613"/>
          </a:xfrm>
          <a:prstGeom prst="rect">
            <a:avLst/>
          </a:prstGeom>
          <a:solidFill>
            <a:schemeClr val="accent1">
              <a:alpha val="20000"/>
            </a:schemeClr>
          </a:solidFill>
          <a:ln w="19050" cmpd="sng">
            <a:solidFill>
              <a:srgbClr val="83D1F5"/>
            </a:solidFill>
            <a:prstDash val="dash"/>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49159" name="Picture 2"/>
          <p:cNvPicPr>
            <a:picLocks noChangeAspect="1" noChangeArrowheads="1"/>
          </p:cNvPicPr>
          <p:nvPr/>
        </p:nvPicPr>
        <p:blipFill>
          <a:blip r:embed="rId3"/>
          <a:srcRect/>
          <a:stretch>
            <a:fillRect/>
          </a:stretch>
        </p:blipFill>
        <p:spPr bwMode="auto">
          <a:xfrm>
            <a:off x="8312150" y="4711700"/>
            <a:ext cx="955675" cy="627063"/>
          </a:xfrm>
          <a:prstGeom prst="rect">
            <a:avLst/>
          </a:prstGeom>
          <a:noFill/>
          <a:ln w="9525">
            <a:noFill/>
            <a:miter lim="800000"/>
            <a:headEnd/>
            <a:tailEnd/>
          </a:ln>
        </p:spPr>
      </p:pic>
      <p:sp>
        <p:nvSpPr>
          <p:cNvPr id="3" name="Chevron 2"/>
          <p:cNvSpPr/>
          <p:nvPr/>
        </p:nvSpPr>
        <p:spPr>
          <a:xfrm>
            <a:off x="5721350" y="2403475"/>
            <a:ext cx="784225" cy="514350"/>
          </a:xfrm>
          <a:prstGeom prst="chevron">
            <a:avLst/>
          </a:prstGeom>
          <a:noFill/>
          <a:ln w="57150" cmpd="sng">
            <a:solidFill>
              <a:srgbClr val="008ABF">
                <a:alpha val="30000"/>
              </a:srgbClr>
            </a:solid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sp>
        <p:nvSpPr>
          <p:cNvPr id="10" name="Chevron 9"/>
          <p:cNvSpPr/>
          <p:nvPr/>
        </p:nvSpPr>
        <p:spPr>
          <a:xfrm flipH="1">
            <a:off x="7800975" y="2414588"/>
            <a:ext cx="784225" cy="512762"/>
          </a:xfrm>
          <a:prstGeom prst="chevron">
            <a:avLst/>
          </a:prstGeom>
          <a:noFill/>
          <a:ln w="57150" cmpd="sng">
            <a:solidFill>
              <a:srgbClr val="008ABF">
                <a:alpha val="30000"/>
              </a:srgbClr>
            </a:solid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spTree>
  </p:cSld>
  <p:clrMapOvr>
    <a:masterClrMapping/>
  </p:clrMapOvr>
  <p:transition spd="slow"/>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7" name="Picture 5" descr="BG_upperRight.png"/>
          <p:cNvPicPr>
            <a:picLocks noChangeAspect="1"/>
          </p:cNvPicPr>
          <p:nvPr/>
        </p:nvPicPr>
        <p:blipFill>
          <a:blip r:embed="rId2"/>
          <a:srcRect/>
          <a:stretch>
            <a:fillRect/>
          </a:stretch>
        </p:blipFill>
        <p:spPr bwMode="auto">
          <a:xfrm>
            <a:off x="5132388" y="-7938"/>
            <a:ext cx="4013200" cy="2603501"/>
          </a:xfrm>
          <a:prstGeom prst="rect">
            <a:avLst/>
          </a:prstGeom>
          <a:noFill/>
          <a:ln w="9525">
            <a:noFill/>
            <a:miter lim="800000"/>
            <a:headEnd/>
            <a:tailEnd/>
          </a:ln>
        </p:spPr>
      </p:pic>
      <p:sp>
        <p:nvSpPr>
          <p:cNvPr id="5" name="Rectangle 4"/>
          <p:cNvSpPr/>
          <p:nvPr/>
        </p:nvSpPr>
        <p:spPr>
          <a:xfrm>
            <a:off x="4522788" y="0"/>
            <a:ext cx="4621212" cy="2700338"/>
          </a:xfrm>
          <a:prstGeom prst="rect">
            <a:avLst/>
          </a:prstGeom>
          <a:gradFill flip="none" rotWithShape="1">
            <a:gsLst>
              <a:gs pos="20000">
                <a:schemeClr val="bg1"/>
              </a:gs>
              <a:gs pos="100000">
                <a:schemeClr val="bg1">
                  <a:alpha val="0"/>
                </a:schemeClr>
              </a:gs>
            </a:gsLst>
            <a:lin ang="18000000" scaled="0"/>
            <a:tileRect/>
          </a:gradFill>
          <a:ln w="57150" cmpd="sng">
            <a:no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0179" name="Title 5"/>
          <p:cNvSpPr txBox="1">
            <a:spLocks/>
          </p:cNvSpPr>
          <p:nvPr/>
        </p:nvSpPr>
        <p:spPr bwMode="auto">
          <a:xfrm>
            <a:off x="369888" y="2181225"/>
            <a:ext cx="8432800" cy="1470025"/>
          </a:xfrm>
          <a:prstGeom prst="rect">
            <a:avLst/>
          </a:prstGeom>
          <a:noFill/>
          <a:ln w="9525">
            <a:noFill/>
            <a:miter lim="800000"/>
            <a:headEnd/>
            <a:tailEnd/>
          </a:ln>
        </p:spPr>
        <p:txBody>
          <a:bodyPr/>
          <a:lstStyle/>
          <a:p>
            <a:pPr>
              <a:lnSpc>
                <a:spcPct val="85000"/>
              </a:lnSpc>
            </a:pPr>
            <a:r>
              <a:rPr lang="en-US" sz="3200" b="1">
                <a:solidFill>
                  <a:srgbClr val="83D1F5"/>
                </a:solidFill>
                <a:cs typeface="Arial" charset="0"/>
              </a:rPr>
              <a:t>How do </a:t>
            </a:r>
            <a:r>
              <a:rPr lang="en-US" sz="3200" b="1">
                <a:cs typeface="Arial" charset="0"/>
              </a:rPr>
              <a:t>leading marketers </a:t>
            </a:r>
            <a:r>
              <a:rPr lang="en-US" sz="3200" b="1">
                <a:solidFill>
                  <a:srgbClr val="83D1F5"/>
                </a:solidFill>
                <a:cs typeface="Arial" charset="0"/>
              </a:rPr>
              <a:t>transform their big data &amp; analytics environment to outperform in their industry?</a:t>
            </a:r>
          </a:p>
          <a:p>
            <a:pPr>
              <a:lnSpc>
                <a:spcPct val="85000"/>
              </a:lnSpc>
            </a:pPr>
            <a:endParaRPr lang="en-US" sz="3200" b="1">
              <a:solidFill>
                <a:srgbClr val="83D1F5"/>
              </a:solidFill>
              <a:cs typeface="Arial" charset="0"/>
            </a:endParaRPr>
          </a:p>
        </p:txBody>
      </p:sp>
      <p:pic>
        <p:nvPicPr>
          <p:cNvPr id="50180" name="Picture 2"/>
          <p:cNvPicPr>
            <a:picLocks noChangeAspect="1" noChangeArrowheads="1"/>
          </p:cNvPicPr>
          <p:nvPr/>
        </p:nvPicPr>
        <p:blipFill>
          <a:blip r:embed="rId3"/>
          <a:srcRect/>
          <a:stretch>
            <a:fillRect/>
          </a:stretch>
        </p:blipFill>
        <p:spPr bwMode="auto">
          <a:xfrm>
            <a:off x="8312150" y="4711700"/>
            <a:ext cx="955675" cy="627063"/>
          </a:xfrm>
          <a:prstGeom prst="rect">
            <a:avLst/>
          </a:prstGeom>
          <a:noFill/>
          <a:ln w="9525">
            <a:noFill/>
            <a:miter lim="800000"/>
            <a:headEnd/>
            <a:tailEnd/>
          </a:ln>
        </p:spPr>
      </p:pic>
      <p:sp>
        <p:nvSpPr>
          <p:cNvPr id="50181" name="TextBox 25"/>
          <p:cNvSpPr txBox="1">
            <a:spLocks noChangeArrowheads="1"/>
          </p:cNvSpPr>
          <p:nvPr/>
        </p:nvSpPr>
        <p:spPr bwMode="auto">
          <a:xfrm>
            <a:off x="0" y="4876800"/>
            <a:ext cx="3184525" cy="261938"/>
          </a:xfrm>
          <a:prstGeom prst="rect">
            <a:avLst/>
          </a:prstGeom>
          <a:solidFill>
            <a:schemeClr val="bg1"/>
          </a:solidFill>
          <a:ln w="9525">
            <a:noFill/>
            <a:miter lim="800000"/>
            <a:headEnd/>
            <a:tailEnd/>
          </a:ln>
        </p:spPr>
        <p:txBody>
          <a:bodyPr>
            <a:spAutoFit/>
          </a:bodyPr>
          <a:lstStyle/>
          <a:p>
            <a:r>
              <a:rPr lang="en-US" sz="1100" i="1">
                <a:latin typeface="Calibri" pitchFamily="34" charset="0"/>
              </a:rPr>
              <a:t>@graemeknows</a:t>
            </a:r>
          </a:p>
        </p:txBody>
      </p:sp>
    </p:spTree>
  </p:cSld>
  <p:clrMapOvr>
    <a:masterClrMapping/>
  </p:clrMapOvr>
  <p:transition spd="slow"/>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201" name="Group 89"/>
          <p:cNvGrpSpPr>
            <a:grpSpLocks/>
          </p:cNvGrpSpPr>
          <p:nvPr/>
        </p:nvGrpSpPr>
        <p:grpSpPr bwMode="auto">
          <a:xfrm rot="16200000" flipV="1">
            <a:off x="8068468" y="-45243"/>
            <a:ext cx="1027113" cy="1117600"/>
            <a:chOff x="7634017" y="3488590"/>
            <a:chExt cx="1509983" cy="1654910"/>
          </a:xfrm>
        </p:grpSpPr>
        <p:pic>
          <p:nvPicPr>
            <p:cNvPr id="51292" name="Picture 97" descr="accent.png"/>
            <p:cNvPicPr>
              <a:picLocks noChangeAspect="1"/>
            </p:cNvPicPr>
            <p:nvPr/>
          </p:nvPicPr>
          <p:blipFill>
            <a:blip r:embed="rId2"/>
            <a:srcRect/>
            <a:stretch>
              <a:fillRect/>
            </a:stretch>
          </p:blipFill>
          <p:spPr bwMode="auto">
            <a:xfrm>
              <a:off x="7684227" y="3488590"/>
              <a:ext cx="1459773" cy="1654910"/>
            </a:xfrm>
            <a:prstGeom prst="rect">
              <a:avLst/>
            </a:prstGeom>
            <a:noFill/>
            <a:ln w="9525">
              <a:noFill/>
              <a:miter lim="800000"/>
              <a:headEnd/>
              <a:tailEnd/>
            </a:ln>
          </p:spPr>
        </p:pic>
        <p:sp>
          <p:nvSpPr>
            <p:cNvPr id="113" name="Rectangle 2"/>
            <p:cNvSpPr>
              <a:spLocks noChangeArrowheads="1"/>
            </p:cNvSpPr>
            <p:nvPr/>
          </p:nvSpPr>
          <p:spPr bwMode="auto">
            <a:xfrm>
              <a:off x="7634018" y="3488589"/>
              <a:ext cx="1458639" cy="1654910"/>
            </a:xfrm>
            <a:prstGeom prst="rect">
              <a:avLst/>
            </a:prstGeom>
            <a:gradFill rotWithShape="1">
              <a:gsLst>
                <a:gs pos="0">
                  <a:sysClr val="windowText" lastClr="000000">
                    <a:alpha val="89998"/>
                  </a:sysClr>
                </a:gs>
                <a:gs pos="100000">
                  <a:sysClr val="windowText" lastClr="000000">
                    <a:alpha val="0"/>
                  </a:sysClr>
                </a:gs>
              </a:gsLst>
              <a:lin ang="0" scaled="1"/>
            </a:gradFill>
            <a:ln>
              <a:noFill/>
            </a:ln>
            <a:extLst>
              <a:ext uri="{91240B29-F687-4F45-9708-019B960494DF}"/>
            </a:extLst>
          </p:spPr>
          <p:txBody>
            <a:bodyPr/>
            <a:lstStyle/>
            <a:p>
              <a:pPr defTabSz="914400" fontAlgn="auto">
                <a:spcBef>
                  <a:spcPts val="0"/>
                </a:spcBef>
                <a:spcAft>
                  <a:spcPts val="0"/>
                </a:spcAft>
                <a:defRPr/>
              </a:pPr>
              <a:endParaRPr lang="en-US" kern="0">
                <a:solidFill>
                  <a:sysClr val="windowText" lastClr="000000"/>
                </a:solidFill>
                <a:latin typeface="+mn-lt"/>
              </a:endParaRPr>
            </a:p>
          </p:txBody>
        </p:sp>
      </p:grpSp>
      <p:sp>
        <p:nvSpPr>
          <p:cNvPr id="51202" name="TextBox 25"/>
          <p:cNvSpPr txBox="1">
            <a:spLocks noChangeArrowheads="1"/>
          </p:cNvSpPr>
          <p:nvPr/>
        </p:nvSpPr>
        <p:spPr bwMode="auto">
          <a:xfrm>
            <a:off x="0" y="4876800"/>
            <a:ext cx="3184525" cy="261938"/>
          </a:xfrm>
          <a:prstGeom prst="rect">
            <a:avLst/>
          </a:prstGeom>
          <a:solidFill>
            <a:schemeClr val="bg1"/>
          </a:solidFill>
          <a:ln w="9525">
            <a:noFill/>
            <a:miter lim="800000"/>
            <a:headEnd/>
            <a:tailEnd/>
          </a:ln>
        </p:spPr>
        <p:txBody>
          <a:bodyPr>
            <a:spAutoFit/>
          </a:bodyPr>
          <a:lstStyle/>
          <a:p>
            <a:r>
              <a:rPr lang="en-US" sz="1100" i="1">
                <a:solidFill>
                  <a:srgbClr val="FFFFFF"/>
                </a:solidFill>
                <a:latin typeface="Calibri" pitchFamily="34" charset="0"/>
              </a:rPr>
              <a:t>@graemeknows</a:t>
            </a:r>
          </a:p>
        </p:txBody>
      </p:sp>
      <p:cxnSp>
        <p:nvCxnSpPr>
          <p:cNvPr id="88" name="Straight Connector 87"/>
          <p:cNvCxnSpPr/>
          <p:nvPr/>
        </p:nvCxnSpPr>
        <p:spPr>
          <a:xfrm>
            <a:off x="5092700" y="1431925"/>
            <a:ext cx="430213" cy="0"/>
          </a:xfrm>
          <a:prstGeom prst="line">
            <a:avLst/>
          </a:prstGeom>
          <a:ln>
            <a:solidFill>
              <a:srgbClr val="008ABF"/>
            </a:solidFill>
          </a:ln>
          <a:effectLst/>
        </p:spPr>
        <p:style>
          <a:lnRef idx="2">
            <a:schemeClr val="accent1"/>
          </a:lnRef>
          <a:fillRef idx="0">
            <a:schemeClr val="accent1"/>
          </a:fillRef>
          <a:effectRef idx="1">
            <a:schemeClr val="accent1"/>
          </a:effectRef>
          <a:fontRef idx="minor">
            <a:schemeClr val="tx1"/>
          </a:fontRef>
        </p:style>
      </p:cxnSp>
      <p:sp>
        <p:nvSpPr>
          <p:cNvPr id="134" name="Rectangle 16"/>
          <p:cNvSpPr/>
          <p:nvPr/>
        </p:nvSpPr>
        <p:spPr>
          <a:xfrm>
            <a:off x="3421063" y="1838325"/>
            <a:ext cx="819150" cy="2389188"/>
          </a:xfrm>
          <a:custGeom>
            <a:avLst/>
            <a:gdLst>
              <a:gd name="connsiteX0" fmla="*/ 0 w 3931836"/>
              <a:gd name="connsiteY0" fmla="*/ 0 h 2128836"/>
              <a:gd name="connsiteX1" fmla="*/ 3931836 w 3931836"/>
              <a:gd name="connsiteY1" fmla="*/ 0 h 2128836"/>
              <a:gd name="connsiteX2" fmla="*/ 3931836 w 3931836"/>
              <a:gd name="connsiteY2" fmla="*/ 2128836 h 2128836"/>
              <a:gd name="connsiteX3" fmla="*/ 0 w 3931836"/>
              <a:gd name="connsiteY3" fmla="*/ 2128836 h 2128836"/>
              <a:gd name="connsiteX4" fmla="*/ 0 w 3931836"/>
              <a:gd name="connsiteY4" fmla="*/ 0 h 2128836"/>
              <a:gd name="connsiteX0" fmla="*/ 0 w 3931836"/>
              <a:gd name="connsiteY0" fmla="*/ 0 h 2128841"/>
              <a:gd name="connsiteX1" fmla="*/ 3931836 w 3931836"/>
              <a:gd name="connsiteY1" fmla="*/ 0 h 2128841"/>
              <a:gd name="connsiteX2" fmla="*/ 3931836 w 3931836"/>
              <a:gd name="connsiteY2" fmla="*/ 2128836 h 2128841"/>
              <a:gd name="connsiteX3" fmla="*/ 1894161 w 3931836"/>
              <a:gd name="connsiteY3" fmla="*/ 1769290 h 2128841"/>
              <a:gd name="connsiteX4" fmla="*/ 0 w 3931836"/>
              <a:gd name="connsiteY4" fmla="*/ 2128836 h 2128841"/>
              <a:gd name="connsiteX5" fmla="*/ 0 w 3931836"/>
              <a:gd name="connsiteY5" fmla="*/ 0 h 2128841"/>
              <a:gd name="connsiteX0" fmla="*/ 0 w 3931836"/>
              <a:gd name="connsiteY0" fmla="*/ 0 h 2133519"/>
              <a:gd name="connsiteX1" fmla="*/ 3931836 w 3931836"/>
              <a:gd name="connsiteY1" fmla="*/ 0 h 2133519"/>
              <a:gd name="connsiteX2" fmla="*/ 3931836 w 3931836"/>
              <a:gd name="connsiteY2" fmla="*/ 2128836 h 2133519"/>
              <a:gd name="connsiteX3" fmla="*/ 1756324 w 3931836"/>
              <a:gd name="connsiteY3" fmla="*/ 2133519 h 2133519"/>
              <a:gd name="connsiteX4" fmla="*/ 0 w 3931836"/>
              <a:gd name="connsiteY4" fmla="*/ 2128836 h 2133519"/>
              <a:gd name="connsiteX5" fmla="*/ 0 w 3931836"/>
              <a:gd name="connsiteY5" fmla="*/ 0 h 2133519"/>
              <a:gd name="connsiteX0" fmla="*/ 0 w 3931836"/>
              <a:gd name="connsiteY0" fmla="*/ 0 h 2133519"/>
              <a:gd name="connsiteX1" fmla="*/ 3931836 w 3931836"/>
              <a:gd name="connsiteY1" fmla="*/ 0 h 2133519"/>
              <a:gd name="connsiteX2" fmla="*/ 3931836 w 3931836"/>
              <a:gd name="connsiteY2" fmla="*/ 2128836 h 2133519"/>
              <a:gd name="connsiteX3" fmla="*/ 2159989 w 3931836"/>
              <a:gd name="connsiteY3" fmla="*/ 1582254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23698 w 3931836"/>
              <a:gd name="connsiteY4" fmla="*/ 2123675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23698 w 3931836"/>
              <a:gd name="connsiteY4" fmla="*/ 2123675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9071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9071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9071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9071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52"/>
              <a:gd name="connsiteX1" fmla="*/ 3931836 w 3931836"/>
              <a:gd name="connsiteY1" fmla="*/ 0 h 2133552"/>
              <a:gd name="connsiteX2" fmla="*/ 3931836 w 3931836"/>
              <a:gd name="connsiteY2" fmla="*/ 2128836 h 2133552"/>
              <a:gd name="connsiteX3" fmla="*/ 2169835 w 3931836"/>
              <a:gd name="connsiteY3" fmla="*/ 2133519 h 2133552"/>
              <a:gd name="connsiteX4" fmla="*/ 1982771 w 3931836"/>
              <a:gd name="connsiteY4" fmla="*/ 1881707 h 2133552"/>
              <a:gd name="connsiteX5" fmla="*/ 1756324 w 3931836"/>
              <a:gd name="connsiteY5" fmla="*/ 2133519 h 2133552"/>
              <a:gd name="connsiteX6" fmla="*/ 0 w 3931836"/>
              <a:gd name="connsiteY6" fmla="*/ 2128836 h 2133552"/>
              <a:gd name="connsiteX7" fmla="*/ 0 w 3931836"/>
              <a:gd name="connsiteY7" fmla="*/ 0 h 2133552"/>
              <a:gd name="connsiteX0" fmla="*/ 0 w 3931836"/>
              <a:gd name="connsiteY0" fmla="*/ 0 h 2133552"/>
              <a:gd name="connsiteX1" fmla="*/ 3931836 w 3931836"/>
              <a:gd name="connsiteY1" fmla="*/ 0 h 2133552"/>
              <a:gd name="connsiteX2" fmla="*/ 3931836 w 3931836"/>
              <a:gd name="connsiteY2" fmla="*/ 2128836 h 2133552"/>
              <a:gd name="connsiteX3" fmla="*/ 2169835 w 3931836"/>
              <a:gd name="connsiteY3" fmla="*/ 2133519 h 2133552"/>
              <a:gd name="connsiteX4" fmla="*/ 1982771 w 3931836"/>
              <a:gd name="connsiteY4" fmla="*/ 1881707 h 2133552"/>
              <a:gd name="connsiteX5" fmla="*/ 1756324 w 3931836"/>
              <a:gd name="connsiteY5" fmla="*/ 2133519 h 2133552"/>
              <a:gd name="connsiteX6" fmla="*/ 0 w 3931836"/>
              <a:gd name="connsiteY6" fmla="*/ 2128836 h 2133552"/>
              <a:gd name="connsiteX7" fmla="*/ 0 w 3931836"/>
              <a:gd name="connsiteY7" fmla="*/ 0 h 2133552"/>
              <a:gd name="connsiteX0" fmla="*/ 0 w 3931836"/>
              <a:gd name="connsiteY0" fmla="*/ 0 h 2135163"/>
              <a:gd name="connsiteX1" fmla="*/ 3931836 w 3931836"/>
              <a:gd name="connsiteY1" fmla="*/ 0 h 2135163"/>
              <a:gd name="connsiteX2" fmla="*/ 3931836 w 3931836"/>
              <a:gd name="connsiteY2" fmla="*/ 2128836 h 2135163"/>
              <a:gd name="connsiteX3" fmla="*/ 2169835 w 3931836"/>
              <a:gd name="connsiteY3" fmla="*/ 2133519 h 2135163"/>
              <a:gd name="connsiteX4" fmla="*/ 1982771 w 3931836"/>
              <a:gd name="connsiteY4" fmla="*/ 1881707 h 2135163"/>
              <a:gd name="connsiteX5" fmla="*/ 1756324 w 3931836"/>
              <a:gd name="connsiteY5" fmla="*/ 2133519 h 2135163"/>
              <a:gd name="connsiteX6" fmla="*/ 0 w 3931836"/>
              <a:gd name="connsiteY6" fmla="*/ 2128836 h 2135163"/>
              <a:gd name="connsiteX7" fmla="*/ 0 w 3931836"/>
              <a:gd name="connsiteY7" fmla="*/ 0 h 2135163"/>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288097"/>
              <a:gd name="connsiteX1" fmla="*/ 3931836 w 3931836"/>
              <a:gd name="connsiteY1" fmla="*/ 0 h 2288097"/>
              <a:gd name="connsiteX2" fmla="*/ 3931836 w 3931836"/>
              <a:gd name="connsiteY2" fmla="*/ 2128836 h 2288097"/>
              <a:gd name="connsiteX3" fmla="*/ 2169835 w 3931836"/>
              <a:gd name="connsiteY3" fmla="*/ 2133519 h 2288097"/>
              <a:gd name="connsiteX4" fmla="*/ 0 w 3931836"/>
              <a:gd name="connsiteY4" fmla="*/ 2128836 h 2288097"/>
              <a:gd name="connsiteX5" fmla="*/ 0 w 3931836"/>
              <a:gd name="connsiteY5" fmla="*/ 0 h 2288097"/>
              <a:gd name="connsiteX0" fmla="*/ 0 w 3931836"/>
              <a:gd name="connsiteY0" fmla="*/ 0 h 2128835"/>
              <a:gd name="connsiteX1" fmla="*/ 3931836 w 3931836"/>
              <a:gd name="connsiteY1" fmla="*/ 0 h 2128835"/>
              <a:gd name="connsiteX2" fmla="*/ 3931836 w 3931836"/>
              <a:gd name="connsiteY2" fmla="*/ 2128836 h 2128835"/>
              <a:gd name="connsiteX3" fmla="*/ 0 w 3931836"/>
              <a:gd name="connsiteY3" fmla="*/ 2128836 h 2128835"/>
              <a:gd name="connsiteX4" fmla="*/ 0 w 3931836"/>
              <a:gd name="connsiteY4" fmla="*/ 0 h 21288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31836" h="2128835">
                <a:moveTo>
                  <a:pt x="0" y="0"/>
                </a:moveTo>
                <a:lnTo>
                  <a:pt x="3931836" y="0"/>
                </a:lnTo>
                <a:lnTo>
                  <a:pt x="3931836" y="2128836"/>
                </a:lnTo>
                <a:lnTo>
                  <a:pt x="0" y="2128836"/>
                </a:lnTo>
                <a:lnTo>
                  <a:pt x="0" y="0"/>
                </a:lnTo>
                <a:close/>
              </a:path>
            </a:pathLst>
          </a:custGeom>
          <a:solidFill>
            <a:srgbClr val="83D1F5"/>
          </a:solidFill>
          <a:ln w="38100" cmpd="sng">
            <a:solidFill>
              <a:srgbClr val="008ABF"/>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38" name="Rectangle 16"/>
          <p:cNvSpPr/>
          <p:nvPr/>
        </p:nvSpPr>
        <p:spPr>
          <a:xfrm>
            <a:off x="2444750" y="1838325"/>
            <a:ext cx="819150" cy="1797050"/>
          </a:xfrm>
          <a:custGeom>
            <a:avLst/>
            <a:gdLst>
              <a:gd name="connsiteX0" fmla="*/ 0 w 3931836"/>
              <a:gd name="connsiteY0" fmla="*/ 0 h 2128836"/>
              <a:gd name="connsiteX1" fmla="*/ 3931836 w 3931836"/>
              <a:gd name="connsiteY1" fmla="*/ 0 h 2128836"/>
              <a:gd name="connsiteX2" fmla="*/ 3931836 w 3931836"/>
              <a:gd name="connsiteY2" fmla="*/ 2128836 h 2128836"/>
              <a:gd name="connsiteX3" fmla="*/ 0 w 3931836"/>
              <a:gd name="connsiteY3" fmla="*/ 2128836 h 2128836"/>
              <a:gd name="connsiteX4" fmla="*/ 0 w 3931836"/>
              <a:gd name="connsiteY4" fmla="*/ 0 h 2128836"/>
              <a:gd name="connsiteX0" fmla="*/ 0 w 3931836"/>
              <a:gd name="connsiteY0" fmla="*/ 0 h 2128841"/>
              <a:gd name="connsiteX1" fmla="*/ 3931836 w 3931836"/>
              <a:gd name="connsiteY1" fmla="*/ 0 h 2128841"/>
              <a:gd name="connsiteX2" fmla="*/ 3931836 w 3931836"/>
              <a:gd name="connsiteY2" fmla="*/ 2128836 h 2128841"/>
              <a:gd name="connsiteX3" fmla="*/ 1894161 w 3931836"/>
              <a:gd name="connsiteY3" fmla="*/ 1769290 h 2128841"/>
              <a:gd name="connsiteX4" fmla="*/ 0 w 3931836"/>
              <a:gd name="connsiteY4" fmla="*/ 2128836 h 2128841"/>
              <a:gd name="connsiteX5" fmla="*/ 0 w 3931836"/>
              <a:gd name="connsiteY5" fmla="*/ 0 h 2128841"/>
              <a:gd name="connsiteX0" fmla="*/ 0 w 3931836"/>
              <a:gd name="connsiteY0" fmla="*/ 0 h 2133519"/>
              <a:gd name="connsiteX1" fmla="*/ 3931836 w 3931836"/>
              <a:gd name="connsiteY1" fmla="*/ 0 h 2133519"/>
              <a:gd name="connsiteX2" fmla="*/ 3931836 w 3931836"/>
              <a:gd name="connsiteY2" fmla="*/ 2128836 h 2133519"/>
              <a:gd name="connsiteX3" fmla="*/ 1756324 w 3931836"/>
              <a:gd name="connsiteY3" fmla="*/ 2133519 h 2133519"/>
              <a:gd name="connsiteX4" fmla="*/ 0 w 3931836"/>
              <a:gd name="connsiteY4" fmla="*/ 2128836 h 2133519"/>
              <a:gd name="connsiteX5" fmla="*/ 0 w 3931836"/>
              <a:gd name="connsiteY5" fmla="*/ 0 h 2133519"/>
              <a:gd name="connsiteX0" fmla="*/ 0 w 3931836"/>
              <a:gd name="connsiteY0" fmla="*/ 0 h 2133519"/>
              <a:gd name="connsiteX1" fmla="*/ 3931836 w 3931836"/>
              <a:gd name="connsiteY1" fmla="*/ 0 h 2133519"/>
              <a:gd name="connsiteX2" fmla="*/ 3931836 w 3931836"/>
              <a:gd name="connsiteY2" fmla="*/ 2128836 h 2133519"/>
              <a:gd name="connsiteX3" fmla="*/ 2159989 w 3931836"/>
              <a:gd name="connsiteY3" fmla="*/ 1582254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23698 w 3931836"/>
              <a:gd name="connsiteY4" fmla="*/ 2123675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23698 w 3931836"/>
              <a:gd name="connsiteY4" fmla="*/ 2123675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9071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9071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9071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9071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52"/>
              <a:gd name="connsiteX1" fmla="*/ 3931836 w 3931836"/>
              <a:gd name="connsiteY1" fmla="*/ 0 h 2133552"/>
              <a:gd name="connsiteX2" fmla="*/ 3931836 w 3931836"/>
              <a:gd name="connsiteY2" fmla="*/ 2128836 h 2133552"/>
              <a:gd name="connsiteX3" fmla="*/ 2169835 w 3931836"/>
              <a:gd name="connsiteY3" fmla="*/ 2133519 h 2133552"/>
              <a:gd name="connsiteX4" fmla="*/ 1982771 w 3931836"/>
              <a:gd name="connsiteY4" fmla="*/ 1881707 h 2133552"/>
              <a:gd name="connsiteX5" fmla="*/ 1756324 w 3931836"/>
              <a:gd name="connsiteY5" fmla="*/ 2133519 h 2133552"/>
              <a:gd name="connsiteX6" fmla="*/ 0 w 3931836"/>
              <a:gd name="connsiteY6" fmla="*/ 2128836 h 2133552"/>
              <a:gd name="connsiteX7" fmla="*/ 0 w 3931836"/>
              <a:gd name="connsiteY7" fmla="*/ 0 h 2133552"/>
              <a:gd name="connsiteX0" fmla="*/ 0 w 3931836"/>
              <a:gd name="connsiteY0" fmla="*/ 0 h 2133552"/>
              <a:gd name="connsiteX1" fmla="*/ 3931836 w 3931836"/>
              <a:gd name="connsiteY1" fmla="*/ 0 h 2133552"/>
              <a:gd name="connsiteX2" fmla="*/ 3931836 w 3931836"/>
              <a:gd name="connsiteY2" fmla="*/ 2128836 h 2133552"/>
              <a:gd name="connsiteX3" fmla="*/ 2169835 w 3931836"/>
              <a:gd name="connsiteY3" fmla="*/ 2133519 h 2133552"/>
              <a:gd name="connsiteX4" fmla="*/ 1982771 w 3931836"/>
              <a:gd name="connsiteY4" fmla="*/ 1881707 h 2133552"/>
              <a:gd name="connsiteX5" fmla="*/ 1756324 w 3931836"/>
              <a:gd name="connsiteY5" fmla="*/ 2133519 h 2133552"/>
              <a:gd name="connsiteX6" fmla="*/ 0 w 3931836"/>
              <a:gd name="connsiteY6" fmla="*/ 2128836 h 2133552"/>
              <a:gd name="connsiteX7" fmla="*/ 0 w 3931836"/>
              <a:gd name="connsiteY7" fmla="*/ 0 h 2133552"/>
              <a:gd name="connsiteX0" fmla="*/ 0 w 3931836"/>
              <a:gd name="connsiteY0" fmla="*/ 0 h 2135163"/>
              <a:gd name="connsiteX1" fmla="*/ 3931836 w 3931836"/>
              <a:gd name="connsiteY1" fmla="*/ 0 h 2135163"/>
              <a:gd name="connsiteX2" fmla="*/ 3931836 w 3931836"/>
              <a:gd name="connsiteY2" fmla="*/ 2128836 h 2135163"/>
              <a:gd name="connsiteX3" fmla="*/ 2169835 w 3931836"/>
              <a:gd name="connsiteY3" fmla="*/ 2133519 h 2135163"/>
              <a:gd name="connsiteX4" fmla="*/ 1982771 w 3931836"/>
              <a:gd name="connsiteY4" fmla="*/ 1881707 h 2135163"/>
              <a:gd name="connsiteX5" fmla="*/ 1756324 w 3931836"/>
              <a:gd name="connsiteY5" fmla="*/ 2133519 h 2135163"/>
              <a:gd name="connsiteX6" fmla="*/ 0 w 3931836"/>
              <a:gd name="connsiteY6" fmla="*/ 2128836 h 2135163"/>
              <a:gd name="connsiteX7" fmla="*/ 0 w 3931836"/>
              <a:gd name="connsiteY7" fmla="*/ 0 h 2135163"/>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288097"/>
              <a:gd name="connsiteX1" fmla="*/ 3931836 w 3931836"/>
              <a:gd name="connsiteY1" fmla="*/ 0 h 2288097"/>
              <a:gd name="connsiteX2" fmla="*/ 3931836 w 3931836"/>
              <a:gd name="connsiteY2" fmla="*/ 2128836 h 2288097"/>
              <a:gd name="connsiteX3" fmla="*/ 2169835 w 3931836"/>
              <a:gd name="connsiteY3" fmla="*/ 2133519 h 2288097"/>
              <a:gd name="connsiteX4" fmla="*/ 0 w 3931836"/>
              <a:gd name="connsiteY4" fmla="*/ 2128836 h 2288097"/>
              <a:gd name="connsiteX5" fmla="*/ 0 w 3931836"/>
              <a:gd name="connsiteY5" fmla="*/ 0 h 2288097"/>
              <a:gd name="connsiteX0" fmla="*/ 0 w 3931836"/>
              <a:gd name="connsiteY0" fmla="*/ 0 h 2128835"/>
              <a:gd name="connsiteX1" fmla="*/ 3931836 w 3931836"/>
              <a:gd name="connsiteY1" fmla="*/ 0 h 2128835"/>
              <a:gd name="connsiteX2" fmla="*/ 3931836 w 3931836"/>
              <a:gd name="connsiteY2" fmla="*/ 2128836 h 2128835"/>
              <a:gd name="connsiteX3" fmla="*/ 0 w 3931836"/>
              <a:gd name="connsiteY3" fmla="*/ 2128836 h 2128835"/>
              <a:gd name="connsiteX4" fmla="*/ 0 w 3931836"/>
              <a:gd name="connsiteY4" fmla="*/ 0 h 21288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31836" h="2128835">
                <a:moveTo>
                  <a:pt x="0" y="0"/>
                </a:moveTo>
                <a:lnTo>
                  <a:pt x="3931836" y="0"/>
                </a:lnTo>
                <a:lnTo>
                  <a:pt x="3931836" y="2128836"/>
                </a:lnTo>
                <a:lnTo>
                  <a:pt x="0" y="2128836"/>
                </a:lnTo>
                <a:lnTo>
                  <a:pt x="0" y="0"/>
                </a:lnTo>
                <a:close/>
              </a:path>
            </a:pathLst>
          </a:custGeom>
          <a:solidFill>
            <a:srgbClr val="83D1F5"/>
          </a:solidFill>
          <a:ln w="38100" cmpd="sng">
            <a:solidFill>
              <a:srgbClr val="008ABF"/>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51206" name="TextBox 15"/>
          <p:cNvSpPr txBox="1">
            <a:spLocks noChangeArrowheads="1"/>
          </p:cNvSpPr>
          <p:nvPr/>
        </p:nvSpPr>
        <p:spPr bwMode="auto">
          <a:xfrm>
            <a:off x="3421063" y="3749675"/>
            <a:ext cx="819150" cy="414338"/>
          </a:xfrm>
          <a:prstGeom prst="rect">
            <a:avLst/>
          </a:prstGeom>
          <a:noFill/>
          <a:ln w="9525">
            <a:noFill/>
            <a:miter lim="800000"/>
            <a:headEnd/>
            <a:tailEnd/>
          </a:ln>
        </p:spPr>
        <p:txBody>
          <a:bodyPr lIns="0" tIns="0" rIns="0" bIns="0" anchor="ctr"/>
          <a:lstStyle/>
          <a:p>
            <a:pPr algn="ctr">
              <a:lnSpc>
                <a:spcPct val="85000"/>
              </a:lnSpc>
            </a:pPr>
            <a:r>
              <a:rPr lang="en-US" sz="900">
                <a:solidFill>
                  <a:srgbClr val="000000"/>
                </a:solidFill>
                <a:cs typeface="Arial" charset="0"/>
              </a:rPr>
              <a:t>Exploration, </a:t>
            </a:r>
            <a:br>
              <a:rPr lang="en-US" sz="900">
                <a:solidFill>
                  <a:srgbClr val="000000"/>
                </a:solidFill>
                <a:cs typeface="Arial" charset="0"/>
              </a:rPr>
            </a:br>
            <a:r>
              <a:rPr lang="en-US" sz="900">
                <a:solidFill>
                  <a:srgbClr val="000000"/>
                </a:solidFill>
                <a:cs typeface="Arial" charset="0"/>
              </a:rPr>
              <a:t>landing and</a:t>
            </a:r>
            <a:br>
              <a:rPr lang="en-US" sz="900">
                <a:solidFill>
                  <a:srgbClr val="000000"/>
                </a:solidFill>
                <a:cs typeface="Arial" charset="0"/>
              </a:rPr>
            </a:br>
            <a:r>
              <a:rPr lang="en-US" sz="900">
                <a:solidFill>
                  <a:srgbClr val="000000"/>
                </a:solidFill>
                <a:cs typeface="Arial" charset="0"/>
              </a:rPr>
              <a:t>archive</a:t>
            </a:r>
          </a:p>
        </p:txBody>
      </p:sp>
      <p:sp>
        <p:nvSpPr>
          <p:cNvPr id="51207" name="TextBox 20"/>
          <p:cNvSpPr txBox="1">
            <a:spLocks noChangeArrowheads="1"/>
          </p:cNvSpPr>
          <p:nvPr/>
        </p:nvSpPr>
        <p:spPr bwMode="auto">
          <a:xfrm>
            <a:off x="4402138" y="2362200"/>
            <a:ext cx="819150" cy="319088"/>
          </a:xfrm>
          <a:prstGeom prst="rect">
            <a:avLst/>
          </a:prstGeom>
          <a:noFill/>
          <a:ln w="9525">
            <a:noFill/>
            <a:miter lim="800000"/>
            <a:headEnd/>
            <a:tailEnd/>
          </a:ln>
        </p:spPr>
        <p:txBody>
          <a:bodyPr lIns="0" tIns="0" rIns="0" bIns="0" anchor="ctr"/>
          <a:lstStyle/>
          <a:p>
            <a:pPr algn="ctr">
              <a:lnSpc>
                <a:spcPct val="85000"/>
              </a:lnSpc>
            </a:pPr>
            <a:r>
              <a:rPr lang="en-US" sz="900">
                <a:solidFill>
                  <a:srgbClr val="000000"/>
                </a:solidFill>
                <a:cs typeface="Arial" charset="0"/>
              </a:rPr>
              <a:t>Enterprise </a:t>
            </a:r>
            <a:br>
              <a:rPr lang="en-US" sz="900">
                <a:solidFill>
                  <a:srgbClr val="000000"/>
                </a:solidFill>
                <a:cs typeface="Arial" charset="0"/>
              </a:rPr>
            </a:br>
            <a:r>
              <a:rPr lang="en-US" sz="900">
                <a:solidFill>
                  <a:srgbClr val="000000"/>
                </a:solidFill>
                <a:cs typeface="Arial" charset="0"/>
              </a:rPr>
              <a:t>warehouse</a:t>
            </a:r>
          </a:p>
        </p:txBody>
      </p:sp>
      <p:sp>
        <p:nvSpPr>
          <p:cNvPr id="51208" name="TextBox 71"/>
          <p:cNvSpPr txBox="1">
            <a:spLocks noChangeArrowheads="1"/>
          </p:cNvSpPr>
          <p:nvPr/>
        </p:nvSpPr>
        <p:spPr bwMode="auto">
          <a:xfrm>
            <a:off x="2444750" y="4352925"/>
            <a:ext cx="2776538" cy="361950"/>
          </a:xfrm>
          <a:prstGeom prst="rect">
            <a:avLst/>
          </a:prstGeom>
          <a:solidFill>
            <a:srgbClr val="83D1F5"/>
          </a:solidFill>
          <a:ln w="38100">
            <a:solidFill>
              <a:srgbClr val="008ABF"/>
            </a:solidFill>
            <a:miter lim="800000"/>
            <a:headEnd/>
            <a:tailEnd/>
          </a:ln>
        </p:spPr>
        <p:txBody>
          <a:bodyPr lIns="0" tIns="0" rIns="0" bIns="0" anchor="ctr"/>
          <a:lstStyle/>
          <a:p>
            <a:pPr algn="ctr">
              <a:lnSpc>
                <a:spcPct val="85000"/>
              </a:lnSpc>
            </a:pPr>
            <a:r>
              <a:rPr lang="en-US" sz="1000">
                <a:solidFill>
                  <a:srgbClr val="000000"/>
                </a:solidFill>
                <a:cs typeface="Arial" charset="0"/>
              </a:rPr>
              <a:t>Information governance</a:t>
            </a:r>
          </a:p>
        </p:txBody>
      </p:sp>
      <p:sp>
        <p:nvSpPr>
          <p:cNvPr id="51209" name="TextBox 83"/>
          <p:cNvSpPr txBox="1">
            <a:spLocks noChangeArrowheads="1"/>
          </p:cNvSpPr>
          <p:nvPr/>
        </p:nvSpPr>
        <p:spPr bwMode="auto">
          <a:xfrm>
            <a:off x="2444750" y="1230313"/>
            <a:ext cx="2776538" cy="365125"/>
          </a:xfrm>
          <a:prstGeom prst="rect">
            <a:avLst/>
          </a:prstGeom>
          <a:solidFill>
            <a:srgbClr val="83D1F5"/>
          </a:solidFill>
          <a:ln w="38100">
            <a:solidFill>
              <a:srgbClr val="008ABF"/>
            </a:solidFill>
            <a:miter lim="800000"/>
            <a:headEnd/>
            <a:tailEnd/>
          </a:ln>
        </p:spPr>
        <p:txBody>
          <a:bodyPr lIns="0" tIns="0" rIns="0" bIns="0" anchor="ctr"/>
          <a:lstStyle/>
          <a:p>
            <a:pPr algn="ctr">
              <a:lnSpc>
                <a:spcPct val="85000"/>
              </a:lnSpc>
            </a:pPr>
            <a:r>
              <a:rPr lang="en-US" sz="1000">
                <a:solidFill>
                  <a:srgbClr val="000000"/>
                </a:solidFill>
                <a:cs typeface="Arial" charset="0"/>
              </a:rPr>
              <a:t>Real-time analytics</a:t>
            </a:r>
          </a:p>
        </p:txBody>
      </p:sp>
      <p:sp>
        <p:nvSpPr>
          <p:cNvPr id="51210" name="TextBox 118"/>
          <p:cNvSpPr txBox="1">
            <a:spLocks noChangeArrowheads="1"/>
          </p:cNvSpPr>
          <p:nvPr/>
        </p:nvSpPr>
        <p:spPr bwMode="auto">
          <a:xfrm>
            <a:off x="4402138" y="3065463"/>
            <a:ext cx="819150" cy="319087"/>
          </a:xfrm>
          <a:prstGeom prst="rect">
            <a:avLst/>
          </a:prstGeom>
          <a:noFill/>
          <a:ln w="9525">
            <a:noFill/>
            <a:miter lim="800000"/>
            <a:headEnd/>
            <a:tailEnd/>
          </a:ln>
        </p:spPr>
        <p:txBody>
          <a:bodyPr lIns="0" tIns="0" rIns="0" bIns="0" anchor="ctr"/>
          <a:lstStyle/>
          <a:p>
            <a:pPr algn="ctr">
              <a:lnSpc>
                <a:spcPct val="85000"/>
              </a:lnSpc>
            </a:pPr>
            <a:r>
              <a:rPr lang="en-US" sz="900">
                <a:solidFill>
                  <a:srgbClr val="000000"/>
                </a:solidFill>
                <a:cs typeface="Arial" charset="0"/>
              </a:rPr>
              <a:t>Data mart</a:t>
            </a:r>
          </a:p>
        </p:txBody>
      </p:sp>
      <p:sp>
        <p:nvSpPr>
          <p:cNvPr id="51211" name="TextBox 119"/>
          <p:cNvSpPr txBox="1">
            <a:spLocks noChangeArrowheads="1"/>
          </p:cNvSpPr>
          <p:nvPr/>
        </p:nvSpPr>
        <p:spPr bwMode="auto">
          <a:xfrm>
            <a:off x="4402138" y="3795713"/>
            <a:ext cx="819150" cy="319087"/>
          </a:xfrm>
          <a:prstGeom prst="rect">
            <a:avLst/>
          </a:prstGeom>
          <a:noFill/>
          <a:ln w="9525">
            <a:noFill/>
            <a:miter lim="800000"/>
            <a:headEnd/>
            <a:tailEnd/>
          </a:ln>
        </p:spPr>
        <p:txBody>
          <a:bodyPr lIns="0" tIns="0" rIns="0" bIns="0" anchor="ctr"/>
          <a:lstStyle/>
          <a:p>
            <a:pPr algn="ctr">
              <a:lnSpc>
                <a:spcPct val="85000"/>
              </a:lnSpc>
            </a:pPr>
            <a:r>
              <a:rPr lang="en-US" sz="900">
                <a:solidFill>
                  <a:srgbClr val="000000"/>
                </a:solidFill>
                <a:cs typeface="Arial" charset="0"/>
              </a:rPr>
              <a:t>Analytic </a:t>
            </a:r>
            <a:br>
              <a:rPr lang="en-US" sz="900">
                <a:solidFill>
                  <a:srgbClr val="000000"/>
                </a:solidFill>
                <a:cs typeface="Arial" charset="0"/>
              </a:rPr>
            </a:br>
            <a:r>
              <a:rPr lang="en-US" sz="900">
                <a:solidFill>
                  <a:srgbClr val="000000"/>
                </a:solidFill>
                <a:cs typeface="Arial" charset="0"/>
              </a:rPr>
              <a:t>appliances</a:t>
            </a:r>
          </a:p>
        </p:txBody>
      </p:sp>
      <p:sp>
        <p:nvSpPr>
          <p:cNvPr id="51212" name="TextBox 124"/>
          <p:cNvSpPr txBox="1">
            <a:spLocks noChangeArrowheads="1"/>
          </p:cNvSpPr>
          <p:nvPr/>
        </p:nvSpPr>
        <p:spPr bwMode="auto">
          <a:xfrm>
            <a:off x="2444750" y="3076575"/>
            <a:ext cx="819150" cy="414338"/>
          </a:xfrm>
          <a:prstGeom prst="rect">
            <a:avLst/>
          </a:prstGeom>
          <a:noFill/>
          <a:ln w="9525">
            <a:noFill/>
            <a:miter lim="800000"/>
            <a:headEnd/>
            <a:tailEnd/>
          </a:ln>
        </p:spPr>
        <p:txBody>
          <a:bodyPr lIns="0" tIns="0" rIns="0" bIns="0" anchor="ctr"/>
          <a:lstStyle/>
          <a:p>
            <a:pPr algn="ctr">
              <a:lnSpc>
                <a:spcPct val="85000"/>
              </a:lnSpc>
            </a:pPr>
            <a:r>
              <a:rPr lang="en-US" sz="900">
                <a:solidFill>
                  <a:srgbClr val="000000"/>
                </a:solidFill>
                <a:cs typeface="Arial" charset="0"/>
              </a:rPr>
              <a:t>Information ingestion and operational information </a:t>
            </a:r>
          </a:p>
        </p:txBody>
      </p:sp>
      <p:sp>
        <p:nvSpPr>
          <p:cNvPr id="144" name="Rectangle 143"/>
          <p:cNvSpPr/>
          <p:nvPr/>
        </p:nvSpPr>
        <p:spPr>
          <a:xfrm>
            <a:off x="7045325" y="1230313"/>
            <a:ext cx="1325563" cy="3486150"/>
          </a:xfrm>
          <a:prstGeom prst="rect">
            <a:avLst/>
          </a:prstGeom>
          <a:solidFill>
            <a:srgbClr val="008A52"/>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51214" name="TextBox 144"/>
          <p:cNvSpPr txBox="1">
            <a:spLocks noChangeArrowheads="1"/>
          </p:cNvSpPr>
          <p:nvPr/>
        </p:nvSpPr>
        <p:spPr bwMode="auto">
          <a:xfrm>
            <a:off x="7045325" y="1230313"/>
            <a:ext cx="1325563" cy="365125"/>
          </a:xfrm>
          <a:prstGeom prst="rect">
            <a:avLst/>
          </a:prstGeom>
          <a:noFill/>
          <a:ln w="9525">
            <a:noFill/>
            <a:miter lim="800000"/>
            <a:headEnd/>
            <a:tailEnd/>
          </a:ln>
        </p:spPr>
        <p:txBody>
          <a:bodyPr tIns="0" bIns="0" anchor="ctr"/>
          <a:lstStyle/>
          <a:p>
            <a:pPr algn="ctr">
              <a:lnSpc>
                <a:spcPct val="85000"/>
              </a:lnSpc>
            </a:pPr>
            <a:r>
              <a:rPr lang="en-US" sz="1000" b="1">
                <a:solidFill>
                  <a:srgbClr val="000000"/>
                </a:solidFill>
                <a:cs typeface="Arial" charset="0"/>
              </a:rPr>
              <a:t>Enhanced applications</a:t>
            </a:r>
          </a:p>
        </p:txBody>
      </p:sp>
      <p:cxnSp>
        <p:nvCxnSpPr>
          <p:cNvPr id="148" name="Straight Connector 147"/>
          <p:cNvCxnSpPr/>
          <p:nvPr/>
        </p:nvCxnSpPr>
        <p:spPr>
          <a:xfrm>
            <a:off x="3263900" y="2851150"/>
            <a:ext cx="163513" cy="0"/>
          </a:xfrm>
          <a:prstGeom prst="line">
            <a:avLst/>
          </a:prstGeom>
          <a:ln>
            <a:solidFill>
              <a:srgbClr val="008ABF"/>
            </a:solidFill>
          </a:ln>
          <a:effectLst/>
        </p:spPr>
        <p:style>
          <a:lnRef idx="2">
            <a:schemeClr val="accent1"/>
          </a:lnRef>
          <a:fillRef idx="0">
            <a:schemeClr val="accent1"/>
          </a:fillRef>
          <a:effectRef idx="1">
            <a:schemeClr val="accent1"/>
          </a:effectRef>
          <a:fontRef idx="minor">
            <a:schemeClr val="tx1"/>
          </a:fontRef>
        </p:style>
      </p:cxnSp>
      <p:cxnSp>
        <p:nvCxnSpPr>
          <p:cNvPr id="152" name="Straight Connector 151"/>
          <p:cNvCxnSpPr/>
          <p:nvPr/>
        </p:nvCxnSpPr>
        <p:spPr>
          <a:xfrm>
            <a:off x="4240213" y="4140200"/>
            <a:ext cx="1144587" cy="0"/>
          </a:xfrm>
          <a:prstGeom prst="line">
            <a:avLst/>
          </a:prstGeom>
          <a:ln>
            <a:solidFill>
              <a:srgbClr val="008ABF"/>
            </a:solidFill>
          </a:ln>
          <a:effectLst/>
        </p:spPr>
        <p:style>
          <a:lnRef idx="2">
            <a:schemeClr val="accent1"/>
          </a:lnRef>
          <a:fillRef idx="0">
            <a:schemeClr val="accent1"/>
          </a:fillRef>
          <a:effectRef idx="1">
            <a:schemeClr val="accent1"/>
          </a:effectRef>
          <a:fontRef idx="minor">
            <a:schemeClr val="tx1"/>
          </a:fontRef>
        </p:style>
      </p:cxnSp>
      <p:cxnSp>
        <p:nvCxnSpPr>
          <p:cNvPr id="155" name="Straight Connector 154"/>
          <p:cNvCxnSpPr/>
          <p:nvPr/>
        </p:nvCxnSpPr>
        <p:spPr>
          <a:xfrm flipV="1">
            <a:off x="3833813" y="1593850"/>
            <a:ext cx="0" cy="244475"/>
          </a:xfrm>
          <a:prstGeom prst="line">
            <a:avLst/>
          </a:prstGeom>
          <a:ln>
            <a:solidFill>
              <a:srgbClr val="008ABF"/>
            </a:solidFill>
          </a:ln>
          <a:effectLst/>
        </p:spPr>
        <p:style>
          <a:lnRef idx="2">
            <a:schemeClr val="accent1"/>
          </a:lnRef>
          <a:fillRef idx="0">
            <a:schemeClr val="accent1"/>
          </a:fillRef>
          <a:effectRef idx="1">
            <a:schemeClr val="accent1"/>
          </a:effectRef>
          <a:fontRef idx="minor">
            <a:schemeClr val="tx1"/>
          </a:fontRef>
        </p:style>
      </p:cxnSp>
      <p:cxnSp>
        <p:nvCxnSpPr>
          <p:cNvPr id="156" name="Straight Connector 155"/>
          <p:cNvCxnSpPr/>
          <p:nvPr/>
        </p:nvCxnSpPr>
        <p:spPr>
          <a:xfrm flipV="1">
            <a:off x="2863850" y="1593850"/>
            <a:ext cx="0" cy="244475"/>
          </a:xfrm>
          <a:prstGeom prst="line">
            <a:avLst/>
          </a:prstGeom>
          <a:ln>
            <a:solidFill>
              <a:srgbClr val="008ABF"/>
            </a:solidFill>
          </a:ln>
          <a:effectLst/>
        </p:spPr>
        <p:style>
          <a:lnRef idx="2">
            <a:schemeClr val="accent1"/>
          </a:lnRef>
          <a:fillRef idx="0">
            <a:schemeClr val="accent1"/>
          </a:fillRef>
          <a:effectRef idx="1">
            <a:schemeClr val="accent1"/>
          </a:effectRef>
          <a:fontRef idx="minor">
            <a:schemeClr val="tx1"/>
          </a:fontRef>
        </p:style>
      </p:cxnSp>
      <p:cxnSp>
        <p:nvCxnSpPr>
          <p:cNvPr id="157" name="Straight Connector 156"/>
          <p:cNvCxnSpPr/>
          <p:nvPr/>
        </p:nvCxnSpPr>
        <p:spPr>
          <a:xfrm flipV="1">
            <a:off x="4810125" y="1593850"/>
            <a:ext cx="0" cy="244475"/>
          </a:xfrm>
          <a:prstGeom prst="line">
            <a:avLst/>
          </a:prstGeom>
          <a:ln>
            <a:solidFill>
              <a:srgbClr val="008ABF"/>
            </a:solidFill>
          </a:ln>
          <a:effectLst/>
        </p:spPr>
        <p:style>
          <a:lnRef idx="2">
            <a:schemeClr val="accent1"/>
          </a:lnRef>
          <a:fillRef idx="0">
            <a:schemeClr val="accent1"/>
          </a:fillRef>
          <a:effectRef idx="1">
            <a:schemeClr val="accent1"/>
          </a:effectRef>
          <a:fontRef idx="minor">
            <a:schemeClr val="tx1"/>
          </a:fontRef>
        </p:style>
      </p:cxnSp>
      <p:sp>
        <p:nvSpPr>
          <p:cNvPr id="51220" name="TextBox 172"/>
          <p:cNvSpPr txBox="1">
            <a:spLocks noChangeArrowheads="1"/>
          </p:cNvSpPr>
          <p:nvPr/>
        </p:nvSpPr>
        <p:spPr bwMode="auto">
          <a:xfrm>
            <a:off x="7469188" y="1919288"/>
            <a:ext cx="901700" cy="239712"/>
          </a:xfrm>
          <a:prstGeom prst="rect">
            <a:avLst/>
          </a:prstGeom>
          <a:noFill/>
          <a:ln w="9525">
            <a:noFill/>
            <a:miter lim="800000"/>
            <a:headEnd/>
            <a:tailEnd/>
          </a:ln>
        </p:spPr>
        <p:txBody>
          <a:bodyPr lIns="0" tIns="0" rIns="0" bIns="0" anchor="ctr"/>
          <a:lstStyle/>
          <a:p>
            <a:pPr>
              <a:lnSpc>
                <a:spcPct val="85000"/>
              </a:lnSpc>
            </a:pPr>
            <a:r>
              <a:rPr lang="en-US" sz="900">
                <a:solidFill>
                  <a:srgbClr val="000000"/>
                </a:solidFill>
                <a:cs typeface="Arial" charset="0"/>
              </a:rPr>
              <a:t>Customer</a:t>
            </a:r>
            <a:br>
              <a:rPr lang="en-US" sz="900">
                <a:solidFill>
                  <a:srgbClr val="000000"/>
                </a:solidFill>
                <a:cs typeface="Arial" charset="0"/>
              </a:rPr>
            </a:br>
            <a:r>
              <a:rPr lang="en-US" sz="900">
                <a:solidFill>
                  <a:srgbClr val="000000"/>
                </a:solidFill>
                <a:cs typeface="Arial" charset="0"/>
              </a:rPr>
              <a:t>experience</a:t>
            </a:r>
          </a:p>
        </p:txBody>
      </p:sp>
      <p:sp>
        <p:nvSpPr>
          <p:cNvPr id="51221" name="TextBox 175"/>
          <p:cNvSpPr txBox="1">
            <a:spLocks noChangeArrowheads="1"/>
          </p:cNvSpPr>
          <p:nvPr/>
        </p:nvSpPr>
        <p:spPr bwMode="auto">
          <a:xfrm>
            <a:off x="7469188" y="3640138"/>
            <a:ext cx="901700" cy="239712"/>
          </a:xfrm>
          <a:prstGeom prst="rect">
            <a:avLst/>
          </a:prstGeom>
          <a:noFill/>
          <a:ln w="9525">
            <a:noFill/>
            <a:miter lim="800000"/>
            <a:headEnd/>
            <a:tailEnd/>
          </a:ln>
        </p:spPr>
        <p:txBody>
          <a:bodyPr lIns="0" tIns="0" rIns="0" bIns="0" anchor="ctr"/>
          <a:lstStyle/>
          <a:p>
            <a:pPr>
              <a:lnSpc>
                <a:spcPct val="85000"/>
              </a:lnSpc>
            </a:pPr>
            <a:r>
              <a:rPr lang="en-US" sz="900">
                <a:solidFill>
                  <a:srgbClr val="000000"/>
                </a:solidFill>
                <a:cs typeface="Arial" charset="0"/>
              </a:rPr>
              <a:t>Operations </a:t>
            </a:r>
            <a:br>
              <a:rPr lang="en-US" sz="900">
                <a:solidFill>
                  <a:srgbClr val="000000"/>
                </a:solidFill>
                <a:cs typeface="Arial" charset="0"/>
              </a:rPr>
            </a:br>
            <a:r>
              <a:rPr lang="en-US" sz="900">
                <a:solidFill>
                  <a:srgbClr val="000000"/>
                </a:solidFill>
                <a:cs typeface="Arial" charset="0"/>
              </a:rPr>
              <a:t>and fraud</a:t>
            </a:r>
          </a:p>
        </p:txBody>
      </p:sp>
      <p:sp>
        <p:nvSpPr>
          <p:cNvPr id="51222" name="TextBox 176"/>
          <p:cNvSpPr txBox="1">
            <a:spLocks noChangeArrowheads="1"/>
          </p:cNvSpPr>
          <p:nvPr/>
        </p:nvSpPr>
        <p:spPr bwMode="auto">
          <a:xfrm>
            <a:off x="7469188" y="3209925"/>
            <a:ext cx="901700" cy="239713"/>
          </a:xfrm>
          <a:prstGeom prst="rect">
            <a:avLst/>
          </a:prstGeom>
          <a:noFill/>
          <a:ln w="9525">
            <a:noFill/>
            <a:miter lim="800000"/>
            <a:headEnd/>
            <a:tailEnd/>
          </a:ln>
        </p:spPr>
        <p:txBody>
          <a:bodyPr lIns="0" tIns="0" rIns="0" bIns="0" anchor="ctr"/>
          <a:lstStyle/>
          <a:p>
            <a:pPr>
              <a:lnSpc>
                <a:spcPct val="85000"/>
              </a:lnSpc>
            </a:pPr>
            <a:r>
              <a:rPr lang="en-US" sz="900">
                <a:solidFill>
                  <a:srgbClr val="000000"/>
                </a:solidFill>
                <a:cs typeface="Arial" charset="0"/>
              </a:rPr>
              <a:t>Risk</a:t>
            </a:r>
          </a:p>
        </p:txBody>
      </p:sp>
      <p:sp>
        <p:nvSpPr>
          <p:cNvPr id="51223" name="TextBox 177"/>
          <p:cNvSpPr txBox="1">
            <a:spLocks noChangeArrowheads="1"/>
          </p:cNvSpPr>
          <p:nvPr/>
        </p:nvSpPr>
        <p:spPr bwMode="auto">
          <a:xfrm>
            <a:off x="7469188" y="2779713"/>
            <a:ext cx="901700" cy="239712"/>
          </a:xfrm>
          <a:prstGeom prst="rect">
            <a:avLst/>
          </a:prstGeom>
          <a:noFill/>
          <a:ln w="9525">
            <a:noFill/>
            <a:miter lim="800000"/>
            <a:headEnd/>
            <a:tailEnd/>
          </a:ln>
        </p:spPr>
        <p:txBody>
          <a:bodyPr lIns="0" tIns="0" rIns="0" bIns="0" anchor="ctr"/>
          <a:lstStyle/>
          <a:p>
            <a:pPr>
              <a:lnSpc>
                <a:spcPct val="85000"/>
              </a:lnSpc>
            </a:pPr>
            <a:r>
              <a:rPr lang="en-US" sz="900">
                <a:solidFill>
                  <a:srgbClr val="000000"/>
                </a:solidFill>
                <a:cs typeface="Arial" charset="0"/>
              </a:rPr>
              <a:t>Financial performance</a:t>
            </a:r>
          </a:p>
        </p:txBody>
      </p:sp>
      <p:sp>
        <p:nvSpPr>
          <p:cNvPr id="51224" name="TextBox 178"/>
          <p:cNvSpPr txBox="1">
            <a:spLocks noChangeArrowheads="1"/>
          </p:cNvSpPr>
          <p:nvPr/>
        </p:nvSpPr>
        <p:spPr bwMode="auto">
          <a:xfrm>
            <a:off x="7469188" y="2349500"/>
            <a:ext cx="901700" cy="239713"/>
          </a:xfrm>
          <a:prstGeom prst="rect">
            <a:avLst/>
          </a:prstGeom>
          <a:noFill/>
          <a:ln w="9525">
            <a:noFill/>
            <a:miter lim="800000"/>
            <a:headEnd/>
            <a:tailEnd/>
          </a:ln>
        </p:spPr>
        <p:txBody>
          <a:bodyPr lIns="0" tIns="0" rIns="0" bIns="0" anchor="ctr"/>
          <a:lstStyle/>
          <a:p>
            <a:pPr>
              <a:lnSpc>
                <a:spcPct val="85000"/>
              </a:lnSpc>
            </a:pPr>
            <a:r>
              <a:rPr lang="en-US" sz="900">
                <a:solidFill>
                  <a:srgbClr val="000000"/>
                </a:solidFill>
                <a:cs typeface="Arial" charset="0"/>
              </a:rPr>
              <a:t>New business</a:t>
            </a:r>
            <a:br>
              <a:rPr lang="en-US" sz="900">
                <a:solidFill>
                  <a:srgbClr val="000000"/>
                </a:solidFill>
                <a:cs typeface="Arial" charset="0"/>
              </a:rPr>
            </a:br>
            <a:r>
              <a:rPr lang="en-US" sz="900">
                <a:solidFill>
                  <a:srgbClr val="000000"/>
                </a:solidFill>
                <a:cs typeface="Arial" charset="0"/>
              </a:rPr>
              <a:t>models</a:t>
            </a:r>
          </a:p>
        </p:txBody>
      </p:sp>
      <p:sp>
        <p:nvSpPr>
          <p:cNvPr id="51225" name="TextBox 179"/>
          <p:cNvSpPr txBox="1">
            <a:spLocks noChangeArrowheads="1"/>
          </p:cNvSpPr>
          <p:nvPr/>
        </p:nvSpPr>
        <p:spPr bwMode="auto">
          <a:xfrm>
            <a:off x="7469188" y="4070350"/>
            <a:ext cx="901700" cy="239713"/>
          </a:xfrm>
          <a:prstGeom prst="rect">
            <a:avLst/>
          </a:prstGeom>
          <a:noFill/>
          <a:ln w="9525">
            <a:noFill/>
            <a:miter lim="800000"/>
            <a:headEnd/>
            <a:tailEnd/>
          </a:ln>
        </p:spPr>
        <p:txBody>
          <a:bodyPr lIns="0" tIns="0" rIns="0" bIns="0" anchor="ctr"/>
          <a:lstStyle/>
          <a:p>
            <a:pPr>
              <a:lnSpc>
                <a:spcPct val="85000"/>
              </a:lnSpc>
            </a:pPr>
            <a:r>
              <a:rPr lang="en-US" sz="900">
                <a:solidFill>
                  <a:srgbClr val="000000"/>
                </a:solidFill>
                <a:cs typeface="Arial" charset="0"/>
              </a:rPr>
              <a:t>IT economics</a:t>
            </a:r>
          </a:p>
        </p:txBody>
      </p:sp>
      <p:pic>
        <p:nvPicPr>
          <p:cNvPr id="51226" name="Picture 181"/>
          <p:cNvPicPr>
            <a:picLocks noChangeAspect="1"/>
          </p:cNvPicPr>
          <p:nvPr/>
        </p:nvPicPr>
        <p:blipFill>
          <a:blip r:embed="rId3"/>
          <a:srcRect/>
          <a:stretch>
            <a:fillRect/>
          </a:stretch>
        </p:blipFill>
        <p:spPr bwMode="auto">
          <a:xfrm>
            <a:off x="4659313" y="2016125"/>
            <a:ext cx="312737" cy="312738"/>
          </a:xfrm>
          <a:prstGeom prst="rect">
            <a:avLst/>
          </a:prstGeom>
          <a:noFill/>
          <a:ln w="9525">
            <a:noFill/>
            <a:miter lim="800000"/>
            <a:headEnd/>
            <a:tailEnd/>
          </a:ln>
        </p:spPr>
      </p:pic>
      <p:pic>
        <p:nvPicPr>
          <p:cNvPr id="51227" name="Picture 182"/>
          <p:cNvPicPr>
            <a:picLocks noChangeAspect="1"/>
          </p:cNvPicPr>
          <p:nvPr/>
        </p:nvPicPr>
        <p:blipFill>
          <a:blip r:embed="rId4"/>
          <a:srcRect/>
          <a:stretch>
            <a:fillRect/>
          </a:stretch>
        </p:blipFill>
        <p:spPr bwMode="auto">
          <a:xfrm>
            <a:off x="4657725" y="2809875"/>
            <a:ext cx="315913" cy="315913"/>
          </a:xfrm>
          <a:prstGeom prst="rect">
            <a:avLst/>
          </a:prstGeom>
          <a:noFill/>
          <a:ln w="9525">
            <a:noFill/>
            <a:miter lim="800000"/>
            <a:headEnd/>
            <a:tailEnd/>
          </a:ln>
        </p:spPr>
      </p:pic>
      <p:pic>
        <p:nvPicPr>
          <p:cNvPr id="51228" name="Picture 183"/>
          <p:cNvPicPr>
            <a:picLocks noChangeAspect="1"/>
          </p:cNvPicPr>
          <p:nvPr/>
        </p:nvPicPr>
        <p:blipFill>
          <a:blip r:embed="rId5"/>
          <a:srcRect/>
          <a:stretch>
            <a:fillRect/>
          </a:stretch>
        </p:blipFill>
        <p:spPr bwMode="auto">
          <a:xfrm>
            <a:off x="4645025" y="3487738"/>
            <a:ext cx="341313" cy="287337"/>
          </a:xfrm>
          <a:prstGeom prst="rect">
            <a:avLst/>
          </a:prstGeom>
          <a:noFill/>
          <a:ln w="9525">
            <a:noFill/>
            <a:miter lim="800000"/>
            <a:headEnd/>
            <a:tailEnd/>
          </a:ln>
        </p:spPr>
      </p:pic>
      <p:sp>
        <p:nvSpPr>
          <p:cNvPr id="94" name="Rectangle 93"/>
          <p:cNvSpPr/>
          <p:nvPr/>
        </p:nvSpPr>
        <p:spPr>
          <a:xfrm>
            <a:off x="781050" y="1230313"/>
            <a:ext cx="1323975" cy="3486150"/>
          </a:xfrm>
          <a:prstGeom prst="rect">
            <a:avLst/>
          </a:prstGeom>
          <a:solidFill>
            <a:srgbClr val="F19027"/>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97" name="Right Arrow 96"/>
          <p:cNvSpPr/>
          <p:nvPr/>
        </p:nvSpPr>
        <p:spPr>
          <a:xfrm>
            <a:off x="1892300" y="2754313"/>
            <a:ext cx="493713" cy="241300"/>
          </a:xfrm>
          <a:prstGeom prst="rightArrow">
            <a:avLst>
              <a:gd name="adj1" fmla="val 23687"/>
              <a:gd name="adj2" fmla="val 50000"/>
            </a:avLst>
          </a:prstGeom>
          <a:solidFill>
            <a:srgbClr val="F19027"/>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51231" name="TextBox 98"/>
          <p:cNvSpPr txBox="1">
            <a:spLocks noChangeArrowheads="1"/>
          </p:cNvSpPr>
          <p:nvPr/>
        </p:nvSpPr>
        <p:spPr bwMode="auto">
          <a:xfrm>
            <a:off x="781050" y="1230313"/>
            <a:ext cx="1323975" cy="365125"/>
          </a:xfrm>
          <a:prstGeom prst="rect">
            <a:avLst/>
          </a:prstGeom>
          <a:noFill/>
          <a:ln w="9525">
            <a:noFill/>
            <a:miter lim="800000"/>
            <a:headEnd/>
            <a:tailEnd/>
          </a:ln>
        </p:spPr>
        <p:txBody>
          <a:bodyPr tIns="0" bIns="0" anchor="ctr"/>
          <a:lstStyle/>
          <a:p>
            <a:pPr algn="ctr">
              <a:lnSpc>
                <a:spcPct val="85000"/>
              </a:lnSpc>
            </a:pPr>
            <a:r>
              <a:rPr lang="en-US" sz="1000" b="1">
                <a:solidFill>
                  <a:srgbClr val="000000"/>
                </a:solidFill>
                <a:cs typeface="Arial" charset="0"/>
              </a:rPr>
              <a:t>Data sources</a:t>
            </a:r>
          </a:p>
        </p:txBody>
      </p:sp>
      <p:sp>
        <p:nvSpPr>
          <p:cNvPr id="102" name="Right Arrow 101"/>
          <p:cNvSpPr/>
          <p:nvPr/>
        </p:nvSpPr>
        <p:spPr>
          <a:xfrm>
            <a:off x="1892300" y="1296988"/>
            <a:ext cx="493713" cy="241300"/>
          </a:xfrm>
          <a:prstGeom prst="rightArrow">
            <a:avLst>
              <a:gd name="adj1" fmla="val 23687"/>
              <a:gd name="adj2" fmla="val 50000"/>
            </a:avLst>
          </a:prstGeom>
          <a:solidFill>
            <a:srgbClr val="F19027"/>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pic>
        <p:nvPicPr>
          <p:cNvPr id="51233" name="Picture 1"/>
          <p:cNvPicPr>
            <a:picLocks noChangeAspect="1"/>
          </p:cNvPicPr>
          <p:nvPr/>
        </p:nvPicPr>
        <p:blipFill>
          <a:blip r:embed="rId6"/>
          <a:srcRect/>
          <a:stretch>
            <a:fillRect/>
          </a:stretch>
        </p:blipFill>
        <p:spPr bwMode="auto">
          <a:xfrm>
            <a:off x="2641600" y="2174875"/>
            <a:ext cx="457200" cy="520700"/>
          </a:xfrm>
          <a:prstGeom prst="rect">
            <a:avLst/>
          </a:prstGeom>
          <a:noFill/>
          <a:ln w="9525">
            <a:noFill/>
            <a:miter lim="800000"/>
            <a:headEnd/>
            <a:tailEnd/>
          </a:ln>
        </p:spPr>
      </p:pic>
      <p:sp>
        <p:nvSpPr>
          <p:cNvPr id="51234" name="TextBox 71"/>
          <p:cNvSpPr txBox="1">
            <a:spLocks noChangeArrowheads="1"/>
          </p:cNvSpPr>
          <p:nvPr/>
        </p:nvSpPr>
        <p:spPr bwMode="auto">
          <a:xfrm>
            <a:off x="2444750" y="4781550"/>
            <a:ext cx="4265613" cy="187325"/>
          </a:xfrm>
          <a:prstGeom prst="rect">
            <a:avLst/>
          </a:prstGeom>
          <a:solidFill>
            <a:srgbClr val="003F69"/>
          </a:solidFill>
          <a:ln w="9525">
            <a:noFill/>
            <a:miter lim="800000"/>
            <a:headEnd/>
            <a:tailEnd/>
          </a:ln>
        </p:spPr>
        <p:txBody>
          <a:bodyPr lIns="0" tIns="0" rIns="0" bIns="0" anchor="ctr"/>
          <a:lstStyle/>
          <a:p>
            <a:pPr algn="ctr">
              <a:lnSpc>
                <a:spcPct val="85000"/>
              </a:lnSpc>
            </a:pPr>
            <a:r>
              <a:rPr lang="en-US" sz="800">
                <a:solidFill>
                  <a:srgbClr val="83D1F5"/>
                </a:solidFill>
                <a:ea typeface="MS PGothic"/>
                <a:cs typeface="Arial" charset="0"/>
              </a:rPr>
              <a:t>SYSTEMS—SECURITY—STORAGE</a:t>
            </a:r>
          </a:p>
        </p:txBody>
      </p:sp>
      <p:sp>
        <p:nvSpPr>
          <p:cNvPr id="51235" name="TextBox 90"/>
          <p:cNvSpPr txBox="1">
            <a:spLocks noChangeArrowheads="1"/>
          </p:cNvSpPr>
          <p:nvPr/>
        </p:nvSpPr>
        <p:spPr bwMode="auto">
          <a:xfrm>
            <a:off x="1154113" y="3127375"/>
            <a:ext cx="936625" cy="274638"/>
          </a:xfrm>
          <a:prstGeom prst="rect">
            <a:avLst/>
          </a:prstGeom>
          <a:noFill/>
          <a:ln w="9525">
            <a:noFill/>
            <a:miter lim="800000"/>
            <a:headEnd/>
            <a:tailEnd/>
          </a:ln>
        </p:spPr>
        <p:txBody>
          <a:bodyPr lIns="0" tIns="0" rIns="0" bIns="0" anchor="ctr"/>
          <a:lstStyle/>
          <a:p>
            <a:pPr>
              <a:lnSpc>
                <a:spcPct val="85000"/>
              </a:lnSpc>
            </a:pPr>
            <a:r>
              <a:rPr lang="en-US" sz="900">
                <a:solidFill>
                  <a:srgbClr val="000000"/>
                </a:solidFill>
                <a:cs typeface="Arial" charset="0"/>
              </a:rPr>
              <a:t>Transaction and</a:t>
            </a:r>
            <a:br>
              <a:rPr lang="en-US" sz="900">
                <a:solidFill>
                  <a:srgbClr val="000000"/>
                </a:solidFill>
                <a:cs typeface="Arial" charset="0"/>
              </a:rPr>
            </a:br>
            <a:r>
              <a:rPr lang="en-US" sz="900">
                <a:solidFill>
                  <a:srgbClr val="000000"/>
                </a:solidFill>
                <a:cs typeface="Arial" charset="0"/>
              </a:rPr>
              <a:t>application data</a:t>
            </a:r>
          </a:p>
        </p:txBody>
      </p:sp>
      <p:sp>
        <p:nvSpPr>
          <p:cNvPr id="51236" name="TextBox 91"/>
          <p:cNvSpPr txBox="1">
            <a:spLocks noChangeArrowheads="1"/>
          </p:cNvSpPr>
          <p:nvPr/>
        </p:nvSpPr>
        <p:spPr bwMode="auto">
          <a:xfrm>
            <a:off x="1154113" y="1909763"/>
            <a:ext cx="903287" cy="274637"/>
          </a:xfrm>
          <a:prstGeom prst="rect">
            <a:avLst/>
          </a:prstGeom>
          <a:noFill/>
          <a:ln w="9525">
            <a:noFill/>
            <a:miter lim="800000"/>
            <a:headEnd/>
            <a:tailEnd/>
          </a:ln>
        </p:spPr>
        <p:txBody>
          <a:bodyPr lIns="0" tIns="0" rIns="0" bIns="0" anchor="ctr"/>
          <a:lstStyle/>
          <a:p>
            <a:pPr>
              <a:lnSpc>
                <a:spcPct val="85000"/>
              </a:lnSpc>
            </a:pPr>
            <a:r>
              <a:rPr lang="en-US" sz="900">
                <a:solidFill>
                  <a:srgbClr val="000000"/>
                </a:solidFill>
                <a:cs typeface="Arial" charset="0"/>
              </a:rPr>
              <a:t>Linear &amp; </a:t>
            </a:r>
          </a:p>
          <a:p>
            <a:pPr>
              <a:lnSpc>
                <a:spcPct val="85000"/>
              </a:lnSpc>
            </a:pPr>
            <a:r>
              <a:rPr lang="en-US" sz="900">
                <a:solidFill>
                  <a:srgbClr val="000000"/>
                </a:solidFill>
                <a:cs typeface="Arial" charset="0"/>
              </a:rPr>
              <a:t>Non-Linear</a:t>
            </a:r>
          </a:p>
        </p:txBody>
      </p:sp>
      <p:sp>
        <p:nvSpPr>
          <p:cNvPr id="51237" name="TextBox 92"/>
          <p:cNvSpPr txBox="1">
            <a:spLocks noChangeArrowheads="1"/>
          </p:cNvSpPr>
          <p:nvPr/>
        </p:nvSpPr>
        <p:spPr bwMode="auto">
          <a:xfrm>
            <a:off x="1154113" y="2686050"/>
            <a:ext cx="739775" cy="274638"/>
          </a:xfrm>
          <a:prstGeom prst="rect">
            <a:avLst/>
          </a:prstGeom>
          <a:noFill/>
          <a:ln w="9525">
            <a:noFill/>
            <a:miter lim="800000"/>
            <a:headEnd/>
            <a:tailEnd/>
          </a:ln>
        </p:spPr>
        <p:txBody>
          <a:bodyPr lIns="0" tIns="0" rIns="0" bIns="0" anchor="ctr"/>
          <a:lstStyle/>
          <a:p>
            <a:pPr>
              <a:lnSpc>
                <a:spcPct val="85000"/>
              </a:lnSpc>
            </a:pPr>
            <a:r>
              <a:rPr lang="en-US" sz="900">
                <a:solidFill>
                  <a:srgbClr val="000000"/>
                </a:solidFill>
                <a:cs typeface="Arial" charset="0"/>
              </a:rPr>
              <a:t>Enterprise </a:t>
            </a:r>
            <a:br>
              <a:rPr lang="en-US" sz="900">
                <a:solidFill>
                  <a:srgbClr val="000000"/>
                </a:solidFill>
                <a:cs typeface="Arial" charset="0"/>
              </a:rPr>
            </a:br>
            <a:r>
              <a:rPr lang="en-US" sz="900">
                <a:solidFill>
                  <a:srgbClr val="000000"/>
                </a:solidFill>
                <a:cs typeface="Arial" charset="0"/>
              </a:rPr>
              <a:t>content</a:t>
            </a:r>
          </a:p>
        </p:txBody>
      </p:sp>
      <p:sp>
        <p:nvSpPr>
          <p:cNvPr id="51238" name="TextBox 102"/>
          <p:cNvSpPr txBox="1">
            <a:spLocks noChangeArrowheads="1"/>
          </p:cNvSpPr>
          <p:nvPr/>
        </p:nvSpPr>
        <p:spPr bwMode="auto">
          <a:xfrm>
            <a:off x="1154113" y="3524250"/>
            <a:ext cx="796925" cy="274638"/>
          </a:xfrm>
          <a:prstGeom prst="rect">
            <a:avLst/>
          </a:prstGeom>
          <a:noFill/>
          <a:ln w="9525">
            <a:noFill/>
            <a:miter lim="800000"/>
            <a:headEnd/>
            <a:tailEnd/>
          </a:ln>
        </p:spPr>
        <p:txBody>
          <a:bodyPr lIns="0" tIns="0" rIns="0" bIns="0" anchor="ctr"/>
          <a:lstStyle/>
          <a:p>
            <a:pPr>
              <a:lnSpc>
                <a:spcPct val="85000"/>
              </a:lnSpc>
            </a:pPr>
            <a:r>
              <a:rPr lang="en-US" sz="900">
                <a:solidFill>
                  <a:srgbClr val="000000"/>
                </a:solidFill>
                <a:cs typeface="Arial" charset="0"/>
              </a:rPr>
              <a:t>Social data</a:t>
            </a:r>
          </a:p>
        </p:txBody>
      </p:sp>
      <p:sp>
        <p:nvSpPr>
          <p:cNvPr id="51239" name="TextBox 103"/>
          <p:cNvSpPr txBox="1">
            <a:spLocks noChangeArrowheads="1"/>
          </p:cNvSpPr>
          <p:nvPr/>
        </p:nvSpPr>
        <p:spPr bwMode="auto">
          <a:xfrm>
            <a:off x="1154113" y="2297113"/>
            <a:ext cx="936625" cy="274637"/>
          </a:xfrm>
          <a:prstGeom prst="rect">
            <a:avLst/>
          </a:prstGeom>
          <a:noFill/>
          <a:ln w="9525">
            <a:noFill/>
            <a:miter lim="800000"/>
            <a:headEnd/>
            <a:tailEnd/>
          </a:ln>
        </p:spPr>
        <p:txBody>
          <a:bodyPr lIns="0" tIns="0" rIns="0" bIns="0" anchor="ctr"/>
          <a:lstStyle/>
          <a:p>
            <a:pPr>
              <a:lnSpc>
                <a:spcPct val="85000"/>
              </a:lnSpc>
            </a:pPr>
            <a:r>
              <a:rPr lang="en-US" sz="900">
                <a:solidFill>
                  <a:srgbClr val="000000"/>
                </a:solidFill>
                <a:cs typeface="Arial" charset="0"/>
              </a:rPr>
              <a:t>Image and video</a:t>
            </a:r>
          </a:p>
        </p:txBody>
      </p:sp>
      <p:sp>
        <p:nvSpPr>
          <p:cNvPr id="51240" name="TextBox 104"/>
          <p:cNvSpPr txBox="1">
            <a:spLocks noChangeArrowheads="1"/>
          </p:cNvSpPr>
          <p:nvPr/>
        </p:nvSpPr>
        <p:spPr bwMode="auto">
          <a:xfrm>
            <a:off x="1154113" y="3870325"/>
            <a:ext cx="936625" cy="274638"/>
          </a:xfrm>
          <a:prstGeom prst="rect">
            <a:avLst/>
          </a:prstGeom>
          <a:noFill/>
          <a:ln w="9525">
            <a:noFill/>
            <a:miter lim="800000"/>
            <a:headEnd/>
            <a:tailEnd/>
          </a:ln>
        </p:spPr>
        <p:txBody>
          <a:bodyPr lIns="0" tIns="0" rIns="0" bIns="0" anchor="ctr"/>
          <a:lstStyle/>
          <a:p>
            <a:pPr>
              <a:lnSpc>
                <a:spcPct val="85000"/>
              </a:lnSpc>
            </a:pPr>
            <a:r>
              <a:rPr lang="en-US" sz="900">
                <a:solidFill>
                  <a:srgbClr val="000000"/>
                </a:solidFill>
                <a:cs typeface="Arial" charset="0"/>
              </a:rPr>
              <a:t>Third-party data</a:t>
            </a:r>
          </a:p>
        </p:txBody>
      </p:sp>
      <p:sp>
        <p:nvSpPr>
          <p:cNvPr id="95" name="Right Arrow 94"/>
          <p:cNvSpPr/>
          <p:nvPr/>
        </p:nvSpPr>
        <p:spPr>
          <a:xfrm flipH="1">
            <a:off x="6721475" y="2863850"/>
            <a:ext cx="414338" cy="241300"/>
          </a:xfrm>
          <a:prstGeom prst="rightArrow">
            <a:avLst>
              <a:gd name="adj1" fmla="val 23687"/>
              <a:gd name="adj2" fmla="val 50000"/>
            </a:avLst>
          </a:prstGeom>
          <a:solidFill>
            <a:srgbClr val="008A5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0" name="Rectangle 16"/>
          <p:cNvSpPr/>
          <p:nvPr/>
        </p:nvSpPr>
        <p:spPr>
          <a:xfrm>
            <a:off x="4418013" y="1839913"/>
            <a:ext cx="819150" cy="2151062"/>
          </a:xfrm>
          <a:custGeom>
            <a:avLst/>
            <a:gdLst>
              <a:gd name="connsiteX0" fmla="*/ 0 w 3931836"/>
              <a:gd name="connsiteY0" fmla="*/ 0 h 2128836"/>
              <a:gd name="connsiteX1" fmla="*/ 3931836 w 3931836"/>
              <a:gd name="connsiteY1" fmla="*/ 0 h 2128836"/>
              <a:gd name="connsiteX2" fmla="*/ 3931836 w 3931836"/>
              <a:gd name="connsiteY2" fmla="*/ 2128836 h 2128836"/>
              <a:gd name="connsiteX3" fmla="*/ 0 w 3931836"/>
              <a:gd name="connsiteY3" fmla="*/ 2128836 h 2128836"/>
              <a:gd name="connsiteX4" fmla="*/ 0 w 3931836"/>
              <a:gd name="connsiteY4" fmla="*/ 0 h 2128836"/>
              <a:gd name="connsiteX0" fmla="*/ 0 w 3931836"/>
              <a:gd name="connsiteY0" fmla="*/ 0 h 2128841"/>
              <a:gd name="connsiteX1" fmla="*/ 3931836 w 3931836"/>
              <a:gd name="connsiteY1" fmla="*/ 0 h 2128841"/>
              <a:gd name="connsiteX2" fmla="*/ 3931836 w 3931836"/>
              <a:gd name="connsiteY2" fmla="*/ 2128836 h 2128841"/>
              <a:gd name="connsiteX3" fmla="*/ 1894161 w 3931836"/>
              <a:gd name="connsiteY3" fmla="*/ 1769290 h 2128841"/>
              <a:gd name="connsiteX4" fmla="*/ 0 w 3931836"/>
              <a:gd name="connsiteY4" fmla="*/ 2128836 h 2128841"/>
              <a:gd name="connsiteX5" fmla="*/ 0 w 3931836"/>
              <a:gd name="connsiteY5" fmla="*/ 0 h 2128841"/>
              <a:gd name="connsiteX0" fmla="*/ 0 w 3931836"/>
              <a:gd name="connsiteY0" fmla="*/ 0 h 2133519"/>
              <a:gd name="connsiteX1" fmla="*/ 3931836 w 3931836"/>
              <a:gd name="connsiteY1" fmla="*/ 0 h 2133519"/>
              <a:gd name="connsiteX2" fmla="*/ 3931836 w 3931836"/>
              <a:gd name="connsiteY2" fmla="*/ 2128836 h 2133519"/>
              <a:gd name="connsiteX3" fmla="*/ 1756324 w 3931836"/>
              <a:gd name="connsiteY3" fmla="*/ 2133519 h 2133519"/>
              <a:gd name="connsiteX4" fmla="*/ 0 w 3931836"/>
              <a:gd name="connsiteY4" fmla="*/ 2128836 h 2133519"/>
              <a:gd name="connsiteX5" fmla="*/ 0 w 3931836"/>
              <a:gd name="connsiteY5" fmla="*/ 0 h 2133519"/>
              <a:gd name="connsiteX0" fmla="*/ 0 w 3931836"/>
              <a:gd name="connsiteY0" fmla="*/ 0 h 2133519"/>
              <a:gd name="connsiteX1" fmla="*/ 3931836 w 3931836"/>
              <a:gd name="connsiteY1" fmla="*/ 0 h 2133519"/>
              <a:gd name="connsiteX2" fmla="*/ 3931836 w 3931836"/>
              <a:gd name="connsiteY2" fmla="*/ 2128836 h 2133519"/>
              <a:gd name="connsiteX3" fmla="*/ 2159989 w 3931836"/>
              <a:gd name="connsiteY3" fmla="*/ 1582254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23698 w 3931836"/>
              <a:gd name="connsiteY4" fmla="*/ 2123675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23698 w 3931836"/>
              <a:gd name="connsiteY4" fmla="*/ 2123675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9071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9071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9071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9071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52"/>
              <a:gd name="connsiteX1" fmla="*/ 3931836 w 3931836"/>
              <a:gd name="connsiteY1" fmla="*/ 0 h 2133552"/>
              <a:gd name="connsiteX2" fmla="*/ 3931836 w 3931836"/>
              <a:gd name="connsiteY2" fmla="*/ 2128836 h 2133552"/>
              <a:gd name="connsiteX3" fmla="*/ 2169835 w 3931836"/>
              <a:gd name="connsiteY3" fmla="*/ 2133519 h 2133552"/>
              <a:gd name="connsiteX4" fmla="*/ 1982771 w 3931836"/>
              <a:gd name="connsiteY4" fmla="*/ 1881707 h 2133552"/>
              <a:gd name="connsiteX5" fmla="*/ 1756324 w 3931836"/>
              <a:gd name="connsiteY5" fmla="*/ 2133519 h 2133552"/>
              <a:gd name="connsiteX6" fmla="*/ 0 w 3931836"/>
              <a:gd name="connsiteY6" fmla="*/ 2128836 h 2133552"/>
              <a:gd name="connsiteX7" fmla="*/ 0 w 3931836"/>
              <a:gd name="connsiteY7" fmla="*/ 0 h 2133552"/>
              <a:gd name="connsiteX0" fmla="*/ 0 w 3931836"/>
              <a:gd name="connsiteY0" fmla="*/ 0 h 2133552"/>
              <a:gd name="connsiteX1" fmla="*/ 3931836 w 3931836"/>
              <a:gd name="connsiteY1" fmla="*/ 0 h 2133552"/>
              <a:gd name="connsiteX2" fmla="*/ 3931836 w 3931836"/>
              <a:gd name="connsiteY2" fmla="*/ 2128836 h 2133552"/>
              <a:gd name="connsiteX3" fmla="*/ 2169835 w 3931836"/>
              <a:gd name="connsiteY3" fmla="*/ 2133519 h 2133552"/>
              <a:gd name="connsiteX4" fmla="*/ 1982771 w 3931836"/>
              <a:gd name="connsiteY4" fmla="*/ 1881707 h 2133552"/>
              <a:gd name="connsiteX5" fmla="*/ 1756324 w 3931836"/>
              <a:gd name="connsiteY5" fmla="*/ 2133519 h 2133552"/>
              <a:gd name="connsiteX6" fmla="*/ 0 w 3931836"/>
              <a:gd name="connsiteY6" fmla="*/ 2128836 h 2133552"/>
              <a:gd name="connsiteX7" fmla="*/ 0 w 3931836"/>
              <a:gd name="connsiteY7" fmla="*/ 0 h 2133552"/>
              <a:gd name="connsiteX0" fmla="*/ 0 w 3931836"/>
              <a:gd name="connsiteY0" fmla="*/ 0 h 2135163"/>
              <a:gd name="connsiteX1" fmla="*/ 3931836 w 3931836"/>
              <a:gd name="connsiteY1" fmla="*/ 0 h 2135163"/>
              <a:gd name="connsiteX2" fmla="*/ 3931836 w 3931836"/>
              <a:gd name="connsiteY2" fmla="*/ 2128836 h 2135163"/>
              <a:gd name="connsiteX3" fmla="*/ 2169835 w 3931836"/>
              <a:gd name="connsiteY3" fmla="*/ 2133519 h 2135163"/>
              <a:gd name="connsiteX4" fmla="*/ 1982771 w 3931836"/>
              <a:gd name="connsiteY4" fmla="*/ 1881707 h 2135163"/>
              <a:gd name="connsiteX5" fmla="*/ 1756324 w 3931836"/>
              <a:gd name="connsiteY5" fmla="*/ 2133519 h 2135163"/>
              <a:gd name="connsiteX6" fmla="*/ 0 w 3931836"/>
              <a:gd name="connsiteY6" fmla="*/ 2128836 h 2135163"/>
              <a:gd name="connsiteX7" fmla="*/ 0 w 3931836"/>
              <a:gd name="connsiteY7" fmla="*/ 0 h 2135163"/>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288097"/>
              <a:gd name="connsiteX1" fmla="*/ 3931836 w 3931836"/>
              <a:gd name="connsiteY1" fmla="*/ 0 h 2288097"/>
              <a:gd name="connsiteX2" fmla="*/ 3931836 w 3931836"/>
              <a:gd name="connsiteY2" fmla="*/ 2128836 h 2288097"/>
              <a:gd name="connsiteX3" fmla="*/ 2169835 w 3931836"/>
              <a:gd name="connsiteY3" fmla="*/ 2133519 h 2288097"/>
              <a:gd name="connsiteX4" fmla="*/ 0 w 3931836"/>
              <a:gd name="connsiteY4" fmla="*/ 2128836 h 2288097"/>
              <a:gd name="connsiteX5" fmla="*/ 0 w 3931836"/>
              <a:gd name="connsiteY5" fmla="*/ 0 h 2288097"/>
              <a:gd name="connsiteX0" fmla="*/ 0 w 3931836"/>
              <a:gd name="connsiteY0" fmla="*/ 0 h 2128835"/>
              <a:gd name="connsiteX1" fmla="*/ 3931836 w 3931836"/>
              <a:gd name="connsiteY1" fmla="*/ 0 h 2128835"/>
              <a:gd name="connsiteX2" fmla="*/ 3931836 w 3931836"/>
              <a:gd name="connsiteY2" fmla="*/ 2128836 h 2128835"/>
              <a:gd name="connsiteX3" fmla="*/ 0 w 3931836"/>
              <a:gd name="connsiteY3" fmla="*/ 2128836 h 2128835"/>
              <a:gd name="connsiteX4" fmla="*/ 0 w 3931836"/>
              <a:gd name="connsiteY4" fmla="*/ 0 h 21288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31836" h="2128835">
                <a:moveTo>
                  <a:pt x="0" y="0"/>
                </a:moveTo>
                <a:lnTo>
                  <a:pt x="3931836" y="0"/>
                </a:lnTo>
                <a:lnTo>
                  <a:pt x="3931836" y="2128836"/>
                </a:lnTo>
                <a:lnTo>
                  <a:pt x="0" y="2128836"/>
                </a:lnTo>
                <a:lnTo>
                  <a:pt x="0" y="0"/>
                </a:lnTo>
                <a:close/>
              </a:path>
            </a:pathLst>
          </a:custGeom>
          <a:solidFill>
            <a:srgbClr val="83D1F5"/>
          </a:solidFill>
          <a:ln w="38100" cmpd="sng">
            <a:solidFill>
              <a:srgbClr val="008ABF"/>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51243" name="TextBox 100"/>
          <p:cNvSpPr txBox="1">
            <a:spLocks noChangeArrowheads="1"/>
          </p:cNvSpPr>
          <p:nvPr/>
        </p:nvSpPr>
        <p:spPr bwMode="auto">
          <a:xfrm>
            <a:off x="4418013" y="2376488"/>
            <a:ext cx="819150" cy="238125"/>
          </a:xfrm>
          <a:prstGeom prst="rect">
            <a:avLst/>
          </a:prstGeom>
          <a:noFill/>
          <a:ln w="9525">
            <a:noFill/>
            <a:miter lim="800000"/>
            <a:headEnd/>
            <a:tailEnd/>
          </a:ln>
        </p:spPr>
        <p:txBody>
          <a:bodyPr lIns="0" tIns="0" rIns="0" bIns="0" anchor="ctr"/>
          <a:lstStyle/>
          <a:p>
            <a:pPr algn="ctr">
              <a:lnSpc>
                <a:spcPct val="85000"/>
              </a:lnSpc>
            </a:pPr>
            <a:r>
              <a:rPr lang="en-US" sz="900">
                <a:solidFill>
                  <a:srgbClr val="000000"/>
                </a:solidFill>
                <a:cs typeface="Arial" charset="0"/>
              </a:rPr>
              <a:t>Enterprise </a:t>
            </a:r>
            <a:br>
              <a:rPr lang="en-US" sz="900">
                <a:solidFill>
                  <a:srgbClr val="000000"/>
                </a:solidFill>
                <a:cs typeface="Arial" charset="0"/>
              </a:rPr>
            </a:br>
            <a:r>
              <a:rPr lang="en-US" sz="900">
                <a:solidFill>
                  <a:srgbClr val="000000"/>
                </a:solidFill>
                <a:cs typeface="Arial" charset="0"/>
              </a:rPr>
              <a:t>warehouse</a:t>
            </a:r>
          </a:p>
        </p:txBody>
      </p:sp>
      <p:sp>
        <p:nvSpPr>
          <p:cNvPr id="51244" name="TextBox 105"/>
          <p:cNvSpPr txBox="1">
            <a:spLocks noChangeArrowheads="1"/>
          </p:cNvSpPr>
          <p:nvPr/>
        </p:nvSpPr>
        <p:spPr bwMode="auto">
          <a:xfrm>
            <a:off x="4418013" y="3048000"/>
            <a:ext cx="819150" cy="239713"/>
          </a:xfrm>
          <a:prstGeom prst="rect">
            <a:avLst/>
          </a:prstGeom>
          <a:noFill/>
          <a:ln w="9525">
            <a:noFill/>
            <a:miter lim="800000"/>
            <a:headEnd/>
            <a:tailEnd/>
          </a:ln>
        </p:spPr>
        <p:txBody>
          <a:bodyPr lIns="0" tIns="0" rIns="0" bIns="0" anchor="ctr"/>
          <a:lstStyle/>
          <a:p>
            <a:pPr algn="ctr">
              <a:lnSpc>
                <a:spcPct val="85000"/>
              </a:lnSpc>
            </a:pPr>
            <a:r>
              <a:rPr lang="en-US" sz="900">
                <a:solidFill>
                  <a:srgbClr val="000000"/>
                </a:solidFill>
                <a:cs typeface="Arial" charset="0"/>
              </a:rPr>
              <a:t>Data mart</a:t>
            </a:r>
          </a:p>
        </p:txBody>
      </p:sp>
      <p:sp>
        <p:nvSpPr>
          <p:cNvPr id="51245" name="TextBox 107"/>
          <p:cNvSpPr txBox="1">
            <a:spLocks noChangeArrowheads="1"/>
          </p:cNvSpPr>
          <p:nvPr/>
        </p:nvSpPr>
        <p:spPr bwMode="auto">
          <a:xfrm>
            <a:off x="4418013" y="3673475"/>
            <a:ext cx="819150" cy="239713"/>
          </a:xfrm>
          <a:prstGeom prst="rect">
            <a:avLst/>
          </a:prstGeom>
          <a:noFill/>
          <a:ln w="9525">
            <a:noFill/>
            <a:miter lim="800000"/>
            <a:headEnd/>
            <a:tailEnd/>
          </a:ln>
        </p:spPr>
        <p:txBody>
          <a:bodyPr lIns="0" tIns="0" rIns="0" bIns="0" anchor="ctr"/>
          <a:lstStyle/>
          <a:p>
            <a:pPr algn="ctr">
              <a:lnSpc>
                <a:spcPct val="85000"/>
              </a:lnSpc>
            </a:pPr>
            <a:r>
              <a:rPr lang="en-US" sz="900">
                <a:solidFill>
                  <a:srgbClr val="000000"/>
                </a:solidFill>
                <a:cs typeface="Arial" charset="0"/>
              </a:rPr>
              <a:t>Analytic </a:t>
            </a:r>
            <a:br>
              <a:rPr lang="en-US" sz="900">
                <a:solidFill>
                  <a:srgbClr val="000000"/>
                </a:solidFill>
                <a:cs typeface="Arial" charset="0"/>
              </a:rPr>
            </a:br>
            <a:r>
              <a:rPr lang="en-US" sz="900">
                <a:solidFill>
                  <a:srgbClr val="000000"/>
                </a:solidFill>
                <a:cs typeface="Arial" charset="0"/>
              </a:rPr>
              <a:t>appliances</a:t>
            </a:r>
          </a:p>
        </p:txBody>
      </p:sp>
      <p:cxnSp>
        <p:nvCxnSpPr>
          <p:cNvPr id="116" name="Straight Connector 115"/>
          <p:cNvCxnSpPr/>
          <p:nvPr/>
        </p:nvCxnSpPr>
        <p:spPr>
          <a:xfrm>
            <a:off x="4256088" y="2879725"/>
            <a:ext cx="161925" cy="0"/>
          </a:xfrm>
          <a:prstGeom prst="line">
            <a:avLst/>
          </a:prstGeom>
          <a:ln>
            <a:solidFill>
              <a:srgbClr val="008ABF"/>
            </a:solidFill>
          </a:ln>
          <a:effectLst/>
        </p:spPr>
        <p:style>
          <a:lnRef idx="2">
            <a:schemeClr val="accent1"/>
          </a:lnRef>
          <a:fillRef idx="0">
            <a:schemeClr val="accent1"/>
          </a:fillRef>
          <a:effectRef idx="1">
            <a:schemeClr val="accent1"/>
          </a:effectRef>
          <a:fontRef idx="minor">
            <a:schemeClr val="tx1"/>
          </a:fontRef>
        </p:style>
      </p:cxnSp>
      <p:cxnSp>
        <p:nvCxnSpPr>
          <p:cNvPr id="117" name="Straight Connector 116"/>
          <p:cNvCxnSpPr/>
          <p:nvPr/>
        </p:nvCxnSpPr>
        <p:spPr>
          <a:xfrm>
            <a:off x="5237163" y="2879725"/>
            <a:ext cx="163512" cy="0"/>
          </a:xfrm>
          <a:prstGeom prst="line">
            <a:avLst/>
          </a:prstGeom>
          <a:ln>
            <a:solidFill>
              <a:srgbClr val="008ABF"/>
            </a:solidFill>
          </a:ln>
          <a:effectLst/>
        </p:spPr>
        <p:style>
          <a:lnRef idx="2">
            <a:schemeClr val="accent1"/>
          </a:lnRef>
          <a:fillRef idx="0">
            <a:schemeClr val="accent1"/>
          </a:fillRef>
          <a:effectRef idx="1">
            <a:schemeClr val="accent1"/>
          </a:effectRef>
          <a:fontRef idx="minor">
            <a:schemeClr val="tx1"/>
          </a:fontRef>
        </p:style>
      </p:cxnSp>
      <p:sp>
        <p:nvSpPr>
          <p:cNvPr id="124" name="Right Arrow 123"/>
          <p:cNvSpPr/>
          <p:nvPr/>
        </p:nvSpPr>
        <p:spPr>
          <a:xfrm>
            <a:off x="2057400" y="4002088"/>
            <a:ext cx="1343025" cy="242887"/>
          </a:xfrm>
          <a:prstGeom prst="rightArrow">
            <a:avLst>
              <a:gd name="adj1" fmla="val 23687"/>
              <a:gd name="adj2" fmla="val 50000"/>
            </a:avLst>
          </a:prstGeom>
          <a:solidFill>
            <a:srgbClr val="F19027"/>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31" name="Rectangle 130"/>
          <p:cNvSpPr/>
          <p:nvPr/>
        </p:nvSpPr>
        <p:spPr>
          <a:xfrm>
            <a:off x="5381625" y="1231900"/>
            <a:ext cx="1325563" cy="3486150"/>
          </a:xfrm>
          <a:prstGeom prst="rect">
            <a:avLst/>
          </a:prstGeom>
          <a:solidFill>
            <a:srgbClr val="00649D"/>
          </a:solidFill>
          <a:ln w="5715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51250" name="TextBox 131"/>
          <p:cNvSpPr txBox="1">
            <a:spLocks noChangeArrowheads="1"/>
          </p:cNvSpPr>
          <p:nvPr/>
        </p:nvSpPr>
        <p:spPr bwMode="auto">
          <a:xfrm>
            <a:off x="5381625" y="1231900"/>
            <a:ext cx="1325563" cy="365125"/>
          </a:xfrm>
          <a:prstGeom prst="rect">
            <a:avLst/>
          </a:prstGeom>
          <a:noFill/>
          <a:ln w="9525">
            <a:noFill/>
            <a:miter lim="800000"/>
            <a:headEnd/>
            <a:tailEnd/>
          </a:ln>
        </p:spPr>
        <p:txBody>
          <a:bodyPr tIns="0" bIns="0" anchor="ctr"/>
          <a:lstStyle/>
          <a:p>
            <a:pPr algn="ctr">
              <a:lnSpc>
                <a:spcPct val="85000"/>
              </a:lnSpc>
            </a:pPr>
            <a:r>
              <a:rPr lang="en-US" sz="1000" b="1">
                <a:solidFill>
                  <a:srgbClr val="000000"/>
                </a:solidFill>
                <a:cs typeface="Arial" charset="0"/>
              </a:rPr>
              <a:t>Actionable insight</a:t>
            </a:r>
          </a:p>
        </p:txBody>
      </p:sp>
      <p:sp>
        <p:nvSpPr>
          <p:cNvPr id="133" name="Rectangle 16"/>
          <p:cNvSpPr/>
          <p:nvPr/>
        </p:nvSpPr>
        <p:spPr>
          <a:xfrm>
            <a:off x="5446713" y="3471863"/>
            <a:ext cx="1184275" cy="566737"/>
          </a:xfrm>
          <a:custGeom>
            <a:avLst/>
            <a:gdLst>
              <a:gd name="connsiteX0" fmla="*/ 0 w 3931836"/>
              <a:gd name="connsiteY0" fmla="*/ 0 h 2128836"/>
              <a:gd name="connsiteX1" fmla="*/ 3931836 w 3931836"/>
              <a:gd name="connsiteY1" fmla="*/ 0 h 2128836"/>
              <a:gd name="connsiteX2" fmla="*/ 3931836 w 3931836"/>
              <a:gd name="connsiteY2" fmla="*/ 2128836 h 2128836"/>
              <a:gd name="connsiteX3" fmla="*/ 0 w 3931836"/>
              <a:gd name="connsiteY3" fmla="*/ 2128836 h 2128836"/>
              <a:gd name="connsiteX4" fmla="*/ 0 w 3931836"/>
              <a:gd name="connsiteY4" fmla="*/ 0 h 2128836"/>
              <a:gd name="connsiteX0" fmla="*/ 0 w 3931836"/>
              <a:gd name="connsiteY0" fmla="*/ 0 h 2128841"/>
              <a:gd name="connsiteX1" fmla="*/ 3931836 w 3931836"/>
              <a:gd name="connsiteY1" fmla="*/ 0 h 2128841"/>
              <a:gd name="connsiteX2" fmla="*/ 3931836 w 3931836"/>
              <a:gd name="connsiteY2" fmla="*/ 2128836 h 2128841"/>
              <a:gd name="connsiteX3" fmla="*/ 1894161 w 3931836"/>
              <a:gd name="connsiteY3" fmla="*/ 1769290 h 2128841"/>
              <a:gd name="connsiteX4" fmla="*/ 0 w 3931836"/>
              <a:gd name="connsiteY4" fmla="*/ 2128836 h 2128841"/>
              <a:gd name="connsiteX5" fmla="*/ 0 w 3931836"/>
              <a:gd name="connsiteY5" fmla="*/ 0 h 2128841"/>
              <a:gd name="connsiteX0" fmla="*/ 0 w 3931836"/>
              <a:gd name="connsiteY0" fmla="*/ 0 h 2133519"/>
              <a:gd name="connsiteX1" fmla="*/ 3931836 w 3931836"/>
              <a:gd name="connsiteY1" fmla="*/ 0 h 2133519"/>
              <a:gd name="connsiteX2" fmla="*/ 3931836 w 3931836"/>
              <a:gd name="connsiteY2" fmla="*/ 2128836 h 2133519"/>
              <a:gd name="connsiteX3" fmla="*/ 1756324 w 3931836"/>
              <a:gd name="connsiteY3" fmla="*/ 2133519 h 2133519"/>
              <a:gd name="connsiteX4" fmla="*/ 0 w 3931836"/>
              <a:gd name="connsiteY4" fmla="*/ 2128836 h 2133519"/>
              <a:gd name="connsiteX5" fmla="*/ 0 w 3931836"/>
              <a:gd name="connsiteY5" fmla="*/ 0 h 2133519"/>
              <a:gd name="connsiteX0" fmla="*/ 0 w 3931836"/>
              <a:gd name="connsiteY0" fmla="*/ 0 h 2133519"/>
              <a:gd name="connsiteX1" fmla="*/ 3931836 w 3931836"/>
              <a:gd name="connsiteY1" fmla="*/ 0 h 2133519"/>
              <a:gd name="connsiteX2" fmla="*/ 3931836 w 3931836"/>
              <a:gd name="connsiteY2" fmla="*/ 2128836 h 2133519"/>
              <a:gd name="connsiteX3" fmla="*/ 2159989 w 3931836"/>
              <a:gd name="connsiteY3" fmla="*/ 1582254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23698 w 3931836"/>
              <a:gd name="connsiteY4" fmla="*/ 2123675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23698 w 3931836"/>
              <a:gd name="connsiteY4" fmla="*/ 2123675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9071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9071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9071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9071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52"/>
              <a:gd name="connsiteX1" fmla="*/ 3931836 w 3931836"/>
              <a:gd name="connsiteY1" fmla="*/ 0 h 2133552"/>
              <a:gd name="connsiteX2" fmla="*/ 3931836 w 3931836"/>
              <a:gd name="connsiteY2" fmla="*/ 2128836 h 2133552"/>
              <a:gd name="connsiteX3" fmla="*/ 2169835 w 3931836"/>
              <a:gd name="connsiteY3" fmla="*/ 2133519 h 2133552"/>
              <a:gd name="connsiteX4" fmla="*/ 1982771 w 3931836"/>
              <a:gd name="connsiteY4" fmla="*/ 1881707 h 2133552"/>
              <a:gd name="connsiteX5" fmla="*/ 1756324 w 3931836"/>
              <a:gd name="connsiteY5" fmla="*/ 2133519 h 2133552"/>
              <a:gd name="connsiteX6" fmla="*/ 0 w 3931836"/>
              <a:gd name="connsiteY6" fmla="*/ 2128836 h 2133552"/>
              <a:gd name="connsiteX7" fmla="*/ 0 w 3931836"/>
              <a:gd name="connsiteY7" fmla="*/ 0 h 2133552"/>
              <a:gd name="connsiteX0" fmla="*/ 0 w 3931836"/>
              <a:gd name="connsiteY0" fmla="*/ 0 h 2133552"/>
              <a:gd name="connsiteX1" fmla="*/ 3931836 w 3931836"/>
              <a:gd name="connsiteY1" fmla="*/ 0 h 2133552"/>
              <a:gd name="connsiteX2" fmla="*/ 3931836 w 3931836"/>
              <a:gd name="connsiteY2" fmla="*/ 2128836 h 2133552"/>
              <a:gd name="connsiteX3" fmla="*/ 2169835 w 3931836"/>
              <a:gd name="connsiteY3" fmla="*/ 2133519 h 2133552"/>
              <a:gd name="connsiteX4" fmla="*/ 1982771 w 3931836"/>
              <a:gd name="connsiteY4" fmla="*/ 1881707 h 2133552"/>
              <a:gd name="connsiteX5" fmla="*/ 1756324 w 3931836"/>
              <a:gd name="connsiteY5" fmla="*/ 2133519 h 2133552"/>
              <a:gd name="connsiteX6" fmla="*/ 0 w 3931836"/>
              <a:gd name="connsiteY6" fmla="*/ 2128836 h 2133552"/>
              <a:gd name="connsiteX7" fmla="*/ 0 w 3931836"/>
              <a:gd name="connsiteY7" fmla="*/ 0 h 2133552"/>
              <a:gd name="connsiteX0" fmla="*/ 0 w 3931836"/>
              <a:gd name="connsiteY0" fmla="*/ 0 h 2135163"/>
              <a:gd name="connsiteX1" fmla="*/ 3931836 w 3931836"/>
              <a:gd name="connsiteY1" fmla="*/ 0 h 2135163"/>
              <a:gd name="connsiteX2" fmla="*/ 3931836 w 3931836"/>
              <a:gd name="connsiteY2" fmla="*/ 2128836 h 2135163"/>
              <a:gd name="connsiteX3" fmla="*/ 2169835 w 3931836"/>
              <a:gd name="connsiteY3" fmla="*/ 2133519 h 2135163"/>
              <a:gd name="connsiteX4" fmla="*/ 1982771 w 3931836"/>
              <a:gd name="connsiteY4" fmla="*/ 1881707 h 2135163"/>
              <a:gd name="connsiteX5" fmla="*/ 1756324 w 3931836"/>
              <a:gd name="connsiteY5" fmla="*/ 2133519 h 2135163"/>
              <a:gd name="connsiteX6" fmla="*/ 0 w 3931836"/>
              <a:gd name="connsiteY6" fmla="*/ 2128836 h 2135163"/>
              <a:gd name="connsiteX7" fmla="*/ 0 w 3931836"/>
              <a:gd name="connsiteY7" fmla="*/ 0 h 2135163"/>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288097"/>
              <a:gd name="connsiteX1" fmla="*/ 3931836 w 3931836"/>
              <a:gd name="connsiteY1" fmla="*/ 0 h 2288097"/>
              <a:gd name="connsiteX2" fmla="*/ 3931836 w 3931836"/>
              <a:gd name="connsiteY2" fmla="*/ 2128836 h 2288097"/>
              <a:gd name="connsiteX3" fmla="*/ 2169835 w 3931836"/>
              <a:gd name="connsiteY3" fmla="*/ 2133519 h 2288097"/>
              <a:gd name="connsiteX4" fmla="*/ 0 w 3931836"/>
              <a:gd name="connsiteY4" fmla="*/ 2128836 h 2288097"/>
              <a:gd name="connsiteX5" fmla="*/ 0 w 3931836"/>
              <a:gd name="connsiteY5" fmla="*/ 0 h 2288097"/>
              <a:gd name="connsiteX0" fmla="*/ 0 w 3931836"/>
              <a:gd name="connsiteY0" fmla="*/ 0 h 2128835"/>
              <a:gd name="connsiteX1" fmla="*/ 3931836 w 3931836"/>
              <a:gd name="connsiteY1" fmla="*/ 0 h 2128835"/>
              <a:gd name="connsiteX2" fmla="*/ 3931836 w 3931836"/>
              <a:gd name="connsiteY2" fmla="*/ 2128836 h 2128835"/>
              <a:gd name="connsiteX3" fmla="*/ 0 w 3931836"/>
              <a:gd name="connsiteY3" fmla="*/ 2128836 h 2128835"/>
              <a:gd name="connsiteX4" fmla="*/ 0 w 3931836"/>
              <a:gd name="connsiteY4" fmla="*/ 0 h 21288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31836" h="2128835">
                <a:moveTo>
                  <a:pt x="0" y="0"/>
                </a:moveTo>
                <a:lnTo>
                  <a:pt x="3931836" y="0"/>
                </a:lnTo>
                <a:lnTo>
                  <a:pt x="3931836" y="2128836"/>
                </a:lnTo>
                <a:lnTo>
                  <a:pt x="0" y="2128836"/>
                </a:lnTo>
                <a:lnTo>
                  <a:pt x="0" y="0"/>
                </a:lnTo>
                <a:close/>
              </a:path>
            </a:pathLst>
          </a:custGeom>
          <a:solidFill>
            <a:srgbClr val="008ABF"/>
          </a:solidFill>
          <a:ln w="38100" cmpd="sng">
            <a:solidFill>
              <a:srgbClr val="003F69"/>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35" name="Rectangle 16"/>
          <p:cNvSpPr/>
          <p:nvPr/>
        </p:nvSpPr>
        <p:spPr>
          <a:xfrm>
            <a:off x="5446713" y="2197100"/>
            <a:ext cx="1184275" cy="542925"/>
          </a:xfrm>
          <a:custGeom>
            <a:avLst/>
            <a:gdLst>
              <a:gd name="connsiteX0" fmla="*/ 0 w 3931836"/>
              <a:gd name="connsiteY0" fmla="*/ 0 h 2128836"/>
              <a:gd name="connsiteX1" fmla="*/ 3931836 w 3931836"/>
              <a:gd name="connsiteY1" fmla="*/ 0 h 2128836"/>
              <a:gd name="connsiteX2" fmla="*/ 3931836 w 3931836"/>
              <a:gd name="connsiteY2" fmla="*/ 2128836 h 2128836"/>
              <a:gd name="connsiteX3" fmla="*/ 0 w 3931836"/>
              <a:gd name="connsiteY3" fmla="*/ 2128836 h 2128836"/>
              <a:gd name="connsiteX4" fmla="*/ 0 w 3931836"/>
              <a:gd name="connsiteY4" fmla="*/ 0 h 2128836"/>
              <a:gd name="connsiteX0" fmla="*/ 0 w 3931836"/>
              <a:gd name="connsiteY0" fmla="*/ 0 h 2128841"/>
              <a:gd name="connsiteX1" fmla="*/ 3931836 w 3931836"/>
              <a:gd name="connsiteY1" fmla="*/ 0 h 2128841"/>
              <a:gd name="connsiteX2" fmla="*/ 3931836 w 3931836"/>
              <a:gd name="connsiteY2" fmla="*/ 2128836 h 2128841"/>
              <a:gd name="connsiteX3" fmla="*/ 1894161 w 3931836"/>
              <a:gd name="connsiteY3" fmla="*/ 1769290 h 2128841"/>
              <a:gd name="connsiteX4" fmla="*/ 0 w 3931836"/>
              <a:gd name="connsiteY4" fmla="*/ 2128836 h 2128841"/>
              <a:gd name="connsiteX5" fmla="*/ 0 w 3931836"/>
              <a:gd name="connsiteY5" fmla="*/ 0 h 2128841"/>
              <a:gd name="connsiteX0" fmla="*/ 0 w 3931836"/>
              <a:gd name="connsiteY0" fmla="*/ 0 h 2133519"/>
              <a:gd name="connsiteX1" fmla="*/ 3931836 w 3931836"/>
              <a:gd name="connsiteY1" fmla="*/ 0 h 2133519"/>
              <a:gd name="connsiteX2" fmla="*/ 3931836 w 3931836"/>
              <a:gd name="connsiteY2" fmla="*/ 2128836 h 2133519"/>
              <a:gd name="connsiteX3" fmla="*/ 1756324 w 3931836"/>
              <a:gd name="connsiteY3" fmla="*/ 2133519 h 2133519"/>
              <a:gd name="connsiteX4" fmla="*/ 0 w 3931836"/>
              <a:gd name="connsiteY4" fmla="*/ 2128836 h 2133519"/>
              <a:gd name="connsiteX5" fmla="*/ 0 w 3931836"/>
              <a:gd name="connsiteY5" fmla="*/ 0 h 2133519"/>
              <a:gd name="connsiteX0" fmla="*/ 0 w 3931836"/>
              <a:gd name="connsiteY0" fmla="*/ 0 h 2133519"/>
              <a:gd name="connsiteX1" fmla="*/ 3931836 w 3931836"/>
              <a:gd name="connsiteY1" fmla="*/ 0 h 2133519"/>
              <a:gd name="connsiteX2" fmla="*/ 3931836 w 3931836"/>
              <a:gd name="connsiteY2" fmla="*/ 2128836 h 2133519"/>
              <a:gd name="connsiteX3" fmla="*/ 2159989 w 3931836"/>
              <a:gd name="connsiteY3" fmla="*/ 1582254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23698 w 3931836"/>
              <a:gd name="connsiteY4" fmla="*/ 2123675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23698 w 3931836"/>
              <a:gd name="connsiteY4" fmla="*/ 2123675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9071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9071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9071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9071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52"/>
              <a:gd name="connsiteX1" fmla="*/ 3931836 w 3931836"/>
              <a:gd name="connsiteY1" fmla="*/ 0 h 2133552"/>
              <a:gd name="connsiteX2" fmla="*/ 3931836 w 3931836"/>
              <a:gd name="connsiteY2" fmla="*/ 2128836 h 2133552"/>
              <a:gd name="connsiteX3" fmla="*/ 2169835 w 3931836"/>
              <a:gd name="connsiteY3" fmla="*/ 2133519 h 2133552"/>
              <a:gd name="connsiteX4" fmla="*/ 1982771 w 3931836"/>
              <a:gd name="connsiteY4" fmla="*/ 1881707 h 2133552"/>
              <a:gd name="connsiteX5" fmla="*/ 1756324 w 3931836"/>
              <a:gd name="connsiteY5" fmla="*/ 2133519 h 2133552"/>
              <a:gd name="connsiteX6" fmla="*/ 0 w 3931836"/>
              <a:gd name="connsiteY6" fmla="*/ 2128836 h 2133552"/>
              <a:gd name="connsiteX7" fmla="*/ 0 w 3931836"/>
              <a:gd name="connsiteY7" fmla="*/ 0 h 2133552"/>
              <a:gd name="connsiteX0" fmla="*/ 0 w 3931836"/>
              <a:gd name="connsiteY0" fmla="*/ 0 h 2133552"/>
              <a:gd name="connsiteX1" fmla="*/ 3931836 w 3931836"/>
              <a:gd name="connsiteY1" fmla="*/ 0 h 2133552"/>
              <a:gd name="connsiteX2" fmla="*/ 3931836 w 3931836"/>
              <a:gd name="connsiteY2" fmla="*/ 2128836 h 2133552"/>
              <a:gd name="connsiteX3" fmla="*/ 2169835 w 3931836"/>
              <a:gd name="connsiteY3" fmla="*/ 2133519 h 2133552"/>
              <a:gd name="connsiteX4" fmla="*/ 1982771 w 3931836"/>
              <a:gd name="connsiteY4" fmla="*/ 1881707 h 2133552"/>
              <a:gd name="connsiteX5" fmla="*/ 1756324 w 3931836"/>
              <a:gd name="connsiteY5" fmla="*/ 2133519 h 2133552"/>
              <a:gd name="connsiteX6" fmla="*/ 0 w 3931836"/>
              <a:gd name="connsiteY6" fmla="*/ 2128836 h 2133552"/>
              <a:gd name="connsiteX7" fmla="*/ 0 w 3931836"/>
              <a:gd name="connsiteY7" fmla="*/ 0 h 2133552"/>
              <a:gd name="connsiteX0" fmla="*/ 0 w 3931836"/>
              <a:gd name="connsiteY0" fmla="*/ 0 h 2135163"/>
              <a:gd name="connsiteX1" fmla="*/ 3931836 w 3931836"/>
              <a:gd name="connsiteY1" fmla="*/ 0 h 2135163"/>
              <a:gd name="connsiteX2" fmla="*/ 3931836 w 3931836"/>
              <a:gd name="connsiteY2" fmla="*/ 2128836 h 2135163"/>
              <a:gd name="connsiteX3" fmla="*/ 2169835 w 3931836"/>
              <a:gd name="connsiteY3" fmla="*/ 2133519 h 2135163"/>
              <a:gd name="connsiteX4" fmla="*/ 1982771 w 3931836"/>
              <a:gd name="connsiteY4" fmla="*/ 1881707 h 2135163"/>
              <a:gd name="connsiteX5" fmla="*/ 1756324 w 3931836"/>
              <a:gd name="connsiteY5" fmla="*/ 2133519 h 2135163"/>
              <a:gd name="connsiteX6" fmla="*/ 0 w 3931836"/>
              <a:gd name="connsiteY6" fmla="*/ 2128836 h 2135163"/>
              <a:gd name="connsiteX7" fmla="*/ 0 w 3931836"/>
              <a:gd name="connsiteY7" fmla="*/ 0 h 2135163"/>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288097"/>
              <a:gd name="connsiteX1" fmla="*/ 3931836 w 3931836"/>
              <a:gd name="connsiteY1" fmla="*/ 0 h 2288097"/>
              <a:gd name="connsiteX2" fmla="*/ 3931836 w 3931836"/>
              <a:gd name="connsiteY2" fmla="*/ 2128836 h 2288097"/>
              <a:gd name="connsiteX3" fmla="*/ 2169835 w 3931836"/>
              <a:gd name="connsiteY3" fmla="*/ 2133519 h 2288097"/>
              <a:gd name="connsiteX4" fmla="*/ 0 w 3931836"/>
              <a:gd name="connsiteY4" fmla="*/ 2128836 h 2288097"/>
              <a:gd name="connsiteX5" fmla="*/ 0 w 3931836"/>
              <a:gd name="connsiteY5" fmla="*/ 0 h 2288097"/>
              <a:gd name="connsiteX0" fmla="*/ 0 w 3931836"/>
              <a:gd name="connsiteY0" fmla="*/ 0 h 2128835"/>
              <a:gd name="connsiteX1" fmla="*/ 3931836 w 3931836"/>
              <a:gd name="connsiteY1" fmla="*/ 0 h 2128835"/>
              <a:gd name="connsiteX2" fmla="*/ 3931836 w 3931836"/>
              <a:gd name="connsiteY2" fmla="*/ 2128836 h 2128835"/>
              <a:gd name="connsiteX3" fmla="*/ 0 w 3931836"/>
              <a:gd name="connsiteY3" fmla="*/ 2128836 h 2128835"/>
              <a:gd name="connsiteX4" fmla="*/ 0 w 3931836"/>
              <a:gd name="connsiteY4" fmla="*/ 0 h 21288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31836" h="2128835">
                <a:moveTo>
                  <a:pt x="0" y="0"/>
                </a:moveTo>
                <a:lnTo>
                  <a:pt x="3931836" y="0"/>
                </a:lnTo>
                <a:lnTo>
                  <a:pt x="3931836" y="2128836"/>
                </a:lnTo>
                <a:lnTo>
                  <a:pt x="0" y="2128836"/>
                </a:lnTo>
                <a:lnTo>
                  <a:pt x="0" y="0"/>
                </a:lnTo>
                <a:close/>
              </a:path>
            </a:pathLst>
          </a:custGeom>
          <a:solidFill>
            <a:srgbClr val="008ABF"/>
          </a:solidFill>
          <a:ln w="38100" cmpd="sng">
            <a:solidFill>
              <a:srgbClr val="003F69"/>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36" name="Rectangle 16"/>
          <p:cNvSpPr/>
          <p:nvPr/>
        </p:nvSpPr>
        <p:spPr>
          <a:xfrm>
            <a:off x="5446713" y="2817813"/>
            <a:ext cx="1184275" cy="573087"/>
          </a:xfrm>
          <a:custGeom>
            <a:avLst/>
            <a:gdLst>
              <a:gd name="connsiteX0" fmla="*/ 0 w 3931836"/>
              <a:gd name="connsiteY0" fmla="*/ 0 h 2128836"/>
              <a:gd name="connsiteX1" fmla="*/ 3931836 w 3931836"/>
              <a:gd name="connsiteY1" fmla="*/ 0 h 2128836"/>
              <a:gd name="connsiteX2" fmla="*/ 3931836 w 3931836"/>
              <a:gd name="connsiteY2" fmla="*/ 2128836 h 2128836"/>
              <a:gd name="connsiteX3" fmla="*/ 0 w 3931836"/>
              <a:gd name="connsiteY3" fmla="*/ 2128836 h 2128836"/>
              <a:gd name="connsiteX4" fmla="*/ 0 w 3931836"/>
              <a:gd name="connsiteY4" fmla="*/ 0 h 2128836"/>
              <a:gd name="connsiteX0" fmla="*/ 0 w 3931836"/>
              <a:gd name="connsiteY0" fmla="*/ 0 h 2128841"/>
              <a:gd name="connsiteX1" fmla="*/ 3931836 w 3931836"/>
              <a:gd name="connsiteY1" fmla="*/ 0 h 2128841"/>
              <a:gd name="connsiteX2" fmla="*/ 3931836 w 3931836"/>
              <a:gd name="connsiteY2" fmla="*/ 2128836 h 2128841"/>
              <a:gd name="connsiteX3" fmla="*/ 1894161 w 3931836"/>
              <a:gd name="connsiteY3" fmla="*/ 1769290 h 2128841"/>
              <a:gd name="connsiteX4" fmla="*/ 0 w 3931836"/>
              <a:gd name="connsiteY4" fmla="*/ 2128836 h 2128841"/>
              <a:gd name="connsiteX5" fmla="*/ 0 w 3931836"/>
              <a:gd name="connsiteY5" fmla="*/ 0 h 2128841"/>
              <a:gd name="connsiteX0" fmla="*/ 0 w 3931836"/>
              <a:gd name="connsiteY0" fmla="*/ 0 h 2133519"/>
              <a:gd name="connsiteX1" fmla="*/ 3931836 w 3931836"/>
              <a:gd name="connsiteY1" fmla="*/ 0 h 2133519"/>
              <a:gd name="connsiteX2" fmla="*/ 3931836 w 3931836"/>
              <a:gd name="connsiteY2" fmla="*/ 2128836 h 2133519"/>
              <a:gd name="connsiteX3" fmla="*/ 1756324 w 3931836"/>
              <a:gd name="connsiteY3" fmla="*/ 2133519 h 2133519"/>
              <a:gd name="connsiteX4" fmla="*/ 0 w 3931836"/>
              <a:gd name="connsiteY4" fmla="*/ 2128836 h 2133519"/>
              <a:gd name="connsiteX5" fmla="*/ 0 w 3931836"/>
              <a:gd name="connsiteY5" fmla="*/ 0 h 2133519"/>
              <a:gd name="connsiteX0" fmla="*/ 0 w 3931836"/>
              <a:gd name="connsiteY0" fmla="*/ 0 h 2133519"/>
              <a:gd name="connsiteX1" fmla="*/ 3931836 w 3931836"/>
              <a:gd name="connsiteY1" fmla="*/ 0 h 2133519"/>
              <a:gd name="connsiteX2" fmla="*/ 3931836 w 3931836"/>
              <a:gd name="connsiteY2" fmla="*/ 2128836 h 2133519"/>
              <a:gd name="connsiteX3" fmla="*/ 2159989 w 3931836"/>
              <a:gd name="connsiteY3" fmla="*/ 1582254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23698 w 3931836"/>
              <a:gd name="connsiteY4" fmla="*/ 2123675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23698 w 3931836"/>
              <a:gd name="connsiteY4" fmla="*/ 2123675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9071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9071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9071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9071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52"/>
              <a:gd name="connsiteX1" fmla="*/ 3931836 w 3931836"/>
              <a:gd name="connsiteY1" fmla="*/ 0 h 2133552"/>
              <a:gd name="connsiteX2" fmla="*/ 3931836 w 3931836"/>
              <a:gd name="connsiteY2" fmla="*/ 2128836 h 2133552"/>
              <a:gd name="connsiteX3" fmla="*/ 2169835 w 3931836"/>
              <a:gd name="connsiteY3" fmla="*/ 2133519 h 2133552"/>
              <a:gd name="connsiteX4" fmla="*/ 1982771 w 3931836"/>
              <a:gd name="connsiteY4" fmla="*/ 1881707 h 2133552"/>
              <a:gd name="connsiteX5" fmla="*/ 1756324 w 3931836"/>
              <a:gd name="connsiteY5" fmla="*/ 2133519 h 2133552"/>
              <a:gd name="connsiteX6" fmla="*/ 0 w 3931836"/>
              <a:gd name="connsiteY6" fmla="*/ 2128836 h 2133552"/>
              <a:gd name="connsiteX7" fmla="*/ 0 w 3931836"/>
              <a:gd name="connsiteY7" fmla="*/ 0 h 2133552"/>
              <a:gd name="connsiteX0" fmla="*/ 0 w 3931836"/>
              <a:gd name="connsiteY0" fmla="*/ 0 h 2133552"/>
              <a:gd name="connsiteX1" fmla="*/ 3931836 w 3931836"/>
              <a:gd name="connsiteY1" fmla="*/ 0 h 2133552"/>
              <a:gd name="connsiteX2" fmla="*/ 3931836 w 3931836"/>
              <a:gd name="connsiteY2" fmla="*/ 2128836 h 2133552"/>
              <a:gd name="connsiteX3" fmla="*/ 2169835 w 3931836"/>
              <a:gd name="connsiteY3" fmla="*/ 2133519 h 2133552"/>
              <a:gd name="connsiteX4" fmla="*/ 1982771 w 3931836"/>
              <a:gd name="connsiteY4" fmla="*/ 1881707 h 2133552"/>
              <a:gd name="connsiteX5" fmla="*/ 1756324 w 3931836"/>
              <a:gd name="connsiteY5" fmla="*/ 2133519 h 2133552"/>
              <a:gd name="connsiteX6" fmla="*/ 0 w 3931836"/>
              <a:gd name="connsiteY6" fmla="*/ 2128836 h 2133552"/>
              <a:gd name="connsiteX7" fmla="*/ 0 w 3931836"/>
              <a:gd name="connsiteY7" fmla="*/ 0 h 2133552"/>
              <a:gd name="connsiteX0" fmla="*/ 0 w 3931836"/>
              <a:gd name="connsiteY0" fmla="*/ 0 h 2135163"/>
              <a:gd name="connsiteX1" fmla="*/ 3931836 w 3931836"/>
              <a:gd name="connsiteY1" fmla="*/ 0 h 2135163"/>
              <a:gd name="connsiteX2" fmla="*/ 3931836 w 3931836"/>
              <a:gd name="connsiteY2" fmla="*/ 2128836 h 2135163"/>
              <a:gd name="connsiteX3" fmla="*/ 2169835 w 3931836"/>
              <a:gd name="connsiteY3" fmla="*/ 2133519 h 2135163"/>
              <a:gd name="connsiteX4" fmla="*/ 1982771 w 3931836"/>
              <a:gd name="connsiteY4" fmla="*/ 1881707 h 2135163"/>
              <a:gd name="connsiteX5" fmla="*/ 1756324 w 3931836"/>
              <a:gd name="connsiteY5" fmla="*/ 2133519 h 2135163"/>
              <a:gd name="connsiteX6" fmla="*/ 0 w 3931836"/>
              <a:gd name="connsiteY6" fmla="*/ 2128836 h 2135163"/>
              <a:gd name="connsiteX7" fmla="*/ 0 w 3931836"/>
              <a:gd name="connsiteY7" fmla="*/ 0 h 2135163"/>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288097"/>
              <a:gd name="connsiteX1" fmla="*/ 3931836 w 3931836"/>
              <a:gd name="connsiteY1" fmla="*/ 0 h 2288097"/>
              <a:gd name="connsiteX2" fmla="*/ 3931836 w 3931836"/>
              <a:gd name="connsiteY2" fmla="*/ 2128836 h 2288097"/>
              <a:gd name="connsiteX3" fmla="*/ 2169835 w 3931836"/>
              <a:gd name="connsiteY3" fmla="*/ 2133519 h 2288097"/>
              <a:gd name="connsiteX4" fmla="*/ 0 w 3931836"/>
              <a:gd name="connsiteY4" fmla="*/ 2128836 h 2288097"/>
              <a:gd name="connsiteX5" fmla="*/ 0 w 3931836"/>
              <a:gd name="connsiteY5" fmla="*/ 0 h 2288097"/>
              <a:gd name="connsiteX0" fmla="*/ 0 w 3931836"/>
              <a:gd name="connsiteY0" fmla="*/ 0 h 2128835"/>
              <a:gd name="connsiteX1" fmla="*/ 3931836 w 3931836"/>
              <a:gd name="connsiteY1" fmla="*/ 0 h 2128835"/>
              <a:gd name="connsiteX2" fmla="*/ 3931836 w 3931836"/>
              <a:gd name="connsiteY2" fmla="*/ 2128836 h 2128835"/>
              <a:gd name="connsiteX3" fmla="*/ 0 w 3931836"/>
              <a:gd name="connsiteY3" fmla="*/ 2128836 h 2128835"/>
              <a:gd name="connsiteX4" fmla="*/ 0 w 3931836"/>
              <a:gd name="connsiteY4" fmla="*/ 0 h 21288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31836" h="2128835">
                <a:moveTo>
                  <a:pt x="0" y="0"/>
                </a:moveTo>
                <a:lnTo>
                  <a:pt x="3931836" y="0"/>
                </a:lnTo>
                <a:lnTo>
                  <a:pt x="3931836" y="2128836"/>
                </a:lnTo>
                <a:lnTo>
                  <a:pt x="0" y="2128836"/>
                </a:lnTo>
                <a:lnTo>
                  <a:pt x="0" y="0"/>
                </a:lnTo>
                <a:close/>
              </a:path>
            </a:pathLst>
          </a:custGeom>
          <a:solidFill>
            <a:srgbClr val="008ABF"/>
          </a:solidFill>
          <a:ln w="38100" cmpd="sng">
            <a:solidFill>
              <a:srgbClr val="003F69"/>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51254" name="TextBox 136"/>
          <p:cNvSpPr txBox="1">
            <a:spLocks noChangeArrowheads="1"/>
          </p:cNvSpPr>
          <p:nvPr/>
        </p:nvSpPr>
        <p:spPr bwMode="auto">
          <a:xfrm>
            <a:off x="5435600" y="3706813"/>
            <a:ext cx="1262063" cy="330200"/>
          </a:xfrm>
          <a:prstGeom prst="rect">
            <a:avLst/>
          </a:prstGeom>
          <a:noFill/>
          <a:ln w="9525">
            <a:noFill/>
            <a:miter lim="800000"/>
            <a:headEnd/>
            <a:tailEnd/>
          </a:ln>
        </p:spPr>
        <p:txBody>
          <a:bodyPr>
            <a:spAutoFit/>
          </a:bodyPr>
          <a:lstStyle/>
          <a:p>
            <a:pPr algn="ctr">
              <a:lnSpc>
                <a:spcPct val="85000"/>
              </a:lnSpc>
            </a:pPr>
            <a:r>
              <a:rPr lang="en-US" sz="900">
                <a:solidFill>
                  <a:srgbClr val="000000"/>
                </a:solidFill>
                <a:cs typeface="Arial" charset="0"/>
              </a:rPr>
              <a:t>Reporting, analysis, content analytics</a:t>
            </a:r>
          </a:p>
        </p:txBody>
      </p:sp>
      <p:sp>
        <p:nvSpPr>
          <p:cNvPr id="51255" name="TextBox 138"/>
          <p:cNvSpPr txBox="1">
            <a:spLocks noChangeArrowheads="1"/>
          </p:cNvSpPr>
          <p:nvPr/>
        </p:nvSpPr>
        <p:spPr bwMode="auto">
          <a:xfrm>
            <a:off x="5446713" y="3076575"/>
            <a:ext cx="1184275" cy="331788"/>
          </a:xfrm>
          <a:prstGeom prst="rect">
            <a:avLst/>
          </a:prstGeom>
          <a:noFill/>
          <a:ln w="9525">
            <a:noFill/>
            <a:miter lim="800000"/>
            <a:headEnd/>
            <a:tailEnd/>
          </a:ln>
        </p:spPr>
        <p:txBody>
          <a:bodyPr>
            <a:spAutoFit/>
          </a:bodyPr>
          <a:lstStyle/>
          <a:p>
            <a:pPr algn="ctr">
              <a:lnSpc>
                <a:spcPct val="85000"/>
              </a:lnSpc>
            </a:pPr>
            <a:r>
              <a:rPr lang="en-US" sz="900">
                <a:solidFill>
                  <a:srgbClr val="000000"/>
                </a:solidFill>
                <a:cs typeface="Arial" charset="0"/>
              </a:rPr>
              <a:t>Predictive analytics </a:t>
            </a:r>
            <a:br>
              <a:rPr lang="en-US" sz="900">
                <a:solidFill>
                  <a:srgbClr val="000000"/>
                </a:solidFill>
                <a:cs typeface="Arial" charset="0"/>
              </a:rPr>
            </a:br>
            <a:r>
              <a:rPr lang="en-US" sz="900">
                <a:solidFill>
                  <a:srgbClr val="000000"/>
                </a:solidFill>
                <a:cs typeface="Arial" charset="0"/>
              </a:rPr>
              <a:t>and modeling</a:t>
            </a:r>
          </a:p>
        </p:txBody>
      </p:sp>
      <p:sp>
        <p:nvSpPr>
          <p:cNvPr id="51256" name="TextBox 141"/>
          <p:cNvSpPr txBox="1">
            <a:spLocks noChangeArrowheads="1"/>
          </p:cNvSpPr>
          <p:nvPr/>
        </p:nvSpPr>
        <p:spPr bwMode="auto">
          <a:xfrm>
            <a:off x="5446713" y="2428875"/>
            <a:ext cx="1184275" cy="331788"/>
          </a:xfrm>
          <a:prstGeom prst="rect">
            <a:avLst/>
          </a:prstGeom>
          <a:noFill/>
          <a:ln w="9525">
            <a:noFill/>
            <a:miter lim="800000"/>
            <a:headEnd/>
            <a:tailEnd/>
          </a:ln>
        </p:spPr>
        <p:txBody>
          <a:bodyPr>
            <a:spAutoFit/>
          </a:bodyPr>
          <a:lstStyle/>
          <a:p>
            <a:pPr algn="ctr">
              <a:lnSpc>
                <a:spcPct val="85000"/>
              </a:lnSpc>
            </a:pPr>
            <a:r>
              <a:rPr lang="en-US" sz="900">
                <a:solidFill>
                  <a:srgbClr val="000000"/>
                </a:solidFill>
                <a:cs typeface="Arial" charset="0"/>
              </a:rPr>
              <a:t>Decision </a:t>
            </a:r>
            <a:br>
              <a:rPr lang="en-US" sz="900">
                <a:solidFill>
                  <a:srgbClr val="000000"/>
                </a:solidFill>
                <a:cs typeface="Arial" charset="0"/>
              </a:rPr>
            </a:br>
            <a:r>
              <a:rPr lang="en-US" sz="900">
                <a:solidFill>
                  <a:srgbClr val="000000"/>
                </a:solidFill>
                <a:cs typeface="Arial" charset="0"/>
              </a:rPr>
              <a:t>management</a:t>
            </a:r>
          </a:p>
        </p:txBody>
      </p:sp>
      <p:sp>
        <p:nvSpPr>
          <p:cNvPr id="143" name="Rectangle 16"/>
          <p:cNvSpPr/>
          <p:nvPr/>
        </p:nvSpPr>
        <p:spPr>
          <a:xfrm>
            <a:off x="5446713" y="4124325"/>
            <a:ext cx="1184275" cy="538163"/>
          </a:xfrm>
          <a:custGeom>
            <a:avLst/>
            <a:gdLst>
              <a:gd name="connsiteX0" fmla="*/ 0 w 3931836"/>
              <a:gd name="connsiteY0" fmla="*/ 0 h 2128836"/>
              <a:gd name="connsiteX1" fmla="*/ 3931836 w 3931836"/>
              <a:gd name="connsiteY1" fmla="*/ 0 h 2128836"/>
              <a:gd name="connsiteX2" fmla="*/ 3931836 w 3931836"/>
              <a:gd name="connsiteY2" fmla="*/ 2128836 h 2128836"/>
              <a:gd name="connsiteX3" fmla="*/ 0 w 3931836"/>
              <a:gd name="connsiteY3" fmla="*/ 2128836 h 2128836"/>
              <a:gd name="connsiteX4" fmla="*/ 0 w 3931836"/>
              <a:gd name="connsiteY4" fmla="*/ 0 h 2128836"/>
              <a:gd name="connsiteX0" fmla="*/ 0 w 3931836"/>
              <a:gd name="connsiteY0" fmla="*/ 0 h 2128841"/>
              <a:gd name="connsiteX1" fmla="*/ 3931836 w 3931836"/>
              <a:gd name="connsiteY1" fmla="*/ 0 h 2128841"/>
              <a:gd name="connsiteX2" fmla="*/ 3931836 w 3931836"/>
              <a:gd name="connsiteY2" fmla="*/ 2128836 h 2128841"/>
              <a:gd name="connsiteX3" fmla="*/ 1894161 w 3931836"/>
              <a:gd name="connsiteY3" fmla="*/ 1769290 h 2128841"/>
              <a:gd name="connsiteX4" fmla="*/ 0 w 3931836"/>
              <a:gd name="connsiteY4" fmla="*/ 2128836 h 2128841"/>
              <a:gd name="connsiteX5" fmla="*/ 0 w 3931836"/>
              <a:gd name="connsiteY5" fmla="*/ 0 h 2128841"/>
              <a:gd name="connsiteX0" fmla="*/ 0 w 3931836"/>
              <a:gd name="connsiteY0" fmla="*/ 0 h 2133519"/>
              <a:gd name="connsiteX1" fmla="*/ 3931836 w 3931836"/>
              <a:gd name="connsiteY1" fmla="*/ 0 h 2133519"/>
              <a:gd name="connsiteX2" fmla="*/ 3931836 w 3931836"/>
              <a:gd name="connsiteY2" fmla="*/ 2128836 h 2133519"/>
              <a:gd name="connsiteX3" fmla="*/ 1756324 w 3931836"/>
              <a:gd name="connsiteY3" fmla="*/ 2133519 h 2133519"/>
              <a:gd name="connsiteX4" fmla="*/ 0 w 3931836"/>
              <a:gd name="connsiteY4" fmla="*/ 2128836 h 2133519"/>
              <a:gd name="connsiteX5" fmla="*/ 0 w 3931836"/>
              <a:gd name="connsiteY5" fmla="*/ 0 h 2133519"/>
              <a:gd name="connsiteX0" fmla="*/ 0 w 3931836"/>
              <a:gd name="connsiteY0" fmla="*/ 0 h 2133519"/>
              <a:gd name="connsiteX1" fmla="*/ 3931836 w 3931836"/>
              <a:gd name="connsiteY1" fmla="*/ 0 h 2133519"/>
              <a:gd name="connsiteX2" fmla="*/ 3931836 w 3931836"/>
              <a:gd name="connsiteY2" fmla="*/ 2128836 h 2133519"/>
              <a:gd name="connsiteX3" fmla="*/ 2159989 w 3931836"/>
              <a:gd name="connsiteY3" fmla="*/ 1582254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23698 w 3931836"/>
              <a:gd name="connsiteY4" fmla="*/ 2123675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23698 w 3931836"/>
              <a:gd name="connsiteY4" fmla="*/ 2123675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9071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9071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9071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9071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52"/>
              <a:gd name="connsiteX1" fmla="*/ 3931836 w 3931836"/>
              <a:gd name="connsiteY1" fmla="*/ 0 h 2133552"/>
              <a:gd name="connsiteX2" fmla="*/ 3931836 w 3931836"/>
              <a:gd name="connsiteY2" fmla="*/ 2128836 h 2133552"/>
              <a:gd name="connsiteX3" fmla="*/ 2169835 w 3931836"/>
              <a:gd name="connsiteY3" fmla="*/ 2133519 h 2133552"/>
              <a:gd name="connsiteX4" fmla="*/ 1982771 w 3931836"/>
              <a:gd name="connsiteY4" fmla="*/ 1881707 h 2133552"/>
              <a:gd name="connsiteX5" fmla="*/ 1756324 w 3931836"/>
              <a:gd name="connsiteY5" fmla="*/ 2133519 h 2133552"/>
              <a:gd name="connsiteX6" fmla="*/ 0 w 3931836"/>
              <a:gd name="connsiteY6" fmla="*/ 2128836 h 2133552"/>
              <a:gd name="connsiteX7" fmla="*/ 0 w 3931836"/>
              <a:gd name="connsiteY7" fmla="*/ 0 h 2133552"/>
              <a:gd name="connsiteX0" fmla="*/ 0 w 3931836"/>
              <a:gd name="connsiteY0" fmla="*/ 0 h 2133552"/>
              <a:gd name="connsiteX1" fmla="*/ 3931836 w 3931836"/>
              <a:gd name="connsiteY1" fmla="*/ 0 h 2133552"/>
              <a:gd name="connsiteX2" fmla="*/ 3931836 w 3931836"/>
              <a:gd name="connsiteY2" fmla="*/ 2128836 h 2133552"/>
              <a:gd name="connsiteX3" fmla="*/ 2169835 w 3931836"/>
              <a:gd name="connsiteY3" fmla="*/ 2133519 h 2133552"/>
              <a:gd name="connsiteX4" fmla="*/ 1982771 w 3931836"/>
              <a:gd name="connsiteY4" fmla="*/ 1881707 h 2133552"/>
              <a:gd name="connsiteX5" fmla="*/ 1756324 w 3931836"/>
              <a:gd name="connsiteY5" fmla="*/ 2133519 h 2133552"/>
              <a:gd name="connsiteX6" fmla="*/ 0 w 3931836"/>
              <a:gd name="connsiteY6" fmla="*/ 2128836 h 2133552"/>
              <a:gd name="connsiteX7" fmla="*/ 0 w 3931836"/>
              <a:gd name="connsiteY7" fmla="*/ 0 h 2133552"/>
              <a:gd name="connsiteX0" fmla="*/ 0 w 3931836"/>
              <a:gd name="connsiteY0" fmla="*/ 0 h 2135163"/>
              <a:gd name="connsiteX1" fmla="*/ 3931836 w 3931836"/>
              <a:gd name="connsiteY1" fmla="*/ 0 h 2135163"/>
              <a:gd name="connsiteX2" fmla="*/ 3931836 w 3931836"/>
              <a:gd name="connsiteY2" fmla="*/ 2128836 h 2135163"/>
              <a:gd name="connsiteX3" fmla="*/ 2169835 w 3931836"/>
              <a:gd name="connsiteY3" fmla="*/ 2133519 h 2135163"/>
              <a:gd name="connsiteX4" fmla="*/ 1982771 w 3931836"/>
              <a:gd name="connsiteY4" fmla="*/ 1881707 h 2135163"/>
              <a:gd name="connsiteX5" fmla="*/ 1756324 w 3931836"/>
              <a:gd name="connsiteY5" fmla="*/ 2133519 h 2135163"/>
              <a:gd name="connsiteX6" fmla="*/ 0 w 3931836"/>
              <a:gd name="connsiteY6" fmla="*/ 2128836 h 2135163"/>
              <a:gd name="connsiteX7" fmla="*/ 0 w 3931836"/>
              <a:gd name="connsiteY7" fmla="*/ 0 h 2135163"/>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288097"/>
              <a:gd name="connsiteX1" fmla="*/ 3931836 w 3931836"/>
              <a:gd name="connsiteY1" fmla="*/ 0 h 2288097"/>
              <a:gd name="connsiteX2" fmla="*/ 3931836 w 3931836"/>
              <a:gd name="connsiteY2" fmla="*/ 2128836 h 2288097"/>
              <a:gd name="connsiteX3" fmla="*/ 2169835 w 3931836"/>
              <a:gd name="connsiteY3" fmla="*/ 2133519 h 2288097"/>
              <a:gd name="connsiteX4" fmla="*/ 0 w 3931836"/>
              <a:gd name="connsiteY4" fmla="*/ 2128836 h 2288097"/>
              <a:gd name="connsiteX5" fmla="*/ 0 w 3931836"/>
              <a:gd name="connsiteY5" fmla="*/ 0 h 2288097"/>
              <a:gd name="connsiteX0" fmla="*/ 0 w 3931836"/>
              <a:gd name="connsiteY0" fmla="*/ 0 h 2128835"/>
              <a:gd name="connsiteX1" fmla="*/ 3931836 w 3931836"/>
              <a:gd name="connsiteY1" fmla="*/ 0 h 2128835"/>
              <a:gd name="connsiteX2" fmla="*/ 3931836 w 3931836"/>
              <a:gd name="connsiteY2" fmla="*/ 2128836 h 2128835"/>
              <a:gd name="connsiteX3" fmla="*/ 0 w 3931836"/>
              <a:gd name="connsiteY3" fmla="*/ 2128836 h 2128835"/>
              <a:gd name="connsiteX4" fmla="*/ 0 w 3931836"/>
              <a:gd name="connsiteY4" fmla="*/ 0 h 21288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31836" h="2128835">
                <a:moveTo>
                  <a:pt x="0" y="0"/>
                </a:moveTo>
                <a:lnTo>
                  <a:pt x="3931836" y="0"/>
                </a:lnTo>
                <a:lnTo>
                  <a:pt x="3931836" y="2128836"/>
                </a:lnTo>
                <a:lnTo>
                  <a:pt x="0" y="2128836"/>
                </a:lnTo>
                <a:lnTo>
                  <a:pt x="0" y="0"/>
                </a:lnTo>
                <a:close/>
              </a:path>
            </a:pathLst>
          </a:custGeom>
          <a:solidFill>
            <a:srgbClr val="008ABF"/>
          </a:solidFill>
          <a:ln w="38100" cmpd="sng">
            <a:solidFill>
              <a:srgbClr val="003F69"/>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51258" name="TextBox 146"/>
          <p:cNvSpPr txBox="1">
            <a:spLocks noChangeArrowheads="1"/>
          </p:cNvSpPr>
          <p:nvPr/>
        </p:nvSpPr>
        <p:spPr bwMode="auto">
          <a:xfrm>
            <a:off x="5446713" y="4330700"/>
            <a:ext cx="1184275" cy="331788"/>
          </a:xfrm>
          <a:prstGeom prst="rect">
            <a:avLst/>
          </a:prstGeom>
          <a:noFill/>
          <a:ln w="9525">
            <a:noFill/>
            <a:miter lim="800000"/>
            <a:headEnd/>
            <a:tailEnd/>
          </a:ln>
        </p:spPr>
        <p:txBody>
          <a:bodyPr>
            <a:spAutoFit/>
          </a:bodyPr>
          <a:lstStyle/>
          <a:p>
            <a:pPr algn="ctr">
              <a:lnSpc>
                <a:spcPct val="85000"/>
              </a:lnSpc>
            </a:pPr>
            <a:r>
              <a:rPr lang="en-US" sz="900">
                <a:solidFill>
                  <a:srgbClr val="000000"/>
                </a:solidFill>
                <a:cs typeface="Arial" charset="0"/>
              </a:rPr>
              <a:t>Discovery and exploration</a:t>
            </a:r>
          </a:p>
        </p:txBody>
      </p:sp>
      <p:sp>
        <p:nvSpPr>
          <p:cNvPr id="151" name="Rectangle 16"/>
          <p:cNvSpPr/>
          <p:nvPr/>
        </p:nvSpPr>
        <p:spPr>
          <a:xfrm>
            <a:off x="5446713" y="1574800"/>
            <a:ext cx="1184275" cy="542925"/>
          </a:xfrm>
          <a:custGeom>
            <a:avLst/>
            <a:gdLst>
              <a:gd name="connsiteX0" fmla="*/ 0 w 3931836"/>
              <a:gd name="connsiteY0" fmla="*/ 0 h 2128836"/>
              <a:gd name="connsiteX1" fmla="*/ 3931836 w 3931836"/>
              <a:gd name="connsiteY1" fmla="*/ 0 h 2128836"/>
              <a:gd name="connsiteX2" fmla="*/ 3931836 w 3931836"/>
              <a:gd name="connsiteY2" fmla="*/ 2128836 h 2128836"/>
              <a:gd name="connsiteX3" fmla="*/ 0 w 3931836"/>
              <a:gd name="connsiteY3" fmla="*/ 2128836 h 2128836"/>
              <a:gd name="connsiteX4" fmla="*/ 0 w 3931836"/>
              <a:gd name="connsiteY4" fmla="*/ 0 h 2128836"/>
              <a:gd name="connsiteX0" fmla="*/ 0 w 3931836"/>
              <a:gd name="connsiteY0" fmla="*/ 0 h 2128841"/>
              <a:gd name="connsiteX1" fmla="*/ 3931836 w 3931836"/>
              <a:gd name="connsiteY1" fmla="*/ 0 h 2128841"/>
              <a:gd name="connsiteX2" fmla="*/ 3931836 w 3931836"/>
              <a:gd name="connsiteY2" fmla="*/ 2128836 h 2128841"/>
              <a:gd name="connsiteX3" fmla="*/ 1894161 w 3931836"/>
              <a:gd name="connsiteY3" fmla="*/ 1769290 h 2128841"/>
              <a:gd name="connsiteX4" fmla="*/ 0 w 3931836"/>
              <a:gd name="connsiteY4" fmla="*/ 2128836 h 2128841"/>
              <a:gd name="connsiteX5" fmla="*/ 0 w 3931836"/>
              <a:gd name="connsiteY5" fmla="*/ 0 h 2128841"/>
              <a:gd name="connsiteX0" fmla="*/ 0 w 3931836"/>
              <a:gd name="connsiteY0" fmla="*/ 0 h 2133519"/>
              <a:gd name="connsiteX1" fmla="*/ 3931836 w 3931836"/>
              <a:gd name="connsiteY1" fmla="*/ 0 h 2133519"/>
              <a:gd name="connsiteX2" fmla="*/ 3931836 w 3931836"/>
              <a:gd name="connsiteY2" fmla="*/ 2128836 h 2133519"/>
              <a:gd name="connsiteX3" fmla="*/ 1756324 w 3931836"/>
              <a:gd name="connsiteY3" fmla="*/ 2133519 h 2133519"/>
              <a:gd name="connsiteX4" fmla="*/ 0 w 3931836"/>
              <a:gd name="connsiteY4" fmla="*/ 2128836 h 2133519"/>
              <a:gd name="connsiteX5" fmla="*/ 0 w 3931836"/>
              <a:gd name="connsiteY5" fmla="*/ 0 h 2133519"/>
              <a:gd name="connsiteX0" fmla="*/ 0 w 3931836"/>
              <a:gd name="connsiteY0" fmla="*/ 0 h 2133519"/>
              <a:gd name="connsiteX1" fmla="*/ 3931836 w 3931836"/>
              <a:gd name="connsiteY1" fmla="*/ 0 h 2133519"/>
              <a:gd name="connsiteX2" fmla="*/ 3931836 w 3931836"/>
              <a:gd name="connsiteY2" fmla="*/ 2128836 h 2133519"/>
              <a:gd name="connsiteX3" fmla="*/ 2159989 w 3931836"/>
              <a:gd name="connsiteY3" fmla="*/ 1582254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23698 w 3931836"/>
              <a:gd name="connsiteY4" fmla="*/ 2123675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23698 w 3931836"/>
              <a:gd name="connsiteY4" fmla="*/ 2123675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9071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9071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9071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9071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52"/>
              <a:gd name="connsiteX1" fmla="*/ 3931836 w 3931836"/>
              <a:gd name="connsiteY1" fmla="*/ 0 h 2133552"/>
              <a:gd name="connsiteX2" fmla="*/ 3931836 w 3931836"/>
              <a:gd name="connsiteY2" fmla="*/ 2128836 h 2133552"/>
              <a:gd name="connsiteX3" fmla="*/ 2169835 w 3931836"/>
              <a:gd name="connsiteY3" fmla="*/ 2133519 h 2133552"/>
              <a:gd name="connsiteX4" fmla="*/ 1982771 w 3931836"/>
              <a:gd name="connsiteY4" fmla="*/ 1881707 h 2133552"/>
              <a:gd name="connsiteX5" fmla="*/ 1756324 w 3931836"/>
              <a:gd name="connsiteY5" fmla="*/ 2133519 h 2133552"/>
              <a:gd name="connsiteX6" fmla="*/ 0 w 3931836"/>
              <a:gd name="connsiteY6" fmla="*/ 2128836 h 2133552"/>
              <a:gd name="connsiteX7" fmla="*/ 0 w 3931836"/>
              <a:gd name="connsiteY7" fmla="*/ 0 h 2133552"/>
              <a:gd name="connsiteX0" fmla="*/ 0 w 3931836"/>
              <a:gd name="connsiteY0" fmla="*/ 0 h 2133552"/>
              <a:gd name="connsiteX1" fmla="*/ 3931836 w 3931836"/>
              <a:gd name="connsiteY1" fmla="*/ 0 h 2133552"/>
              <a:gd name="connsiteX2" fmla="*/ 3931836 w 3931836"/>
              <a:gd name="connsiteY2" fmla="*/ 2128836 h 2133552"/>
              <a:gd name="connsiteX3" fmla="*/ 2169835 w 3931836"/>
              <a:gd name="connsiteY3" fmla="*/ 2133519 h 2133552"/>
              <a:gd name="connsiteX4" fmla="*/ 1982771 w 3931836"/>
              <a:gd name="connsiteY4" fmla="*/ 1881707 h 2133552"/>
              <a:gd name="connsiteX5" fmla="*/ 1756324 w 3931836"/>
              <a:gd name="connsiteY5" fmla="*/ 2133519 h 2133552"/>
              <a:gd name="connsiteX6" fmla="*/ 0 w 3931836"/>
              <a:gd name="connsiteY6" fmla="*/ 2128836 h 2133552"/>
              <a:gd name="connsiteX7" fmla="*/ 0 w 3931836"/>
              <a:gd name="connsiteY7" fmla="*/ 0 h 2133552"/>
              <a:gd name="connsiteX0" fmla="*/ 0 w 3931836"/>
              <a:gd name="connsiteY0" fmla="*/ 0 h 2135163"/>
              <a:gd name="connsiteX1" fmla="*/ 3931836 w 3931836"/>
              <a:gd name="connsiteY1" fmla="*/ 0 h 2135163"/>
              <a:gd name="connsiteX2" fmla="*/ 3931836 w 3931836"/>
              <a:gd name="connsiteY2" fmla="*/ 2128836 h 2135163"/>
              <a:gd name="connsiteX3" fmla="*/ 2169835 w 3931836"/>
              <a:gd name="connsiteY3" fmla="*/ 2133519 h 2135163"/>
              <a:gd name="connsiteX4" fmla="*/ 1982771 w 3931836"/>
              <a:gd name="connsiteY4" fmla="*/ 1881707 h 2135163"/>
              <a:gd name="connsiteX5" fmla="*/ 1756324 w 3931836"/>
              <a:gd name="connsiteY5" fmla="*/ 2133519 h 2135163"/>
              <a:gd name="connsiteX6" fmla="*/ 0 w 3931836"/>
              <a:gd name="connsiteY6" fmla="*/ 2128836 h 2135163"/>
              <a:gd name="connsiteX7" fmla="*/ 0 w 3931836"/>
              <a:gd name="connsiteY7" fmla="*/ 0 h 2135163"/>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982771 w 3931836"/>
              <a:gd name="connsiteY4" fmla="*/ 1881707 h 2133519"/>
              <a:gd name="connsiteX5" fmla="*/ 1756324 w 3931836"/>
              <a:gd name="connsiteY5" fmla="*/ 2133519 h 2133519"/>
              <a:gd name="connsiteX6" fmla="*/ 0 w 3931836"/>
              <a:gd name="connsiteY6" fmla="*/ 2128836 h 2133519"/>
              <a:gd name="connsiteX7" fmla="*/ 0 w 3931836"/>
              <a:gd name="connsiteY7" fmla="*/ 0 h 2133519"/>
              <a:gd name="connsiteX0" fmla="*/ 0 w 3931836"/>
              <a:gd name="connsiteY0" fmla="*/ 0 h 2133519"/>
              <a:gd name="connsiteX1" fmla="*/ 3931836 w 3931836"/>
              <a:gd name="connsiteY1" fmla="*/ 0 h 2133519"/>
              <a:gd name="connsiteX2" fmla="*/ 3931836 w 3931836"/>
              <a:gd name="connsiteY2" fmla="*/ 2128836 h 2133519"/>
              <a:gd name="connsiteX3" fmla="*/ 2169835 w 3931836"/>
              <a:gd name="connsiteY3" fmla="*/ 2133519 h 2133519"/>
              <a:gd name="connsiteX4" fmla="*/ 1756324 w 3931836"/>
              <a:gd name="connsiteY4" fmla="*/ 2133519 h 2133519"/>
              <a:gd name="connsiteX5" fmla="*/ 0 w 3931836"/>
              <a:gd name="connsiteY5" fmla="*/ 2128836 h 2133519"/>
              <a:gd name="connsiteX6" fmla="*/ 0 w 3931836"/>
              <a:gd name="connsiteY6" fmla="*/ 0 h 2133519"/>
              <a:gd name="connsiteX0" fmla="*/ 0 w 3931836"/>
              <a:gd name="connsiteY0" fmla="*/ 0 h 2288097"/>
              <a:gd name="connsiteX1" fmla="*/ 3931836 w 3931836"/>
              <a:gd name="connsiteY1" fmla="*/ 0 h 2288097"/>
              <a:gd name="connsiteX2" fmla="*/ 3931836 w 3931836"/>
              <a:gd name="connsiteY2" fmla="*/ 2128836 h 2288097"/>
              <a:gd name="connsiteX3" fmla="*/ 2169835 w 3931836"/>
              <a:gd name="connsiteY3" fmla="*/ 2133519 h 2288097"/>
              <a:gd name="connsiteX4" fmla="*/ 0 w 3931836"/>
              <a:gd name="connsiteY4" fmla="*/ 2128836 h 2288097"/>
              <a:gd name="connsiteX5" fmla="*/ 0 w 3931836"/>
              <a:gd name="connsiteY5" fmla="*/ 0 h 2288097"/>
              <a:gd name="connsiteX0" fmla="*/ 0 w 3931836"/>
              <a:gd name="connsiteY0" fmla="*/ 0 h 2128835"/>
              <a:gd name="connsiteX1" fmla="*/ 3931836 w 3931836"/>
              <a:gd name="connsiteY1" fmla="*/ 0 h 2128835"/>
              <a:gd name="connsiteX2" fmla="*/ 3931836 w 3931836"/>
              <a:gd name="connsiteY2" fmla="*/ 2128836 h 2128835"/>
              <a:gd name="connsiteX3" fmla="*/ 0 w 3931836"/>
              <a:gd name="connsiteY3" fmla="*/ 2128836 h 2128835"/>
              <a:gd name="connsiteX4" fmla="*/ 0 w 3931836"/>
              <a:gd name="connsiteY4" fmla="*/ 0 h 21288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31836" h="2128835">
                <a:moveTo>
                  <a:pt x="0" y="0"/>
                </a:moveTo>
                <a:lnTo>
                  <a:pt x="3931836" y="0"/>
                </a:lnTo>
                <a:lnTo>
                  <a:pt x="3931836" y="2128836"/>
                </a:lnTo>
                <a:lnTo>
                  <a:pt x="0" y="2128836"/>
                </a:lnTo>
                <a:lnTo>
                  <a:pt x="0" y="0"/>
                </a:lnTo>
                <a:close/>
              </a:path>
            </a:pathLst>
          </a:custGeom>
          <a:solidFill>
            <a:srgbClr val="008ABF"/>
          </a:solidFill>
          <a:ln w="38100" cmpd="sng">
            <a:solidFill>
              <a:srgbClr val="003F69"/>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51260" name="TextBox 158"/>
          <p:cNvSpPr txBox="1">
            <a:spLocks noChangeArrowheads="1"/>
          </p:cNvSpPr>
          <p:nvPr/>
        </p:nvSpPr>
        <p:spPr bwMode="auto">
          <a:xfrm>
            <a:off x="5446713" y="1905000"/>
            <a:ext cx="1184275" cy="212725"/>
          </a:xfrm>
          <a:prstGeom prst="rect">
            <a:avLst/>
          </a:prstGeom>
          <a:noFill/>
          <a:ln w="9525">
            <a:noFill/>
            <a:miter lim="800000"/>
            <a:headEnd/>
            <a:tailEnd/>
          </a:ln>
        </p:spPr>
        <p:txBody>
          <a:bodyPr>
            <a:spAutoFit/>
          </a:bodyPr>
          <a:lstStyle/>
          <a:p>
            <a:pPr algn="ctr">
              <a:lnSpc>
                <a:spcPct val="85000"/>
              </a:lnSpc>
            </a:pPr>
            <a:r>
              <a:rPr lang="en-US" sz="900">
                <a:solidFill>
                  <a:srgbClr val="000000"/>
                </a:solidFill>
                <a:cs typeface="Arial" charset="0"/>
              </a:rPr>
              <a:t>Cognitive</a:t>
            </a:r>
          </a:p>
        </p:txBody>
      </p:sp>
      <p:pic>
        <p:nvPicPr>
          <p:cNvPr id="51261" name="Picture 95" descr="08a.png"/>
          <p:cNvPicPr>
            <a:picLocks noChangeAspect="1"/>
          </p:cNvPicPr>
          <p:nvPr/>
        </p:nvPicPr>
        <p:blipFill>
          <a:blip r:embed="rId7"/>
          <a:srcRect/>
          <a:stretch>
            <a:fillRect/>
          </a:stretch>
        </p:blipFill>
        <p:spPr bwMode="auto">
          <a:xfrm>
            <a:off x="868363" y="3122613"/>
            <a:ext cx="228600" cy="292100"/>
          </a:xfrm>
          <a:prstGeom prst="rect">
            <a:avLst/>
          </a:prstGeom>
          <a:noFill/>
          <a:ln w="9525">
            <a:noFill/>
            <a:miter lim="800000"/>
            <a:headEnd/>
            <a:tailEnd/>
          </a:ln>
        </p:spPr>
      </p:pic>
      <p:pic>
        <p:nvPicPr>
          <p:cNvPr id="51262" name="Picture 106" descr="16b.png"/>
          <p:cNvPicPr>
            <a:picLocks noChangeAspect="1"/>
          </p:cNvPicPr>
          <p:nvPr/>
        </p:nvPicPr>
        <p:blipFill>
          <a:blip r:embed="rId8"/>
          <a:srcRect/>
          <a:stretch>
            <a:fillRect/>
          </a:stretch>
        </p:blipFill>
        <p:spPr bwMode="auto">
          <a:xfrm>
            <a:off x="881063" y="2338388"/>
            <a:ext cx="203200" cy="190500"/>
          </a:xfrm>
          <a:prstGeom prst="rect">
            <a:avLst/>
          </a:prstGeom>
          <a:noFill/>
          <a:ln w="9525">
            <a:noFill/>
            <a:miter lim="800000"/>
            <a:headEnd/>
            <a:tailEnd/>
          </a:ln>
        </p:spPr>
      </p:pic>
      <p:pic>
        <p:nvPicPr>
          <p:cNvPr id="51263" name="Picture 108" descr="16c.png"/>
          <p:cNvPicPr>
            <a:picLocks noChangeAspect="1"/>
          </p:cNvPicPr>
          <p:nvPr/>
        </p:nvPicPr>
        <p:blipFill>
          <a:blip r:embed="rId9"/>
          <a:srcRect/>
          <a:stretch>
            <a:fillRect/>
          </a:stretch>
        </p:blipFill>
        <p:spPr bwMode="auto">
          <a:xfrm>
            <a:off x="906463" y="2714625"/>
            <a:ext cx="152400" cy="203200"/>
          </a:xfrm>
          <a:prstGeom prst="rect">
            <a:avLst/>
          </a:prstGeom>
          <a:noFill/>
          <a:ln w="9525">
            <a:noFill/>
            <a:miter lim="800000"/>
            <a:headEnd/>
            <a:tailEnd/>
          </a:ln>
        </p:spPr>
      </p:pic>
      <p:pic>
        <p:nvPicPr>
          <p:cNvPr id="51264" name="Picture 109" descr="16d.png"/>
          <p:cNvPicPr>
            <a:picLocks noChangeAspect="1"/>
          </p:cNvPicPr>
          <p:nvPr/>
        </p:nvPicPr>
        <p:blipFill>
          <a:blip r:embed="rId10"/>
          <a:srcRect/>
          <a:stretch>
            <a:fillRect/>
          </a:stretch>
        </p:blipFill>
        <p:spPr bwMode="auto">
          <a:xfrm>
            <a:off x="849313" y="3554413"/>
            <a:ext cx="254000" cy="215900"/>
          </a:xfrm>
          <a:prstGeom prst="rect">
            <a:avLst/>
          </a:prstGeom>
          <a:noFill/>
          <a:ln w="9525">
            <a:noFill/>
            <a:miter lim="800000"/>
            <a:headEnd/>
            <a:tailEnd/>
          </a:ln>
        </p:spPr>
      </p:pic>
      <p:pic>
        <p:nvPicPr>
          <p:cNvPr id="51265" name="Picture 110" descr="16e.png"/>
          <p:cNvPicPr>
            <a:picLocks noChangeAspect="1"/>
          </p:cNvPicPr>
          <p:nvPr/>
        </p:nvPicPr>
        <p:blipFill>
          <a:blip r:embed="rId11"/>
          <a:srcRect/>
          <a:stretch>
            <a:fillRect/>
          </a:stretch>
        </p:blipFill>
        <p:spPr bwMode="auto">
          <a:xfrm>
            <a:off x="849313" y="3883025"/>
            <a:ext cx="254000" cy="266700"/>
          </a:xfrm>
          <a:prstGeom prst="rect">
            <a:avLst/>
          </a:prstGeom>
          <a:noFill/>
          <a:ln w="9525">
            <a:noFill/>
            <a:miter lim="800000"/>
            <a:headEnd/>
            <a:tailEnd/>
          </a:ln>
        </p:spPr>
      </p:pic>
      <p:pic>
        <p:nvPicPr>
          <p:cNvPr id="51266" name="Picture 111" descr="18b.png"/>
          <p:cNvPicPr>
            <a:picLocks noChangeAspect="1"/>
          </p:cNvPicPr>
          <p:nvPr/>
        </p:nvPicPr>
        <p:blipFill>
          <a:blip r:embed="rId12"/>
          <a:srcRect/>
          <a:stretch>
            <a:fillRect/>
          </a:stretch>
        </p:blipFill>
        <p:spPr bwMode="auto">
          <a:xfrm>
            <a:off x="868363" y="1922463"/>
            <a:ext cx="228600" cy="241300"/>
          </a:xfrm>
          <a:prstGeom prst="rect">
            <a:avLst/>
          </a:prstGeom>
          <a:noFill/>
          <a:ln w="9525">
            <a:noFill/>
            <a:miter lim="800000"/>
            <a:headEnd/>
            <a:tailEnd/>
          </a:ln>
        </p:spPr>
      </p:pic>
      <p:pic>
        <p:nvPicPr>
          <p:cNvPr id="51267" name="Picture 161" descr="08e.png"/>
          <p:cNvPicPr>
            <a:picLocks noChangeAspect="1"/>
          </p:cNvPicPr>
          <p:nvPr/>
        </p:nvPicPr>
        <p:blipFill>
          <a:blip r:embed="rId13"/>
          <a:srcRect/>
          <a:stretch>
            <a:fillRect/>
          </a:stretch>
        </p:blipFill>
        <p:spPr bwMode="auto">
          <a:xfrm>
            <a:off x="5943600" y="3517900"/>
            <a:ext cx="215900" cy="228600"/>
          </a:xfrm>
          <a:prstGeom prst="rect">
            <a:avLst/>
          </a:prstGeom>
          <a:noFill/>
          <a:ln w="9525">
            <a:noFill/>
            <a:miter lim="800000"/>
            <a:headEnd/>
            <a:tailEnd/>
          </a:ln>
        </p:spPr>
      </p:pic>
      <p:pic>
        <p:nvPicPr>
          <p:cNvPr id="51268" name="Picture 162" descr="16a.png"/>
          <p:cNvPicPr>
            <a:picLocks noChangeAspect="1"/>
          </p:cNvPicPr>
          <p:nvPr/>
        </p:nvPicPr>
        <p:blipFill>
          <a:blip r:embed="rId14"/>
          <a:srcRect/>
          <a:stretch>
            <a:fillRect/>
          </a:stretch>
        </p:blipFill>
        <p:spPr bwMode="auto">
          <a:xfrm>
            <a:off x="5854700" y="4184650"/>
            <a:ext cx="368300" cy="190500"/>
          </a:xfrm>
          <a:prstGeom prst="rect">
            <a:avLst/>
          </a:prstGeom>
          <a:noFill/>
          <a:ln w="9525">
            <a:noFill/>
            <a:miter lim="800000"/>
            <a:headEnd/>
            <a:tailEnd/>
          </a:ln>
        </p:spPr>
      </p:pic>
      <p:pic>
        <p:nvPicPr>
          <p:cNvPr id="51269" name="Picture 163" descr="09.png"/>
          <p:cNvPicPr>
            <a:picLocks noChangeAspect="1"/>
          </p:cNvPicPr>
          <p:nvPr/>
        </p:nvPicPr>
        <p:blipFill>
          <a:blip r:embed="rId15"/>
          <a:srcRect/>
          <a:stretch>
            <a:fillRect/>
          </a:stretch>
        </p:blipFill>
        <p:spPr bwMode="auto">
          <a:xfrm>
            <a:off x="5865813" y="2843213"/>
            <a:ext cx="342900" cy="304800"/>
          </a:xfrm>
          <a:prstGeom prst="rect">
            <a:avLst/>
          </a:prstGeom>
          <a:noFill/>
          <a:ln w="9525">
            <a:noFill/>
            <a:miter lim="800000"/>
            <a:headEnd/>
            <a:tailEnd/>
          </a:ln>
        </p:spPr>
      </p:pic>
      <p:pic>
        <p:nvPicPr>
          <p:cNvPr id="51270" name="Picture 164" descr="18a.png"/>
          <p:cNvPicPr>
            <a:picLocks noChangeAspect="1"/>
          </p:cNvPicPr>
          <p:nvPr/>
        </p:nvPicPr>
        <p:blipFill>
          <a:blip r:embed="rId16"/>
          <a:srcRect/>
          <a:stretch>
            <a:fillRect/>
          </a:stretch>
        </p:blipFill>
        <p:spPr bwMode="auto">
          <a:xfrm>
            <a:off x="5930900" y="2219325"/>
            <a:ext cx="241300" cy="254000"/>
          </a:xfrm>
          <a:prstGeom prst="rect">
            <a:avLst/>
          </a:prstGeom>
          <a:noFill/>
          <a:ln w="9525">
            <a:noFill/>
            <a:miter lim="800000"/>
            <a:headEnd/>
            <a:tailEnd/>
          </a:ln>
        </p:spPr>
      </p:pic>
      <p:pic>
        <p:nvPicPr>
          <p:cNvPr id="51271" name="Picture 165" descr="05e.png"/>
          <p:cNvPicPr>
            <a:picLocks noChangeAspect="1"/>
          </p:cNvPicPr>
          <p:nvPr/>
        </p:nvPicPr>
        <p:blipFill>
          <a:blip r:embed="rId17"/>
          <a:srcRect/>
          <a:stretch>
            <a:fillRect/>
          </a:stretch>
        </p:blipFill>
        <p:spPr bwMode="auto">
          <a:xfrm>
            <a:off x="5873750" y="1628775"/>
            <a:ext cx="320675" cy="320675"/>
          </a:xfrm>
          <a:prstGeom prst="rect">
            <a:avLst/>
          </a:prstGeom>
          <a:noFill/>
          <a:ln w="9525">
            <a:noFill/>
            <a:miter lim="800000"/>
            <a:headEnd/>
            <a:tailEnd/>
          </a:ln>
        </p:spPr>
      </p:pic>
      <p:pic>
        <p:nvPicPr>
          <p:cNvPr id="51272" name="Picture 166" descr="08d.png"/>
          <p:cNvPicPr>
            <a:picLocks noChangeAspect="1"/>
          </p:cNvPicPr>
          <p:nvPr/>
        </p:nvPicPr>
        <p:blipFill>
          <a:blip r:embed="rId18"/>
          <a:srcRect/>
          <a:stretch>
            <a:fillRect/>
          </a:stretch>
        </p:blipFill>
        <p:spPr bwMode="auto">
          <a:xfrm>
            <a:off x="4665663" y="2773363"/>
            <a:ext cx="330200" cy="330200"/>
          </a:xfrm>
          <a:prstGeom prst="rect">
            <a:avLst/>
          </a:prstGeom>
          <a:noFill/>
          <a:ln w="9525">
            <a:noFill/>
            <a:miter lim="800000"/>
            <a:headEnd/>
            <a:tailEnd/>
          </a:ln>
        </p:spPr>
      </p:pic>
      <p:pic>
        <p:nvPicPr>
          <p:cNvPr id="51273" name="Picture 167" descr="15.png"/>
          <p:cNvPicPr>
            <a:picLocks noChangeAspect="1"/>
          </p:cNvPicPr>
          <p:nvPr/>
        </p:nvPicPr>
        <p:blipFill>
          <a:blip r:embed="rId19"/>
          <a:srcRect/>
          <a:stretch>
            <a:fillRect/>
          </a:stretch>
        </p:blipFill>
        <p:spPr bwMode="auto">
          <a:xfrm>
            <a:off x="4651375" y="3367088"/>
            <a:ext cx="355600" cy="304800"/>
          </a:xfrm>
          <a:prstGeom prst="rect">
            <a:avLst/>
          </a:prstGeom>
          <a:noFill/>
          <a:ln w="9525">
            <a:noFill/>
            <a:miter lim="800000"/>
            <a:headEnd/>
            <a:tailEnd/>
          </a:ln>
        </p:spPr>
      </p:pic>
      <p:pic>
        <p:nvPicPr>
          <p:cNvPr id="51274" name="Picture 168" descr="08c.png"/>
          <p:cNvPicPr>
            <a:picLocks noChangeAspect="1"/>
          </p:cNvPicPr>
          <p:nvPr/>
        </p:nvPicPr>
        <p:blipFill>
          <a:blip r:embed="rId20"/>
          <a:srcRect/>
          <a:stretch>
            <a:fillRect/>
          </a:stretch>
        </p:blipFill>
        <p:spPr bwMode="auto">
          <a:xfrm>
            <a:off x="4679950" y="2041525"/>
            <a:ext cx="307975" cy="309563"/>
          </a:xfrm>
          <a:prstGeom prst="rect">
            <a:avLst/>
          </a:prstGeom>
          <a:noFill/>
          <a:ln w="9525">
            <a:noFill/>
            <a:miter lim="800000"/>
            <a:headEnd/>
            <a:tailEnd/>
          </a:ln>
        </p:spPr>
      </p:pic>
      <p:grpSp>
        <p:nvGrpSpPr>
          <p:cNvPr id="51275" name="Group 169"/>
          <p:cNvGrpSpPr>
            <a:grpSpLocks/>
          </p:cNvGrpSpPr>
          <p:nvPr/>
        </p:nvGrpSpPr>
        <p:grpSpPr bwMode="auto">
          <a:xfrm>
            <a:off x="3514725" y="2487613"/>
            <a:ext cx="666750" cy="1084262"/>
            <a:chOff x="861285" y="2511428"/>
            <a:chExt cx="667244" cy="1084171"/>
          </a:xfrm>
        </p:grpSpPr>
        <p:sp>
          <p:nvSpPr>
            <p:cNvPr id="51286" name="TextBox 170"/>
            <p:cNvSpPr txBox="1">
              <a:spLocks noChangeArrowheads="1"/>
            </p:cNvSpPr>
            <p:nvPr/>
          </p:nvSpPr>
          <p:spPr bwMode="auto">
            <a:xfrm>
              <a:off x="1005249" y="2574056"/>
              <a:ext cx="372554" cy="369332"/>
            </a:xfrm>
            <a:prstGeom prst="rect">
              <a:avLst/>
            </a:prstGeom>
            <a:noFill/>
            <a:ln w="9525">
              <a:noFill/>
              <a:miter lim="800000"/>
              <a:headEnd/>
              <a:tailEnd/>
            </a:ln>
          </p:spPr>
          <p:txBody>
            <a:bodyPr lIns="0" tIns="0" rIns="0" bIns="0">
              <a:spAutoFit/>
            </a:bodyPr>
            <a:lstStyle/>
            <a:p>
              <a:pPr algn="ctr"/>
              <a:r>
                <a:rPr lang="en-US" sz="2400">
                  <a:solidFill>
                    <a:srgbClr val="000000"/>
                  </a:solidFill>
                  <a:cs typeface="Arial" charset="0"/>
                </a:rPr>
                <a:t>+</a:t>
              </a:r>
            </a:p>
          </p:txBody>
        </p:sp>
        <p:pic>
          <p:nvPicPr>
            <p:cNvPr id="51287" name="Picture 171" descr="Hadoop_logotype.png"/>
            <p:cNvPicPr>
              <a:picLocks noChangeAspect="1"/>
            </p:cNvPicPr>
            <p:nvPr/>
          </p:nvPicPr>
          <p:blipFill>
            <a:blip r:embed="rId21"/>
            <a:srcRect/>
            <a:stretch>
              <a:fillRect/>
            </a:stretch>
          </p:blipFill>
          <p:spPr bwMode="auto">
            <a:xfrm>
              <a:off x="861285" y="2511428"/>
              <a:ext cx="667244" cy="162807"/>
            </a:xfrm>
            <a:prstGeom prst="rect">
              <a:avLst/>
            </a:prstGeom>
            <a:noFill/>
            <a:ln w="9525">
              <a:noFill/>
              <a:miter lim="800000"/>
              <a:headEnd/>
              <a:tailEnd/>
            </a:ln>
          </p:spPr>
        </p:pic>
        <p:sp>
          <p:nvSpPr>
            <p:cNvPr id="51288" name="TextBox 173"/>
            <p:cNvSpPr txBox="1">
              <a:spLocks noChangeArrowheads="1"/>
            </p:cNvSpPr>
            <p:nvPr/>
          </p:nvSpPr>
          <p:spPr bwMode="auto">
            <a:xfrm>
              <a:off x="1005249" y="2984059"/>
              <a:ext cx="372554" cy="369332"/>
            </a:xfrm>
            <a:prstGeom prst="rect">
              <a:avLst/>
            </a:prstGeom>
            <a:noFill/>
            <a:ln w="9525">
              <a:noFill/>
              <a:miter lim="800000"/>
              <a:headEnd/>
              <a:tailEnd/>
            </a:ln>
          </p:spPr>
          <p:txBody>
            <a:bodyPr lIns="0" tIns="0" rIns="0" bIns="0">
              <a:spAutoFit/>
            </a:bodyPr>
            <a:lstStyle/>
            <a:p>
              <a:pPr algn="ctr"/>
              <a:r>
                <a:rPr lang="en-US" sz="2400">
                  <a:solidFill>
                    <a:srgbClr val="000000"/>
                  </a:solidFill>
                  <a:cs typeface="Arial" charset="0"/>
                </a:rPr>
                <a:t>+</a:t>
              </a:r>
            </a:p>
          </p:txBody>
        </p:sp>
        <p:sp>
          <p:nvSpPr>
            <p:cNvPr id="175" name="Oval 174"/>
            <p:cNvSpPr/>
            <p:nvPr/>
          </p:nvSpPr>
          <p:spPr>
            <a:xfrm>
              <a:off x="1043983" y="3308286"/>
              <a:ext cx="287550" cy="287313"/>
            </a:xfrm>
            <a:prstGeom prst="ellipse">
              <a:avLst/>
            </a:prstGeom>
            <a:noFill/>
            <a:ln w="38100" cmpd="sng">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pic>
          <p:nvPicPr>
            <p:cNvPr id="51290" name="Picture 180" descr="10.png"/>
            <p:cNvPicPr>
              <a:picLocks noChangeAspect="1"/>
            </p:cNvPicPr>
            <p:nvPr/>
          </p:nvPicPr>
          <p:blipFill>
            <a:blip r:embed="rId22"/>
            <a:srcRect/>
            <a:stretch>
              <a:fillRect/>
            </a:stretch>
          </p:blipFill>
          <p:spPr bwMode="auto">
            <a:xfrm>
              <a:off x="1089395" y="3393152"/>
              <a:ext cx="177819" cy="123700"/>
            </a:xfrm>
            <a:prstGeom prst="rect">
              <a:avLst/>
            </a:prstGeom>
            <a:noFill/>
            <a:ln w="9525">
              <a:noFill/>
              <a:miter lim="800000"/>
              <a:headEnd/>
              <a:tailEnd/>
            </a:ln>
          </p:spPr>
        </p:pic>
        <p:pic>
          <p:nvPicPr>
            <p:cNvPr id="51291" name="Picture 184" descr="16a.png"/>
            <p:cNvPicPr>
              <a:picLocks noChangeAspect="1"/>
            </p:cNvPicPr>
            <p:nvPr/>
          </p:nvPicPr>
          <p:blipFill>
            <a:blip r:embed="rId14"/>
            <a:srcRect/>
            <a:stretch>
              <a:fillRect/>
            </a:stretch>
          </p:blipFill>
          <p:spPr bwMode="auto">
            <a:xfrm>
              <a:off x="1005249" y="2882822"/>
              <a:ext cx="368326" cy="190513"/>
            </a:xfrm>
            <a:prstGeom prst="rect">
              <a:avLst/>
            </a:prstGeom>
            <a:noFill/>
            <a:ln w="9525">
              <a:noFill/>
              <a:miter lim="800000"/>
              <a:headEnd/>
              <a:tailEnd/>
            </a:ln>
          </p:spPr>
        </p:pic>
      </p:grpSp>
      <p:pic>
        <p:nvPicPr>
          <p:cNvPr id="51276" name="Picture 196" descr="24a.png"/>
          <p:cNvPicPr>
            <a:picLocks noChangeAspect="1"/>
          </p:cNvPicPr>
          <p:nvPr/>
        </p:nvPicPr>
        <p:blipFill>
          <a:blip r:embed="rId23"/>
          <a:srcRect/>
          <a:stretch>
            <a:fillRect/>
          </a:stretch>
        </p:blipFill>
        <p:spPr bwMode="auto">
          <a:xfrm>
            <a:off x="7204075" y="1919288"/>
            <a:ext cx="114300" cy="254000"/>
          </a:xfrm>
          <a:prstGeom prst="rect">
            <a:avLst/>
          </a:prstGeom>
          <a:noFill/>
          <a:ln w="9525">
            <a:noFill/>
            <a:miter lim="800000"/>
            <a:headEnd/>
            <a:tailEnd/>
          </a:ln>
        </p:spPr>
      </p:pic>
      <p:pic>
        <p:nvPicPr>
          <p:cNvPr id="51277" name="Picture 197" descr="24b.png"/>
          <p:cNvPicPr>
            <a:picLocks noChangeAspect="1"/>
          </p:cNvPicPr>
          <p:nvPr/>
        </p:nvPicPr>
        <p:blipFill>
          <a:blip r:embed="rId24"/>
          <a:srcRect/>
          <a:stretch>
            <a:fillRect/>
          </a:stretch>
        </p:blipFill>
        <p:spPr bwMode="auto">
          <a:xfrm>
            <a:off x="7142163" y="2365375"/>
            <a:ext cx="241300" cy="215900"/>
          </a:xfrm>
          <a:prstGeom prst="rect">
            <a:avLst/>
          </a:prstGeom>
          <a:noFill/>
          <a:ln w="9525">
            <a:noFill/>
            <a:miter lim="800000"/>
            <a:headEnd/>
            <a:tailEnd/>
          </a:ln>
        </p:spPr>
      </p:pic>
      <p:pic>
        <p:nvPicPr>
          <p:cNvPr id="51278" name="Picture 198" descr="24c.png"/>
          <p:cNvPicPr>
            <a:picLocks noChangeAspect="1"/>
          </p:cNvPicPr>
          <p:nvPr/>
        </p:nvPicPr>
        <p:blipFill>
          <a:blip r:embed="rId25"/>
          <a:srcRect/>
          <a:stretch>
            <a:fillRect/>
          </a:stretch>
        </p:blipFill>
        <p:spPr bwMode="auto">
          <a:xfrm>
            <a:off x="7177088" y="2790825"/>
            <a:ext cx="165100" cy="215900"/>
          </a:xfrm>
          <a:prstGeom prst="rect">
            <a:avLst/>
          </a:prstGeom>
          <a:noFill/>
          <a:ln w="9525">
            <a:noFill/>
            <a:miter lim="800000"/>
            <a:headEnd/>
            <a:tailEnd/>
          </a:ln>
        </p:spPr>
      </p:pic>
      <p:pic>
        <p:nvPicPr>
          <p:cNvPr id="51279" name="Picture 199" descr="24d.png"/>
          <p:cNvPicPr>
            <a:picLocks noChangeAspect="1"/>
          </p:cNvPicPr>
          <p:nvPr/>
        </p:nvPicPr>
        <p:blipFill>
          <a:blip r:embed="rId26"/>
          <a:srcRect/>
          <a:stretch>
            <a:fillRect/>
          </a:stretch>
        </p:blipFill>
        <p:spPr bwMode="auto">
          <a:xfrm>
            <a:off x="7161213" y="3214688"/>
            <a:ext cx="215900" cy="190500"/>
          </a:xfrm>
          <a:prstGeom prst="rect">
            <a:avLst/>
          </a:prstGeom>
          <a:noFill/>
          <a:ln w="9525">
            <a:noFill/>
            <a:miter lim="800000"/>
            <a:headEnd/>
            <a:tailEnd/>
          </a:ln>
        </p:spPr>
      </p:pic>
      <p:pic>
        <p:nvPicPr>
          <p:cNvPr id="51280" name="Picture 200" descr="24e.png"/>
          <p:cNvPicPr>
            <a:picLocks noChangeAspect="1"/>
          </p:cNvPicPr>
          <p:nvPr/>
        </p:nvPicPr>
        <p:blipFill>
          <a:blip r:embed="rId27"/>
          <a:srcRect/>
          <a:stretch>
            <a:fillRect/>
          </a:stretch>
        </p:blipFill>
        <p:spPr bwMode="auto">
          <a:xfrm>
            <a:off x="7142163" y="3636963"/>
            <a:ext cx="241300" cy="241300"/>
          </a:xfrm>
          <a:prstGeom prst="rect">
            <a:avLst/>
          </a:prstGeom>
          <a:noFill/>
          <a:ln w="9525">
            <a:noFill/>
            <a:miter lim="800000"/>
            <a:headEnd/>
            <a:tailEnd/>
          </a:ln>
        </p:spPr>
      </p:pic>
      <p:pic>
        <p:nvPicPr>
          <p:cNvPr id="51281" name="Picture 201" descr="24f.png"/>
          <p:cNvPicPr>
            <a:picLocks noChangeAspect="1"/>
          </p:cNvPicPr>
          <p:nvPr/>
        </p:nvPicPr>
        <p:blipFill>
          <a:blip r:embed="rId28"/>
          <a:srcRect/>
          <a:stretch>
            <a:fillRect/>
          </a:stretch>
        </p:blipFill>
        <p:spPr bwMode="auto">
          <a:xfrm>
            <a:off x="7207250" y="4024313"/>
            <a:ext cx="114300" cy="266700"/>
          </a:xfrm>
          <a:prstGeom prst="rect">
            <a:avLst/>
          </a:prstGeom>
          <a:noFill/>
          <a:ln w="9525">
            <a:noFill/>
            <a:miter lim="800000"/>
            <a:headEnd/>
            <a:tailEnd/>
          </a:ln>
        </p:spPr>
      </p:pic>
      <p:sp>
        <p:nvSpPr>
          <p:cNvPr id="51282" name="Title 1"/>
          <p:cNvSpPr txBox="1">
            <a:spLocks/>
          </p:cNvSpPr>
          <p:nvPr/>
        </p:nvSpPr>
        <p:spPr bwMode="auto">
          <a:xfrm>
            <a:off x="0" y="196850"/>
            <a:ext cx="8880475" cy="857250"/>
          </a:xfrm>
          <a:prstGeom prst="rect">
            <a:avLst/>
          </a:prstGeom>
          <a:noFill/>
          <a:ln w="9525">
            <a:noFill/>
            <a:miter lim="800000"/>
            <a:headEnd/>
            <a:tailEnd/>
          </a:ln>
        </p:spPr>
        <p:txBody>
          <a:bodyPr anchor="ctr"/>
          <a:lstStyle/>
          <a:p>
            <a:pPr algn="ctr">
              <a:lnSpc>
                <a:spcPct val="90000"/>
              </a:lnSpc>
            </a:pPr>
            <a:r>
              <a:rPr lang="en-US" sz="2400" b="1">
                <a:solidFill>
                  <a:srgbClr val="FFFFFF"/>
                </a:solidFill>
                <a:cs typeface="Arial" charset="0"/>
              </a:rPr>
              <a:t>Creating an Ecosystem of Insights &amp; Loyalty</a:t>
            </a:r>
            <a:br>
              <a:rPr lang="en-US" sz="2400" b="1">
                <a:solidFill>
                  <a:srgbClr val="FFFFFF"/>
                </a:solidFill>
                <a:cs typeface="Arial" charset="0"/>
              </a:rPr>
            </a:br>
            <a:r>
              <a:rPr lang="en-US" b="1">
                <a:solidFill>
                  <a:srgbClr val="83D1F5"/>
                </a:solidFill>
                <a:cs typeface="Arial" charset="0"/>
              </a:rPr>
              <a:t>which in turn generates measureable relevance and revenue</a:t>
            </a:r>
          </a:p>
        </p:txBody>
      </p:sp>
      <p:sp>
        <p:nvSpPr>
          <p:cNvPr id="146" name="Right Arrow 145"/>
          <p:cNvSpPr/>
          <p:nvPr/>
        </p:nvSpPr>
        <p:spPr>
          <a:xfrm flipH="1">
            <a:off x="6710363" y="1311275"/>
            <a:ext cx="414337" cy="241300"/>
          </a:xfrm>
          <a:prstGeom prst="rightArrow">
            <a:avLst>
              <a:gd name="adj1" fmla="val 23687"/>
              <a:gd name="adj2" fmla="val 50000"/>
            </a:avLst>
          </a:prstGeom>
          <a:solidFill>
            <a:srgbClr val="008A5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49" name="Right Arrow 148"/>
          <p:cNvSpPr/>
          <p:nvPr/>
        </p:nvSpPr>
        <p:spPr>
          <a:xfrm flipH="1">
            <a:off x="6710363" y="4003675"/>
            <a:ext cx="414337" cy="241300"/>
          </a:xfrm>
          <a:prstGeom prst="rightArrow">
            <a:avLst>
              <a:gd name="adj1" fmla="val 23687"/>
              <a:gd name="adj2" fmla="val 50000"/>
            </a:avLst>
          </a:prstGeom>
          <a:solidFill>
            <a:srgbClr val="008A5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pic>
        <p:nvPicPr>
          <p:cNvPr id="51285" name="Picture 2"/>
          <p:cNvPicPr>
            <a:picLocks noChangeAspect="1" noChangeArrowheads="1"/>
          </p:cNvPicPr>
          <p:nvPr/>
        </p:nvPicPr>
        <p:blipFill>
          <a:blip r:embed="rId29"/>
          <a:srcRect/>
          <a:stretch>
            <a:fillRect/>
          </a:stretch>
        </p:blipFill>
        <p:spPr bwMode="auto">
          <a:xfrm>
            <a:off x="8312150" y="4711700"/>
            <a:ext cx="955675" cy="627063"/>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5516563" y="1358900"/>
            <a:ext cx="3313112" cy="2541588"/>
          </a:xfrm>
          <a:prstGeom prst="rect">
            <a:avLst/>
          </a:prstGeom>
          <a:solidFill>
            <a:schemeClr val="accent1">
              <a:alpha val="20000"/>
            </a:schemeClr>
          </a:solidFill>
          <a:ln w="19050" cmpd="sng">
            <a:solidFill>
              <a:srgbClr val="83D1F5"/>
            </a:solidFill>
            <a:prstDash val="dash"/>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grpSp>
        <p:nvGrpSpPr>
          <p:cNvPr id="52226" name="Group 11"/>
          <p:cNvGrpSpPr>
            <a:grpSpLocks/>
          </p:cNvGrpSpPr>
          <p:nvPr/>
        </p:nvGrpSpPr>
        <p:grpSpPr bwMode="auto">
          <a:xfrm rot="16200000" flipV="1">
            <a:off x="8068468" y="-45243"/>
            <a:ext cx="1027113" cy="1117600"/>
            <a:chOff x="7634017" y="3488590"/>
            <a:chExt cx="1509983" cy="1654910"/>
          </a:xfrm>
        </p:grpSpPr>
        <p:pic>
          <p:nvPicPr>
            <p:cNvPr id="52240" name="Picture 13" descr="accent.png"/>
            <p:cNvPicPr>
              <a:picLocks noChangeAspect="1"/>
            </p:cNvPicPr>
            <p:nvPr/>
          </p:nvPicPr>
          <p:blipFill>
            <a:blip r:embed="rId2"/>
            <a:srcRect/>
            <a:stretch>
              <a:fillRect/>
            </a:stretch>
          </p:blipFill>
          <p:spPr bwMode="auto">
            <a:xfrm>
              <a:off x="7684227" y="3488590"/>
              <a:ext cx="1459773" cy="1654910"/>
            </a:xfrm>
            <a:prstGeom prst="rect">
              <a:avLst/>
            </a:prstGeom>
            <a:noFill/>
            <a:ln w="9525">
              <a:noFill/>
              <a:miter lim="800000"/>
              <a:headEnd/>
              <a:tailEnd/>
            </a:ln>
          </p:spPr>
        </p:pic>
        <p:sp>
          <p:nvSpPr>
            <p:cNvPr id="15" name="Rectangle 2"/>
            <p:cNvSpPr>
              <a:spLocks noChangeArrowheads="1"/>
            </p:cNvSpPr>
            <p:nvPr/>
          </p:nvSpPr>
          <p:spPr bwMode="auto">
            <a:xfrm>
              <a:off x="7634018" y="3488589"/>
              <a:ext cx="1458639" cy="1654910"/>
            </a:xfrm>
            <a:prstGeom prst="rect">
              <a:avLst/>
            </a:prstGeom>
            <a:gradFill rotWithShape="1">
              <a:gsLst>
                <a:gs pos="0">
                  <a:sysClr val="windowText" lastClr="000000">
                    <a:alpha val="89998"/>
                  </a:sysClr>
                </a:gs>
                <a:gs pos="100000">
                  <a:sysClr val="windowText" lastClr="000000">
                    <a:alpha val="0"/>
                  </a:sysClr>
                </a:gs>
              </a:gsLst>
              <a:lin ang="0" scaled="1"/>
            </a:gradFill>
            <a:ln>
              <a:noFill/>
            </a:ln>
            <a:extLst>
              <a:ext uri="{91240B29-F687-4F45-9708-019B960494DF}"/>
            </a:extLst>
          </p:spPr>
          <p:txBody>
            <a:bodyPr/>
            <a:lstStyle/>
            <a:p>
              <a:pPr defTabSz="914400" fontAlgn="auto">
                <a:spcBef>
                  <a:spcPts val="0"/>
                </a:spcBef>
                <a:spcAft>
                  <a:spcPts val="0"/>
                </a:spcAft>
                <a:defRPr/>
              </a:pPr>
              <a:endParaRPr lang="en-US" kern="0">
                <a:solidFill>
                  <a:sysClr val="windowText" lastClr="000000"/>
                </a:solidFill>
                <a:latin typeface="+mn-lt"/>
              </a:endParaRPr>
            </a:p>
          </p:txBody>
        </p:sp>
      </p:grpSp>
      <p:sp>
        <p:nvSpPr>
          <p:cNvPr id="11" name="Rectangle 10"/>
          <p:cNvSpPr/>
          <p:nvPr/>
        </p:nvSpPr>
        <p:spPr>
          <a:xfrm>
            <a:off x="6691313" y="2019300"/>
            <a:ext cx="1228725" cy="1157288"/>
          </a:xfrm>
          <a:prstGeom prst="rect">
            <a:avLst/>
          </a:prstGeom>
          <a:noFill/>
          <a:ln w="19050" cmpd="sng">
            <a:solidFill>
              <a:srgbClr val="F19027"/>
            </a:solidFill>
            <a:prstDash val="dash"/>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2228" name="Title 5"/>
          <p:cNvSpPr txBox="1">
            <a:spLocks/>
          </p:cNvSpPr>
          <p:nvPr/>
        </p:nvSpPr>
        <p:spPr bwMode="auto">
          <a:xfrm>
            <a:off x="166688" y="1527175"/>
            <a:ext cx="5199062" cy="1470025"/>
          </a:xfrm>
          <a:prstGeom prst="rect">
            <a:avLst/>
          </a:prstGeom>
          <a:noFill/>
          <a:ln w="9525">
            <a:noFill/>
            <a:miter lim="800000"/>
            <a:headEnd/>
            <a:tailEnd/>
          </a:ln>
        </p:spPr>
        <p:txBody>
          <a:bodyPr/>
          <a:lstStyle/>
          <a:p>
            <a:pPr marL="342900" indent="-342900">
              <a:lnSpc>
                <a:spcPct val="85000"/>
              </a:lnSpc>
              <a:buFont typeface="Calibri" pitchFamily="34" charset="0"/>
              <a:buAutoNum type="arabicPeriod"/>
            </a:pPr>
            <a:r>
              <a:rPr lang="en-US" sz="1600" b="1">
                <a:solidFill>
                  <a:srgbClr val="83D1F5"/>
                </a:solidFill>
                <a:latin typeface="Helvetica" pitchFamily="34" charset="0"/>
                <a:cs typeface="Helvetica" pitchFamily="34" charset="0"/>
              </a:rPr>
              <a:t>Coupons.com</a:t>
            </a:r>
            <a:r>
              <a:rPr lang="en-US" sz="1400" b="1">
                <a:solidFill>
                  <a:srgbClr val="83D1F5"/>
                </a:solidFill>
                <a:latin typeface="Helvetica" pitchFamily="34" charset="0"/>
                <a:cs typeface="Helvetica" pitchFamily="34" charset="0"/>
              </a:rPr>
              <a:t> – </a:t>
            </a:r>
            <a:r>
              <a:rPr lang="en-US" sz="1400" b="1">
                <a:latin typeface="Helvetica" pitchFamily="34" charset="0"/>
                <a:cs typeface="Helvetica" pitchFamily="34" charset="0"/>
              </a:rPr>
              <a:t>gain accurate insight into marketing campaigns and consumer preferences </a:t>
            </a:r>
          </a:p>
          <a:p>
            <a:pPr marL="342900" indent="-342900">
              <a:lnSpc>
                <a:spcPct val="85000"/>
              </a:lnSpc>
              <a:buFont typeface="Calibri" pitchFamily="34" charset="0"/>
              <a:buAutoNum type="arabicPeriod"/>
            </a:pPr>
            <a:endParaRPr lang="en-US" sz="1400" b="1">
              <a:solidFill>
                <a:srgbClr val="83D1F5"/>
              </a:solidFill>
              <a:latin typeface="Helvetica" pitchFamily="34" charset="0"/>
              <a:cs typeface="Helvetica" pitchFamily="34" charset="0"/>
            </a:endParaRPr>
          </a:p>
          <a:p>
            <a:pPr marL="342900" indent="-342900">
              <a:lnSpc>
                <a:spcPct val="85000"/>
              </a:lnSpc>
              <a:buFont typeface="Calibri" pitchFamily="34" charset="0"/>
              <a:buAutoNum type="arabicPeriod"/>
            </a:pPr>
            <a:r>
              <a:rPr lang="en-US" sz="1600" b="1">
                <a:solidFill>
                  <a:srgbClr val="83D1F5"/>
                </a:solidFill>
                <a:latin typeface="Helvetica" pitchFamily="34" charset="0"/>
                <a:cs typeface="Helvetica" pitchFamily="34" charset="0"/>
              </a:rPr>
              <a:t>Catalina Marketing </a:t>
            </a:r>
            <a:r>
              <a:rPr lang="en-US" sz="1400" b="1">
                <a:solidFill>
                  <a:srgbClr val="83D1F5"/>
                </a:solidFill>
                <a:latin typeface="Helvetica" pitchFamily="34" charset="0"/>
                <a:cs typeface="Helvetica" pitchFamily="34" charset="0"/>
              </a:rPr>
              <a:t>– </a:t>
            </a:r>
            <a:r>
              <a:rPr lang="en-US" sz="1400" b="1">
                <a:latin typeface="Helvetica" pitchFamily="34" charset="0"/>
                <a:cs typeface="Helvetica" pitchFamily="34" charset="0"/>
              </a:rPr>
              <a:t>make the most of every single transaction at the client’s POS</a:t>
            </a:r>
          </a:p>
          <a:p>
            <a:pPr marL="342900" indent="-342900">
              <a:lnSpc>
                <a:spcPct val="85000"/>
              </a:lnSpc>
              <a:buFont typeface="Calibri" pitchFamily="34" charset="0"/>
              <a:buAutoNum type="arabicPeriod"/>
            </a:pPr>
            <a:endParaRPr lang="en-US" sz="1400" b="1">
              <a:latin typeface="Helvetica" pitchFamily="34" charset="0"/>
              <a:cs typeface="Helvetica" pitchFamily="34" charset="0"/>
            </a:endParaRPr>
          </a:p>
          <a:p>
            <a:pPr marL="342900" indent="-342900">
              <a:lnSpc>
                <a:spcPct val="85000"/>
              </a:lnSpc>
              <a:buFont typeface="Calibri" pitchFamily="34" charset="0"/>
              <a:buAutoNum type="arabicPeriod"/>
            </a:pPr>
            <a:r>
              <a:rPr lang="en-US" sz="1600" b="1">
                <a:solidFill>
                  <a:srgbClr val="83D1F5"/>
                </a:solidFill>
                <a:latin typeface="Helvetica" pitchFamily="34" charset="0"/>
                <a:cs typeface="Helvetica" pitchFamily="34" charset="0"/>
              </a:rPr>
              <a:t>Coca-Cola</a:t>
            </a:r>
            <a:r>
              <a:rPr lang="en-US" sz="1400" b="1">
                <a:solidFill>
                  <a:srgbClr val="83D1F5"/>
                </a:solidFill>
                <a:latin typeface="Helvetica" pitchFamily="34" charset="0"/>
                <a:cs typeface="Helvetica" pitchFamily="34" charset="0"/>
              </a:rPr>
              <a:t> – </a:t>
            </a:r>
            <a:r>
              <a:rPr lang="en-US" sz="1400" b="1">
                <a:latin typeface="Helvetica" pitchFamily="34" charset="0"/>
                <a:cs typeface="Helvetica" pitchFamily="34" charset="0"/>
              </a:rPr>
              <a:t>build brand loyalty while enabling the creation of campaigns tailored down to the persona</a:t>
            </a:r>
            <a:endParaRPr lang="en-US" sz="1400" b="1">
              <a:solidFill>
                <a:srgbClr val="83D1F5"/>
              </a:solidFill>
              <a:latin typeface="Helvetica" pitchFamily="34" charset="0"/>
              <a:cs typeface="Helvetica" pitchFamily="34" charset="0"/>
            </a:endParaRPr>
          </a:p>
          <a:p>
            <a:pPr marL="342900" indent="-342900">
              <a:lnSpc>
                <a:spcPct val="85000"/>
              </a:lnSpc>
              <a:buFont typeface="Calibri" pitchFamily="34" charset="0"/>
              <a:buAutoNum type="arabicPeriod"/>
            </a:pPr>
            <a:endParaRPr lang="en-US" sz="1400" b="1">
              <a:solidFill>
                <a:srgbClr val="83D1F5"/>
              </a:solidFill>
              <a:latin typeface="Helvetica" pitchFamily="34" charset="0"/>
              <a:cs typeface="Helvetica" pitchFamily="34" charset="0"/>
            </a:endParaRPr>
          </a:p>
          <a:p>
            <a:pPr marL="342900" indent="-342900">
              <a:lnSpc>
                <a:spcPct val="85000"/>
              </a:lnSpc>
              <a:buFont typeface="Calibri" pitchFamily="34" charset="0"/>
              <a:buAutoNum type="arabicPeriod"/>
            </a:pPr>
            <a:r>
              <a:rPr lang="en-US" sz="1600" b="1">
                <a:solidFill>
                  <a:srgbClr val="83D1F5"/>
                </a:solidFill>
                <a:latin typeface="Helvetica" pitchFamily="34" charset="0"/>
                <a:cs typeface="Helvetica" pitchFamily="34" charset="0"/>
              </a:rPr>
              <a:t>BestBuy </a:t>
            </a:r>
            <a:r>
              <a:rPr lang="en-US" sz="1400" b="1">
                <a:solidFill>
                  <a:srgbClr val="83D1F5"/>
                </a:solidFill>
                <a:latin typeface="Helvetica" pitchFamily="34" charset="0"/>
                <a:cs typeface="Helvetica" pitchFamily="34" charset="0"/>
              </a:rPr>
              <a:t>– </a:t>
            </a:r>
            <a:r>
              <a:rPr lang="en-US" sz="1400" b="1">
                <a:latin typeface="Helvetica" pitchFamily="34" charset="0"/>
                <a:cs typeface="Helvetica" pitchFamily="34" charset="0"/>
              </a:rPr>
              <a:t>create hyper-personalized marketing campaigns and  e-coupons, boosting customer loyalty</a:t>
            </a:r>
          </a:p>
        </p:txBody>
      </p:sp>
      <p:sp>
        <p:nvSpPr>
          <p:cNvPr id="52229" name="TextBox 25"/>
          <p:cNvSpPr txBox="1">
            <a:spLocks noChangeArrowheads="1"/>
          </p:cNvSpPr>
          <p:nvPr/>
        </p:nvSpPr>
        <p:spPr bwMode="auto">
          <a:xfrm>
            <a:off x="0" y="4876800"/>
            <a:ext cx="3184525" cy="261938"/>
          </a:xfrm>
          <a:prstGeom prst="rect">
            <a:avLst/>
          </a:prstGeom>
          <a:solidFill>
            <a:schemeClr val="bg1"/>
          </a:solidFill>
          <a:ln w="9525">
            <a:noFill/>
            <a:miter lim="800000"/>
            <a:headEnd/>
            <a:tailEnd/>
          </a:ln>
        </p:spPr>
        <p:txBody>
          <a:bodyPr>
            <a:spAutoFit/>
          </a:bodyPr>
          <a:lstStyle/>
          <a:p>
            <a:r>
              <a:rPr lang="en-US" sz="1100" i="1">
                <a:latin typeface="Calibri" pitchFamily="34" charset="0"/>
              </a:rPr>
              <a:t>@graemeknows</a:t>
            </a:r>
          </a:p>
        </p:txBody>
      </p:sp>
      <p:pic>
        <p:nvPicPr>
          <p:cNvPr id="52230" name="Picture 2"/>
          <p:cNvPicPr>
            <a:picLocks noChangeAspect="1" noChangeArrowheads="1"/>
          </p:cNvPicPr>
          <p:nvPr/>
        </p:nvPicPr>
        <p:blipFill>
          <a:blip r:embed="rId3"/>
          <a:srcRect/>
          <a:stretch>
            <a:fillRect/>
          </a:stretch>
        </p:blipFill>
        <p:spPr bwMode="auto">
          <a:xfrm>
            <a:off x="8312150" y="4711700"/>
            <a:ext cx="955675" cy="627063"/>
          </a:xfrm>
          <a:prstGeom prst="rect">
            <a:avLst/>
          </a:prstGeom>
          <a:noFill/>
          <a:ln w="9525">
            <a:noFill/>
            <a:miter lim="800000"/>
            <a:headEnd/>
            <a:tailEnd/>
          </a:ln>
        </p:spPr>
      </p:pic>
      <p:pic>
        <p:nvPicPr>
          <p:cNvPr id="1044" name="Picture 20" descr="http://wp.streetwise.co/wp-content/uploads/2012/08/catalina_logo_rgb_300x300.JPG"/>
          <p:cNvPicPr>
            <a:picLocks noChangeAspect="1" noChangeArrowheads="1"/>
          </p:cNvPicPr>
          <p:nvPr/>
        </p:nvPicPr>
        <p:blipFill>
          <a:blip r:embed="rId4"/>
          <a:srcRect/>
          <a:stretch>
            <a:fillRect/>
          </a:stretch>
        </p:blipFill>
        <p:spPr bwMode="auto">
          <a:xfrm>
            <a:off x="7523163" y="1622425"/>
            <a:ext cx="792162" cy="793750"/>
          </a:xfrm>
          <a:prstGeom prst="rect">
            <a:avLst/>
          </a:prstGeom>
          <a:noFill/>
          <a:effectLst>
            <a:outerShdw blurRad="63500" sx="108000" sy="108000" algn="ctr" rotWithShape="0">
              <a:schemeClr val="tx1">
                <a:alpha val="40000"/>
              </a:schemeClr>
            </a:outerShdw>
          </a:effectLst>
          <a:extLst>
            <a:ext uri="{909E8E84-426E-40DD-AFC4-6F175D3DCCD1}"/>
          </a:extLst>
        </p:spPr>
      </p:pic>
      <p:pic>
        <p:nvPicPr>
          <p:cNvPr id="1028" name="Picture 4" descr="https://encrypted-tbn3.gstatic.com/images?q=tbn:ANd9GcQp3SYI3HZokhpjm21eZzBDj7fGGuX_YTy0A1hnNZ18Q5hr9Dc0"/>
          <p:cNvPicPr>
            <a:picLocks noChangeAspect="1" noChangeArrowheads="1"/>
          </p:cNvPicPr>
          <p:nvPr/>
        </p:nvPicPr>
        <p:blipFill>
          <a:blip r:embed="rId5"/>
          <a:srcRect/>
          <a:stretch>
            <a:fillRect/>
          </a:stretch>
        </p:blipFill>
        <p:spPr bwMode="auto">
          <a:xfrm>
            <a:off x="6294438" y="1622425"/>
            <a:ext cx="793750" cy="793750"/>
          </a:xfrm>
          <a:prstGeom prst="rect">
            <a:avLst/>
          </a:prstGeom>
          <a:noFill/>
          <a:effectLst>
            <a:outerShdw blurRad="63500" sx="108000" sy="108000" algn="ctr" rotWithShape="0">
              <a:schemeClr val="tx1">
                <a:alpha val="40000"/>
              </a:schemeClr>
            </a:outerShdw>
          </a:effectLst>
          <a:extLst>
            <a:ext uri="{909E8E84-426E-40DD-AFC4-6F175D3DCCD1}"/>
          </a:extLst>
        </p:spPr>
      </p:pic>
      <p:sp>
        <p:nvSpPr>
          <p:cNvPr id="52233" name="AutoShape 6" descr="data:image/jpeg;base64,/9j/4AAQSkZJRgABAQAAAQABAAD/2wCEAAkGBxQSERUUEhQWFhUUGBgZGBcVGRUcHRgYGBkYHRgcGBcYHSggGBwlGxgcIjIiJSorLi4uGiAzODMsNygtLisBCgoKDg0OGxAQGywkICQsLDQvNCwsLCwsLCwsLCwsLCwsLCwsLCwsLCwsLCwsLCwsLCwsLCwsLCwsLCwsLCwsLP/AABEIAOEA4AMBEQACEQEDEQH/xAAcAAABBQEBAQAAAAAAAAAAAAAAAwQFBgcCAQj/xABIEAACAAQDBAYGCQIEAwkBAAABAgADBBEFEiEGMUFRBxMiYXGBFDIzcpGhI0JSYpKxssHRU/CCosLhFTRDCBYkg5Ojs9PiY//EABsBAAEFAQEAAAAAAAAAAAAAAAACAwQFBgEH/8QAOBEAAgEDAgMFBgUEAgMBAAAAAAECAwQREiEFMUETMlFhcRQiM5GhsQZSgcHRI0Lh8CRiFXLxJf/aAAwDAQACEQMRAD8AhozJ6mEABAAQAEABAAQAEABAAQAEABAAQAEABAAQAEABAAQAEABAAQAEABAAQAEABAAtR+0T31/UIVDvIar/AA5ej+wjCR0IACAAgAIACAAgAIACAAgAIACAAgAIACAAgAIAOJk4KQCbZtBfcTyvuv3QtU5SjlDM7inCahJ4b5HcIHggAIACAAgAIACAAgAIAFqP2ie+v6hCod5DVf4cvR/YRhI6EABAAQAEABAAQAEABAAQAEABAAQAEABAAR0B1W4bNkosybLZEewVmFgSdw7ie+HHRqJZw8ESF9bzlojNZQttJhgGAPUEdoVUt0PIKer/ADLRZWUP6e/VmY45cf8ALSX9qXz5kbLa4B5gH4xVSWJNGupS1QT8UdQkcCAAgAI6ARwAgAIACABaj9onvr+oQqHeQ1X+HL0f2EYSOhAAQAEABAAQAEABAAQAEABAAQAEABAAQAWLYPChUVahhdJYzsOdvVB8/wAolWlPXU35IqONXToW7085bfycY7tVPrqnE8NWV1yzHSRTiwAkspyzHdhrYFS99dVi4clnBjIU5aXNdP3JPpikLSYHKpVNyXlSwTvYrdmY95K3846kopIRKcqs3J82UqStlA5AD4CM9N5kz0mjHTTivI7hI4EABAAhMmy1cGcJjKyTlRZZy5ZoROrdjcXGeYotu36GLG1hDs3KRmuKV67uo0qbxhZ+YsIr2aOPLc9jgoTM9c2W+vgfK53C9j8DDnZy06ugw7imqipN+8xSED4tR+0T31/UI7DvIar/AA5ej+wjCR0IACAAgAIACAAgAIACAAgAIACAAgAXpKOZNNpaO5+4pPxtuhcYSl3VkZq3FKks1JJEpL2QrW3U7+ZQfmwh1WtV/wBpDlxizj/f9/4LZ0VUuR6sNo8t1luLg5WXMSLjTjE+yoyhq1Iz3HbynX0dm8rc76KsKlD02py/TTaypVmP2VmtYDkNYmpLOSjlJpaehRelTGxX4lLp5RzSaK5cjcZptmHlYL45uUMXNTRB+fIseFWrr3EV0W7/AGI+KI3wQAEABHQyMcUfKFNr9tPIXGYd17Kb/cA46TLeScXB+pS8Spyp1oV4+j/YeyQoloLAzGLzHmcbOQJcu/GwRm7hMA5x250qnGPUb4X2k7irUbenkexBL8QoZ7dUU+rMnO7d5ldhR3WDj4RMqyap6emxTW1OM6/aPnl/cXiIXAtR+0T31/UI7DvIar/Dl6P7CMJHQgAIACAAgAIACAAgAIACAAgACY7hnHJLmy4bE7H+lWnTriT9UDfMt38F7+MTra01+9Pl9yg4rxhUf6VF5l4+H+TRnrKWkUI0yTJUblLInyJEWiUYrC2MhKVSrLVJtsattlh431tN/wCtL/mO6kCpT8CvdFdQsyZikxGDK9fMKspuGXKuUg8RaCIVFjYqOFbRT/SKjC6cGUZlfUCbUXF0lzJrW6tftEX7R3aaGESmotRfUfp286kZTito7sqdJTLJqqynQWWTPdVJ1YgMwGY8dBFffrkzS/h6acZxx4fUsWBYHOq5mSUug9Zz6qjvPPuERKVGVV4iW17fUrSGZ8+i8SNrvoquopT61OwBPBgRcEDhpb4wuvbOlh5GeH8TjeNpLDWDyI6eCye6wclVujIoXNLAmKN3Wy+w7D39GiZdaWk0UvClUhOcJ78/uI4hKzSnXmp8jbQ/GI9GWmaZZXlPXQlF+ApTzAyqyqEBVbKCWyqFAUZiAWNgLnibwu5lqqsY4XRdK2ipc+fzFIjlgISZLKx7V0uxVbbmfLn143yj5w/Opqgk1uQqFt2daVRPZ9BbML2vryhnBM1JbC9H7RPfX9QjsO8huv8ADl6P7CMJHQgAIACAAgAIACAAgACY6t+RxtJZfIbelZvZjN946L+Lj5Aw72WO88fciu5ctqSz58l/vodLTuxALm5NgssWuTuF9ST4Wg1xW0V8zkqVRpyqzwvLZGjYN0aUqqnphLTZvqpm3EAsRc3LEAEnhFpTt9vffyMndcTzJqjHZdXuxl0vYhVU600imcU9HM+jMyVowZdBLuPUFhpbkeWr9STjFtb4K+2pqtVUZvGXuzPVwWSBqmY7yzElieeY6xTyu6recm1hwi1jHTpz9xX0Zl9Qgj7Lj8mAuPO8c7VS730HPZZU/h4a8H/Jp3Q7UhkqFsVKshKnhcEcNCNN4iwsk1F75Mxx2SlODxh43/3qVZafq9qpyf1JkmaO8FVJPxJhytHMoPzGLKaVGtHxiNNm8G9Lx3EZZNkFQ7OR9kO+g7ybCE16PayivUdsb12tGpJc3pS+Rqmz2IUiVdRQ06ZJlOst5lho2cX33uSAVvf7QiRCEYbRRWV69Ws9dSWWZZ0k03VY854VFOj+JXsflLiLfRzT/UtuA1MXOnxRHxTm1EXsgZtW7vM2UcrsfnEmnmtKMHyRWXbjZ0p1o83/AKh4aRllS2dgXYMXUKQEIOgDH1wVIN+48xEu5t4aMw6FPwridaVbs626l4nEiSXYIpAuGNzuVURnYkDf2VNhxNhpEClDtGaC7uOwpppbtpL9RzimHNTzeqdkZgqsShuO0L27j3QudJwmlzGaN5GvQc86ea32G1QbC410Nv4h25ivdfiQ+F1X/UXh+uX/AJOptbLeWElqWGSVZirJkfstOLBgMzlgV0uAN2lo7W0xbXTodslVqJSeU23qyvkj2j9onvr+oRDj3kW9f4cvR/YRhI6EABAAQAEABAAQAJT54Ww1LHco3n+B3nSHIQcvQZrVlT25vohMU5bWZryQeqPH7R8fhCnUUdofMaVCVR6qzz5dF/JZtiJSGsl9ZlyqGYBrWJA0GvHj5Q5aJOpmRC41KcbXEOrXIs+yWAy2xCdMWxlSCMltR1jC9hzy6+domUaMe2clyX3Ka9v6isYUpd6XP0X8jugxPr8eqVv2KGlCAcnmsrufGyqPKJ3XJQ/248TO9jqh8Rw3EaWacxmGdUSL/VmKc9geF2IPmecNa1r0eRLdvLsVW/7YENhEFY9OH1Dnt8L5LlvC+X5xW9gvaNHQ0/t8v/G9tHvYx+pa6vBKNJ0+VNmGUQBMlMTplYerY7yCNOJEOzo0lJp7ESjxC9nThUgtS5P18R10Sz7T5yH60tT+Fv8A9Rzh795oX+JIZpwn5jjHcIP/AHlopw3PTzC3/lX/APsWLKUTLwqNRaXgRXQkRMrcWn788/Q9zTJzH9oF3v0Ozz2a9X9MCWB1HV7WVl/rgJ8ZUth+kQicsSivUdpU9dKo+qUWO+mGjAr8JnMLqZxkv3h2SwPkXhU4qSwxu3qunLVF7r90U/HAZeK1tPuSWymWot2VZQ1h3doRXXlGMUnFGp4Je1a8pQqPOEsClFKDTEU7i6X8mB/aGbN/1CVxyObR48USFbKKPUKd1ww8SdP8pPwh+OYzmnywQJuNWjbzjzzgjTLZSrBiji5Ura4BUqbggizKxFjwPhDFNOnv1wT7mcblqPRNfq/Ik8Iw4rLzqoZmvq/qqBvZuZ7v4iTTjNRzFbv6FXd1aMqrVV+5Hp1bI+fOVmDoVZb6G2hI0OnK99Ibu04uLZI4LKFWE4R2WcoRVb7ogczRtqK3HdJLX6M5u11i9nuzfLh8e6HIJbPzIlac/eWNtL3GcNEwIACAAgAIACABGonWsqi7tuHdxJ5AQ5CGd3yRHrVtLUI7yfL+X5BTyMtyTdjvY8e4ch3QTqatlyO0aOj3nvJ82LQ2PhHQwnszZOjujEuhlnjMu58zp/lAi7s44orzMBxmt2l3Ly2+Rn/RpWdZjeKEn2zTEHijkD5CHXP3lHxRH7HNF1PBpEL0NSzLrBKbQpMny3HgjXv5iI0l/wAhPyLSDT4ZNdVL9yubFzmWVdCVKTGysCQRu3ERGvW41E1zwWnBIRqWsoTWVqZaKWhqKpmZEmTmGrNqT3XY8e6IyhUqttLJaTrW1mlFtRRK7BVPU4iitoTmlsp0Kki4BHA3Ah61zCssrGSv4xouLNyg08Yexpm1M5JEibVsO3TyJxVuIDAEgeJRfhFy0YmJnH/Z4lZZM6++Zlb8LOsIS95seqTzSjHzf1/+CG1Ur0baiTM3CpSS1+bKwQ+dlHxhusuT8GSbKW04vrF/Tc0XbPZz01aYAgGRUyp2vFUJzAd5Bh9ogQkkY7to4OP1luCSwfHJKiDffD/U0H4fz7Q//UKY9tbb7iK+3eKiNHxJKVrNeRJ7QzbzWUam4J7yBYD8/jE2s/f0Lm+ZQ2McW/bS5RTS9XzZxi1EyHtWzM1rd9lP4RmsPdMcrRcsxXiKs6sKeKj32fouf1z9yZwt3v1eQiUq+swIue6/CJUG1LGNinrxhKCnqzJvkReKYTLk08tkNhfIiHeQBmdifeYDxvDN6k6WSw4FKcLlwXLqRshzLyuMpvuB13EEXHiIrItx941VSKrZg8rBzR+0T31/UI5HeSFVlilJeT+wjCB4IACAAgAIAE587KL7ydAOZO4QuENTGq1Xs4569PU5p5OW5OrN6x/IDuH9747UnnZckJoUnD3pd58/49BaGx8I6B4Y4BvmAyslNJXlLQf5RGipLEEvI8zupaq035v7nz5szXNIramanrJVzTrx7TXB7iCREC7m4ThJGi4PbxuLerTl1f7FkxnGqSQ1RV0UqeayrQr1dh1ct2FnmX52PmeV4ejcUp75wQ6nDryitCWYt9OuORVMFo+pkKp3i5PiYrrmr2k20afhlq7a3UJc+pqe006fhWB9ZSACcOraY2UNbORnYg6G1wNdwi3oU+zgkYm+uHcXEpv9PQr+Py51WMPxOlllqjrEk1CyxoxBur9wBF7ncGGukITVaGeufsP4dpWcG8xa+aa/Y07azCfS6Kop9xmy2UdzWuv+a0SehVrGTLegSrbO8pgQ0tXRgd4yspAPhcjyjnUca9w0naXZOVWzqWc5ZXpZmdStu0NCUPcSB8O+BxyJhNx5HlZttQylns9RLBpiVmIT2gw4Bd7X4W3wakHZy5mC4XOeon1FXMBDVMwsAeC3NvkQP8MV13JTnGmajg9KVChO4a9PRFmwGhmTZst5YDSAZmdgNVeWwsDy3MIl06Maawiku7+rcTc28eXQV6g+mjMP+oD5ZgfyhlUX2+vpgmyvYPh6pR5p/wCssSYeTWKXFzNZsptooRbkjmx0HcIkKC1airlcS7Ps1yIzbnGTTB2VLhBoo5XALG/rHXjoLbo7p1PfkCmoQ25vm/4K7VVbTMpYk9kBRyB1t4knzJisvXKVTSazgkKdO27V7N82xJVuSOIvfutviI6clzRcRuaUkpReUxajXtofvr+Y4R2McNPzEVp5jOPkxCGySEABAAQAEADWR22z8BcJ/qbzOngO+Hp+5HSv1IdFdrU7V8ly/kdQyTAjoCtLTtMdUTVnIUAm2pNhrwjsYuTSQirUjTg5y5JZJnpA2bOG4ek+/WTDNVZn2VRgfVHHUAXPOLJWEVHfmZZ/iGcqj0pKP19TYsMa8mUeaJ+kRYQ7qM3VeZt+bPnMSurrsQQ/VqZh+LMYrOILus1f4eltUXoX+j2IRadZ1ZUCnz5QobKAC3qhixF2PIQU7HMcyeGF1+IHCq40o5S/3YqmN0L0tS1NOFmtmRh6sxPtKfkRw+cMVbWVPfmifZ8VpXScVs8cjYdtcbFDQTKgyuuVAgaWSBdWZVO8EaBr7ouuhhVvJ5Klh+1ofDa1qKmSkaRIM6WEyEG6kk5QoAIC9/CGadaMm4x6E66tK1OMJ1HlNbEl0QbQNVUCLOmF50sdpmN2ZWJIJPG2q37oXTqapOPgNXNu6cIVOkl9epKUOysijqquulkqZ6ZnTTKrC5dh7xFz335wvGNyOpN+6VrCulB5uGGq9DmtMW6nIF6suoF2vmzKmoJ0Nu+OZ6HdCe6Zl+zUjrEmT5jK7z5jM5BB1uSQRw1JOvMRHq0XUlu8JFna30bWm1FKUnzzyx0LNJwlsjMEJIAKg3AKg9uxt62XcOJhELOMW29x6vxytUioxWPHzJvY/EBSNOlkXBLMVAvwGYqOe5rd5h9VNOzK+Vvr96Gyf7lnp8EVp3XNoFvlW2pvqPAW0+MOLchtY2F6Oas1mmn1ZLzElkbiAEDnxDB1+MdOGWbb1onzGDsFkg9ok2zWN8o7id55Cw7mqlTStt2TbW0dV5k8RXNsg5W0KrOR5NQJbpexyXAJ0BBYWBA08zESEa0G5uOWXledlXjGhCrpS8tmSEtD2izM7OSzO29mPExBrVZVJZZfWdnC2p6I7jmj9onvr+oQ3DvIer/Cl6P7CMJHQgAIACABCsY2Cje5yju5nyAMO0lvl8kRrqT0qEecnj+RaWlgFUbrAAfKEbzY7mFKG7wkOqnD5stVaZLZVf1SRobfvC50ZwWZIYoX1CvJxpyy0PsA2enVTrkRurzWaZYWXnvIv4CFUaEqj2Ww1e8Ro20Xl+90XiS/SlhK4dR0s6mBHU1UszG+s6nXtH3kUW3axbxt6cEsLkY6pxK4rSlqls8ZXTHgR3Shtg1erUNLL+hbI0ye432IYCWPEbz4d8JlcwUcjlHhFxOpoxjz6YNX2UmZqKmN7/RIPMKAfyh+nPXBSIFzSdKtKD6MxzF6Lq9pJ0th2Z8ynmDvDMgb5loi3UMuOfEtOFVtEaqX5H9Cy/8AaCpy1FTt/wBNKles5WZWAJ/LziXLk8FTRxqWeWVkr22LGowaXU752HzgubiZT2Wx7rFfwxEt5drS0y9C44jT9kvNcNk8NfuahXUwxHCWRT/zNN2SeDMgK/BrRKjvFFPNaajz4mZ9FaM1LWq4KmXTTJUwH6rLmFiOdhEWlDTWn4MtruuqllRXVNr5Fe6O8XmU0qVNlnVcwIO5lzG4MRa9R0q+qJb2FrC74eqc/P8AQu21u2VVXUz0tDSvnmgLNmF1siNcG27eARc98TqNwqq5FDe8OlZyw5J55HOz884NSShMBmUzX9IIF+qmMfXA35D6ptuyqbamH0V0nvsIiipmqpsyjloZblGUKey8x1GumlhqTbkTvvCakmlsO0KanLEnhLmWrFMEaZLly1dlOpaYpVdbdnMALst+R+MM1acpJJPBKtLmjSm5yimvB/7zOcI2YIdZk4qZiizMt7EDx4kWF4VTpYw5cxFzdKWYUtoPfB3UGbWFkRmlUwJDzFNpk4jRllH/AKcu9wX3n6tvWh4gld282lSjkLS0agzCMktEAyqAOW6wGvjaEykorMuQ5SpTqS0wWWzMaOgLMonSpj6El5rggE6nKoJ4xX1a+zcZL9DU2fD1lU6tJteLey9EPjgdOTfqx8Wt8L2iMrurjmWf/iLNvOj7kjEcskLUftE99f1COw7yGq/w5ej+wjCR0IACAAgAbr2ppPBFsPFtT8gvxh7lTx4kRe/cN9Ir6v8A1Fi2SxSXTVGecgZCpW+XNluRqB4C3nDtrVjTlmRD4xaVbmklTfJ8vEdbTY0a2ckqVfq8wVbixZmsoJHCw/fwC7iuqrUI8iLwzh7s6cq9XvY+hc9usZOEYZ1lOqkyzKRVa9jdhmvbiQG8zFrGKjFRRk51HVqOc98nHSXIFXglQy8ZKzl/wFZn5AiO9BCTjJoyalDCkkVEwZZc2yKx+s40IHn+Rilq28tTaWxu7PiNB0oxlLfCz+psfRpV56FV4ymZfK+YfJosbKWaS8jM8cpdndt+O5TOmKnNPiGH1wGmbqnPerZ5f+r4Q7WWY/UiWM8VEn1yvmWrpUrpP/Bah5gDpMlqEHN3I6sjwYhv8MOZysojaXCTT6Ge7MhnwTEVmb/RVfzUORfv7IiJb47SaXLJdcSU3b0JT54ZcOhXHBMoZdO57ctezfih5eB/aHaVRa5QfRkK7tpKlTrpbSS+ZM9JOJS6PDKqZ2VeajItgAXmTBlX3iL38BD7IEW8+hiez8gpTywd9r/iJP7xR3UtVVnoHCaTpWkE+u5oGwMrsTn5sq/hF/8AXE2xWIZM9+IZ5uIx8EOcY2ip6OZ1NUk2Wkzs9Y6AymvvBIJt4ED4RNM+O9nMAkymtIP0LhpqBTcLeykI32TnuN/rNwtbjWWvIXGeIteJb5XZ7XLdfnwhWcbiFvsQrbTyGQkTBa5BOo115C57tIRCpGfJj9e2q0HiosFBx3bY5RJpEL5AFBGiiwtqdw+Z8I5OrCHeY5Qsq9f4cW/sVekp5mZps5s01tNNyryW/wAzFZcXKqSS6Gr4fwuVrBye839B8bZh62S+64zZfG1r2iOnHLLKaraY+IHfpu4X5cLwiWM7EiGrStXM8hIoWo/aJ76/qEKh3kNV/hy9H9hGEjo+wXCplVOWVKGp1JO5VG8mHaVJ1JaURby7ha0nUn/9LbUbH0rO9JIqHNbLl9YQwugv6ofKtkvwGa9tdYsfYIY2e5mV+ILjVqcVp8DPKOpzhgVKujMjod6upsw79Yr61F0pYNHY3kbqnrjt4o8otQzfadv8py/6YK22F4IXabqUvGT+m37Gj4Js1TyaP0qsRppcLllr98hZaqLi7sWG82Fx3mJ9vaw06p7mb4jxis6zpUHhLr4kJjeGigxmklj2FS6NLvvR1YZ0J4jUEHfraFStIxkpR8RqnxipUpTpVd8p4ZYunmUThDn7M2UT+K37xOZRU+ZNbGkVOEy0OoaU0o+Gq/laGqDzAlX0OzuH4bP5ox/E6Zl2YkZvWp69h8DNU/M/KFvkMweJp+n0Zdei3FMk9pLHSct199QTbzW/witsqmmbizT8et3UoQrLpz9H/kuHSLs5/wAQw+bJX2gs8o8piarrwvqt/vRaNZMnGWGYnj2OzqvC5FEUfPKnjrN3ZCBgUYHUFWOnd4RDhUVPMJdORd1bSVy41qSzqxq8n/ks7D0fAa+c2nXgSU77kJp5sfhCLGL0uT6sc49VTqxpL+1fcq+z7tKlSSrFXVVIIJBBIvvHjEGvNqs5RfU0NjbxdnCnNZWBzjUuZVOkyqmTpoX1Fc9geCgAQ47qtpx9SLHhdj2uU910yEQ+ZdckaHstT9XSywTZpgL/AI9V+C5R5Re0IaaaR55xGt21zOS/3Bzs7iknE6eZRV6qZ8kmVODDeVNlmD7raMCNxPmZBBHOx2zgwtJktp5mIZh6oN/05ZykqOZLDXhoLAXN+ZAkcSrTNDBbhPrPqLDjr9UARx7rAqD0vUjG9pHzTpMpOzLcvcLcXSWAQCd+t9YjVIxowcocy1talS9uI06rys5HCIAAAAANwHCKeTbeWbmEIxWIrCPYSKCAAgAIAFqP2ie+v6hCod5DVf4cvR/YRhI6ax0cYWJFJ17etO7ZPKWPV8rdrzi5sqWinq8TDccunWuOzXKO369Si9EO00v0ivqalwnpcwOrPwCFjlvwsHAHuw9KtGM9Mn0IsbGrVo9rTWVnGxV6PNUVVfUypbmRMqHZWCNaxZjcm2lwQT4xDvlq04Rc8BnGm5qbx6imFpmVB9piPxOf5iHUWamPQvbeWLZy8NX3ZrPSrVtTYZ1qC/UTaZwOBCTUIHhpF5jZI8+jJuTfqUDazaFsRxDDpsuUZcqnZXLMy3LO8ssLA7gEAv3mIzuoPbrnBbQ4RXj739uG8/oan0hYUarDaqSouzSyVH3k7S/NYlvkU0XuQfQlVdZhank7D4Bb/OGqMdOV5ku+mpuEv+q+mSD6cpMunwyVTygF66rzW5lusmOfN2Hxhx7EeGZSX6FTppzS2VkNmQgg8iN0Z7ViWUekdlGdHs5cmsM2vZfaGXWSgQQJgHbTiDzHNTwMXlCvGrHPUwF/Y1LWph8uj8TjEtj6OfNM2ZJHWH1mUsue27NlIzeJ1hVSjCp3kItr2vb57OWMmT9K+PS6ubKw2jt1FO2acyerdQQEFtDlBPmRyhFWpGlDK/Qes7apd18PfLy2RgFoom8vJ6DFKKwuha8F2sWXTGRUSzMCgiXbLa2vYa+4d+vhE6ldpQ0zRnb3g1SVftaLxl7lewqhM6akrgx7Xco1Y/DTxIhi3p9pULLiVz7PbN53eyNHnGzA6ALoLkC/heLs8/Kpt5gMwOtfRnJUyQM9t0yUN91+sQOHEd4EdTOFnqqozLcgNLfMxw6V7afF+sIlS2+jS2g3Ej89db8z3R06ZxWV6nEFBYAS0Kg/fbePhYeUR7uMnSaRZ8HqQhdpzeCbikN6EcAIACAAgAWo/aJ76/qEKh3kNV/hy9H9hOVKLsFG9iFHiTYQJZeBVSeiDl4LJtu0ZEjDqjLoJVNMt3BZZt+UaLGI4PM9WupqfVmCbBUBmy6eUN817X5Xc3PwF4qbmOu40+hseHVPZ+G9p4Zf12NU282qfCWoZFNJQy5rMrZr2ypl7KkbmOa9zfdFnJqnHyRlKcJXFXd7yf3IX/uixxWTNpUPoVSoqD9mS6kFlHLPcWXmW4CGJ0Y1XGaJ9G+qWsKlCfmvRlz6TaAz8Kq0AueqLAd6Wf8A0xLZUR5mNbK/SimtvYyx55gIpKkMV8eZvaFZS4fr/wCr+x9FJMBuAQSpsbcDYGx5aEHzi8RgXlFE2q2pkYK9NIk06lah5jPLl6EAkXccNWbceAPKESkopsdpU3VkoLm3hGb7YYpNxKtSbNUS5EgESpeYMSSQSzEcSQPwiIFe8i4YjzZorHgtWFZSq8k/mJ3isNVqXiK089kYMjFWG5lJBHmI7GTjumJqU4VFpmsrzF8VxerqFKTKufkOhVSq3HIlVDEecSle1EsPcqZ8CtpSysr0I2jo0lLllqFH5+J4xHqVZVHmRY29rSt46aawLw2SAjoF32KwzJLM5h2po7I5S+B/xb/DLFvaUtEMvmzDcZvfaK2mPdj9ySw3EaasmVVHOVC0pspVwD2GRbHXehJt3HyMTCmKdXzZ2A1QlzGM2gnk5FZrvJPELc3ZP70PrGMgRE3a+TMuOvsvAHMBbhwF4MCiHxXaqWqkSe2542IVe/Xf5R3BxsbYLsqZ+HVlbMuOrAMkm/aZWBmseYt2QeZPKOOW6QnVuSOB1BmSEY6m1j4g2/aKO6hoqtHoXCqzq2sZPmP4jliEABAAQALUftE99f1CFQ7yGq/w5ej+w62dTNV045zZf6hDlBZqR9RjiEnG1qNeDNd26l5sNrAONPO/+Nov5cjzqHeRj/Q8AZ1J/j+QeKzH/L/3wNTJ/wD4+3+7mldJWNUtLKkmspjUJMmZUACHK9rgjORbjqDFjLGNzM0dWpaXhla202oZsBebRq1KFmrJK3XMqEi+UqbC+YajmYRTnCUfc5Ei5o1aNX+t3nv9TQdna4VVHKmGzdZLAbxtZx8bwqnLXFMYr0nRqOJR9jOjqbR1pLMjU0p2eSbnMQ18qsttMt999bCGXb5qqoT48R02crddX9OpVJO2M8YvXzqZ7ymdZYUjMjGWAgIHPsnUb7iE3VZ0saebHuF2MLrV2nJL6liwvo+qK2q9OxKacxACS1UKVXgLXOQanTU6mF6ZVY4lshl1qVnVbovU1yfRfyaDh2zlLIH0clAftMAzfibWHIUKcOSIte/uKz9+bZVdq+k2kpmMinT0ueNCkq2RT9+ZawtxAvbjaOzlGKyxNKlVqS0xy2ZpX11TVThNndVJA3SqdFAtydjqx/sRV169OXdj+preH8PuqWHUqNLw5nUQS9COgEcAmNmsG9ImXYfRIe194/YH793jE20oanqfIoeM8R7GHZQfvP6F9kIRMuw7Pdy5CLYxmShdJ+AzqWoXE6MnMoHWW1BUCwcjiuWysO4HheFeRwy7aLHJtbPadPYknRVuSEQbkW+4D5m5joEZABftgdjxMIn1SXT6kph633nHLkOO/lDNSrjZDM6nRFp6UMYWRh/o6WDVBCBRYWloQWNhuGgX/FCaW7yEMtlO2anIZAVfWT1gd4JJO7lFbexkqjb6m/4HWpStlCD3XMlohlyEABAAQALUftE99f1CFQ7yGq/w5ej+w82aa1ZTn/8ArL/UIct/ix9SPxJZtKnozbsUputkzZf20dfxKR+8X551HZ5Pn/okqck2lvplmsh7sxI1/FFbUem6T8f4NTbp1OEyj1Wfo8mmdNeFGfhbsgu1O6zh4LcP/lJPlFlJbGZpNplKm2m7NVrcDMluP/ZMQ7SLipLzLnjNWNSpCS6w/kcdH+1zUctVcF5TqpIFrq2UXK358REaFz2NRxfLJaXHC1eUIVIPEsL9R5tv0iTp8s09BJdOsGVp8zKLA6ES1Uk3O6/wHGJju6eM5KVcGuVPS1+vQnejjYSXQSVmz7dYBm7VrS9NSb6ZrceA05x2nTy+0nz+w1cXemHs9F+71f5n/BOtt7hobL6bIJHJwR8RpD+pIgRpTltFZKD0n7fGcwoMOmgh1vOny2BAQ/URlPLeRzA52bqVYxjqJVrZVK1VU0t/sin0FCklAqC3M8SeZikq1pVHlm8tLOnbQ0wX6jmGiUEAHTSyACQQDuJBsfA8YU4tLIiNSEpOKe6H2DYU1Q1gcqL678u4c27vM98i3t3Ue/IrOJcUjax0x7329S4VWIy6OTLyrll9dKleAmPYsTz3knvvFxGKSwjDVKkqknKT3Ylt1s1PdRV4dOmS5y70DnI9vqshOW/Ika7jwMKEFVPSRLn4XVSKoGVVLLdFWzDM7KV0XepvvB3GO4AyNFvYAXJ3AQZwcbxuy5bMbNhSJk8XI1VOA725nuhipV6IiVK+dol5qcXl08ozJrWUfEngFHEmGYxcmJgm2Z8jTMQqTUztEGiLwAHqqOYG8niYVXrKjHSubL/hvC/bFKOrGF+uTvEKJkfrZRyuPg45GEwqQqx0shOF3weutXLo1yY/wrE1nL9l19ZTvH+0V9eg6T8Ubzh3Eqd5DK73gP4jlkEABAAtR+0T31/UIVDvIar/AA5ej+wUc/q5iP8AYZW/CQf2gg9MkwuIa6Uo+KZ9BKbi44xo+aPMmsPB851VKaTE62QNMk/rZfuzO2tvAERW38WsTXQ1PAJqcalF9f35m+YLiC1VMkwWIdbMN9judSPG8T6VRTgpIzt1Qlb1pU30f0M/6ZGkUWEeiyESX6RMVUloABYMHcgDwA8xCngbi3JmN4JjfVsZcw9i9g32baa9xtEK5tta1R5l/wAL4t2Muyqv3enka/sdh8mnktiVYwWTLF5d+P3wOJJ0UcT5Q3Z2+Pfn+g9xviWr+hSfq/2/kpW0e0dRjEwtMLSqJT9HIBtntuaZb1j8hw4mHbm67PZcyLwvhPb4nPaP3/wFJSgWSUngqD9hvirbnUfizWKNC2hyUUdFbHUWPG++EyUlsxym4T96GP0Hc/DJqS1mtLYS3F1bhY7r23X74XKjNR1Y2GKd9QqVXSjL3kNIaJZ4TaOpZONpLLLpTUM2rkU8uaGlSZI4k5phtYEKfUFuO/Xzi2jSdSEVNYwYqreQtq1SdB5cuvh/JMVTSKeXLVmWTLJshOik6/WOlyb7zcm8S0kuRTTm5ycpPLIfb7CeuwuoC9oqBMFuOTtaeIB+MKQhmc1fSdVNQpTS2KOQVnTgdXUaLlO9WI9Zt/LfHcAU+npHmG/A72PHme8xxzSI9W4hTLFhNIkvUC7faO/y5QxOTZXzuJVGSlVjaSF7Ru3BRvP8DvhEabkOUqcplWmYmamplmo1TOBkBICqTbT9zxiRp0x2J+jRHYv06nCgBRYDQAcBEOSUtmRaNzVoVO0ptpjV1BBBiBOLpSyj0GxuqXF7Rwqrfr/JWMVlNKcTk0ZDr94d8WkHGrDD5MxVtVq2F26ed4v/AH6FkpZ4mIrruYXinqQcJOLPT7etGtSVSPUVhA8EAC1H7RPfX9QhUO8hqv8ADl6P7CMJHTb9jcQ6+ikte7BQje8nZPxtfzi/tp66aZ51xKg6NzOPnlejM86aMHMqfIxBR2fYT+4E/RsfM2+EcuKeuDQ5wu57CvGXTk/RkPgm0E+kJ6l7Bt6sLqTztz7xFRSrzpPY2V3w+hdrM1v0aIfF2nVdSKirm9ayi0tAoVEH3VueOt/4h+peylHSlgg2vAqdGprk845INkujsVdWXmMBSSznm30035L7rHieAibbV3UjhrkUfFbCNtU1Jr3nsupIY5Xvj1aJFP2KCk9XQhWIFgxA57lHAX5mHpZ5Ln9iup6YvVNZX3FazZ+fJ0MslRuMvtC3gNR5iKmra1E88zY2vGbWcVHu+vIX2TxlKSo6yYDbKy6WzKSQb2PhY+Mdtp9jLMkJ4rR9sopUZJ4fiPdrMbpahAZaETcwJewGnazX53JHhaHbqrTqQ93mQ+E2Vzb1czeI+pES62omy+pVpjy9BkUFhYG4Gg3A8IYXbzWnfBZS9go1e2bSkPqHZSomesBKHNtT+Ff3IhyFjJ97YiXH4gowWKayWLD8Fpqd1Fw84i6dYRc24y03C194F++J9O3hT5Izt3xKvc997eC5C+Jz3FNUzV9aXJmEdxCkj5gQ8QCPwDEqatwNRVaqJeQqASS6dkhFXXMSAwtuveOt4EtpFQ2GxCroBNlOnWUzBgiTWAZddCAMwUEWJW+h3cbolVihmdeMSsjAZcvW2Y9+4dwHLxvDbqNkKrczktthKomKnrECBJsiRpzm9kRlRi53S9O87/LlDqp+JYUbNLeZGMxJudSeJhwnJJLCPCeW+A6a6nblo32lU/EAxAlsytlF5whjOSxiNc4cDRfhZyjeOPLKIbGkGSYfun8okW2dKK/jbT4nNx8Ue7L/APLJ4t+oxEvfis3fA8+xxz5krEQtwgAWo/aJ76/qEKh3kNV/hy9H9hGEjpcOjnaASJpkzDaXNIsTuV9wv3EaeQifZV9D0vk/uZ/jtg60O2gt1z81/g0/E8Pl1El5M5Q8uYpVlPEH8j3xbczGp4Mlrujurpzllf8AiJQ9RrgOF4LMU2BIGmYb+QisubRt6oI1fDONU1BU6zxjkxbCNgaqaw60dSnEsQWt91QfzhmnZVJP3tiVdcet6a/pe8/oRXSFtCmX/hGGnsD/AJmaDe/NM3E/a8l52sW4UIGdpwr39xl83z8kOth8RkUkoyWGQXzBwCc2m5rXNx8NfixQuoyXvcybxHg9SDTorKx8iaO1UkNLCEsJlRKk3IK5OtDkGx1PqEAczEqnOM+6ynr21Wg0qkcZJCXXB5k6VMQdbIYBlNjdG9R0JGqkfAgjhC8DCk+h7MnyEMpSiK05sqKFF2IBY7hoAqk3/ciOYOucvEVn16rUGlJyTcuZAdzrxKHjbiN437o7g5khOkLEZkjCZ02WcsxissMOGc2YjkbEx1HGPcVwtMXwqW6HLMCpMlON6Pa6kEaixuptwvygAR2Urp70Ty8SlPKmtLaWzMukwcG7Nxc8Rz1GhgyjmSr4HSSMOo0lzp0tXPbmZnHrsBcAX4AAab7RHnmUtkR5pyZDYrtfTLcIWmH7osPxNaBUZCOwkyr1eNzp3qKJa895+J/YQrTCPMlUeGubzgZrQ3N3YsfP898Jdb8pb0eGxj3gqqMZbqLEcuMFOo87i7izhpzDZojIlFOBgA1gSmFPIVQfZpe3uiKm51N4Ra8CjbRnOrX6csrYa1I6tSXNgAWPcBDSpSeIllLidDtKlzTXJaV5tlcxqvDUgcAr1ugB8Tf5CLKnDEseBi0pTuHKW75kvhcjq5KLxCi/jx+cVFeeqo2eqWFHsreEPBDqGSWEAC1H7RPfX9QhUO8hqv8ADl6P7CMJHQgAu2zO3zyVEuoBmINFceuo5G/rD5+MWFC9cVie5nL/AIDGrJzobPw6foWSd0kUCLcvMv8AZEmaT8lt84sI3FOSymZ2rw25pvEolA2s6QquuBk0iNSyGuGmv7VxyUA/Rj594hqrdwgvFku14NXqvdaV4v8AYrWH0CSVyoPEneTzMVNWrKo8s19pZU7aGmC9X1Y6holiVXLZkKqcpJRgeTIwZWHeNR4MYk29x2TKziXDleRSTw0TldtC71lPVBFVpamVNCk/SymtzG9SMw74l079N4kilr/h6UY5pSy/Bjra3E0apoJ0lhMEmY7OFOqoygG97WPdviTK4pxWWyqo8Muas9Ki16kb0jY/6V1NRJUyZtIc6uTfNYaiw3AkLx5jjDVO9U5KKXMnV+Azo0nUlNbDvHNqqbEMKmS1WYrzCpAK+rMUg772K35cIflWjGWl8ymnb1Y27uGvdRQaZauWoSXWTpaKLBZbzFAFydysOJMK7RFN/wCTj+UczMJnzB9LWTnv9pph/U5iFK/w8KJuLf8AD3aU4zc+azyIYYMucqt2sTutqB4Q97S8ZewyuFQU3FNvB1LkKNwH9+MJc5PqOQt6cNkhWEjwQAEBxrKIKYtiRyJifF7GbqR0zaOGGkdEG1rg5VgzNooWw5WUaX5CKp0m6mpsny4vFWXs0Ib9WU/Fpprp5kST9ChBmzBxtuVe7lzOu4ay4xUFqfMqdbjTw/kG1FCDTMqi3VZSo5AaH/KTCKVTNRoc9ndKFOtnv5+g4wyp6yUj8xr4jQ/OKyvDRUcT0qwrqtbxn5DqGSWEAC1H7RPfX9QhUO8hqv8ADl6P7CMJHQgAIACAAgAIACAAgAI6ARwCM2le1M/flHxYftEqzWaqKrjUtNnLzx9zjDVtSS7cQD8TeH283LM5xf8Ap8Dil1wBiWedLmP6meqL2zYHTS/KKhRlKWx7ipwpUIqXgvsR0ivlyxaWjHvNrmH5Upy7zItO6pUlinFsWqXkqASoJYXsBrr+UIgqjeEx2tK3gstbsi6mcrerLC+ZP+0SoQkubK2tUhLuxwIQsYCACGrB228f2ibT7qM/dLFWR5SAdYmY2Gdbk7gMwuT3WhXQjGhYzjk3E5ppaEFZI9pNIIuv+leQ3t3C8MqKhuxrSo7ssGH4LLpZQlyxoN7HezcSYYnLU8keo9TyRtdJBdlO51t8RaIylprGg7PtuD6lzpyKrsvNKNMkNvRiR5Gx/Y+cLvqeymi2/Dl2mnRfqiwxWmqCABaj9onvr+oQqHeQ1X+HL0f2EYSOhAAQAEABAAQAEABAAQAEAERtUP8AwzdxT9QiZY/FRTceWbN+q+57hZzUku3AW/CbGFyem5eSm4jRdzwT3f7cP5BE080FK9esk3G9df5+WsV6XZ1fJnq3D7yN/wAPjJd6Oz/QSwFx2l47/KC5T2ZY8OlHeL5ieOS7MG4EW8xHbaWY4EcRptTUuhGxJK4IACACIrvaHy/IRMpd0oLzHbNo6wuk66fKlXt1sxEvyzsAT5Xhx7Iin0Bh2AyqSUJUhbKN54sebHiYhyeRiW4hUyoQNNFdxmTbKw4G38RFrrGJGk/D041FUtZ8pIo+0qGRVS6hR2X1NuYFmHmtvhE6GK1JxK+0qTs7nD5xf0LDLcMARqCLg9xilaaeGek05qcVJcmdRwULUftE99f1CFQ7yGq/w5ej+wjCR0IACAAgAIACAAgAIACAAgAb4hTdZKdPtAgePD5w7RnompEa8odvQlT8UVnZ/FOpJlTdFvvP1W4g9xizuqHaJVIczLcLvlat29dbP6epPzZH1l1U8v25iGKVf+2ezKPjX4bnTbr2vvQe+F0/kTlzCp0iROCmtzP2HEa9jV10n6p8n6jRpJV80vTu/vhDbpZjhmmt/wAT0tSlKLi/LdEwtpidob945GIEoypyNvZXtDiNDXDl+5Wa20p2ViND8uET6aco5SKa5nCjNxk+Qwm4iPqi/jpEiNB9StqcQiu4siV5kzuHwH+8L9yAxm4r+nyG86XlYjlDkHlZREq03TnpZIbLTMtdSk7hPlX8C6g/nHXyGnyPpSqlRFaGWiCxTsgagZnlpmO5esdUzHuGa/lHIxy8CNOSAmjNMqKcuJhkvlzgAZgb5TYbiCpHlCK1PZoLG5lb11UX9r+ZW8Ww7r5Dyj669pPeHDz3ecM2tTTLSzQ8cpxlKF7S7sluQWytfoZL6Ml8t+XEeIP96QX1HftIltwC+Uo9hJ7rl6FhiuNKLUftE99f1CFQ7yGq/wAOXo/sIwkdCAAgAIACAAgAIACAAgAIACACNxXBkn6nsv8AaH7jjEqhcypbc0Vd9wqlde9yl4kEcOqqc/RklfuG481MT1WoVe9sZ+VjxCz+G215fwIJilQwzBcw3EhCde/LD2inHbJQXNn7VJ1ZR9cL7g2IVH2SP8B/eF6YkCNpbt4Ty/U5k+kzTlDNrwvlENzlRissvbKzuYrsqCaT88C87Z1kXM7A66hb/mYZjeRk8RRZT4JUhHXVkcyqVV3DzMdlUkztO1pQ5IWhBIIetP0jf3wETafdRn7v40hKXMKkMu9SGHiDcfMQsjn1XTT1nyZc5dVmorg9zAH94jyQ0yu7RYjIl3lzgWDKSyhCwCG4u/AA6iEYfQjVK0YPDIbCEpcrCly8CwF83IXDdq3LhCZZCMozjmPISrKMFg24j5+MMumnLUTIX9SFCVu94vx6ehQtscKaVMFTK01Ge3BuDeB3H/eJUGpR0SEWdzKnJNPdciRwuuWdLDjfuYcjxEVFek6csM9KsLyN1SU48+vqSNH7RPfX9QhuHeRIr/Dl6P7CMJHQgAIACAAgAIACAAgAIACAAgAIACACuSm9GrCu6XO3dxO753HnFm/61DK5ozEcWV+4PuVP3JKqk2Pcf7MdoVNcTF8f4c+HXmqHde68vIh1JR78VMdlHKwa2xudcIVY+RZJiiYluDD890Vq92WfA1MkqtPHiVhlsSDvGkWSeVkzco4bTPI6cIas9dvGJtPuoz118WQjCxg3XoU2jWfSmjc/S01ygO9pJOlvdY2PcVhE0JaLbPrVop7zpqM0icirNZFZzLMstlLIoLMjByCQDYqNLEkJg0NqK1GOU1fLnYsnoAZpQmubgMAJJvcEEXC23X45eMcccJ5I1Gg6bm3yfI0GplRFOtERW04YEMAQRYg8Qd8Ce4h88mc1chsPqLi5lP8AMcveHz+MPTgq8MPmXfCuJSt6il06oteGTQ7S2U3BZSD5iKfS4T0vxN/KrCrbucHlNP7Cvocz+nM/A38RzRLwfyHPaKX5l80Hocz+nM/A38RzRLwfyD2il+ZfNB6HM/pzPwN/EGiXg/kHtFL8y+aD0OZ/Tmfgb+INEvB/IPaKX5l80eehzP6cz8DfxHdEvB/IPaKX5l80e+hzP6cz8DfxBol4P5B7RS/Mvmg9Dmf05n4G/iDRLwfyD2il+ZfNB6HM/pzPwN/Ec0S8H8g9opfmXzR56HM/pzPwN/Ed0S8H8g9opfmXzR76HM/pzPwN/Ec0S8H8g9opfmXzQehzP6cz8DfxHdEvB/IPaKX5l80Hocz+nM/A38RzRLwfyD2il+ZfNB6HM/pv+Bv4g0S8H8g9opfmXzRBbV4PNeWrLKmFkPBHvY+A52ifYtxk4tczP8fVOdKNSEllPox5Jp5syQrNKmBrago41Gh4eccjB06zjjYreOab7hcaia1x+fgyNrsOm3B6qZr9xv4iTKLKngFdqm6M9scskpg0iaZdjLmXU21R93DhFfcUpKWcG7sbqn2eHJbeaI/GMNmiZcSplmF/Uffx4RIoanHkQL10+1zGS38yIqGEs5X7B32fsm3gdYfUJeBBlXpReHJERXTFLkgg3tuMSqWVHcpbuUZVW4sQVr6DUngIcIpMYXKrKack6TKnpMlm6sJUzzBGXUEaEcoDpvGye2IrUAnSplPPG9XR1VjzluRY+6dfHfDUoiGiUqJQ1tbXfaGWmNtEJisxZSM73yryBJ8AALk9whOlsRpbKFUbY3ewo6kr9rIb/ht+8Odg/E66LHE2VLrJTLkex3hkZWU8CARw5iEYlBjOmVN5RXsFpaikqklPLmNLZ1swRiB2h2t2neI7VoqriS5o0PDOJyoxcJd1/Q+pIllYEcAIACAAjoBHACAAgAIACAAgAIACADyDqB7B1AIACOgEADKs9by/mABCBgzqXvHiIAJKAAgAI4AQIAjoBAAQAf/Z"/>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hu-HU">
              <a:latin typeface="Calibri" pitchFamily="34" charset="0"/>
            </a:endParaRPr>
          </a:p>
        </p:txBody>
      </p:sp>
      <p:sp>
        <p:nvSpPr>
          <p:cNvPr id="52234" name="AutoShape 8" descr="data:image/jpeg;base64,/9j/4AAQSkZJRgABAQAAAQABAAD/2wCEAAkGBxQSERUUEhQWFhUUGBgZGBcVGRUcHRgYGBkYHRgcGBcYHSggGBwlGxgcIjIiJSorLi4uGiAzODMsNygtLisBCgoKDg0OGxAQGywkICQsLDQvNCwsLCwsLCwsLCwsLCwsLCwsLCwsLCwsLCwsLCwsLCwsLCwsLCwsLCwsLCwsLP/AABEIAOEA4AMBEQACEQEDEQH/xAAcAAABBQEBAQAAAAAAAAAAAAAAAwQFBgcCAQj/xABIEAACAAQDBAYGCQIEAwkBAAABAgADBBEFEiEGMUFRBxMiYXGBFDIzcpGhI0JSYpKxssHRU/CCosLhFTRDCBYkg5Ojs9PiY//EABsBAAEFAQEAAAAAAAAAAAAAAAACAwQFBgEH/8QAOBEAAgEDAgMFBgUEAgMBAAAAAAECAwQREiEFMUETMlFhcRQiM5GhsQZSgcHRI0Lh8CRiFXLxJf/aAAwDAQACEQMRAD8AhozJ6mEABAAQAEABAAQAEABAAQAEABAAQAEABAAQAEABAAQAEABAAQAEABAAQAEABAAtR+0T31/UIVDvIar/AA5ej+wjCR0IACAAgAIACAAgAIACAAgAIACAAgAIACAAgAIAOJk4KQCbZtBfcTyvuv3QtU5SjlDM7inCahJ4b5HcIHggAIACAAgAIACAAgAIAFqP2ie+v6hCod5DVf4cvR/YRhI6EABAAQAEABAAQAEABAAQAEABAAQAEABAAR0B1W4bNkosybLZEewVmFgSdw7ie+HHRqJZw8ESF9bzlojNZQttJhgGAPUEdoVUt0PIKer/ADLRZWUP6e/VmY45cf8ALSX9qXz5kbLa4B5gH4xVSWJNGupS1QT8UdQkcCAAgAI6ARwAgAIACABaj9onvr+oQqHeQ1X+HL0f2EYSOhAAQAEABAAQAEABAAQAEABAAQAEABAAQAWLYPChUVahhdJYzsOdvVB8/wAolWlPXU35IqONXToW7085bfycY7tVPrqnE8NWV1yzHSRTiwAkspyzHdhrYFS99dVi4clnBjIU5aXNdP3JPpikLSYHKpVNyXlSwTvYrdmY95K3846kopIRKcqs3J82UqStlA5AD4CM9N5kz0mjHTTivI7hI4EABAAhMmy1cGcJjKyTlRZZy5ZoROrdjcXGeYotu36GLG1hDs3KRmuKV67uo0qbxhZ+YsIr2aOPLc9jgoTM9c2W+vgfK53C9j8DDnZy06ugw7imqipN+8xSED4tR+0T31/UI7DvIar/AA5ej+wjCR0IACAAgAIACAAgAIACAAgAIACAAgAXpKOZNNpaO5+4pPxtuhcYSl3VkZq3FKks1JJEpL2QrW3U7+ZQfmwh1WtV/wBpDlxizj/f9/4LZ0VUuR6sNo8t1luLg5WXMSLjTjE+yoyhq1Iz3HbynX0dm8rc76KsKlD02py/TTaypVmP2VmtYDkNYmpLOSjlJpaehRelTGxX4lLp5RzSaK5cjcZptmHlYL45uUMXNTRB+fIseFWrr3EV0W7/AGI+KI3wQAEABHQyMcUfKFNr9tPIXGYd17Kb/cA46TLeScXB+pS8Spyp1oV4+j/YeyQoloLAzGLzHmcbOQJcu/GwRm7hMA5x250qnGPUb4X2k7irUbenkexBL8QoZ7dUU+rMnO7d5ldhR3WDj4RMqyap6emxTW1OM6/aPnl/cXiIXAtR+0T31/UI7DvIar/Dl6P7CMJHQgAIACAAgAIACAAgAIACAAgACY7hnHJLmy4bE7H+lWnTriT9UDfMt38F7+MTra01+9Pl9yg4rxhUf6VF5l4+H+TRnrKWkUI0yTJUblLInyJEWiUYrC2MhKVSrLVJtsattlh431tN/wCtL/mO6kCpT8CvdFdQsyZikxGDK9fMKspuGXKuUg8RaCIVFjYqOFbRT/SKjC6cGUZlfUCbUXF0lzJrW6tftEX7R3aaGESmotRfUfp286kZTito7sqdJTLJqqynQWWTPdVJ1YgMwGY8dBFffrkzS/h6acZxx4fUsWBYHOq5mSUug9Zz6qjvPPuERKVGVV4iW17fUrSGZ8+i8SNrvoquopT61OwBPBgRcEDhpb4wuvbOlh5GeH8TjeNpLDWDyI6eCye6wclVujIoXNLAmKN3Wy+w7D39GiZdaWk0UvClUhOcJ78/uI4hKzSnXmp8jbQ/GI9GWmaZZXlPXQlF+ApTzAyqyqEBVbKCWyqFAUZiAWNgLnibwu5lqqsY4XRdK2ipc+fzFIjlgISZLKx7V0uxVbbmfLn143yj5w/Opqgk1uQqFt2daVRPZ9BbML2vryhnBM1JbC9H7RPfX9QjsO8huv8ADl6P7CMJHQgAIACAAgAIACAAgACY6t+RxtJZfIbelZvZjN946L+Lj5Aw72WO88fciu5ctqSz58l/vodLTuxALm5NgssWuTuF9ST4Wg1xW0V8zkqVRpyqzwvLZGjYN0aUqqnphLTZvqpm3EAsRc3LEAEnhFpTt9vffyMndcTzJqjHZdXuxl0vYhVU600imcU9HM+jMyVowZdBLuPUFhpbkeWr9STjFtb4K+2pqtVUZvGXuzPVwWSBqmY7yzElieeY6xTyu6recm1hwi1jHTpz9xX0Zl9Qgj7Lj8mAuPO8c7VS730HPZZU/h4a8H/Jp3Q7UhkqFsVKshKnhcEcNCNN4iwsk1F75Mxx2SlODxh43/3qVZafq9qpyf1JkmaO8FVJPxJhytHMoPzGLKaVGtHxiNNm8G9Lx3EZZNkFQ7OR9kO+g7ybCE16PayivUdsb12tGpJc3pS+Rqmz2IUiVdRQ06ZJlOst5lho2cX33uSAVvf7QiRCEYbRRWV69Ws9dSWWZZ0k03VY854VFOj+JXsflLiLfRzT/UtuA1MXOnxRHxTm1EXsgZtW7vM2UcrsfnEmnmtKMHyRWXbjZ0p1o83/AKh4aRllS2dgXYMXUKQEIOgDH1wVIN+48xEu5t4aMw6FPwridaVbs626l4nEiSXYIpAuGNzuVURnYkDf2VNhxNhpEClDtGaC7uOwpppbtpL9RzimHNTzeqdkZgqsShuO0L27j3QudJwmlzGaN5GvQc86ea32G1QbC410Nv4h25ivdfiQ+F1X/UXh+uX/AJOptbLeWElqWGSVZirJkfstOLBgMzlgV0uAN2lo7W0xbXTodslVqJSeU23qyvkj2j9onvr+oRDj3kW9f4cvR/YRhI6EABAAQAEABAAQAJT54Ww1LHco3n+B3nSHIQcvQZrVlT25vohMU5bWZryQeqPH7R8fhCnUUdofMaVCVR6qzz5dF/JZtiJSGsl9ZlyqGYBrWJA0GvHj5Q5aJOpmRC41KcbXEOrXIs+yWAy2xCdMWxlSCMltR1jC9hzy6+domUaMe2clyX3Ka9v6isYUpd6XP0X8jugxPr8eqVv2KGlCAcnmsrufGyqPKJ3XJQ/248TO9jqh8Rw3EaWacxmGdUSL/VmKc9geF2IPmecNa1r0eRLdvLsVW/7YENhEFY9OH1Dnt8L5LlvC+X5xW9gvaNHQ0/t8v/G9tHvYx+pa6vBKNJ0+VNmGUQBMlMTplYerY7yCNOJEOzo0lJp7ESjxC9nThUgtS5P18R10Sz7T5yH60tT+Fv8A9Rzh795oX+JIZpwn5jjHcIP/AHlopw3PTzC3/lX/APsWLKUTLwqNRaXgRXQkRMrcWn788/Q9zTJzH9oF3v0Ozz2a9X9MCWB1HV7WVl/rgJ8ZUth+kQicsSivUdpU9dKo+qUWO+mGjAr8JnMLqZxkv3h2SwPkXhU4qSwxu3qunLVF7r90U/HAZeK1tPuSWymWot2VZQ1h3doRXXlGMUnFGp4Je1a8pQqPOEsClFKDTEU7i6X8mB/aGbN/1CVxyObR48USFbKKPUKd1ww8SdP8pPwh+OYzmnywQJuNWjbzjzzgjTLZSrBiji5Ura4BUqbggizKxFjwPhDFNOnv1wT7mcblqPRNfq/Ik8Iw4rLzqoZmvq/qqBvZuZ7v4iTTjNRzFbv6FXd1aMqrVV+5Hp1bI+fOVmDoVZb6G2hI0OnK99Ibu04uLZI4LKFWE4R2WcoRVb7ogczRtqK3HdJLX6M5u11i9nuzfLh8e6HIJbPzIlac/eWNtL3GcNEwIACAAgAIACABGonWsqi7tuHdxJ5AQ5CGd3yRHrVtLUI7yfL+X5BTyMtyTdjvY8e4ch3QTqatlyO0aOj3nvJ82LQ2PhHQwnszZOjujEuhlnjMu58zp/lAi7s44orzMBxmt2l3Ly2+Rn/RpWdZjeKEn2zTEHijkD5CHXP3lHxRH7HNF1PBpEL0NSzLrBKbQpMny3HgjXv5iI0l/wAhPyLSDT4ZNdVL9yubFzmWVdCVKTGysCQRu3ERGvW41E1zwWnBIRqWsoTWVqZaKWhqKpmZEmTmGrNqT3XY8e6IyhUqttLJaTrW1mlFtRRK7BVPU4iitoTmlsp0Kki4BHA3Ah61zCssrGSv4xouLNyg08Yexpm1M5JEibVsO3TyJxVuIDAEgeJRfhFy0YmJnH/Z4lZZM6++Zlb8LOsIS95seqTzSjHzf1/+CG1Ur0baiTM3CpSS1+bKwQ+dlHxhusuT8GSbKW04vrF/Tc0XbPZz01aYAgGRUyp2vFUJzAd5Bh9ogQkkY7to4OP1luCSwfHJKiDffD/U0H4fz7Q//UKY9tbb7iK+3eKiNHxJKVrNeRJ7QzbzWUam4J7yBYD8/jE2s/f0Lm+ZQ2McW/bS5RTS9XzZxi1EyHtWzM1rd9lP4RmsPdMcrRcsxXiKs6sKeKj32fouf1z9yZwt3v1eQiUq+swIue6/CJUG1LGNinrxhKCnqzJvkReKYTLk08tkNhfIiHeQBmdifeYDxvDN6k6WSw4FKcLlwXLqRshzLyuMpvuB13EEXHiIrItx941VSKrZg8rBzR+0T31/UI5HeSFVlilJeT+wjCB4IACAAgAIAE587KL7ydAOZO4QuENTGq1Xs4569PU5p5OW5OrN6x/IDuH9747UnnZckJoUnD3pd58/49BaGx8I6B4Y4BvmAyslNJXlLQf5RGipLEEvI8zupaq035v7nz5szXNIramanrJVzTrx7TXB7iCREC7m4ThJGi4PbxuLerTl1f7FkxnGqSQ1RV0UqeayrQr1dh1ct2FnmX52PmeV4ejcUp75wQ6nDryitCWYt9OuORVMFo+pkKp3i5PiYrrmr2k20afhlq7a3UJc+pqe006fhWB9ZSACcOraY2UNbORnYg6G1wNdwi3oU+zgkYm+uHcXEpv9PQr+Py51WMPxOlllqjrEk1CyxoxBur9wBF7ncGGukITVaGeufsP4dpWcG8xa+aa/Y07azCfS6Kop9xmy2UdzWuv+a0SehVrGTLegSrbO8pgQ0tXRgd4yspAPhcjyjnUca9w0naXZOVWzqWc5ZXpZmdStu0NCUPcSB8O+BxyJhNx5HlZttQylns9RLBpiVmIT2gw4Bd7X4W3wakHZy5mC4XOeon1FXMBDVMwsAeC3NvkQP8MV13JTnGmajg9KVChO4a9PRFmwGhmTZst5YDSAZmdgNVeWwsDy3MIl06Maawiku7+rcTc28eXQV6g+mjMP+oD5ZgfyhlUX2+vpgmyvYPh6pR5p/wCssSYeTWKXFzNZsptooRbkjmx0HcIkKC1airlcS7Ps1yIzbnGTTB2VLhBoo5XALG/rHXjoLbo7p1PfkCmoQ25vm/4K7VVbTMpYk9kBRyB1t4knzJisvXKVTSazgkKdO27V7N82xJVuSOIvfutviI6clzRcRuaUkpReUxajXtofvr+Y4R2McNPzEVp5jOPkxCGySEABAAQAEADWR22z8BcJ/qbzOngO+Hp+5HSv1IdFdrU7V8ly/kdQyTAjoCtLTtMdUTVnIUAm2pNhrwjsYuTSQirUjTg5y5JZJnpA2bOG4ek+/WTDNVZn2VRgfVHHUAXPOLJWEVHfmZZ/iGcqj0pKP19TYsMa8mUeaJ+kRYQ7qM3VeZt+bPnMSurrsQQ/VqZh+LMYrOILus1f4eltUXoX+j2IRadZ1ZUCnz5QobKAC3qhixF2PIQU7HMcyeGF1+IHCq40o5S/3YqmN0L0tS1NOFmtmRh6sxPtKfkRw+cMVbWVPfmifZ8VpXScVs8cjYdtcbFDQTKgyuuVAgaWSBdWZVO8EaBr7ouuhhVvJ5Klh+1ofDa1qKmSkaRIM6WEyEG6kk5QoAIC9/CGadaMm4x6E66tK1OMJ1HlNbEl0QbQNVUCLOmF50sdpmN2ZWJIJPG2q37oXTqapOPgNXNu6cIVOkl9epKUOysijqquulkqZ6ZnTTKrC5dh7xFz335wvGNyOpN+6VrCulB5uGGq9DmtMW6nIF6suoF2vmzKmoJ0Nu+OZ6HdCe6Zl+zUjrEmT5jK7z5jM5BB1uSQRw1JOvMRHq0XUlu8JFna30bWm1FKUnzzyx0LNJwlsjMEJIAKg3AKg9uxt62XcOJhELOMW29x6vxytUioxWPHzJvY/EBSNOlkXBLMVAvwGYqOe5rd5h9VNOzK+Vvr96Gyf7lnp8EVp3XNoFvlW2pvqPAW0+MOLchtY2F6Oas1mmn1ZLzElkbiAEDnxDB1+MdOGWbb1onzGDsFkg9ok2zWN8o7id55Cw7mqlTStt2TbW0dV5k8RXNsg5W0KrOR5NQJbpexyXAJ0BBYWBA08zESEa0G5uOWXledlXjGhCrpS8tmSEtD2izM7OSzO29mPExBrVZVJZZfWdnC2p6I7jmj9onvr+oQ3DvIer/Cl6P7CMJHQgAIACABCsY2Cje5yju5nyAMO0lvl8kRrqT0qEecnj+RaWlgFUbrAAfKEbzY7mFKG7wkOqnD5stVaZLZVf1SRobfvC50ZwWZIYoX1CvJxpyy0PsA2enVTrkRurzWaZYWXnvIv4CFUaEqj2Ww1e8Ro20Xl+90XiS/SlhK4dR0s6mBHU1UszG+s6nXtH3kUW3axbxt6cEsLkY6pxK4rSlqls8ZXTHgR3Shtg1erUNLL+hbI0ye432IYCWPEbz4d8JlcwUcjlHhFxOpoxjz6YNX2UmZqKmN7/RIPMKAfyh+nPXBSIFzSdKtKD6MxzF6Lq9pJ0th2Z8ynmDvDMgb5loi3UMuOfEtOFVtEaqX5H9Cy/8AaCpy1FTt/wBNKles5WZWAJ/LziXLk8FTRxqWeWVkr22LGowaXU752HzgubiZT2Wx7rFfwxEt5drS0y9C44jT9kvNcNk8NfuahXUwxHCWRT/zNN2SeDMgK/BrRKjvFFPNaajz4mZ9FaM1LWq4KmXTTJUwH6rLmFiOdhEWlDTWn4MtruuqllRXVNr5Fe6O8XmU0qVNlnVcwIO5lzG4MRa9R0q+qJb2FrC74eqc/P8AQu21u2VVXUz0tDSvnmgLNmF1siNcG27eARc98TqNwqq5FDe8OlZyw5J55HOz884NSShMBmUzX9IIF+qmMfXA35D6ptuyqbamH0V0nvsIiipmqpsyjloZblGUKey8x1GumlhqTbkTvvCakmlsO0KanLEnhLmWrFMEaZLly1dlOpaYpVdbdnMALst+R+MM1acpJJPBKtLmjSm5yimvB/7zOcI2YIdZk4qZiizMt7EDx4kWF4VTpYw5cxFzdKWYUtoPfB3UGbWFkRmlUwJDzFNpk4jRllH/AKcu9wX3n6tvWh4gld282lSjkLS0agzCMktEAyqAOW6wGvjaEykorMuQ5SpTqS0wWWzMaOgLMonSpj6El5rggE6nKoJ4xX1a+zcZL9DU2fD1lU6tJteLey9EPjgdOTfqx8Wt8L2iMrurjmWf/iLNvOj7kjEcskLUftE99f1COw7yGq/w5ej+wjCR0IACAAgAbr2ppPBFsPFtT8gvxh7lTx4kRe/cN9Ir6v8A1Fi2SxSXTVGecgZCpW+XNluRqB4C3nDtrVjTlmRD4xaVbmklTfJ8vEdbTY0a2ckqVfq8wVbixZmsoJHCw/fwC7iuqrUI8iLwzh7s6cq9XvY+hc9usZOEYZ1lOqkyzKRVa9jdhmvbiQG8zFrGKjFRRk51HVqOc98nHSXIFXglQy8ZKzl/wFZn5AiO9BCTjJoyalDCkkVEwZZc2yKx+s40IHn+Rilq28tTaWxu7PiNB0oxlLfCz+psfRpV56FV4ymZfK+YfJosbKWaS8jM8cpdndt+O5TOmKnNPiGH1wGmbqnPerZ5f+r4Q7WWY/UiWM8VEn1yvmWrpUrpP/Bah5gDpMlqEHN3I6sjwYhv8MOZysojaXCTT6Ge7MhnwTEVmb/RVfzUORfv7IiJb47SaXLJdcSU3b0JT54ZcOhXHBMoZdO57ctezfih5eB/aHaVRa5QfRkK7tpKlTrpbSS+ZM9JOJS6PDKqZ2VeajItgAXmTBlX3iL38BD7IEW8+hiez8gpTywd9r/iJP7xR3UtVVnoHCaTpWkE+u5oGwMrsTn5sq/hF/8AXE2xWIZM9+IZ5uIx8EOcY2ip6OZ1NUk2Wkzs9Y6AymvvBIJt4ED4RNM+O9nMAkymtIP0LhpqBTcLeykI32TnuN/rNwtbjWWvIXGeIteJb5XZ7XLdfnwhWcbiFvsQrbTyGQkTBa5BOo115C57tIRCpGfJj9e2q0HiosFBx3bY5RJpEL5AFBGiiwtqdw+Z8I5OrCHeY5Qsq9f4cW/sVekp5mZps5s01tNNyryW/wAzFZcXKqSS6Gr4fwuVrBye839B8bZh62S+64zZfG1r2iOnHLLKaraY+IHfpu4X5cLwiWM7EiGrStXM8hIoWo/aJ76/qEKh3kNV/hy9H9hGEjo+wXCplVOWVKGp1JO5VG8mHaVJ1JaURby7ha0nUn/9LbUbH0rO9JIqHNbLl9YQwugv6ofKtkvwGa9tdYsfYIY2e5mV+ILjVqcVp8DPKOpzhgVKujMjod6upsw79Yr61F0pYNHY3kbqnrjt4o8otQzfadv8py/6YK22F4IXabqUvGT+m37Gj4Js1TyaP0qsRppcLllr98hZaqLi7sWG82Fx3mJ9vaw06p7mb4jxis6zpUHhLr4kJjeGigxmklj2FS6NLvvR1YZ0J4jUEHfraFStIxkpR8RqnxipUpTpVd8p4ZYunmUThDn7M2UT+K37xOZRU+ZNbGkVOEy0OoaU0o+Gq/laGqDzAlX0OzuH4bP5ox/E6Zl2YkZvWp69h8DNU/M/KFvkMweJp+n0Zdei3FMk9pLHSct199QTbzW/witsqmmbizT8et3UoQrLpz9H/kuHSLs5/wAQw+bJX2gs8o8piarrwvqt/vRaNZMnGWGYnj2OzqvC5FEUfPKnjrN3ZCBgUYHUFWOnd4RDhUVPMJdORd1bSVy41qSzqxq8n/ks7D0fAa+c2nXgSU77kJp5sfhCLGL0uT6sc49VTqxpL+1fcq+z7tKlSSrFXVVIIJBBIvvHjEGvNqs5RfU0NjbxdnCnNZWBzjUuZVOkyqmTpoX1Fc9geCgAQ47qtpx9SLHhdj2uU910yEQ+ZdckaHstT9XSywTZpgL/AI9V+C5R5Re0IaaaR55xGt21zOS/3Bzs7iknE6eZRV6qZ8kmVODDeVNlmD7raMCNxPmZBBHOx2zgwtJktp5mIZh6oN/05ZykqOZLDXhoLAXN+ZAkcSrTNDBbhPrPqLDjr9UARx7rAqD0vUjG9pHzTpMpOzLcvcLcXSWAQCd+t9YjVIxowcocy1talS9uI06rys5HCIAAAAANwHCKeTbeWbmEIxWIrCPYSKCAAgAIAFqP2ie+v6hCod5DVf4cvR/YRhI6ax0cYWJFJ17etO7ZPKWPV8rdrzi5sqWinq8TDccunWuOzXKO369Si9EO00v0ivqalwnpcwOrPwCFjlvwsHAHuw9KtGM9Mn0IsbGrVo9rTWVnGxV6PNUVVfUypbmRMqHZWCNaxZjcm2lwQT4xDvlq04Rc8BnGm5qbx6imFpmVB9piPxOf5iHUWamPQvbeWLZy8NX3ZrPSrVtTYZ1qC/UTaZwOBCTUIHhpF5jZI8+jJuTfqUDazaFsRxDDpsuUZcqnZXLMy3LO8ssLA7gEAv3mIzuoPbrnBbQ4RXj739uG8/oan0hYUarDaqSouzSyVH3k7S/NYlvkU0XuQfQlVdZhank7D4Bb/OGqMdOV5ku+mpuEv+q+mSD6cpMunwyVTygF66rzW5lusmOfN2Hxhx7EeGZSX6FTppzS2VkNmQgg8iN0Z7ViWUekdlGdHs5cmsM2vZfaGXWSgQQJgHbTiDzHNTwMXlCvGrHPUwF/Y1LWph8uj8TjEtj6OfNM2ZJHWH1mUsue27NlIzeJ1hVSjCp3kItr2vb57OWMmT9K+PS6ubKw2jt1FO2acyerdQQEFtDlBPmRyhFWpGlDK/Qes7apd18PfLy2RgFoom8vJ6DFKKwuha8F2sWXTGRUSzMCgiXbLa2vYa+4d+vhE6ldpQ0zRnb3g1SVftaLxl7lewqhM6akrgx7Xco1Y/DTxIhi3p9pULLiVz7PbN53eyNHnGzA6ALoLkC/heLs8/Kpt5gMwOtfRnJUyQM9t0yUN91+sQOHEd4EdTOFnqqozLcgNLfMxw6V7afF+sIlS2+jS2g3Ej89db8z3R06ZxWV6nEFBYAS0Kg/fbePhYeUR7uMnSaRZ8HqQhdpzeCbikN6EcAIACAAgAWo/aJ76/qEKh3kNV/hy9H9hOVKLsFG9iFHiTYQJZeBVSeiDl4LJtu0ZEjDqjLoJVNMt3BZZt+UaLGI4PM9WupqfVmCbBUBmy6eUN817X5Xc3PwF4qbmOu40+hseHVPZ+G9p4Zf12NU282qfCWoZFNJQy5rMrZr2ypl7KkbmOa9zfdFnJqnHyRlKcJXFXd7yf3IX/uixxWTNpUPoVSoqD9mS6kFlHLPcWXmW4CGJ0Y1XGaJ9G+qWsKlCfmvRlz6TaAz8Kq0AueqLAd6Wf8A0xLZUR5mNbK/SimtvYyx55gIpKkMV8eZvaFZS4fr/wCr+x9FJMBuAQSpsbcDYGx5aEHzi8RgXlFE2q2pkYK9NIk06lah5jPLl6EAkXccNWbceAPKESkopsdpU3VkoLm3hGb7YYpNxKtSbNUS5EgESpeYMSSQSzEcSQPwiIFe8i4YjzZorHgtWFZSq8k/mJ3isNVqXiK089kYMjFWG5lJBHmI7GTjumJqU4VFpmsrzF8VxerqFKTKufkOhVSq3HIlVDEecSle1EsPcqZ8CtpSysr0I2jo0lLllqFH5+J4xHqVZVHmRY29rSt46aawLw2SAjoF32KwzJLM5h2po7I5S+B/xb/DLFvaUtEMvmzDcZvfaK2mPdj9ySw3EaasmVVHOVC0pspVwD2GRbHXehJt3HyMTCmKdXzZ2A1QlzGM2gnk5FZrvJPELc3ZP70PrGMgRE3a+TMuOvsvAHMBbhwF4MCiHxXaqWqkSe2542IVe/Xf5R3BxsbYLsqZ+HVlbMuOrAMkm/aZWBmseYt2QeZPKOOW6QnVuSOB1BmSEY6m1j4g2/aKO6hoqtHoXCqzq2sZPmP4jliEABAAQALUftE99f1CFQ7yGq/w5ej+w62dTNV045zZf6hDlBZqR9RjiEnG1qNeDNd26l5sNrAONPO/+Nov5cjzqHeRj/Q8AZ1J/j+QeKzH/L/3wNTJ/wD4+3+7mldJWNUtLKkmspjUJMmZUACHK9rgjORbjqDFjLGNzM0dWpaXhla202oZsBebRq1KFmrJK3XMqEi+UqbC+YajmYRTnCUfc5Ei5o1aNX+t3nv9TQdna4VVHKmGzdZLAbxtZx8bwqnLXFMYr0nRqOJR9jOjqbR1pLMjU0p2eSbnMQ18qsttMt999bCGXb5qqoT48R02crddX9OpVJO2M8YvXzqZ7ymdZYUjMjGWAgIHPsnUb7iE3VZ0saebHuF2MLrV2nJL6liwvo+qK2q9OxKacxACS1UKVXgLXOQanTU6mF6ZVY4lshl1qVnVbovU1yfRfyaDh2zlLIH0clAftMAzfibWHIUKcOSIte/uKz9+bZVdq+k2kpmMinT0ueNCkq2RT9+ZawtxAvbjaOzlGKyxNKlVqS0xy2ZpX11TVThNndVJA3SqdFAtydjqx/sRV169OXdj+preH8PuqWHUqNLw5nUQS9COgEcAmNmsG9ImXYfRIe194/YH793jE20oanqfIoeM8R7GHZQfvP6F9kIRMuw7Pdy5CLYxmShdJ+AzqWoXE6MnMoHWW1BUCwcjiuWysO4HheFeRwy7aLHJtbPadPYknRVuSEQbkW+4D5m5joEZABftgdjxMIn1SXT6kph633nHLkOO/lDNSrjZDM6nRFp6UMYWRh/o6WDVBCBRYWloQWNhuGgX/FCaW7yEMtlO2anIZAVfWT1gd4JJO7lFbexkqjb6m/4HWpStlCD3XMlohlyEABAAQALUftE99f1CFQ7yGq/w5ej+w82aa1ZTn/8ArL/UIct/ix9SPxJZtKnozbsUputkzZf20dfxKR+8X551HZ5Pn/okqck2lvplmsh7sxI1/FFbUem6T8f4NTbp1OEyj1Wfo8mmdNeFGfhbsgu1O6zh4LcP/lJPlFlJbGZpNplKm2m7NVrcDMluP/ZMQ7SLipLzLnjNWNSpCS6w/kcdH+1zUctVcF5TqpIFrq2UXK358REaFz2NRxfLJaXHC1eUIVIPEsL9R5tv0iTp8s09BJdOsGVp8zKLA6ES1Uk3O6/wHGJju6eM5KVcGuVPS1+vQnejjYSXQSVmz7dYBm7VrS9NSb6ZrceA05x2nTy+0nz+w1cXemHs9F+71f5n/BOtt7hobL6bIJHJwR8RpD+pIgRpTltFZKD0n7fGcwoMOmgh1vOny2BAQ/URlPLeRzA52bqVYxjqJVrZVK1VU0t/sin0FCklAqC3M8SeZikq1pVHlm8tLOnbQ0wX6jmGiUEAHTSyACQQDuJBsfA8YU4tLIiNSEpOKe6H2DYU1Q1gcqL678u4c27vM98i3t3Ue/IrOJcUjax0x7329S4VWIy6OTLyrll9dKleAmPYsTz3knvvFxGKSwjDVKkqknKT3Ylt1s1PdRV4dOmS5y70DnI9vqshOW/Ika7jwMKEFVPSRLn4XVSKoGVVLLdFWzDM7KV0XepvvB3GO4AyNFvYAXJ3AQZwcbxuy5bMbNhSJk8XI1VOA725nuhipV6IiVK+dol5qcXl08ozJrWUfEngFHEmGYxcmJgm2Z8jTMQqTUztEGiLwAHqqOYG8niYVXrKjHSubL/hvC/bFKOrGF+uTvEKJkfrZRyuPg45GEwqQqx0shOF3weutXLo1yY/wrE1nL9l19ZTvH+0V9eg6T8Ubzh3Eqd5DK73gP4jlkEABAAtR+0T31/UIVDvIar/AA5ej+wUc/q5iP8AYZW/CQf2gg9MkwuIa6Uo+KZ9BKbi44xo+aPMmsPB851VKaTE62QNMk/rZfuzO2tvAERW38WsTXQ1PAJqcalF9f35m+YLiC1VMkwWIdbMN9judSPG8T6VRTgpIzt1Qlb1pU30f0M/6ZGkUWEeiyESX6RMVUloABYMHcgDwA8xCngbi3JmN4JjfVsZcw9i9g32baa9xtEK5tta1R5l/wAL4t2Muyqv3enka/sdh8mnktiVYwWTLF5d+P3wOJJ0UcT5Q3Z2+Pfn+g9xviWr+hSfq/2/kpW0e0dRjEwtMLSqJT9HIBtntuaZb1j8hw4mHbm67PZcyLwvhPb4nPaP3/wFJSgWSUngqD9hvirbnUfizWKNC2hyUUdFbHUWPG++EyUlsxym4T96GP0Hc/DJqS1mtLYS3F1bhY7r23X74XKjNR1Y2GKd9QqVXSjL3kNIaJZ4TaOpZONpLLLpTUM2rkU8uaGlSZI4k5phtYEKfUFuO/Xzi2jSdSEVNYwYqreQtq1SdB5cuvh/JMVTSKeXLVmWTLJshOik6/WOlyb7zcm8S0kuRTTm5ycpPLIfb7CeuwuoC9oqBMFuOTtaeIB+MKQhmc1fSdVNQpTS2KOQVnTgdXUaLlO9WI9Zt/LfHcAU+npHmG/A72PHme8xxzSI9W4hTLFhNIkvUC7faO/y5QxOTZXzuJVGSlVjaSF7Ru3BRvP8DvhEabkOUqcplWmYmamplmo1TOBkBICqTbT9zxiRp0x2J+jRHYv06nCgBRYDQAcBEOSUtmRaNzVoVO0ptpjV1BBBiBOLpSyj0GxuqXF7Rwqrfr/JWMVlNKcTk0ZDr94d8WkHGrDD5MxVtVq2F26ed4v/AH6FkpZ4mIrruYXinqQcJOLPT7etGtSVSPUVhA8EAC1H7RPfX9QhUO8hqv8ADl6P7CMJHTb9jcQ6+ikte7BQje8nZPxtfzi/tp66aZ51xKg6NzOPnlejM86aMHMqfIxBR2fYT+4E/RsfM2+EcuKeuDQ5wu57CvGXTk/RkPgm0E+kJ6l7Bt6sLqTztz7xFRSrzpPY2V3w+hdrM1v0aIfF2nVdSKirm9ayi0tAoVEH3VueOt/4h+peylHSlgg2vAqdGprk845INkujsVdWXmMBSSznm30035L7rHieAibbV3UjhrkUfFbCNtU1Jr3nsupIY5Xvj1aJFP2KCk9XQhWIFgxA57lHAX5mHpZ5Ln9iup6YvVNZX3FazZ+fJ0MslRuMvtC3gNR5iKmra1E88zY2vGbWcVHu+vIX2TxlKSo6yYDbKy6WzKSQb2PhY+Mdtp9jLMkJ4rR9sopUZJ4fiPdrMbpahAZaETcwJewGnazX53JHhaHbqrTqQ93mQ+E2Vzb1czeI+pES62omy+pVpjy9BkUFhYG4Gg3A8IYXbzWnfBZS9go1e2bSkPqHZSomesBKHNtT+Ff3IhyFjJ97YiXH4gowWKayWLD8Fpqd1Fw84i6dYRc24y03C194F++J9O3hT5Izt3xKvc997eC5C+Jz3FNUzV9aXJmEdxCkj5gQ8QCPwDEqatwNRVaqJeQqASS6dkhFXXMSAwtuveOt4EtpFQ2GxCroBNlOnWUzBgiTWAZddCAMwUEWJW+h3cbolVihmdeMSsjAZcvW2Y9+4dwHLxvDbqNkKrczktthKomKnrECBJsiRpzm9kRlRi53S9O87/LlDqp+JYUbNLeZGMxJudSeJhwnJJLCPCeW+A6a6nblo32lU/EAxAlsytlF5whjOSxiNc4cDRfhZyjeOPLKIbGkGSYfun8okW2dKK/jbT4nNx8Ue7L/APLJ4t+oxEvfis3fA8+xxz5krEQtwgAWo/aJ76/qEKh3kNV/hy9H9hGEjpcOjnaASJpkzDaXNIsTuV9wv3EaeQifZV9D0vk/uZ/jtg60O2gt1z81/g0/E8Pl1El5M5Q8uYpVlPEH8j3xbczGp4Mlrujurpzllf8AiJQ9RrgOF4LMU2BIGmYb+QisubRt6oI1fDONU1BU6zxjkxbCNgaqaw60dSnEsQWt91QfzhmnZVJP3tiVdcet6a/pe8/oRXSFtCmX/hGGnsD/AJmaDe/NM3E/a8l52sW4UIGdpwr39xl83z8kOth8RkUkoyWGQXzBwCc2m5rXNx8NfixQuoyXvcybxHg9SDTorKx8iaO1UkNLCEsJlRKk3IK5OtDkGx1PqEAczEqnOM+6ynr21Wg0qkcZJCXXB5k6VMQdbIYBlNjdG9R0JGqkfAgjhC8DCk+h7MnyEMpSiK05sqKFF2IBY7hoAqk3/ciOYOucvEVn16rUGlJyTcuZAdzrxKHjbiN437o7g5khOkLEZkjCZ02WcsxissMOGc2YjkbEx1HGPcVwtMXwqW6HLMCpMlON6Pa6kEaixuptwvygAR2Urp70Ty8SlPKmtLaWzMukwcG7Nxc8Rz1GhgyjmSr4HSSMOo0lzp0tXPbmZnHrsBcAX4AAab7RHnmUtkR5pyZDYrtfTLcIWmH7osPxNaBUZCOwkyr1eNzp3qKJa895+J/YQrTCPMlUeGubzgZrQ3N3YsfP898Jdb8pb0eGxj3gqqMZbqLEcuMFOo87i7izhpzDZojIlFOBgA1gSmFPIVQfZpe3uiKm51N4Ra8CjbRnOrX6csrYa1I6tSXNgAWPcBDSpSeIllLidDtKlzTXJaV5tlcxqvDUgcAr1ugB8Tf5CLKnDEseBi0pTuHKW75kvhcjq5KLxCi/jx+cVFeeqo2eqWFHsreEPBDqGSWEAC1H7RPfX9QhUO8hqv8ADl6P7CMJHQgAu2zO3zyVEuoBmINFceuo5G/rD5+MWFC9cVie5nL/AIDGrJzobPw6foWSd0kUCLcvMv8AZEmaT8lt84sI3FOSymZ2rw25pvEolA2s6QquuBk0iNSyGuGmv7VxyUA/Rj594hqrdwgvFku14NXqvdaV4v8AYrWH0CSVyoPEneTzMVNWrKo8s19pZU7aGmC9X1Y6holiVXLZkKqcpJRgeTIwZWHeNR4MYk29x2TKziXDleRSTw0TldtC71lPVBFVpamVNCk/SymtzG9SMw74l079N4kilr/h6UY5pSy/Bjra3E0apoJ0lhMEmY7OFOqoygG97WPdviTK4pxWWyqo8Muas9Ki16kb0jY/6V1NRJUyZtIc6uTfNYaiw3AkLx5jjDVO9U5KKXMnV+Azo0nUlNbDvHNqqbEMKmS1WYrzCpAK+rMUg772K35cIflWjGWl8ymnb1Y27uGvdRQaZauWoSXWTpaKLBZbzFAFydysOJMK7RFN/wCTj+UczMJnzB9LWTnv9pph/U5iFK/w8KJuLf8AD3aU4zc+azyIYYMucqt2sTutqB4Q97S8ZewyuFQU3FNvB1LkKNwH9+MJc5PqOQt6cNkhWEjwQAEBxrKIKYtiRyJifF7GbqR0zaOGGkdEG1rg5VgzNooWw5WUaX5CKp0m6mpsny4vFWXs0Ib9WU/Fpprp5kST9ChBmzBxtuVe7lzOu4ay4xUFqfMqdbjTw/kG1FCDTMqi3VZSo5AaH/KTCKVTNRoc9ndKFOtnv5+g4wyp6yUj8xr4jQ/OKyvDRUcT0qwrqtbxn5DqGSWEAC1H7RPfX9QhUO8hqv8ADl6P7CMJHQgAIACAAgAIACAAgAI6ARwCM2le1M/flHxYftEqzWaqKrjUtNnLzx9zjDVtSS7cQD8TeH283LM5xf8Ap8Dil1wBiWedLmP6meqL2zYHTS/KKhRlKWx7ipwpUIqXgvsR0ivlyxaWjHvNrmH5Upy7zItO6pUlinFsWqXkqASoJYXsBrr+UIgqjeEx2tK3gstbsi6mcrerLC+ZP+0SoQkubK2tUhLuxwIQsYCACGrB228f2ibT7qM/dLFWR5SAdYmY2Gdbk7gMwuT3WhXQjGhYzjk3E5ppaEFZI9pNIIuv+leQ3t3C8MqKhuxrSo7ssGH4LLpZQlyxoN7HezcSYYnLU8keo9TyRtdJBdlO51t8RaIylprGg7PtuD6lzpyKrsvNKNMkNvRiR5Gx/Y+cLvqeymi2/Dl2mnRfqiwxWmqCABaj9onvr+oQqHeQ1X+HL0f2EYSOhAAQAEABAAQAEABAAQAEAERtUP8AwzdxT9QiZY/FRTceWbN+q+57hZzUku3AW/CbGFyem5eSm4jRdzwT3f7cP5BE080FK9esk3G9df5+WsV6XZ1fJnq3D7yN/wAPjJd6Oz/QSwFx2l47/KC5T2ZY8OlHeL5ieOS7MG4EW8xHbaWY4EcRptTUuhGxJK4IACACIrvaHy/IRMpd0oLzHbNo6wuk66fKlXt1sxEvyzsAT5Xhx7Iin0Bh2AyqSUJUhbKN54sebHiYhyeRiW4hUyoQNNFdxmTbKw4G38RFrrGJGk/D041FUtZ8pIo+0qGRVS6hR2X1NuYFmHmtvhE6GK1JxK+0qTs7nD5xf0LDLcMARqCLg9xilaaeGek05qcVJcmdRwULUftE99f1CFQ7yGq/w5ej+wjCR0IACAAgAIACAAgAIACAAgAb4hTdZKdPtAgePD5w7RnompEa8odvQlT8UVnZ/FOpJlTdFvvP1W4g9xizuqHaJVIczLcLvlat29dbP6epPzZH1l1U8v25iGKVf+2ezKPjX4bnTbr2vvQe+F0/kTlzCp0iROCmtzP2HEa9jV10n6p8n6jRpJV80vTu/vhDbpZjhmmt/wAT0tSlKLi/LdEwtpidob945GIEoypyNvZXtDiNDXDl+5Wa20p2ViND8uET6aco5SKa5nCjNxk+Qwm4iPqi/jpEiNB9StqcQiu4siV5kzuHwH+8L9yAxm4r+nyG86XlYjlDkHlZREq03TnpZIbLTMtdSk7hPlX8C6g/nHXyGnyPpSqlRFaGWiCxTsgagZnlpmO5esdUzHuGa/lHIxy8CNOSAmjNMqKcuJhkvlzgAZgb5TYbiCpHlCK1PZoLG5lb11UX9r+ZW8Ww7r5Dyj669pPeHDz3ecM2tTTLSzQ8cpxlKF7S7sluQWytfoZL6Ml8t+XEeIP96QX1HftIltwC+Uo9hJ7rl6FhiuNKLUftE99f1CFQ7yGq/wAOXo/sIwkdCAAgAIACAAgAIACAAgAIACACNxXBkn6nsv8AaH7jjEqhcypbc0Vd9wqlde9yl4kEcOqqc/RklfuG481MT1WoVe9sZ+VjxCz+G215fwIJilQwzBcw3EhCde/LD2inHbJQXNn7VJ1ZR9cL7g2IVH2SP8B/eF6YkCNpbt4Ty/U5k+kzTlDNrwvlENzlRissvbKzuYrsqCaT88C87Z1kXM7A66hb/mYZjeRk8RRZT4JUhHXVkcyqVV3DzMdlUkztO1pQ5IWhBIIetP0jf3wETafdRn7v40hKXMKkMu9SGHiDcfMQsjn1XTT1nyZc5dVmorg9zAH94jyQ0yu7RYjIl3lzgWDKSyhCwCG4u/AA6iEYfQjVK0YPDIbCEpcrCly8CwF83IXDdq3LhCZZCMozjmPISrKMFg24j5+MMumnLUTIX9SFCVu94vx6ehQtscKaVMFTK01Ge3BuDeB3H/eJUGpR0SEWdzKnJNPdciRwuuWdLDjfuYcjxEVFek6csM9KsLyN1SU48+vqSNH7RPfX9QhuHeRIr/Dl6P7CMJHQgAIACAAgAIACAAgAIACAAgAIACACuSm9GrCu6XO3dxO753HnFm/61DK5ozEcWV+4PuVP3JKqk2Pcf7MdoVNcTF8f4c+HXmqHde68vIh1JR78VMdlHKwa2xudcIVY+RZJiiYluDD890Vq92WfA1MkqtPHiVhlsSDvGkWSeVkzco4bTPI6cIas9dvGJtPuoz118WQjCxg3XoU2jWfSmjc/S01ygO9pJOlvdY2PcVhE0JaLbPrVop7zpqM0icirNZFZzLMstlLIoLMjByCQDYqNLEkJg0NqK1GOU1fLnYsnoAZpQmubgMAJJvcEEXC23X45eMcccJ5I1Gg6bm3yfI0GplRFOtERW04YEMAQRYg8Qd8Ce4h88mc1chsPqLi5lP8AMcveHz+MPTgq8MPmXfCuJSt6il06oteGTQ7S2U3BZSD5iKfS4T0vxN/KrCrbucHlNP7Cvocz+nM/A38RzRLwfyHPaKX5l80Hocz+nM/A38RzRLwfyD2il+ZfNB6HM/pzPwN/EGiXg/kHtFL8y+aD0OZ/Tmfgb+INEvB/IPaKX5l80eehzP6cz8DfxHdEvB/IPaKX5l80e+hzP6cz8DfxBol4P5B7RS/Mvmg9Dmf05n4G/iDRLwfyD2il+ZfNB6HM/pzPwN/Ec0S8H8g9opfmXzR56HM/pzPwN/Ed0S8H8g9opfmXzR76HM/pzPwN/Ec0S8H8g9opfmXzQehzP6cz8DfxHdEvB/IPaKX5l80Hocz+nM/A38RzRLwfyD2il+ZfNB6HM/pv+Bv4g0S8H8g9opfmXzRBbV4PNeWrLKmFkPBHvY+A52ifYtxk4tczP8fVOdKNSEllPox5Jp5syQrNKmBrago41Gh4eccjB06zjjYreOab7hcaia1x+fgyNrsOm3B6qZr9xv4iTKLKngFdqm6M9scskpg0iaZdjLmXU21R93DhFfcUpKWcG7sbqn2eHJbeaI/GMNmiZcSplmF/Uffx4RIoanHkQL10+1zGS38yIqGEs5X7B32fsm3gdYfUJeBBlXpReHJERXTFLkgg3tuMSqWVHcpbuUZVW4sQVr6DUngIcIpMYXKrKack6TKnpMlm6sJUzzBGXUEaEcoDpvGye2IrUAnSplPPG9XR1VjzluRY+6dfHfDUoiGiUqJQ1tbXfaGWmNtEJisxZSM73yryBJ8AALk9whOlsRpbKFUbY3ewo6kr9rIb/ht+8Odg/E66LHE2VLrJTLkex3hkZWU8CARw5iEYlBjOmVN5RXsFpaikqklPLmNLZ1swRiB2h2t2neI7VoqriS5o0PDOJyoxcJd1/Q+pIllYEcAIACAAjoBHACAAgAIACAAgAIACADyDqB7B1AIACOgEADKs9by/mABCBgzqXvHiIAJKAAgAI4AQIAjoBAAQAf/Z"/>
          <p:cNvSpPr>
            <a:spLocks noChangeAspect="1" noChangeArrowheads="1"/>
          </p:cNvSpPr>
          <p:nvPr/>
        </p:nvSpPr>
        <p:spPr bwMode="auto">
          <a:xfrm>
            <a:off x="307975" y="7938"/>
            <a:ext cx="304800" cy="304800"/>
          </a:xfrm>
          <a:prstGeom prst="rect">
            <a:avLst/>
          </a:prstGeom>
          <a:noFill/>
          <a:ln w="9525">
            <a:noFill/>
            <a:miter lim="800000"/>
            <a:headEnd/>
            <a:tailEnd/>
          </a:ln>
        </p:spPr>
        <p:txBody>
          <a:bodyPr/>
          <a:lstStyle/>
          <a:p>
            <a:endParaRPr lang="hu-HU">
              <a:latin typeface="Calibri" pitchFamily="34" charset="0"/>
            </a:endParaRPr>
          </a:p>
        </p:txBody>
      </p:sp>
      <p:sp>
        <p:nvSpPr>
          <p:cNvPr id="52235" name="AutoShape 10" descr="data:image/jpeg;base64,/9j/4AAQSkZJRgABAQAAAQABAAD/2wCEAAkGBxQSERUUEhQWFhUUGBgZGBcVGRUcHRgYGBkYHRgcGBcYHSggGBwlGxgcIjIiJSorLi4uGiAzODMsNygtLisBCgoKDg0OGxAQGywkICQsLDQvNCwsLCwsLCwsLCwsLCwsLCwsLCwsLCwsLCwsLCwsLCwsLCwsLCwsLCwsLCwsLP/AABEIAOEA4AMBEQACEQEDEQH/xAAcAAABBQEBAQAAAAAAAAAAAAAAAwQFBgcCAQj/xABIEAACAAQDBAYGCQIEAwkBAAABAgADBBEFEiEGMUFRBxMiYXGBFDIzcpGhI0JSYpKxssHRU/CCosLhFTRDCBYkg5Ojs9PiY//EABsBAAEFAQEAAAAAAAAAAAAAAAACAwQFBgEH/8QAOBEAAgEDAgMFBgUEAgMBAAAAAAECAwQREiEFMUETMlFhcRQiM5GhsQZSgcHRI0Lh8CRiFXLxJf/aAAwDAQACEQMRAD8AhozJ6mEABAAQAEABAAQAEABAAQAEABAAQAEABAAQAEABAAQAEABAAQAEABAAQAEABAAtR+0T31/UIVDvIar/AA5ej+wjCR0IACAAgAIACAAgAIACAAgAIACAAgAIACAAgAIAOJk4KQCbZtBfcTyvuv3QtU5SjlDM7inCahJ4b5HcIHggAIACAAgAIACAAgAIAFqP2ie+v6hCod5DVf4cvR/YRhI6EABAAQAEABAAQAEABAAQAEABAAQAEABAAR0B1W4bNkosybLZEewVmFgSdw7ie+HHRqJZw8ESF9bzlojNZQttJhgGAPUEdoVUt0PIKer/ADLRZWUP6e/VmY45cf8ALSX9qXz5kbLa4B5gH4xVSWJNGupS1QT8UdQkcCAAgAI6ARwAgAIACABaj9onvr+oQqHeQ1X+HL0f2EYSOhAAQAEABAAQAEABAAQAEABAAQAEABAAQAWLYPChUVahhdJYzsOdvVB8/wAolWlPXU35IqONXToW7085bfycY7tVPrqnE8NWV1yzHSRTiwAkspyzHdhrYFS99dVi4clnBjIU5aXNdP3JPpikLSYHKpVNyXlSwTvYrdmY95K3846kopIRKcqs3J82UqStlA5AD4CM9N5kz0mjHTTivI7hI4EABAAhMmy1cGcJjKyTlRZZy5ZoROrdjcXGeYotu36GLG1hDs3KRmuKV67uo0qbxhZ+YsIr2aOPLc9jgoTM9c2W+vgfK53C9j8DDnZy06ugw7imqipN+8xSED4tR+0T31/UI7DvIar/AA5ej+wjCR0IACAAgAIACAAgAIACAAgAIACAAgAXpKOZNNpaO5+4pPxtuhcYSl3VkZq3FKks1JJEpL2QrW3U7+ZQfmwh1WtV/wBpDlxizj/f9/4LZ0VUuR6sNo8t1luLg5WXMSLjTjE+yoyhq1Iz3HbynX0dm8rc76KsKlD02py/TTaypVmP2VmtYDkNYmpLOSjlJpaehRelTGxX4lLp5RzSaK5cjcZptmHlYL45uUMXNTRB+fIseFWrr3EV0W7/AGI+KI3wQAEABHQyMcUfKFNr9tPIXGYd17Kb/cA46TLeScXB+pS8Spyp1oV4+j/YeyQoloLAzGLzHmcbOQJcu/GwRm7hMA5x250qnGPUb4X2k7irUbenkexBL8QoZ7dUU+rMnO7d5ldhR3WDj4RMqyap6emxTW1OM6/aPnl/cXiIXAtR+0T31/UI7DvIar/Dl6P7CMJHQgAIACAAgAIACAAgAIACAAgACY7hnHJLmy4bE7H+lWnTriT9UDfMt38F7+MTra01+9Pl9yg4rxhUf6VF5l4+H+TRnrKWkUI0yTJUblLInyJEWiUYrC2MhKVSrLVJtsattlh431tN/wCtL/mO6kCpT8CvdFdQsyZikxGDK9fMKspuGXKuUg8RaCIVFjYqOFbRT/SKjC6cGUZlfUCbUXF0lzJrW6tftEX7R3aaGESmotRfUfp286kZTito7sqdJTLJqqynQWWTPdVJ1YgMwGY8dBFffrkzS/h6acZxx4fUsWBYHOq5mSUug9Zz6qjvPPuERKVGVV4iW17fUrSGZ8+i8SNrvoquopT61OwBPBgRcEDhpb4wuvbOlh5GeH8TjeNpLDWDyI6eCye6wclVujIoXNLAmKN3Wy+w7D39GiZdaWk0UvClUhOcJ78/uI4hKzSnXmp8jbQ/GI9GWmaZZXlPXQlF+ApTzAyqyqEBVbKCWyqFAUZiAWNgLnibwu5lqqsY4XRdK2ipc+fzFIjlgISZLKx7V0uxVbbmfLn143yj5w/Opqgk1uQqFt2daVRPZ9BbML2vryhnBM1JbC9H7RPfX9QjsO8huv8ADl6P7CMJHQgAIACAAgAIACAAgACY6t+RxtJZfIbelZvZjN946L+Lj5Aw72WO88fciu5ctqSz58l/vodLTuxALm5NgssWuTuF9ST4Wg1xW0V8zkqVRpyqzwvLZGjYN0aUqqnphLTZvqpm3EAsRc3LEAEnhFpTt9vffyMndcTzJqjHZdXuxl0vYhVU600imcU9HM+jMyVowZdBLuPUFhpbkeWr9STjFtb4K+2pqtVUZvGXuzPVwWSBqmY7yzElieeY6xTyu6recm1hwi1jHTpz9xX0Zl9Qgj7Lj8mAuPO8c7VS730HPZZU/h4a8H/Jp3Q7UhkqFsVKshKnhcEcNCNN4iwsk1F75Mxx2SlODxh43/3qVZafq9qpyf1JkmaO8FVJPxJhytHMoPzGLKaVGtHxiNNm8G9Lx3EZZNkFQ7OR9kO+g7ybCE16PayivUdsb12tGpJc3pS+Rqmz2IUiVdRQ06ZJlOst5lho2cX33uSAVvf7QiRCEYbRRWV69Ws9dSWWZZ0k03VY854VFOj+JXsflLiLfRzT/UtuA1MXOnxRHxTm1EXsgZtW7vM2UcrsfnEmnmtKMHyRWXbjZ0p1o83/AKh4aRllS2dgXYMXUKQEIOgDH1wVIN+48xEu5t4aMw6FPwridaVbs626l4nEiSXYIpAuGNzuVURnYkDf2VNhxNhpEClDtGaC7uOwpppbtpL9RzimHNTzeqdkZgqsShuO0L27j3QudJwmlzGaN5GvQc86ea32G1QbC410Nv4h25ivdfiQ+F1X/UXh+uX/AJOptbLeWElqWGSVZirJkfstOLBgMzlgV0uAN2lo7W0xbXTodslVqJSeU23qyvkj2j9onvr+oRDj3kW9f4cvR/YRhI6EABAAQAEABAAQAJT54Ww1LHco3n+B3nSHIQcvQZrVlT25vohMU5bWZryQeqPH7R8fhCnUUdofMaVCVR6qzz5dF/JZtiJSGsl9ZlyqGYBrWJA0GvHj5Q5aJOpmRC41KcbXEOrXIs+yWAy2xCdMWxlSCMltR1jC9hzy6+domUaMe2clyX3Ka9v6isYUpd6XP0X8jugxPr8eqVv2KGlCAcnmsrufGyqPKJ3XJQ/248TO9jqh8Rw3EaWacxmGdUSL/VmKc9geF2IPmecNa1r0eRLdvLsVW/7YENhEFY9OH1Dnt8L5LlvC+X5xW9gvaNHQ0/t8v/G9tHvYx+pa6vBKNJ0+VNmGUQBMlMTplYerY7yCNOJEOzo0lJp7ESjxC9nThUgtS5P18R10Sz7T5yH60tT+Fv8A9Rzh795oX+JIZpwn5jjHcIP/AHlopw3PTzC3/lX/APsWLKUTLwqNRaXgRXQkRMrcWn788/Q9zTJzH9oF3v0Ozz2a9X9MCWB1HV7WVl/rgJ8ZUth+kQicsSivUdpU9dKo+qUWO+mGjAr8JnMLqZxkv3h2SwPkXhU4qSwxu3qunLVF7r90U/HAZeK1tPuSWymWot2VZQ1h3doRXXlGMUnFGp4Je1a8pQqPOEsClFKDTEU7i6X8mB/aGbN/1CVxyObR48USFbKKPUKd1ww8SdP8pPwh+OYzmnywQJuNWjbzjzzgjTLZSrBiji5Ura4BUqbggizKxFjwPhDFNOnv1wT7mcblqPRNfq/Ik8Iw4rLzqoZmvq/qqBvZuZ7v4iTTjNRzFbv6FXd1aMqrVV+5Hp1bI+fOVmDoVZb6G2hI0OnK99Ibu04uLZI4LKFWE4R2WcoRVb7ogczRtqK3HdJLX6M5u11i9nuzfLh8e6HIJbPzIlac/eWNtL3GcNEwIACAAgAIACABGonWsqi7tuHdxJ5AQ5CGd3yRHrVtLUI7yfL+X5BTyMtyTdjvY8e4ch3QTqatlyO0aOj3nvJ82LQ2PhHQwnszZOjujEuhlnjMu58zp/lAi7s44orzMBxmt2l3Ly2+Rn/RpWdZjeKEn2zTEHijkD5CHXP3lHxRH7HNF1PBpEL0NSzLrBKbQpMny3HgjXv5iI0l/wAhPyLSDT4ZNdVL9yubFzmWVdCVKTGysCQRu3ERGvW41E1zwWnBIRqWsoTWVqZaKWhqKpmZEmTmGrNqT3XY8e6IyhUqttLJaTrW1mlFtRRK7BVPU4iitoTmlsp0Kki4BHA3Ah61zCssrGSv4xouLNyg08Yexpm1M5JEibVsO3TyJxVuIDAEgeJRfhFy0YmJnH/Z4lZZM6++Zlb8LOsIS95seqTzSjHzf1/+CG1Ur0baiTM3CpSS1+bKwQ+dlHxhusuT8GSbKW04vrF/Tc0XbPZz01aYAgGRUyp2vFUJzAd5Bh9ogQkkY7to4OP1luCSwfHJKiDffD/U0H4fz7Q//UKY9tbb7iK+3eKiNHxJKVrNeRJ7QzbzWUam4J7yBYD8/jE2s/f0Lm+ZQ2McW/bS5RTS9XzZxi1EyHtWzM1rd9lP4RmsPdMcrRcsxXiKs6sKeKj32fouf1z9yZwt3v1eQiUq+swIue6/CJUG1LGNinrxhKCnqzJvkReKYTLk08tkNhfIiHeQBmdifeYDxvDN6k6WSw4FKcLlwXLqRshzLyuMpvuB13EEXHiIrItx941VSKrZg8rBzR+0T31/UI5HeSFVlilJeT+wjCB4IACAAgAIAE587KL7ydAOZO4QuENTGq1Xs4569PU5p5OW5OrN6x/IDuH9747UnnZckJoUnD3pd58/49BaGx8I6B4Y4BvmAyslNJXlLQf5RGipLEEvI8zupaq035v7nz5szXNIramanrJVzTrx7TXB7iCREC7m4ThJGi4PbxuLerTl1f7FkxnGqSQ1RV0UqeayrQr1dh1ct2FnmX52PmeV4ejcUp75wQ6nDryitCWYt9OuORVMFo+pkKp3i5PiYrrmr2k20afhlq7a3UJc+pqe006fhWB9ZSACcOraY2UNbORnYg6G1wNdwi3oU+zgkYm+uHcXEpv9PQr+Py51WMPxOlllqjrEk1CyxoxBur9wBF7ncGGukITVaGeufsP4dpWcG8xa+aa/Y07azCfS6Kop9xmy2UdzWuv+a0SehVrGTLegSrbO8pgQ0tXRgd4yspAPhcjyjnUca9w0naXZOVWzqWc5ZXpZmdStu0NCUPcSB8O+BxyJhNx5HlZttQylns9RLBpiVmIT2gw4Bd7X4W3wakHZy5mC4XOeon1FXMBDVMwsAeC3NvkQP8MV13JTnGmajg9KVChO4a9PRFmwGhmTZst5YDSAZmdgNVeWwsDy3MIl06Maawiku7+rcTc28eXQV6g+mjMP+oD5ZgfyhlUX2+vpgmyvYPh6pR5p/wCssSYeTWKXFzNZsptooRbkjmx0HcIkKC1airlcS7Ps1yIzbnGTTB2VLhBoo5XALG/rHXjoLbo7p1PfkCmoQ25vm/4K7VVbTMpYk9kBRyB1t4knzJisvXKVTSazgkKdO27V7N82xJVuSOIvfutviI6clzRcRuaUkpReUxajXtofvr+Y4R2McNPzEVp5jOPkxCGySEABAAQAEADWR22z8BcJ/qbzOngO+Hp+5HSv1IdFdrU7V8ly/kdQyTAjoCtLTtMdUTVnIUAm2pNhrwjsYuTSQirUjTg5y5JZJnpA2bOG4ek+/WTDNVZn2VRgfVHHUAXPOLJWEVHfmZZ/iGcqj0pKP19TYsMa8mUeaJ+kRYQ7qM3VeZt+bPnMSurrsQQ/VqZh+LMYrOILus1f4eltUXoX+j2IRadZ1ZUCnz5QobKAC3qhixF2PIQU7HMcyeGF1+IHCq40o5S/3YqmN0L0tS1NOFmtmRh6sxPtKfkRw+cMVbWVPfmifZ8VpXScVs8cjYdtcbFDQTKgyuuVAgaWSBdWZVO8EaBr7ouuhhVvJ5Klh+1ofDa1qKmSkaRIM6WEyEG6kk5QoAIC9/CGadaMm4x6E66tK1OMJ1HlNbEl0QbQNVUCLOmF50sdpmN2ZWJIJPG2q37oXTqapOPgNXNu6cIVOkl9epKUOysijqquulkqZ6ZnTTKrC5dh7xFz335wvGNyOpN+6VrCulB5uGGq9DmtMW6nIF6suoF2vmzKmoJ0Nu+OZ6HdCe6Zl+zUjrEmT5jK7z5jM5BB1uSQRw1JOvMRHq0XUlu8JFna30bWm1FKUnzzyx0LNJwlsjMEJIAKg3AKg9uxt62XcOJhELOMW29x6vxytUioxWPHzJvY/EBSNOlkXBLMVAvwGYqOe5rd5h9VNOzK+Vvr96Gyf7lnp8EVp3XNoFvlW2pvqPAW0+MOLchtY2F6Oas1mmn1ZLzElkbiAEDnxDB1+MdOGWbb1onzGDsFkg9ok2zWN8o7id55Cw7mqlTStt2TbW0dV5k8RXNsg5W0KrOR5NQJbpexyXAJ0BBYWBA08zESEa0G5uOWXledlXjGhCrpS8tmSEtD2izM7OSzO29mPExBrVZVJZZfWdnC2p6I7jmj9onvr+oQ3DvIer/Cl6P7CMJHQgAIACABCsY2Cje5yju5nyAMO0lvl8kRrqT0qEecnj+RaWlgFUbrAAfKEbzY7mFKG7wkOqnD5stVaZLZVf1SRobfvC50ZwWZIYoX1CvJxpyy0PsA2enVTrkRurzWaZYWXnvIv4CFUaEqj2Ww1e8Ro20Xl+90XiS/SlhK4dR0s6mBHU1UszG+s6nXtH3kUW3axbxt6cEsLkY6pxK4rSlqls8ZXTHgR3Shtg1erUNLL+hbI0ye432IYCWPEbz4d8JlcwUcjlHhFxOpoxjz6YNX2UmZqKmN7/RIPMKAfyh+nPXBSIFzSdKtKD6MxzF6Lq9pJ0th2Z8ynmDvDMgb5loi3UMuOfEtOFVtEaqX5H9Cy/8AaCpy1FTt/wBNKles5WZWAJ/LziXLk8FTRxqWeWVkr22LGowaXU752HzgubiZT2Wx7rFfwxEt5drS0y9C44jT9kvNcNk8NfuahXUwxHCWRT/zNN2SeDMgK/BrRKjvFFPNaajz4mZ9FaM1LWq4KmXTTJUwH6rLmFiOdhEWlDTWn4MtruuqllRXVNr5Fe6O8XmU0qVNlnVcwIO5lzG4MRa9R0q+qJb2FrC74eqc/P8AQu21u2VVXUz0tDSvnmgLNmF1siNcG27eARc98TqNwqq5FDe8OlZyw5J55HOz884NSShMBmUzX9IIF+qmMfXA35D6ptuyqbamH0V0nvsIiipmqpsyjloZblGUKey8x1GumlhqTbkTvvCakmlsO0KanLEnhLmWrFMEaZLly1dlOpaYpVdbdnMALst+R+MM1acpJJPBKtLmjSm5yimvB/7zOcI2YIdZk4qZiizMt7EDx4kWF4VTpYw5cxFzdKWYUtoPfB3UGbWFkRmlUwJDzFNpk4jRllH/AKcu9wX3n6tvWh4gld282lSjkLS0agzCMktEAyqAOW6wGvjaEykorMuQ5SpTqS0wWWzMaOgLMonSpj6El5rggE6nKoJ4xX1a+zcZL9DU2fD1lU6tJteLey9EPjgdOTfqx8Wt8L2iMrurjmWf/iLNvOj7kjEcskLUftE99f1COw7yGq/w5ej+wjCR0IACAAgAbr2ppPBFsPFtT8gvxh7lTx4kRe/cN9Ir6v8A1Fi2SxSXTVGecgZCpW+XNluRqB4C3nDtrVjTlmRD4xaVbmklTfJ8vEdbTY0a2ckqVfq8wVbixZmsoJHCw/fwC7iuqrUI8iLwzh7s6cq9XvY+hc9usZOEYZ1lOqkyzKRVa9jdhmvbiQG8zFrGKjFRRk51HVqOc98nHSXIFXglQy8ZKzl/wFZn5AiO9BCTjJoyalDCkkVEwZZc2yKx+s40IHn+Rilq28tTaWxu7PiNB0oxlLfCz+psfRpV56FV4ymZfK+YfJosbKWaS8jM8cpdndt+O5TOmKnNPiGH1wGmbqnPerZ5f+r4Q7WWY/UiWM8VEn1yvmWrpUrpP/Bah5gDpMlqEHN3I6sjwYhv8MOZysojaXCTT6Ge7MhnwTEVmb/RVfzUORfv7IiJb47SaXLJdcSU3b0JT54ZcOhXHBMoZdO57ctezfih5eB/aHaVRa5QfRkK7tpKlTrpbSS+ZM9JOJS6PDKqZ2VeajItgAXmTBlX3iL38BD7IEW8+hiez8gpTywd9r/iJP7xR3UtVVnoHCaTpWkE+u5oGwMrsTn5sq/hF/8AXE2xWIZM9+IZ5uIx8EOcY2ip6OZ1NUk2Wkzs9Y6AymvvBIJt4ED4RNM+O9nMAkymtIP0LhpqBTcLeykI32TnuN/rNwtbjWWvIXGeIteJb5XZ7XLdfnwhWcbiFvsQrbTyGQkTBa5BOo115C57tIRCpGfJj9e2q0HiosFBx3bY5RJpEL5AFBGiiwtqdw+Z8I5OrCHeY5Qsq9f4cW/sVekp5mZps5s01tNNyryW/wAzFZcXKqSS6Gr4fwuVrBye839B8bZh62S+64zZfG1r2iOnHLLKaraY+IHfpu4X5cLwiWM7EiGrStXM8hIoWo/aJ76/qEKh3kNV/hy9H9hGEjo+wXCplVOWVKGp1JO5VG8mHaVJ1JaURby7ha0nUn/9LbUbH0rO9JIqHNbLl9YQwugv6ofKtkvwGa9tdYsfYIY2e5mV+ILjVqcVp8DPKOpzhgVKujMjod6upsw79Yr61F0pYNHY3kbqnrjt4o8otQzfadv8py/6YK22F4IXabqUvGT+m37Gj4Js1TyaP0qsRppcLllr98hZaqLi7sWG82Fx3mJ9vaw06p7mb4jxis6zpUHhLr4kJjeGigxmklj2FS6NLvvR1YZ0J4jUEHfraFStIxkpR8RqnxipUpTpVd8p4ZYunmUThDn7M2UT+K37xOZRU+ZNbGkVOEy0OoaU0o+Gq/laGqDzAlX0OzuH4bP5ox/E6Zl2YkZvWp69h8DNU/M/KFvkMweJp+n0Zdei3FMk9pLHSct199QTbzW/witsqmmbizT8et3UoQrLpz9H/kuHSLs5/wAQw+bJX2gs8o8piarrwvqt/vRaNZMnGWGYnj2OzqvC5FEUfPKnjrN3ZCBgUYHUFWOnd4RDhUVPMJdORd1bSVy41qSzqxq8n/ks7D0fAa+c2nXgSU77kJp5sfhCLGL0uT6sc49VTqxpL+1fcq+z7tKlSSrFXVVIIJBBIvvHjEGvNqs5RfU0NjbxdnCnNZWBzjUuZVOkyqmTpoX1Fc9geCgAQ47qtpx9SLHhdj2uU910yEQ+ZdckaHstT9XSywTZpgL/AI9V+C5R5Re0IaaaR55xGt21zOS/3Bzs7iknE6eZRV6qZ8kmVODDeVNlmD7raMCNxPmZBBHOx2zgwtJktp5mIZh6oN/05ZykqOZLDXhoLAXN+ZAkcSrTNDBbhPrPqLDjr9UARx7rAqD0vUjG9pHzTpMpOzLcvcLcXSWAQCd+t9YjVIxowcocy1talS9uI06rys5HCIAAAAANwHCKeTbeWbmEIxWIrCPYSKCAAgAIAFqP2ie+v6hCod5DVf4cvR/YRhI6ax0cYWJFJ17etO7ZPKWPV8rdrzi5sqWinq8TDccunWuOzXKO369Si9EO00v0ivqalwnpcwOrPwCFjlvwsHAHuw9KtGM9Mn0IsbGrVo9rTWVnGxV6PNUVVfUypbmRMqHZWCNaxZjcm2lwQT4xDvlq04Rc8BnGm5qbx6imFpmVB9piPxOf5iHUWamPQvbeWLZy8NX3ZrPSrVtTYZ1qC/UTaZwOBCTUIHhpF5jZI8+jJuTfqUDazaFsRxDDpsuUZcqnZXLMy3LO8ssLA7gEAv3mIzuoPbrnBbQ4RXj739uG8/oan0hYUarDaqSouzSyVH3k7S/NYlvkU0XuQfQlVdZhank7D4Bb/OGqMdOV5ku+mpuEv+q+mSD6cpMunwyVTygF66rzW5lusmOfN2Hxhx7EeGZSX6FTppzS2VkNmQgg8iN0Z7ViWUekdlGdHs5cmsM2vZfaGXWSgQQJgHbTiDzHNTwMXlCvGrHPUwF/Y1LWph8uj8TjEtj6OfNM2ZJHWH1mUsue27NlIzeJ1hVSjCp3kItr2vb57OWMmT9K+PS6ubKw2jt1FO2acyerdQQEFtDlBPmRyhFWpGlDK/Qes7apd18PfLy2RgFoom8vJ6DFKKwuha8F2sWXTGRUSzMCgiXbLa2vYa+4d+vhE6ldpQ0zRnb3g1SVftaLxl7lewqhM6akrgx7Xco1Y/DTxIhi3p9pULLiVz7PbN53eyNHnGzA6ALoLkC/heLs8/Kpt5gMwOtfRnJUyQM9t0yUN91+sQOHEd4EdTOFnqqozLcgNLfMxw6V7afF+sIlS2+jS2g3Ej89db8z3R06ZxWV6nEFBYAS0Kg/fbePhYeUR7uMnSaRZ8HqQhdpzeCbikN6EcAIACAAgAWo/aJ76/qEKh3kNV/hy9H9hOVKLsFG9iFHiTYQJZeBVSeiDl4LJtu0ZEjDqjLoJVNMt3BZZt+UaLGI4PM9WupqfVmCbBUBmy6eUN817X5Xc3PwF4qbmOu40+hseHVPZ+G9p4Zf12NU282qfCWoZFNJQy5rMrZr2ypl7KkbmOa9zfdFnJqnHyRlKcJXFXd7yf3IX/uixxWTNpUPoVSoqD9mS6kFlHLPcWXmW4CGJ0Y1XGaJ9G+qWsKlCfmvRlz6TaAz8Kq0AueqLAd6Wf8A0xLZUR5mNbK/SimtvYyx55gIpKkMV8eZvaFZS4fr/wCr+x9FJMBuAQSpsbcDYGx5aEHzi8RgXlFE2q2pkYK9NIk06lah5jPLl6EAkXccNWbceAPKESkopsdpU3VkoLm3hGb7YYpNxKtSbNUS5EgESpeYMSSQSzEcSQPwiIFe8i4YjzZorHgtWFZSq8k/mJ3isNVqXiK089kYMjFWG5lJBHmI7GTjumJqU4VFpmsrzF8VxerqFKTKufkOhVSq3HIlVDEecSle1EsPcqZ8CtpSysr0I2jo0lLllqFH5+J4xHqVZVHmRY29rSt46aawLw2SAjoF32KwzJLM5h2po7I5S+B/xb/DLFvaUtEMvmzDcZvfaK2mPdj9ySw3EaasmVVHOVC0pspVwD2GRbHXehJt3HyMTCmKdXzZ2A1QlzGM2gnk5FZrvJPELc3ZP70PrGMgRE3a+TMuOvsvAHMBbhwF4MCiHxXaqWqkSe2542IVe/Xf5R3BxsbYLsqZ+HVlbMuOrAMkm/aZWBmseYt2QeZPKOOW6QnVuSOB1BmSEY6m1j4g2/aKO6hoqtHoXCqzq2sZPmP4jliEABAAQALUftE99f1CFQ7yGq/w5ej+w62dTNV045zZf6hDlBZqR9RjiEnG1qNeDNd26l5sNrAONPO/+Nov5cjzqHeRj/Q8AZ1J/j+QeKzH/L/3wNTJ/wD4+3+7mldJWNUtLKkmspjUJMmZUACHK9rgjORbjqDFjLGNzM0dWpaXhla202oZsBebRq1KFmrJK3XMqEi+UqbC+YajmYRTnCUfc5Ei5o1aNX+t3nv9TQdna4VVHKmGzdZLAbxtZx8bwqnLXFMYr0nRqOJR9jOjqbR1pLMjU0p2eSbnMQ18qsttMt999bCGXb5qqoT48R02crddX9OpVJO2M8YvXzqZ7ymdZYUjMjGWAgIHPsnUb7iE3VZ0saebHuF2MLrV2nJL6liwvo+qK2q9OxKacxACS1UKVXgLXOQanTU6mF6ZVY4lshl1qVnVbovU1yfRfyaDh2zlLIH0clAftMAzfibWHIUKcOSIte/uKz9+bZVdq+k2kpmMinT0ueNCkq2RT9+ZawtxAvbjaOzlGKyxNKlVqS0xy2ZpX11TVThNndVJA3SqdFAtydjqx/sRV169OXdj+preH8PuqWHUqNLw5nUQS9COgEcAmNmsG9ImXYfRIe194/YH793jE20oanqfIoeM8R7GHZQfvP6F9kIRMuw7Pdy5CLYxmShdJ+AzqWoXE6MnMoHWW1BUCwcjiuWysO4HheFeRwy7aLHJtbPadPYknRVuSEQbkW+4D5m5joEZABftgdjxMIn1SXT6kph633nHLkOO/lDNSrjZDM6nRFp6UMYWRh/o6WDVBCBRYWloQWNhuGgX/FCaW7yEMtlO2anIZAVfWT1gd4JJO7lFbexkqjb6m/4HWpStlCD3XMlohlyEABAAQALUftE99f1CFQ7yGq/w5ej+w82aa1ZTn/8ArL/UIct/ix9SPxJZtKnozbsUputkzZf20dfxKR+8X551HZ5Pn/okqck2lvplmsh7sxI1/FFbUem6T8f4NTbp1OEyj1Wfo8mmdNeFGfhbsgu1O6zh4LcP/lJPlFlJbGZpNplKm2m7NVrcDMluP/ZMQ7SLipLzLnjNWNSpCS6w/kcdH+1zUctVcF5TqpIFrq2UXK358REaFz2NRxfLJaXHC1eUIVIPEsL9R5tv0iTp8s09BJdOsGVp8zKLA6ES1Uk3O6/wHGJju6eM5KVcGuVPS1+vQnejjYSXQSVmz7dYBm7VrS9NSb6ZrceA05x2nTy+0nz+w1cXemHs9F+71f5n/BOtt7hobL6bIJHJwR8RpD+pIgRpTltFZKD0n7fGcwoMOmgh1vOny2BAQ/URlPLeRzA52bqVYxjqJVrZVK1VU0t/sin0FCklAqC3M8SeZikq1pVHlm8tLOnbQ0wX6jmGiUEAHTSyACQQDuJBsfA8YU4tLIiNSEpOKe6H2DYU1Q1gcqL678u4c27vM98i3t3Ue/IrOJcUjax0x7329S4VWIy6OTLyrll9dKleAmPYsTz3knvvFxGKSwjDVKkqknKT3Ylt1s1PdRV4dOmS5y70DnI9vqshOW/Ika7jwMKEFVPSRLn4XVSKoGVVLLdFWzDM7KV0XepvvB3GO4AyNFvYAXJ3AQZwcbxuy5bMbNhSJk8XI1VOA725nuhipV6IiVK+dol5qcXl08ozJrWUfEngFHEmGYxcmJgm2Z8jTMQqTUztEGiLwAHqqOYG8niYVXrKjHSubL/hvC/bFKOrGF+uTvEKJkfrZRyuPg45GEwqQqx0shOF3weutXLo1yY/wrE1nL9l19ZTvH+0V9eg6T8Ubzh3Eqd5DK73gP4jlkEABAAtR+0T31/UIVDvIar/AA5ej+wUc/q5iP8AYZW/CQf2gg9MkwuIa6Uo+KZ9BKbi44xo+aPMmsPB851VKaTE62QNMk/rZfuzO2tvAERW38WsTXQ1PAJqcalF9f35m+YLiC1VMkwWIdbMN9judSPG8T6VRTgpIzt1Qlb1pU30f0M/6ZGkUWEeiyESX6RMVUloABYMHcgDwA8xCngbi3JmN4JjfVsZcw9i9g32baa9xtEK5tta1R5l/wAL4t2Muyqv3enka/sdh8mnktiVYwWTLF5d+P3wOJJ0UcT5Q3Z2+Pfn+g9xviWr+hSfq/2/kpW0e0dRjEwtMLSqJT9HIBtntuaZb1j8hw4mHbm67PZcyLwvhPb4nPaP3/wFJSgWSUngqD9hvirbnUfizWKNC2hyUUdFbHUWPG++EyUlsxym4T96GP0Hc/DJqS1mtLYS3F1bhY7r23X74XKjNR1Y2GKd9QqVXSjL3kNIaJZ4TaOpZONpLLLpTUM2rkU8uaGlSZI4k5phtYEKfUFuO/Xzi2jSdSEVNYwYqreQtq1SdB5cuvh/JMVTSKeXLVmWTLJshOik6/WOlyb7zcm8S0kuRTTm5ycpPLIfb7CeuwuoC9oqBMFuOTtaeIB+MKQhmc1fSdVNQpTS2KOQVnTgdXUaLlO9WI9Zt/LfHcAU+npHmG/A72PHme8xxzSI9W4hTLFhNIkvUC7faO/y5QxOTZXzuJVGSlVjaSF7Ru3BRvP8DvhEabkOUqcplWmYmamplmo1TOBkBICqTbT9zxiRp0x2J+jRHYv06nCgBRYDQAcBEOSUtmRaNzVoVO0ptpjV1BBBiBOLpSyj0GxuqXF7Rwqrfr/JWMVlNKcTk0ZDr94d8WkHGrDD5MxVtVq2F26ed4v/AH6FkpZ4mIrruYXinqQcJOLPT7etGtSVSPUVhA8EAC1H7RPfX9QhUO8hqv8ADl6P7CMJHTb9jcQ6+ikte7BQje8nZPxtfzi/tp66aZ51xKg6NzOPnlejM86aMHMqfIxBR2fYT+4E/RsfM2+EcuKeuDQ5wu57CvGXTk/RkPgm0E+kJ6l7Bt6sLqTztz7xFRSrzpPY2V3w+hdrM1v0aIfF2nVdSKirm9ayi0tAoVEH3VueOt/4h+peylHSlgg2vAqdGprk845INkujsVdWXmMBSSznm30035L7rHieAibbV3UjhrkUfFbCNtU1Jr3nsupIY5Xvj1aJFP2KCk9XQhWIFgxA57lHAX5mHpZ5Ln9iup6YvVNZX3FazZ+fJ0MslRuMvtC3gNR5iKmra1E88zY2vGbWcVHu+vIX2TxlKSo6yYDbKy6WzKSQb2PhY+Mdtp9jLMkJ4rR9sopUZJ4fiPdrMbpahAZaETcwJewGnazX53JHhaHbqrTqQ93mQ+E2Vzb1czeI+pES62omy+pVpjy9BkUFhYG4Gg3A8IYXbzWnfBZS9go1e2bSkPqHZSomesBKHNtT+Ff3IhyFjJ97YiXH4gowWKayWLD8Fpqd1Fw84i6dYRc24y03C194F++J9O3hT5Izt3xKvc997eC5C+Jz3FNUzV9aXJmEdxCkj5gQ8QCPwDEqatwNRVaqJeQqASS6dkhFXXMSAwtuveOt4EtpFQ2GxCroBNlOnWUzBgiTWAZddCAMwUEWJW+h3cbolVihmdeMSsjAZcvW2Y9+4dwHLxvDbqNkKrczktthKomKnrECBJsiRpzm9kRlRi53S9O87/LlDqp+JYUbNLeZGMxJudSeJhwnJJLCPCeW+A6a6nblo32lU/EAxAlsytlF5whjOSxiNc4cDRfhZyjeOPLKIbGkGSYfun8okW2dKK/jbT4nNx8Ue7L/APLJ4t+oxEvfis3fA8+xxz5krEQtwgAWo/aJ76/qEKh3kNV/hy9H9hGEjpcOjnaASJpkzDaXNIsTuV9wv3EaeQifZV9D0vk/uZ/jtg60O2gt1z81/g0/E8Pl1El5M5Q8uYpVlPEH8j3xbczGp4Mlrujurpzllf8AiJQ9RrgOF4LMU2BIGmYb+QisubRt6oI1fDONU1BU6zxjkxbCNgaqaw60dSnEsQWt91QfzhmnZVJP3tiVdcet6a/pe8/oRXSFtCmX/hGGnsD/AJmaDe/NM3E/a8l52sW4UIGdpwr39xl83z8kOth8RkUkoyWGQXzBwCc2m5rXNx8NfixQuoyXvcybxHg9SDTorKx8iaO1UkNLCEsJlRKk3IK5OtDkGx1PqEAczEqnOM+6ynr21Wg0qkcZJCXXB5k6VMQdbIYBlNjdG9R0JGqkfAgjhC8DCk+h7MnyEMpSiK05sqKFF2IBY7hoAqk3/ciOYOucvEVn16rUGlJyTcuZAdzrxKHjbiN437o7g5khOkLEZkjCZ02WcsxissMOGc2YjkbEx1HGPcVwtMXwqW6HLMCpMlON6Pa6kEaixuptwvygAR2Urp70Ty8SlPKmtLaWzMukwcG7Nxc8Rz1GhgyjmSr4HSSMOo0lzp0tXPbmZnHrsBcAX4AAab7RHnmUtkR5pyZDYrtfTLcIWmH7osPxNaBUZCOwkyr1eNzp3qKJa895+J/YQrTCPMlUeGubzgZrQ3N3YsfP898Jdb8pb0eGxj3gqqMZbqLEcuMFOo87i7izhpzDZojIlFOBgA1gSmFPIVQfZpe3uiKm51N4Ra8CjbRnOrX6csrYa1I6tSXNgAWPcBDSpSeIllLidDtKlzTXJaV5tlcxqvDUgcAr1ugB8Tf5CLKnDEseBi0pTuHKW75kvhcjq5KLxCi/jx+cVFeeqo2eqWFHsreEPBDqGSWEAC1H7RPfX9QhUO8hqv8ADl6P7CMJHQgAu2zO3zyVEuoBmINFceuo5G/rD5+MWFC9cVie5nL/AIDGrJzobPw6foWSd0kUCLcvMv8AZEmaT8lt84sI3FOSymZ2rw25pvEolA2s6QquuBk0iNSyGuGmv7VxyUA/Rj594hqrdwgvFku14NXqvdaV4v8AYrWH0CSVyoPEneTzMVNWrKo8s19pZU7aGmC9X1Y6holiVXLZkKqcpJRgeTIwZWHeNR4MYk29x2TKziXDleRSTw0TldtC71lPVBFVpamVNCk/SymtzG9SMw74l079N4kilr/h6UY5pSy/Bjra3E0apoJ0lhMEmY7OFOqoygG97WPdviTK4pxWWyqo8Muas9Ki16kb0jY/6V1NRJUyZtIc6uTfNYaiw3AkLx5jjDVO9U5KKXMnV+Azo0nUlNbDvHNqqbEMKmS1WYrzCpAK+rMUg772K35cIflWjGWl8ymnb1Y27uGvdRQaZauWoSXWTpaKLBZbzFAFydysOJMK7RFN/wCTj+UczMJnzB9LWTnv9pph/U5iFK/w8KJuLf8AD3aU4zc+azyIYYMucqt2sTutqB4Q97S8ZewyuFQU3FNvB1LkKNwH9+MJc5PqOQt6cNkhWEjwQAEBxrKIKYtiRyJifF7GbqR0zaOGGkdEG1rg5VgzNooWw5WUaX5CKp0m6mpsny4vFWXs0Ib9WU/Fpprp5kST9ChBmzBxtuVe7lzOu4ay4xUFqfMqdbjTw/kG1FCDTMqi3VZSo5AaH/KTCKVTNRoc9ndKFOtnv5+g4wyp6yUj8xr4jQ/OKyvDRUcT0qwrqtbxn5DqGSWEAC1H7RPfX9QhUO8hqv8ADl6P7CMJHQgAIACAAgAIACAAgAI6ARwCM2le1M/flHxYftEqzWaqKrjUtNnLzx9zjDVtSS7cQD8TeH283LM5xf8Ap8Dil1wBiWedLmP6meqL2zYHTS/KKhRlKWx7ipwpUIqXgvsR0ivlyxaWjHvNrmH5Upy7zItO6pUlinFsWqXkqASoJYXsBrr+UIgqjeEx2tK3gstbsi6mcrerLC+ZP+0SoQkubK2tUhLuxwIQsYCACGrB228f2ibT7qM/dLFWR5SAdYmY2Gdbk7gMwuT3WhXQjGhYzjk3E5ppaEFZI9pNIIuv+leQ3t3C8MqKhuxrSo7ssGH4LLpZQlyxoN7HezcSYYnLU8keo9TyRtdJBdlO51t8RaIylprGg7PtuD6lzpyKrsvNKNMkNvRiR5Gx/Y+cLvqeymi2/Dl2mnRfqiwxWmqCABaj9onvr+oQqHeQ1X+HL0f2EYSOhAAQAEABAAQAEABAAQAEAERtUP8AwzdxT9QiZY/FRTceWbN+q+57hZzUku3AW/CbGFyem5eSm4jRdzwT3f7cP5BE080FK9esk3G9df5+WsV6XZ1fJnq3D7yN/wAPjJd6Oz/QSwFx2l47/KC5T2ZY8OlHeL5ieOS7MG4EW8xHbaWY4EcRptTUuhGxJK4IACACIrvaHy/IRMpd0oLzHbNo6wuk66fKlXt1sxEvyzsAT5Xhx7Iin0Bh2AyqSUJUhbKN54sebHiYhyeRiW4hUyoQNNFdxmTbKw4G38RFrrGJGk/D041FUtZ8pIo+0qGRVS6hR2X1NuYFmHmtvhE6GK1JxK+0qTs7nD5xf0LDLcMARqCLg9xilaaeGek05qcVJcmdRwULUftE99f1CFQ7yGq/w5ej+wjCR0IACAAgAIACAAgAIACAAgAb4hTdZKdPtAgePD5w7RnompEa8odvQlT8UVnZ/FOpJlTdFvvP1W4g9xizuqHaJVIczLcLvlat29dbP6epPzZH1l1U8v25iGKVf+2ezKPjX4bnTbr2vvQe+F0/kTlzCp0iROCmtzP2HEa9jV10n6p8n6jRpJV80vTu/vhDbpZjhmmt/wAT0tSlKLi/LdEwtpidob945GIEoypyNvZXtDiNDXDl+5Wa20p2ViND8uET6aco5SKa5nCjNxk+Qwm4iPqi/jpEiNB9StqcQiu4siV5kzuHwH+8L9yAxm4r+nyG86XlYjlDkHlZREq03TnpZIbLTMtdSk7hPlX8C6g/nHXyGnyPpSqlRFaGWiCxTsgagZnlpmO5esdUzHuGa/lHIxy8CNOSAmjNMqKcuJhkvlzgAZgb5TYbiCpHlCK1PZoLG5lb11UX9r+ZW8Ww7r5Dyj669pPeHDz3ecM2tTTLSzQ8cpxlKF7S7sluQWytfoZL6Ml8t+XEeIP96QX1HftIltwC+Uo9hJ7rl6FhiuNKLUftE99f1CFQ7yGq/wAOXo/sIwkdCAAgAIACAAgAIACAAgAIACACNxXBkn6nsv8AaH7jjEqhcypbc0Vd9wqlde9yl4kEcOqqc/RklfuG481MT1WoVe9sZ+VjxCz+G215fwIJilQwzBcw3EhCde/LD2inHbJQXNn7VJ1ZR9cL7g2IVH2SP8B/eF6YkCNpbt4Ty/U5k+kzTlDNrwvlENzlRissvbKzuYrsqCaT88C87Z1kXM7A66hb/mYZjeRk8RRZT4JUhHXVkcyqVV3DzMdlUkztO1pQ5IWhBIIetP0jf3wETafdRn7v40hKXMKkMu9SGHiDcfMQsjn1XTT1nyZc5dVmorg9zAH94jyQ0yu7RYjIl3lzgWDKSyhCwCG4u/AA6iEYfQjVK0YPDIbCEpcrCly8CwF83IXDdq3LhCZZCMozjmPISrKMFg24j5+MMumnLUTIX9SFCVu94vx6ehQtscKaVMFTK01Ge3BuDeB3H/eJUGpR0SEWdzKnJNPdciRwuuWdLDjfuYcjxEVFek6csM9KsLyN1SU48+vqSNH7RPfX9QhuHeRIr/Dl6P7CMJHQgAIACAAgAIACAAgAIACAAgAIACACuSm9GrCu6XO3dxO753HnFm/61DK5ozEcWV+4PuVP3JKqk2Pcf7MdoVNcTF8f4c+HXmqHde68vIh1JR78VMdlHKwa2xudcIVY+RZJiiYluDD890Vq92WfA1MkqtPHiVhlsSDvGkWSeVkzco4bTPI6cIas9dvGJtPuoz118WQjCxg3XoU2jWfSmjc/S01ygO9pJOlvdY2PcVhE0JaLbPrVop7zpqM0icirNZFZzLMstlLIoLMjByCQDYqNLEkJg0NqK1GOU1fLnYsnoAZpQmubgMAJJvcEEXC23X45eMcccJ5I1Gg6bm3yfI0GplRFOtERW04YEMAQRYg8Qd8Ce4h88mc1chsPqLi5lP8AMcveHz+MPTgq8MPmXfCuJSt6il06oteGTQ7S2U3BZSD5iKfS4T0vxN/KrCrbucHlNP7Cvocz+nM/A38RzRLwfyHPaKX5l80Hocz+nM/A38RzRLwfyD2il+ZfNB6HM/pzPwN/EGiXg/kHtFL8y+aD0OZ/Tmfgb+INEvB/IPaKX5l80eehzP6cz8DfxHdEvB/IPaKX5l80e+hzP6cz8DfxBol4P5B7RS/Mvmg9Dmf05n4G/iDRLwfyD2il+ZfNB6HM/pzPwN/Ec0S8H8g9opfmXzR56HM/pzPwN/Ed0S8H8g9opfmXzR76HM/pzPwN/Ec0S8H8g9opfmXzQehzP6cz8DfxHdEvB/IPaKX5l80Hocz+nM/A38RzRLwfyD2il+ZfNB6HM/pv+Bv4g0S8H8g9opfmXzRBbV4PNeWrLKmFkPBHvY+A52ifYtxk4tczP8fVOdKNSEllPox5Jp5syQrNKmBrago41Gh4eccjB06zjjYreOab7hcaia1x+fgyNrsOm3B6qZr9xv4iTKLKngFdqm6M9scskpg0iaZdjLmXU21R93DhFfcUpKWcG7sbqn2eHJbeaI/GMNmiZcSplmF/Uffx4RIoanHkQL10+1zGS38yIqGEs5X7B32fsm3gdYfUJeBBlXpReHJERXTFLkgg3tuMSqWVHcpbuUZVW4sQVr6DUngIcIpMYXKrKack6TKnpMlm6sJUzzBGXUEaEcoDpvGye2IrUAnSplPPG9XR1VjzluRY+6dfHfDUoiGiUqJQ1tbXfaGWmNtEJisxZSM73yryBJ8AALk9whOlsRpbKFUbY3ewo6kr9rIb/ht+8Odg/E66LHE2VLrJTLkex3hkZWU8CARw5iEYlBjOmVN5RXsFpaikqklPLmNLZ1swRiB2h2t2neI7VoqriS5o0PDOJyoxcJd1/Q+pIllYEcAIACAAjoBHACAAgAIACAAgAIACADyDqB7B1AIACOgEADKs9by/mABCBgzqXvHiIAJKAAgAI4AQIAjoBAAQAf/Z"/>
          <p:cNvSpPr>
            <a:spLocks noChangeAspect="1" noChangeArrowheads="1"/>
          </p:cNvSpPr>
          <p:nvPr/>
        </p:nvSpPr>
        <p:spPr bwMode="auto">
          <a:xfrm>
            <a:off x="460375" y="160338"/>
            <a:ext cx="304800" cy="304800"/>
          </a:xfrm>
          <a:prstGeom prst="rect">
            <a:avLst/>
          </a:prstGeom>
          <a:noFill/>
          <a:ln w="9525">
            <a:noFill/>
            <a:miter lim="800000"/>
            <a:headEnd/>
            <a:tailEnd/>
          </a:ln>
        </p:spPr>
        <p:txBody>
          <a:bodyPr/>
          <a:lstStyle/>
          <a:p>
            <a:endParaRPr lang="hu-HU">
              <a:latin typeface="Calibri" pitchFamily="34" charset="0"/>
            </a:endParaRPr>
          </a:p>
        </p:txBody>
      </p:sp>
      <p:pic>
        <p:nvPicPr>
          <p:cNvPr id="6" name="Picture 5"/>
          <p:cNvPicPr>
            <a:picLocks noChangeAspect="1"/>
          </p:cNvPicPr>
          <p:nvPr/>
        </p:nvPicPr>
        <p:blipFill>
          <a:blip r:embed="rId6"/>
          <a:stretch>
            <a:fillRect/>
          </a:stretch>
        </p:blipFill>
        <p:spPr>
          <a:xfrm>
            <a:off x="6294438" y="2778125"/>
            <a:ext cx="793750" cy="796925"/>
          </a:xfrm>
          <a:prstGeom prst="rect">
            <a:avLst/>
          </a:prstGeom>
          <a:effectLst>
            <a:outerShdw blurRad="63500" sx="108000" sy="108000" algn="ctr" rotWithShape="0">
              <a:schemeClr val="tx1">
                <a:alpha val="40000"/>
              </a:schemeClr>
            </a:outerShdw>
          </a:effectLst>
        </p:spPr>
      </p:pic>
      <p:sp>
        <p:nvSpPr>
          <p:cNvPr id="52237" name="AutoShape 12" descr="data:image/jpeg;base64,/9j/4AAQSkZJRgABAQAAAQABAAD/2wCEAAkGBxIQEA8SEBQUEBUUFRAVEBUQEBIXFxIVFRUYFhQUFxUYHCggGhonHBQVITEhJSkrLi4uGB8zODMwNygtLisBCgoKDg0OGxAQGjIkHyYtLC8sLCwtLC8sLCwsLCwsLCwsLCwvLCwsLCwsLCwsLCwsLywsLCwsLCwsLCwsLCwsLP/AABEIALcBEwMBEQACEQEDEQH/xAAcAAEAAQUBAQAAAAAAAAAAAAAABQEDBAYHAgj/xABBEAABAwICBQkECAYBBQAAAAABAAIDBBEFEgYHITFBEyIyUWFxkaGxUnKBwRQjM0JikrLRQ2NzgqLCJBVTo/Dx/8QAGwEBAAIDAQEAAAAAAAAAAAAAAAMEAQIFBgf/xAA3EQACAQMBBQYFBAEEAwEAAAAAAQIDBBEFEiExQVETMmFxgbGRocHR4QYUIkLxI1Ji8DOCohX/2gAMAwEAAhEDEQA/ANWXaKIQBAEAQBAEAQBAEAQBAEAQBAEAQBAEAQBAEAQBAEAQBAEAQBAEAQBAEAQBAEAQBAEAQBAEAQBAEAQBAEAQBAEAQBAEAQBAEAQBAEAQBAEAQBAEAQBAEAQBAEAQBAEAQBAEAQBAEAQBAEAQBAEAQBAEAQBAEAQBAEAQBAEAQBAEAQBAEAQBAEAQBAEAQBAEAQBAEAQBAEAQBAEAQHlzwN5A7yAjaQMaTE4W75GfB1/RRurBczZQk+RiSaRQDcXO91p+dlG7qmjZUpHqPEppPsKWeXtDHW8gVWqanRhxa9WiWNrN/wCDMjwrFpOjSiMdchaCPzOHoqVTXaC/svmyeNhN8iCxOpqqSp5KoeLsLDI1gaRZwBtcDqKmt791kpp7iOpbqDcXxNlBXYKYQBAEAQBAEAQBAEAQBAEAQBAEAQBAEAQBAEBRxtv2d6Ax5MQhbvkYP7gfILR1YLizZQk+RiyY/Tj7xd3Nd81G7mmuZt2UjzDjDpfsKeab3GE/puoKmoUocd3m0iSNtJmdDh+KSj6uie3+qQzyeWqjU123j/Ze/sTRsZvk/Yz4tCcXktmdBB13dcj8rXeqo1P1LSXDL8l9yeOnS5+5nw6rah1uXrndojjd6lw9FQqfqST7sX6smjpyXF/IkKbVNRg3lknmP4ntA8m381SnrtxLgkieNlTRL0mr/DYt1M139Rz3/qJCqz1S6n/f4YRKrakuRM0uD08X2UMUfuRMHoFVncVZ96TfqSqEVwRl5VFk2PJas5B896xH5sUrex7W/lY0H0XtdNWLWHl9TjXLzVZIaO1nKQgHpM5p7h0T4ei9Fbz2oeRzqscSJRTkYQBAEAQBAEAQBAEAQBAEAQBAEAQFHuABJNgNpJ4I3jewYlGKyrzGip+UYDl5R5DWk8bXIuuTdavRoS2Wy5Ss5zWSTh0LxaS2Z8EA77keDT6rl1P1JTXDPovuWY6dLmZ8OrGof9tXOHWIoz65h6KjU/Ukn3Yv4/YmjpyXF/IkafVNRg3lknmPa9oHk2/mqNTXriXBJfFk8bKCJek1eYbHupw8/wAx8j/ImyqT1W6l/fHlhEitqS5EzR4DSw/ZU8MfayFgPja6qzuq0+9Nv1ZIqcFwRIBttyhyblbLAFkBWyAo6w37O9AR9XjdLD9rUQx+9MwHwup4W1afdg36M0dSK4sh6vWDhke+pa/+myR/mG2VqGlXcv6fHCI3c01zIar1tULfs2Ty9zGNH+Tr+StQ0O4feaRG72C4ZNo0XxoV9Myoawxh5eA1xBNmuLb3Hcufd27t6rpt5xgsUqnaR2j5/wBLJs9fWu655/J5HyXtLOOzbwX/ABXsces8zfmW9H6zkpmg9F9mu+PRPj6roW89mfmV6kcxN1XTKoQBAEAQBAEAQBAEAQBAEAQBAEB4nmaxpc8hoG8lYlJRWWEm3hF/RvRqXFHNlmzQ0YN2jc+ot1dTe3w27R5fVtaVPNOnx9vPx8Dq2lnn+UuB1mjpWRMbHG0Ma0ANa0WAA4ALxc5ynJyk8s66SSwi+AtMmT2GrAPM0zIxd7msHW9wA8SkYuTwlkw2lxIip0vw+O+arg2bw2Vrj4NurUbC5lwpv4Y9yN16a5kRU6z8NZfLJJL/AE4JNv5w1WY6Ndy4pLza+mSN3VNFzRjT6DEKnkIIpW8xzy6XILBthua48XBYutLqW1PtJyXHG7P4FO5U5YSLOmWsWCgc6GJv0iYdIB1mRnqe7r/CPiQtrHSalwtuT2Y/N+X3MVblQ3Lezm9VrBxSqeGRyFhd0Y6WLae7Y5/mu7HS7OisyWfGT/wio7irJ7n8DDnlxjNzziAJIAzGpFyd3YpYxscbtj/5NG63j8zb9NsFrGYXRQSOnrZ3zcpLblJcloy0MFr80ZwL8TdcyxuKErqdSKUIpYXBZ38fkT1oTVNJ72c4xTBailEZqInw8pmLBILE5bX2bxvG9d2lcUq2ezlnHHBUlCUeKMBTGh0PRvVc6spoag1IiErcwaIC8gXIG3OOpcS61lUKrpqGceOPoy5TtHOKlk6tozgzaGkhpg4yCPPzi2xdme55Nrm3S8l5y6uHcVnUaxnl6YOhShsQUT5txGXPNM72pJHeLiV7ulHZgl4I4snlsrhrbzRe8PJT0u+iOfdZvNO+4t1LrRZTZdWQEAQBAEAQBAEAQBAEAQBAEBYrKtkTS55sOHWT1ALWc1BZZmMXJ4RKaK6IyVr2VNc0shG2CA75Opz/AMPZx7Bv8hq2svfTpPf16fn2OxaWf9pG2abaT/8ATIIXMjbIXuyNaXFoa1rbk7Bw5ot2rhWFn+7m1J4xvLter2UVhGgTa1q55tHHAy9gAI3udc8Bd23wXZjolvFZk2/VL6FN3lR8EY2MaWY1HlNQ+amD75L07Yr232JbfzUlCxsJdxKWPHP1NZ1qy7270I2k04xGN4cKmR5uObJZ7XdhaRx7FPPTbWUcOCXluNFXqJ5ybnrrrXGHDo3DKXCSWRvsuDWgDxe/wXK0KmlOpJcsJfP7Fi7luijlK9GUTfaSm0fiYwyzVNQ/K0vDGvAzW5wHNbsvfiuNOepyk9mMYrlw+7LSVBLe2zfdCqKhNNNVYXA6J5bNFG6Vzi5xABG9ztmYN8Fx7+pcKpGlczytzeP8LkWaUYbLlBHCZ82ZwkzZ7u5TPfNmvzs19t73vdewjjC2eHI5r8TJwnFZqSTlad5ifYtzANOw7xZwI4BR1qFOtHYqLKMxk4vKNmpNZ+JxnnSsl7JIWbezmAKhPRrSXCLXk39ckyuaiOy6JY6K+kiqA3IXZg9t75XNNnAHiNlx3ryt5bO2rOm3n7HRpT245OX68p71dKz2YS787yP9F6HQI4pSl1fsvyUbx/ySOarvFM+l9D4cmH0LTstBDfvLAT6rwV7LauJvxfuduisQXkSFfJkild7LHu8GkqCmszS8UbyeE2fLAtY9ey3zuvopwjLwcXnj7z5AqWj30R1O6zbo3WN10E8FYzQVKahAEAQBAEAQBAEAQBAEAQGLiFc2FoJ2uOxjRvceoBR1asaayzaEHJ4RsWiOhznvbV4gLu3wwHoxcQ544u7PHbu8VqmryqtwpPdzf0X3O3a2agtqR0Ni86zoHJddNZmqaaEfw4nPPfI63ozzXo9Dp4pSn1ePh/k517L+SRomFcpy8JgYZZGva+NjWF2YsOYc0bSNi7FbZ2GpvCxvfDiVI5ysE5prX4jO6J2IsfGOdyLXRZG8M1hxO7ftVSxpWtNNW7T678skrSqPG2WtC8YpaSoZLU05ns4FruU2RfjEWWznDftPdtW19b1q1Nxpzx6cfDPIxSnGMsyWSc1z1efEWMBuI4Ix8Xlz/QtVPQ6ezbN9W/luJbt5maTRQCSWJjnCMPexrnutZgc4AuN+Avf4Lr1JOMXJLOFw6lZLLwdBOi2Bxfa4k6S2/kXR7fyscuJ+91Cfdo488/dFrsqK4yNuoNIqCgwmSSic6SKJz44uVDgZZnc7LzgCRzrk22AHqXMqWlzcXajWWG97xyXAnjUhCnmJojtY3LG9bQUdW7cHGKzrd7sy7H/5Oxuo1ZR9d30K37jPeimQmk2PU9U2MQUUNFlJLnROuX7LZTZrRbjuVu1talFtzqufn/1kdScZcI4I/BMFnrZRFTMMjtmY/dYPae7cAp69xToR26jwvfyNYQc3hH0XotgjaGkhp2nNkBL3e09xzPPdc7Oyy8Nd3LuKzqPn7cjrUobEVE5trL0Yrq3EHPp4HSMbHExrrsa3ZcmxcRxcV3tKvLehb4nLDy2U7ilOc9yIOn1VYi/pNij9+YH9AKty1u1XBt+n3wRq0qM7lRwcnFEz2GMb+VoHyXkqktqTl1Z1IrCwR2lsuSgrnDeIJ7d+Q2U1nHauIL/kvc0qvEH5HzKvfnEJDAm3nb2Bx8lNQ75pU7ptCvlYzYtwUi4Gp6WQEAQBAEAQBAEAQBAEAQFzQKkE+J1MzgHCBgay4vle42BHbzZPFeU/UFdqOynxfyX5Otp9PLydSavJM65eYFGwcD1i1nLYnVkG4Y4Rjs5NoaR+YOXstMp7FrBdd/xORcyzUZg6L46aCoFQxjJHNa9rQ8kAFwsTs7Lj4qa7tlcU+zbwiOnPYltGbpFpFWYs9hezMI8wZHTxvIaXWueJJNh4KG2tKFnF4fHi20b1Kk6r3k7oTq3qKiRktYwwQNIcWSC0ktjfLkO1rTxJts3dYp3+r06cXGk8y6rgvUko20pPMtyMvSzQXEa3EKqZkTWxueBG6SaMAtY0MacoJcOjfdxUdnqVrQtoQct6W/CfPf5GatCpObeCzTaoK132ktPGOx0jz4ZQPNbT1+gu7Fv4L6hWk+pK02prdytX3iOnt/kXn0VeX6g/20/i/wAG6s+rNspdX9GKNlJKHTtY972uc4tcHP3kFluoD4LmT1Wu6zqx3NpLHLd5kyt4bOyzX67VXh7CSamWEdT5YbD4uaPNXaet3T4QT8k/uRytYLmYtPovo/Aby1bZ7cHVbCO60Nj8FLK91Op3aeP/AFf1NVSoR4vPqbbozpHhb3iloHxg2cQyOF7Acu+xc0Bx48TvXMu7S8S7Wun5tp/Unp1KbezAydLtK4MNjY+YOe55IZHHlzOt0nbSOaNm3tCjsrGpdSahuxxbNqtZU1vNHqdco/h0hPbJUAeQYfVdiP6ff9qnwX5KzvOiNv0Lxmsro/pFRFHTwuH1DRnMkn4ySbBnVsud+61+ZfW9C3l2cJOUufDC8PP29rNGc5rLWEbKqBOa1rHlyYXWnrjDfzOa35q/pkc3UPMhuHimz5zK9ycYk9Hh9d3Nd6hT2/fI6vdNlV4rmczcFKjUqgCAIAgCAIAgCAIAgCAo91gSeAJPwRvCyCb1S0xFLNM4bZpnG/W1ot+ovXgNaq7VZLovc9BZRxDJvOL4fI2iFVFMWvtG+OLIwslzkZYnXGbMQ7eCLHrAVuOlUIW7nVe/Gc54eX/d5pK5m54iZTF5ZnQNexDAcJps01TFAzO8kvnJdme67j0idu82CvU7m9q/wpybwuC6EEqdGO+SMJul2B0+yPkR/QpD6hildjqFXvZ9Zfkj7ahHh7FufW1Qs2MZPJ7sbGj/ACcFmOhXMu80vX8GHdw5IsQa4KUuAfBOxpO1wMbrdtrreWgVkt0k/iYV5HoTGnOmJpKGCppOTl5Z7BGZA4tyFjnF1gQb80D4qrYaeq1eVKrlbK3465SN61bZgpR5nNanWliT75XxRe5C3Z+e670dFtI8U35v7YKbuajOzaKTySUNJJO4vkfFHI9xAFy8ZtwAA2ELy15GMa84wWEm0vQ6FJtwTZ89Y1jk8807jNK5rpJC0GV+UNLiWgC9gLW2L21C2p04RWyspLkjlzm23vNk1P4ayetnErGvYKaQPa4XBzua23gSqOtVpU6EXF4e0vllktrFSk89DA0/0OfhswLbup5CeRefunfybj7Q4HiB3qXTtQV1DD7y4r6r/u41rUXTfga3QVj4JY5YjlfG5rmEcCD6cCFfqU41IOEluZDGTi8oz9KNIJcQqHTy7LgNYwG4jYNzR8bm/WVDaWsLamqcfV9Wb1KjnLLNv1aaBfSi2qq2/UA3ijcPtyPvOH/b/V3b+Zqmp9lmlSf8ub6fn2LFvb7X8pcDtAC8qdEIZNM1uSWwqYe0+Af+QO/1XU0ZZu4+T9itdv8A02cBK9ockltG2/WPP4fmFYtu8yKrwNiV0gM5u4KU1KoAgCAIAgCAIAgCAIAgMDHpslPKesZR/cbel1FXlimzemsyR0nQ6i5ChpY7WPJtc73n893m4r5ve1O0rzl4+249JQjs00iaijAtbgSQLmzSd5A3DedygnXqSioSk2lyzuJFCKeUt5lMVZmxzHXfWbKKEfzZXeTW+rl39Bp9+fkvqUL2XBHL6dgc9gccrS5oc4/dBNifgF6GTai2iguJtGmrMJa2JuGF735jyryZMuW27n2ub23bN651i71tu4wlyW7PyJ63Zf0InR3R+evlEdO2+7O9xs1g6yfkNqtXN1Tt4bVR/dkcKcpvCNz1tQClgwqiY7M2KOQm+9x5rQ4jvD/FcrR5OtUq12uLX1/BYuVsqMEc4YwuIaNpcQAOsnYF3W0t7KmD6bxSQUtDM4boad9v7Izb0Xz+ku2rpf7pe7OxL+MPJHzGF9AOOdX1FUx/58vD6hgP53O/1XnP1BP/AMcfN+xes1xZ07FMOiqoZIZ2h7HizgfIg8CDtB4FeepVZ0pqcHhouyipLDPmPFKdsU88bCXNZJKxpNrkNcWgm3GwX0CjNzpxk+LSfyOLJJNoktB8PZU4jSQyjMxzyXt4ODWueQezmqC/qypW85x4pfgkoxUppM+kmtAAAAAAAAAsABuAC8HnLyzsBZMlLoDn2uua2HxN9uoYD3Bj3fILt6FHNw30i/dFS9f+mvM4gvWnLJrRoc6U9jfU/srVtxZDV5E+FbITOClNQgCAIAgCAIAgCAIAgCAhNJ3i0DXXyGQF5HUN477E+Cp3rexhE1BLa3nZcNqWSxMfEQ5jgCwjqXzirCUJuMuJ6SEk1lGcxQM3L7FGwcO1s1nKYnI3hEyKP42zn9fkvXaPT2bZPq2/p9DlXcs1PIh9DsIZW1kUErjHG7OZHNc0ENawnYXAjeAPirV7XlQoucVl8viRUoKc0mTesHAsOo2wto5jLKS7lW8q2QBlthJaOa69tneqmm3N1XcnWjiPLdjeSV6dOGNl7zTYi4OaWXDgRlLb5gb7LEbb3XVeMb+BXRvOtWhqWuw+aouS6khjkdwEzbukaT1nNft29S4+kVKTVSFP/c2vLkWrmMv4t9PmaNG8tcHNNiCC0jgQbgrsNJrDKxseNad19ZEYZpRkNs4jja3PbbziNttm5UKGmW1Ge3CO/wAXwJZ15yWGyNwHR+prpAymjL9oDnnYxna5+4d2/qCnuLqlbx2qjx4c35I1hTlN4SPoLRHR5mHUrIGHMbl0r7WzvO824DYAB1ALxV7dSuarqP0XRHUpU1TjgmHusCbXsCbDj2KqlklPndmguJyku+iyXcSSXujbcnaek4L3D1K0gsba+f2OR+3qPkbfq80ErKWuhqKljY2sbLYCVrnZnMLBsbf2iuZqWp0KtB06by3jl45LNC3nGe1I6xdebL5S6yChKA5lrxl/49G3rle78rLf7Lv6DH/Um/Be5Svu6kceXqDmk7oy3ZKe1o9VbtuZDV5E43eFaRCZylNQgCAIAgCAIAgCAIAgCAtVNO2RhY8XB/8AbjtWJRUlhmU2nlGPolpA/C6jkJyXU8hvf2Cf4g7PaHx7/L6rpvaLMe8uHiuh1LS52ePD2OyQuDgCCCCAQQbgg7iCvHSWHhnXTMhhUbMnFsX0HxKrq6mbkcoklkc0vliHNLjl+9fdZeroala0aMYbXBLgmcudvVnNvB6h1T17rZnU7O+Rxt4NWJa5bLgm/T8hWdTwJGDU9MenVRN9yJ7vUhQS1+HKD+P+TdWT5s23RTV1S0L2yuJqZW7WukADWHrawce0k9llzbvVq1wthfxj4c/NlilbRg88WbdWUsczHRysbKx3SbI0OaerYVzITlCW1F4fgTtJrDNYn1cYY8k/R8t9+SaYDwzWHwXQjq12ljb+S+xC7ak+Rk0WgeGxG7aWNx/ml8nlISFHPU7ufGb9N3sZVvTXI2GKNrGhrAGtG4NAAHcAqTbk8tkySXA9XWAUzIZF0BQuWcA8krOAUzLODJTMmAck13zXfQt6mznxLB8ivS6DHEZvy+pzr574+pzBegKBsOjY5jz+L5D91ctu6yCrxJmPeFaXEiM1SGoQBAEAQBAEAQBAEAQBAEBi4jQtnYWu2He08WnrWlSmpxwzaMnF5JDV5pS6lkFDWGzb2ge47GE7mE+weB4HZ3eN1fTXvqQW9cV18TsWlyu6+HI6uCvMM6Z7a5ag9hyxgFbrGAVumDBW6xgC6AXQFuSoa3pOa33nAeq2UW+CGUjBqNIKSPp1MDPenjHqVLG1rS4Qb9GaupBcWjBm01w5u+qhPuuzfpBU0dOunwps1demv7GBLrJwwbpy73YJvm0KZaRdv+vzX3NP3VLqYNRrXoG9FtRJ7sTR+p4U0dEuXxwvX7I1d5T8TCl1u0/3KeZ3vOjb6EqZaFV5zXzNHex6EfNrfP3KQD3qj5BimjoK51Pl+TV33SPzMGo1tVR6EELPeMjvmFNHQ6S4yfyNHey5JGpaR6Qz172PnyAsBa3k2kCxN+JK6VtaU7dOMOfUr1asqjyyILePDaAe7/6FaIjY9HW/VHtcfQK7b90r1eJLw9IKyuJGzMUhqEAQBAEAQBAEAQBAEAQBAEBH4zhgnZs2PHRPX+E9ihr0e0Xib057LJLRvWOaaHkaxkkj4zlY5uXMWj7r8xG0dfEeJ8feaPt1HKnhdU+vgdijd4jiW8kJNbcY6NM8+9I0egKrrQpc5r4EjvVyRhya3pPu0zB70zj6NClWgw5zfwNHevoYc2tisPQjgb3tkd/sFLHQ6C4t/L7GrvJ9EYU2s7EXbnxs92FvzupVo1quTfqau7qGDJp9iTt9U8e6yJvo1SrS7Vf09/uafuanUwp9Ka5/Sqqj4TPb5NIU0bK3jwgvgjR1pv8AszClxOd/Tlld70rz6lSxo048Ir4I1c5PmYpt39akNSl0wCt1nAKXQC6AIAgCAXQEhQhskb4jsdfOw9eyxHkPErD6kkcNYJfAW2hHe71t8l0KHcKdTvEpB0gp48SJmWpDAQBAEAQBAEAQBAEAQBAEAQBARmMYQ2YFzebINx4OtwP7qCtQU1lcSSFRx8jTpYy0lrhYjYQeC5rTTwy0nk8LAKoAUBRAEAQC6AIAgCAICoQFEAQFboD1FIWuDmmxBBHwQyng2jBRaCP+4/5FdCj3EVaneJKn6SnjxI2ZS3MBAEAQBAEAQBAEAQBAEAQBAEAQEVjeEiYZm7HjcfaHUVBXo7ayuJJTns+RpzgQSDsI2EHeCFzC0VawncCe4ErKTYLgpZDuY8/2OWdiXQxtLqXG4dKfuO+It6rbsp9DG3HqXBhM3seLm/us9jPoY7SJcbgkv4R3u/Zbft5mO0iXG4DJxLPFx+Sz+2l1Mdqi4MAdxe34NP7rP7Z9R2vge26Pji/wYB81srbxMdr4FwYAzi53wy/ss/to9THasuNwOLiXnvcP2WVbwMdrI9jBoeonvcVt2EDHaSPbcKhH3B8ST81nsYdBtyLgw+Ifw2+F1ns4dDG3Lqe20sY3MaP7QttiPQxtPqXBG3qHgFnCGT0smC9Tb1tHiYZkrcwEAQBAEAQBAEAQBAEAQBAEAQBAEBbfEDwF+5YaTGSy6JatGclstWuDJRAEAQBALICuU9SYBXkz1LOGCvJHqTDGSvIlNlmMleQKzssZK/RymyMlfo/amyMlfo/as7IyV+jjrTZGT3HEAspYMZPayAgCAIAgCAIAgCAIAgCAIAgCAIAgCAoQgKZAmAU5IdSxhDI5IdSYQyVyDqWcIFcoTAK2QBAEAQBAEAQBAEAQBAEAQBAEAQBAEAQBAEAQBAEAQBAEAQBAEAQBAEAQBAEAQBAEAQBAEAQBAEAQBAEAQBAEAQBAEAQBAEAQBAEAQBAEAQBAEAQBAEAQBAEAQBAEAQBAEAQBAEAQBAEAQBAEAQBAEAQBAEAQBAEAQBAEAQBAEAQBAEAQBAEAQBAEAQBAEAQBAEAQBAEAQBAEB//Z"/>
          <p:cNvSpPr>
            <a:spLocks noChangeAspect="1" noChangeArrowheads="1"/>
          </p:cNvSpPr>
          <p:nvPr/>
        </p:nvSpPr>
        <p:spPr bwMode="auto">
          <a:xfrm>
            <a:off x="612775" y="312738"/>
            <a:ext cx="304800" cy="304800"/>
          </a:xfrm>
          <a:prstGeom prst="rect">
            <a:avLst/>
          </a:prstGeom>
          <a:noFill/>
          <a:ln w="9525">
            <a:noFill/>
            <a:miter lim="800000"/>
            <a:headEnd/>
            <a:tailEnd/>
          </a:ln>
        </p:spPr>
        <p:txBody>
          <a:bodyPr/>
          <a:lstStyle/>
          <a:p>
            <a:endParaRPr lang="hu-HU">
              <a:latin typeface="Calibri" pitchFamily="34" charset="0"/>
            </a:endParaRPr>
          </a:p>
        </p:txBody>
      </p:sp>
      <p:pic>
        <p:nvPicPr>
          <p:cNvPr id="1038" name="Picture 14" descr="http://investorplace.com/wp-content/uploads/2010/08/BestBuyLogo-e1297955683480.jpg"/>
          <p:cNvPicPr>
            <a:picLocks noChangeAspect="1" noChangeArrowheads="1"/>
          </p:cNvPicPr>
          <p:nvPr/>
        </p:nvPicPr>
        <p:blipFill>
          <a:blip r:embed="rId7"/>
          <a:srcRect/>
          <a:stretch>
            <a:fillRect/>
          </a:stretch>
        </p:blipFill>
        <p:spPr bwMode="auto">
          <a:xfrm>
            <a:off x="7523163" y="2778125"/>
            <a:ext cx="800100" cy="798513"/>
          </a:xfrm>
          <a:prstGeom prst="rect">
            <a:avLst/>
          </a:prstGeom>
          <a:noFill/>
          <a:effectLst>
            <a:outerShdw blurRad="63500" sx="108000" sy="108000" algn="ctr" rotWithShape="0">
              <a:schemeClr val="tx1">
                <a:alpha val="40000"/>
              </a:schemeClr>
            </a:outerShdw>
          </a:effectLst>
          <a:extLst>
            <a:ext uri="{909E8E84-426E-40DD-AFC4-6F175D3DCCD1}"/>
          </a:extLst>
        </p:spPr>
      </p:pic>
      <p:sp>
        <p:nvSpPr>
          <p:cNvPr id="52239" name="Title 1"/>
          <p:cNvSpPr>
            <a:spLocks noGrp="1"/>
          </p:cNvSpPr>
          <p:nvPr>
            <p:ph type="title"/>
          </p:nvPr>
        </p:nvSpPr>
        <p:spPr/>
        <p:txBody>
          <a:bodyPr/>
          <a:lstStyle/>
          <a:p>
            <a:r>
              <a:rPr lang="en-US" smtClean="0">
                <a:latin typeface="Arial" charset="0"/>
                <a:cs typeface="Arial" charset="0"/>
              </a:rPr>
              <a:t>Sending the Value of Insights Downstream</a:t>
            </a:r>
            <a:br>
              <a:rPr lang="en-US" smtClean="0">
                <a:latin typeface="Arial" charset="0"/>
                <a:cs typeface="Arial" charset="0"/>
              </a:rPr>
            </a:br>
            <a:r>
              <a:rPr lang="en-US" sz="1800" smtClean="0">
                <a:solidFill>
                  <a:srgbClr val="83D1F5"/>
                </a:solidFill>
                <a:latin typeface="Arial" charset="0"/>
                <a:cs typeface="Arial" charset="0"/>
              </a:rPr>
              <a:t>Industry Leaders understand loyalty requires horsepower</a:t>
            </a:r>
          </a:p>
        </p:txBody>
      </p:sp>
    </p:spTree>
  </p:cSld>
  <p:clrMapOvr>
    <a:masterClrMapping/>
  </p:clrMapOvr>
  <p:transition spd="slow"/>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5516563" y="1598613"/>
            <a:ext cx="3313112" cy="2541587"/>
          </a:xfrm>
          <a:prstGeom prst="rect">
            <a:avLst/>
          </a:prstGeom>
          <a:solidFill>
            <a:schemeClr val="accent1">
              <a:alpha val="20000"/>
            </a:schemeClr>
          </a:solidFill>
          <a:ln w="19050" cmpd="sng">
            <a:solidFill>
              <a:srgbClr val="83D1F5"/>
            </a:solidFill>
            <a:prstDash val="dash"/>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grpSp>
        <p:nvGrpSpPr>
          <p:cNvPr id="53250" name="Group 11"/>
          <p:cNvGrpSpPr>
            <a:grpSpLocks/>
          </p:cNvGrpSpPr>
          <p:nvPr/>
        </p:nvGrpSpPr>
        <p:grpSpPr bwMode="auto">
          <a:xfrm rot="16200000" flipV="1">
            <a:off x="8068468" y="-45243"/>
            <a:ext cx="1027113" cy="1117600"/>
            <a:chOff x="7634017" y="3488590"/>
            <a:chExt cx="1509983" cy="1654910"/>
          </a:xfrm>
        </p:grpSpPr>
        <p:pic>
          <p:nvPicPr>
            <p:cNvPr id="53267" name="Picture 13" descr="accent.png"/>
            <p:cNvPicPr>
              <a:picLocks noChangeAspect="1"/>
            </p:cNvPicPr>
            <p:nvPr/>
          </p:nvPicPr>
          <p:blipFill>
            <a:blip r:embed="rId2"/>
            <a:srcRect/>
            <a:stretch>
              <a:fillRect/>
            </a:stretch>
          </p:blipFill>
          <p:spPr bwMode="auto">
            <a:xfrm>
              <a:off x="7684227" y="3488590"/>
              <a:ext cx="1459773" cy="1654910"/>
            </a:xfrm>
            <a:prstGeom prst="rect">
              <a:avLst/>
            </a:prstGeom>
            <a:noFill/>
            <a:ln w="9525">
              <a:noFill/>
              <a:miter lim="800000"/>
              <a:headEnd/>
              <a:tailEnd/>
            </a:ln>
          </p:spPr>
        </p:pic>
        <p:sp>
          <p:nvSpPr>
            <p:cNvPr id="15" name="Rectangle 2"/>
            <p:cNvSpPr>
              <a:spLocks noChangeArrowheads="1"/>
            </p:cNvSpPr>
            <p:nvPr/>
          </p:nvSpPr>
          <p:spPr bwMode="auto">
            <a:xfrm>
              <a:off x="7634018" y="3488589"/>
              <a:ext cx="1458639" cy="1654910"/>
            </a:xfrm>
            <a:prstGeom prst="rect">
              <a:avLst/>
            </a:prstGeom>
            <a:gradFill rotWithShape="1">
              <a:gsLst>
                <a:gs pos="0">
                  <a:sysClr val="windowText" lastClr="000000">
                    <a:alpha val="89998"/>
                  </a:sysClr>
                </a:gs>
                <a:gs pos="100000">
                  <a:sysClr val="windowText" lastClr="000000">
                    <a:alpha val="0"/>
                  </a:sysClr>
                </a:gs>
              </a:gsLst>
              <a:lin ang="0" scaled="1"/>
            </a:gradFill>
            <a:ln>
              <a:noFill/>
            </a:ln>
            <a:extLst>
              <a:ext uri="{91240B29-F687-4F45-9708-019B960494DF}"/>
            </a:extLst>
          </p:spPr>
          <p:txBody>
            <a:bodyPr/>
            <a:lstStyle/>
            <a:p>
              <a:pPr defTabSz="914400" fontAlgn="auto">
                <a:spcBef>
                  <a:spcPts val="0"/>
                </a:spcBef>
                <a:spcAft>
                  <a:spcPts val="0"/>
                </a:spcAft>
                <a:defRPr/>
              </a:pPr>
              <a:endParaRPr lang="en-US" kern="0">
                <a:solidFill>
                  <a:sysClr val="windowText" lastClr="000000"/>
                </a:solidFill>
                <a:latin typeface="+mn-lt"/>
              </a:endParaRPr>
            </a:p>
          </p:txBody>
        </p:sp>
      </p:grpSp>
      <p:sp>
        <p:nvSpPr>
          <p:cNvPr id="11" name="Rectangle 10"/>
          <p:cNvSpPr/>
          <p:nvPr/>
        </p:nvSpPr>
        <p:spPr>
          <a:xfrm>
            <a:off x="6691313" y="2259013"/>
            <a:ext cx="1228725" cy="1155700"/>
          </a:xfrm>
          <a:prstGeom prst="rect">
            <a:avLst/>
          </a:prstGeom>
          <a:noFill/>
          <a:ln w="19050" cmpd="sng">
            <a:solidFill>
              <a:srgbClr val="F19027"/>
            </a:solidFill>
            <a:prstDash val="dash"/>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3252" name="TextBox 25"/>
          <p:cNvSpPr txBox="1">
            <a:spLocks noChangeArrowheads="1"/>
          </p:cNvSpPr>
          <p:nvPr/>
        </p:nvSpPr>
        <p:spPr bwMode="auto">
          <a:xfrm>
            <a:off x="0" y="4876800"/>
            <a:ext cx="3184525" cy="261938"/>
          </a:xfrm>
          <a:prstGeom prst="rect">
            <a:avLst/>
          </a:prstGeom>
          <a:solidFill>
            <a:schemeClr val="bg1"/>
          </a:solidFill>
          <a:ln w="9525">
            <a:noFill/>
            <a:miter lim="800000"/>
            <a:headEnd/>
            <a:tailEnd/>
          </a:ln>
        </p:spPr>
        <p:txBody>
          <a:bodyPr>
            <a:spAutoFit/>
          </a:bodyPr>
          <a:lstStyle/>
          <a:p>
            <a:r>
              <a:rPr lang="en-US" sz="1100" i="1">
                <a:latin typeface="Calibri" pitchFamily="34" charset="0"/>
              </a:rPr>
              <a:t>@graemeknows</a:t>
            </a:r>
          </a:p>
        </p:txBody>
      </p:sp>
      <p:pic>
        <p:nvPicPr>
          <p:cNvPr id="53253" name="Picture 2"/>
          <p:cNvPicPr>
            <a:picLocks noChangeAspect="1" noChangeArrowheads="1"/>
          </p:cNvPicPr>
          <p:nvPr/>
        </p:nvPicPr>
        <p:blipFill>
          <a:blip r:embed="rId3"/>
          <a:srcRect/>
          <a:stretch>
            <a:fillRect/>
          </a:stretch>
        </p:blipFill>
        <p:spPr bwMode="auto">
          <a:xfrm>
            <a:off x="8312150" y="4711700"/>
            <a:ext cx="955675" cy="627063"/>
          </a:xfrm>
          <a:prstGeom prst="rect">
            <a:avLst/>
          </a:prstGeom>
          <a:noFill/>
          <a:ln w="9525">
            <a:noFill/>
            <a:miter lim="800000"/>
            <a:headEnd/>
            <a:tailEnd/>
          </a:ln>
        </p:spPr>
      </p:pic>
      <p:pic>
        <p:nvPicPr>
          <p:cNvPr id="1044" name="Picture 20" descr="http://wp.streetwise.co/wp-content/uploads/2012/08/catalina_logo_rgb_300x300.JPG"/>
          <p:cNvPicPr>
            <a:picLocks noChangeAspect="1" noChangeArrowheads="1"/>
          </p:cNvPicPr>
          <p:nvPr/>
        </p:nvPicPr>
        <p:blipFill>
          <a:blip r:embed="rId4"/>
          <a:srcRect/>
          <a:stretch>
            <a:fillRect/>
          </a:stretch>
        </p:blipFill>
        <p:spPr bwMode="auto">
          <a:xfrm>
            <a:off x="7523163" y="1862138"/>
            <a:ext cx="792162" cy="792162"/>
          </a:xfrm>
          <a:prstGeom prst="rect">
            <a:avLst/>
          </a:prstGeom>
          <a:noFill/>
          <a:effectLst>
            <a:outerShdw blurRad="63500" sx="108000" sy="108000" algn="ctr" rotWithShape="0">
              <a:schemeClr val="tx1">
                <a:alpha val="40000"/>
              </a:schemeClr>
            </a:outerShdw>
          </a:effectLst>
          <a:extLst>
            <a:ext uri="{909E8E84-426E-40DD-AFC4-6F175D3DCCD1}"/>
          </a:extLst>
        </p:spPr>
      </p:pic>
      <p:pic>
        <p:nvPicPr>
          <p:cNvPr id="1028" name="Picture 4" descr="https://encrypted-tbn3.gstatic.com/images?q=tbn:ANd9GcQp3SYI3HZokhpjm21eZzBDj7fGGuX_YTy0A1hnNZ18Q5hr9Dc0"/>
          <p:cNvPicPr>
            <a:picLocks noChangeAspect="1" noChangeArrowheads="1"/>
          </p:cNvPicPr>
          <p:nvPr/>
        </p:nvPicPr>
        <p:blipFill>
          <a:blip r:embed="rId5"/>
          <a:srcRect/>
          <a:stretch>
            <a:fillRect/>
          </a:stretch>
        </p:blipFill>
        <p:spPr bwMode="auto">
          <a:xfrm>
            <a:off x="6294438" y="1862138"/>
            <a:ext cx="793750" cy="792162"/>
          </a:xfrm>
          <a:prstGeom prst="rect">
            <a:avLst/>
          </a:prstGeom>
          <a:noFill/>
          <a:effectLst>
            <a:outerShdw blurRad="63500" sx="108000" sy="108000" algn="ctr" rotWithShape="0">
              <a:schemeClr val="tx1">
                <a:alpha val="40000"/>
              </a:schemeClr>
            </a:outerShdw>
          </a:effectLst>
          <a:extLst>
            <a:ext uri="{909E8E84-426E-40DD-AFC4-6F175D3DCCD1}"/>
          </a:extLst>
        </p:spPr>
      </p:pic>
      <p:sp>
        <p:nvSpPr>
          <p:cNvPr id="53256" name="AutoShape 6" descr="data:image/jpeg;base64,/9j/4AAQSkZJRgABAQAAAQABAAD/2wCEAAkGBxQSERUUEhQWFhUUGBgZGBcVGRUcHRgYGBkYHRgcGBcYHSggGBwlGxgcIjIiJSorLi4uGiAzODMsNygtLisBCgoKDg0OGxAQGywkICQsLDQvNCwsLCwsLCwsLCwsLCwsLCwsLCwsLCwsLCwsLCwsLCwsLCwsLCwsLCwsLCwsLP/AABEIAOEA4AMBEQACEQEDEQH/xAAcAAABBQEBAQAAAAAAAAAAAAAAAwQFBgcCAQj/xABIEAACAAQDBAYGCQIEAwkBAAABAgADBBEFEiEGMUFRBxMiYXGBFDIzcpGhI0JSYpKxssHRU/CCosLhFTRDCBYkg5Ojs9PiY//EABsBAAEFAQEAAAAAAAAAAAAAAAACAwQFBgEH/8QAOBEAAgEDAgMFBgUEAgMBAAAAAAECAwQREiEFMUETMlFhcRQiM5GhsQZSgcHRI0Lh8CRiFXLxJf/aAAwDAQACEQMRAD8AhozJ6mEABAAQAEABAAQAEABAAQAEABAAQAEABAAQAEABAAQAEABAAQAEABAAQAEABAAtR+0T31/UIVDvIar/AA5ej+wjCR0IACAAgAIACAAgAIACAAgAIACAAgAIACAAgAIAOJk4KQCbZtBfcTyvuv3QtU5SjlDM7inCahJ4b5HcIHggAIACAAgAIACAAgAIAFqP2ie+v6hCod5DVf4cvR/YRhI6EABAAQAEABAAQAEABAAQAEABAAQAEABAAR0B1W4bNkosybLZEewVmFgSdw7ie+HHRqJZw8ESF9bzlojNZQttJhgGAPUEdoVUt0PIKer/ADLRZWUP6e/VmY45cf8ALSX9qXz5kbLa4B5gH4xVSWJNGupS1QT8UdQkcCAAgAI6ARwAgAIACABaj9onvr+oQqHeQ1X+HL0f2EYSOhAAQAEABAAQAEABAAQAEABAAQAEABAAQAWLYPChUVahhdJYzsOdvVB8/wAolWlPXU35IqONXToW7085bfycY7tVPrqnE8NWV1yzHSRTiwAkspyzHdhrYFS99dVi4clnBjIU5aXNdP3JPpikLSYHKpVNyXlSwTvYrdmY95K3846kopIRKcqs3J82UqStlA5AD4CM9N5kz0mjHTTivI7hI4EABAAhMmy1cGcJjKyTlRZZy5ZoROrdjcXGeYotu36GLG1hDs3KRmuKV67uo0qbxhZ+YsIr2aOPLc9jgoTM9c2W+vgfK53C9j8DDnZy06ugw7imqipN+8xSED4tR+0T31/UI7DvIar/AA5ej+wjCR0IACAAgAIACAAgAIACAAgAIACAAgAXpKOZNNpaO5+4pPxtuhcYSl3VkZq3FKks1JJEpL2QrW3U7+ZQfmwh1WtV/wBpDlxizj/f9/4LZ0VUuR6sNo8t1luLg5WXMSLjTjE+yoyhq1Iz3HbynX0dm8rc76KsKlD02py/TTaypVmP2VmtYDkNYmpLOSjlJpaehRelTGxX4lLp5RzSaK5cjcZptmHlYL45uUMXNTRB+fIseFWrr3EV0W7/AGI+KI3wQAEABHQyMcUfKFNr9tPIXGYd17Kb/cA46TLeScXB+pS8Spyp1oV4+j/YeyQoloLAzGLzHmcbOQJcu/GwRm7hMA5x250qnGPUb4X2k7irUbenkexBL8QoZ7dUU+rMnO7d5ldhR3WDj4RMqyap6emxTW1OM6/aPnl/cXiIXAtR+0T31/UI7DvIar/Dl6P7CMJHQgAIACAAgAIACAAgAIACAAgACY7hnHJLmy4bE7H+lWnTriT9UDfMt38F7+MTra01+9Pl9yg4rxhUf6VF5l4+H+TRnrKWkUI0yTJUblLInyJEWiUYrC2MhKVSrLVJtsattlh431tN/wCtL/mO6kCpT8CvdFdQsyZikxGDK9fMKspuGXKuUg8RaCIVFjYqOFbRT/SKjC6cGUZlfUCbUXF0lzJrW6tftEX7R3aaGESmotRfUfp286kZTito7sqdJTLJqqynQWWTPdVJ1YgMwGY8dBFffrkzS/h6acZxx4fUsWBYHOq5mSUug9Zz6qjvPPuERKVGVV4iW17fUrSGZ8+i8SNrvoquopT61OwBPBgRcEDhpb4wuvbOlh5GeH8TjeNpLDWDyI6eCye6wclVujIoXNLAmKN3Wy+w7D39GiZdaWk0UvClUhOcJ78/uI4hKzSnXmp8jbQ/GI9GWmaZZXlPXQlF+ApTzAyqyqEBVbKCWyqFAUZiAWNgLnibwu5lqqsY4XRdK2ipc+fzFIjlgISZLKx7V0uxVbbmfLn143yj5w/Opqgk1uQqFt2daVRPZ9BbML2vryhnBM1JbC9H7RPfX9QjsO8huv8ADl6P7CMJHQgAIACAAgAIACAAgACY6t+RxtJZfIbelZvZjN946L+Lj5Aw72WO88fciu5ctqSz58l/vodLTuxALm5NgssWuTuF9ST4Wg1xW0V8zkqVRpyqzwvLZGjYN0aUqqnphLTZvqpm3EAsRc3LEAEnhFpTt9vffyMndcTzJqjHZdXuxl0vYhVU600imcU9HM+jMyVowZdBLuPUFhpbkeWr9STjFtb4K+2pqtVUZvGXuzPVwWSBqmY7yzElieeY6xTyu6recm1hwi1jHTpz9xX0Zl9Qgj7Lj8mAuPO8c7VS730HPZZU/h4a8H/Jp3Q7UhkqFsVKshKnhcEcNCNN4iwsk1F75Mxx2SlODxh43/3qVZafq9qpyf1JkmaO8FVJPxJhytHMoPzGLKaVGtHxiNNm8G9Lx3EZZNkFQ7OR9kO+g7ybCE16PayivUdsb12tGpJc3pS+Rqmz2IUiVdRQ06ZJlOst5lho2cX33uSAVvf7QiRCEYbRRWV69Ws9dSWWZZ0k03VY854VFOj+JXsflLiLfRzT/UtuA1MXOnxRHxTm1EXsgZtW7vM2UcrsfnEmnmtKMHyRWXbjZ0p1o83/AKh4aRllS2dgXYMXUKQEIOgDH1wVIN+48xEu5t4aMw6FPwridaVbs626l4nEiSXYIpAuGNzuVURnYkDf2VNhxNhpEClDtGaC7uOwpppbtpL9RzimHNTzeqdkZgqsShuO0L27j3QudJwmlzGaN5GvQc86ea32G1QbC410Nv4h25ivdfiQ+F1X/UXh+uX/AJOptbLeWElqWGSVZirJkfstOLBgMzlgV0uAN2lo7W0xbXTodslVqJSeU23qyvkj2j9onvr+oRDj3kW9f4cvR/YRhI6EABAAQAEABAAQAJT54Ww1LHco3n+B3nSHIQcvQZrVlT25vohMU5bWZryQeqPH7R8fhCnUUdofMaVCVR6qzz5dF/JZtiJSGsl9ZlyqGYBrWJA0GvHj5Q5aJOpmRC41KcbXEOrXIs+yWAy2xCdMWxlSCMltR1jC9hzy6+domUaMe2clyX3Ka9v6isYUpd6XP0X8jugxPr8eqVv2KGlCAcnmsrufGyqPKJ3XJQ/248TO9jqh8Rw3EaWacxmGdUSL/VmKc9geF2IPmecNa1r0eRLdvLsVW/7YENhEFY9OH1Dnt8L5LlvC+X5xW9gvaNHQ0/t8v/G9tHvYx+pa6vBKNJ0+VNmGUQBMlMTplYerY7yCNOJEOzo0lJp7ESjxC9nThUgtS5P18R10Sz7T5yH60tT+Fv8A9Rzh795oX+JIZpwn5jjHcIP/AHlopw3PTzC3/lX/APsWLKUTLwqNRaXgRXQkRMrcWn788/Q9zTJzH9oF3v0Ozz2a9X9MCWB1HV7WVl/rgJ8ZUth+kQicsSivUdpU9dKo+qUWO+mGjAr8JnMLqZxkv3h2SwPkXhU4qSwxu3qunLVF7r90U/HAZeK1tPuSWymWot2VZQ1h3doRXXlGMUnFGp4Je1a8pQqPOEsClFKDTEU7i6X8mB/aGbN/1CVxyObR48USFbKKPUKd1ww8SdP8pPwh+OYzmnywQJuNWjbzjzzgjTLZSrBiji5Ura4BUqbggizKxFjwPhDFNOnv1wT7mcblqPRNfq/Ik8Iw4rLzqoZmvq/qqBvZuZ7v4iTTjNRzFbv6FXd1aMqrVV+5Hp1bI+fOVmDoVZb6G2hI0OnK99Ibu04uLZI4LKFWE4R2WcoRVb7ogczRtqK3HdJLX6M5u11i9nuzfLh8e6HIJbPzIlac/eWNtL3GcNEwIACAAgAIACABGonWsqi7tuHdxJ5AQ5CGd3yRHrVtLUI7yfL+X5BTyMtyTdjvY8e4ch3QTqatlyO0aOj3nvJ82LQ2PhHQwnszZOjujEuhlnjMu58zp/lAi7s44orzMBxmt2l3Ly2+Rn/RpWdZjeKEn2zTEHijkD5CHXP3lHxRH7HNF1PBpEL0NSzLrBKbQpMny3HgjXv5iI0l/wAhPyLSDT4ZNdVL9yubFzmWVdCVKTGysCQRu3ERGvW41E1zwWnBIRqWsoTWVqZaKWhqKpmZEmTmGrNqT3XY8e6IyhUqttLJaTrW1mlFtRRK7BVPU4iitoTmlsp0Kki4BHA3Ah61zCssrGSv4xouLNyg08Yexpm1M5JEibVsO3TyJxVuIDAEgeJRfhFy0YmJnH/Z4lZZM6++Zlb8LOsIS95seqTzSjHzf1/+CG1Ur0baiTM3CpSS1+bKwQ+dlHxhusuT8GSbKW04vrF/Tc0XbPZz01aYAgGRUyp2vFUJzAd5Bh9ogQkkY7to4OP1luCSwfHJKiDffD/U0H4fz7Q//UKY9tbb7iK+3eKiNHxJKVrNeRJ7QzbzWUam4J7yBYD8/jE2s/f0Lm+ZQ2McW/bS5RTS9XzZxi1EyHtWzM1rd9lP4RmsPdMcrRcsxXiKs6sKeKj32fouf1z9yZwt3v1eQiUq+swIue6/CJUG1LGNinrxhKCnqzJvkReKYTLk08tkNhfIiHeQBmdifeYDxvDN6k6WSw4FKcLlwXLqRshzLyuMpvuB13EEXHiIrItx941VSKrZg8rBzR+0T31/UI5HeSFVlilJeT+wjCB4IACAAgAIAE587KL7ydAOZO4QuENTGq1Xs4569PU5p5OW5OrN6x/IDuH9747UnnZckJoUnD3pd58/49BaGx8I6B4Y4BvmAyslNJXlLQf5RGipLEEvI8zupaq035v7nz5szXNIramanrJVzTrx7TXB7iCREC7m4ThJGi4PbxuLerTl1f7FkxnGqSQ1RV0UqeayrQr1dh1ct2FnmX52PmeV4ejcUp75wQ6nDryitCWYt9OuORVMFo+pkKp3i5PiYrrmr2k20afhlq7a3UJc+pqe006fhWB9ZSACcOraY2UNbORnYg6G1wNdwi3oU+zgkYm+uHcXEpv9PQr+Py51WMPxOlllqjrEk1CyxoxBur9wBF7ncGGukITVaGeufsP4dpWcG8xa+aa/Y07azCfS6Kop9xmy2UdzWuv+a0SehVrGTLegSrbO8pgQ0tXRgd4yspAPhcjyjnUca9w0naXZOVWzqWc5ZXpZmdStu0NCUPcSB8O+BxyJhNx5HlZttQylns9RLBpiVmIT2gw4Bd7X4W3wakHZy5mC4XOeon1FXMBDVMwsAeC3NvkQP8MV13JTnGmajg9KVChO4a9PRFmwGhmTZst5YDSAZmdgNVeWwsDy3MIl06Maawiku7+rcTc28eXQV6g+mjMP+oD5ZgfyhlUX2+vpgmyvYPh6pR5p/wCssSYeTWKXFzNZsptooRbkjmx0HcIkKC1airlcS7Ps1yIzbnGTTB2VLhBoo5XALG/rHXjoLbo7p1PfkCmoQ25vm/4K7VVbTMpYk9kBRyB1t4knzJisvXKVTSazgkKdO27V7N82xJVuSOIvfutviI6clzRcRuaUkpReUxajXtofvr+Y4R2McNPzEVp5jOPkxCGySEABAAQAEADWR22z8BcJ/qbzOngO+Hp+5HSv1IdFdrU7V8ly/kdQyTAjoCtLTtMdUTVnIUAm2pNhrwjsYuTSQirUjTg5y5JZJnpA2bOG4ek+/WTDNVZn2VRgfVHHUAXPOLJWEVHfmZZ/iGcqj0pKP19TYsMa8mUeaJ+kRYQ7qM3VeZt+bPnMSurrsQQ/VqZh+LMYrOILus1f4eltUXoX+j2IRadZ1ZUCnz5QobKAC3qhixF2PIQU7HMcyeGF1+IHCq40o5S/3YqmN0L0tS1NOFmtmRh6sxPtKfkRw+cMVbWVPfmifZ8VpXScVs8cjYdtcbFDQTKgyuuVAgaWSBdWZVO8EaBr7ouuhhVvJ5Klh+1ofDa1qKmSkaRIM6WEyEG6kk5QoAIC9/CGadaMm4x6E66tK1OMJ1HlNbEl0QbQNVUCLOmF50sdpmN2ZWJIJPG2q37oXTqapOPgNXNu6cIVOkl9epKUOysijqquulkqZ6ZnTTKrC5dh7xFz335wvGNyOpN+6VrCulB5uGGq9DmtMW6nIF6suoF2vmzKmoJ0Nu+OZ6HdCe6Zl+zUjrEmT5jK7z5jM5BB1uSQRw1JOvMRHq0XUlu8JFna30bWm1FKUnzzyx0LNJwlsjMEJIAKg3AKg9uxt62XcOJhELOMW29x6vxytUioxWPHzJvY/EBSNOlkXBLMVAvwGYqOe5rd5h9VNOzK+Vvr96Gyf7lnp8EVp3XNoFvlW2pvqPAW0+MOLchtY2F6Oas1mmn1ZLzElkbiAEDnxDB1+MdOGWbb1onzGDsFkg9ok2zWN8o7id55Cw7mqlTStt2TbW0dV5k8RXNsg5W0KrOR5NQJbpexyXAJ0BBYWBA08zESEa0G5uOWXledlXjGhCrpS8tmSEtD2izM7OSzO29mPExBrVZVJZZfWdnC2p6I7jmj9onvr+oQ3DvIer/Cl6P7CMJHQgAIACABCsY2Cje5yju5nyAMO0lvl8kRrqT0qEecnj+RaWlgFUbrAAfKEbzY7mFKG7wkOqnD5stVaZLZVf1SRobfvC50ZwWZIYoX1CvJxpyy0PsA2enVTrkRurzWaZYWXnvIv4CFUaEqj2Ww1e8Ro20Xl+90XiS/SlhK4dR0s6mBHU1UszG+s6nXtH3kUW3axbxt6cEsLkY6pxK4rSlqls8ZXTHgR3Shtg1erUNLL+hbI0ye432IYCWPEbz4d8JlcwUcjlHhFxOpoxjz6YNX2UmZqKmN7/RIPMKAfyh+nPXBSIFzSdKtKD6MxzF6Lq9pJ0th2Z8ynmDvDMgb5loi3UMuOfEtOFVtEaqX5H9Cy/8AaCpy1FTt/wBNKles5WZWAJ/LziXLk8FTRxqWeWVkr22LGowaXU752HzgubiZT2Wx7rFfwxEt5drS0y9C44jT9kvNcNk8NfuahXUwxHCWRT/zNN2SeDMgK/BrRKjvFFPNaajz4mZ9FaM1LWq4KmXTTJUwH6rLmFiOdhEWlDTWn4MtruuqllRXVNr5Fe6O8XmU0qVNlnVcwIO5lzG4MRa9R0q+qJb2FrC74eqc/P8AQu21u2VVXUz0tDSvnmgLNmF1siNcG27eARc98TqNwqq5FDe8OlZyw5J55HOz884NSShMBmUzX9IIF+qmMfXA35D6ptuyqbamH0V0nvsIiipmqpsyjloZblGUKey8x1GumlhqTbkTvvCakmlsO0KanLEnhLmWrFMEaZLly1dlOpaYpVdbdnMALst+R+MM1acpJJPBKtLmjSm5yimvB/7zOcI2YIdZk4qZiizMt7EDx4kWF4VTpYw5cxFzdKWYUtoPfB3UGbWFkRmlUwJDzFNpk4jRllH/AKcu9wX3n6tvWh4gld282lSjkLS0agzCMktEAyqAOW6wGvjaEykorMuQ5SpTqS0wWWzMaOgLMonSpj6El5rggE6nKoJ4xX1a+zcZL9DU2fD1lU6tJteLey9EPjgdOTfqx8Wt8L2iMrurjmWf/iLNvOj7kjEcskLUftE99f1COw7yGq/w5ej+wjCR0IACAAgAbr2ppPBFsPFtT8gvxh7lTx4kRe/cN9Ir6v8A1Fi2SxSXTVGecgZCpW+XNluRqB4C3nDtrVjTlmRD4xaVbmklTfJ8vEdbTY0a2ckqVfq8wVbixZmsoJHCw/fwC7iuqrUI8iLwzh7s6cq9XvY+hc9usZOEYZ1lOqkyzKRVa9jdhmvbiQG8zFrGKjFRRk51HVqOc98nHSXIFXglQy8ZKzl/wFZn5AiO9BCTjJoyalDCkkVEwZZc2yKx+s40IHn+Rilq28tTaWxu7PiNB0oxlLfCz+psfRpV56FV4ymZfK+YfJosbKWaS8jM8cpdndt+O5TOmKnNPiGH1wGmbqnPerZ5f+r4Q7WWY/UiWM8VEn1yvmWrpUrpP/Bah5gDpMlqEHN3I6sjwYhv8MOZysojaXCTT6Ge7MhnwTEVmb/RVfzUORfv7IiJb47SaXLJdcSU3b0JT54ZcOhXHBMoZdO57ctezfih5eB/aHaVRa5QfRkK7tpKlTrpbSS+ZM9JOJS6PDKqZ2VeajItgAXmTBlX3iL38BD7IEW8+hiez8gpTywd9r/iJP7xR3UtVVnoHCaTpWkE+u5oGwMrsTn5sq/hF/8AXE2xWIZM9+IZ5uIx8EOcY2ip6OZ1NUk2Wkzs9Y6AymvvBIJt4ED4RNM+O9nMAkymtIP0LhpqBTcLeykI32TnuN/rNwtbjWWvIXGeIteJb5XZ7XLdfnwhWcbiFvsQrbTyGQkTBa5BOo115C57tIRCpGfJj9e2q0HiosFBx3bY5RJpEL5AFBGiiwtqdw+Z8I5OrCHeY5Qsq9f4cW/sVekp5mZps5s01tNNyryW/wAzFZcXKqSS6Gr4fwuVrBye839B8bZh62S+64zZfG1r2iOnHLLKaraY+IHfpu4X5cLwiWM7EiGrStXM8hIoWo/aJ76/qEKh3kNV/hy9H9hGEjo+wXCplVOWVKGp1JO5VG8mHaVJ1JaURby7ha0nUn/9LbUbH0rO9JIqHNbLl9YQwugv6ofKtkvwGa9tdYsfYIY2e5mV+ILjVqcVp8DPKOpzhgVKujMjod6upsw79Yr61F0pYNHY3kbqnrjt4o8otQzfadv8py/6YK22F4IXabqUvGT+m37Gj4Js1TyaP0qsRppcLllr98hZaqLi7sWG82Fx3mJ9vaw06p7mb4jxis6zpUHhLr4kJjeGigxmklj2FS6NLvvR1YZ0J4jUEHfraFStIxkpR8RqnxipUpTpVd8p4ZYunmUThDn7M2UT+K37xOZRU+ZNbGkVOEy0OoaU0o+Gq/laGqDzAlX0OzuH4bP5ox/E6Zl2YkZvWp69h8DNU/M/KFvkMweJp+n0Zdei3FMk9pLHSct199QTbzW/witsqmmbizT8et3UoQrLpz9H/kuHSLs5/wAQw+bJX2gs8o8piarrwvqt/vRaNZMnGWGYnj2OzqvC5FEUfPKnjrN3ZCBgUYHUFWOnd4RDhUVPMJdORd1bSVy41qSzqxq8n/ks7D0fAa+c2nXgSU77kJp5sfhCLGL0uT6sc49VTqxpL+1fcq+z7tKlSSrFXVVIIJBBIvvHjEGvNqs5RfU0NjbxdnCnNZWBzjUuZVOkyqmTpoX1Fc9geCgAQ47qtpx9SLHhdj2uU910yEQ+ZdckaHstT9XSywTZpgL/AI9V+C5R5Re0IaaaR55xGt21zOS/3Bzs7iknE6eZRV6qZ8kmVODDeVNlmD7raMCNxPmZBBHOx2zgwtJktp5mIZh6oN/05ZykqOZLDXhoLAXN+ZAkcSrTNDBbhPrPqLDjr9UARx7rAqD0vUjG9pHzTpMpOzLcvcLcXSWAQCd+t9YjVIxowcocy1talS9uI06rys5HCIAAAAANwHCKeTbeWbmEIxWIrCPYSKCAAgAIAFqP2ie+v6hCod5DVf4cvR/YRhI6ax0cYWJFJ17etO7ZPKWPV8rdrzi5sqWinq8TDccunWuOzXKO369Si9EO00v0ivqalwnpcwOrPwCFjlvwsHAHuw9KtGM9Mn0IsbGrVo9rTWVnGxV6PNUVVfUypbmRMqHZWCNaxZjcm2lwQT4xDvlq04Rc8BnGm5qbx6imFpmVB9piPxOf5iHUWamPQvbeWLZy8NX3ZrPSrVtTYZ1qC/UTaZwOBCTUIHhpF5jZI8+jJuTfqUDazaFsRxDDpsuUZcqnZXLMy3LO8ssLA7gEAv3mIzuoPbrnBbQ4RXj739uG8/oan0hYUarDaqSouzSyVH3k7S/NYlvkU0XuQfQlVdZhank7D4Bb/OGqMdOV5ku+mpuEv+q+mSD6cpMunwyVTygF66rzW5lusmOfN2Hxhx7EeGZSX6FTppzS2VkNmQgg8iN0Z7ViWUekdlGdHs5cmsM2vZfaGXWSgQQJgHbTiDzHNTwMXlCvGrHPUwF/Y1LWph8uj8TjEtj6OfNM2ZJHWH1mUsue27NlIzeJ1hVSjCp3kItr2vb57OWMmT9K+PS6ubKw2jt1FO2acyerdQQEFtDlBPmRyhFWpGlDK/Qes7apd18PfLy2RgFoom8vJ6DFKKwuha8F2sWXTGRUSzMCgiXbLa2vYa+4d+vhE6ldpQ0zRnb3g1SVftaLxl7lewqhM6akrgx7Xco1Y/DTxIhi3p9pULLiVz7PbN53eyNHnGzA6ALoLkC/heLs8/Kpt5gMwOtfRnJUyQM9t0yUN91+sQOHEd4EdTOFnqqozLcgNLfMxw6V7afF+sIlS2+jS2g3Ej89db8z3R06ZxWV6nEFBYAS0Kg/fbePhYeUR7uMnSaRZ8HqQhdpzeCbikN6EcAIACAAgAWo/aJ76/qEKh3kNV/hy9H9hOVKLsFG9iFHiTYQJZeBVSeiDl4LJtu0ZEjDqjLoJVNMt3BZZt+UaLGI4PM9WupqfVmCbBUBmy6eUN817X5Xc3PwF4qbmOu40+hseHVPZ+G9p4Zf12NU282qfCWoZFNJQy5rMrZr2ypl7KkbmOa9zfdFnJqnHyRlKcJXFXd7yf3IX/uixxWTNpUPoVSoqD9mS6kFlHLPcWXmW4CGJ0Y1XGaJ9G+qWsKlCfmvRlz6TaAz8Kq0AueqLAd6Wf8A0xLZUR5mNbK/SimtvYyx55gIpKkMV8eZvaFZS4fr/wCr+x9FJMBuAQSpsbcDYGx5aEHzi8RgXlFE2q2pkYK9NIk06lah5jPLl6EAkXccNWbceAPKESkopsdpU3VkoLm3hGb7YYpNxKtSbNUS5EgESpeYMSSQSzEcSQPwiIFe8i4YjzZorHgtWFZSq8k/mJ3isNVqXiK089kYMjFWG5lJBHmI7GTjumJqU4VFpmsrzF8VxerqFKTKufkOhVSq3HIlVDEecSle1EsPcqZ8CtpSysr0I2jo0lLllqFH5+J4xHqVZVHmRY29rSt46aawLw2SAjoF32KwzJLM5h2po7I5S+B/xb/DLFvaUtEMvmzDcZvfaK2mPdj9ySw3EaasmVVHOVC0pspVwD2GRbHXehJt3HyMTCmKdXzZ2A1QlzGM2gnk5FZrvJPELc3ZP70PrGMgRE3a+TMuOvsvAHMBbhwF4MCiHxXaqWqkSe2542IVe/Xf5R3BxsbYLsqZ+HVlbMuOrAMkm/aZWBmseYt2QeZPKOOW6QnVuSOB1BmSEY6m1j4g2/aKO6hoqtHoXCqzq2sZPmP4jliEABAAQALUftE99f1CFQ7yGq/w5ej+w62dTNV045zZf6hDlBZqR9RjiEnG1qNeDNd26l5sNrAONPO/+Nov5cjzqHeRj/Q8AZ1J/j+QeKzH/L/3wNTJ/wD4+3+7mldJWNUtLKkmspjUJMmZUACHK9rgjORbjqDFjLGNzM0dWpaXhla202oZsBebRq1KFmrJK3XMqEi+UqbC+YajmYRTnCUfc5Ei5o1aNX+t3nv9TQdna4VVHKmGzdZLAbxtZx8bwqnLXFMYr0nRqOJR9jOjqbR1pLMjU0p2eSbnMQ18qsttMt999bCGXb5qqoT48R02crddX9OpVJO2M8YvXzqZ7ymdZYUjMjGWAgIHPsnUb7iE3VZ0saebHuF2MLrV2nJL6liwvo+qK2q9OxKacxACS1UKVXgLXOQanTU6mF6ZVY4lshl1qVnVbovU1yfRfyaDh2zlLIH0clAftMAzfibWHIUKcOSIte/uKz9+bZVdq+k2kpmMinT0ueNCkq2RT9+ZawtxAvbjaOzlGKyxNKlVqS0xy2ZpX11TVThNndVJA3SqdFAtydjqx/sRV169OXdj+preH8PuqWHUqNLw5nUQS9COgEcAmNmsG9ImXYfRIe194/YH793jE20oanqfIoeM8R7GHZQfvP6F9kIRMuw7Pdy5CLYxmShdJ+AzqWoXE6MnMoHWW1BUCwcjiuWysO4HheFeRwy7aLHJtbPadPYknRVuSEQbkW+4D5m5joEZABftgdjxMIn1SXT6kph633nHLkOO/lDNSrjZDM6nRFp6UMYWRh/o6WDVBCBRYWloQWNhuGgX/FCaW7yEMtlO2anIZAVfWT1gd4JJO7lFbexkqjb6m/4HWpStlCD3XMlohlyEABAAQALUftE99f1CFQ7yGq/w5ej+w82aa1ZTn/8ArL/UIct/ix9SPxJZtKnozbsUputkzZf20dfxKR+8X551HZ5Pn/okqck2lvplmsh7sxI1/FFbUem6T8f4NTbp1OEyj1Wfo8mmdNeFGfhbsgu1O6zh4LcP/lJPlFlJbGZpNplKm2m7NVrcDMluP/ZMQ7SLipLzLnjNWNSpCS6w/kcdH+1zUctVcF5TqpIFrq2UXK358REaFz2NRxfLJaXHC1eUIVIPEsL9R5tv0iTp8s09BJdOsGVp8zKLA6ES1Uk3O6/wHGJju6eM5KVcGuVPS1+vQnejjYSXQSVmz7dYBm7VrS9NSb6ZrceA05x2nTy+0nz+w1cXemHs9F+71f5n/BOtt7hobL6bIJHJwR8RpD+pIgRpTltFZKD0n7fGcwoMOmgh1vOny2BAQ/URlPLeRzA52bqVYxjqJVrZVK1VU0t/sin0FCklAqC3M8SeZikq1pVHlm8tLOnbQ0wX6jmGiUEAHTSyACQQDuJBsfA8YU4tLIiNSEpOKe6H2DYU1Q1gcqL678u4c27vM98i3t3Ue/IrOJcUjax0x7329S4VWIy6OTLyrll9dKleAmPYsTz3knvvFxGKSwjDVKkqknKT3Ylt1s1PdRV4dOmS5y70DnI9vqshOW/Ika7jwMKEFVPSRLn4XVSKoGVVLLdFWzDM7KV0XepvvB3GO4AyNFvYAXJ3AQZwcbxuy5bMbNhSJk8XI1VOA725nuhipV6IiVK+dol5qcXl08ozJrWUfEngFHEmGYxcmJgm2Z8jTMQqTUztEGiLwAHqqOYG8niYVXrKjHSubL/hvC/bFKOrGF+uTvEKJkfrZRyuPg45GEwqQqx0shOF3weutXLo1yY/wrE1nL9l19ZTvH+0V9eg6T8Ubzh3Eqd5DK73gP4jlkEABAAtR+0T31/UIVDvIar/AA5ej+wUc/q5iP8AYZW/CQf2gg9MkwuIa6Uo+KZ9BKbi44xo+aPMmsPB851VKaTE62QNMk/rZfuzO2tvAERW38WsTXQ1PAJqcalF9f35m+YLiC1VMkwWIdbMN9judSPG8T6VRTgpIzt1Qlb1pU30f0M/6ZGkUWEeiyESX6RMVUloABYMHcgDwA8xCngbi3JmN4JjfVsZcw9i9g32baa9xtEK5tta1R5l/wAL4t2Muyqv3enka/sdh8mnktiVYwWTLF5d+P3wOJJ0UcT5Q3Z2+Pfn+g9xviWr+hSfq/2/kpW0e0dRjEwtMLSqJT9HIBtntuaZb1j8hw4mHbm67PZcyLwvhPb4nPaP3/wFJSgWSUngqD9hvirbnUfizWKNC2hyUUdFbHUWPG++EyUlsxym4T96GP0Hc/DJqS1mtLYS3F1bhY7r23X74XKjNR1Y2GKd9QqVXSjL3kNIaJZ4TaOpZONpLLLpTUM2rkU8uaGlSZI4k5phtYEKfUFuO/Xzi2jSdSEVNYwYqreQtq1SdB5cuvh/JMVTSKeXLVmWTLJshOik6/WOlyb7zcm8S0kuRTTm5ycpPLIfb7CeuwuoC9oqBMFuOTtaeIB+MKQhmc1fSdVNQpTS2KOQVnTgdXUaLlO9WI9Zt/LfHcAU+npHmG/A72PHme8xxzSI9W4hTLFhNIkvUC7faO/y5QxOTZXzuJVGSlVjaSF7Ru3BRvP8DvhEabkOUqcplWmYmamplmo1TOBkBICqTbT9zxiRp0x2J+jRHYv06nCgBRYDQAcBEOSUtmRaNzVoVO0ptpjV1BBBiBOLpSyj0GxuqXF7Rwqrfr/JWMVlNKcTk0ZDr94d8WkHGrDD5MxVtVq2F26ed4v/AH6FkpZ4mIrruYXinqQcJOLPT7etGtSVSPUVhA8EAC1H7RPfX9QhUO8hqv8ADl6P7CMJHTb9jcQ6+ikte7BQje8nZPxtfzi/tp66aZ51xKg6NzOPnlejM86aMHMqfIxBR2fYT+4E/RsfM2+EcuKeuDQ5wu57CvGXTk/RkPgm0E+kJ6l7Bt6sLqTztz7xFRSrzpPY2V3w+hdrM1v0aIfF2nVdSKirm9ayi0tAoVEH3VueOt/4h+peylHSlgg2vAqdGprk845INkujsVdWXmMBSSznm30035L7rHieAibbV3UjhrkUfFbCNtU1Jr3nsupIY5Xvj1aJFP2KCk9XQhWIFgxA57lHAX5mHpZ5Ln9iup6YvVNZX3FazZ+fJ0MslRuMvtC3gNR5iKmra1E88zY2vGbWcVHu+vIX2TxlKSo6yYDbKy6WzKSQb2PhY+Mdtp9jLMkJ4rR9sopUZJ4fiPdrMbpahAZaETcwJewGnazX53JHhaHbqrTqQ93mQ+E2Vzb1czeI+pES62omy+pVpjy9BkUFhYG4Gg3A8IYXbzWnfBZS9go1e2bSkPqHZSomesBKHNtT+Ff3IhyFjJ97YiXH4gowWKayWLD8Fpqd1Fw84i6dYRc24y03C194F++J9O3hT5Izt3xKvc997eC5C+Jz3FNUzV9aXJmEdxCkj5gQ8QCPwDEqatwNRVaqJeQqASS6dkhFXXMSAwtuveOt4EtpFQ2GxCroBNlOnWUzBgiTWAZddCAMwUEWJW+h3cbolVihmdeMSsjAZcvW2Y9+4dwHLxvDbqNkKrczktthKomKnrECBJsiRpzm9kRlRi53S9O87/LlDqp+JYUbNLeZGMxJudSeJhwnJJLCPCeW+A6a6nblo32lU/EAxAlsytlF5whjOSxiNc4cDRfhZyjeOPLKIbGkGSYfun8okW2dKK/jbT4nNx8Ue7L/APLJ4t+oxEvfis3fA8+xxz5krEQtwgAWo/aJ76/qEKh3kNV/hy9H9hGEjpcOjnaASJpkzDaXNIsTuV9wv3EaeQifZV9D0vk/uZ/jtg60O2gt1z81/g0/E8Pl1El5M5Q8uYpVlPEH8j3xbczGp4Mlrujurpzllf8AiJQ9RrgOF4LMU2BIGmYb+QisubRt6oI1fDONU1BU6zxjkxbCNgaqaw60dSnEsQWt91QfzhmnZVJP3tiVdcet6a/pe8/oRXSFtCmX/hGGnsD/AJmaDe/NM3E/a8l52sW4UIGdpwr39xl83z8kOth8RkUkoyWGQXzBwCc2m5rXNx8NfixQuoyXvcybxHg9SDTorKx8iaO1UkNLCEsJlRKk3IK5OtDkGx1PqEAczEqnOM+6ynr21Wg0qkcZJCXXB5k6VMQdbIYBlNjdG9R0JGqkfAgjhC8DCk+h7MnyEMpSiK05sqKFF2IBY7hoAqk3/ciOYOucvEVn16rUGlJyTcuZAdzrxKHjbiN437o7g5khOkLEZkjCZ02WcsxissMOGc2YjkbEx1HGPcVwtMXwqW6HLMCpMlON6Pa6kEaixuptwvygAR2Urp70Ty8SlPKmtLaWzMukwcG7Nxc8Rz1GhgyjmSr4HSSMOo0lzp0tXPbmZnHrsBcAX4AAab7RHnmUtkR5pyZDYrtfTLcIWmH7osPxNaBUZCOwkyr1eNzp3qKJa895+J/YQrTCPMlUeGubzgZrQ3N3YsfP898Jdb8pb0eGxj3gqqMZbqLEcuMFOo87i7izhpzDZojIlFOBgA1gSmFPIVQfZpe3uiKm51N4Ra8CjbRnOrX6csrYa1I6tSXNgAWPcBDSpSeIllLidDtKlzTXJaV5tlcxqvDUgcAr1ugB8Tf5CLKnDEseBi0pTuHKW75kvhcjq5KLxCi/jx+cVFeeqo2eqWFHsreEPBDqGSWEAC1H7RPfX9QhUO8hqv8ADl6P7CMJHQgAu2zO3zyVEuoBmINFceuo5G/rD5+MWFC9cVie5nL/AIDGrJzobPw6foWSd0kUCLcvMv8AZEmaT8lt84sI3FOSymZ2rw25pvEolA2s6QquuBk0iNSyGuGmv7VxyUA/Rj594hqrdwgvFku14NXqvdaV4v8AYrWH0CSVyoPEneTzMVNWrKo8s19pZU7aGmC9X1Y6holiVXLZkKqcpJRgeTIwZWHeNR4MYk29x2TKziXDleRSTw0TldtC71lPVBFVpamVNCk/SymtzG9SMw74l079N4kilr/h6UY5pSy/Bjra3E0apoJ0lhMEmY7OFOqoygG97WPdviTK4pxWWyqo8Muas9Ki16kb0jY/6V1NRJUyZtIc6uTfNYaiw3AkLx5jjDVO9U5KKXMnV+Azo0nUlNbDvHNqqbEMKmS1WYrzCpAK+rMUg772K35cIflWjGWl8ymnb1Y27uGvdRQaZauWoSXWTpaKLBZbzFAFydysOJMK7RFN/wCTj+UczMJnzB9LWTnv9pph/U5iFK/w8KJuLf8AD3aU4zc+azyIYYMucqt2sTutqB4Q97S8ZewyuFQU3FNvB1LkKNwH9+MJc5PqOQt6cNkhWEjwQAEBxrKIKYtiRyJifF7GbqR0zaOGGkdEG1rg5VgzNooWw5WUaX5CKp0m6mpsny4vFWXs0Ib9WU/Fpprp5kST9ChBmzBxtuVe7lzOu4ay4xUFqfMqdbjTw/kG1FCDTMqi3VZSo5AaH/KTCKVTNRoc9ndKFOtnv5+g4wyp6yUj8xr4jQ/OKyvDRUcT0qwrqtbxn5DqGSWEAC1H7RPfX9QhUO8hqv8ADl6P7CMJHQgAIACAAgAIACAAgAI6ARwCM2le1M/flHxYftEqzWaqKrjUtNnLzx9zjDVtSS7cQD8TeH283LM5xf8Ap8Dil1wBiWedLmP6meqL2zYHTS/KKhRlKWx7ipwpUIqXgvsR0ivlyxaWjHvNrmH5Upy7zItO6pUlinFsWqXkqASoJYXsBrr+UIgqjeEx2tK3gstbsi6mcrerLC+ZP+0SoQkubK2tUhLuxwIQsYCACGrB228f2ibT7qM/dLFWR5SAdYmY2Gdbk7gMwuT3WhXQjGhYzjk3E5ppaEFZI9pNIIuv+leQ3t3C8MqKhuxrSo7ssGH4LLpZQlyxoN7HezcSYYnLU8keo9TyRtdJBdlO51t8RaIylprGg7PtuD6lzpyKrsvNKNMkNvRiR5Gx/Y+cLvqeymi2/Dl2mnRfqiwxWmqCABaj9onvr+oQqHeQ1X+HL0f2EYSOhAAQAEABAAQAEABAAQAEAERtUP8AwzdxT9QiZY/FRTceWbN+q+57hZzUku3AW/CbGFyem5eSm4jRdzwT3f7cP5BE080FK9esk3G9df5+WsV6XZ1fJnq3D7yN/wAPjJd6Oz/QSwFx2l47/KC5T2ZY8OlHeL5ieOS7MG4EW8xHbaWY4EcRptTUuhGxJK4IACACIrvaHy/IRMpd0oLzHbNo6wuk66fKlXt1sxEvyzsAT5Xhx7Iin0Bh2AyqSUJUhbKN54sebHiYhyeRiW4hUyoQNNFdxmTbKw4G38RFrrGJGk/D041FUtZ8pIo+0qGRVS6hR2X1NuYFmHmtvhE6GK1JxK+0qTs7nD5xf0LDLcMARqCLg9xilaaeGek05qcVJcmdRwULUftE99f1CFQ7yGq/w5ej+wjCR0IACAAgAIACAAgAIACAAgAb4hTdZKdPtAgePD5w7RnompEa8odvQlT8UVnZ/FOpJlTdFvvP1W4g9xizuqHaJVIczLcLvlat29dbP6epPzZH1l1U8v25iGKVf+2ezKPjX4bnTbr2vvQe+F0/kTlzCp0iROCmtzP2HEa9jV10n6p8n6jRpJV80vTu/vhDbpZjhmmt/wAT0tSlKLi/LdEwtpidob945GIEoypyNvZXtDiNDXDl+5Wa20p2ViND8uET6aco5SKa5nCjNxk+Qwm4iPqi/jpEiNB9StqcQiu4siV5kzuHwH+8L9yAxm4r+nyG86XlYjlDkHlZREq03TnpZIbLTMtdSk7hPlX8C6g/nHXyGnyPpSqlRFaGWiCxTsgagZnlpmO5esdUzHuGa/lHIxy8CNOSAmjNMqKcuJhkvlzgAZgb5TYbiCpHlCK1PZoLG5lb11UX9r+ZW8Ww7r5Dyj669pPeHDz3ecM2tTTLSzQ8cpxlKF7S7sluQWytfoZL6Ml8t+XEeIP96QX1HftIltwC+Uo9hJ7rl6FhiuNKLUftE99f1CFQ7yGq/wAOXo/sIwkdCAAgAIACAAgAIACAAgAIACACNxXBkn6nsv8AaH7jjEqhcypbc0Vd9wqlde9yl4kEcOqqc/RklfuG481MT1WoVe9sZ+VjxCz+G215fwIJilQwzBcw3EhCde/LD2inHbJQXNn7VJ1ZR9cL7g2IVH2SP8B/eF6YkCNpbt4Ty/U5k+kzTlDNrwvlENzlRissvbKzuYrsqCaT88C87Z1kXM7A66hb/mYZjeRk8RRZT4JUhHXVkcyqVV3DzMdlUkztO1pQ5IWhBIIetP0jf3wETafdRn7v40hKXMKkMu9SGHiDcfMQsjn1XTT1nyZc5dVmorg9zAH94jyQ0yu7RYjIl3lzgWDKSyhCwCG4u/AA6iEYfQjVK0YPDIbCEpcrCly8CwF83IXDdq3LhCZZCMozjmPISrKMFg24j5+MMumnLUTIX9SFCVu94vx6ehQtscKaVMFTK01Ge3BuDeB3H/eJUGpR0SEWdzKnJNPdciRwuuWdLDjfuYcjxEVFek6csM9KsLyN1SU48+vqSNH7RPfX9QhuHeRIr/Dl6P7CMJHQgAIACAAgAIACAAgAIACAAgAIACACuSm9GrCu6XO3dxO753HnFm/61DK5ozEcWV+4PuVP3JKqk2Pcf7MdoVNcTF8f4c+HXmqHde68vIh1JR78VMdlHKwa2xudcIVY+RZJiiYluDD890Vq92WfA1MkqtPHiVhlsSDvGkWSeVkzco4bTPI6cIas9dvGJtPuoz118WQjCxg3XoU2jWfSmjc/S01ygO9pJOlvdY2PcVhE0JaLbPrVop7zpqM0icirNZFZzLMstlLIoLMjByCQDYqNLEkJg0NqK1GOU1fLnYsnoAZpQmubgMAJJvcEEXC23X45eMcccJ5I1Gg6bm3yfI0GplRFOtERW04YEMAQRYg8Qd8Ce4h88mc1chsPqLi5lP8AMcveHz+MPTgq8MPmXfCuJSt6il06oteGTQ7S2U3BZSD5iKfS4T0vxN/KrCrbucHlNP7Cvocz+nM/A38RzRLwfyHPaKX5l80Hocz+nM/A38RzRLwfyD2il+ZfNB6HM/pzPwN/EGiXg/kHtFL8y+aD0OZ/Tmfgb+INEvB/IPaKX5l80eehzP6cz8DfxHdEvB/IPaKX5l80e+hzP6cz8DfxBol4P5B7RS/Mvmg9Dmf05n4G/iDRLwfyD2il+ZfNB6HM/pzPwN/Ec0S8H8g9opfmXzR56HM/pzPwN/Ed0S8H8g9opfmXzR76HM/pzPwN/Ec0S8H8g9opfmXzQehzP6cz8DfxHdEvB/IPaKX5l80Hocz+nM/A38RzRLwfyD2il+ZfNB6HM/pv+Bv4g0S8H8g9opfmXzRBbV4PNeWrLKmFkPBHvY+A52ifYtxk4tczP8fVOdKNSEllPox5Jp5syQrNKmBrago41Gh4eccjB06zjjYreOab7hcaia1x+fgyNrsOm3B6qZr9xv4iTKLKngFdqm6M9scskpg0iaZdjLmXU21R93DhFfcUpKWcG7sbqn2eHJbeaI/GMNmiZcSplmF/Uffx4RIoanHkQL10+1zGS38yIqGEs5X7B32fsm3gdYfUJeBBlXpReHJERXTFLkgg3tuMSqWVHcpbuUZVW4sQVr6DUngIcIpMYXKrKack6TKnpMlm6sJUzzBGXUEaEcoDpvGye2IrUAnSplPPG9XR1VjzluRY+6dfHfDUoiGiUqJQ1tbXfaGWmNtEJisxZSM73yryBJ8AALk9whOlsRpbKFUbY3ewo6kr9rIb/ht+8Odg/E66LHE2VLrJTLkex3hkZWU8CARw5iEYlBjOmVN5RXsFpaikqklPLmNLZ1swRiB2h2t2neI7VoqriS5o0PDOJyoxcJd1/Q+pIllYEcAIACAAjoBHACAAgAIACAAgAIACADyDqB7B1AIACOgEADKs9by/mABCBgzqXvHiIAJKAAgAI4AQIAjoBAAQAf/Z"/>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hu-HU">
              <a:latin typeface="Calibri" pitchFamily="34" charset="0"/>
            </a:endParaRPr>
          </a:p>
        </p:txBody>
      </p:sp>
      <p:sp>
        <p:nvSpPr>
          <p:cNvPr id="53257" name="AutoShape 8" descr="data:image/jpeg;base64,/9j/4AAQSkZJRgABAQAAAQABAAD/2wCEAAkGBxQSERUUEhQWFhUUGBgZGBcVGRUcHRgYGBkYHRgcGBcYHSggGBwlGxgcIjIiJSorLi4uGiAzODMsNygtLisBCgoKDg0OGxAQGywkICQsLDQvNCwsLCwsLCwsLCwsLCwsLCwsLCwsLCwsLCwsLCwsLCwsLCwsLCwsLCwsLCwsLP/AABEIAOEA4AMBEQACEQEDEQH/xAAcAAABBQEBAQAAAAAAAAAAAAAAAwQFBgcCAQj/xABIEAACAAQDBAYGCQIEAwkBAAABAgADBBEFEiEGMUFRBxMiYXGBFDIzcpGhI0JSYpKxssHRU/CCosLhFTRDCBYkg5Ojs9PiY//EABsBAAEFAQEAAAAAAAAAAAAAAAACAwQFBgEH/8QAOBEAAgEDAgMFBgUEAgMBAAAAAAECAwQREiEFMUETMlFhcRQiM5GhsQZSgcHRI0Lh8CRiFXLxJf/aAAwDAQACEQMRAD8AhozJ6mEABAAQAEABAAQAEABAAQAEABAAQAEABAAQAEABAAQAEABAAQAEABAAQAEABAAtR+0T31/UIVDvIar/AA5ej+wjCR0IACAAgAIACAAgAIACAAgAIACAAgAIACAAgAIAOJk4KQCbZtBfcTyvuv3QtU5SjlDM7inCahJ4b5HcIHggAIACAAgAIACAAgAIAFqP2ie+v6hCod5DVf4cvR/YRhI6EABAAQAEABAAQAEABAAQAEABAAQAEABAAR0B1W4bNkosybLZEewVmFgSdw7ie+HHRqJZw8ESF9bzlojNZQttJhgGAPUEdoVUt0PIKer/ADLRZWUP6e/VmY45cf8ALSX9qXz5kbLa4B5gH4xVSWJNGupS1QT8UdQkcCAAgAI6ARwAgAIACABaj9onvr+oQqHeQ1X+HL0f2EYSOhAAQAEABAAQAEABAAQAEABAAQAEABAAQAWLYPChUVahhdJYzsOdvVB8/wAolWlPXU35IqONXToW7085bfycY7tVPrqnE8NWV1yzHSRTiwAkspyzHdhrYFS99dVi4clnBjIU5aXNdP3JPpikLSYHKpVNyXlSwTvYrdmY95K3846kopIRKcqs3J82UqStlA5AD4CM9N5kz0mjHTTivI7hI4EABAAhMmy1cGcJjKyTlRZZy5ZoROrdjcXGeYotu36GLG1hDs3KRmuKV67uo0qbxhZ+YsIr2aOPLc9jgoTM9c2W+vgfK53C9j8DDnZy06ugw7imqipN+8xSED4tR+0T31/UI7DvIar/AA5ej+wjCR0IACAAgAIACAAgAIACAAgAIACAAgAXpKOZNNpaO5+4pPxtuhcYSl3VkZq3FKks1JJEpL2QrW3U7+ZQfmwh1WtV/wBpDlxizj/f9/4LZ0VUuR6sNo8t1luLg5WXMSLjTjE+yoyhq1Iz3HbynX0dm8rc76KsKlD02py/TTaypVmP2VmtYDkNYmpLOSjlJpaehRelTGxX4lLp5RzSaK5cjcZptmHlYL45uUMXNTRB+fIseFWrr3EV0W7/AGI+KI3wQAEABHQyMcUfKFNr9tPIXGYd17Kb/cA46TLeScXB+pS8Spyp1oV4+j/YeyQoloLAzGLzHmcbOQJcu/GwRm7hMA5x250qnGPUb4X2k7irUbenkexBL8QoZ7dUU+rMnO7d5ldhR3WDj4RMqyap6emxTW1OM6/aPnl/cXiIXAtR+0T31/UI7DvIar/Dl6P7CMJHQgAIACAAgAIACAAgAIACAAgACY7hnHJLmy4bE7H+lWnTriT9UDfMt38F7+MTra01+9Pl9yg4rxhUf6VF5l4+H+TRnrKWkUI0yTJUblLInyJEWiUYrC2MhKVSrLVJtsattlh431tN/wCtL/mO6kCpT8CvdFdQsyZikxGDK9fMKspuGXKuUg8RaCIVFjYqOFbRT/SKjC6cGUZlfUCbUXF0lzJrW6tftEX7R3aaGESmotRfUfp286kZTito7sqdJTLJqqynQWWTPdVJ1YgMwGY8dBFffrkzS/h6acZxx4fUsWBYHOq5mSUug9Zz6qjvPPuERKVGVV4iW17fUrSGZ8+i8SNrvoquopT61OwBPBgRcEDhpb4wuvbOlh5GeH8TjeNpLDWDyI6eCye6wclVujIoXNLAmKN3Wy+w7D39GiZdaWk0UvClUhOcJ78/uI4hKzSnXmp8jbQ/GI9GWmaZZXlPXQlF+ApTzAyqyqEBVbKCWyqFAUZiAWNgLnibwu5lqqsY4XRdK2ipc+fzFIjlgISZLKx7V0uxVbbmfLn143yj5w/Opqgk1uQqFt2daVRPZ9BbML2vryhnBM1JbC9H7RPfX9QjsO8huv8ADl6P7CMJHQgAIACAAgAIACAAgACY6t+RxtJZfIbelZvZjN946L+Lj5Aw72WO88fciu5ctqSz58l/vodLTuxALm5NgssWuTuF9ST4Wg1xW0V8zkqVRpyqzwvLZGjYN0aUqqnphLTZvqpm3EAsRc3LEAEnhFpTt9vffyMndcTzJqjHZdXuxl0vYhVU600imcU9HM+jMyVowZdBLuPUFhpbkeWr9STjFtb4K+2pqtVUZvGXuzPVwWSBqmY7yzElieeY6xTyu6recm1hwi1jHTpz9xX0Zl9Qgj7Lj8mAuPO8c7VS730HPZZU/h4a8H/Jp3Q7UhkqFsVKshKnhcEcNCNN4iwsk1F75Mxx2SlODxh43/3qVZafq9qpyf1JkmaO8FVJPxJhytHMoPzGLKaVGtHxiNNm8G9Lx3EZZNkFQ7OR9kO+g7ybCE16PayivUdsb12tGpJc3pS+Rqmz2IUiVdRQ06ZJlOst5lho2cX33uSAVvf7QiRCEYbRRWV69Ws9dSWWZZ0k03VY854VFOj+JXsflLiLfRzT/UtuA1MXOnxRHxTm1EXsgZtW7vM2UcrsfnEmnmtKMHyRWXbjZ0p1o83/AKh4aRllS2dgXYMXUKQEIOgDH1wVIN+48xEu5t4aMw6FPwridaVbs626l4nEiSXYIpAuGNzuVURnYkDf2VNhxNhpEClDtGaC7uOwpppbtpL9RzimHNTzeqdkZgqsShuO0L27j3QudJwmlzGaN5GvQc86ea32G1QbC410Nv4h25ivdfiQ+F1X/UXh+uX/AJOptbLeWElqWGSVZirJkfstOLBgMzlgV0uAN2lo7W0xbXTodslVqJSeU23qyvkj2j9onvr+oRDj3kW9f4cvR/YRhI6EABAAQAEABAAQAJT54Ww1LHco3n+B3nSHIQcvQZrVlT25vohMU5bWZryQeqPH7R8fhCnUUdofMaVCVR6qzz5dF/JZtiJSGsl9ZlyqGYBrWJA0GvHj5Q5aJOpmRC41KcbXEOrXIs+yWAy2xCdMWxlSCMltR1jC9hzy6+domUaMe2clyX3Ka9v6isYUpd6XP0X8jugxPr8eqVv2KGlCAcnmsrufGyqPKJ3XJQ/248TO9jqh8Rw3EaWacxmGdUSL/VmKc9geF2IPmecNa1r0eRLdvLsVW/7YENhEFY9OH1Dnt8L5LlvC+X5xW9gvaNHQ0/t8v/G9tHvYx+pa6vBKNJ0+VNmGUQBMlMTplYerY7yCNOJEOzo0lJp7ESjxC9nThUgtS5P18R10Sz7T5yH60tT+Fv8A9Rzh795oX+JIZpwn5jjHcIP/AHlopw3PTzC3/lX/APsWLKUTLwqNRaXgRXQkRMrcWn788/Q9zTJzH9oF3v0Ozz2a9X9MCWB1HV7WVl/rgJ8ZUth+kQicsSivUdpU9dKo+qUWO+mGjAr8JnMLqZxkv3h2SwPkXhU4qSwxu3qunLVF7r90U/HAZeK1tPuSWymWot2VZQ1h3doRXXlGMUnFGp4Je1a8pQqPOEsClFKDTEU7i6X8mB/aGbN/1CVxyObR48USFbKKPUKd1ww8SdP8pPwh+OYzmnywQJuNWjbzjzzgjTLZSrBiji5Ura4BUqbggizKxFjwPhDFNOnv1wT7mcblqPRNfq/Ik8Iw4rLzqoZmvq/qqBvZuZ7v4iTTjNRzFbv6FXd1aMqrVV+5Hp1bI+fOVmDoVZb6G2hI0OnK99Ibu04uLZI4LKFWE4R2WcoRVb7ogczRtqK3HdJLX6M5u11i9nuzfLh8e6HIJbPzIlac/eWNtL3GcNEwIACAAgAIACABGonWsqi7tuHdxJ5AQ5CGd3yRHrVtLUI7yfL+X5BTyMtyTdjvY8e4ch3QTqatlyO0aOj3nvJ82LQ2PhHQwnszZOjujEuhlnjMu58zp/lAi7s44orzMBxmt2l3Ly2+Rn/RpWdZjeKEn2zTEHijkD5CHXP3lHxRH7HNF1PBpEL0NSzLrBKbQpMny3HgjXv5iI0l/wAhPyLSDT4ZNdVL9yubFzmWVdCVKTGysCQRu3ERGvW41E1zwWnBIRqWsoTWVqZaKWhqKpmZEmTmGrNqT3XY8e6IyhUqttLJaTrW1mlFtRRK7BVPU4iitoTmlsp0Kki4BHA3Ah61zCssrGSv4xouLNyg08Yexpm1M5JEibVsO3TyJxVuIDAEgeJRfhFy0YmJnH/Z4lZZM6++Zlb8LOsIS95seqTzSjHzf1/+CG1Ur0baiTM3CpSS1+bKwQ+dlHxhusuT8GSbKW04vrF/Tc0XbPZz01aYAgGRUyp2vFUJzAd5Bh9ogQkkY7to4OP1luCSwfHJKiDffD/U0H4fz7Q//UKY9tbb7iK+3eKiNHxJKVrNeRJ7QzbzWUam4J7yBYD8/jE2s/f0Lm+ZQ2McW/bS5RTS9XzZxi1EyHtWzM1rd9lP4RmsPdMcrRcsxXiKs6sKeKj32fouf1z9yZwt3v1eQiUq+swIue6/CJUG1LGNinrxhKCnqzJvkReKYTLk08tkNhfIiHeQBmdifeYDxvDN6k6WSw4FKcLlwXLqRshzLyuMpvuB13EEXHiIrItx941VSKrZg8rBzR+0T31/UI5HeSFVlilJeT+wjCB4IACAAgAIAE587KL7ydAOZO4QuENTGq1Xs4569PU5p5OW5OrN6x/IDuH9747UnnZckJoUnD3pd58/49BaGx8I6B4Y4BvmAyslNJXlLQf5RGipLEEvI8zupaq035v7nz5szXNIramanrJVzTrx7TXB7iCREC7m4ThJGi4PbxuLerTl1f7FkxnGqSQ1RV0UqeayrQr1dh1ct2FnmX52PmeV4ejcUp75wQ6nDryitCWYt9OuORVMFo+pkKp3i5PiYrrmr2k20afhlq7a3UJc+pqe006fhWB9ZSACcOraY2UNbORnYg6G1wNdwi3oU+zgkYm+uHcXEpv9PQr+Py51WMPxOlllqjrEk1CyxoxBur9wBF7ncGGukITVaGeufsP4dpWcG8xa+aa/Y07azCfS6Kop9xmy2UdzWuv+a0SehVrGTLegSrbO8pgQ0tXRgd4yspAPhcjyjnUca9w0naXZOVWzqWc5ZXpZmdStu0NCUPcSB8O+BxyJhNx5HlZttQylns9RLBpiVmIT2gw4Bd7X4W3wakHZy5mC4XOeon1FXMBDVMwsAeC3NvkQP8MV13JTnGmajg9KVChO4a9PRFmwGhmTZst5YDSAZmdgNVeWwsDy3MIl06Maawiku7+rcTc28eXQV6g+mjMP+oD5ZgfyhlUX2+vpgmyvYPh6pR5p/wCssSYeTWKXFzNZsptooRbkjmx0HcIkKC1airlcS7Ps1yIzbnGTTB2VLhBoo5XALG/rHXjoLbo7p1PfkCmoQ25vm/4K7VVbTMpYk9kBRyB1t4knzJisvXKVTSazgkKdO27V7N82xJVuSOIvfutviI6clzRcRuaUkpReUxajXtofvr+Y4R2McNPzEVp5jOPkxCGySEABAAQAEADWR22z8BcJ/qbzOngO+Hp+5HSv1IdFdrU7V8ly/kdQyTAjoCtLTtMdUTVnIUAm2pNhrwjsYuTSQirUjTg5y5JZJnpA2bOG4ek+/WTDNVZn2VRgfVHHUAXPOLJWEVHfmZZ/iGcqj0pKP19TYsMa8mUeaJ+kRYQ7qM3VeZt+bPnMSurrsQQ/VqZh+LMYrOILus1f4eltUXoX+j2IRadZ1ZUCnz5QobKAC3qhixF2PIQU7HMcyeGF1+IHCq40o5S/3YqmN0L0tS1NOFmtmRh6sxPtKfkRw+cMVbWVPfmifZ8VpXScVs8cjYdtcbFDQTKgyuuVAgaWSBdWZVO8EaBr7ouuhhVvJ5Klh+1ofDa1qKmSkaRIM6WEyEG6kk5QoAIC9/CGadaMm4x6E66tK1OMJ1HlNbEl0QbQNVUCLOmF50sdpmN2ZWJIJPG2q37oXTqapOPgNXNu6cIVOkl9epKUOysijqquulkqZ6ZnTTKrC5dh7xFz335wvGNyOpN+6VrCulB5uGGq9DmtMW6nIF6suoF2vmzKmoJ0Nu+OZ6HdCe6Zl+zUjrEmT5jK7z5jM5BB1uSQRw1JOvMRHq0XUlu8JFna30bWm1FKUnzzyx0LNJwlsjMEJIAKg3AKg9uxt62XcOJhELOMW29x6vxytUioxWPHzJvY/EBSNOlkXBLMVAvwGYqOe5rd5h9VNOzK+Vvr96Gyf7lnp8EVp3XNoFvlW2pvqPAW0+MOLchtY2F6Oas1mmn1ZLzElkbiAEDnxDB1+MdOGWbb1onzGDsFkg9ok2zWN8o7id55Cw7mqlTStt2TbW0dV5k8RXNsg5W0KrOR5NQJbpexyXAJ0BBYWBA08zESEa0G5uOWXledlXjGhCrpS8tmSEtD2izM7OSzO29mPExBrVZVJZZfWdnC2p6I7jmj9onvr+oQ3DvIer/Cl6P7CMJHQgAIACABCsY2Cje5yju5nyAMO0lvl8kRrqT0qEecnj+RaWlgFUbrAAfKEbzY7mFKG7wkOqnD5stVaZLZVf1SRobfvC50ZwWZIYoX1CvJxpyy0PsA2enVTrkRurzWaZYWXnvIv4CFUaEqj2Ww1e8Ro20Xl+90XiS/SlhK4dR0s6mBHU1UszG+s6nXtH3kUW3axbxt6cEsLkY6pxK4rSlqls8ZXTHgR3Shtg1erUNLL+hbI0ye432IYCWPEbz4d8JlcwUcjlHhFxOpoxjz6YNX2UmZqKmN7/RIPMKAfyh+nPXBSIFzSdKtKD6MxzF6Lq9pJ0th2Z8ynmDvDMgb5loi3UMuOfEtOFVtEaqX5H9Cy/8AaCpy1FTt/wBNKles5WZWAJ/LziXLk8FTRxqWeWVkr22LGowaXU752HzgubiZT2Wx7rFfwxEt5drS0y9C44jT9kvNcNk8NfuahXUwxHCWRT/zNN2SeDMgK/BrRKjvFFPNaajz4mZ9FaM1LWq4KmXTTJUwH6rLmFiOdhEWlDTWn4MtruuqllRXVNr5Fe6O8XmU0qVNlnVcwIO5lzG4MRa9R0q+qJb2FrC74eqc/P8AQu21u2VVXUz0tDSvnmgLNmF1siNcG27eARc98TqNwqq5FDe8OlZyw5J55HOz884NSShMBmUzX9IIF+qmMfXA35D6ptuyqbamH0V0nvsIiipmqpsyjloZblGUKey8x1GumlhqTbkTvvCakmlsO0KanLEnhLmWrFMEaZLly1dlOpaYpVdbdnMALst+R+MM1acpJJPBKtLmjSm5yimvB/7zOcI2YIdZk4qZiizMt7EDx4kWF4VTpYw5cxFzdKWYUtoPfB3UGbWFkRmlUwJDzFNpk4jRllH/AKcu9wX3n6tvWh4gld282lSjkLS0agzCMktEAyqAOW6wGvjaEykorMuQ5SpTqS0wWWzMaOgLMonSpj6El5rggE6nKoJ4xX1a+zcZL9DU2fD1lU6tJteLey9EPjgdOTfqx8Wt8L2iMrurjmWf/iLNvOj7kjEcskLUftE99f1COw7yGq/w5ej+wjCR0IACAAgAbr2ppPBFsPFtT8gvxh7lTx4kRe/cN9Ir6v8A1Fi2SxSXTVGecgZCpW+XNluRqB4C3nDtrVjTlmRD4xaVbmklTfJ8vEdbTY0a2ckqVfq8wVbixZmsoJHCw/fwC7iuqrUI8iLwzh7s6cq9XvY+hc9usZOEYZ1lOqkyzKRVa9jdhmvbiQG8zFrGKjFRRk51HVqOc98nHSXIFXglQy8ZKzl/wFZn5AiO9BCTjJoyalDCkkVEwZZc2yKx+s40IHn+Rilq28tTaWxu7PiNB0oxlLfCz+psfRpV56FV4ymZfK+YfJosbKWaS8jM8cpdndt+O5TOmKnNPiGH1wGmbqnPerZ5f+r4Q7WWY/UiWM8VEn1yvmWrpUrpP/Bah5gDpMlqEHN3I6sjwYhv8MOZysojaXCTT6Ge7MhnwTEVmb/RVfzUORfv7IiJb47SaXLJdcSU3b0JT54ZcOhXHBMoZdO57ctezfih5eB/aHaVRa5QfRkK7tpKlTrpbSS+ZM9JOJS6PDKqZ2VeajItgAXmTBlX3iL38BD7IEW8+hiez8gpTywd9r/iJP7xR3UtVVnoHCaTpWkE+u5oGwMrsTn5sq/hF/8AXE2xWIZM9+IZ5uIx8EOcY2ip6OZ1NUk2Wkzs9Y6AymvvBIJt4ED4RNM+O9nMAkymtIP0LhpqBTcLeykI32TnuN/rNwtbjWWvIXGeIteJb5XZ7XLdfnwhWcbiFvsQrbTyGQkTBa5BOo115C57tIRCpGfJj9e2q0HiosFBx3bY5RJpEL5AFBGiiwtqdw+Z8I5OrCHeY5Qsq9f4cW/sVekp5mZps5s01tNNyryW/wAzFZcXKqSS6Gr4fwuVrBye839B8bZh62S+64zZfG1r2iOnHLLKaraY+IHfpu4X5cLwiWM7EiGrStXM8hIoWo/aJ76/qEKh3kNV/hy9H9hGEjo+wXCplVOWVKGp1JO5VG8mHaVJ1JaURby7ha0nUn/9LbUbH0rO9JIqHNbLl9YQwugv6ofKtkvwGa9tdYsfYIY2e5mV+ILjVqcVp8DPKOpzhgVKujMjod6upsw79Yr61F0pYNHY3kbqnrjt4o8otQzfadv8py/6YK22F4IXabqUvGT+m37Gj4Js1TyaP0qsRppcLllr98hZaqLi7sWG82Fx3mJ9vaw06p7mb4jxis6zpUHhLr4kJjeGigxmklj2FS6NLvvR1YZ0J4jUEHfraFStIxkpR8RqnxipUpTpVd8p4ZYunmUThDn7M2UT+K37xOZRU+ZNbGkVOEy0OoaU0o+Gq/laGqDzAlX0OzuH4bP5ox/E6Zl2YkZvWp69h8DNU/M/KFvkMweJp+n0Zdei3FMk9pLHSct199QTbzW/witsqmmbizT8et3UoQrLpz9H/kuHSLs5/wAQw+bJX2gs8o8piarrwvqt/vRaNZMnGWGYnj2OzqvC5FEUfPKnjrN3ZCBgUYHUFWOnd4RDhUVPMJdORd1bSVy41qSzqxq8n/ks7D0fAa+c2nXgSU77kJp5sfhCLGL0uT6sc49VTqxpL+1fcq+z7tKlSSrFXVVIIJBBIvvHjEGvNqs5RfU0NjbxdnCnNZWBzjUuZVOkyqmTpoX1Fc9geCgAQ47qtpx9SLHhdj2uU910yEQ+ZdckaHstT9XSywTZpgL/AI9V+C5R5Re0IaaaR55xGt21zOS/3Bzs7iknE6eZRV6qZ8kmVODDeVNlmD7raMCNxPmZBBHOx2zgwtJktp5mIZh6oN/05ZykqOZLDXhoLAXN+ZAkcSrTNDBbhPrPqLDjr9UARx7rAqD0vUjG9pHzTpMpOzLcvcLcXSWAQCd+t9YjVIxowcocy1talS9uI06rys5HCIAAAAANwHCKeTbeWbmEIxWIrCPYSKCAAgAIAFqP2ie+v6hCod5DVf4cvR/YRhI6ax0cYWJFJ17etO7ZPKWPV8rdrzi5sqWinq8TDccunWuOzXKO369Si9EO00v0ivqalwnpcwOrPwCFjlvwsHAHuw9KtGM9Mn0IsbGrVo9rTWVnGxV6PNUVVfUypbmRMqHZWCNaxZjcm2lwQT4xDvlq04Rc8BnGm5qbx6imFpmVB9piPxOf5iHUWamPQvbeWLZy8NX3ZrPSrVtTYZ1qC/UTaZwOBCTUIHhpF5jZI8+jJuTfqUDazaFsRxDDpsuUZcqnZXLMy3LO8ssLA7gEAv3mIzuoPbrnBbQ4RXj739uG8/oan0hYUarDaqSouzSyVH3k7S/NYlvkU0XuQfQlVdZhank7D4Bb/OGqMdOV5ku+mpuEv+q+mSD6cpMunwyVTygF66rzW5lusmOfN2Hxhx7EeGZSX6FTppzS2VkNmQgg8iN0Z7ViWUekdlGdHs5cmsM2vZfaGXWSgQQJgHbTiDzHNTwMXlCvGrHPUwF/Y1LWph8uj8TjEtj6OfNM2ZJHWH1mUsue27NlIzeJ1hVSjCp3kItr2vb57OWMmT9K+PS6ubKw2jt1FO2acyerdQQEFtDlBPmRyhFWpGlDK/Qes7apd18PfLy2RgFoom8vJ6DFKKwuha8F2sWXTGRUSzMCgiXbLa2vYa+4d+vhE6ldpQ0zRnb3g1SVftaLxl7lewqhM6akrgx7Xco1Y/DTxIhi3p9pULLiVz7PbN53eyNHnGzA6ALoLkC/heLs8/Kpt5gMwOtfRnJUyQM9t0yUN91+sQOHEd4EdTOFnqqozLcgNLfMxw6V7afF+sIlS2+jS2g3Ej89db8z3R06ZxWV6nEFBYAS0Kg/fbePhYeUR7uMnSaRZ8HqQhdpzeCbikN6EcAIACAAgAWo/aJ76/qEKh3kNV/hy9H9hOVKLsFG9iFHiTYQJZeBVSeiDl4LJtu0ZEjDqjLoJVNMt3BZZt+UaLGI4PM9WupqfVmCbBUBmy6eUN817X5Xc3PwF4qbmOu40+hseHVPZ+G9p4Zf12NU282qfCWoZFNJQy5rMrZr2ypl7KkbmOa9zfdFnJqnHyRlKcJXFXd7yf3IX/uixxWTNpUPoVSoqD9mS6kFlHLPcWXmW4CGJ0Y1XGaJ9G+qWsKlCfmvRlz6TaAz8Kq0AueqLAd6Wf8A0xLZUR5mNbK/SimtvYyx55gIpKkMV8eZvaFZS4fr/wCr+x9FJMBuAQSpsbcDYGx5aEHzi8RgXlFE2q2pkYK9NIk06lah5jPLl6EAkXccNWbceAPKESkopsdpU3VkoLm3hGb7YYpNxKtSbNUS5EgESpeYMSSQSzEcSQPwiIFe8i4YjzZorHgtWFZSq8k/mJ3isNVqXiK089kYMjFWG5lJBHmI7GTjumJqU4VFpmsrzF8VxerqFKTKufkOhVSq3HIlVDEecSle1EsPcqZ8CtpSysr0I2jo0lLllqFH5+J4xHqVZVHmRY29rSt46aawLw2SAjoF32KwzJLM5h2po7I5S+B/xb/DLFvaUtEMvmzDcZvfaK2mPdj9ySw3EaasmVVHOVC0pspVwD2GRbHXehJt3HyMTCmKdXzZ2A1QlzGM2gnk5FZrvJPELc3ZP70PrGMgRE3a+TMuOvsvAHMBbhwF4MCiHxXaqWqkSe2542IVe/Xf5R3BxsbYLsqZ+HVlbMuOrAMkm/aZWBmseYt2QeZPKOOW6QnVuSOB1BmSEY6m1j4g2/aKO6hoqtHoXCqzq2sZPmP4jliEABAAQALUftE99f1CFQ7yGq/w5ej+w62dTNV045zZf6hDlBZqR9RjiEnG1qNeDNd26l5sNrAONPO/+Nov5cjzqHeRj/Q8AZ1J/j+QeKzH/L/3wNTJ/wD4+3+7mldJWNUtLKkmspjUJMmZUACHK9rgjORbjqDFjLGNzM0dWpaXhla202oZsBebRq1KFmrJK3XMqEi+UqbC+YajmYRTnCUfc5Ei5o1aNX+t3nv9TQdna4VVHKmGzdZLAbxtZx8bwqnLXFMYr0nRqOJR9jOjqbR1pLMjU0p2eSbnMQ18qsttMt999bCGXb5qqoT48R02crddX9OpVJO2M8YvXzqZ7ymdZYUjMjGWAgIHPsnUb7iE3VZ0saebHuF2MLrV2nJL6liwvo+qK2q9OxKacxACS1UKVXgLXOQanTU6mF6ZVY4lshl1qVnVbovU1yfRfyaDh2zlLIH0clAftMAzfibWHIUKcOSIte/uKz9+bZVdq+k2kpmMinT0ueNCkq2RT9+ZawtxAvbjaOzlGKyxNKlVqS0xy2ZpX11TVThNndVJA3SqdFAtydjqx/sRV169OXdj+preH8PuqWHUqNLw5nUQS9COgEcAmNmsG9ImXYfRIe194/YH793jE20oanqfIoeM8R7GHZQfvP6F9kIRMuw7Pdy5CLYxmShdJ+AzqWoXE6MnMoHWW1BUCwcjiuWysO4HheFeRwy7aLHJtbPadPYknRVuSEQbkW+4D5m5joEZABftgdjxMIn1SXT6kph633nHLkOO/lDNSrjZDM6nRFp6UMYWRh/o6WDVBCBRYWloQWNhuGgX/FCaW7yEMtlO2anIZAVfWT1gd4JJO7lFbexkqjb6m/4HWpStlCD3XMlohlyEABAAQALUftE99f1CFQ7yGq/w5ej+w82aa1ZTn/8ArL/UIct/ix9SPxJZtKnozbsUputkzZf20dfxKR+8X551HZ5Pn/okqck2lvplmsh7sxI1/FFbUem6T8f4NTbp1OEyj1Wfo8mmdNeFGfhbsgu1O6zh4LcP/lJPlFlJbGZpNplKm2m7NVrcDMluP/ZMQ7SLipLzLnjNWNSpCS6w/kcdH+1zUctVcF5TqpIFrq2UXK358REaFz2NRxfLJaXHC1eUIVIPEsL9R5tv0iTp8s09BJdOsGVp8zKLA6ES1Uk3O6/wHGJju6eM5KVcGuVPS1+vQnejjYSXQSVmz7dYBm7VrS9NSb6ZrceA05x2nTy+0nz+w1cXemHs9F+71f5n/BOtt7hobL6bIJHJwR8RpD+pIgRpTltFZKD0n7fGcwoMOmgh1vOny2BAQ/URlPLeRzA52bqVYxjqJVrZVK1VU0t/sin0FCklAqC3M8SeZikq1pVHlm8tLOnbQ0wX6jmGiUEAHTSyACQQDuJBsfA8YU4tLIiNSEpOKe6H2DYU1Q1gcqL678u4c27vM98i3t3Ue/IrOJcUjax0x7329S4VWIy6OTLyrll9dKleAmPYsTz3knvvFxGKSwjDVKkqknKT3Ylt1s1PdRV4dOmS5y70DnI9vqshOW/Ika7jwMKEFVPSRLn4XVSKoGVVLLdFWzDM7KV0XepvvB3GO4AyNFvYAXJ3AQZwcbxuy5bMbNhSJk8XI1VOA725nuhipV6IiVK+dol5qcXl08ozJrWUfEngFHEmGYxcmJgm2Z8jTMQqTUztEGiLwAHqqOYG8niYVXrKjHSubL/hvC/bFKOrGF+uTvEKJkfrZRyuPg45GEwqQqx0shOF3weutXLo1yY/wrE1nL9l19ZTvH+0V9eg6T8Ubzh3Eqd5DK73gP4jlkEABAAtR+0T31/UIVDvIar/AA5ej+wUc/q5iP8AYZW/CQf2gg9MkwuIa6Uo+KZ9BKbi44xo+aPMmsPB851VKaTE62QNMk/rZfuzO2tvAERW38WsTXQ1PAJqcalF9f35m+YLiC1VMkwWIdbMN9judSPG8T6VRTgpIzt1Qlb1pU30f0M/6ZGkUWEeiyESX6RMVUloABYMHcgDwA8xCngbi3JmN4JjfVsZcw9i9g32baa9xtEK5tta1R5l/wAL4t2Muyqv3enka/sdh8mnktiVYwWTLF5d+P3wOJJ0UcT5Q3Z2+Pfn+g9xviWr+hSfq/2/kpW0e0dRjEwtMLSqJT9HIBtntuaZb1j8hw4mHbm67PZcyLwvhPb4nPaP3/wFJSgWSUngqD9hvirbnUfizWKNC2hyUUdFbHUWPG++EyUlsxym4T96GP0Hc/DJqS1mtLYS3F1bhY7r23X74XKjNR1Y2GKd9QqVXSjL3kNIaJZ4TaOpZONpLLLpTUM2rkU8uaGlSZI4k5phtYEKfUFuO/Xzi2jSdSEVNYwYqreQtq1SdB5cuvh/JMVTSKeXLVmWTLJshOik6/WOlyb7zcm8S0kuRTTm5ycpPLIfb7CeuwuoC9oqBMFuOTtaeIB+MKQhmc1fSdVNQpTS2KOQVnTgdXUaLlO9WI9Zt/LfHcAU+npHmG/A72PHme8xxzSI9W4hTLFhNIkvUC7faO/y5QxOTZXzuJVGSlVjaSF7Ru3BRvP8DvhEabkOUqcplWmYmamplmo1TOBkBICqTbT9zxiRp0x2J+jRHYv06nCgBRYDQAcBEOSUtmRaNzVoVO0ptpjV1BBBiBOLpSyj0GxuqXF7Rwqrfr/JWMVlNKcTk0ZDr94d8WkHGrDD5MxVtVq2F26ed4v/AH6FkpZ4mIrruYXinqQcJOLPT7etGtSVSPUVhA8EAC1H7RPfX9QhUO8hqv8ADl6P7CMJHTb9jcQ6+ikte7BQje8nZPxtfzi/tp66aZ51xKg6NzOPnlejM86aMHMqfIxBR2fYT+4E/RsfM2+EcuKeuDQ5wu57CvGXTk/RkPgm0E+kJ6l7Bt6sLqTztz7xFRSrzpPY2V3w+hdrM1v0aIfF2nVdSKirm9ayi0tAoVEH3VueOt/4h+peylHSlgg2vAqdGprk845INkujsVdWXmMBSSznm30035L7rHieAibbV3UjhrkUfFbCNtU1Jr3nsupIY5Xvj1aJFP2KCk9XQhWIFgxA57lHAX5mHpZ5Ln9iup6YvVNZX3FazZ+fJ0MslRuMvtC3gNR5iKmra1E88zY2vGbWcVHu+vIX2TxlKSo6yYDbKy6WzKSQb2PhY+Mdtp9jLMkJ4rR9sopUZJ4fiPdrMbpahAZaETcwJewGnazX53JHhaHbqrTqQ93mQ+E2Vzb1czeI+pES62omy+pVpjy9BkUFhYG4Gg3A8IYXbzWnfBZS9go1e2bSkPqHZSomesBKHNtT+Ff3IhyFjJ97YiXH4gowWKayWLD8Fpqd1Fw84i6dYRc24y03C194F++J9O3hT5Izt3xKvc997eC5C+Jz3FNUzV9aXJmEdxCkj5gQ8QCPwDEqatwNRVaqJeQqASS6dkhFXXMSAwtuveOt4EtpFQ2GxCroBNlOnWUzBgiTWAZddCAMwUEWJW+h3cbolVihmdeMSsjAZcvW2Y9+4dwHLxvDbqNkKrczktthKomKnrECBJsiRpzm9kRlRi53S9O87/LlDqp+JYUbNLeZGMxJudSeJhwnJJLCPCeW+A6a6nblo32lU/EAxAlsytlF5whjOSxiNc4cDRfhZyjeOPLKIbGkGSYfun8okW2dKK/jbT4nNx8Ue7L/APLJ4t+oxEvfis3fA8+xxz5krEQtwgAWo/aJ76/qEKh3kNV/hy9H9hGEjpcOjnaASJpkzDaXNIsTuV9wv3EaeQifZV9D0vk/uZ/jtg60O2gt1z81/g0/E8Pl1El5M5Q8uYpVlPEH8j3xbczGp4Mlrujurpzllf8AiJQ9RrgOF4LMU2BIGmYb+QisubRt6oI1fDONU1BU6zxjkxbCNgaqaw60dSnEsQWt91QfzhmnZVJP3tiVdcet6a/pe8/oRXSFtCmX/hGGnsD/AJmaDe/NM3E/a8l52sW4UIGdpwr39xl83z8kOth8RkUkoyWGQXzBwCc2m5rXNx8NfixQuoyXvcybxHg9SDTorKx8iaO1UkNLCEsJlRKk3IK5OtDkGx1PqEAczEqnOM+6ynr21Wg0qkcZJCXXB5k6VMQdbIYBlNjdG9R0JGqkfAgjhC8DCk+h7MnyEMpSiK05sqKFF2IBY7hoAqk3/ciOYOucvEVn16rUGlJyTcuZAdzrxKHjbiN437o7g5khOkLEZkjCZ02WcsxissMOGc2YjkbEx1HGPcVwtMXwqW6HLMCpMlON6Pa6kEaixuptwvygAR2Urp70Ty8SlPKmtLaWzMukwcG7Nxc8Rz1GhgyjmSr4HSSMOo0lzp0tXPbmZnHrsBcAX4AAab7RHnmUtkR5pyZDYrtfTLcIWmH7osPxNaBUZCOwkyr1eNzp3qKJa895+J/YQrTCPMlUeGubzgZrQ3N3YsfP898Jdb8pb0eGxj3gqqMZbqLEcuMFOo87i7izhpzDZojIlFOBgA1gSmFPIVQfZpe3uiKm51N4Ra8CjbRnOrX6csrYa1I6tSXNgAWPcBDSpSeIllLidDtKlzTXJaV5tlcxqvDUgcAr1ugB8Tf5CLKnDEseBi0pTuHKW75kvhcjq5KLxCi/jx+cVFeeqo2eqWFHsreEPBDqGSWEAC1H7RPfX9QhUO8hqv8ADl6P7CMJHQgAu2zO3zyVEuoBmINFceuo5G/rD5+MWFC9cVie5nL/AIDGrJzobPw6foWSd0kUCLcvMv8AZEmaT8lt84sI3FOSymZ2rw25pvEolA2s6QquuBk0iNSyGuGmv7VxyUA/Rj594hqrdwgvFku14NXqvdaV4v8AYrWH0CSVyoPEneTzMVNWrKo8s19pZU7aGmC9X1Y6holiVXLZkKqcpJRgeTIwZWHeNR4MYk29x2TKziXDleRSTw0TldtC71lPVBFVpamVNCk/SymtzG9SMw74l079N4kilr/h6UY5pSy/Bjra3E0apoJ0lhMEmY7OFOqoygG97WPdviTK4pxWWyqo8Muas9Ki16kb0jY/6V1NRJUyZtIc6uTfNYaiw3AkLx5jjDVO9U5KKXMnV+Azo0nUlNbDvHNqqbEMKmS1WYrzCpAK+rMUg772K35cIflWjGWl8ymnb1Y27uGvdRQaZauWoSXWTpaKLBZbzFAFydysOJMK7RFN/wCTj+UczMJnzB9LWTnv9pph/U5iFK/w8KJuLf8AD3aU4zc+azyIYYMucqt2sTutqB4Q97S8ZewyuFQU3FNvB1LkKNwH9+MJc5PqOQt6cNkhWEjwQAEBxrKIKYtiRyJifF7GbqR0zaOGGkdEG1rg5VgzNooWw5WUaX5CKp0m6mpsny4vFWXs0Ib9WU/Fpprp5kST9ChBmzBxtuVe7lzOu4ay4xUFqfMqdbjTw/kG1FCDTMqi3VZSo5AaH/KTCKVTNRoc9ndKFOtnv5+g4wyp6yUj8xr4jQ/OKyvDRUcT0qwrqtbxn5DqGSWEAC1H7RPfX9QhUO8hqv8ADl6P7CMJHQgAIACAAgAIACAAgAI6ARwCM2le1M/flHxYftEqzWaqKrjUtNnLzx9zjDVtSS7cQD8TeH283LM5xf8Ap8Dil1wBiWedLmP6meqL2zYHTS/KKhRlKWx7ipwpUIqXgvsR0ivlyxaWjHvNrmH5Upy7zItO6pUlinFsWqXkqASoJYXsBrr+UIgqjeEx2tK3gstbsi6mcrerLC+ZP+0SoQkubK2tUhLuxwIQsYCACGrB228f2ibT7qM/dLFWR5SAdYmY2Gdbk7gMwuT3WhXQjGhYzjk3E5ppaEFZI9pNIIuv+leQ3t3C8MqKhuxrSo7ssGH4LLpZQlyxoN7HezcSYYnLU8keo9TyRtdJBdlO51t8RaIylprGg7PtuD6lzpyKrsvNKNMkNvRiR5Gx/Y+cLvqeymi2/Dl2mnRfqiwxWmqCABaj9onvr+oQqHeQ1X+HL0f2EYSOhAAQAEABAAQAEABAAQAEAERtUP8AwzdxT9QiZY/FRTceWbN+q+57hZzUku3AW/CbGFyem5eSm4jRdzwT3f7cP5BE080FK9esk3G9df5+WsV6XZ1fJnq3D7yN/wAPjJd6Oz/QSwFx2l47/KC5T2ZY8OlHeL5ieOS7MG4EW8xHbaWY4EcRptTUuhGxJK4IACACIrvaHy/IRMpd0oLzHbNo6wuk66fKlXt1sxEvyzsAT5Xhx7Iin0Bh2AyqSUJUhbKN54sebHiYhyeRiW4hUyoQNNFdxmTbKw4G38RFrrGJGk/D041FUtZ8pIo+0qGRVS6hR2X1NuYFmHmtvhE6GK1JxK+0qTs7nD5xf0LDLcMARqCLg9xilaaeGek05qcVJcmdRwULUftE99f1CFQ7yGq/w5ej+wjCR0IACAAgAIACAAgAIACAAgAb4hTdZKdPtAgePD5w7RnompEa8odvQlT8UVnZ/FOpJlTdFvvP1W4g9xizuqHaJVIczLcLvlat29dbP6epPzZH1l1U8v25iGKVf+2ezKPjX4bnTbr2vvQe+F0/kTlzCp0iROCmtzP2HEa9jV10n6p8n6jRpJV80vTu/vhDbpZjhmmt/wAT0tSlKLi/LdEwtpidob945GIEoypyNvZXtDiNDXDl+5Wa20p2ViND8uET6aco5SKa5nCjNxk+Qwm4iPqi/jpEiNB9StqcQiu4siV5kzuHwH+8L9yAxm4r+nyG86XlYjlDkHlZREq03TnpZIbLTMtdSk7hPlX8C6g/nHXyGnyPpSqlRFaGWiCxTsgagZnlpmO5esdUzHuGa/lHIxy8CNOSAmjNMqKcuJhkvlzgAZgb5TYbiCpHlCK1PZoLG5lb11UX9r+ZW8Ww7r5Dyj669pPeHDz3ecM2tTTLSzQ8cpxlKF7S7sluQWytfoZL6Ml8t+XEeIP96QX1HftIltwC+Uo9hJ7rl6FhiuNKLUftE99f1CFQ7yGq/wAOXo/sIwkdCAAgAIACAAgAIACAAgAIACACNxXBkn6nsv8AaH7jjEqhcypbc0Vd9wqlde9yl4kEcOqqc/RklfuG481MT1WoVe9sZ+VjxCz+G215fwIJilQwzBcw3EhCde/LD2inHbJQXNn7VJ1ZR9cL7g2IVH2SP8B/eF6YkCNpbt4Ty/U5k+kzTlDNrwvlENzlRissvbKzuYrsqCaT88C87Z1kXM7A66hb/mYZjeRk8RRZT4JUhHXVkcyqVV3DzMdlUkztO1pQ5IWhBIIetP0jf3wETafdRn7v40hKXMKkMu9SGHiDcfMQsjn1XTT1nyZc5dVmorg9zAH94jyQ0yu7RYjIl3lzgWDKSyhCwCG4u/AA6iEYfQjVK0YPDIbCEpcrCly8CwF83IXDdq3LhCZZCMozjmPISrKMFg24j5+MMumnLUTIX9SFCVu94vx6ehQtscKaVMFTK01Ge3BuDeB3H/eJUGpR0SEWdzKnJNPdciRwuuWdLDjfuYcjxEVFek6csM9KsLyN1SU48+vqSNH7RPfX9QhuHeRIr/Dl6P7CMJHQgAIACAAgAIACAAgAIACAAgAIACACuSm9GrCu6XO3dxO753HnFm/61DK5ozEcWV+4PuVP3JKqk2Pcf7MdoVNcTF8f4c+HXmqHde68vIh1JR78VMdlHKwa2xudcIVY+RZJiiYluDD890Vq92WfA1MkqtPHiVhlsSDvGkWSeVkzco4bTPI6cIas9dvGJtPuoz118WQjCxg3XoU2jWfSmjc/S01ygO9pJOlvdY2PcVhE0JaLbPrVop7zpqM0icirNZFZzLMstlLIoLMjByCQDYqNLEkJg0NqK1GOU1fLnYsnoAZpQmubgMAJJvcEEXC23X45eMcccJ5I1Gg6bm3yfI0GplRFOtERW04YEMAQRYg8Qd8Ce4h88mc1chsPqLi5lP8AMcveHz+MPTgq8MPmXfCuJSt6il06oteGTQ7S2U3BZSD5iKfS4T0vxN/KrCrbucHlNP7Cvocz+nM/A38RzRLwfyHPaKX5l80Hocz+nM/A38RzRLwfyD2il+ZfNB6HM/pzPwN/EGiXg/kHtFL8y+aD0OZ/Tmfgb+INEvB/IPaKX5l80eehzP6cz8DfxHdEvB/IPaKX5l80e+hzP6cz8DfxBol4P5B7RS/Mvmg9Dmf05n4G/iDRLwfyD2il+ZfNB6HM/pzPwN/Ec0S8H8g9opfmXzR56HM/pzPwN/Ed0S8H8g9opfmXzR76HM/pzPwN/Ec0S8H8g9opfmXzQehzP6cz8DfxHdEvB/IPaKX5l80Hocz+nM/A38RzRLwfyD2il+ZfNB6HM/pv+Bv4g0S8H8g9opfmXzRBbV4PNeWrLKmFkPBHvY+A52ifYtxk4tczP8fVOdKNSEllPox5Jp5syQrNKmBrago41Gh4eccjB06zjjYreOab7hcaia1x+fgyNrsOm3B6qZr9xv4iTKLKngFdqm6M9scskpg0iaZdjLmXU21R93DhFfcUpKWcG7sbqn2eHJbeaI/GMNmiZcSplmF/Uffx4RIoanHkQL10+1zGS38yIqGEs5X7B32fsm3gdYfUJeBBlXpReHJERXTFLkgg3tuMSqWVHcpbuUZVW4sQVr6DUngIcIpMYXKrKack6TKnpMlm6sJUzzBGXUEaEcoDpvGye2IrUAnSplPPG9XR1VjzluRY+6dfHfDUoiGiUqJQ1tbXfaGWmNtEJisxZSM73yryBJ8AALk9whOlsRpbKFUbY3ewo6kr9rIb/ht+8Odg/E66LHE2VLrJTLkex3hkZWU8CARw5iEYlBjOmVN5RXsFpaikqklPLmNLZ1swRiB2h2t2neI7VoqriS5o0PDOJyoxcJd1/Q+pIllYEcAIACAAjoBHACAAgAIACAAgAIACADyDqB7B1AIACOgEADKs9by/mABCBgzqXvHiIAJKAAgAI4AQIAjoBAAQAf/Z"/>
          <p:cNvSpPr>
            <a:spLocks noChangeAspect="1" noChangeArrowheads="1"/>
          </p:cNvSpPr>
          <p:nvPr/>
        </p:nvSpPr>
        <p:spPr bwMode="auto">
          <a:xfrm>
            <a:off x="307975" y="7938"/>
            <a:ext cx="304800" cy="304800"/>
          </a:xfrm>
          <a:prstGeom prst="rect">
            <a:avLst/>
          </a:prstGeom>
          <a:noFill/>
          <a:ln w="9525">
            <a:noFill/>
            <a:miter lim="800000"/>
            <a:headEnd/>
            <a:tailEnd/>
          </a:ln>
        </p:spPr>
        <p:txBody>
          <a:bodyPr/>
          <a:lstStyle/>
          <a:p>
            <a:endParaRPr lang="hu-HU">
              <a:latin typeface="Calibri" pitchFamily="34" charset="0"/>
            </a:endParaRPr>
          </a:p>
        </p:txBody>
      </p:sp>
      <p:sp>
        <p:nvSpPr>
          <p:cNvPr id="53258" name="AutoShape 10" descr="data:image/jpeg;base64,/9j/4AAQSkZJRgABAQAAAQABAAD/2wCEAAkGBxQSERUUEhQWFhUUGBgZGBcVGRUcHRgYGBkYHRgcGBcYHSggGBwlGxgcIjIiJSorLi4uGiAzODMsNygtLisBCgoKDg0OGxAQGywkICQsLDQvNCwsLCwsLCwsLCwsLCwsLCwsLCwsLCwsLCwsLCwsLCwsLCwsLCwsLCwsLCwsLP/AABEIAOEA4AMBEQACEQEDEQH/xAAcAAABBQEBAQAAAAAAAAAAAAAAAwQFBgcCAQj/xABIEAACAAQDBAYGCQIEAwkBAAABAgADBBEFEiEGMUFRBxMiYXGBFDIzcpGhI0JSYpKxssHRU/CCosLhFTRDCBYkg5Ojs9PiY//EABsBAAEFAQEAAAAAAAAAAAAAAAACAwQFBgEH/8QAOBEAAgEDAgMFBgUEAgMBAAAAAAECAwQREiEFMUETMlFhcRQiM5GhsQZSgcHRI0Lh8CRiFXLxJf/aAAwDAQACEQMRAD8AhozJ6mEABAAQAEABAAQAEABAAQAEABAAQAEABAAQAEABAAQAEABAAQAEABAAQAEABAAtR+0T31/UIVDvIar/AA5ej+wjCR0IACAAgAIACAAgAIACAAgAIACAAgAIACAAgAIAOJk4KQCbZtBfcTyvuv3QtU5SjlDM7inCahJ4b5HcIHggAIACAAgAIACAAgAIAFqP2ie+v6hCod5DVf4cvR/YRhI6EABAAQAEABAAQAEABAAQAEABAAQAEABAAR0B1W4bNkosybLZEewVmFgSdw7ie+HHRqJZw8ESF9bzlojNZQttJhgGAPUEdoVUt0PIKer/ADLRZWUP6e/VmY45cf8ALSX9qXz5kbLa4B5gH4xVSWJNGupS1QT8UdQkcCAAgAI6ARwAgAIACABaj9onvr+oQqHeQ1X+HL0f2EYSOhAAQAEABAAQAEABAAQAEABAAQAEABAAQAWLYPChUVahhdJYzsOdvVB8/wAolWlPXU35IqONXToW7085bfycY7tVPrqnE8NWV1yzHSRTiwAkspyzHdhrYFS99dVi4clnBjIU5aXNdP3JPpikLSYHKpVNyXlSwTvYrdmY95K3846kopIRKcqs3J82UqStlA5AD4CM9N5kz0mjHTTivI7hI4EABAAhMmy1cGcJjKyTlRZZy5ZoROrdjcXGeYotu36GLG1hDs3KRmuKV67uo0qbxhZ+YsIr2aOPLc9jgoTM9c2W+vgfK53C9j8DDnZy06ugw7imqipN+8xSED4tR+0T31/UI7DvIar/AA5ej+wjCR0IACAAgAIACAAgAIACAAgAIACAAgAXpKOZNNpaO5+4pPxtuhcYSl3VkZq3FKks1JJEpL2QrW3U7+ZQfmwh1WtV/wBpDlxizj/f9/4LZ0VUuR6sNo8t1luLg5WXMSLjTjE+yoyhq1Iz3HbynX0dm8rc76KsKlD02py/TTaypVmP2VmtYDkNYmpLOSjlJpaehRelTGxX4lLp5RzSaK5cjcZptmHlYL45uUMXNTRB+fIseFWrr3EV0W7/AGI+KI3wQAEABHQyMcUfKFNr9tPIXGYd17Kb/cA46TLeScXB+pS8Spyp1oV4+j/YeyQoloLAzGLzHmcbOQJcu/GwRm7hMA5x250qnGPUb4X2k7irUbenkexBL8QoZ7dUU+rMnO7d5ldhR3WDj4RMqyap6emxTW1OM6/aPnl/cXiIXAtR+0T31/UI7DvIar/Dl6P7CMJHQgAIACAAgAIACAAgAIACAAgACY7hnHJLmy4bE7H+lWnTriT9UDfMt38F7+MTra01+9Pl9yg4rxhUf6VF5l4+H+TRnrKWkUI0yTJUblLInyJEWiUYrC2MhKVSrLVJtsattlh431tN/wCtL/mO6kCpT8CvdFdQsyZikxGDK9fMKspuGXKuUg8RaCIVFjYqOFbRT/SKjC6cGUZlfUCbUXF0lzJrW6tftEX7R3aaGESmotRfUfp286kZTito7sqdJTLJqqynQWWTPdVJ1YgMwGY8dBFffrkzS/h6acZxx4fUsWBYHOq5mSUug9Zz6qjvPPuERKVGVV4iW17fUrSGZ8+i8SNrvoquopT61OwBPBgRcEDhpb4wuvbOlh5GeH8TjeNpLDWDyI6eCye6wclVujIoXNLAmKN3Wy+w7D39GiZdaWk0UvClUhOcJ78/uI4hKzSnXmp8jbQ/GI9GWmaZZXlPXQlF+ApTzAyqyqEBVbKCWyqFAUZiAWNgLnibwu5lqqsY4XRdK2ipc+fzFIjlgISZLKx7V0uxVbbmfLn143yj5w/Opqgk1uQqFt2daVRPZ9BbML2vryhnBM1JbC9H7RPfX9QjsO8huv8ADl6P7CMJHQgAIACAAgAIACAAgACY6t+RxtJZfIbelZvZjN946L+Lj5Aw72WO88fciu5ctqSz58l/vodLTuxALm5NgssWuTuF9ST4Wg1xW0V8zkqVRpyqzwvLZGjYN0aUqqnphLTZvqpm3EAsRc3LEAEnhFpTt9vffyMndcTzJqjHZdXuxl0vYhVU600imcU9HM+jMyVowZdBLuPUFhpbkeWr9STjFtb4K+2pqtVUZvGXuzPVwWSBqmY7yzElieeY6xTyu6recm1hwi1jHTpz9xX0Zl9Qgj7Lj8mAuPO8c7VS730HPZZU/h4a8H/Jp3Q7UhkqFsVKshKnhcEcNCNN4iwsk1F75Mxx2SlODxh43/3qVZafq9qpyf1JkmaO8FVJPxJhytHMoPzGLKaVGtHxiNNm8G9Lx3EZZNkFQ7OR9kO+g7ybCE16PayivUdsb12tGpJc3pS+Rqmz2IUiVdRQ06ZJlOst5lho2cX33uSAVvf7QiRCEYbRRWV69Ws9dSWWZZ0k03VY854VFOj+JXsflLiLfRzT/UtuA1MXOnxRHxTm1EXsgZtW7vM2UcrsfnEmnmtKMHyRWXbjZ0p1o83/AKh4aRllS2dgXYMXUKQEIOgDH1wVIN+48xEu5t4aMw6FPwridaVbs626l4nEiSXYIpAuGNzuVURnYkDf2VNhxNhpEClDtGaC7uOwpppbtpL9RzimHNTzeqdkZgqsShuO0L27j3QudJwmlzGaN5GvQc86ea32G1QbC410Nv4h25ivdfiQ+F1X/UXh+uX/AJOptbLeWElqWGSVZirJkfstOLBgMzlgV0uAN2lo7W0xbXTodslVqJSeU23qyvkj2j9onvr+oRDj3kW9f4cvR/YRhI6EABAAQAEABAAQAJT54Ww1LHco3n+B3nSHIQcvQZrVlT25vohMU5bWZryQeqPH7R8fhCnUUdofMaVCVR6qzz5dF/JZtiJSGsl9ZlyqGYBrWJA0GvHj5Q5aJOpmRC41KcbXEOrXIs+yWAy2xCdMWxlSCMltR1jC9hzy6+domUaMe2clyX3Ka9v6isYUpd6XP0X8jugxPr8eqVv2KGlCAcnmsrufGyqPKJ3XJQ/248TO9jqh8Rw3EaWacxmGdUSL/VmKc9geF2IPmecNa1r0eRLdvLsVW/7YENhEFY9OH1Dnt8L5LlvC+X5xW9gvaNHQ0/t8v/G9tHvYx+pa6vBKNJ0+VNmGUQBMlMTplYerY7yCNOJEOzo0lJp7ESjxC9nThUgtS5P18R10Sz7T5yH60tT+Fv8A9Rzh795oX+JIZpwn5jjHcIP/AHlopw3PTzC3/lX/APsWLKUTLwqNRaXgRXQkRMrcWn788/Q9zTJzH9oF3v0Ozz2a9X9MCWB1HV7WVl/rgJ8ZUth+kQicsSivUdpU9dKo+qUWO+mGjAr8JnMLqZxkv3h2SwPkXhU4qSwxu3qunLVF7r90U/HAZeK1tPuSWymWot2VZQ1h3doRXXlGMUnFGp4Je1a8pQqPOEsClFKDTEU7i6X8mB/aGbN/1CVxyObR48USFbKKPUKd1ww8SdP8pPwh+OYzmnywQJuNWjbzjzzgjTLZSrBiji5Ura4BUqbggizKxFjwPhDFNOnv1wT7mcblqPRNfq/Ik8Iw4rLzqoZmvq/qqBvZuZ7v4iTTjNRzFbv6FXd1aMqrVV+5Hp1bI+fOVmDoVZb6G2hI0OnK99Ibu04uLZI4LKFWE4R2WcoRVb7ogczRtqK3HdJLX6M5u11i9nuzfLh8e6HIJbPzIlac/eWNtL3GcNEwIACAAgAIACABGonWsqi7tuHdxJ5AQ5CGd3yRHrVtLUI7yfL+X5BTyMtyTdjvY8e4ch3QTqatlyO0aOj3nvJ82LQ2PhHQwnszZOjujEuhlnjMu58zp/lAi7s44orzMBxmt2l3Ly2+Rn/RpWdZjeKEn2zTEHijkD5CHXP3lHxRH7HNF1PBpEL0NSzLrBKbQpMny3HgjXv5iI0l/wAhPyLSDT4ZNdVL9yubFzmWVdCVKTGysCQRu3ERGvW41E1zwWnBIRqWsoTWVqZaKWhqKpmZEmTmGrNqT3XY8e6IyhUqttLJaTrW1mlFtRRK7BVPU4iitoTmlsp0Kki4BHA3Ah61zCssrGSv4xouLNyg08Yexpm1M5JEibVsO3TyJxVuIDAEgeJRfhFy0YmJnH/Z4lZZM6++Zlb8LOsIS95seqTzSjHzf1/+CG1Ur0baiTM3CpSS1+bKwQ+dlHxhusuT8GSbKW04vrF/Tc0XbPZz01aYAgGRUyp2vFUJzAd5Bh9ogQkkY7to4OP1luCSwfHJKiDffD/U0H4fz7Q//UKY9tbb7iK+3eKiNHxJKVrNeRJ7QzbzWUam4J7yBYD8/jE2s/f0Lm+ZQ2McW/bS5RTS9XzZxi1EyHtWzM1rd9lP4RmsPdMcrRcsxXiKs6sKeKj32fouf1z9yZwt3v1eQiUq+swIue6/CJUG1LGNinrxhKCnqzJvkReKYTLk08tkNhfIiHeQBmdifeYDxvDN6k6WSw4FKcLlwXLqRshzLyuMpvuB13EEXHiIrItx941VSKrZg8rBzR+0T31/UI5HeSFVlilJeT+wjCB4IACAAgAIAE587KL7ydAOZO4QuENTGq1Xs4569PU5p5OW5OrN6x/IDuH9747UnnZckJoUnD3pd58/49BaGx8I6B4Y4BvmAyslNJXlLQf5RGipLEEvI8zupaq035v7nz5szXNIramanrJVzTrx7TXB7iCREC7m4ThJGi4PbxuLerTl1f7FkxnGqSQ1RV0UqeayrQr1dh1ct2FnmX52PmeV4ejcUp75wQ6nDryitCWYt9OuORVMFo+pkKp3i5PiYrrmr2k20afhlq7a3UJc+pqe006fhWB9ZSACcOraY2UNbORnYg6G1wNdwi3oU+zgkYm+uHcXEpv9PQr+Py51WMPxOlllqjrEk1CyxoxBur9wBF7ncGGukITVaGeufsP4dpWcG8xa+aa/Y07azCfS6Kop9xmy2UdzWuv+a0SehVrGTLegSrbO8pgQ0tXRgd4yspAPhcjyjnUca9w0naXZOVWzqWc5ZXpZmdStu0NCUPcSB8O+BxyJhNx5HlZttQylns9RLBpiVmIT2gw4Bd7X4W3wakHZy5mC4XOeon1FXMBDVMwsAeC3NvkQP8MV13JTnGmajg9KVChO4a9PRFmwGhmTZst5YDSAZmdgNVeWwsDy3MIl06Maawiku7+rcTc28eXQV6g+mjMP+oD5ZgfyhlUX2+vpgmyvYPh6pR5p/wCssSYeTWKXFzNZsptooRbkjmx0HcIkKC1airlcS7Ps1yIzbnGTTB2VLhBoo5XALG/rHXjoLbo7p1PfkCmoQ25vm/4K7VVbTMpYk9kBRyB1t4knzJisvXKVTSazgkKdO27V7N82xJVuSOIvfutviI6clzRcRuaUkpReUxajXtofvr+Y4R2McNPzEVp5jOPkxCGySEABAAQAEADWR22z8BcJ/qbzOngO+Hp+5HSv1IdFdrU7V8ly/kdQyTAjoCtLTtMdUTVnIUAm2pNhrwjsYuTSQirUjTg5y5JZJnpA2bOG4ek+/WTDNVZn2VRgfVHHUAXPOLJWEVHfmZZ/iGcqj0pKP19TYsMa8mUeaJ+kRYQ7qM3VeZt+bPnMSurrsQQ/VqZh+LMYrOILus1f4eltUXoX+j2IRadZ1ZUCnz5QobKAC3qhixF2PIQU7HMcyeGF1+IHCq40o5S/3YqmN0L0tS1NOFmtmRh6sxPtKfkRw+cMVbWVPfmifZ8VpXScVs8cjYdtcbFDQTKgyuuVAgaWSBdWZVO8EaBr7ouuhhVvJ5Klh+1ofDa1qKmSkaRIM6WEyEG6kk5QoAIC9/CGadaMm4x6E66tK1OMJ1HlNbEl0QbQNVUCLOmF50sdpmN2ZWJIJPG2q37oXTqapOPgNXNu6cIVOkl9epKUOysijqquulkqZ6ZnTTKrC5dh7xFz335wvGNyOpN+6VrCulB5uGGq9DmtMW6nIF6suoF2vmzKmoJ0Nu+OZ6HdCe6Zl+zUjrEmT5jK7z5jM5BB1uSQRw1JOvMRHq0XUlu8JFna30bWm1FKUnzzyx0LNJwlsjMEJIAKg3AKg9uxt62XcOJhELOMW29x6vxytUioxWPHzJvY/EBSNOlkXBLMVAvwGYqOe5rd5h9VNOzK+Vvr96Gyf7lnp8EVp3XNoFvlW2pvqPAW0+MOLchtY2F6Oas1mmn1ZLzElkbiAEDnxDB1+MdOGWbb1onzGDsFkg9ok2zWN8o7id55Cw7mqlTStt2TbW0dV5k8RXNsg5W0KrOR5NQJbpexyXAJ0BBYWBA08zESEa0G5uOWXledlXjGhCrpS8tmSEtD2izM7OSzO29mPExBrVZVJZZfWdnC2p6I7jmj9onvr+oQ3DvIer/Cl6P7CMJHQgAIACABCsY2Cje5yju5nyAMO0lvl8kRrqT0qEecnj+RaWlgFUbrAAfKEbzY7mFKG7wkOqnD5stVaZLZVf1SRobfvC50ZwWZIYoX1CvJxpyy0PsA2enVTrkRurzWaZYWXnvIv4CFUaEqj2Ww1e8Ro20Xl+90XiS/SlhK4dR0s6mBHU1UszG+s6nXtH3kUW3axbxt6cEsLkY6pxK4rSlqls8ZXTHgR3Shtg1erUNLL+hbI0ye432IYCWPEbz4d8JlcwUcjlHhFxOpoxjz6YNX2UmZqKmN7/RIPMKAfyh+nPXBSIFzSdKtKD6MxzF6Lq9pJ0th2Z8ynmDvDMgb5loi3UMuOfEtOFVtEaqX5H9Cy/8AaCpy1FTt/wBNKles5WZWAJ/LziXLk8FTRxqWeWVkr22LGowaXU752HzgubiZT2Wx7rFfwxEt5drS0y9C44jT9kvNcNk8NfuahXUwxHCWRT/zNN2SeDMgK/BrRKjvFFPNaajz4mZ9FaM1LWq4KmXTTJUwH6rLmFiOdhEWlDTWn4MtruuqllRXVNr5Fe6O8XmU0qVNlnVcwIO5lzG4MRa9R0q+qJb2FrC74eqc/P8AQu21u2VVXUz0tDSvnmgLNmF1siNcG27eARc98TqNwqq5FDe8OlZyw5J55HOz884NSShMBmUzX9IIF+qmMfXA35D6ptuyqbamH0V0nvsIiipmqpsyjloZblGUKey8x1GumlhqTbkTvvCakmlsO0KanLEnhLmWrFMEaZLly1dlOpaYpVdbdnMALst+R+MM1acpJJPBKtLmjSm5yimvB/7zOcI2YIdZk4qZiizMt7EDx4kWF4VTpYw5cxFzdKWYUtoPfB3UGbWFkRmlUwJDzFNpk4jRllH/AKcu9wX3n6tvWh4gld282lSjkLS0agzCMktEAyqAOW6wGvjaEykorMuQ5SpTqS0wWWzMaOgLMonSpj6El5rggE6nKoJ4xX1a+zcZL9DU2fD1lU6tJteLey9EPjgdOTfqx8Wt8L2iMrurjmWf/iLNvOj7kjEcskLUftE99f1COw7yGq/w5ej+wjCR0IACAAgAbr2ppPBFsPFtT8gvxh7lTx4kRe/cN9Ir6v8A1Fi2SxSXTVGecgZCpW+XNluRqB4C3nDtrVjTlmRD4xaVbmklTfJ8vEdbTY0a2ckqVfq8wVbixZmsoJHCw/fwC7iuqrUI8iLwzh7s6cq9XvY+hc9usZOEYZ1lOqkyzKRVa9jdhmvbiQG8zFrGKjFRRk51HVqOc98nHSXIFXglQy8ZKzl/wFZn5AiO9BCTjJoyalDCkkVEwZZc2yKx+s40IHn+Rilq28tTaWxu7PiNB0oxlLfCz+psfRpV56FV4ymZfK+YfJosbKWaS8jM8cpdndt+O5TOmKnNPiGH1wGmbqnPerZ5f+r4Q7WWY/UiWM8VEn1yvmWrpUrpP/Bah5gDpMlqEHN3I6sjwYhv8MOZysojaXCTT6Ge7MhnwTEVmb/RVfzUORfv7IiJb47SaXLJdcSU3b0JT54ZcOhXHBMoZdO57ctezfih5eB/aHaVRa5QfRkK7tpKlTrpbSS+ZM9JOJS6PDKqZ2VeajItgAXmTBlX3iL38BD7IEW8+hiez8gpTywd9r/iJP7xR3UtVVnoHCaTpWkE+u5oGwMrsTn5sq/hF/8AXE2xWIZM9+IZ5uIx8EOcY2ip6OZ1NUk2Wkzs9Y6AymvvBIJt4ED4RNM+O9nMAkymtIP0LhpqBTcLeykI32TnuN/rNwtbjWWvIXGeIteJb5XZ7XLdfnwhWcbiFvsQrbTyGQkTBa5BOo115C57tIRCpGfJj9e2q0HiosFBx3bY5RJpEL5AFBGiiwtqdw+Z8I5OrCHeY5Qsq9f4cW/sVekp5mZps5s01tNNyryW/wAzFZcXKqSS6Gr4fwuVrBye839B8bZh62S+64zZfG1r2iOnHLLKaraY+IHfpu4X5cLwiWM7EiGrStXM8hIoWo/aJ76/qEKh3kNV/hy9H9hGEjo+wXCplVOWVKGp1JO5VG8mHaVJ1JaURby7ha0nUn/9LbUbH0rO9JIqHNbLl9YQwugv6ofKtkvwGa9tdYsfYIY2e5mV+ILjVqcVp8DPKOpzhgVKujMjod6upsw79Yr61F0pYNHY3kbqnrjt4o8otQzfadv8py/6YK22F4IXabqUvGT+m37Gj4Js1TyaP0qsRppcLllr98hZaqLi7sWG82Fx3mJ9vaw06p7mb4jxis6zpUHhLr4kJjeGigxmklj2FS6NLvvR1YZ0J4jUEHfraFStIxkpR8RqnxipUpTpVd8p4ZYunmUThDn7M2UT+K37xOZRU+ZNbGkVOEy0OoaU0o+Gq/laGqDzAlX0OzuH4bP5ox/E6Zl2YkZvWp69h8DNU/M/KFvkMweJp+n0Zdei3FMk9pLHSct199QTbzW/witsqmmbizT8et3UoQrLpz9H/kuHSLs5/wAQw+bJX2gs8o8piarrwvqt/vRaNZMnGWGYnj2OzqvC5FEUfPKnjrN3ZCBgUYHUFWOnd4RDhUVPMJdORd1bSVy41qSzqxq8n/ks7D0fAa+c2nXgSU77kJp5sfhCLGL0uT6sc49VTqxpL+1fcq+z7tKlSSrFXVVIIJBBIvvHjEGvNqs5RfU0NjbxdnCnNZWBzjUuZVOkyqmTpoX1Fc9geCgAQ47qtpx9SLHhdj2uU910yEQ+ZdckaHstT9XSywTZpgL/AI9V+C5R5Re0IaaaR55xGt21zOS/3Bzs7iknE6eZRV6qZ8kmVODDeVNlmD7raMCNxPmZBBHOx2zgwtJktp5mIZh6oN/05ZykqOZLDXhoLAXN+ZAkcSrTNDBbhPrPqLDjr9UARx7rAqD0vUjG9pHzTpMpOzLcvcLcXSWAQCd+t9YjVIxowcocy1talS9uI06rys5HCIAAAAANwHCKeTbeWbmEIxWIrCPYSKCAAgAIAFqP2ie+v6hCod5DVf4cvR/YRhI6ax0cYWJFJ17etO7ZPKWPV8rdrzi5sqWinq8TDccunWuOzXKO369Si9EO00v0ivqalwnpcwOrPwCFjlvwsHAHuw9KtGM9Mn0IsbGrVo9rTWVnGxV6PNUVVfUypbmRMqHZWCNaxZjcm2lwQT4xDvlq04Rc8BnGm5qbx6imFpmVB9piPxOf5iHUWamPQvbeWLZy8NX3ZrPSrVtTYZ1qC/UTaZwOBCTUIHhpF5jZI8+jJuTfqUDazaFsRxDDpsuUZcqnZXLMy3LO8ssLA7gEAv3mIzuoPbrnBbQ4RXj739uG8/oan0hYUarDaqSouzSyVH3k7S/NYlvkU0XuQfQlVdZhank7D4Bb/OGqMdOV5ku+mpuEv+q+mSD6cpMunwyVTygF66rzW5lusmOfN2Hxhx7EeGZSX6FTppzS2VkNmQgg8iN0Z7ViWUekdlGdHs5cmsM2vZfaGXWSgQQJgHbTiDzHNTwMXlCvGrHPUwF/Y1LWph8uj8TjEtj6OfNM2ZJHWH1mUsue27NlIzeJ1hVSjCp3kItr2vb57OWMmT9K+PS6ubKw2jt1FO2acyerdQQEFtDlBPmRyhFWpGlDK/Qes7apd18PfLy2RgFoom8vJ6DFKKwuha8F2sWXTGRUSzMCgiXbLa2vYa+4d+vhE6ldpQ0zRnb3g1SVftaLxl7lewqhM6akrgx7Xco1Y/DTxIhi3p9pULLiVz7PbN53eyNHnGzA6ALoLkC/heLs8/Kpt5gMwOtfRnJUyQM9t0yUN91+sQOHEd4EdTOFnqqozLcgNLfMxw6V7afF+sIlS2+jS2g3Ej89db8z3R06ZxWV6nEFBYAS0Kg/fbePhYeUR7uMnSaRZ8HqQhdpzeCbikN6EcAIACAAgAWo/aJ76/qEKh3kNV/hy9H9hOVKLsFG9iFHiTYQJZeBVSeiDl4LJtu0ZEjDqjLoJVNMt3BZZt+UaLGI4PM9WupqfVmCbBUBmy6eUN817X5Xc3PwF4qbmOu40+hseHVPZ+G9p4Zf12NU282qfCWoZFNJQy5rMrZr2ypl7KkbmOa9zfdFnJqnHyRlKcJXFXd7yf3IX/uixxWTNpUPoVSoqD9mS6kFlHLPcWXmW4CGJ0Y1XGaJ9G+qWsKlCfmvRlz6TaAz8Kq0AueqLAd6Wf8A0xLZUR5mNbK/SimtvYyx55gIpKkMV8eZvaFZS4fr/wCr+x9FJMBuAQSpsbcDYGx5aEHzi8RgXlFE2q2pkYK9NIk06lah5jPLl6EAkXccNWbceAPKESkopsdpU3VkoLm3hGb7YYpNxKtSbNUS5EgESpeYMSSQSzEcSQPwiIFe8i4YjzZorHgtWFZSq8k/mJ3isNVqXiK089kYMjFWG5lJBHmI7GTjumJqU4VFpmsrzF8VxerqFKTKufkOhVSq3HIlVDEecSle1EsPcqZ8CtpSysr0I2jo0lLllqFH5+J4xHqVZVHmRY29rSt46aawLw2SAjoF32KwzJLM5h2po7I5S+B/xb/DLFvaUtEMvmzDcZvfaK2mPdj9ySw3EaasmVVHOVC0pspVwD2GRbHXehJt3HyMTCmKdXzZ2A1QlzGM2gnk5FZrvJPELc3ZP70PrGMgRE3a+TMuOvsvAHMBbhwF4MCiHxXaqWqkSe2542IVe/Xf5R3BxsbYLsqZ+HVlbMuOrAMkm/aZWBmseYt2QeZPKOOW6QnVuSOB1BmSEY6m1j4g2/aKO6hoqtHoXCqzq2sZPmP4jliEABAAQALUftE99f1CFQ7yGq/w5ej+w62dTNV045zZf6hDlBZqR9RjiEnG1qNeDNd26l5sNrAONPO/+Nov5cjzqHeRj/Q8AZ1J/j+QeKzH/L/3wNTJ/wD4+3+7mldJWNUtLKkmspjUJMmZUACHK9rgjORbjqDFjLGNzM0dWpaXhla202oZsBebRq1KFmrJK3XMqEi+UqbC+YajmYRTnCUfc5Ei5o1aNX+t3nv9TQdna4VVHKmGzdZLAbxtZx8bwqnLXFMYr0nRqOJR9jOjqbR1pLMjU0p2eSbnMQ18qsttMt999bCGXb5qqoT48R02crddX9OpVJO2M8YvXzqZ7ymdZYUjMjGWAgIHPsnUb7iE3VZ0saebHuF2MLrV2nJL6liwvo+qK2q9OxKacxACS1UKVXgLXOQanTU6mF6ZVY4lshl1qVnVbovU1yfRfyaDh2zlLIH0clAftMAzfibWHIUKcOSIte/uKz9+bZVdq+k2kpmMinT0ueNCkq2RT9+ZawtxAvbjaOzlGKyxNKlVqS0xy2ZpX11TVThNndVJA3SqdFAtydjqx/sRV169OXdj+preH8PuqWHUqNLw5nUQS9COgEcAmNmsG9ImXYfRIe194/YH793jE20oanqfIoeM8R7GHZQfvP6F9kIRMuw7Pdy5CLYxmShdJ+AzqWoXE6MnMoHWW1BUCwcjiuWysO4HheFeRwy7aLHJtbPadPYknRVuSEQbkW+4D5m5joEZABftgdjxMIn1SXT6kph633nHLkOO/lDNSrjZDM6nRFp6UMYWRh/o6WDVBCBRYWloQWNhuGgX/FCaW7yEMtlO2anIZAVfWT1gd4JJO7lFbexkqjb6m/4HWpStlCD3XMlohlyEABAAQALUftE99f1CFQ7yGq/w5ej+w82aa1ZTn/8ArL/UIct/ix9SPxJZtKnozbsUputkzZf20dfxKR+8X551HZ5Pn/okqck2lvplmsh7sxI1/FFbUem6T8f4NTbp1OEyj1Wfo8mmdNeFGfhbsgu1O6zh4LcP/lJPlFlJbGZpNplKm2m7NVrcDMluP/ZMQ7SLipLzLnjNWNSpCS6w/kcdH+1zUctVcF5TqpIFrq2UXK358REaFz2NRxfLJaXHC1eUIVIPEsL9R5tv0iTp8s09BJdOsGVp8zKLA6ES1Uk3O6/wHGJju6eM5KVcGuVPS1+vQnejjYSXQSVmz7dYBm7VrS9NSb6ZrceA05x2nTy+0nz+w1cXemHs9F+71f5n/BOtt7hobL6bIJHJwR8RpD+pIgRpTltFZKD0n7fGcwoMOmgh1vOny2BAQ/URlPLeRzA52bqVYxjqJVrZVK1VU0t/sin0FCklAqC3M8SeZikq1pVHlm8tLOnbQ0wX6jmGiUEAHTSyACQQDuJBsfA8YU4tLIiNSEpOKe6H2DYU1Q1gcqL678u4c27vM98i3t3Ue/IrOJcUjax0x7329S4VWIy6OTLyrll9dKleAmPYsTz3knvvFxGKSwjDVKkqknKT3Ylt1s1PdRV4dOmS5y70DnI9vqshOW/Ika7jwMKEFVPSRLn4XVSKoGVVLLdFWzDM7KV0XepvvB3GO4AyNFvYAXJ3AQZwcbxuy5bMbNhSJk8XI1VOA725nuhipV6IiVK+dol5qcXl08ozJrWUfEngFHEmGYxcmJgm2Z8jTMQqTUztEGiLwAHqqOYG8niYVXrKjHSubL/hvC/bFKOrGF+uTvEKJkfrZRyuPg45GEwqQqx0shOF3weutXLo1yY/wrE1nL9l19ZTvH+0V9eg6T8Ubzh3Eqd5DK73gP4jlkEABAAtR+0T31/UIVDvIar/AA5ej+wUc/q5iP8AYZW/CQf2gg9MkwuIa6Uo+KZ9BKbi44xo+aPMmsPB851VKaTE62QNMk/rZfuzO2tvAERW38WsTXQ1PAJqcalF9f35m+YLiC1VMkwWIdbMN9judSPG8T6VRTgpIzt1Qlb1pU30f0M/6ZGkUWEeiyESX6RMVUloABYMHcgDwA8xCngbi3JmN4JjfVsZcw9i9g32baa9xtEK5tta1R5l/wAL4t2Muyqv3enka/sdh8mnktiVYwWTLF5d+P3wOJJ0UcT5Q3Z2+Pfn+g9xviWr+hSfq/2/kpW0e0dRjEwtMLSqJT9HIBtntuaZb1j8hw4mHbm67PZcyLwvhPb4nPaP3/wFJSgWSUngqD9hvirbnUfizWKNC2hyUUdFbHUWPG++EyUlsxym4T96GP0Hc/DJqS1mtLYS3F1bhY7r23X74XKjNR1Y2GKd9QqVXSjL3kNIaJZ4TaOpZONpLLLpTUM2rkU8uaGlSZI4k5phtYEKfUFuO/Xzi2jSdSEVNYwYqreQtq1SdB5cuvh/JMVTSKeXLVmWTLJshOik6/WOlyb7zcm8S0kuRTTm5ycpPLIfb7CeuwuoC9oqBMFuOTtaeIB+MKQhmc1fSdVNQpTS2KOQVnTgdXUaLlO9WI9Zt/LfHcAU+npHmG/A72PHme8xxzSI9W4hTLFhNIkvUC7faO/y5QxOTZXzuJVGSlVjaSF7Ru3BRvP8DvhEabkOUqcplWmYmamplmo1TOBkBICqTbT9zxiRp0x2J+jRHYv06nCgBRYDQAcBEOSUtmRaNzVoVO0ptpjV1BBBiBOLpSyj0GxuqXF7Rwqrfr/JWMVlNKcTk0ZDr94d8WkHGrDD5MxVtVq2F26ed4v/AH6FkpZ4mIrruYXinqQcJOLPT7etGtSVSPUVhA8EAC1H7RPfX9QhUO8hqv8ADl6P7CMJHTb9jcQ6+ikte7BQje8nZPxtfzi/tp66aZ51xKg6NzOPnlejM86aMHMqfIxBR2fYT+4E/RsfM2+EcuKeuDQ5wu57CvGXTk/RkPgm0E+kJ6l7Bt6sLqTztz7xFRSrzpPY2V3w+hdrM1v0aIfF2nVdSKirm9ayi0tAoVEH3VueOt/4h+peylHSlgg2vAqdGprk845INkujsVdWXmMBSSznm30035L7rHieAibbV3UjhrkUfFbCNtU1Jr3nsupIY5Xvj1aJFP2KCk9XQhWIFgxA57lHAX5mHpZ5Ln9iup6YvVNZX3FazZ+fJ0MslRuMvtC3gNR5iKmra1E88zY2vGbWcVHu+vIX2TxlKSo6yYDbKy6WzKSQb2PhY+Mdtp9jLMkJ4rR9sopUZJ4fiPdrMbpahAZaETcwJewGnazX53JHhaHbqrTqQ93mQ+E2Vzb1czeI+pES62omy+pVpjy9BkUFhYG4Gg3A8IYXbzWnfBZS9go1e2bSkPqHZSomesBKHNtT+Ff3IhyFjJ97YiXH4gowWKayWLD8Fpqd1Fw84i6dYRc24y03C194F++J9O3hT5Izt3xKvc997eC5C+Jz3FNUzV9aXJmEdxCkj5gQ8QCPwDEqatwNRVaqJeQqASS6dkhFXXMSAwtuveOt4EtpFQ2GxCroBNlOnWUzBgiTWAZddCAMwUEWJW+h3cbolVihmdeMSsjAZcvW2Y9+4dwHLxvDbqNkKrczktthKomKnrECBJsiRpzm9kRlRi53S9O87/LlDqp+JYUbNLeZGMxJudSeJhwnJJLCPCeW+A6a6nblo32lU/EAxAlsytlF5whjOSxiNc4cDRfhZyjeOPLKIbGkGSYfun8okW2dKK/jbT4nNx8Ue7L/APLJ4t+oxEvfis3fA8+xxz5krEQtwgAWo/aJ76/qEKh3kNV/hy9H9hGEjpcOjnaASJpkzDaXNIsTuV9wv3EaeQifZV9D0vk/uZ/jtg60O2gt1z81/g0/E8Pl1El5M5Q8uYpVlPEH8j3xbczGp4Mlrujurpzllf8AiJQ9RrgOF4LMU2BIGmYb+QisubRt6oI1fDONU1BU6zxjkxbCNgaqaw60dSnEsQWt91QfzhmnZVJP3tiVdcet6a/pe8/oRXSFtCmX/hGGnsD/AJmaDe/NM3E/a8l52sW4UIGdpwr39xl83z8kOth8RkUkoyWGQXzBwCc2m5rXNx8NfixQuoyXvcybxHg9SDTorKx8iaO1UkNLCEsJlRKk3IK5OtDkGx1PqEAczEqnOM+6ynr21Wg0qkcZJCXXB5k6VMQdbIYBlNjdG9R0JGqkfAgjhC8DCk+h7MnyEMpSiK05sqKFF2IBY7hoAqk3/ciOYOucvEVn16rUGlJyTcuZAdzrxKHjbiN437o7g5khOkLEZkjCZ02WcsxissMOGc2YjkbEx1HGPcVwtMXwqW6HLMCpMlON6Pa6kEaixuptwvygAR2Urp70Ty8SlPKmtLaWzMukwcG7Nxc8Rz1GhgyjmSr4HSSMOo0lzp0tXPbmZnHrsBcAX4AAab7RHnmUtkR5pyZDYrtfTLcIWmH7osPxNaBUZCOwkyr1eNzp3qKJa895+J/YQrTCPMlUeGubzgZrQ3N3YsfP898Jdb8pb0eGxj3gqqMZbqLEcuMFOo87i7izhpzDZojIlFOBgA1gSmFPIVQfZpe3uiKm51N4Ra8CjbRnOrX6csrYa1I6tSXNgAWPcBDSpSeIllLidDtKlzTXJaV5tlcxqvDUgcAr1ugB8Tf5CLKnDEseBi0pTuHKW75kvhcjq5KLxCi/jx+cVFeeqo2eqWFHsreEPBDqGSWEAC1H7RPfX9QhUO8hqv8ADl6P7CMJHQgAu2zO3zyVEuoBmINFceuo5G/rD5+MWFC9cVie5nL/AIDGrJzobPw6foWSd0kUCLcvMv8AZEmaT8lt84sI3FOSymZ2rw25pvEolA2s6QquuBk0iNSyGuGmv7VxyUA/Rj594hqrdwgvFku14NXqvdaV4v8AYrWH0CSVyoPEneTzMVNWrKo8s19pZU7aGmC9X1Y6holiVXLZkKqcpJRgeTIwZWHeNR4MYk29x2TKziXDleRSTw0TldtC71lPVBFVpamVNCk/SymtzG9SMw74l079N4kilr/h6UY5pSy/Bjra3E0apoJ0lhMEmY7OFOqoygG97WPdviTK4pxWWyqo8Muas9Ki16kb0jY/6V1NRJUyZtIc6uTfNYaiw3AkLx5jjDVO9U5KKXMnV+Azo0nUlNbDvHNqqbEMKmS1WYrzCpAK+rMUg772K35cIflWjGWl8ymnb1Y27uGvdRQaZauWoSXWTpaKLBZbzFAFydysOJMK7RFN/wCTj+UczMJnzB9LWTnv9pph/U5iFK/w8KJuLf8AD3aU4zc+azyIYYMucqt2sTutqB4Q97S8ZewyuFQU3FNvB1LkKNwH9+MJc5PqOQt6cNkhWEjwQAEBxrKIKYtiRyJifF7GbqR0zaOGGkdEG1rg5VgzNooWw5WUaX5CKp0m6mpsny4vFWXs0Ib9WU/Fpprp5kST9ChBmzBxtuVe7lzOu4ay4xUFqfMqdbjTw/kG1FCDTMqi3VZSo5AaH/KTCKVTNRoc9ndKFOtnv5+g4wyp6yUj8xr4jQ/OKyvDRUcT0qwrqtbxn5DqGSWEAC1H7RPfX9QhUO8hqv8ADl6P7CMJHQgAIACAAgAIACAAgAI6ARwCM2le1M/flHxYftEqzWaqKrjUtNnLzx9zjDVtSS7cQD8TeH283LM5xf8Ap8Dil1wBiWedLmP6meqL2zYHTS/KKhRlKWx7ipwpUIqXgvsR0ivlyxaWjHvNrmH5Upy7zItO6pUlinFsWqXkqASoJYXsBrr+UIgqjeEx2tK3gstbsi6mcrerLC+ZP+0SoQkubK2tUhLuxwIQsYCACGrB228f2ibT7qM/dLFWR5SAdYmY2Gdbk7gMwuT3WhXQjGhYzjk3E5ppaEFZI9pNIIuv+leQ3t3C8MqKhuxrSo7ssGH4LLpZQlyxoN7HezcSYYnLU8keo9TyRtdJBdlO51t8RaIylprGg7PtuD6lzpyKrsvNKNMkNvRiR5Gx/Y+cLvqeymi2/Dl2mnRfqiwxWmqCABaj9onvr+oQqHeQ1X+HL0f2EYSOhAAQAEABAAQAEABAAQAEAERtUP8AwzdxT9QiZY/FRTceWbN+q+57hZzUku3AW/CbGFyem5eSm4jRdzwT3f7cP5BE080FK9esk3G9df5+WsV6XZ1fJnq3D7yN/wAPjJd6Oz/QSwFx2l47/KC5T2ZY8OlHeL5ieOS7MG4EW8xHbaWY4EcRptTUuhGxJK4IACACIrvaHy/IRMpd0oLzHbNo6wuk66fKlXt1sxEvyzsAT5Xhx7Iin0Bh2AyqSUJUhbKN54sebHiYhyeRiW4hUyoQNNFdxmTbKw4G38RFrrGJGk/D041FUtZ8pIo+0qGRVS6hR2X1NuYFmHmtvhE6GK1JxK+0qTs7nD5xf0LDLcMARqCLg9xilaaeGek05qcVJcmdRwULUftE99f1CFQ7yGq/w5ej+wjCR0IACAAgAIACAAgAIACAAgAb4hTdZKdPtAgePD5w7RnompEa8odvQlT8UVnZ/FOpJlTdFvvP1W4g9xizuqHaJVIczLcLvlat29dbP6epPzZH1l1U8v25iGKVf+2ezKPjX4bnTbr2vvQe+F0/kTlzCp0iROCmtzP2HEa9jV10n6p8n6jRpJV80vTu/vhDbpZjhmmt/wAT0tSlKLi/LdEwtpidob945GIEoypyNvZXtDiNDXDl+5Wa20p2ViND8uET6aco5SKa5nCjNxk+Qwm4iPqi/jpEiNB9StqcQiu4siV5kzuHwH+8L9yAxm4r+nyG86XlYjlDkHlZREq03TnpZIbLTMtdSk7hPlX8C6g/nHXyGnyPpSqlRFaGWiCxTsgagZnlpmO5esdUzHuGa/lHIxy8CNOSAmjNMqKcuJhkvlzgAZgb5TYbiCpHlCK1PZoLG5lb11UX9r+ZW8Ww7r5Dyj669pPeHDz3ecM2tTTLSzQ8cpxlKF7S7sluQWytfoZL6Ml8t+XEeIP96QX1HftIltwC+Uo9hJ7rl6FhiuNKLUftE99f1CFQ7yGq/wAOXo/sIwkdCAAgAIACAAgAIACAAgAIACACNxXBkn6nsv8AaH7jjEqhcypbc0Vd9wqlde9yl4kEcOqqc/RklfuG481MT1WoVe9sZ+VjxCz+G215fwIJilQwzBcw3EhCde/LD2inHbJQXNn7VJ1ZR9cL7g2IVH2SP8B/eF6YkCNpbt4Ty/U5k+kzTlDNrwvlENzlRissvbKzuYrsqCaT88C87Z1kXM7A66hb/mYZjeRk8RRZT4JUhHXVkcyqVV3DzMdlUkztO1pQ5IWhBIIetP0jf3wETafdRn7v40hKXMKkMu9SGHiDcfMQsjn1XTT1nyZc5dVmorg9zAH94jyQ0yu7RYjIl3lzgWDKSyhCwCG4u/AA6iEYfQjVK0YPDIbCEpcrCly8CwF83IXDdq3LhCZZCMozjmPISrKMFg24j5+MMumnLUTIX9SFCVu94vx6ehQtscKaVMFTK01Ge3BuDeB3H/eJUGpR0SEWdzKnJNPdciRwuuWdLDjfuYcjxEVFek6csM9KsLyN1SU48+vqSNH7RPfX9QhuHeRIr/Dl6P7CMJHQgAIACAAgAIACAAgAIACAAgAIACACuSm9GrCu6XO3dxO753HnFm/61DK5ozEcWV+4PuVP3JKqk2Pcf7MdoVNcTF8f4c+HXmqHde68vIh1JR78VMdlHKwa2xudcIVY+RZJiiYluDD890Vq92WfA1MkqtPHiVhlsSDvGkWSeVkzco4bTPI6cIas9dvGJtPuoz118WQjCxg3XoU2jWfSmjc/S01ygO9pJOlvdY2PcVhE0JaLbPrVop7zpqM0icirNZFZzLMstlLIoLMjByCQDYqNLEkJg0NqK1GOU1fLnYsnoAZpQmubgMAJJvcEEXC23X45eMcccJ5I1Gg6bm3yfI0GplRFOtERW04YEMAQRYg8Qd8Ce4h88mc1chsPqLi5lP8AMcveHz+MPTgq8MPmXfCuJSt6il06oteGTQ7S2U3BZSD5iKfS4T0vxN/KrCrbucHlNP7Cvocz+nM/A38RzRLwfyHPaKX5l80Hocz+nM/A38RzRLwfyD2il+ZfNB6HM/pzPwN/EGiXg/kHtFL8y+aD0OZ/Tmfgb+INEvB/IPaKX5l80eehzP6cz8DfxHdEvB/IPaKX5l80e+hzP6cz8DfxBol4P5B7RS/Mvmg9Dmf05n4G/iDRLwfyD2il+ZfNB6HM/pzPwN/Ec0S8H8g9opfmXzR56HM/pzPwN/Ed0S8H8g9opfmXzR76HM/pzPwN/Ec0S8H8g9opfmXzQehzP6cz8DfxHdEvB/IPaKX5l80Hocz+nM/A38RzRLwfyD2il+ZfNB6HM/pv+Bv4g0S8H8g9opfmXzRBbV4PNeWrLKmFkPBHvY+A52ifYtxk4tczP8fVOdKNSEllPox5Jp5syQrNKmBrago41Gh4eccjB06zjjYreOab7hcaia1x+fgyNrsOm3B6qZr9xv4iTKLKngFdqm6M9scskpg0iaZdjLmXU21R93DhFfcUpKWcG7sbqn2eHJbeaI/GMNmiZcSplmF/Uffx4RIoanHkQL10+1zGS38yIqGEs5X7B32fsm3gdYfUJeBBlXpReHJERXTFLkgg3tuMSqWVHcpbuUZVW4sQVr6DUngIcIpMYXKrKack6TKnpMlm6sJUzzBGXUEaEcoDpvGye2IrUAnSplPPG9XR1VjzluRY+6dfHfDUoiGiUqJQ1tbXfaGWmNtEJisxZSM73yryBJ8AALk9whOlsRpbKFUbY3ewo6kr9rIb/ht+8Odg/E66LHE2VLrJTLkex3hkZWU8CARw5iEYlBjOmVN5RXsFpaikqklPLmNLZ1swRiB2h2t2neI7VoqriS5o0PDOJyoxcJd1/Q+pIllYEcAIACAAjoBHACAAgAIACAAgAIACADyDqB7B1AIACOgEADKs9by/mABCBgzqXvHiIAJKAAgAI4AQIAjoBAAQAf/Z"/>
          <p:cNvSpPr>
            <a:spLocks noChangeAspect="1" noChangeArrowheads="1"/>
          </p:cNvSpPr>
          <p:nvPr/>
        </p:nvSpPr>
        <p:spPr bwMode="auto">
          <a:xfrm>
            <a:off x="460375" y="160338"/>
            <a:ext cx="304800" cy="304800"/>
          </a:xfrm>
          <a:prstGeom prst="rect">
            <a:avLst/>
          </a:prstGeom>
          <a:noFill/>
          <a:ln w="9525">
            <a:noFill/>
            <a:miter lim="800000"/>
            <a:headEnd/>
            <a:tailEnd/>
          </a:ln>
        </p:spPr>
        <p:txBody>
          <a:bodyPr/>
          <a:lstStyle/>
          <a:p>
            <a:endParaRPr lang="hu-HU">
              <a:latin typeface="Calibri" pitchFamily="34" charset="0"/>
            </a:endParaRPr>
          </a:p>
        </p:txBody>
      </p:sp>
      <p:pic>
        <p:nvPicPr>
          <p:cNvPr id="6" name="Picture 5"/>
          <p:cNvPicPr>
            <a:picLocks noChangeAspect="1"/>
          </p:cNvPicPr>
          <p:nvPr/>
        </p:nvPicPr>
        <p:blipFill>
          <a:blip r:embed="rId6"/>
          <a:stretch>
            <a:fillRect/>
          </a:stretch>
        </p:blipFill>
        <p:spPr>
          <a:xfrm>
            <a:off x="6294438" y="3017838"/>
            <a:ext cx="793750" cy="795337"/>
          </a:xfrm>
          <a:prstGeom prst="rect">
            <a:avLst/>
          </a:prstGeom>
          <a:effectLst>
            <a:outerShdw blurRad="63500" sx="108000" sy="108000" algn="ctr" rotWithShape="0">
              <a:schemeClr val="tx1">
                <a:alpha val="40000"/>
              </a:schemeClr>
            </a:outerShdw>
          </a:effectLst>
        </p:spPr>
      </p:pic>
      <p:sp>
        <p:nvSpPr>
          <p:cNvPr id="53260" name="AutoShape 12" descr="data:image/jpeg;base64,/9j/4AAQSkZJRgABAQAAAQABAAD/2wCEAAkGBxIQEA8SEBQUEBUUFRAVEBUQEBIXFxIVFRUYFhQUFxUYHCggGhonHBQVITEhJSkrLi4uGB8zODMwNygtLisBCgoKDg0OGxAQGjIkHyYtLC8sLCwtLC8sLCwsLCwsLCwsLCwvLCwsLCwsLCwsLCwsLywsLCwsLCwsLCwsLCwsLP/AABEIALcBEwMBEQACEQEDEQH/xAAcAAEAAQUBAQAAAAAAAAAAAAAABQEDBAYHAgj/xABBEAABAwICBQkECAYBBQAAAAABAAIDBBEFEgYHITFBEyIyUWFxkaGxUnKBwRQjM0JikrLRQ2NzgqLCJBVTo/Dx/8QAGwEBAAIDAQEAAAAAAAAAAAAAAAMEAQIFBgf/xAA3EQACAQMBBQYFBAEEAwEAAAAAAQIDBBEFEiExQVETMmFxgbGRocHR4QYUIkLxI1Ji8DOCohX/2gAMAwEAAhEDEQA/ANWXaKIQBAEAQBAEAQBAEAQBAEAQBAEAQBAEAQBAEAQBAEAQBAEAQBAEAQBAEAQBAEAQBAEAQBAEAQBAEAQBAEAQBAEAQBAEAQBAEAQBAEAQBAEAQBAEAQBAEAQBAEAQBAEAQBAEAQBAEAQBAEAQBAEAQBAEAQBAEAQBAEAQBAEAQBAEAQBAEAQBAEAQBAEAQBAEAQBAEAQBAEAQBAEAQHlzwN5A7yAjaQMaTE4W75GfB1/RRurBczZQk+RiSaRQDcXO91p+dlG7qmjZUpHqPEppPsKWeXtDHW8gVWqanRhxa9WiWNrN/wCDMjwrFpOjSiMdchaCPzOHoqVTXaC/svmyeNhN8iCxOpqqSp5KoeLsLDI1gaRZwBtcDqKmt791kpp7iOpbqDcXxNlBXYKYQBAEAQBAEAQBAEAQBAEAQBAEAQBAEAQBAEBRxtv2d6Ax5MQhbvkYP7gfILR1YLizZQk+RiyY/Tj7xd3Nd81G7mmuZt2UjzDjDpfsKeab3GE/puoKmoUocd3m0iSNtJmdDh+KSj6uie3+qQzyeWqjU123j/Ze/sTRsZvk/Yz4tCcXktmdBB13dcj8rXeqo1P1LSXDL8l9yeOnS5+5nw6rah1uXrndojjd6lw9FQqfqST7sX6smjpyXF/IkKbVNRg3lknmP4ntA8m381SnrtxLgkieNlTRL0mr/DYt1M139Rz3/qJCqz1S6n/f4YRKrakuRM0uD08X2UMUfuRMHoFVncVZ96TfqSqEVwRl5VFk2PJas5B896xH5sUrex7W/lY0H0XtdNWLWHl9TjXLzVZIaO1nKQgHpM5p7h0T4ei9Fbz2oeRzqscSJRTkYQBAEAQBAEAQBAEAQBAEAQBAEAQFHuABJNgNpJ4I3jewYlGKyrzGip+UYDl5R5DWk8bXIuuTdavRoS2Wy5Ss5zWSTh0LxaS2Z8EA77keDT6rl1P1JTXDPovuWY6dLmZ8OrGof9tXOHWIoz65h6KjU/Ukn3Yv4/YmjpyXF/IkafVNRg3lknmPa9oHk2/mqNTXriXBJfFk8bKCJek1eYbHupw8/wAx8j/ImyqT1W6l/fHlhEitqS5EzR4DSw/ZU8MfayFgPja6qzuq0+9Nv1ZIqcFwRIBttyhyblbLAFkBWyAo6w37O9AR9XjdLD9rUQx+9MwHwup4W1afdg36M0dSK4sh6vWDhke+pa/+myR/mG2VqGlXcv6fHCI3c01zIar1tULfs2Ty9zGNH+Tr+StQ0O4feaRG72C4ZNo0XxoV9Myoawxh5eA1xBNmuLb3Hcufd27t6rpt5xgsUqnaR2j5/wBLJs9fWu655/J5HyXtLOOzbwX/ABXsces8zfmW9H6zkpmg9F9mu+PRPj6roW89mfmV6kcxN1XTKoQBAEAQBAEAQBAEAQBAEAQBAEB4nmaxpc8hoG8lYlJRWWEm3hF/RvRqXFHNlmzQ0YN2jc+ot1dTe3w27R5fVtaVPNOnx9vPx8Dq2lnn+UuB1mjpWRMbHG0Ma0ANa0WAA4ALxc5ynJyk8s66SSwi+AtMmT2GrAPM0zIxd7msHW9wA8SkYuTwlkw2lxIip0vw+O+arg2bw2Vrj4NurUbC5lwpv4Y9yN16a5kRU6z8NZfLJJL/AE4JNv5w1WY6Ndy4pLza+mSN3VNFzRjT6DEKnkIIpW8xzy6XILBthua48XBYutLqW1PtJyXHG7P4FO5U5YSLOmWsWCgc6GJv0iYdIB1mRnqe7r/CPiQtrHSalwtuT2Y/N+X3MVblQ3Lezm9VrBxSqeGRyFhd0Y6WLae7Y5/mu7HS7OisyWfGT/wio7irJ7n8DDnlxjNzziAJIAzGpFyd3YpYxscbtj/5NG63j8zb9NsFrGYXRQSOnrZ3zcpLblJcloy0MFr80ZwL8TdcyxuKErqdSKUIpYXBZ38fkT1oTVNJ72c4xTBailEZqInw8pmLBILE5bX2bxvG9d2lcUq2ezlnHHBUlCUeKMBTGh0PRvVc6spoag1IiErcwaIC8gXIG3OOpcS61lUKrpqGceOPoy5TtHOKlk6tozgzaGkhpg4yCPPzi2xdme55Nrm3S8l5y6uHcVnUaxnl6YOhShsQUT5txGXPNM72pJHeLiV7ulHZgl4I4snlsrhrbzRe8PJT0u+iOfdZvNO+4t1LrRZTZdWQEAQBAEAQBAEAQBAEAQBAEBYrKtkTS55sOHWT1ALWc1BZZmMXJ4RKaK6IyVr2VNc0shG2CA75Opz/AMPZx7Bv8hq2svfTpPf16fn2OxaWf9pG2abaT/8ATIIXMjbIXuyNaXFoa1rbk7Bw5ot2rhWFn+7m1J4xvLter2UVhGgTa1q55tHHAy9gAI3udc8Bd23wXZjolvFZk2/VL6FN3lR8EY2MaWY1HlNQ+amD75L07Yr232JbfzUlCxsJdxKWPHP1NZ1qy7270I2k04xGN4cKmR5uObJZ7XdhaRx7FPPTbWUcOCXluNFXqJ5ybnrrrXGHDo3DKXCSWRvsuDWgDxe/wXK0KmlOpJcsJfP7Fi7luijlK9GUTfaSm0fiYwyzVNQ/K0vDGvAzW5wHNbsvfiuNOepyk9mMYrlw+7LSVBLe2zfdCqKhNNNVYXA6J5bNFG6Vzi5xABG9ztmYN8Fx7+pcKpGlczytzeP8LkWaUYbLlBHCZ82ZwkzZ7u5TPfNmvzs19t73vdewjjC2eHI5r8TJwnFZqSTlad5ifYtzANOw7xZwI4BR1qFOtHYqLKMxk4vKNmpNZ+JxnnSsl7JIWbezmAKhPRrSXCLXk39ckyuaiOy6JY6K+kiqA3IXZg9t75XNNnAHiNlx3ryt5bO2rOm3n7HRpT245OX68p71dKz2YS787yP9F6HQI4pSl1fsvyUbx/ySOarvFM+l9D4cmH0LTstBDfvLAT6rwV7LauJvxfuduisQXkSFfJkild7LHu8GkqCmszS8UbyeE2fLAtY9ey3zuvopwjLwcXnj7z5AqWj30R1O6zbo3WN10E8FYzQVKahAEAQBAEAQBAEAQBAEAQGLiFc2FoJ2uOxjRvceoBR1asaayzaEHJ4RsWiOhznvbV4gLu3wwHoxcQ544u7PHbu8VqmryqtwpPdzf0X3O3a2agtqR0Ni86zoHJddNZmqaaEfw4nPPfI63ozzXo9Dp4pSn1ePh/k517L+SRomFcpy8JgYZZGva+NjWF2YsOYc0bSNi7FbZ2GpvCxvfDiVI5ysE5prX4jO6J2IsfGOdyLXRZG8M1hxO7ftVSxpWtNNW7T678skrSqPG2WtC8YpaSoZLU05ns4FruU2RfjEWWznDftPdtW19b1q1Nxpzx6cfDPIxSnGMsyWSc1z1efEWMBuI4Ix8Xlz/QtVPQ6ezbN9W/luJbt5maTRQCSWJjnCMPexrnutZgc4AuN+Avf4Lr1JOMXJLOFw6lZLLwdBOi2Bxfa4k6S2/kXR7fyscuJ+91Cfdo488/dFrsqK4yNuoNIqCgwmSSic6SKJz44uVDgZZnc7LzgCRzrk22AHqXMqWlzcXajWWG97xyXAnjUhCnmJojtY3LG9bQUdW7cHGKzrd7sy7H/5Oxuo1ZR9d30K37jPeimQmk2PU9U2MQUUNFlJLnROuX7LZTZrRbjuVu1talFtzqufn/1kdScZcI4I/BMFnrZRFTMMjtmY/dYPae7cAp69xToR26jwvfyNYQc3hH0XotgjaGkhp2nNkBL3e09xzPPdc7Oyy8Nd3LuKzqPn7cjrUobEVE5trL0Yrq3EHPp4HSMbHExrrsa3ZcmxcRxcV3tKvLehb4nLDy2U7ilOc9yIOn1VYi/pNij9+YH9AKty1u1XBt+n3wRq0qM7lRwcnFEz2GMb+VoHyXkqktqTl1Z1IrCwR2lsuSgrnDeIJ7d+Q2U1nHauIL/kvc0qvEH5HzKvfnEJDAm3nb2Bx8lNQ75pU7ptCvlYzYtwUi4Gp6WQEAQBAEAQBAEAQBAEAQFzQKkE+J1MzgHCBgay4vle42BHbzZPFeU/UFdqOynxfyX5Otp9PLydSavJM65eYFGwcD1i1nLYnVkG4Y4Rjs5NoaR+YOXstMp7FrBdd/xORcyzUZg6L46aCoFQxjJHNa9rQ8kAFwsTs7Lj4qa7tlcU+zbwiOnPYltGbpFpFWYs9hezMI8wZHTxvIaXWueJJNh4KG2tKFnF4fHi20b1Kk6r3k7oTq3qKiRktYwwQNIcWSC0ktjfLkO1rTxJts3dYp3+r06cXGk8y6rgvUko20pPMtyMvSzQXEa3EKqZkTWxueBG6SaMAtY0MacoJcOjfdxUdnqVrQtoQct6W/CfPf5GatCpObeCzTaoK132ktPGOx0jz4ZQPNbT1+gu7Fv4L6hWk+pK02prdytX3iOnt/kXn0VeX6g/20/i/wAG6s+rNspdX9GKNlJKHTtY972uc4tcHP3kFluoD4LmT1Wu6zqx3NpLHLd5kyt4bOyzX67VXh7CSamWEdT5YbD4uaPNXaet3T4QT8k/uRytYLmYtPovo/Aby1bZ7cHVbCO60Nj8FLK91Op3aeP/AFf1NVSoR4vPqbbozpHhb3iloHxg2cQyOF7Acu+xc0Bx48TvXMu7S8S7Wun5tp/Unp1KbezAydLtK4MNjY+YOe55IZHHlzOt0nbSOaNm3tCjsrGpdSahuxxbNqtZU1vNHqdco/h0hPbJUAeQYfVdiP6ff9qnwX5KzvOiNv0Lxmsro/pFRFHTwuH1DRnMkn4ySbBnVsud+61+ZfW9C3l2cJOUufDC8PP29rNGc5rLWEbKqBOa1rHlyYXWnrjDfzOa35q/pkc3UPMhuHimz5zK9ycYk9Hh9d3Nd6hT2/fI6vdNlV4rmczcFKjUqgCAIAgCAIAgCAIAgCAo91gSeAJPwRvCyCb1S0xFLNM4bZpnG/W1ot+ovXgNaq7VZLovc9BZRxDJvOL4fI2iFVFMWvtG+OLIwslzkZYnXGbMQ7eCLHrAVuOlUIW7nVe/Gc54eX/d5pK5m54iZTF5ZnQNexDAcJps01TFAzO8kvnJdme67j0idu82CvU7m9q/wpybwuC6EEqdGO+SMJul2B0+yPkR/QpD6hildjqFXvZ9Zfkj7ahHh7FufW1Qs2MZPJ7sbGj/ACcFmOhXMu80vX8GHdw5IsQa4KUuAfBOxpO1wMbrdtrreWgVkt0k/iYV5HoTGnOmJpKGCppOTl5Z7BGZA4tyFjnF1gQb80D4qrYaeq1eVKrlbK3465SN61bZgpR5nNanWliT75XxRe5C3Z+e670dFtI8U35v7YKbuajOzaKTySUNJJO4vkfFHI9xAFy8ZtwAA2ELy15GMa84wWEm0vQ6FJtwTZ89Y1jk8807jNK5rpJC0GV+UNLiWgC9gLW2L21C2p04RWyspLkjlzm23vNk1P4ayetnErGvYKaQPa4XBzua23gSqOtVpU6EXF4e0vllktrFSk89DA0/0OfhswLbup5CeRefunfybj7Q4HiB3qXTtQV1DD7y4r6r/u41rUXTfga3QVj4JY5YjlfG5rmEcCD6cCFfqU41IOEluZDGTi8oz9KNIJcQqHTy7LgNYwG4jYNzR8bm/WVDaWsLamqcfV9Wb1KjnLLNv1aaBfSi2qq2/UA3ijcPtyPvOH/b/V3b+Zqmp9lmlSf8ub6fn2LFvb7X8pcDtAC8qdEIZNM1uSWwqYe0+Af+QO/1XU0ZZu4+T9itdv8A02cBK9ockltG2/WPP4fmFYtu8yKrwNiV0gM5u4KU1KoAgCAIAgCAIAgCAIAgMDHpslPKesZR/cbel1FXlimzemsyR0nQ6i5ChpY7WPJtc73n893m4r5ve1O0rzl4+249JQjs00iaijAtbgSQLmzSd5A3DedygnXqSioSk2lyzuJFCKeUt5lMVZmxzHXfWbKKEfzZXeTW+rl39Bp9+fkvqUL2XBHL6dgc9gccrS5oc4/dBNifgF6GTai2iguJtGmrMJa2JuGF735jyryZMuW27n2ub23bN651i71tu4wlyW7PyJ63Zf0InR3R+evlEdO2+7O9xs1g6yfkNqtXN1Tt4bVR/dkcKcpvCNz1tQClgwqiY7M2KOQm+9x5rQ4jvD/FcrR5OtUq12uLX1/BYuVsqMEc4YwuIaNpcQAOsnYF3W0t7KmD6bxSQUtDM4boad9v7Izb0Xz+ku2rpf7pe7OxL+MPJHzGF9AOOdX1FUx/58vD6hgP53O/1XnP1BP/AMcfN+xes1xZ07FMOiqoZIZ2h7HizgfIg8CDtB4FeepVZ0pqcHhouyipLDPmPFKdsU88bCXNZJKxpNrkNcWgm3GwX0CjNzpxk+LSfyOLJJNoktB8PZU4jSQyjMxzyXt4ODWueQezmqC/qypW85x4pfgkoxUppM+kmtAAAAAAAAAsABuAC8HnLyzsBZMlLoDn2uua2HxN9uoYD3Bj3fILt6FHNw30i/dFS9f+mvM4gvWnLJrRoc6U9jfU/srVtxZDV5E+FbITOClNQgCAIAgCAIAgCAIAgCAhNJ3i0DXXyGQF5HUN477E+Cp3rexhE1BLa3nZcNqWSxMfEQ5jgCwjqXzirCUJuMuJ6SEk1lGcxQM3L7FGwcO1s1nKYnI3hEyKP42zn9fkvXaPT2bZPq2/p9DlXcs1PIh9DsIZW1kUErjHG7OZHNc0ENawnYXAjeAPirV7XlQoucVl8viRUoKc0mTesHAsOo2wto5jLKS7lW8q2QBlthJaOa69tneqmm3N1XcnWjiPLdjeSV6dOGNl7zTYi4OaWXDgRlLb5gb7LEbb3XVeMb+BXRvOtWhqWuw+aouS6khjkdwEzbukaT1nNft29S4+kVKTVSFP/c2vLkWrmMv4t9PmaNG8tcHNNiCC0jgQbgrsNJrDKxseNad19ZEYZpRkNs4jja3PbbziNttm5UKGmW1Ge3CO/wAXwJZ15yWGyNwHR+prpAymjL9oDnnYxna5+4d2/qCnuLqlbx2qjx4c35I1hTlN4SPoLRHR5mHUrIGHMbl0r7WzvO824DYAB1ALxV7dSuarqP0XRHUpU1TjgmHusCbXsCbDj2KqlklPndmguJyku+iyXcSSXujbcnaek4L3D1K0gsba+f2OR+3qPkbfq80ErKWuhqKljY2sbLYCVrnZnMLBsbf2iuZqWp0KtB06by3jl45LNC3nGe1I6xdebL5S6yChKA5lrxl/49G3rle78rLf7Lv6DH/Um/Be5Svu6kceXqDmk7oy3ZKe1o9VbtuZDV5E43eFaRCZylNQgCAIAgCAIAgCAIAgCAtVNO2RhY8XB/8AbjtWJRUlhmU2nlGPolpA/C6jkJyXU8hvf2Cf4g7PaHx7/L6rpvaLMe8uHiuh1LS52ePD2OyQuDgCCCCAQQbgg7iCvHSWHhnXTMhhUbMnFsX0HxKrq6mbkcoklkc0vliHNLjl+9fdZeroala0aMYbXBLgmcudvVnNvB6h1T17rZnU7O+Rxt4NWJa5bLgm/T8hWdTwJGDU9MenVRN9yJ7vUhQS1+HKD+P+TdWT5s23RTV1S0L2yuJqZW7WukADWHrawce0k9llzbvVq1wthfxj4c/NlilbRg88WbdWUsczHRysbKx3SbI0OaerYVzITlCW1F4fgTtJrDNYn1cYY8k/R8t9+SaYDwzWHwXQjq12ljb+S+xC7ak+Rk0WgeGxG7aWNx/ml8nlISFHPU7ufGb9N3sZVvTXI2GKNrGhrAGtG4NAAHcAqTbk8tkySXA9XWAUzIZF0BQuWcA8krOAUzLODJTMmAck13zXfQt6mznxLB8ivS6DHEZvy+pzr574+pzBegKBsOjY5jz+L5D91ctu6yCrxJmPeFaXEiM1SGoQBAEAQBAEAQBAEAQBAEBi4jQtnYWu2He08WnrWlSmpxwzaMnF5JDV5pS6lkFDWGzb2ge47GE7mE+weB4HZ3eN1fTXvqQW9cV18TsWlyu6+HI6uCvMM6Z7a5ag9hyxgFbrGAVumDBW6xgC6AXQFuSoa3pOa33nAeq2UW+CGUjBqNIKSPp1MDPenjHqVLG1rS4Qb9GaupBcWjBm01w5u+qhPuuzfpBU0dOunwps1demv7GBLrJwwbpy73YJvm0KZaRdv+vzX3NP3VLqYNRrXoG9FtRJ7sTR+p4U0dEuXxwvX7I1d5T8TCl1u0/3KeZ3vOjb6EqZaFV5zXzNHex6EfNrfP3KQD3qj5BimjoK51Pl+TV33SPzMGo1tVR6EELPeMjvmFNHQ6S4yfyNHey5JGpaR6Qz172PnyAsBa3k2kCxN+JK6VtaU7dOMOfUr1asqjyyILePDaAe7/6FaIjY9HW/VHtcfQK7b90r1eJLw9IKyuJGzMUhqEAQBAEAQBAEAQBAEAQBAEBH4zhgnZs2PHRPX+E9ihr0e0Xib057LJLRvWOaaHkaxkkj4zlY5uXMWj7r8xG0dfEeJ8feaPt1HKnhdU+vgdijd4jiW8kJNbcY6NM8+9I0egKrrQpc5r4EjvVyRhya3pPu0zB70zj6NClWgw5zfwNHevoYc2tisPQjgb3tkd/sFLHQ6C4t/L7GrvJ9EYU2s7EXbnxs92FvzupVo1quTfqau7qGDJp9iTt9U8e6yJvo1SrS7Vf09/uafuanUwp9Ka5/Sqqj4TPb5NIU0bK3jwgvgjR1pv8AszClxOd/Tlld70rz6lSxo048Ir4I1c5PmYpt39akNSl0wCt1nAKXQC6AIAgCAXQEhQhskb4jsdfOw9eyxHkPErD6kkcNYJfAW2hHe71t8l0KHcKdTvEpB0gp48SJmWpDAQBAEAQBAEAQBAEAQBAEAQBARmMYQ2YFzebINx4OtwP7qCtQU1lcSSFRx8jTpYy0lrhYjYQeC5rTTwy0nk8LAKoAUBRAEAQC6AIAgCAICoQFEAQFboD1FIWuDmmxBBHwQyng2jBRaCP+4/5FdCj3EVaneJKn6SnjxI2ZS3MBAEAQBAEAQBAEAQBAEAQBAEAQEVjeEiYZm7HjcfaHUVBXo7ayuJJTns+RpzgQSDsI2EHeCFzC0VawncCe4ErKTYLgpZDuY8/2OWdiXQxtLqXG4dKfuO+It6rbsp9DG3HqXBhM3seLm/us9jPoY7SJcbgkv4R3u/Zbft5mO0iXG4DJxLPFx+Sz+2l1Mdqi4MAdxe34NP7rP7Z9R2vge26Pji/wYB81srbxMdr4FwYAzi53wy/ss/to9THasuNwOLiXnvcP2WVbwMdrI9jBoeonvcVt2EDHaSPbcKhH3B8ST81nsYdBtyLgw+Ifw2+F1ns4dDG3Lqe20sY3MaP7QttiPQxtPqXBG3qHgFnCGT0smC9Tb1tHiYZkrcwEAQBAEAQBAEAQBAEAQBAEAQBAEBbfEDwF+5YaTGSy6JatGclstWuDJRAEAQBALICuU9SYBXkz1LOGCvJHqTDGSvIlNlmMleQKzssZK/RymyMlfo/amyMlfo/as7IyV+jjrTZGT3HEAspYMZPayAgCAIAgCAIAgCAIAgCAIAgCAIAgCAoQgKZAmAU5IdSxhDI5IdSYQyVyDqWcIFcoTAK2QBAEAQBAEAQBAEAQBAEAQBAEAQBAEAQBAEAQBAEAQBAEAQBAEAQBAEAQBAEAQBAEAQBAEAQBAEAQBAEAQBAEAQBAEAQBAEAQBAEAQBAEAQBAEAQBAEAQBAEAQBAEAQBAEAQBAEAQBAEAQBAEAQBAEAQBAEAQBAEAQBAEAQBAEAQBAEAQBAEAQBAEAQBAEAQBAEAQBAEAQBAEB//Z"/>
          <p:cNvSpPr>
            <a:spLocks noChangeAspect="1" noChangeArrowheads="1"/>
          </p:cNvSpPr>
          <p:nvPr/>
        </p:nvSpPr>
        <p:spPr bwMode="auto">
          <a:xfrm>
            <a:off x="612775" y="312738"/>
            <a:ext cx="304800" cy="304800"/>
          </a:xfrm>
          <a:prstGeom prst="rect">
            <a:avLst/>
          </a:prstGeom>
          <a:noFill/>
          <a:ln w="9525">
            <a:noFill/>
            <a:miter lim="800000"/>
            <a:headEnd/>
            <a:tailEnd/>
          </a:ln>
        </p:spPr>
        <p:txBody>
          <a:bodyPr/>
          <a:lstStyle/>
          <a:p>
            <a:endParaRPr lang="hu-HU">
              <a:latin typeface="Calibri" pitchFamily="34" charset="0"/>
            </a:endParaRPr>
          </a:p>
        </p:txBody>
      </p:sp>
      <p:pic>
        <p:nvPicPr>
          <p:cNvPr id="1038" name="Picture 14" descr="http://investorplace.com/wp-content/uploads/2010/08/BestBuyLogo-e1297955683480.jpg"/>
          <p:cNvPicPr>
            <a:picLocks noChangeAspect="1" noChangeArrowheads="1"/>
          </p:cNvPicPr>
          <p:nvPr/>
        </p:nvPicPr>
        <p:blipFill>
          <a:blip r:embed="rId7"/>
          <a:srcRect/>
          <a:stretch>
            <a:fillRect/>
          </a:stretch>
        </p:blipFill>
        <p:spPr bwMode="auto">
          <a:xfrm>
            <a:off x="7523163" y="3017838"/>
            <a:ext cx="800100" cy="798512"/>
          </a:xfrm>
          <a:prstGeom prst="rect">
            <a:avLst/>
          </a:prstGeom>
          <a:noFill/>
          <a:effectLst>
            <a:outerShdw blurRad="63500" sx="108000" sy="108000" algn="ctr" rotWithShape="0">
              <a:schemeClr val="tx1">
                <a:alpha val="40000"/>
              </a:schemeClr>
            </a:outerShdw>
          </a:effectLst>
          <a:extLst>
            <a:ext uri="{909E8E84-426E-40DD-AFC4-6F175D3DCCD1}"/>
          </a:extLst>
        </p:spPr>
      </p:pic>
      <p:sp>
        <p:nvSpPr>
          <p:cNvPr id="8" name="Rectangle 7"/>
          <p:cNvSpPr/>
          <p:nvPr/>
        </p:nvSpPr>
        <p:spPr>
          <a:xfrm>
            <a:off x="7529513" y="1849438"/>
            <a:ext cx="793750" cy="817562"/>
          </a:xfrm>
          <a:prstGeom prst="rect">
            <a:avLst/>
          </a:prstGeom>
          <a:solidFill>
            <a:schemeClr val="tx1">
              <a:lumMod val="65000"/>
              <a:alpha val="71000"/>
            </a:schemeClr>
          </a:solidFill>
          <a:ln w="57150" cmpd="sng">
            <a:no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0" name="Rectangle 19"/>
          <p:cNvSpPr/>
          <p:nvPr/>
        </p:nvSpPr>
        <p:spPr>
          <a:xfrm>
            <a:off x="7519988" y="3017838"/>
            <a:ext cx="803275" cy="795337"/>
          </a:xfrm>
          <a:prstGeom prst="rect">
            <a:avLst/>
          </a:prstGeom>
          <a:solidFill>
            <a:schemeClr val="tx1">
              <a:lumMod val="65000"/>
              <a:alpha val="71000"/>
            </a:schemeClr>
          </a:solidFill>
          <a:ln w="57150" cmpd="sng">
            <a:no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1" name="Rectangle 20"/>
          <p:cNvSpPr/>
          <p:nvPr/>
        </p:nvSpPr>
        <p:spPr>
          <a:xfrm>
            <a:off x="6294438" y="3017838"/>
            <a:ext cx="793750" cy="798512"/>
          </a:xfrm>
          <a:prstGeom prst="rect">
            <a:avLst/>
          </a:prstGeom>
          <a:solidFill>
            <a:schemeClr val="tx1">
              <a:lumMod val="65000"/>
              <a:alpha val="71000"/>
            </a:schemeClr>
          </a:solidFill>
          <a:ln w="57150" cmpd="sng">
            <a:no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3265" name="Title 1"/>
          <p:cNvSpPr txBox="1">
            <a:spLocks/>
          </p:cNvSpPr>
          <p:nvPr/>
        </p:nvSpPr>
        <p:spPr bwMode="auto">
          <a:xfrm>
            <a:off x="307975" y="188913"/>
            <a:ext cx="8404225" cy="857250"/>
          </a:xfrm>
          <a:prstGeom prst="rect">
            <a:avLst/>
          </a:prstGeom>
          <a:noFill/>
          <a:ln w="9525">
            <a:noFill/>
            <a:miter lim="800000"/>
            <a:headEnd/>
            <a:tailEnd/>
          </a:ln>
        </p:spPr>
        <p:txBody>
          <a:bodyPr anchor="ctr"/>
          <a:lstStyle/>
          <a:p>
            <a:pPr algn="ctr">
              <a:lnSpc>
                <a:spcPct val="90000"/>
              </a:lnSpc>
            </a:pPr>
            <a:r>
              <a:rPr lang="en-US" sz="2400" b="1">
                <a:cs typeface="Arial" charset="0"/>
              </a:rPr>
              <a:t>Real World Case Study: Coupons.com</a:t>
            </a:r>
            <a:br>
              <a:rPr lang="en-US" sz="2400" b="1">
                <a:cs typeface="Arial" charset="0"/>
              </a:rPr>
            </a:br>
            <a:r>
              <a:rPr lang="en-US" b="1">
                <a:solidFill>
                  <a:srgbClr val="83D1F5"/>
                </a:solidFill>
                <a:cs typeface="Arial" charset="0"/>
              </a:rPr>
              <a:t>unprecedented views into marketing performance, sales and revenue</a:t>
            </a:r>
          </a:p>
        </p:txBody>
      </p:sp>
      <p:sp>
        <p:nvSpPr>
          <p:cNvPr id="53266" name="Title 5"/>
          <p:cNvSpPr txBox="1">
            <a:spLocks/>
          </p:cNvSpPr>
          <p:nvPr/>
        </p:nvSpPr>
        <p:spPr bwMode="auto">
          <a:xfrm>
            <a:off x="166688" y="1109663"/>
            <a:ext cx="5199062" cy="2297112"/>
          </a:xfrm>
          <a:prstGeom prst="rect">
            <a:avLst/>
          </a:prstGeom>
          <a:noFill/>
          <a:ln w="9525">
            <a:noFill/>
            <a:miter lim="800000"/>
            <a:headEnd/>
            <a:tailEnd/>
          </a:ln>
        </p:spPr>
        <p:txBody>
          <a:bodyPr/>
          <a:lstStyle/>
          <a:p>
            <a:pPr>
              <a:lnSpc>
                <a:spcPct val="85000"/>
              </a:lnSpc>
            </a:pPr>
            <a:r>
              <a:rPr lang="en-US" sz="1600" b="1">
                <a:solidFill>
                  <a:srgbClr val="83D1F5"/>
                </a:solidFill>
                <a:latin typeface="Helvetica" pitchFamily="34" charset="0"/>
                <a:cs typeface="Helvetica" pitchFamily="34" charset="0"/>
              </a:rPr>
              <a:t>Situation:</a:t>
            </a:r>
          </a:p>
          <a:p>
            <a:pPr>
              <a:lnSpc>
                <a:spcPct val="85000"/>
              </a:lnSpc>
            </a:pPr>
            <a:r>
              <a:rPr lang="en-US" sz="1400">
                <a:latin typeface="Helvetica" pitchFamily="34" charset="0"/>
                <a:cs typeface="Helvetica" pitchFamily="34" charset="0"/>
              </a:rPr>
              <a:t>The sheer volume of consumers, partners, sales channels, coupons and products it offers leads Coupons.com to generate and capture massive amounts of data. Data types include consumer profiles, transactions, detailed coupon information and account information for corporate customers. </a:t>
            </a:r>
          </a:p>
          <a:p>
            <a:pPr>
              <a:lnSpc>
                <a:spcPct val="85000"/>
              </a:lnSpc>
            </a:pPr>
            <a:endParaRPr lang="en-US" sz="1400">
              <a:latin typeface="Helvetica" pitchFamily="34" charset="0"/>
              <a:cs typeface="Helvetica" pitchFamily="34" charset="0"/>
            </a:endParaRPr>
          </a:p>
          <a:p>
            <a:pPr>
              <a:lnSpc>
                <a:spcPct val="85000"/>
              </a:lnSpc>
            </a:pPr>
            <a:r>
              <a:rPr lang="en-US" sz="1600" b="1">
                <a:solidFill>
                  <a:srgbClr val="83D1F5"/>
                </a:solidFill>
                <a:latin typeface="Helvetica" pitchFamily="34" charset="0"/>
                <a:cs typeface="Helvetica" pitchFamily="34" charset="0"/>
              </a:rPr>
              <a:t>Solution:</a:t>
            </a:r>
          </a:p>
          <a:p>
            <a:pPr>
              <a:lnSpc>
                <a:spcPct val="85000"/>
              </a:lnSpc>
            </a:pPr>
            <a:r>
              <a:rPr lang="en-US" sz="1400">
                <a:latin typeface="Helvetica" pitchFamily="34" charset="0"/>
                <a:cs typeface="Helvetica" pitchFamily="34" charset="0"/>
              </a:rPr>
              <a:t>Integrate structured and unstructured data from multiple internal and external sources, and run complex queries. Provides corporate and account management analysis dashboards and ad hoc query capabilities used by the account management, corporate, client marketing and partner marketing teams.</a:t>
            </a:r>
          </a:p>
          <a:p>
            <a:pPr>
              <a:lnSpc>
                <a:spcPct val="85000"/>
              </a:lnSpc>
            </a:pPr>
            <a:endParaRPr lang="en-US" sz="1400">
              <a:latin typeface="Helvetica" pitchFamily="34" charset="0"/>
              <a:cs typeface="Helvetica" pitchFamily="34" charset="0"/>
            </a:endParaRPr>
          </a:p>
          <a:p>
            <a:pPr>
              <a:lnSpc>
                <a:spcPct val="85000"/>
              </a:lnSpc>
            </a:pPr>
            <a:r>
              <a:rPr lang="en-US" sz="1600" b="1">
                <a:solidFill>
                  <a:srgbClr val="83D1F5"/>
                </a:solidFill>
                <a:latin typeface="Helvetica" pitchFamily="34" charset="0"/>
                <a:cs typeface="Helvetica" pitchFamily="34" charset="0"/>
              </a:rPr>
              <a:t>Benefits:</a:t>
            </a:r>
          </a:p>
          <a:p>
            <a:pPr>
              <a:lnSpc>
                <a:spcPct val="85000"/>
              </a:lnSpc>
            </a:pPr>
            <a:r>
              <a:rPr lang="en-US" sz="1400">
                <a:latin typeface="Helvetica" pitchFamily="34" charset="0"/>
                <a:cs typeface="Helvetica" pitchFamily="34" charset="0"/>
              </a:rPr>
              <a:t>Generates analytic reports and queries up to 95 % faster, in minutes instead of hours. Helps improve account management and campaign measurement and supports intelligence-based decision making for personalized campaigns.</a:t>
            </a:r>
          </a:p>
          <a:p>
            <a:pPr>
              <a:lnSpc>
                <a:spcPct val="85000"/>
              </a:lnSpc>
            </a:pPr>
            <a:endParaRPr lang="en-US" sz="1400" b="1">
              <a:solidFill>
                <a:srgbClr val="83D1F5"/>
              </a:solidFill>
              <a:latin typeface="Helvetica" pitchFamily="34" charset="0"/>
              <a:cs typeface="Helvetica" pitchFamily="34" charset="0"/>
            </a:endParaRPr>
          </a:p>
          <a:p>
            <a:pPr>
              <a:lnSpc>
                <a:spcPct val="85000"/>
              </a:lnSpc>
            </a:pPr>
            <a:endParaRPr lang="en-US" sz="1400" b="1">
              <a:latin typeface="Helvetica" pitchFamily="34" charset="0"/>
              <a:cs typeface="Helvetica" pitchFamily="34" charset="0"/>
            </a:endParaRPr>
          </a:p>
        </p:txBody>
      </p:sp>
    </p:spTree>
  </p:cSld>
  <p:clrMapOvr>
    <a:masterClrMapping/>
  </p:clrMapOvr>
  <p:transition spd="slow"/>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5516563" y="1598613"/>
            <a:ext cx="3313112" cy="2541587"/>
          </a:xfrm>
          <a:prstGeom prst="rect">
            <a:avLst/>
          </a:prstGeom>
          <a:solidFill>
            <a:schemeClr val="accent1">
              <a:alpha val="20000"/>
            </a:schemeClr>
          </a:solidFill>
          <a:ln w="19050" cmpd="sng">
            <a:solidFill>
              <a:srgbClr val="83D1F5"/>
            </a:solidFill>
            <a:prstDash val="dash"/>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grpSp>
        <p:nvGrpSpPr>
          <p:cNvPr id="54274" name="Group 11"/>
          <p:cNvGrpSpPr>
            <a:grpSpLocks/>
          </p:cNvGrpSpPr>
          <p:nvPr/>
        </p:nvGrpSpPr>
        <p:grpSpPr bwMode="auto">
          <a:xfrm rot="16200000" flipV="1">
            <a:off x="8068468" y="-45243"/>
            <a:ext cx="1027113" cy="1117600"/>
            <a:chOff x="7634017" y="3488590"/>
            <a:chExt cx="1509983" cy="1654910"/>
          </a:xfrm>
        </p:grpSpPr>
        <p:pic>
          <p:nvPicPr>
            <p:cNvPr id="54291" name="Picture 13" descr="accent.png"/>
            <p:cNvPicPr>
              <a:picLocks noChangeAspect="1"/>
            </p:cNvPicPr>
            <p:nvPr/>
          </p:nvPicPr>
          <p:blipFill>
            <a:blip r:embed="rId2"/>
            <a:srcRect/>
            <a:stretch>
              <a:fillRect/>
            </a:stretch>
          </p:blipFill>
          <p:spPr bwMode="auto">
            <a:xfrm>
              <a:off x="7684227" y="3488590"/>
              <a:ext cx="1459773" cy="1654910"/>
            </a:xfrm>
            <a:prstGeom prst="rect">
              <a:avLst/>
            </a:prstGeom>
            <a:noFill/>
            <a:ln w="9525">
              <a:noFill/>
              <a:miter lim="800000"/>
              <a:headEnd/>
              <a:tailEnd/>
            </a:ln>
          </p:spPr>
        </p:pic>
        <p:sp>
          <p:nvSpPr>
            <p:cNvPr id="15" name="Rectangle 2"/>
            <p:cNvSpPr>
              <a:spLocks noChangeArrowheads="1"/>
            </p:cNvSpPr>
            <p:nvPr/>
          </p:nvSpPr>
          <p:spPr bwMode="auto">
            <a:xfrm>
              <a:off x="7634018" y="3488589"/>
              <a:ext cx="1458639" cy="1654910"/>
            </a:xfrm>
            <a:prstGeom prst="rect">
              <a:avLst/>
            </a:prstGeom>
            <a:gradFill rotWithShape="1">
              <a:gsLst>
                <a:gs pos="0">
                  <a:sysClr val="windowText" lastClr="000000">
                    <a:alpha val="89998"/>
                  </a:sysClr>
                </a:gs>
                <a:gs pos="100000">
                  <a:sysClr val="windowText" lastClr="000000">
                    <a:alpha val="0"/>
                  </a:sysClr>
                </a:gs>
              </a:gsLst>
              <a:lin ang="0" scaled="1"/>
            </a:gradFill>
            <a:ln>
              <a:noFill/>
            </a:ln>
            <a:extLst>
              <a:ext uri="{91240B29-F687-4F45-9708-019B960494DF}"/>
            </a:extLst>
          </p:spPr>
          <p:txBody>
            <a:bodyPr/>
            <a:lstStyle/>
            <a:p>
              <a:pPr defTabSz="914400" fontAlgn="auto">
                <a:spcBef>
                  <a:spcPts val="0"/>
                </a:spcBef>
                <a:spcAft>
                  <a:spcPts val="0"/>
                </a:spcAft>
                <a:defRPr/>
              </a:pPr>
              <a:endParaRPr lang="en-US" kern="0">
                <a:solidFill>
                  <a:sysClr val="windowText" lastClr="000000"/>
                </a:solidFill>
                <a:latin typeface="+mn-lt"/>
              </a:endParaRPr>
            </a:p>
          </p:txBody>
        </p:sp>
      </p:grpSp>
      <p:sp>
        <p:nvSpPr>
          <p:cNvPr id="11" name="Rectangle 10"/>
          <p:cNvSpPr/>
          <p:nvPr/>
        </p:nvSpPr>
        <p:spPr>
          <a:xfrm>
            <a:off x="6691313" y="2259013"/>
            <a:ext cx="1228725" cy="1155700"/>
          </a:xfrm>
          <a:prstGeom prst="rect">
            <a:avLst/>
          </a:prstGeom>
          <a:noFill/>
          <a:ln w="19050" cmpd="sng">
            <a:solidFill>
              <a:srgbClr val="F19027"/>
            </a:solidFill>
            <a:prstDash val="dash"/>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4276" name="TextBox 25"/>
          <p:cNvSpPr txBox="1">
            <a:spLocks noChangeArrowheads="1"/>
          </p:cNvSpPr>
          <p:nvPr/>
        </p:nvSpPr>
        <p:spPr bwMode="auto">
          <a:xfrm>
            <a:off x="0" y="4876800"/>
            <a:ext cx="3184525" cy="261938"/>
          </a:xfrm>
          <a:prstGeom prst="rect">
            <a:avLst/>
          </a:prstGeom>
          <a:solidFill>
            <a:schemeClr val="bg1"/>
          </a:solidFill>
          <a:ln w="9525">
            <a:noFill/>
            <a:miter lim="800000"/>
            <a:headEnd/>
            <a:tailEnd/>
          </a:ln>
        </p:spPr>
        <p:txBody>
          <a:bodyPr>
            <a:spAutoFit/>
          </a:bodyPr>
          <a:lstStyle/>
          <a:p>
            <a:r>
              <a:rPr lang="en-US" sz="1100" i="1">
                <a:latin typeface="Calibri" pitchFamily="34" charset="0"/>
              </a:rPr>
              <a:t>@graemeknows</a:t>
            </a:r>
          </a:p>
        </p:txBody>
      </p:sp>
      <p:pic>
        <p:nvPicPr>
          <p:cNvPr id="54277" name="Picture 2"/>
          <p:cNvPicPr>
            <a:picLocks noChangeAspect="1" noChangeArrowheads="1"/>
          </p:cNvPicPr>
          <p:nvPr/>
        </p:nvPicPr>
        <p:blipFill>
          <a:blip r:embed="rId3"/>
          <a:srcRect/>
          <a:stretch>
            <a:fillRect/>
          </a:stretch>
        </p:blipFill>
        <p:spPr bwMode="auto">
          <a:xfrm>
            <a:off x="8312150" y="4711700"/>
            <a:ext cx="955675" cy="627063"/>
          </a:xfrm>
          <a:prstGeom prst="rect">
            <a:avLst/>
          </a:prstGeom>
          <a:noFill/>
          <a:ln w="9525">
            <a:noFill/>
            <a:miter lim="800000"/>
            <a:headEnd/>
            <a:tailEnd/>
          </a:ln>
        </p:spPr>
      </p:pic>
      <p:pic>
        <p:nvPicPr>
          <p:cNvPr id="1044" name="Picture 20" descr="http://wp.streetwise.co/wp-content/uploads/2012/08/catalina_logo_rgb_300x300.JPG"/>
          <p:cNvPicPr>
            <a:picLocks noChangeAspect="1" noChangeArrowheads="1"/>
          </p:cNvPicPr>
          <p:nvPr/>
        </p:nvPicPr>
        <p:blipFill>
          <a:blip r:embed="rId4"/>
          <a:srcRect/>
          <a:stretch>
            <a:fillRect/>
          </a:stretch>
        </p:blipFill>
        <p:spPr bwMode="auto">
          <a:xfrm>
            <a:off x="7523163" y="1862138"/>
            <a:ext cx="792162" cy="792162"/>
          </a:xfrm>
          <a:prstGeom prst="rect">
            <a:avLst/>
          </a:prstGeom>
          <a:noFill/>
          <a:effectLst>
            <a:outerShdw blurRad="63500" sx="108000" sy="108000" algn="ctr" rotWithShape="0">
              <a:schemeClr val="tx1">
                <a:alpha val="40000"/>
              </a:schemeClr>
            </a:outerShdw>
          </a:effectLst>
          <a:extLst>
            <a:ext uri="{909E8E84-426E-40DD-AFC4-6F175D3DCCD1}"/>
          </a:extLst>
        </p:spPr>
      </p:pic>
      <p:pic>
        <p:nvPicPr>
          <p:cNvPr id="1028" name="Picture 4" descr="https://encrypted-tbn3.gstatic.com/images?q=tbn:ANd9GcQp3SYI3HZokhpjm21eZzBDj7fGGuX_YTy0A1hnNZ18Q5hr9Dc0"/>
          <p:cNvPicPr>
            <a:picLocks noChangeAspect="1" noChangeArrowheads="1"/>
          </p:cNvPicPr>
          <p:nvPr/>
        </p:nvPicPr>
        <p:blipFill>
          <a:blip r:embed="rId5"/>
          <a:srcRect/>
          <a:stretch>
            <a:fillRect/>
          </a:stretch>
        </p:blipFill>
        <p:spPr bwMode="auto">
          <a:xfrm>
            <a:off x="6294438" y="1862138"/>
            <a:ext cx="793750" cy="792162"/>
          </a:xfrm>
          <a:prstGeom prst="rect">
            <a:avLst/>
          </a:prstGeom>
          <a:noFill/>
          <a:effectLst>
            <a:outerShdw blurRad="63500" sx="108000" sy="108000" algn="ctr" rotWithShape="0">
              <a:schemeClr val="tx1">
                <a:alpha val="40000"/>
              </a:schemeClr>
            </a:outerShdw>
          </a:effectLst>
          <a:extLst>
            <a:ext uri="{909E8E84-426E-40DD-AFC4-6F175D3DCCD1}"/>
          </a:extLst>
        </p:spPr>
      </p:pic>
      <p:sp>
        <p:nvSpPr>
          <p:cNvPr id="54280" name="AutoShape 6" descr="data:image/jpeg;base64,/9j/4AAQSkZJRgABAQAAAQABAAD/2wCEAAkGBxQSERUUEhQWFhUUGBgZGBcVGRUcHRgYGBkYHRgcGBcYHSggGBwlGxgcIjIiJSorLi4uGiAzODMsNygtLisBCgoKDg0OGxAQGywkICQsLDQvNCwsLCwsLCwsLCwsLCwsLCwsLCwsLCwsLCwsLCwsLCwsLCwsLCwsLCwsLCwsLP/AABEIAOEA4AMBEQACEQEDEQH/xAAcAAABBQEBAQAAAAAAAAAAAAAAAwQFBgcCAQj/xABIEAACAAQDBAYGCQIEAwkBAAABAgADBBEFEiEGMUFRBxMiYXGBFDIzcpGhI0JSYpKxssHRU/CCosLhFTRDCBYkg5Ojs9PiY//EABsBAAEFAQEAAAAAAAAAAAAAAAACAwQFBgEH/8QAOBEAAgEDAgMFBgUEAgMBAAAAAAECAwQREiEFMUETMlFhcRQiM5GhsQZSgcHRI0Lh8CRiFXLxJf/aAAwDAQACEQMRAD8AhozJ6mEABAAQAEABAAQAEABAAQAEABAAQAEABAAQAEABAAQAEABAAQAEABAAQAEABAAtR+0T31/UIVDvIar/AA5ej+wjCR0IACAAgAIACAAgAIACAAgAIACAAgAIACAAgAIAOJk4KQCbZtBfcTyvuv3QtU5SjlDM7inCahJ4b5HcIHggAIACAAgAIACAAgAIAFqP2ie+v6hCod5DVf4cvR/YRhI6EABAAQAEABAAQAEABAAQAEABAAQAEABAAR0B1W4bNkosybLZEewVmFgSdw7ie+HHRqJZw8ESF9bzlojNZQttJhgGAPUEdoVUt0PIKer/ADLRZWUP6e/VmY45cf8ALSX9qXz5kbLa4B5gH4xVSWJNGupS1QT8UdQkcCAAgAI6ARwAgAIACABaj9onvr+oQqHeQ1X+HL0f2EYSOhAAQAEABAAQAEABAAQAEABAAQAEABAAQAWLYPChUVahhdJYzsOdvVB8/wAolWlPXU35IqONXToW7085bfycY7tVPrqnE8NWV1yzHSRTiwAkspyzHdhrYFS99dVi4clnBjIU5aXNdP3JPpikLSYHKpVNyXlSwTvYrdmY95K3846kopIRKcqs3J82UqStlA5AD4CM9N5kz0mjHTTivI7hI4EABAAhMmy1cGcJjKyTlRZZy5ZoROrdjcXGeYotu36GLG1hDs3KRmuKV67uo0qbxhZ+YsIr2aOPLc9jgoTM9c2W+vgfK53C9j8DDnZy06ugw7imqipN+8xSED4tR+0T31/UI7DvIar/AA5ej+wjCR0IACAAgAIACAAgAIACAAgAIACAAgAXpKOZNNpaO5+4pPxtuhcYSl3VkZq3FKks1JJEpL2QrW3U7+ZQfmwh1WtV/wBpDlxizj/f9/4LZ0VUuR6sNo8t1luLg5WXMSLjTjE+yoyhq1Iz3HbynX0dm8rc76KsKlD02py/TTaypVmP2VmtYDkNYmpLOSjlJpaehRelTGxX4lLp5RzSaK5cjcZptmHlYL45uUMXNTRB+fIseFWrr3EV0W7/AGI+KI3wQAEABHQyMcUfKFNr9tPIXGYd17Kb/cA46TLeScXB+pS8Spyp1oV4+j/YeyQoloLAzGLzHmcbOQJcu/GwRm7hMA5x250qnGPUb4X2k7irUbenkexBL8QoZ7dUU+rMnO7d5ldhR3WDj4RMqyap6emxTW1OM6/aPnl/cXiIXAtR+0T31/UI7DvIar/Dl6P7CMJHQgAIACAAgAIACAAgAIACAAgACY7hnHJLmy4bE7H+lWnTriT9UDfMt38F7+MTra01+9Pl9yg4rxhUf6VF5l4+H+TRnrKWkUI0yTJUblLInyJEWiUYrC2MhKVSrLVJtsattlh431tN/wCtL/mO6kCpT8CvdFdQsyZikxGDK9fMKspuGXKuUg8RaCIVFjYqOFbRT/SKjC6cGUZlfUCbUXF0lzJrW6tftEX7R3aaGESmotRfUfp286kZTito7sqdJTLJqqynQWWTPdVJ1YgMwGY8dBFffrkzS/h6acZxx4fUsWBYHOq5mSUug9Zz6qjvPPuERKVGVV4iW17fUrSGZ8+i8SNrvoquopT61OwBPBgRcEDhpb4wuvbOlh5GeH8TjeNpLDWDyI6eCye6wclVujIoXNLAmKN3Wy+w7D39GiZdaWk0UvClUhOcJ78/uI4hKzSnXmp8jbQ/GI9GWmaZZXlPXQlF+ApTzAyqyqEBVbKCWyqFAUZiAWNgLnibwu5lqqsY4XRdK2ipc+fzFIjlgISZLKx7V0uxVbbmfLn143yj5w/Opqgk1uQqFt2daVRPZ9BbML2vryhnBM1JbC9H7RPfX9QjsO8huv8ADl6P7CMJHQgAIACAAgAIACAAgACY6t+RxtJZfIbelZvZjN946L+Lj5Aw72WO88fciu5ctqSz58l/vodLTuxALm5NgssWuTuF9ST4Wg1xW0V8zkqVRpyqzwvLZGjYN0aUqqnphLTZvqpm3EAsRc3LEAEnhFpTt9vffyMndcTzJqjHZdXuxl0vYhVU600imcU9HM+jMyVowZdBLuPUFhpbkeWr9STjFtb4K+2pqtVUZvGXuzPVwWSBqmY7yzElieeY6xTyu6recm1hwi1jHTpz9xX0Zl9Qgj7Lj8mAuPO8c7VS730HPZZU/h4a8H/Jp3Q7UhkqFsVKshKnhcEcNCNN4iwsk1F75Mxx2SlODxh43/3qVZafq9qpyf1JkmaO8FVJPxJhytHMoPzGLKaVGtHxiNNm8G9Lx3EZZNkFQ7OR9kO+g7ybCE16PayivUdsb12tGpJc3pS+Rqmz2IUiVdRQ06ZJlOst5lho2cX33uSAVvf7QiRCEYbRRWV69Ws9dSWWZZ0k03VY854VFOj+JXsflLiLfRzT/UtuA1MXOnxRHxTm1EXsgZtW7vM2UcrsfnEmnmtKMHyRWXbjZ0p1o83/AKh4aRllS2dgXYMXUKQEIOgDH1wVIN+48xEu5t4aMw6FPwridaVbs626l4nEiSXYIpAuGNzuVURnYkDf2VNhxNhpEClDtGaC7uOwpppbtpL9RzimHNTzeqdkZgqsShuO0L27j3QudJwmlzGaN5GvQc86ea32G1QbC410Nv4h25ivdfiQ+F1X/UXh+uX/AJOptbLeWElqWGSVZirJkfstOLBgMzlgV0uAN2lo7W0xbXTodslVqJSeU23qyvkj2j9onvr+oRDj3kW9f4cvR/YRhI6EABAAQAEABAAQAJT54Ww1LHco3n+B3nSHIQcvQZrVlT25vohMU5bWZryQeqPH7R8fhCnUUdofMaVCVR6qzz5dF/JZtiJSGsl9ZlyqGYBrWJA0GvHj5Q5aJOpmRC41KcbXEOrXIs+yWAy2xCdMWxlSCMltR1jC9hzy6+domUaMe2clyX3Ka9v6isYUpd6XP0X8jugxPr8eqVv2KGlCAcnmsrufGyqPKJ3XJQ/248TO9jqh8Rw3EaWacxmGdUSL/VmKc9geF2IPmecNa1r0eRLdvLsVW/7YENhEFY9OH1Dnt8L5LlvC+X5xW9gvaNHQ0/t8v/G9tHvYx+pa6vBKNJ0+VNmGUQBMlMTplYerY7yCNOJEOzo0lJp7ESjxC9nThUgtS5P18R10Sz7T5yH60tT+Fv8A9Rzh795oX+JIZpwn5jjHcIP/AHlopw3PTzC3/lX/APsWLKUTLwqNRaXgRXQkRMrcWn788/Q9zTJzH9oF3v0Ozz2a9X9MCWB1HV7WVl/rgJ8ZUth+kQicsSivUdpU9dKo+qUWO+mGjAr8JnMLqZxkv3h2SwPkXhU4qSwxu3qunLVF7r90U/HAZeK1tPuSWymWot2VZQ1h3doRXXlGMUnFGp4Je1a8pQqPOEsClFKDTEU7i6X8mB/aGbN/1CVxyObR48USFbKKPUKd1ww8SdP8pPwh+OYzmnywQJuNWjbzjzzgjTLZSrBiji5Ura4BUqbggizKxFjwPhDFNOnv1wT7mcblqPRNfq/Ik8Iw4rLzqoZmvq/qqBvZuZ7v4iTTjNRzFbv6FXd1aMqrVV+5Hp1bI+fOVmDoVZb6G2hI0OnK99Ibu04uLZI4LKFWE4R2WcoRVb7ogczRtqK3HdJLX6M5u11i9nuzfLh8e6HIJbPzIlac/eWNtL3GcNEwIACAAgAIACABGonWsqi7tuHdxJ5AQ5CGd3yRHrVtLUI7yfL+X5BTyMtyTdjvY8e4ch3QTqatlyO0aOj3nvJ82LQ2PhHQwnszZOjujEuhlnjMu58zp/lAi7s44orzMBxmt2l3Ly2+Rn/RpWdZjeKEn2zTEHijkD5CHXP3lHxRH7HNF1PBpEL0NSzLrBKbQpMny3HgjXv5iI0l/wAhPyLSDT4ZNdVL9yubFzmWVdCVKTGysCQRu3ERGvW41E1zwWnBIRqWsoTWVqZaKWhqKpmZEmTmGrNqT3XY8e6IyhUqttLJaTrW1mlFtRRK7BVPU4iitoTmlsp0Kki4BHA3Ah61zCssrGSv4xouLNyg08Yexpm1M5JEibVsO3TyJxVuIDAEgeJRfhFy0YmJnH/Z4lZZM6++Zlb8LOsIS95seqTzSjHzf1/+CG1Ur0baiTM3CpSS1+bKwQ+dlHxhusuT8GSbKW04vrF/Tc0XbPZz01aYAgGRUyp2vFUJzAd5Bh9ogQkkY7to4OP1luCSwfHJKiDffD/U0H4fz7Q//UKY9tbb7iK+3eKiNHxJKVrNeRJ7QzbzWUam4J7yBYD8/jE2s/f0Lm+ZQ2McW/bS5RTS9XzZxi1EyHtWzM1rd9lP4RmsPdMcrRcsxXiKs6sKeKj32fouf1z9yZwt3v1eQiUq+swIue6/CJUG1LGNinrxhKCnqzJvkReKYTLk08tkNhfIiHeQBmdifeYDxvDN6k6WSw4FKcLlwXLqRshzLyuMpvuB13EEXHiIrItx941VSKrZg8rBzR+0T31/UI5HeSFVlilJeT+wjCB4IACAAgAIAE587KL7ydAOZO4QuENTGq1Xs4569PU5p5OW5OrN6x/IDuH9747UnnZckJoUnD3pd58/49BaGx8I6B4Y4BvmAyslNJXlLQf5RGipLEEvI8zupaq035v7nz5szXNIramanrJVzTrx7TXB7iCREC7m4ThJGi4PbxuLerTl1f7FkxnGqSQ1RV0UqeayrQr1dh1ct2FnmX52PmeV4ejcUp75wQ6nDryitCWYt9OuORVMFo+pkKp3i5PiYrrmr2k20afhlq7a3UJc+pqe006fhWB9ZSACcOraY2UNbORnYg6G1wNdwi3oU+zgkYm+uHcXEpv9PQr+Py51WMPxOlllqjrEk1CyxoxBur9wBF7ncGGukITVaGeufsP4dpWcG8xa+aa/Y07azCfS6Kop9xmy2UdzWuv+a0SehVrGTLegSrbO8pgQ0tXRgd4yspAPhcjyjnUca9w0naXZOVWzqWc5ZXpZmdStu0NCUPcSB8O+BxyJhNx5HlZttQylns9RLBpiVmIT2gw4Bd7X4W3wakHZy5mC4XOeon1FXMBDVMwsAeC3NvkQP8MV13JTnGmajg9KVChO4a9PRFmwGhmTZst5YDSAZmdgNVeWwsDy3MIl06Maawiku7+rcTc28eXQV6g+mjMP+oD5ZgfyhlUX2+vpgmyvYPh6pR5p/wCssSYeTWKXFzNZsptooRbkjmx0HcIkKC1airlcS7Ps1yIzbnGTTB2VLhBoo5XALG/rHXjoLbo7p1PfkCmoQ25vm/4K7VVbTMpYk9kBRyB1t4knzJisvXKVTSazgkKdO27V7N82xJVuSOIvfutviI6clzRcRuaUkpReUxajXtofvr+Y4R2McNPzEVp5jOPkxCGySEABAAQAEADWR22z8BcJ/qbzOngO+Hp+5HSv1IdFdrU7V8ly/kdQyTAjoCtLTtMdUTVnIUAm2pNhrwjsYuTSQirUjTg5y5JZJnpA2bOG4ek+/WTDNVZn2VRgfVHHUAXPOLJWEVHfmZZ/iGcqj0pKP19TYsMa8mUeaJ+kRYQ7qM3VeZt+bPnMSurrsQQ/VqZh+LMYrOILus1f4eltUXoX+j2IRadZ1ZUCnz5QobKAC3qhixF2PIQU7HMcyeGF1+IHCq40o5S/3YqmN0L0tS1NOFmtmRh6sxPtKfkRw+cMVbWVPfmifZ8VpXScVs8cjYdtcbFDQTKgyuuVAgaWSBdWZVO8EaBr7ouuhhVvJ5Klh+1ofDa1qKmSkaRIM6WEyEG6kk5QoAIC9/CGadaMm4x6E66tK1OMJ1HlNbEl0QbQNVUCLOmF50sdpmN2ZWJIJPG2q37oXTqapOPgNXNu6cIVOkl9epKUOysijqquulkqZ6ZnTTKrC5dh7xFz335wvGNyOpN+6VrCulB5uGGq9DmtMW6nIF6suoF2vmzKmoJ0Nu+OZ6HdCe6Zl+zUjrEmT5jK7z5jM5BB1uSQRw1JOvMRHq0XUlu8JFna30bWm1FKUnzzyx0LNJwlsjMEJIAKg3AKg9uxt62XcOJhELOMW29x6vxytUioxWPHzJvY/EBSNOlkXBLMVAvwGYqOe5rd5h9VNOzK+Vvr96Gyf7lnp8EVp3XNoFvlW2pvqPAW0+MOLchtY2F6Oas1mmn1ZLzElkbiAEDnxDB1+MdOGWbb1onzGDsFkg9ok2zWN8o7id55Cw7mqlTStt2TbW0dV5k8RXNsg5W0KrOR5NQJbpexyXAJ0BBYWBA08zESEa0G5uOWXledlXjGhCrpS8tmSEtD2izM7OSzO29mPExBrVZVJZZfWdnC2p6I7jmj9onvr+oQ3DvIer/Cl6P7CMJHQgAIACABCsY2Cje5yju5nyAMO0lvl8kRrqT0qEecnj+RaWlgFUbrAAfKEbzY7mFKG7wkOqnD5stVaZLZVf1SRobfvC50ZwWZIYoX1CvJxpyy0PsA2enVTrkRurzWaZYWXnvIv4CFUaEqj2Ww1e8Ro20Xl+90XiS/SlhK4dR0s6mBHU1UszG+s6nXtH3kUW3axbxt6cEsLkY6pxK4rSlqls8ZXTHgR3Shtg1erUNLL+hbI0ye432IYCWPEbz4d8JlcwUcjlHhFxOpoxjz6YNX2UmZqKmN7/RIPMKAfyh+nPXBSIFzSdKtKD6MxzF6Lq9pJ0th2Z8ynmDvDMgb5loi3UMuOfEtOFVtEaqX5H9Cy/8AaCpy1FTt/wBNKles5WZWAJ/LziXLk8FTRxqWeWVkr22LGowaXU752HzgubiZT2Wx7rFfwxEt5drS0y9C44jT9kvNcNk8NfuahXUwxHCWRT/zNN2SeDMgK/BrRKjvFFPNaajz4mZ9FaM1LWq4KmXTTJUwH6rLmFiOdhEWlDTWn4MtruuqllRXVNr5Fe6O8XmU0qVNlnVcwIO5lzG4MRa9R0q+qJb2FrC74eqc/P8AQu21u2VVXUz0tDSvnmgLNmF1siNcG27eARc98TqNwqq5FDe8OlZyw5J55HOz884NSShMBmUzX9IIF+qmMfXA35D6ptuyqbamH0V0nvsIiipmqpsyjloZblGUKey8x1GumlhqTbkTvvCakmlsO0KanLEnhLmWrFMEaZLly1dlOpaYpVdbdnMALst+R+MM1acpJJPBKtLmjSm5yimvB/7zOcI2YIdZk4qZiizMt7EDx4kWF4VTpYw5cxFzdKWYUtoPfB3UGbWFkRmlUwJDzFNpk4jRllH/AKcu9wX3n6tvWh4gld282lSjkLS0agzCMktEAyqAOW6wGvjaEykorMuQ5SpTqS0wWWzMaOgLMonSpj6El5rggE6nKoJ4xX1a+zcZL9DU2fD1lU6tJteLey9EPjgdOTfqx8Wt8L2iMrurjmWf/iLNvOj7kjEcskLUftE99f1COw7yGq/w5ej+wjCR0IACAAgAbr2ppPBFsPFtT8gvxh7lTx4kRe/cN9Ir6v8A1Fi2SxSXTVGecgZCpW+XNluRqB4C3nDtrVjTlmRD4xaVbmklTfJ8vEdbTY0a2ckqVfq8wVbixZmsoJHCw/fwC7iuqrUI8iLwzh7s6cq9XvY+hc9usZOEYZ1lOqkyzKRVa9jdhmvbiQG8zFrGKjFRRk51HVqOc98nHSXIFXglQy8ZKzl/wFZn5AiO9BCTjJoyalDCkkVEwZZc2yKx+s40IHn+Rilq28tTaWxu7PiNB0oxlLfCz+psfRpV56FV4ymZfK+YfJosbKWaS8jM8cpdndt+O5TOmKnNPiGH1wGmbqnPerZ5f+r4Q7WWY/UiWM8VEn1yvmWrpUrpP/Bah5gDpMlqEHN3I6sjwYhv8MOZysojaXCTT6Ge7MhnwTEVmb/RVfzUORfv7IiJb47SaXLJdcSU3b0JT54ZcOhXHBMoZdO57ctezfih5eB/aHaVRa5QfRkK7tpKlTrpbSS+ZM9JOJS6PDKqZ2VeajItgAXmTBlX3iL38BD7IEW8+hiez8gpTywd9r/iJP7xR3UtVVnoHCaTpWkE+u5oGwMrsTn5sq/hF/8AXE2xWIZM9+IZ5uIx8EOcY2ip6OZ1NUk2Wkzs9Y6AymvvBIJt4ED4RNM+O9nMAkymtIP0LhpqBTcLeykI32TnuN/rNwtbjWWvIXGeIteJb5XZ7XLdfnwhWcbiFvsQrbTyGQkTBa5BOo115C57tIRCpGfJj9e2q0HiosFBx3bY5RJpEL5AFBGiiwtqdw+Z8I5OrCHeY5Qsq9f4cW/sVekp5mZps5s01tNNyryW/wAzFZcXKqSS6Gr4fwuVrBye839B8bZh62S+64zZfG1r2iOnHLLKaraY+IHfpu4X5cLwiWM7EiGrStXM8hIoWo/aJ76/qEKh3kNV/hy9H9hGEjo+wXCplVOWVKGp1JO5VG8mHaVJ1JaURby7ha0nUn/9LbUbH0rO9JIqHNbLl9YQwugv6ofKtkvwGa9tdYsfYIY2e5mV+ILjVqcVp8DPKOpzhgVKujMjod6upsw79Yr61F0pYNHY3kbqnrjt4o8otQzfadv8py/6YK22F4IXabqUvGT+m37Gj4Js1TyaP0qsRppcLllr98hZaqLi7sWG82Fx3mJ9vaw06p7mb4jxis6zpUHhLr4kJjeGigxmklj2FS6NLvvR1YZ0J4jUEHfraFStIxkpR8RqnxipUpTpVd8p4ZYunmUThDn7M2UT+K37xOZRU+ZNbGkVOEy0OoaU0o+Gq/laGqDzAlX0OzuH4bP5ox/E6Zl2YkZvWp69h8DNU/M/KFvkMweJp+n0Zdei3FMk9pLHSct199QTbzW/witsqmmbizT8et3UoQrLpz9H/kuHSLs5/wAQw+bJX2gs8o8piarrwvqt/vRaNZMnGWGYnj2OzqvC5FEUfPKnjrN3ZCBgUYHUFWOnd4RDhUVPMJdORd1bSVy41qSzqxq8n/ks7D0fAa+c2nXgSU77kJp5sfhCLGL0uT6sc49VTqxpL+1fcq+z7tKlSSrFXVVIIJBBIvvHjEGvNqs5RfU0NjbxdnCnNZWBzjUuZVOkyqmTpoX1Fc9geCgAQ47qtpx9SLHhdj2uU910yEQ+ZdckaHstT9XSywTZpgL/AI9V+C5R5Re0IaaaR55xGt21zOS/3Bzs7iknE6eZRV6qZ8kmVODDeVNlmD7raMCNxPmZBBHOx2zgwtJktp5mIZh6oN/05ZykqOZLDXhoLAXN+ZAkcSrTNDBbhPrPqLDjr9UARx7rAqD0vUjG9pHzTpMpOzLcvcLcXSWAQCd+t9YjVIxowcocy1talS9uI06rys5HCIAAAAANwHCKeTbeWbmEIxWIrCPYSKCAAgAIAFqP2ie+v6hCod5DVf4cvR/YRhI6ax0cYWJFJ17etO7ZPKWPV8rdrzi5sqWinq8TDccunWuOzXKO369Si9EO00v0ivqalwnpcwOrPwCFjlvwsHAHuw9KtGM9Mn0IsbGrVo9rTWVnGxV6PNUVVfUypbmRMqHZWCNaxZjcm2lwQT4xDvlq04Rc8BnGm5qbx6imFpmVB9piPxOf5iHUWamPQvbeWLZy8NX3ZrPSrVtTYZ1qC/UTaZwOBCTUIHhpF5jZI8+jJuTfqUDazaFsRxDDpsuUZcqnZXLMy3LO8ssLA7gEAv3mIzuoPbrnBbQ4RXj739uG8/oan0hYUarDaqSouzSyVH3k7S/NYlvkU0XuQfQlVdZhank7D4Bb/OGqMdOV5ku+mpuEv+q+mSD6cpMunwyVTygF66rzW5lusmOfN2Hxhx7EeGZSX6FTppzS2VkNmQgg8iN0Z7ViWUekdlGdHs5cmsM2vZfaGXWSgQQJgHbTiDzHNTwMXlCvGrHPUwF/Y1LWph8uj8TjEtj6OfNM2ZJHWH1mUsue27NlIzeJ1hVSjCp3kItr2vb57OWMmT9K+PS6ubKw2jt1FO2acyerdQQEFtDlBPmRyhFWpGlDK/Qes7apd18PfLy2RgFoom8vJ6DFKKwuha8F2sWXTGRUSzMCgiXbLa2vYa+4d+vhE6ldpQ0zRnb3g1SVftaLxl7lewqhM6akrgx7Xco1Y/DTxIhi3p9pULLiVz7PbN53eyNHnGzA6ALoLkC/heLs8/Kpt5gMwOtfRnJUyQM9t0yUN91+sQOHEd4EdTOFnqqozLcgNLfMxw6V7afF+sIlS2+jS2g3Ej89db8z3R06ZxWV6nEFBYAS0Kg/fbePhYeUR7uMnSaRZ8HqQhdpzeCbikN6EcAIACAAgAWo/aJ76/qEKh3kNV/hy9H9hOVKLsFG9iFHiTYQJZeBVSeiDl4LJtu0ZEjDqjLoJVNMt3BZZt+UaLGI4PM9WupqfVmCbBUBmy6eUN817X5Xc3PwF4qbmOu40+hseHVPZ+G9p4Zf12NU282qfCWoZFNJQy5rMrZr2ypl7KkbmOa9zfdFnJqnHyRlKcJXFXd7yf3IX/uixxWTNpUPoVSoqD9mS6kFlHLPcWXmW4CGJ0Y1XGaJ9G+qWsKlCfmvRlz6TaAz8Kq0AueqLAd6Wf8A0xLZUR5mNbK/SimtvYyx55gIpKkMV8eZvaFZS4fr/wCr+x9FJMBuAQSpsbcDYGx5aEHzi8RgXlFE2q2pkYK9NIk06lah5jPLl6EAkXccNWbceAPKESkopsdpU3VkoLm3hGb7YYpNxKtSbNUS5EgESpeYMSSQSzEcSQPwiIFe8i4YjzZorHgtWFZSq8k/mJ3isNVqXiK089kYMjFWG5lJBHmI7GTjumJqU4VFpmsrzF8VxerqFKTKufkOhVSq3HIlVDEecSle1EsPcqZ8CtpSysr0I2jo0lLllqFH5+J4xHqVZVHmRY29rSt46aawLw2SAjoF32KwzJLM5h2po7I5S+B/xb/DLFvaUtEMvmzDcZvfaK2mPdj9ySw3EaasmVVHOVC0pspVwD2GRbHXehJt3HyMTCmKdXzZ2A1QlzGM2gnk5FZrvJPELc3ZP70PrGMgRE3a+TMuOvsvAHMBbhwF4MCiHxXaqWqkSe2542IVe/Xf5R3BxsbYLsqZ+HVlbMuOrAMkm/aZWBmseYt2QeZPKOOW6QnVuSOB1BmSEY6m1j4g2/aKO6hoqtHoXCqzq2sZPmP4jliEABAAQALUftE99f1CFQ7yGq/w5ej+w62dTNV045zZf6hDlBZqR9RjiEnG1qNeDNd26l5sNrAONPO/+Nov5cjzqHeRj/Q8AZ1J/j+QeKzH/L/3wNTJ/wD4+3+7mldJWNUtLKkmspjUJMmZUACHK9rgjORbjqDFjLGNzM0dWpaXhla202oZsBebRq1KFmrJK3XMqEi+UqbC+YajmYRTnCUfc5Ei5o1aNX+t3nv9TQdna4VVHKmGzdZLAbxtZx8bwqnLXFMYr0nRqOJR9jOjqbR1pLMjU0p2eSbnMQ18qsttMt999bCGXb5qqoT48R02crddX9OpVJO2M8YvXzqZ7ymdZYUjMjGWAgIHPsnUb7iE3VZ0saebHuF2MLrV2nJL6liwvo+qK2q9OxKacxACS1UKVXgLXOQanTU6mF6ZVY4lshl1qVnVbovU1yfRfyaDh2zlLIH0clAftMAzfibWHIUKcOSIte/uKz9+bZVdq+k2kpmMinT0ueNCkq2RT9+ZawtxAvbjaOzlGKyxNKlVqS0xy2ZpX11TVThNndVJA3SqdFAtydjqx/sRV169OXdj+preH8PuqWHUqNLw5nUQS9COgEcAmNmsG9ImXYfRIe194/YH793jE20oanqfIoeM8R7GHZQfvP6F9kIRMuw7Pdy5CLYxmShdJ+AzqWoXE6MnMoHWW1BUCwcjiuWysO4HheFeRwy7aLHJtbPadPYknRVuSEQbkW+4D5m5joEZABftgdjxMIn1SXT6kph633nHLkOO/lDNSrjZDM6nRFp6UMYWRh/o6WDVBCBRYWloQWNhuGgX/FCaW7yEMtlO2anIZAVfWT1gd4JJO7lFbexkqjb6m/4HWpStlCD3XMlohlyEABAAQALUftE99f1CFQ7yGq/w5ej+w82aa1ZTn/8ArL/UIct/ix9SPxJZtKnozbsUputkzZf20dfxKR+8X551HZ5Pn/okqck2lvplmsh7sxI1/FFbUem6T8f4NTbp1OEyj1Wfo8mmdNeFGfhbsgu1O6zh4LcP/lJPlFlJbGZpNplKm2m7NVrcDMluP/ZMQ7SLipLzLnjNWNSpCS6w/kcdH+1zUctVcF5TqpIFrq2UXK358REaFz2NRxfLJaXHC1eUIVIPEsL9R5tv0iTp8s09BJdOsGVp8zKLA6ES1Uk3O6/wHGJju6eM5KVcGuVPS1+vQnejjYSXQSVmz7dYBm7VrS9NSb6ZrceA05x2nTy+0nz+w1cXemHs9F+71f5n/BOtt7hobL6bIJHJwR8RpD+pIgRpTltFZKD0n7fGcwoMOmgh1vOny2BAQ/URlPLeRzA52bqVYxjqJVrZVK1VU0t/sin0FCklAqC3M8SeZikq1pVHlm8tLOnbQ0wX6jmGiUEAHTSyACQQDuJBsfA8YU4tLIiNSEpOKe6H2DYU1Q1gcqL678u4c27vM98i3t3Ue/IrOJcUjax0x7329S4VWIy6OTLyrll9dKleAmPYsTz3knvvFxGKSwjDVKkqknKT3Ylt1s1PdRV4dOmS5y70DnI9vqshOW/Ika7jwMKEFVPSRLn4XVSKoGVVLLdFWzDM7KV0XepvvB3GO4AyNFvYAXJ3AQZwcbxuy5bMbNhSJk8XI1VOA725nuhipV6IiVK+dol5qcXl08ozJrWUfEngFHEmGYxcmJgm2Z8jTMQqTUztEGiLwAHqqOYG8niYVXrKjHSubL/hvC/bFKOrGF+uTvEKJkfrZRyuPg45GEwqQqx0shOF3weutXLo1yY/wrE1nL9l19ZTvH+0V9eg6T8Ubzh3Eqd5DK73gP4jlkEABAAtR+0T31/UIVDvIar/AA5ej+wUc/q5iP8AYZW/CQf2gg9MkwuIa6Uo+KZ9BKbi44xo+aPMmsPB851VKaTE62QNMk/rZfuzO2tvAERW38WsTXQ1PAJqcalF9f35m+YLiC1VMkwWIdbMN9judSPG8T6VRTgpIzt1Qlb1pU30f0M/6ZGkUWEeiyESX6RMVUloABYMHcgDwA8xCngbi3JmN4JjfVsZcw9i9g32baa9xtEK5tta1R5l/wAL4t2Muyqv3enka/sdh8mnktiVYwWTLF5d+P3wOJJ0UcT5Q3Z2+Pfn+g9xviWr+hSfq/2/kpW0e0dRjEwtMLSqJT9HIBtntuaZb1j8hw4mHbm67PZcyLwvhPb4nPaP3/wFJSgWSUngqD9hvirbnUfizWKNC2hyUUdFbHUWPG++EyUlsxym4T96GP0Hc/DJqS1mtLYS3F1bhY7r23X74XKjNR1Y2GKd9QqVXSjL3kNIaJZ4TaOpZONpLLLpTUM2rkU8uaGlSZI4k5phtYEKfUFuO/Xzi2jSdSEVNYwYqreQtq1SdB5cuvh/JMVTSKeXLVmWTLJshOik6/WOlyb7zcm8S0kuRTTm5ycpPLIfb7CeuwuoC9oqBMFuOTtaeIB+MKQhmc1fSdVNQpTS2KOQVnTgdXUaLlO9WI9Zt/LfHcAU+npHmG/A72PHme8xxzSI9W4hTLFhNIkvUC7faO/y5QxOTZXzuJVGSlVjaSF7Ru3BRvP8DvhEabkOUqcplWmYmamplmo1TOBkBICqTbT9zxiRp0x2J+jRHYv06nCgBRYDQAcBEOSUtmRaNzVoVO0ptpjV1BBBiBOLpSyj0GxuqXF7Rwqrfr/JWMVlNKcTk0ZDr94d8WkHGrDD5MxVtVq2F26ed4v/AH6FkpZ4mIrruYXinqQcJOLPT7etGtSVSPUVhA8EAC1H7RPfX9QhUO8hqv8ADl6P7CMJHTb9jcQ6+ikte7BQje8nZPxtfzi/tp66aZ51xKg6NzOPnlejM86aMHMqfIxBR2fYT+4E/RsfM2+EcuKeuDQ5wu57CvGXTk/RkPgm0E+kJ6l7Bt6sLqTztz7xFRSrzpPY2V3w+hdrM1v0aIfF2nVdSKirm9ayi0tAoVEH3VueOt/4h+peylHSlgg2vAqdGprk845INkujsVdWXmMBSSznm30035L7rHieAibbV3UjhrkUfFbCNtU1Jr3nsupIY5Xvj1aJFP2KCk9XQhWIFgxA57lHAX5mHpZ5Ln9iup6YvVNZX3FazZ+fJ0MslRuMvtC3gNR5iKmra1E88zY2vGbWcVHu+vIX2TxlKSo6yYDbKy6WzKSQb2PhY+Mdtp9jLMkJ4rR9sopUZJ4fiPdrMbpahAZaETcwJewGnazX53JHhaHbqrTqQ93mQ+E2Vzb1czeI+pES62omy+pVpjy9BkUFhYG4Gg3A8IYXbzWnfBZS9go1e2bSkPqHZSomesBKHNtT+Ff3IhyFjJ97YiXH4gowWKayWLD8Fpqd1Fw84i6dYRc24y03C194F++J9O3hT5Izt3xKvc997eC5C+Jz3FNUzV9aXJmEdxCkj5gQ8QCPwDEqatwNRVaqJeQqASS6dkhFXXMSAwtuveOt4EtpFQ2GxCroBNlOnWUzBgiTWAZddCAMwUEWJW+h3cbolVihmdeMSsjAZcvW2Y9+4dwHLxvDbqNkKrczktthKomKnrECBJsiRpzm9kRlRi53S9O87/LlDqp+JYUbNLeZGMxJudSeJhwnJJLCPCeW+A6a6nblo32lU/EAxAlsytlF5whjOSxiNc4cDRfhZyjeOPLKIbGkGSYfun8okW2dKK/jbT4nNx8Ue7L/APLJ4t+oxEvfis3fA8+xxz5krEQtwgAWo/aJ76/qEKh3kNV/hy9H9hGEjpcOjnaASJpkzDaXNIsTuV9wv3EaeQifZV9D0vk/uZ/jtg60O2gt1z81/g0/E8Pl1El5M5Q8uYpVlPEH8j3xbczGp4Mlrujurpzllf8AiJQ9RrgOF4LMU2BIGmYb+QisubRt6oI1fDONU1BU6zxjkxbCNgaqaw60dSnEsQWt91QfzhmnZVJP3tiVdcet6a/pe8/oRXSFtCmX/hGGnsD/AJmaDe/NM3E/a8l52sW4UIGdpwr39xl83z8kOth8RkUkoyWGQXzBwCc2m5rXNx8NfixQuoyXvcybxHg9SDTorKx8iaO1UkNLCEsJlRKk3IK5OtDkGx1PqEAczEqnOM+6ynr21Wg0qkcZJCXXB5k6VMQdbIYBlNjdG9R0JGqkfAgjhC8DCk+h7MnyEMpSiK05sqKFF2IBY7hoAqk3/ciOYOucvEVn16rUGlJyTcuZAdzrxKHjbiN437o7g5khOkLEZkjCZ02WcsxissMOGc2YjkbEx1HGPcVwtMXwqW6HLMCpMlON6Pa6kEaixuptwvygAR2Urp70Ty8SlPKmtLaWzMukwcG7Nxc8Rz1GhgyjmSr4HSSMOo0lzp0tXPbmZnHrsBcAX4AAab7RHnmUtkR5pyZDYrtfTLcIWmH7osPxNaBUZCOwkyr1eNzp3qKJa895+J/YQrTCPMlUeGubzgZrQ3N3YsfP898Jdb8pb0eGxj3gqqMZbqLEcuMFOo87i7izhpzDZojIlFOBgA1gSmFPIVQfZpe3uiKm51N4Ra8CjbRnOrX6csrYa1I6tSXNgAWPcBDSpSeIllLidDtKlzTXJaV5tlcxqvDUgcAr1ugB8Tf5CLKnDEseBi0pTuHKW75kvhcjq5KLxCi/jx+cVFeeqo2eqWFHsreEPBDqGSWEAC1H7RPfX9QhUO8hqv8ADl6P7CMJHQgAu2zO3zyVEuoBmINFceuo5G/rD5+MWFC9cVie5nL/AIDGrJzobPw6foWSd0kUCLcvMv8AZEmaT8lt84sI3FOSymZ2rw25pvEolA2s6QquuBk0iNSyGuGmv7VxyUA/Rj594hqrdwgvFku14NXqvdaV4v8AYrWH0CSVyoPEneTzMVNWrKo8s19pZU7aGmC9X1Y6holiVXLZkKqcpJRgeTIwZWHeNR4MYk29x2TKziXDleRSTw0TldtC71lPVBFVpamVNCk/SymtzG9SMw74l079N4kilr/h6UY5pSy/Bjra3E0apoJ0lhMEmY7OFOqoygG97WPdviTK4pxWWyqo8Muas9Ki16kb0jY/6V1NRJUyZtIc6uTfNYaiw3AkLx5jjDVO9U5KKXMnV+Azo0nUlNbDvHNqqbEMKmS1WYrzCpAK+rMUg772K35cIflWjGWl8ymnb1Y27uGvdRQaZauWoSXWTpaKLBZbzFAFydysOJMK7RFN/wCTj+UczMJnzB9LWTnv9pph/U5iFK/w8KJuLf8AD3aU4zc+azyIYYMucqt2sTutqB4Q97S8ZewyuFQU3FNvB1LkKNwH9+MJc5PqOQt6cNkhWEjwQAEBxrKIKYtiRyJifF7GbqR0zaOGGkdEG1rg5VgzNooWw5WUaX5CKp0m6mpsny4vFWXs0Ib9WU/Fpprp5kST9ChBmzBxtuVe7lzOu4ay4xUFqfMqdbjTw/kG1FCDTMqi3VZSo5AaH/KTCKVTNRoc9ndKFOtnv5+g4wyp6yUj8xr4jQ/OKyvDRUcT0qwrqtbxn5DqGSWEAC1H7RPfX9QhUO8hqv8ADl6P7CMJHQgAIACAAgAIACAAgAI6ARwCM2le1M/flHxYftEqzWaqKrjUtNnLzx9zjDVtSS7cQD8TeH283LM5xf8Ap8Dil1wBiWedLmP6meqL2zYHTS/KKhRlKWx7ipwpUIqXgvsR0ivlyxaWjHvNrmH5Upy7zItO6pUlinFsWqXkqASoJYXsBrr+UIgqjeEx2tK3gstbsi6mcrerLC+ZP+0SoQkubK2tUhLuxwIQsYCACGrB228f2ibT7qM/dLFWR5SAdYmY2Gdbk7gMwuT3WhXQjGhYzjk3E5ppaEFZI9pNIIuv+leQ3t3C8MqKhuxrSo7ssGH4LLpZQlyxoN7HezcSYYnLU8keo9TyRtdJBdlO51t8RaIylprGg7PtuD6lzpyKrsvNKNMkNvRiR5Gx/Y+cLvqeymi2/Dl2mnRfqiwxWmqCABaj9onvr+oQqHeQ1X+HL0f2EYSOhAAQAEABAAQAEABAAQAEAERtUP8AwzdxT9QiZY/FRTceWbN+q+57hZzUku3AW/CbGFyem5eSm4jRdzwT3f7cP5BE080FK9esk3G9df5+WsV6XZ1fJnq3D7yN/wAPjJd6Oz/QSwFx2l47/KC5T2ZY8OlHeL5ieOS7MG4EW8xHbaWY4EcRptTUuhGxJK4IACACIrvaHy/IRMpd0oLzHbNo6wuk66fKlXt1sxEvyzsAT5Xhx7Iin0Bh2AyqSUJUhbKN54sebHiYhyeRiW4hUyoQNNFdxmTbKw4G38RFrrGJGk/D041FUtZ8pIo+0qGRVS6hR2X1NuYFmHmtvhE6GK1JxK+0qTs7nD5xf0LDLcMARqCLg9xilaaeGek05qcVJcmdRwULUftE99f1CFQ7yGq/w5ej+wjCR0IACAAgAIACAAgAIACAAgAb4hTdZKdPtAgePD5w7RnompEa8odvQlT8UVnZ/FOpJlTdFvvP1W4g9xizuqHaJVIczLcLvlat29dbP6epPzZH1l1U8v25iGKVf+2ezKPjX4bnTbr2vvQe+F0/kTlzCp0iROCmtzP2HEa9jV10n6p8n6jRpJV80vTu/vhDbpZjhmmt/wAT0tSlKLi/LdEwtpidob945GIEoypyNvZXtDiNDXDl+5Wa20p2ViND8uET6aco5SKa5nCjNxk+Qwm4iPqi/jpEiNB9StqcQiu4siV5kzuHwH+8L9yAxm4r+nyG86XlYjlDkHlZREq03TnpZIbLTMtdSk7hPlX8C6g/nHXyGnyPpSqlRFaGWiCxTsgagZnlpmO5esdUzHuGa/lHIxy8CNOSAmjNMqKcuJhkvlzgAZgb5TYbiCpHlCK1PZoLG5lb11UX9r+ZW8Ww7r5Dyj669pPeHDz3ecM2tTTLSzQ8cpxlKF7S7sluQWytfoZL6Ml8t+XEeIP96QX1HftIltwC+Uo9hJ7rl6FhiuNKLUftE99f1CFQ7yGq/wAOXo/sIwkdCAAgAIACAAgAIACAAgAIACACNxXBkn6nsv8AaH7jjEqhcypbc0Vd9wqlde9yl4kEcOqqc/RklfuG481MT1WoVe9sZ+VjxCz+G215fwIJilQwzBcw3EhCde/LD2inHbJQXNn7VJ1ZR9cL7g2IVH2SP8B/eF6YkCNpbt4Ty/U5k+kzTlDNrwvlENzlRissvbKzuYrsqCaT88C87Z1kXM7A66hb/mYZjeRk8RRZT4JUhHXVkcyqVV3DzMdlUkztO1pQ5IWhBIIetP0jf3wETafdRn7v40hKXMKkMu9SGHiDcfMQsjn1XTT1nyZc5dVmorg9zAH94jyQ0yu7RYjIl3lzgWDKSyhCwCG4u/AA6iEYfQjVK0YPDIbCEpcrCly8CwF83IXDdq3LhCZZCMozjmPISrKMFg24j5+MMumnLUTIX9SFCVu94vx6ehQtscKaVMFTK01Ge3BuDeB3H/eJUGpR0SEWdzKnJNPdciRwuuWdLDjfuYcjxEVFek6csM9KsLyN1SU48+vqSNH7RPfX9QhuHeRIr/Dl6P7CMJHQgAIACAAgAIACAAgAIACAAgAIACACuSm9GrCu6XO3dxO753HnFm/61DK5ozEcWV+4PuVP3JKqk2Pcf7MdoVNcTF8f4c+HXmqHde68vIh1JR78VMdlHKwa2xudcIVY+RZJiiYluDD890Vq92WfA1MkqtPHiVhlsSDvGkWSeVkzco4bTPI6cIas9dvGJtPuoz118WQjCxg3XoU2jWfSmjc/S01ygO9pJOlvdY2PcVhE0JaLbPrVop7zpqM0icirNZFZzLMstlLIoLMjByCQDYqNLEkJg0NqK1GOU1fLnYsnoAZpQmubgMAJJvcEEXC23X45eMcccJ5I1Gg6bm3yfI0GplRFOtERW04YEMAQRYg8Qd8Ce4h88mc1chsPqLi5lP8AMcveHz+MPTgq8MPmXfCuJSt6il06oteGTQ7S2U3BZSD5iKfS4T0vxN/KrCrbucHlNP7Cvocz+nM/A38RzRLwfyHPaKX5l80Hocz+nM/A38RzRLwfyD2il+ZfNB6HM/pzPwN/EGiXg/kHtFL8y+aD0OZ/Tmfgb+INEvB/IPaKX5l80eehzP6cz8DfxHdEvB/IPaKX5l80e+hzP6cz8DfxBol4P5B7RS/Mvmg9Dmf05n4G/iDRLwfyD2il+ZfNB6HM/pzPwN/Ec0S8H8g9opfmXzR56HM/pzPwN/Ed0S8H8g9opfmXzR76HM/pzPwN/Ec0S8H8g9opfmXzQehzP6cz8DfxHdEvB/IPaKX5l80Hocz+nM/A38RzRLwfyD2il+ZfNB6HM/pv+Bv4g0S8H8g9opfmXzRBbV4PNeWrLKmFkPBHvY+A52ifYtxk4tczP8fVOdKNSEllPox5Jp5syQrNKmBrago41Gh4eccjB06zjjYreOab7hcaia1x+fgyNrsOm3B6qZr9xv4iTKLKngFdqm6M9scskpg0iaZdjLmXU21R93DhFfcUpKWcG7sbqn2eHJbeaI/GMNmiZcSplmF/Uffx4RIoanHkQL10+1zGS38yIqGEs5X7B32fsm3gdYfUJeBBlXpReHJERXTFLkgg3tuMSqWVHcpbuUZVW4sQVr6DUngIcIpMYXKrKack6TKnpMlm6sJUzzBGXUEaEcoDpvGye2IrUAnSplPPG9XR1VjzluRY+6dfHfDUoiGiUqJQ1tbXfaGWmNtEJisxZSM73yryBJ8AALk9whOlsRpbKFUbY3ewo6kr9rIb/ht+8Odg/E66LHE2VLrJTLkex3hkZWU8CARw5iEYlBjOmVN5RXsFpaikqklPLmNLZ1swRiB2h2t2neI7VoqriS5o0PDOJyoxcJd1/Q+pIllYEcAIACAAjoBHACAAgAIACAAgAIACADyDqB7B1AIACOgEADKs9by/mABCBgzqXvHiIAJKAAgAI4AQIAjoBAAQAf/Z"/>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hu-HU">
              <a:latin typeface="Calibri" pitchFamily="34" charset="0"/>
            </a:endParaRPr>
          </a:p>
        </p:txBody>
      </p:sp>
      <p:sp>
        <p:nvSpPr>
          <p:cNvPr id="54281" name="AutoShape 8" descr="data:image/jpeg;base64,/9j/4AAQSkZJRgABAQAAAQABAAD/2wCEAAkGBxQSERUUEhQWFhUUGBgZGBcVGRUcHRgYGBkYHRgcGBcYHSggGBwlGxgcIjIiJSorLi4uGiAzODMsNygtLisBCgoKDg0OGxAQGywkICQsLDQvNCwsLCwsLCwsLCwsLCwsLCwsLCwsLCwsLCwsLCwsLCwsLCwsLCwsLCwsLCwsLP/AABEIAOEA4AMBEQACEQEDEQH/xAAcAAABBQEBAQAAAAAAAAAAAAAAAwQFBgcCAQj/xABIEAACAAQDBAYGCQIEAwkBAAABAgADBBEFEiEGMUFRBxMiYXGBFDIzcpGhI0JSYpKxssHRU/CCosLhFTRDCBYkg5Ojs9PiY//EABsBAAEFAQEAAAAAAAAAAAAAAAACAwQFBgEH/8QAOBEAAgEDAgMFBgUEAgMBAAAAAAECAwQREiEFMUETMlFhcRQiM5GhsQZSgcHRI0Lh8CRiFXLxJf/aAAwDAQACEQMRAD8AhozJ6mEABAAQAEABAAQAEABAAQAEABAAQAEABAAQAEABAAQAEABAAQAEABAAQAEABAAtR+0T31/UIVDvIar/AA5ej+wjCR0IACAAgAIACAAgAIACAAgAIACAAgAIACAAgAIAOJk4KQCbZtBfcTyvuv3QtU5SjlDM7inCahJ4b5HcIHggAIACAAgAIACAAgAIAFqP2ie+v6hCod5DVf4cvR/YRhI6EABAAQAEABAAQAEABAAQAEABAAQAEABAAR0B1W4bNkosybLZEewVmFgSdw7ie+HHRqJZw8ESF9bzlojNZQttJhgGAPUEdoVUt0PIKer/ADLRZWUP6e/VmY45cf8ALSX9qXz5kbLa4B5gH4xVSWJNGupS1QT8UdQkcCAAgAI6ARwAgAIACABaj9onvr+oQqHeQ1X+HL0f2EYSOhAAQAEABAAQAEABAAQAEABAAQAEABAAQAWLYPChUVahhdJYzsOdvVB8/wAolWlPXU35IqONXToW7085bfycY7tVPrqnE8NWV1yzHSRTiwAkspyzHdhrYFS99dVi4clnBjIU5aXNdP3JPpikLSYHKpVNyXlSwTvYrdmY95K3846kopIRKcqs3J82UqStlA5AD4CM9N5kz0mjHTTivI7hI4EABAAhMmy1cGcJjKyTlRZZy5ZoROrdjcXGeYotu36GLG1hDs3KRmuKV67uo0qbxhZ+YsIr2aOPLc9jgoTM9c2W+vgfK53C9j8DDnZy06ugw7imqipN+8xSED4tR+0T31/UI7DvIar/AA5ej+wjCR0IACAAgAIACAAgAIACAAgAIACAAgAXpKOZNNpaO5+4pPxtuhcYSl3VkZq3FKks1JJEpL2QrW3U7+ZQfmwh1WtV/wBpDlxizj/f9/4LZ0VUuR6sNo8t1luLg5WXMSLjTjE+yoyhq1Iz3HbynX0dm8rc76KsKlD02py/TTaypVmP2VmtYDkNYmpLOSjlJpaehRelTGxX4lLp5RzSaK5cjcZptmHlYL45uUMXNTRB+fIseFWrr3EV0W7/AGI+KI3wQAEABHQyMcUfKFNr9tPIXGYd17Kb/cA46TLeScXB+pS8Spyp1oV4+j/YeyQoloLAzGLzHmcbOQJcu/GwRm7hMA5x250qnGPUb4X2k7irUbenkexBL8QoZ7dUU+rMnO7d5ldhR3WDj4RMqyap6emxTW1OM6/aPnl/cXiIXAtR+0T31/UI7DvIar/Dl6P7CMJHQgAIACAAgAIACAAgAIACAAgACY7hnHJLmy4bE7H+lWnTriT9UDfMt38F7+MTra01+9Pl9yg4rxhUf6VF5l4+H+TRnrKWkUI0yTJUblLInyJEWiUYrC2MhKVSrLVJtsattlh431tN/wCtL/mO6kCpT8CvdFdQsyZikxGDK9fMKspuGXKuUg8RaCIVFjYqOFbRT/SKjC6cGUZlfUCbUXF0lzJrW6tftEX7R3aaGESmotRfUfp286kZTito7sqdJTLJqqynQWWTPdVJ1YgMwGY8dBFffrkzS/h6acZxx4fUsWBYHOq5mSUug9Zz6qjvPPuERKVGVV4iW17fUrSGZ8+i8SNrvoquopT61OwBPBgRcEDhpb4wuvbOlh5GeH8TjeNpLDWDyI6eCye6wclVujIoXNLAmKN3Wy+w7D39GiZdaWk0UvClUhOcJ78/uI4hKzSnXmp8jbQ/GI9GWmaZZXlPXQlF+ApTzAyqyqEBVbKCWyqFAUZiAWNgLnibwu5lqqsY4XRdK2ipc+fzFIjlgISZLKx7V0uxVbbmfLn143yj5w/Opqgk1uQqFt2daVRPZ9BbML2vryhnBM1JbC9H7RPfX9QjsO8huv8ADl6P7CMJHQgAIACAAgAIACAAgACY6t+RxtJZfIbelZvZjN946L+Lj5Aw72WO88fciu5ctqSz58l/vodLTuxALm5NgssWuTuF9ST4Wg1xW0V8zkqVRpyqzwvLZGjYN0aUqqnphLTZvqpm3EAsRc3LEAEnhFpTt9vffyMndcTzJqjHZdXuxl0vYhVU600imcU9HM+jMyVowZdBLuPUFhpbkeWr9STjFtb4K+2pqtVUZvGXuzPVwWSBqmY7yzElieeY6xTyu6recm1hwi1jHTpz9xX0Zl9Qgj7Lj8mAuPO8c7VS730HPZZU/h4a8H/Jp3Q7UhkqFsVKshKnhcEcNCNN4iwsk1F75Mxx2SlODxh43/3qVZafq9qpyf1JkmaO8FVJPxJhytHMoPzGLKaVGtHxiNNm8G9Lx3EZZNkFQ7OR9kO+g7ybCE16PayivUdsb12tGpJc3pS+Rqmz2IUiVdRQ06ZJlOst5lho2cX33uSAVvf7QiRCEYbRRWV69Ws9dSWWZZ0k03VY854VFOj+JXsflLiLfRzT/UtuA1MXOnxRHxTm1EXsgZtW7vM2UcrsfnEmnmtKMHyRWXbjZ0p1o83/AKh4aRllS2dgXYMXUKQEIOgDH1wVIN+48xEu5t4aMw6FPwridaVbs626l4nEiSXYIpAuGNzuVURnYkDf2VNhxNhpEClDtGaC7uOwpppbtpL9RzimHNTzeqdkZgqsShuO0L27j3QudJwmlzGaN5GvQc86ea32G1QbC410Nv4h25ivdfiQ+F1X/UXh+uX/AJOptbLeWElqWGSVZirJkfstOLBgMzlgV0uAN2lo7W0xbXTodslVqJSeU23qyvkj2j9onvr+oRDj3kW9f4cvR/YRhI6EABAAQAEABAAQAJT54Ww1LHco3n+B3nSHIQcvQZrVlT25vohMU5bWZryQeqPH7R8fhCnUUdofMaVCVR6qzz5dF/JZtiJSGsl9ZlyqGYBrWJA0GvHj5Q5aJOpmRC41KcbXEOrXIs+yWAy2xCdMWxlSCMltR1jC9hzy6+domUaMe2clyX3Ka9v6isYUpd6XP0X8jugxPr8eqVv2KGlCAcnmsrufGyqPKJ3XJQ/248TO9jqh8Rw3EaWacxmGdUSL/VmKc9geF2IPmecNa1r0eRLdvLsVW/7YENhEFY9OH1Dnt8L5LlvC+X5xW9gvaNHQ0/t8v/G9tHvYx+pa6vBKNJ0+VNmGUQBMlMTplYerY7yCNOJEOzo0lJp7ESjxC9nThUgtS5P18R10Sz7T5yH60tT+Fv8A9Rzh795oX+JIZpwn5jjHcIP/AHlopw3PTzC3/lX/APsWLKUTLwqNRaXgRXQkRMrcWn788/Q9zTJzH9oF3v0Ozz2a9X9MCWB1HV7WVl/rgJ8ZUth+kQicsSivUdpU9dKo+qUWO+mGjAr8JnMLqZxkv3h2SwPkXhU4qSwxu3qunLVF7r90U/HAZeK1tPuSWymWot2VZQ1h3doRXXlGMUnFGp4Je1a8pQqPOEsClFKDTEU7i6X8mB/aGbN/1CVxyObR48USFbKKPUKd1ww8SdP8pPwh+OYzmnywQJuNWjbzjzzgjTLZSrBiji5Ura4BUqbggizKxFjwPhDFNOnv1wT7mcblqPRNfq/Ik8Iw4rLzqoZmvq/qqBvZuZ7v4iTTjNRzFbv6FXd1aMqrVV+5Hp1bI+fOVmDoVZb6G2hI0OnK99Ibu04uLZI4LKFWE4R2WcoRVb7ogczRtqK3HdJLX6M5u11i9nuzfLh8e6HIJbPzIlac/eWNtL3GcNEwIACAAgAIACABGonWsqi7tuHdxJ5AQ5CGd3yRHrVtLUI7yfL+X5BTyMtyTdjvY8e4ch3QTqatlyO0aOj3nvJ82LQ2PhHQwnszZOjujEuhlnjMu58zp/lAi7s44orzMBxmt2l3Ly2+Rn/RpWdZjeKEn2zTEHijkD5CHXP3lHxRH7HNF1PBpEL0NSzLrBKbQpMny3HgjXv5iI0l/wAhPyLSDT4ZNdVL9yubFzmWVdCVKTGysCQRu3ERGvW41E1zwWnBIRqWsoTWVqZaKWhqKpmZEmTmGrNqT3XY8e6IyhUqttLJaTrW1mlFtRRK7BVPU4iitoTmlsp0Kki4BHA3Ah61zCssrGSv4xouLNyg08Yexpm1M5JEibVsO3TyJxVuIDAEgeJRfhFy0YmJnH/Z4lZZM6++Zlb8LOsIS95seqTzSjHzf1/+CG1Ur0baiTM3CpSS1+bKwQ+dlHxhusuT8GSbKW04vrF/Tc0XbPZz01aYAgGRUyp2vFUJzAd5Bh9ogQkkY7to4OP1luCSwfHJKiDffD/U0H4fz7Q//UKY9tbb7iK+3eKiNHxJKVrNeRJ7QzbzWUam4J7yBYD8/jE2s/f0Lm+ZQ2McW/bS5RTS9XzZxi1EyHtWzM1rd9lP4RmsPdMcrRcsxXiKs6sKeKj32fouf1z9yZwt3v1eQiUq+swIue6/CJUG1LGNinrxhKCnqzJvkReKYTLk08tkNhfIiHeQBmdifeYDxvDN6k6WSw4FKcLlwXLqRshzLyuMpvuB13EEXHiIrItx941VSKrZg8rBzR+0T31/UI5HeSFVlilJeT+wjCB4IACAAgAIAE587KL7ydAOZO4QuENTGq1Xs4569PU5p5OW5OrN6x/IDuH9747UnnZckJoUnD3pd58/49BaGx8I6B4Y4BvmAyslNJXlLQf5RGipLEEvI8zupaq035v7nz5szXNIramanrJVzTrx7TXB7iCREC7m4ThJGi4PbxuLerTl1f7FkxnGqSQ1RV0UqeayrQr1dh1ct2FnmX52PmeV4ejcUp75wQ6nDryitCWYt9OuORVMFo+pkKp3i5PiYrrmr2k20afhlq7a3UJc+pqe006fhWB9ZSACcOraY2UNbORnYg6G1wNdwi3oU+zgkYm+uHcXEpv9PQr+Py51WMPxOlllqjrEk1CyxoxBur9wBF7ncGGukITVaGeufsP4dpWcG8xa+aa/Y07azCfS6Kop9xmy2UdzWuv+a0SehVrGTLegSrbO8pgQ0tXRgd4yspAPhcjyjnUca9w0naXZOVWzqWc5ZXpZmdStu0NCUPcSB8O+BxyJhNx5HlZttQylns9RLBpiVmIT2gw4Bd7X4W3wakHZy5mC4XOeon1FXMBDVMwsAeC3NvkQP8MV13JTnGmajg9KVChO4a9PRFmwGhmTZst5YDSAZmdgNVeWwsDy3MIl06Maawiku7+rcTc28eXQV6g+mjMP+oD5ZgfyhlUX2+vpgmyvYPh6pR5p/wCssSYeTWKXFzNZsptooRbkjmx0HcIkKC1airlcS7Ps1yIzbnGTTB2VLhBoo5XALG/rHXjoLbo7p1PfkCmoQ25vm/4K7VVbTMpYk9kBRyB1t4knzJisvXKVTSazgkKdO27V7N82xJVuSOIvfutviI6clzRcRuaUkpReUxajXtofvr+Y4R2McNPzEVp5jOPkxCGySEABAAQAEADWR22z8BcJ/qbzOngO+Hp+5HSv1IdFdrU7V8ly/kdQyTAjoCtLTtMdUTVnIUAm2pNhrwjsYuTSQirUjTg5y5JZJnpA2bOG4ek+/WTDNVZn2VRgfVHHUAXPOLJWEVHfmZZ/iGcqj0pKP19TYsMa8mUeaJ+kRYQ7qM3VeZt+bPnMSurrsQQ/VqZh+LMYrOILus1f4eltUXoX+j2IRadZ1ZUCnz5QobKAC3qhixF2PIQU7HMcyeGF1+IHCq40o5S/3YqmN0L0tS1NOFmtmRh6sxPtKfkRw+cMVbWVPfmifZ8VpXScVs8cjYdtcbFDQTKgyuuVAgaWSBdWZVO8EaBr7ouuhhVvJ5Klh+1ofDa1qKmSkaRIM6WEyEG6kk5QoAIC9/CGadaMm4x6E66tK1OMJ1HlNbEl0QbQNVUCLOmF50sdpmN2ZWJIJPG2q37oXTqapOPgNXNu6cIVOkl9epKUOysijqquulkqZ6ZnTTKrC5dh7xFz335wvGNyOpN+6VrCulB5uGGq9DmtMW6nIF6suoF2vmzKmoJ0Nu+OZ6HdCe6Zl+zUjrEmT5jK7z5jM5BB1uSQRw1JOvMRHq0XUlu8JFna30bWm1FKUnzzyx0LNJwlsjMEJIAKg3AKg9uxt62XcOJhELOMW29x6vxytUioxWPHzJvY/EBSNOlkXBLMVAvwGYqOe5rd5h9VNOzK+Vvr96Gyf7lnp8EVp3XNoFvlW2pvqPAW0+MOLchtY2F6Oas1mmn1ZLzElkbiAEDnxDB1+MdOGWbb1onzGDsFkg9ok2zWN8o7id55Cw7mqlTStt2TbW0dV5k8RXNsg5W0KrOR5NQJbpexyXAJ0BBYWBA08zESEa0G5uOWXledlXjGhCrpS8tmSEtD2izM7OSzO29mPExBrVZVJZZfWdnC2p6I7jmj9onvr+oQ3DvIer/Cl6P7CMJHQgAIACABCsY2Cje5yju5nyAMO0lvl8kRrqT0qEecnj+RaWlgFUbrAAfKEbzY7mFKG7wkOqnD5stVaZLZVf1SRobfvC50ZwWZIYoX1CvJxpyy0PsA2enVTrkRurzWaZYWXnvIv4CFUaEqj2Ww1e8Ro20Xl+90XiS/SlhK4dR0s6mBHU1UszG+s6nXtH3kUW3axbxt6cEsLkY6pxK4rSlqls8ZXTHgR3Shtg1erUNLL+hbI0ye432IYCWPEbz4d8JlcwUcjlHhFxOpoxjz6YNX2UmZqKmN7/RIPMKAfyh+nPXBSIFzSdKtKD6MxzF6Lq9pJ0th2Z8ynmDvDMgb5loi3UMuOfEtOFVtEaqX5H9Cy/8AaCpy1FTt/wBNKles5WZWAJ/LziXLk8FTRxqWeWVkr22LGowaXU752HzgubiZT2Wx7rFfwxEt5drS0y9C44jT9kvNcNk8NfuahXUwxHCWRT/zNN2SeDMgK/BrRKjvFFPNaajz4mZ9FaM1LWq4KmXTTJUwH6rLmFiOdhEWlDTWn4MtruuqllRXVNr5Fe6O8XmU0qVNlnVcwIO5lzG4MRa9R0q+qJb2FrC74eqc/P8AQu21u2VVXUz0tDSvnmgLNmF1siNcG27eARc98TqNwqq5FDe8OlZyw5J55HOz884NSShMBmUzX9IIF+qmMfXA35D6ptuyqbamH0V0nvsIiipmqpsyjloZblGUKey8x1GumlhqTbkTvvCakmlsO0KanLEnhLmWrFMEaZLly1dlOpaYpVdbdnMALst+R+MM1acpJJPBKtLmjSm5yimvB/7zOcI2YIdZk4qZiizMt7EDx4kWF4VTpYw5cxFzdKWYUtoPfB3UGbWFkRmlUwJDzFNpk4jRllH/AKcu9wX3n6tvWh4gld282lSjkLS0agzCMktEAyqAOW6wGvjaEykorMuQ5SpTqS0wWWzMaOgLMonSpj6El5rggE6nKoJ4xX1a+zcZL9DU2fD1lU6tJteLey9EPjgdOTfqx8Wt8L2iMrurjmWf/iLNvOj7kjEcskLUftE99f1COw7yGq/w5ej+wjCR0IACAAgAbr2ppPBFsPFtT8gvxh7lTx4kRe/cN9Ir6v8A1Fi2SxSXTVGecgZCpW+XNluRqB4C3nDtrVjTlmRD4xaVbmklTfJ8vEdbTY0a2ckqVfq8wVbixZmsoJHCw/fwC7iuqrUI8iLwzh7s6cq9XvY+hc9usZOEYZ1lOqkyzKRVa9jdhmvbiQG8zFrGKjFRRk51HVqOc98nHSXIFXglQy8ZKzl/wFZn5AiO9BCTjJoyalDCkkVEwZZc2yKx+s40IHn+Rilq28tTaWxu7PiNB0oxlLfCz+psfRpV56FV4ymZfK+YfJosbKWaS8jM8cpdndt+O5TOmKnNPiGH1wGmbqnPerZ5f+r4Q7WWY/UiWM8VEn1yvmWrpUrpP/Bah5gDpMlqEHN3I6sjwYhv8MOZysojaXCTT6Ge7MhnwTEVmb/RVfzUORfv7IiJb47SaXLJdcSU3b0JT54ZcOhXHBMoZdO57ctezfih5eB/aHaVRa5QfRkK7tpKlTrpbSS+ZM9JOJS6PDKqZ2VeajItgAXmTBlX3iL38BD7IEW8+hiez8gpTywd9r/iJP7xR3UtVVnoHCaTpWkE+u5oGwMrsTn5sq/hF/8AXE2xWIZM9+IZ5uIx8EOcY2ip6OZ1NUk2Wkzs9Y6AymvvBIJt4ED4RNM+O9nMAkymtIP0LhpqBTcLeykI32TnuN/rNwtbjWWvIXGeIteJb5XZ7XLdfnwhWcbiFvsQrbTyGQkTBa5BOo115C57tIRCpGfJj9e2q0HiosFBx3bY5RJpEL5AFBGiiwtqdw+Z8I5OrCHeY5Qsq9f4cW/sVekp5mZps5s01tNNyryW/wAzFZcXKqSS6Gr4fwuVrBye839B8bZh62S+64zZfG1r2iOnHLLKaraY+IHfpu4X5cLwiWM7EiGrStXM8hIoWo/aJ76/qEKh3kNV/hy9H9hGEjo+wXCplVOWVKGp1JO5VG8mHaVJ1JaURby7ha0nUn/9LbUbH0rO9JIqHNbLl9YQwugv6ofKtkvwGa9tdYsfYIY2e5mV+ILjVqcVp8DPKOpzhgVKujMjod6upsw79Yr61F0pYNHY3kbqnrjt4o8otQzfadv8py/6YK22F4IXabqUvGT+m37Gj4Js1TyaP0qsRppcLllr98hZaqLi7sWG82Fx3mJ9vaw06p7mb4jxis6zpUHhLr4kJjeGigxmklj2FS6NLvvR1YZ0J4jUEHfraFStIxkpR8RqnxipUpTpVd8p4ZYunmUThDn7M2UT+K37xOZRU+ZNbGkVOEy0OoaU0o+Gq/laGqDzAlX0OzuH4bP5ox/E6Zl2YkZvWp69h8DNU/M/KFvkMweJp+n0Zdei3FMk9pLHSct199QTbzW/witsqmmbizT8et3UoQrLpz9H/kuHSLs5/wAQw+bJX2gs8o8piarrwvqt/vRaNZMnGWGYnj2OzqvC5FEUfPKnjrN3ZCBgUYHUFWOnd4RDhUVPMJdORd1bSVy41qSzqxq8n/ks7D0fAa+c2nXgSU77kJp5sfhCLGL0uT6sc49VTqxpL+1fcq+z7tKlSSrFXVVIIJBBIvvHjEGvNqs5RfU0NjbxdnCnNZWBzjUuZVOkyqmTpoX1Fc9geCgAQ47qtpx9SLHhdj2uU910yEQ+ZdckaHstT9XSywTZpgL/AI9V+C5R5Re0IaaaR55xGt21zOS/3Bzs7iknE6eZRV6qZ8kmVODDeVNlmD7raMCNxPmZBBHOx2zgwtJktp5mIZh6oN/05ZykqOZLDXhoLAXN+ZAkcSrTNDBbhPrPqLDjr9UARx7rAqD0vUjG9pHzTpMpOzLcvcLcXSWAQCd+t9YjVIxowcocy1talS9uI06rys5HCIAAAAANwHCKeTbeWbmEIxWIrCPYSKCAAgAIAFqP2ie+v6hCod5DVf4cvR/YRhI6ax0cYWJFJ17etO7ZPKWPV8rdrzi5sqWinq8TDccunWuOzXKO369Si9EO00v0ivqalwnpcwOrPwCFjlvwsHAHuw9KtGM9Mn0IsbGrVo9rTWVnGxV6PNUVVfUypbmRMqHZWCNaxZjcm2lwQT4xDvlq04Rc8BnGm5qbx6imFpmVB9piPxOf5iHUWamPQvbeWLZy8NX3ZrPSrVtTYZ1qC/UTaZwOBCTUIHhpF5jZI8+jJuTfqUDazaFsRxDDpsuUZcqnZXLMy3LO8ssLA7gEAv3mIzuoPbrnBbQ4RXj739uG8/oan0hYUarDaqSouzSyVH3k7S/NYlvkU0XuQfQlVdZhank7D4Bb/OGqMdOV5ku+mpuEv+q+mSD6cpMunwyVTygF66rzW5lusmOfN2Hxhx7EeGZSX6FTppzS2VkNmQgg8iN0Z7ViWUekdlGdHs5cmsM2vZfaGXWSgQQJgHbTiDzHNTwMXlCvGrHPUwF/Y1LWph8uj8TjEtj6OfNM2ZJHWH1mUsue27NlIzeJ1hVSjCp3kItr2vb57OWMmT9K+PS6ubKw2jt1FO2acyerdQQEFtDlBPmRyhFWpGlDK/Qes7apd18PfLy2RgFoom8vJ6DFKKwuha8F2sWXTGRUSzMCgiXbLa2vYa+4d+vhE6ldpQ0zRnb3g1SVftaLxl7lewqhM6akrgx7Xco1Y/DTxIhi3p9pULLiVz7PbN53eyNHnGzA6ALoLkC/heLs8/Kpt5gMwOtfRnJUyQM9t0yUN91+sQOHEd4EdTOFnqqozLcgNLfMxw6V7afF+sIlS2+jS2g3Ej89db8z3R06ZxWV6nEFBYAS0Kg/fbePhYeUR7uMnSaRZ8HqQhdpzeCbikN6EcAIACAAgAWo/aJ76/qEKh3kNV/hy9H9hOVKLsFG9iFHiTYQJZeBVSeiDl4LJtu0ZEjDqjLoJVNMt3BZZt+UaLGI4PM9WupqfVmCbBUBmy6eUN817X5Xc3PwF4qbmOu40+hseHVPZ+G9p4Zf12NU282qfCWoZFNJQy5rMrZr2ypl7KkbmOa9zfdFnJqnHyRlKcJXFXd7yf3IX/uixxWTNpUPoVSoqD9mS6kFlHLPcWXmW4CGJ0Y1XGaJ9G+qWsKlCfmvRlz6TaAz8Kq0AueqLAd6Wf8A0xLZUR5mNbK/SimtvYyx55gIpKkMV8eZvaFZS4fr/wCr+x9FJMBuAQSpsbcDYGx5aEHzi8RgXlFE2q2pkYK9NIk06lah5jPLl6EAkXccNWbceAPKESkopsdpU3VkoLm3hGb7YYpNxKtSbNUS5EgESpeYMSSQSzEcSQPwiIFe8i4YjzZorHgtWFZSq8k/mJ3isNVqXiK089kYMjFWG5lJBHmI7GTjumJqU4VFpmsrzF8VxerqFKTKufkOhVSq3HIlVDEecSle1EsPcqZ8CtpSysr0I2jo0lLllqFH5+J4xHqVZVHmRY29rSt46aawLw2SAjoF32KwzJLM5h2po7I5S+B/xb/DLFvaUtEMvmzDcZvfaK2mPdj9ySw3EaasmVVHOVC0pspVwD2GRbHXehJt3HyMTCmKdXzZ2A1QlzGM2gnk5FZrvJPELc3ZP70PrGMgRE3a+TMuOvsvAHMBbhwF4MCiHxXaqWqkSe2542IVe/Xf5R3BxsbYLsqZ+HVlbMuOrAMkm/aZWBmseYt2QeZPKOOW6QnVuSOB1BmSEY6m1j4g2/aKO6hoqtHoXCqzq2sZPmP4jliEABAAQALUftE99f1CFQ7yGq/w5ej+w62dTNV045zZf6hDlBZqR9RjiEnG1qNeDNd26l5sNrAONPO/+Nov5cjzqHeRj/Q8AZ1J/j+QeKzH/L/3wNTJ/wD4+3+7mldJWNUtLKkmspjUJMmZUACHK9rgjORbjqDFjLGNzM0dWpaXhla202oZsBebRq1KFmrJK3XMqEi+UqbC+YajmYRTnCUfc5Ei5o1aNX+t3nv9TQdna4VVHKmGzdZLAbxtZx8bwqnLXFMYr0nRqOJR9jOjqbR1pLMjU0p2eSbnMQ18qsttMt999bCGXb5qqoT48R02crddX9OpVJO2M8YvXzqZ7ymdZYUjMjGWAgIHPsnUb7iE3VZ0saebHuF2MLrV2nJL6liwvo+qK2q9OxKacxACS1UKVXgLXOQanTU6mF6ZVY4lshl1qVnVbovU1yfRfyaDh2zlLIH0clAftMAzfibWHIUKcOSIte/uKz9+bZVdq+k2kpmMinT0ueNCkq2RT9+ZawtxAvbjaOzlGKyxNKlVqS0xy2ZpX11TVThNndVJA3SqdFAtydjqx/sRV169OXdj+preH8PuqWHUqNLw5nUQS9COgEcAmNmsG9ImXYfRIe194/YH793jE20oanqfIoeM8R7GHZQfvP6F9kIRMuw7Pdy5CLYxmShdJ+AzqWoXE6MnMoHWW1BUCwcjiuWysO4HheFeRwy7aLHJtbPadPYknRVuSEQbkW+4D5m5joEZABftgdjxMIn1SXT6kph633nHLkOO/lDNSrjZDM6nRFp6UMYWRh/o6WDVBCBRYWloQWNhuGgX/FCaW7yEMtlO2anIZAVfWT1gd4JJO7lFbexkqjb6m/4HWpStlCD3XMlohlyEABAAQALUftE99f1CFQ7yGq/w5ej+w82aa1ZTn/8ArL/UIct/ix9SPxJZtKnozbsUputkzZf20dfxKR+8X551HZ5Pn/okqck2lvplmsh7sxI1/FFbUem6T8f4NTbp1OEyj1Wfo8mmdNeFGfhbsgu1O6zh4LcP/lJPlFlJbGZpNplKm2m7NVrcDMluP/ZMQ7SLipLzLnjNWNSpCS6w/kcdH+1zUctVcF5TqpIFrq2UXK358REaFz2NRxfLJaXHC1eUIVIPEsL9R5tv0iTp8s09BJdOsGVp8zKLA6ES1Uk3O6/wHGJju6eM5KVcGuVPS1+vQnejjYSXQSVmz7dYBm7VrS9NSb6ZrceA05x2nTy+0nz+w1cXemHs9F+71f5n/BOtt7hobL6bIJHJwR8RpD+pIgRpTltFZKD0n7fGcwoMOmgh1vOny2BAQ/URlPLeRzA52bqVYxjqJVrZVK1VU0t/sin0FCklAqC3M8SeZikq1pVHlm8tLOnbQ0wX6jmGiUEAHTSyACQQDuJBsfA8YU4tLIiNSEpOKe6H2DYU1Q1gcqL678u4c27vM98i3t3Ue/IrOJcUjax0x7329S4VWIy6OTLyrll9dKleAmPYsTz3knvvFxGKSwjDVKkqknKT3Ylt1s1PdRV4dOmS5y70DnI9vqshOW/Ika7jwMKEFVPSRLn4XVSKoGVVLLdFWzDM7KV0XepvvB3GO4AyNFvYAXJ3AQZwcbxuy5bMbNhSJk8XI1VOA725nuhipV6IiVK+dol5qcXl08ozJrWUfEngFHEmGYxcmJgm2Z8jTMQqTUztEGiLwAHqqOYG8niYVXrKjHSubL/hvC/bFKOrGF+uTvEKJkfrZRyuPg45GEwqQqx0shOF3weutXLo1yY/wrE1nL9l19ZTvH+0V9eg6T8Ubzh3Eqd5DK73gP4jlkEABAAtR+0T31/UIVDvIar/AA5ej+wUc/q5iP8AYZW/CQf2gg9MkwuIa6Uo+KZ9BKbi44xo+aPMmsPB851VKaTE62QNMk/rZfuzO2tvAERW38WsTXQ1PAJqcalF9f35m+YLiC1VMkwWIdbMN9judSPG8T6VRTgpIzt1Qlb1pU30f0M/6ZGkUWEeiyESX6RMVUloABYMHcgDwA8xCngbi3JmN4JjfVsZcw9i9g32baa9xtEK5tta1R5l/wAL4t2Muyqv3enka/sdh8mnktiVYwWTLF5d+P3wOJJ0UcT5Q3Z2+Pfn+g9xviWr+hSfq/2/kpW0e0dRjEwtMLSqJT9HIBtntuaZb1j8hw4mHbm67PZcyLwvhPb4nPaP3/wFJSgWSUngqD9hvirbnUfizWKNC2hyUUdFbHUWPG++EyUlsxym4T96GP0Hc/DJqS1mtLYS3F1bhY7r23X74XKjNR1Y2GKd9QqVXSjL3kNIaJZ4TaOpZONpLLLpTUM2rkU8uaGlSZI4k5phtYEKfUFuO/Xzi2jSdSEVNYwYqreQtq1SdB5cuvh/JMVTSKeXLVmWTLJshOik6/WOlyb7zcm8S0kuRTTm5ycpPLIfb7CeuwuoC9oqBMFuOTtaeIB+MKQhmc1fSdVNQpTS2KOQVnTgdXUaLlO9WI9Zt/LfHcAU+npHmG/A72PHme8xxzSI9W4hTLFhNIkvUC7faO/y5QxOTZXzuJVGSlVjaSF7Ru3BRvP8DvhEabkOUqcplWmYmamplmo1TOBkBICqTbT9zxiRp0x2J+jRHYv06nCgBRYDQAcBEOSUtmRaNzVoVO0ptpjV1BBBiBOLpSyj0GxuqXF7Rwqrfr/JWMVlNKcTk0ZDr94d8WkHGrDD5MxVtVq2F26ed4v/AH6FkpZ4mIrruYXinqQcJOLPT7etGtSVSPUVhA8EAC1H7RPfX9QhUO8hqv8ADl6P7CMJHTb9jcQ6+ikte7BQje8nZPxtfzi/tp66aZ51xKg6NzOPnlejM86aMHMqfIxBR2fYT+4E/RsfM2+EcuKeuDQ5wu57CvGXTk/RkPgm0E+kJ6l7Bt6sLqTztz7xFRSrzpPY2V3w+hdrM1v0aIfF2nVdSKirm9ayi0tAoVEH3VueOt/4h+peylHSlgg2vAqdGprk845INkujsVdWXmMBSSznm30035L7rHieAibbV3UjhrkUfFbCNtU1Jr3nsupIY5Xvj1aJFP2KCk9XQhWIFgxA57lHAX5mHpZ5Ln9iup6YvVNZX3FazZ+fJ0MslRuMvtC3gNR5iKmra1E88zY2vGbWcVHu+vIX2TxlKSo6yYDbKy6WzKSQb2PhY+Mdtp9jLMkJ4rR9sopUZJ4fiPdrMbpahAZaETcwJewGnazX53JHhaHbqrTqQ93mQ+E2Vzb1czeI+pES62omy+pVpjy9BkUFhYG4Gg3A8IYXbzWnfBZS9go1e2bSkPqHZSomesBKHNtT+Ff3IhyFjJ97YiXH4gowWKayWLD8Fpqd1Fw84i6dYRc24y03C194F++J9O3hT5Izt3xKvc997eC5C+Jz3FNUzV9aXJmEdxCkj5gQ8QCPwDEqatwNRVaqJeQqASS6dkhFXXMSAwtuveOt4EtpFQ2GxCroBNlOnWUzBgiTWAZddCAMwUEWJW+h3cbolVihmdeMSsjAZcvW2Y9+4dwHLxvDbqNkKrczktthKomKnrECBJsiRpzm9kRlRi53S9O87/LlDqp+JYUbNLeZGMxJudSeJhwnJJLCPCeW+A6a6nblo32lU/EAxAlsytlF5whjOSxiNc4cDRfhZyjeOPLKIbGkGSYfun8okW2dKK/jbT4nNx8Ue7L/APLJ4t+oxEvfis3fA8+xxz5krEQtwgAWo/aJ76/qEKh3kNV/hy9H9hGEjpcOjnaASJpkzDaXNIsTuV9wv3EaeQifZV9D0vk/uZ/jtg60O2gt1z81/g0/E8Pl1El5M5Q8uYpVlPEH8j3xbczGp4Mlrujurpzllf8AiJQ9RrgOF4LMU2BIGmYb+QisubRt6oI1fDONU1BU6zxjkxbCNgaqaw60dSnEsQWt91QfzhmnZVJP3tiVdcet6a/pe8/oRXSFtCmX/hGGnsD/AJmaDe/NM3E/a8l52sW4UIGdpwr39xl83z8kOth8RkUkoyWGQXzBwCc2m5rXNx8NfixQuoyXvcybxHg9SDTorKx8iaO1UkNLCEsJlRKk3IK5OtDkGx1PqEAczEqnOM+6ynr21Wg0qkcZJCXXB5k6VMQdbIYBlNjdG9R0JGqkfAgjhC8DCk+h7MnyEMpSiK05sqKFF2IBY7hoAqk3/ciOYOucvEVn16rUGlJyTcuZAdzrxKHjbiN437o7g5khOkLEZkjCZ02WcsxissMOGc2YjkbEx1HGPcVwtMXwqW6HLMCpMlON6Pa6kEaixuptwvygAR2Urp70Ty8SlPKmtLaWzMukwcG7Nxc8Rz1GhgyjmSr4HSSMOo0lzp0tXPbmZnHrsBcAX4AAab7RHnmUtkR5pyZDYrtfTLcIWmH7osPxNaBUZCOwkyr1eNzp3qKJa895+J/YQrTCPMlUeGubzgZrQ3N3YsfP898Jdb8pb0eGxj3gqqMZbqLEcuMFOo87i7izhpzDZojIlFOBgA1gSmFPIVQfZpe3uiKm51N4Ra8CjbRnOrX6csrYa1I6tSXNgAWPcBDSpSeIllLidDtKlzTXJaV5tlcxqvDUgcAr1ugB8Tf5CLKnDEseBi0pTuHKW75kvhcjq5KLxCi/jx+cVFeeqo2eqWFHsreEPBDqGSWEAC1H7RPfX9QhUO8hqv8ADl6P7CMJHQgAu2zO3zyVEuoBmINFceuo5G/rD5+MWFC9cVie5nL/AIDGrJzobPw6foWSd0kUCLcvMv8AZEmaT8lt84sI3FOSymZ2rw25pvEolA2s6QquuBk0iNSyGuGmv7VxyUA/Rj594hqrdwgvFku14NXqvdaV4v8AYrWH0CSVyoPEneTzMVNWrKo8s19pZU7aGmC9X1Y6holiVXLZkKqcpJRgeTIwZWHeNR4MYk29x2TKziXDleRSTw0TldtC71lPVBFVpamVNCk/SymtzG9SMw74l079N4kilr/h6UY5pSy/Bjra3E0apoJ0lhMEmY7OFOqoygG97WPdviTK4pxWWyqo8Muas9Ki16kb0jY/6V1NRJUyZtIc6uTfNYaiw3AkLx5jjDVO9U5KKXMnV+Azo0nUlNbDvHNqqbEMKmS1WYrzCpAK+rMUg772K35cIflWjGWl8ymnb1Y27uGvdRQaZauWoSXWTpaKLBZbzFAFydysOJMK7RFN/wCTj+UczMJnzB9LWTnv9pph/U5iFK/w8KJuLf8AD3aU4zc+azyIYYMucqt2sTutqB4Q97S8ZewyuFQU3FNvB1LkKNwH9+MJc5PqOQt6cNkhWEjwQAEBxrKIKYtiRyJifF7GbqR0zaOGGkdEG1rg5VgzNooWw5WUaX5CKp0m6mpsny4vFWXs0Ib9WU/Fpprp5kST9ChBmzBxtuVe7lzOu4ay4xUFqfMqdbjTw/kG1FCDTMqi3VZSo5AaH/KTCKVTNRoc9ndKFOtnv5+g4wyp6yUj8xr4jQ/OKyvDRUcT0qwrqtbxn5DqGSWEAC1H7RPfX9QhUO8hqv8ADl6P7CMJHQgAIACAAgAIACAAgAI6ARwCM2le1M/flHxYftEqzWaqKrjUtNnLzx9zjDVtSS7cQD8TeH283LM5xf8Ap8Dil1wBiWedLmP6meqL2zYHTS/KKhRlKWx7ipwpUIqXgvsR0ivlyxaWjHvNrmH5Upy7zItO6pUlinFsWqXkqASoJYXsBrr+UIgqjeEx2tK3gstbsi6mcrerLC+ZP+0SoQkubK2tUhLuxwIQsYCACGrB228f2ibT7qM/dLFWR5SAdYmY2Gdbk7gMwuT3WhXQjGhYzjk3E5ppaEFZI9pNIIuv+leQ3t3C8MqKhuxrSo7ssGH4LLpZQlyxoN7HezcSYYnLU8keo9TyRtdJBdlO51t8RaIylprGg7PtuD6lzpyKrsvNKNMkNvRiR5Gx/Y+cLvqeymi2/Dl2mnRfqiwxWmqCABaj9onvr+oQqHeQ1X+HL0f2EYSOhAAQAEABAAQAEABAAQAEAERtUP8AwzdxT9QiZY/FRTceWbN+q+57hZzUku3AW/CbGFyem5eSm4jRdzwT3f7cP5BE080FK9esk3G9df5+WsV6XZ1fJnq3D7yN/wAPjJd6Oz/QSwFx2l47/KC5T2ZY8OlHeL5ieOS7MG4EW8xHbaWY4EcRptTUuhGxJK4IACACIrvaHy/IRMpd0oLzHbNo6wuk66fKlXt1sxEvyzsAT5Xhx7Iin0Bh2AyqSUJUhbKN54sebHiYhyeRiW4hUyoQNNFdxmTbKw4G38RFrrGJGk/D041FUtZ8pIo+0qGRVS6hR2X1NuYFmHmtvhE6GK1JxK+0qTs7nD5xf0LDLcMARqCLg9xilaaeGek05qcVJcmdRwULUftE99f1CFQ7yGq/w5ej+wjCR0IACAAgAIACAAgAIACAAgAb4hTdZKdPtAgePD5w7RnompEa8odvQlT8UVnZ/FOpJlTdFvvP1W4g9xizuqHaJVIczLcLvlat29dbP6epPzZH1l1U8v25iGKVf+2ezKPjX4bnTbr2vvQe+F0/kTlzCp0iROCmtzP2HEa9jV10n6p8n6jRpJV80vTu/vhDbpZjhmmt/wAT0tSlKLi/LdEwtpidob945GIEoypyNvZXtDiNDXDl+5Wa20p2ViND8uET6aco5SKa5nCjNxk+Qwm4iPqi/jpEiNB9StqcQiu4siV5kzuHwH+8L9yAxm4r+nyG86XlYjlDkHlZREq03TnpZIbLTMtdSk7hPlX8C6g/nHXyGnyPpSqlRFaGWiCxTsgagZnlpmO5esdUzHuGa/lHIxy8CNOSAmjNMqKcuJhkvlzgAZgb5TYbiCpHlCK1PZoLG5lb11UX9r+ZW8Ww7r5Dyj669pPeHDz3ecM2tTTLSzQ8cpxlKF7S7sluQWytfoZL6Ml8t+XEeIP96QX1HftIltwC+Uo9hJ7rl6FhiuNKLUftE99f1CFQ7yGq/wAOXo/sIwkdCAAgAIACAAgAIACAAgAIACACNxXBkn6nsv8AaH7jjEqhcypbc0Vd9wqlde9yl4kEcOqqc/RklfuG481MT1WoVe9sZ+VjxCz+G215fwIJilQwzBcw3EhCde/LD2inHbJQXNn7VJ1ZR9cL7g2IVH2SP8B/eF6YkCNpbt4Ty/U5k+kzTlDNrwvlENzlRissvbKzuYrsqCaT88C87Z1kXM7A66hb/mYZjeRk8RRZT4JUhHXVkcyqVV3DzMdlUkztO1pQ5IWhBIIetP0jf3wETafdRn7v40hKXMKkMu9SGHiDcfMQsjn1XTT1nyZc5dVmorg9zAH94jyQ0yu7RYjIl3lzgWDKSyhCwCG4u/AA6iEYfQjVK0YPDIbCEpcrCly8CwF83IXDdq3LhCZZCMozjmPISrKMFg24j5+MMumnLUTIX9SFCVu94vx6ehQtscKaVMFTK01Ge3BuDeB3H/eJUGpR0SEWdzKnJNPdciRwuuWdLDjfuYcjxEVFek6csM9KsLyN1SU48+vqSNH7RPfX9QhuHeRIr/Dl6P7CMJHQgAIACAAgAIACAAgAIACAAgAIACACuSm9GrCu6XO3dxO753HnFm/61DK5ozEcWV+4PuVP3JKqk2Pcf7MdoVNcTF8f4c+HXmqHde68vIh1JR78VMdlHKwa2xudcIVY+RZJiiYluDD890Vq92WfA1MkqtPHiVhlsSDvGkWSeVkzco4bTPI6cIas9dvGJtPuoz118WQjCxg3XoU2jWfSmjc/S01ygO9pJOlvdY2PcVhE0JaLbPrVop7zpqM0icirNZFZzLMstlLIoLMjByCQDYqNLEkJg0NqK1GOU1fLnYsnoAZpQmubgMAJJvcEEXC23X45eMcccJ5I1Gg6bm3yfI0GplRFOtERW04YEMAQRYg8Qd8Ce4h88mc1chsPqLi5lP8AMcveHz+MPTgq8MPmXfCuJSt6il06oteGTQ7S2U3BZSD5iKfS4T0vxN/KrCrbucHlNP7Cvocz+nM/A38RzRLwfyHPaKX5l80Hocz+nM/A38RzRLwfyD2il+ZfNB6HM/pzPwN/EGiXg/kHtFL8y+aD0OZ/Tmfgb+INEvB/IPaKX5l80eehzP6cz8DfxHdEvB/IPaKX5l80e+hzP6cz8DfxBol4P5B7RS/Mvmg9Dmf05n4G/iDRLwfyD2il+ZfNB6HM/pzPwN/Ec0S8H8g9opfmXzR56HM/pzPwN/Ed0S8H8g9opfmXzR76HM/pzPwN/Ec0S8H8g9opfmXzQehzP6cz8DfxHdEvB/IPaKX5l80Hocz+nM/A38RzRLwfyD2il+ZfNB6HM/pv+Bv4g0S8H8g9opfmXzRBbV4PNeWrLKmFkPBHvY+A52ifYtxk4tczP8fVOdKNSEllPox5Jp5syQrNKmBrago41Gh4eccjB06zjjYreOab7hcaia1x+fgyNrsOm3B6qZr9xv4iTKLKngFdqm6M9scskpg0iaZdjLmXU21R93DhFfcUpKWcG7sbqn2eHJbeaI/GMNmiZcSplmF/Uffx4RIoanHkQL10+1zGS38yIqGEs5X7B32fsm3gdYfUJeBBlXpReHJERXTFLkgg3tuMSqWVHcpbuUZVW4sQVr6DUngIcIpMYXKrKack6TKnpMlm6sJUzzBGXUEaEcoDpvGye2IrUAnSplPPG9XR1VjzluRY+6dfHfDUoiGiUqJQ1tbXfaGWmNtEJisxZSM73yryBJ8AALk9whOlsRpbKFUbY3ewo6kr9rIb/ht+8Odg/E66LHE2VLrJTLkex3hkZWU8CARw5iEYlBjOmVN5RXsFpaikqklPLmNLZ1swRiB2h2t2neI7VoqriS5o0PDOJyoxcJd1/Q+pIllYEcAIACAAjoBHACAAgAIACAAgAIACADyDqB7B1AIACOgEADKs9by/mABCBgzqXvHiIAJKAAgAI4AQIAjoBAAQAf/Z"/>
          <p:cNvSpPr>
            <a:spLocks noChangeAspect="1" noChangeArrowheads="1"/>
          </p:cNvSpPr>
          <p:nvPr/>
        </p:nvSpPr>
        <p:spPr bwMode="auto">
          <a:xfrm>
            <a:off x="307975" y="7938"/>
            <a:ext cx="304800" cy="304800"/>
          </a:xfrm>
          <a:prstGeom prst="rect">
            <a:avLst/>
          </a:prstGeom>
          <a:noFill/>
          <a:ln w="9525">
            <a:noFill/>
            <a:miter lim="800000"/>
            <a:headEnd/>
            <a:tailEnd/>
          </a:ln>
        </p:spPr>
        <p:txBody>
          <a:bodyPr/>
          <a:lstStyle/>
          <a:p>
            <a:endParaRPr lang="hu-HU">
              <a:latin typeface="Calibri" pitchFamily="34" charset="0"/>
            </a:endParaRPr>
          </a:p>
        </p:txBody>
      </p:sp>
      <p:sp>
        <p:nvSpPr>
          <p:cNvPr id="54282" name="AutoShape 10" descr="data:image/jpeg;base64,/9j/4AAQSkZJRgABAQAAAQABAAD/2wCEAAkGBxQSERUUEhQWFhUUGBgZGBcVGRUcHRgYGBkYHRgcGBcYHSggGBwlGxgcIjIiJSorLi4uGiAzODMsNygtLisBCgoKDg0OGxAQGywkICQsLDQvNCwsLCwsLCwsLCwsLCwsLCwsLCwsLCwsLCwsLCwsLCwsLCwsLCwsLCwsLCwsLP/AABEIAOEA4AMBEQACEQEDEQH/xAAcAAABBQEBAQAAAAAAAAAAAAAAAwQFBgcCAQj/xABIEAACAAQDBAYGCQIEAwkBAAABAgADBBEFEiEGMUFRBxMiYXGBFDIzcpGhI0JSYpKxssHRU/CCosLhFTRDCBYkg5Ojs9PiY//EABsBAAEFAQEAAAAAAAAAAAAAAAACAwQFBgEH/8QAOBEAAgEDAgMFBgUEAgMBAAAAAAECAwQREiEFMUETMlFhcRQiM5GhsQZSgcHRI0Lh8CRiFXLxJf/aAAwDAQACEQMRAD8AhozJ6mEABAAQAEABAAQAEABAAQAEABAAQAEABAAQAEABAAQAEABAAQAEABAAQAEABAAtR+0T31/UIVDvIar/AA5ej+wjCR0IACAAgAIACAAgAIACAAgAIACAAgAIACAAgAIAOJk4KQCbZtBfcTyvuv3QtU5SjlDM7inCahJ4b5HcIHggAIACAAgAIACAAgAIAFqP2ie+v6hCod5DVf4cvR/YRhI6EABAAQAEABAAQAEABAAQAEABAAQAEABAAR0B1W4bNkosybLZEewVmFgSdw7ie+HHRqJZw8ESF9bzlojNZQttJhgGAPUEdoVUt0PIKer/ADLRZWUP6e/VmY45cf8ALSX9qXz5kbLa4B5gH4xVSWJNGupS1QT8UdQkcCAAgAI6ARwAgAIACABaj9onvr+oQqHeQ1X+HL0f2EYSOhAAQAEABAAQAEABAAQAEABAAQAEABAAQAWLYPChUVahhdJYzsOdvVB8/wAolWlPXU35IqONXToW7085bfycY7tVPrqnE8NWV1yzHSRTiwAkspyzHdhrYFS99dVi4clnBjIU5aXNdP3JPpikLSYHKpVNyXlSwTvYrdmY95K3846kopIRKcqs3J82UqStlA5AD4CM9N5kz0mjHTTivI7hI4EABAAhMmy1cGcJjKyTlRZZy5ZoROrdjcXGeYotu36GLG1hDs3KRmuKV67uo0qbxhZ+YsIr2aOPLc9jgoTM9c2W+vgfK53C9j8DDnZy06ugw7imqipN+8xSED4tR+0T31/UI7DvIar/AA5ej+wjCR0IACAAgAIACAAgAIACAAgAIACAAgAXpKOZNNpaO5+4pPxtuhcYSl3VkZq3FKks1JJEpL2QrW3U7+ZQfmwh1WtV/wBpDlxizj/f9/4LZ0VUuR6sNo8t1luLg5WXMSLjTjE+yoyhq1Iz3HbynX0dm8rc76KsKlD02py/TTaypVmP2VmtYDkNYmpLOSjlJpaehRelTGxX4lLp5RzSaK5cjcZptmHlYL45uUMXNTRB+fIseFWrr3EV0W7/AGI+KI3wQAEABHQyMcUfKFNr9tPIXGYd17Kb/cA46TLeScXB+pS8Spyp1oV4+j/YeyQoloLAzGLzHmcbOQJcu/GwRm7hMA5x250qnGPUb4X2k7irUbenkexBL8QoZ7dUU+rMnO7d5ldhR3WDj4RMqyap6emxTW1OM6/aPnl/cXiIXAtR+0T31/UI7DvIar/Dl6P7CMJHQgAIACAAgAIACAAgAIACAAgACY7hnHJLmy4bE7H+lWnTriT9UDfMt38F7+MTra01+9Pl9yg4rxhUf6VF5l4+H+TRnrKWkUI0yTJUblLInyJEWiUYrC2MhKVSrLVJtsattlh431tN/wCtL/mO6kCpT8CvdFdQsyZikxGDK9fMKspuGXKuUg8RaCIVFjYqOFbRT/SKjC6cGUZlfUCbUXF0lzJrW6tftEX7R3aaGESmotRfUfp286kZTito7sqdJTLJqqynQWWTPdVJ1YgMwGY8dBFffrkzS/h6acZxx4fUsWBYHOq5mSUug9Zz6qjvPPuERKVGVV4iW17fUrSGZ8+i8SNrvoquopT61OwBPBgRcEDhpb4wuvbOlh5GeH8TjeNpLDWDyI6eCye6wclVujIoXNLAmKN3Wy+w7D39GiZdaWk0UvClUhOcJ78/uI4hKzSnXmp8jbQ/GI9GWmaZZXlPXQlF+ApTzAyqyqEBVbKCWyqFAUZiAWNgLnibwu5lqqsY4XRdK2ipc+fzFIjlgISZLKx7V0uxVbbmfLn143yj5w/Opqgk1uQqFt2daVRPZ9BbML2vryhnBM1JbC9H7RPfX9QjsO8huv8ADl6P7CMJHQgAIACAAgAIACAAgACY6t+RxtJZfIbelZvZjN946L+Lj5Aw72WO88fciu5ctqSz58l/vodLTuxALm5NgssWuTuF9ST4Wg1xW0V8zkqVRpyqzwvLZGjYN0aUqqnphLTZvqpm3EAsRc3LEAEnhFpTt9vffyMndcTzJqjHZdXuxl0vYhVU600imcU9HM+jMyVowZdBLuPUFhpbkeWr9STjFtb4K+2pqtVUZvGXuzPVwWSBqmY7yzElieeY6xTyu6recm1hwi1jHTpz9xX0Zl9Qgj7Lj8mAuPO8c7VS730HPZZU/h4a8H/Jp3Q7UhkqFsVKshKnhcEcNCNN4iwsk1F75Mxx2SlODxh43/3qVZafq9qpyf1JkmaO8FVJPxJhytHMoPzGLKaVGtHxiNNm8G9Lx3EZZNkFQ7OR9kO+g7ybCE16PayivUdsb12tGpJc3pS+Rqmz2IUiVdRQ06ZJlOst5lho2cX33uSAVvf7QiRCEYbRRWV69Ws9dSWWZZ0k03VY854VFOj+JXsflLiLfRzT/UtuA1MXOnxRHxTm1EXsgZtW7vM2UcrsfnEmnmtKMHyRWXbjZ0p1o83/AKh4aRllS2dgXYMXUKQEIOgDH1wVIN+48xEu5t4aMw6FPwridaVbs626l4nEiSXYIpAuGNzuVURnYkDf2VNhxNhpEClDtGaC7uOwpppbtpL9RzimHNTzeqdkZgqsShuO0L27j3QudJwmlzGaN5GvQc86ea32G1QbC410Nv4h25ivdfiQ+F1X/UXh+uX/AJOptbLeWElqWGSVZirJkfstOLBgMzlgV0uAN2lo7W0xbXTodslVqJSeU23qyvkj2j9onvr+oRDj3kW9f4cvR/YRhI6EABAAQAEABAAQAJT54Ww1LHco3n+B3nSHIQcvQZrVlT25vohMU5bWZryQeqPH7R8fhCnUUdofMaVCVR6qzz5dF/JZtiJSGsl9ZlyqGYBrWJA0GvHj5Q5aJOpmRC41KcbXEOrXIs+yWAy2xCdMWxlSCMltR1jC9hzy6+domUaMe2clyX3Ka9v6isYUpd6XP0X8jugxPr8eqVv2KGlCAcnmsrufGyqPKJ3XJQ/248TO9jqh8Rw3EaWacxmGdUSL/VmKc9geF2IPmecNa1r0eRLdvLsVW/7YENhEFY9OH1Dnt8L5LlvC+X5xW9gvaNHQ0/t8v/G9tHvYx+pa6vBKNJ0+VNmGUQBMlMTplYerY7yCNOJEOzo0lJp7ESjxC9nThUgtS5P18R10Sz7T5yH60tT+Fv8A9Rzh795oX+JIZpwn5jjHcIP/AHlopw3PTzC3/lX/APsWLKUTLwqNRaXgRXQkRMrcWn788/Q9zTJzH9oF3v0Ozz2a9X9MCWB1HV7WVl/rgJ8ZUth+kQicsSivUdpU9dKo+qUWO+mGjAr8JnMLqZxkv3h2SwPkXhU4qSwxu3qunLVF7r90U/HAZeK1tPuSWymWot2VZQ1h3doRXXlGMUnFGp4Je1a8pQqPOEsClFKDTEU7i6X8mB/aGbN/1CVxyObR48USFbKKPUKd1ww8SdP8pPwh+OYzmnywQJuNWjbzjzzgjTLZSrBiji5Ura4BUqbggizKxFjwPhDFNOnv1wT7mcblqPRNfq/Ik8Iw4rLzqoZmvq/qqBvZuZ7v4iTTjNRzFbv6FXd1aMqrVV+5Hp1bI+fOVmDoVZb6G2hI0OnK99Ibu04uLZI4LKFWE4R2WcoRVb7ogczRtqK3HdJLX6M5u11i9nuzfLh8e6HIJbPzIlac/eWNtL3GcNEwIACAAgAIACABGonWsqi7tuHdxJ5AQ5CGd3yRHrVtLUI7yfL+X5BTyMtyTdjvY8e4ch3QTqatlyO0aOj3nvJ82LQ2PhHQwnszZOjujEuhlnjMu58zp/lAi7s44orzMBxmt2l3Ly2+Rn/RpWdZjeKEn2zTEHijkD5CHXP3lHxRH7HNF1PBpEL0NSzLrBKbQpMny3HgjXv5iI0l/wAhPyLSDT4ZNdVL9yubFzmWVdCVKTGysCQRu3ERGvW41E1zwWnBIRqWsoTWVqZaKWhqKpmZEmTmGrNqT3XY8e6IyhUqttLJaTrW1mlFtRRK7BVPU4iitoTmlsp0Kki4BHA3Ah61zCssrGSv4xouLNyg08Yexpm1M5JEibVsO3TyJxVuIDAEgeJRfhFy0YmJnH/Z4lZZM6++Zlb8LOsIS95seqTzSjHzf1/+CG1Ur0baiTM3CpSS1+bKwQ+dlHxhusuT8GSbKW04vrF/Tc0XbPZz01aYAgGRUyp2vFUJzAd5Bh9ogQkkY7to4OP1luCSwfHJKiDffD/U0H4fz7Q//UKY9tbb7iK+3eKiNHxJKVrNeRJ7QzbzWUam4J7yBYD8/jE2s/f0Lm+ZQ2McW/bS5RTS9XzZxi1EyHtWzM1rd9lP4RmsPdMcrRcsxXiKs6sKeKj32fouf1z9yZwt3v1eQiUq+swIue6/CJUG1LGNinrxhKCnqzJvkReKYTLk08tkNhfIiHeQBmdifeYDxvDN6k6WSw4FKcLlwXLqRshzLyuMpvuB13EEXHiIrItx941VSKrZg8rBzR+0T31/UI5HeSFVlilJeT+wjCB4IACAAgAIAE587KL7ydAOZO4QuENTGq1Xs4569PU5p5OW5OrN6x/IDuH9747UnnZckJoUnD3pd58/49BaGx8I6B4Y4BvmAyslNJXlLQf5RGipLEEvI8zupaq035v7nz5szXNIramanrJVzTrx7TXB7iCREC7m4ThJGi4PbxuLerTl1f7FkxnGqSQ1RV0UqeayrQr1dh1ct2FnmX52PmeV4ejcUp75wQ6nDryitCWYt9OuORVMFo+pkKp3i5PiYrrmr2k20afhlq7a3UJc+pqe006fhWB9ZSACcOraY2UNbORnYg6G1wNdwi3oU+zgkYm+uHcXEpv9PQr+Py51WMPxOlllqjrEk1CyxoxBur9wBF7ncGGukITVaGeufsP4dpWcG8xa+aa/Y07azCfS6Kop9xmy2UdzWuv+a0SehVrGTLegSrbO8pgQ0tXRgd4yspAPhcjyjnUca9w0naXZOVWzqWc5ZXpZmdStu0NCUPcSB8O+BxyJhNx5HlZttQylns9RLBpiVmIT2gw4Bd7X4W3wakHZy5mC4XOeon1FXMBDVMwsAeC3NvkQP8MV13JTnGmajg9KVChO4a9PRFmwGhmTZst5YDSAZmdgNVeWwsDy3MIl06Maawiku7+rcTc28eXQV6g+mjMP+oD5ZgfyhlUX2+vpgmyvYPh6pR5p/wCssSYeTWKXFzNZsptooRbkjmx0HcIkKC1airlcS7Ps1yIzbnGTTB2VLhBoo5XALG/rHXjoLbo7p1PfkCmoQ25vm/4K7VVbTMpYk9kBRyB1t4knzJisvXKVTSazgkKdO27V7N82xJVuSOIvfutviI6clzRcRuaUkpReUxajXtofvr+Y4R2McNPzEVp5jOPkxCGySEABAAQAEADWR22z8BcJ/qbzOngO+Hp+5HSv1IdFdrU7V8ly/kdQyTAjoCtLTtMdUTVnIUAm2pNhrwjsYuTSQirUjTg5y5JZJnpA2bOG4ek+/WTDNVZn2VRgfVHHUAXPOLJWEVHfmZZ/iGcqj0pKP19TYsMa8mUeaJ+kRYQ7qM3VeZt+bPnMSurrsQQ/VqZh+LMYrOILus1f4eltUXoX+j2IRadZ1ZUCnz5QobKAC3qhixF2PIQU7HMcyeGF1+IHCq40o5S/3YqmN0L0tS1NOFmtmRh6sxPtKfkRw+cMVbWVPfmifZ8VpXScVs8cjYdtcbFDQTKgyuuVAgaWSBdWZVO8EaBr7ouuhhVvJ5Klh+1ofDa1qKmSkaRIM6WEyEG6kk5QoAIC9/CGadaMm4x6E66tK1OMJ1HlNbEl0QbQNVUCLOmF50sdpmN2ZWJIJPG2q37oXTqapOPgNXNu6cIVOkl9epKUOysijqquulkqZ6ZnTTKrC5dh7xFz335wvGNyOpN+6VrCulB5uGGq9DmtMW6nIF6suoF2vmzKmoJ0Nu+OZ6HdCe6Zl+zUjrEmT5jK7z5jM5BB1uSQRw1JOvMRHq0XUlu8JFna30bWm1FKUnzzyx0LNJwlsjMEJIAKg3AKg9uxt62XcOJhELOMW29x6vxytUioxWPHzJvY/EBSNOlkXBLMVAvwGYqOe5rd5h9VNOzK+Vvr96Gyf7lnp8EVp3XNoFvlW2pvqPAW0+MOLchtY2F6Oas1mmn1ZLzElkbiAEDnxDB1+MdOGWbb1onzGDsFkg9ok2zWN8o7id55Cw7mqlTStt2TbW0dV5k8RXNsg5W0KrOR5NQJbpexyXAJ0BBYWBA08zESEa0G5uOWXledlXjGhCrpS8tmSEtD2izM7OSzO29mPExBrVZVJZZfWdnC2p6I7jmj9onvr+oQ3DvIer/Cl6P7CMJHQgAIACABCsY2Cje5yju5nyAMO0lvl8kRrqT0qEecnj+RaWlgFUbrAAfKEbzY7mFKG7wkOqnD5stVaZLZVf1SRobfvC50ZwWZIYoX1CvJxpyy0PsA2enVTrkRurzWaZYWXnvIv4CFUaEqj2Ww1e8Ro20Xl+90XiS/SlhK4dR0s6mBHU1UszG+s6nXtH3kUW3axbxt6cEsLkY6pxK4rSlqls8ZXTHgR3Shtg1erUNLL+hbI0ye432IYCWPEbz4d8JlcwUcjlHhFxOpoxjz6YNX2UmZqKmN7/RIPMKAfyh+nPXBSIFzSdKtKD6MxzF6Lq9pJ0th2Z8ynmDvDMgb5loi3UMuOfEtOFVtEaqX5H9Cy/8AaCpy1FTt/wBNKles5WZWAJ/LziXLk8FTRxqWeWVkr22LGowaXU752HzgubiZT2Wx7rFfwxEt5drS0y9C44jT9kvNcNk8NfuahXUwxHCWRT/zNN2SeDMgK/BrRKjvFFPNaajz4mZ9FaM1LWq4KmXTTJUwH6rLmFiOdhEWlDTWn4MtruuqllRXVNr5Fe6O8XmU0qVNlnVcwIO5lzG4MRa9R0q+qJb2FrC74eqc/P8AQu21u2VVXUz0tDSvnmgLNmF1siNcG27eARc98TqNwqq5FDe8OlZyw5J55HOz884NSShMBmUzX9IIF+qmMfXA35D6ptuyqbamH0V0nvsIiipmqpsyjloZblGUKey8x1GumlhqTbkTvvCakmlsO0KanLEnhLmWrFMEaZLly1dlOpaYpVdbdnMALst+R+MM1acpJJPBKtLmjSm5yimvB/7zOcI2YIdZk4qZiizMt7EDx4kWF4VTpYw5cxFzdKWYUtoPfB3UGbWFkRmlUwJDzFNpk4jRllH/AKcu9wX3n6tvWh4gld282lSjkLS0agzCMktEAyqAOW6wGvjaEykorMuQ5SpTqS0wWWzMaOgLMonSpj6El5rggE6nKoJ4xX1a+zcZL9DU2fD1lU6tJteLey9EPjgdOTfqx8Wt8L2iMrurjmWf/iLNvOj7kjEcskLUftE99f1COw7yGq/w5ej+wjCR0IACAAgAbr2ppPBFsPFtT8gvxh7lTx4kRe/cN9Ir6v8A1Fi2SxSXTVGecgZCpW+XNluRqB4C3nDtrVjTlmRD4xaVbmklTfJ8vEdbTY0a2ckqVfq8wVbixZmsoJHCw/fwC7iuqrUI8iLwzh7s6cq9XvY+hc9usZOEYZ1lOqkyzKRVa9jdhmvbiQG8zFrGKjFRRk51HVqOc98nHSXIFXglQy8ZKzl/wFZn5AiO9BCTjJoyalDCkkVEwZZc2yKx+s40IHn+Rilq28tTaWxu7PiNB0oxlLfCz+psfRpV56FV4ymZfK+YfJosbKWaS8jM8cpdndt+O5TOmKnNPiGH1wGmbqnPerZ5f+r4Q7WWY/UiWM8VEn1yvmWrpUrpP/Bah5gDpMlqEHN3I6sjwYhv8MOZysojaXCTT6Ge7MhnwTEVmb/RVfzUORfv7IiJb47SaXLJdcSU3b0JT54ZcOhXHBMoZdO57ctezfih5eB/aHaVRa5QfRkK7tpKlTrpbSS+ZM9JOJS6PDKqZ2VeajItgAXmTBlX3iL38BD7IEW8+hiez8gpTywd9r/iJP7xR3UtVVnoHCaTpWkE+u5oGwMrsTn5sq/hF/8AXE2xWIZM9+IZ5uIx8EOcY2ip6OZ1NUk2Wkzs9Y6AymvvBIJt4ED4RNM+O9nMAkymtIP0LhpqBTcLeykI32TnuN/rNwtbjWWvIXGeIteJb5XZ7XLdfnwhWcbiFvsQrbTyGQkTBa5BOo115C57tIRCpGfJj9e2q0HiosFBx3bY5RJpEL5AFBGiiwtqdw+Z8I5OrCHeY5Qsq9f4cW/sVekp5mZps5s01tNNyryW/wAzFZcXKqSS6Gr4fwuVrBye839B8bZh62S+64zZfG1r2iOnHLLKaraY+IHfpu4X5cLwiWM7EiGrStXM8hIoWo/aJ76/qEKh3kNV/hy9H9hGEjo+wXCplVOWVKGp1JO5VG8mHaVJ1JaURby7ha0nUn/9LbUbH0rO9JIqHNbLl9YQwugv6ofKtkvwGa9tdYsfYIY2e5mV+ILjVqcVp8DPKOpzhgVKujMjod6upsw79Yr61F0pYNHY3kbqnrjt4o8otQzfadv8py/6YK22F4IXabqUvGT+m37Gj4Js1TyaP0qsRppcLllr98hZaqLi7sWG82Fx3mJ9vaw06p7mb4jxis6zpUHhLr4kJjeGigxmklj2FS6NLvvR1YZ0J4jUEHfraFStIxkpR8RqnxipUpTpVd8p4ZYunmUThDn7M2UT+K37xOZRU+ZNbGkVOEy0OoaU0o+Gq/laGqDzAlX0OzuH4bP5ox/E6Zl2YkZvWp69h8DNU/M/KFvkMweJp+n0Zdei3FMk9pLHSct199QTbzW/witsqmmbizT8et3UoQrLpz9H/kuHSLs5/wAQw+bJX2gs8o8piarrwvqt/vRaNZMnGWGYnj2OzqvC5FEUfPKnjrN3ZCBgUYHUFWOnd4RDhUVPMJdORd1bSVy41qSzqxq8n/ks7D0fAa+c2nXgSU77kJp5sfhCLGL0uT6sc49VTqxpL+1fcq+z7tKlSSrFXVVIIJBBIvvHjEGvNqs5RfU0NjbxdnCnNZWBzjUuZVOkyqmTpoX1Fc9geCgAQ47qtpx9SLHhdj2uU910yEQ+ZdckaHstT9XSywTZpgL/AI9V+C5R5Re0IaaaR55xGt21zOS/3Bzs7iknE6eZRV6qZ8kmVODDeVNlmD7raMCNxPmZBBHOx2zgwtJktp5mIZh6oN/05ZykqOZLDXhoLAXN+ZAkcSrTNDBbhPrPqLDjr9UARx7rAqD0vUjG9pHzTpMpOzLcvcLcXSWAQCd+t9YjVIxowcocy1talS9uI06rys5HCIAAAAANwHCKeTbeWbmEIxWIrCPYSKCAAgAIAFqP2ie+v6hCod5DVf4cvR/YRhI6ax0cYWJFJ17etO7ZPKWPV8rdrzi5sqWinq8TDccunWuOzXKO369Si9EO00v0ivqalwnpcwOrPwCFjlvwsHAHuw9KtGM9Mn0IsbGrVo9rTWVnGxV6PNUVVfUypbmRMqHZWCNaxZjcm2lwQT4xDvlq04Rc8BnGm5qbx6imFpmVB9piPxOf5iHUWamPQvbeWLZy8NX3ZrPSrVtTYZ1qC/UTaZwOBCTUIHhpF5jZI8+jJuTfqUDazaFsRxDDpsuUZcqnZXLMy3LO8ssLA7gEAv3mIzuoPbrnBbQ4RXj739uG8/oan0hYUarDaqSouzSyVH3k7S/NYlvkU0XuQfQlVdZhank7D4Bb/OGqMdOV5ku+mpuEv+q+mSD6cpMunwyVTygF66rzW5lusmOfN2Hxhx7EeGZSX6FTppzS2VkNmQgg8iN0Z7ViWUekdlGdHs5cmsM2vZfaGXWSgQQJgHbTiDzHNTwMXlCvGrHPUwF/Y1LWph8uj8TjEtj6OfNM2ZJHWH1mUsue27NlIzeJ1hVSjCp3kItr2vb57OWMmT9K+PS6ubKw2jt1FO2acyerdQQEFtDlBPmRyhFWpGlDK/Qes7apd18PfLy2RgFoom8vJ6DFKKwuha8F2sWXTGRUSzMCgiXbLa2vYa+4d+vhE6ldpQ0zRnb3g1SVftaLxl7lewqhM6akrgx7Xco1Y/DTxIhi3p9pULLiVz7PbN53eyNHnGzA6ALoLkC/heLs8/Kpt5gMwOtfRnJUyQM9t0yUN91+sQOHEd4EdTOFnqqozLcgNLfMxw6V7afF+sIlS2+jS2g3Ej89db8z3R06ZxWV6nEFBYAS0Kg/fbePhYeUR7uMnSaRZ8HqQhdpzeCbikN6EcAIACAAgAWo/aJ76/qEKh3kNV/hy9H9hOVKLsFG9iFHiTYQJZeBVSeiDl4LJtu0ZEjDqjLoJVNMt3BZZt+UaLGI4PM9WupqfVmCbBUBmy6eUN817X5Xc3PwF4qbmOu40+hseHVPZ+G9p4Zf12NU282qfCWoZFNJQy5rMrZr2ypl7KkbmOa9zfdFnJqnHyRlKcJXFXd7yf3IX/uixxWTNpUPoVSoqD9mS6kFlHLPcWXmW4CGJ0Y1XGaJ9G+qWsKlCfmvRlz6TaAz8Kq0AueqLAd6Wf8A0xLZUR5mNbK/SimtvYyx55gIpKkMV8eZvaFZS4fr/wCr+x9FJMBuAQSpsbcDYGx5aEHzi8RgXlFE2q2pkYK9NIk06lah5jPLl6EAkXccNWbceAPKESkopsdpU3VkoLm3hGb7YYpNxKtSbNUS5EgESpeYMSSQSzEcSQPwiIFe8i4YjzZorHgtWFZSq8k/mJ3isNVqXiK089kYMjFWG5lJBHmI7GTjumJqU4VFpmsrzF8VxerqFKTKufkOhVSq3HIlVDEecSle1EsPcqZ8CtpSysr0I2jo0lLllqFH5+J4xHqVZVHmRY29rSt46aawLw2SAjoF32KwzJLM5h2po7I5S+B/xb/DLFvaUtEMvmzDcZvfaK2mPdj9ySw3EaasmVVHOVC0pspVwD2GRbHXehJt3HyMTCmKdXzZ2A1QlzGM2gnk5FZrvJPELc3ZP70PrGMgRE3a+TMuOvsvAHMBbhwF4MCiHxXaqWqkSe2542IVe/Xf5R3BxsbYLsqZ+HVlbMuOrAMkm/aZWBmseYt2QeZPKOOW6QnVuSOB1BmSEY6m1j4g2/aKO6hoqtHoXCqzq2sZPmP4jliEABAAQALUftE99f1CFQ7yGq/w5ej+w62dTNV045zZf6hDlBZqR9RjiEnG1qNeDNd26l5sNrAONPO/+Nov5cjzqHeRj/Q8AZ1J/j+QeKzH/L/3wNTJ/wD4+3+7mldJWNUtLKkmspjUJMmZUACHK9rgjORbjqDFjLGNzM0dWpaXhla202oZsBebRq1KFmrJK3XMqEi+UqbC+YajmYRTnCUfc5Ei5o1aNX+t3nv9TQdna4VVHKmGzdZLAbxtZx8bwqnLXFMYr0nRqOJR9jOjqbR1pLMjU0p2eSbnMQ18qsttMt999bCGXb5qqoT48R02crddX9OpVJO2M8YvXzqZ7ymdZYUjMjGWAgIHPsnUb7iE3VZ0saebHuF2MLrV2nJL6liwvo+qK2q9OxKacxACS1UKVXgLXOQanTU6mF6ZVY4lshl1qVnVbovU1yfRfyaDh2zlLIH0clAftMAzfibWHIUKcOSIte/uKz9+bZVdq+k2kpmMinT0ueNCkq2RT9+ZawtxAvbjaOzlGKyxNKlVqS0xy2ZpX11TVThNndVJA3SqdFAtydjqx/sRV169OXdj+preH8PuqWHUqNLw5nUQS9COgEcAmNmsG9ImXYfRIe194/YH793jE20oanqfIoeM8R7GHZQfvP6F9kIRMuw7Pdy5CLYxmShdJ+AzqWoXE6MnMoHWW1BUCwcjiuWysO4HheFeRwy7aLHJtbPadPYknRVuSEQbkW+4D5m5joEZABftgdjxMIn1SXT6kph633nHLkOO/lDNSrjZDM6nRFp6UMYWRh/o6WDVBCBRYWloQWNhuGgX/FCaW7yEMtlO2anIZAVfWT1gd4JJO7lFbexkqjb6m/4HWpStlCD3XMlohlyEABAAQALUftE99f1CFQ7yGq/w5ej+w82aa1ZTn/8ArL/UIct/ix9SPxJZtKnozbsUputkzZf20dfxKR+8X551HZ5Pn/okqck2lvplmsh7sxI1/FFbUem6T8f4NTbp1OEyj1Wfo8mmdNeFGfhbsgu1O6zh4LcP/lJPlFlJbGZpNplKm2m7NVrcDMluP/ZMQ7SLipLzLnjNWNSpCS6w/kcdH+1zUctVcF5TqpIFrq2UXK358REaFz2NRxfLJaXHC1eUIVIPEsL9R5tv0iTp8s09BJdOsGVp8zKLA6ES1Uk3O6/wHGJju6eM5KVcGuVPS1+vQnejjYSXQSVmz7dYBm7VrS9NSb6ZrceA05x2nTy+0nz+w1cXemHs9F+71f5n/BOtt7hobL6bIJHJwR8RpD+pIgRpTltFZKD0n7fGcwoMOmgh1vOny2BAQ/URlPLeRzA52bqVYxjqJVrZVK1VU0t/sin0FCklAqC3M8SeZikq1pVHlm8tLOnbQ0wX6jmGiUEAHTSyACQQDuJBsfA8YU4tLIiNSEpOKe6H2DYU1Q1gcqL678u4c27vM98i3t3Ue/IrOJcUjax0x7329S4VWIy6OTLyrll9dKleAmPYsTz3knvvFxGKSwjDVKkqknKT3Ylt1s1PdRV4dOmS5y70DnI9vqshOW/Ika7jwMKEFVPSRLn4XVSKoGVVLLdFWzDM7KV0XepvvB3GO4AyNFvYAXJ3AQZwcbxuy5bMbNhSJk8XI1VOA725nuhipV6IiVK+dol5qcXl08ozJrWUfEngFHEmGYxcmJgm2Z8jTMQqTUztEGiLwAHqqOYG8niYVXrKjHSubL/hvC/bFKOrGF+uTvEKJkfrZRyuPg45GEwqQqx0shOF3weutXLo1yY/wrE1nL9l19ZTvH+0V9eg6T8Ubzh3Eqd5DK73gP4jlkEABAAtR+0T31/UIVDvIar/AA5ej+wUc/q5iP8AYZW/CQf2gg9MkwuIa6Uo+KZ9BKbi44xo+aPMmsPB851VKaTE62QNMk/rZfuzO2tvAERW38WsTXQ1PAJqcalF9f35m+YLiC1VMkwWIdbMN9judSPG8T6VRTgpIzt1Qlb1pU30f0M/6ZGkUWEeiyESX6RMVUloABYMHcgDwA8xCngbi3JmN4JjfVsZcw9i9g32baa9xtEK5tta1R5l/wAL4t2Muyqv3enka/sdh8mnktiVYwWTLF5d+P3wOJJ0UcT5Q3Z2+Pfn+g9xviWr+hSfq/2/kpW0e0dRjEwtMLSqJT9HIBtntuaZb1j8hw4mHbm67PZcyLwvhPb4nPaP3/wFJSgWSUngqD9hvirbnUfizWKNC2hyUUdFbHUWPG++EyUlsxym4T96GP0Hc/DJqS1mtLYS3F1bhY7r23X74XKjNR1Y2GKd9QqVXSjL3kNIaJZ4TaOpZONpLLLpTUM2rkU8uaGlSZI4k5phtYEKfUFuO/Xzi2jSdSEVNYwYqreQtq1SdB5cuvh/JMVTSKeXLVmWTLJshOik6/WOlyb7zcm8S0kuRTTm5ycpPLIfb7CeuwuoC9oqBMFuOTtaeIB+MKQhmc1fSdVNQpTS2KOQVnTgdXUaLlO9WI9Zt/LfHcAU+npHmG/A72PHme8xxzSI9W4hTLFhNIkvUC7faO/y5QxOTZXzuJVGSlVjaSF7Ru3BRvP8DvhEabkOUqcplWmYmamplmo1TOBkBICqTbT9zxiRp0x2J+jRHYv06nCgBRYDQAcBEOSUtmRaNzVoVO0ptpjV1BBBiBOLpSyj0GxuqXF7Rwqrfr/JWMVlNKcTk0ZDr94d8WkHGrDD5MxVtVq2F26ed4v/AH6FkpZ4mIrruYXinqQcJOLPT7etGtSVSPUVhA8EAC1H7RPfX9QhUO8hqv8ADl6P7CMJHTb9jcQ6+ikte7BQje8nZPxtfzi/tp66aZ51xKg6NzOPnlejM86aMHMqfIxBR2fYT+4E/RsfM2+EcuKeuDQ5wu57CvGXTk/RkPgm0E+kJ6l7Bt6sLqTztz7xFRSrzpPY2V3w+hdrM1v0aIfF2nVdSKirm9ayi0tAoVEH3VueOt/4h+peylHSlgg2vAqdGprk845INkujsVdWXmMBSSznm30035L7rHieAibbV3UjhrkUfFbCNtU1Jr3nsupIY5Xvj1aJFP2KCk9XQhWIFgxA57lHAX5mHpZ5Ln9iup6YvVNZX3FazZ+fJ0MslRuMvtC3gNR5iKmra1E88zY2vGbWcVHu+vIX2TxlKSo6yYDbKy6WzKSQb2PhY+Mdtp9jLMkJ4rR9sopUZJ4fiPdrMbpahAZaETcwJewGnazX53JHhaHbqrTqQ93mQ+E2Vzb1czeI+pES62omy+pVpjy9BkUFhYG4Gg3A8IYXbzWnfBZS9go1e2bSkPqHZSomesBKHNtT+Ff3IhyFjJ97YiXH4gowWKayWLD8Fpqd1Fw84i6dYRc24y03C194F++J9O3hT5Izt3xKvc997eC5C+Jz3FNUzV9aXJmEdxCkj5gQ8QCPwDEqatwNRVaqJeQqASS6dkhFXXMSAwtuveOt4EtpFQ2GxCroBNlOnWUzBgiTWAZddCAMwUEWJW+h3cbolVihmdeMSsjAZcvW2Y9+4dwHLxvDbqNkKrczktthKomKnrECBJsiRpzm9kRlRi53S9O87/LlDqp+JYUbNLeZGMxJudSeJhwnJJLCPCeW+A6a6nblo32lU/EAxAlsytlF5whjOSxiNc4cDRfhZyjeOPLKIbGkGSYfun8okW2dKK/jbT4nNx8Ue7L/APLJ4t+oxEvfis3fA8+xxz5krEQtwgAWo/aJ76/qEKh3kNV/hy9H9hGEjpcOjnaASJpkzDaXNIsTuV9wv3EaeQifZV9D0vk/uZ/jtg60O2gt1z81/g0/E8Pl1El5M5Q8uYpVlPEH8j3xbczGp4Mlrujurpzllf8AiJQ9RrgOF4LMU2BIGmYb+QisubRt6oI1fDONU1BU6zxjkxbCNgaqaw60dSnEsQWt91QfzhmnZVJP3tiVdcet6a/pe8/oRXSFtCmX/hGGnsD/AJmaDe/NM3E/a8l52sW4UIGdpwr39xl83z8kOth8RkUkoyWGQXzBwCc2m5rXNx8NfixQuoyXvcybxHg9SDTorKx8iaO1UkNLCEsJlRKk3IK5OtDkGx1PqEAczEqnOM+6ynr21Wg0qkcZJCXXB5k6VMQdbIYBlNjdG9R0JGqkfAgjhC8DCk+h7MnyEMpSiK05sqKFF2IBY7hoAqk3/ciOYOucvEVn16rUGlJyTcuZAdzrxKHjbiN437o7g5khOkLEZkjCZ02WcsxissMOGc2YjkbEx1HGPcVwtMXwqW6HLMCpMlON6Pa6kEaixuptwvygAR2Urp70Ty8SlPKmtLaWzMukwcG7Nxc8Rz1GhgyjmSr4HSSMOo0lzp0tXPbmZnHrsBcAX4AAab7RHnmUtkR5pyZDYrtfTLcIWmH7osPxNaBUZCOwkyr1eNzp3qKJa895+J/YQrTCPMlUeGubzgZrQ3N3YsfP898Jdb8pb0eGxj3gqqMZbqLEcuMFOo87i7izhpzDZojIlFOBgA1gSmFPIVQfZpe3uiKm51N4Ra8CjbRnOrX6csrYa1I6tSXNgAWPcBDSpSeIllLidDtKlzTXJaV5tlcxqvDUgcAr1ugB8Tf5CLKnDEseBi0pTuHKW75kvhcjq5KLxCi/jx+cVFeeqo2eqWFHsreEPBDqGSWEAC1H7RPfX9QhUO8hqv8ADl6P7CMJHQgAu2zO3zyVEuoBmINFceuo5G/rD5+MWFC9cVie5nL/AIDGrJzobPw6foWSd0kUCLcvMv8AZEmaT8lt84sI3FOSymZ2rw25pvEolA2s6QquuBk0iNSyGuGmv7VxyUA/Rj594hqrdwgvFku14NXqvdaV4v8AYrWH0CSVyoPEneTzMVNWrKo8s19pZU7aGmC9X1Y6holiVXLZkKqcpJRgeTIwZWHeNR4MYk29x2TKziXDleRSTw0TldtC71lPVBFVpamVNCk/SymtzG9SMw74l079N4kilr/h6UY5pSy/Bjra3E0apoJ0lhMEmY7OFOqoygG97WPdviTK4pxWWyqo8Muas9Ki16kb0jY/6V1NRJUyZtIc6uTfNYaiw3AkLx5jjDVO9U5KKXMnV+Azo0nUlNbDvHNqqbEMKmS1WYrzCpAK+rMUg772K35cIflWjGWl8ymnb1Y27uGvdRQaZauWoSXWTpaKLBZbzFAFydysOJMK7RFN/wCTj+UczMJnzB9LWTnv9pph/U5iFK/w8KJuLf8AD3aU4zc+azyIYYMucqt2sTutqB4Q97S8ZewyuFQU3FNvB1LkKNwH9+MJc5PqOQt6cNkhWEjwQAEBxrKIKYtiRyJifF7GbqR0zaOGGkdEG1rg5VgzNooWw5WUaX5CKp0m6mpsny4vFWXs0Ib9WU/Fpprp5kST9ChBmzBxtuVe7lzOu4ay4xUFqfMqdbjTw/kG1FCDTMqi3VZSo5AaH/KTCKVTNRoc9ndKFOtnv5+g4wyp6yUj8xr4jQ/OKyvDRUcT0qwrqtbxn5DqGSWEAC1H7RPfX9QhUO8hqv8ADl6P7CMJHQgAIACAAgAIACAAgAI6ARwCM2le1M/flHxYftEqzWaqKrjUtNnLzx9zjDVtSS7cQD8TeH283LM5xf8Ap8Dil1wBiWedLmP6meqL2zYHTS/KKhRlKWx7ipwpUIqXgvsR0ivlyxaWjHvNrmH5Upy7zItO6pUlinFsWqXkqASoJYXsBrr+UIgqjeEx2tK3gstbsi6mcrerLC+ZP+0SoQkubK2tUhLuxwIQsYCACGrB228f2ibT7qM/dLFWR5SAdYmY2Gdbk7gMwuT3WhXQjGhYzjk3E5ppaEFZI9pNIIuv+leQ3t3C8MqKhuxrSo7ssGH4LLpZQlyxoN7HezcSYYnLU8keo9TyRtdJBdlO51t8RaIylprGg7PtuD6lzpyKrsvNKNMkNvRiR5Gx/Y+cLvqeymi2/Dl2mnRfqiwxWmqCABaj9onvr+oQqHeQ1X+HL0f2EYSOhAAQAEABAAQAEABAAQAEAERtUP8AwzdxT9QiZY/FRTceWbN+q+57hZzUku3AW/CbGFyem5eSm4jRdzwT3f7cP5BE080FK9esk3G9df5+WsV6XZ1fJnq3D7yN/wAPjJd6Oz/QSwFx2l47/KC5T2ZY8OlHeL5ieOS7MG4EW8xHbaWY4EcRptTUuhGxJK4IACACIrvaHy/IRMpd0oLzHbNo6wuk66fKlXt1sxEvyzsAT5Xhx7Iin0Bh2AyqSUJUhbKN54sebHiYhyeRiW4hUyoQNNFdxmTbKw4G38RFrrGJGk/D041FUtZ8pIo+0qGRVS6hR2X1NuYFmHmtvhE6GK1JxK+0qTs7nD5xf0LDLcMARqCLg9xilaaeGek05qcVJcmdRwULUftE99f1CFQ7yGq/w5ej+wjCR0IACAAgAIACAAgAIACAAgAb4hTdZKdPtAgePD5w7RnompEa8odvQlT8UVnZ/FOpJlTdFvvP1W4g9xizuqHaJVIczLcLvlat29dbP6epPzZH1l1U8v25iGKVf+2ezKPjX4bnTbr2vvQe+F0/kTlzCp0iROCmtzP2HEa9jV10n6p8n6jRpJV80vTu/vhDbpZjhmmt/wAT0tSlKLi/LdEwtpidob945GIEoypyNvZXtDiNDXDl+5Wa20p2ViND8uET6aco5SKa5nCjNxk+Qwm4iPqi/jpEiNB9StqcQiu4siV5kzuHwH+8L9yAxm4r+nyG86XlYjlDkHlZREq03TnpZIbLTMtdSk7hPlX8C6g/nHXyGnyPpSqlRFaGWiCxTsgagZnlpmO5esdUzHuGa/lHIxy8CNOSAmjNMqKcuJhkvlzgAZgb5TYbiCpHlCK1PZoLG5lb11UX9r+ZW8Ww7r5Dyj669pPeHDz3ecM2tTTLSzQ8cpxlKF7S7sluQWytfoZL6Ml8t+XEeIP96QX1HftIltwC+Uo9hJ7rl6FhiuNKLUftE99f1CFQ7yGq/wAOXo/sIwkdCAAgAIACAAgAIACAAgAIACACNxXBkn6nsv8AaH7jjEqhcypbc0Vd9wqlde9yl4kEcOqqc/RklfuG481MT1WoVe9sZ+VjxCz+G215fwIJilQwzBcw3EhCde/LD2inHbJQXNn7VJ1ZR9cL7g2IVH2SP8B/eF6YkCNpbt4Ty/U5k+kzTlDNrwvlENzlRissvbKzuYrsqCaT88C87Z1kXM7A66hb/mYZjeRk8RRZT4JUhHXVkcyqVV3DzMdlUkztO1pQ5IWhBIIetP0jf3wETafdRn7v40hKXMKkMu9SGHiDcfMQsjn1XTT1nyZc5dVmorg9zAH94jyQ0yu7RYjIl3lzgWDKSyhCwCG4u/AA6iEYfQjVK0YPDIbCEpcrCly8CwF83IXDdq3LhCZZCMozjmPISrKMFg24j5+MMumnLUTIX9SFCVu94vx6ehQtscKaVMFTK01Ge3BuDeB3H/eJUGpR0SEWdzKnJNPdciRwuuWdLDjfuYcjxEVFek6csM9KsLyN1SU48+vqSNH7RPfX9QhuHeRIr/Dl6P7CMJHQgAIACAAgAIACAAgAIACAAgAIACACuSm9GrCu6XO3dxO753HnFm/61DK5ozEcWV+4PuVP3JKqk2Pcf7MdoVNcTF8f4c+HXmqHde68vIh1JR78VMdlHKwa2xudcIVY+RZJiiYluDD890Vq92WfA1MkqtPHiVhlsSDvGkWSeVkzco4bTPI6cIas9dvGJtPuoz118WQjCxg3XoU2jWfSmjc/S01ygO9pJOlvdY2PcVhE0JaLbPrVop7zpqM0icirNZFZzLMstlLIoLMjByCQDYqNLEkJg0NqK1GOU1fLnYsnoAZpQmubgMAJJvcEEXC23X45eMcccJ5I1Gg6bm3yfI0GplRFOtERW04YEMAQRYg8Qd8Ce4h88mc1chsPqLi5lP8AMcveHz+MPTgq8MPmXfCuJSt6il06oteGTQ7S2U3BZSD5iKfS4T0vxN/KrCrbucHlNP7Cvocz+nM/A38RzRLwfyHPaKX5l80Hocz+nM/A38RzRLwfyD2il+ZfNB6HM/pzPwN/EGiXg/kHtFL8y+aD0OZ/Tmfgb+INEvB/IPaKX5l80eehzP6cz8DfxHdEvB/IPaKX5l80e+hzP6cz8DfxBol4P5B7RS/Mvmg9Dmf05n4G/iDRLwfyD2il+ZfNB6HM/pzPwN/Ec0S8H8g9opfmXzR56HM/pzPwN/Ed0S8H8g9opfmXzR76HM/pzPwN/Ec0S8H8g9opfmXzQehzP6cz8DfxHdEvB/IPaKX5l80Hocz+nM/A38RzRLwfyD2il+ZfNB6HM/pv+Bv4g0S8H8g9opfmXzRBbV4PNeWrLKmFkPBHvY+A52ifYtxk4tczP8fVOdKNSEllPox5Jp5syQrNKmBrago41Gh4eccjB06zjjYreOab7hcaia1x+fgyNrsOm3B6qZr9xv4iTKLKngFdqm6M9scskpg0iaZdjLmXU21R93DhFfcUpKWcG7sbqn2eHJbeaI/GMNmiZcSplmF/Uffx4RIoanHkQL10+1zGS38yIqGEs5X7B32fsm3gdYfUJeBBlXpReHJERXTFLkgg3tuMSqWVHcpbuUZVW4sQVr6DUngIcIpMYXKrKack6TKnpMlm6sJUzzBGXUEaEcoDpvGye2IrUAnSplPPG9XR1VjzluRY+6dfHfDUoiGiUqJQ1tbXfaGWmNtEJisxZSM73yryBJ8AALk9whOlsRpbKFUbY3ewo6kr9rIb/ht+8Odg/E66LHE2VLrJTLkex3hkZWU8CARw5iEYlBjOmVN5RXsFpaikqklPLmNLZ1swRiB2h2t2neI7VoqriS5o0PDOJyoxcJd1/Q+pIllYEcAIACAAjoBHACAAgAIACAAgAIACADyDqB7B1AIACOgEADKs9by/mABCBgzqXvHiIAJKAAgAI4AQIAjoBAAQAf/Z"/>
          <p:cNvSpPr>
            <a:spLocks noChangeAspect="1" noChangeArrowheads="1"/>
          </p:cNvSpPr>
          <p:nvPr/>
        </p:nvSpPr>
        <p:spPr bwMode="auto">
          <a:xfrm>
            <a:off x="460375" y="160338"/>
            <a:ext cx="304800" cy="304800"/>
          </a:xfrm>
          <a:prstGeom prst="rect">
            <a:avLst/>
          </a:prstGeom>
          <a:noFill/>
          <a:ln w="9525">
            <a:noFill/>
            <a:miter lim="800000"/>
            <a:headEnd/>
            <a:tailEnd/>
          </a:ln>
        </p:spPr>
        <p:txBody>
          <a:bodyPr/>
          <a:lstStyle/>
          <a:p>
            <a:endParaRPr lang="hu-HU">
              <a:latin typeface="Calibri" pitchFamily="34" charset="0"/>
            </a:endParaRPr>
          </a:p>
        </p:txBody>
      </p:sp>
      <p:pic>
        <p:nvPicPr>
          <p:cNvPr id="6" name="Picture 5"/>
          <p:cNvPicPr>
            <a:picLocks noChangeAspect="1"/>
          </p:cNvPicPr>
          <p:nvPr/>
        </p:nvPicPr>
        <p:blipFill>
          <a:blip r:embed="rId6"/>
          <a:stretch>
            <a:fillRect/>
          </a:stretch>
        </p:blipFill>
        <p:spPr>
          <a:xfrm>
            <a:off x="6294438" y="3017838"/>
            <a:ext cx="793750" cy="795337"/>
          </a:xfrm>
          <a:prstGeom prst="rect">
            <a:avLst/>
          </a:prstGeom>
          <a:effectLst>
            <a:outerShdw blurRad="63500" sx="108000" sy="108000" algn="ctr" rotWithShape="0">
              <a:schemeClr val="tx1">
                <a:alpha val="40000"/>
              </a:schemeClr>
            </a:outerShdw>
          </a:effectLst>
        </p:spPr>
      </p:pic>
      <p:sp>
        <p:nvSpPr>
          <p:cNvPr id="54284" name="AutoShape 12" descr="data:image/jpeg;base64,/9j/4AAQSkZJRgABAQAAAQABAAD/2wCEAAkGBxIQEA8SEBQUEBUUFRAVEBUQEBIXFxIVFRUYFhQUFxUYHCggGhonHBQVITEhJSkrLi4uGB8zODMwNygtLisBCgoKDg0OGxAQGjIkHyYtLC8sLCwtLC8sLCwsLCwsLCwsLCwvLCwsLCwsLCwsLCwsLywsLCwsLCwsLCwsLCwsLP/AABEIALcBEwMBEQACEQEDEQH/xAAcAAEAAQUBAQAAAAAAAAAAAAAABQEDBAYHAgj/xABBEAABAwICBQkECAYBBQAAAAABAAIDBBEFEgYHITFBEyIyUWFxkaGxUnKBwRQjM0JikrLRQ2NzgqLCJBVTo/Dx/8QAGwEBAAIDAQEAAAAAAAAAAAAAAAMEAQIFBgf/xAA3EQACAQMBBQYFBAEEAwEAAAAAAQIDBBEFEiExQVETMmFxgbGRocHR4QYUIkLxI1Ji8DOCohX/2gAMAwEAAhEDEQA/ANWXaKIQBAEAQBAEAQBAEAQBAEAQBAEAQBAEAQBAEAQBAEAQBAEAQBAEAQBAEAQBAEAQBAEAQBAEAQBAEAQBAEAQBAEAQBAEAQBAEAQBAEAQBAEAQBAEAQBAEAQBAEAQBAEAQBAEAQBAEAQBAEAQBAEAQBAEAQBAEAQBAEAQBAEAQBAEAQBAEAQBAEAQBAEAQBAEAQBAEAQBAEAQBAEAQHlzwN5A7yAjaQMaTE4W75GfB1/RRurBczZQk+RiSaRQDcXO91p+dlG7qmjZUpHqPEppPsKWeXtDHW8gVWqanRhxa9WiWNrN/wCDMjwrFpOjSiMdchaCPzOHoqVTXaC/svmyeNhN8iCxOpqqSp5KoeLsLDI1gaRZwBtcDqKmt791kpp7iOpbqDcXxNlBXYKYQBAEAQBAEAQBAEAQBAEAQBAEAQBAEAQBAEBRxtv2d6Ax5MQhbvkYP7gfILR1YLizZQk+RiyY/Tj7xd3Nd81G7mmuZt2UjzDjDpfsKeab3GE/puoKmoUocd3m0iSNtJmdDh+KSj6uie3+qQzyeWqjU123j/Ze/sTRsZvk/Yz4tCcXktmdBB13dcj8rXeqo1P1LSXDL8l9yeOnS5+5nw6rah1uXrndojjd6lw9FQqfqST7sX6smjpyXF/IkKbVNRg3lknmP4ntA8m381SnrtxLgkieNlTRL0mr/DYt1M139Rz3/qJCqz1S6n/f4YRKrakuRM0uD08X2UMUfuRMHoFVncVZ96TfqSqEVwRl5VFk2PJas5B896xH5sUrex7W/lY0H0XtdNWLWHl9TjXLzVZIaO1nKQgHpM5p7h0T4ei9Fbz2oeRzqscSJRTkYQBAEAQBAEAQBAEAQBAEAQBAEAQFHuABJNgNpJ4I3jewYlGKyrzGip+UYDl5R5DWk8bXIuuTdavRoS2Wy5Ss5zWSTh0LxaS2Z8EA77keDT6rl1P1JTXDPovuWY6dLmZ8OrGof9tXOHWIoz65h6KjU/Ukn3Yv4/YmjpyXF/IkafVNRg3lknmPa9oHk2/mqNTXriXBJfFk8bKCJek1eYbHupw8/wAx8j/ImyqT1W6l/fHlhEitqS5EzR4DSw/ZU8MfayFgPja6qzuq0+9Nv1ZIqcFwRIBttyhyblbLAFkBWyAo6w37O9AR9XjdLD9rUQx+9MwHwup4W1afdg36M0dSK4sh6vWDhke+pa/+myR/mG2VqGlXcv6fHCI3c01zIar1tULfs2Ty9zGNH+Tr+StQ0O4feaRG72C4ZNo0XxoV9Myoawxh5eA1xBNmuLb3Hcufd27t6rpt5xgsUqnaR2j5/wBLJs9fWu655/J5HyXtLOOzbwX/ABXsces8zfmW9H6zkpmg9F9mu+PRPj6roW89mfmV6kcxN1XTKoQBAEAQBAEAQBAEAQBAEAQBAEB4nmaxpc8hoG8lYlJRWWEm3hF/RvRqXFHNlmzQ0YN2jc+ot1dTe3w27R5fVtaVPNOnx9vPx8Dq2lnn+UuB1mjpWRMbHG0Ma0ANa0WAA4ALxc5ynJyk8s66SSwi+AtMmT2GrAPM0zIxd7msHW9wA8SkYuTwlkw2lxIip0vw+O+arg2bw2Vrj4NurUbC5lwpv4Y9yN16a5kRU6z8NZfLJJL/AE4JNv5w1WY6Ndy4pLza+mSN3VNFzRjT6DEKnkIIpW8xzy6XILBthua48XBYutLqW1PtJyXHG7P4FO5U5YSLOmWsWCgc6GJv0iYdIB1mRnqe7r/CPiQtrHSalwtuT2Y/N+X3MVblQ3Lezm9VrBxSqeGRyFhd0Y6WLae7Y5/mu7HS7OisyWfGT/wio7irJ7n8DDnlxjNzziAJIAzGpFyd3YpYxscbtj/5NG63j8zb9NsFrGYXRQSOnrZ3zcpLblJcloy0MFr80ZwL8TdcyxuKErqdSKUIpYXBZ38fkT1oTVNJ72c4xTBailEZqInw8pmLBILE5bX2bxvG9d2lcUq2ezlnHHBUlCUeKMBTGh0PRvVc6spoag1IiErcwaIC8gXIG3OOpcS61lUKrpqGceOPoy5TtHOKlk6tozgzaGkhpg4yCPPzi2xdme55Nrm3S8l5y6uHcVnUaxnl6YOhShsQUT5txGXPNM72pJHeLiV7ulHZgl4I4snlsrhrbzRe8PJT0u+iOfdZvNO+4t1LrRZTZdWQEAQBAEAQBAEAQBAEAQBAEBYrKtkTS55sOHWT1ALWc1BZZmMXJ4RKaK6IyVr2VNc0shG2CA75Opz/AMPZx7Bv8hq2svfTpPf16fn2OxaWf9pG2abaT/8ATIIXMjbIXuyNaXFoa1rbk7Bw5ot2rhWFn+7m1J4xvLter2UVhGgTa1q55tHHAy9gAI3udc8Bd23wXZjolvFZk2/VL6FN3lR8EY2MaWY1HlNQ+amD75L07Yr232JbfzUlCxsJdxKWPHP1NZ1qy7270I2k04xGN4cKmR5uObJZ7XdhaRx7FPPTbWUcOCXluNFXqJ5ybnrrrXGHDo3DKXCSWRvsuDWgDxe/wXK0KmlOpJcsJfP7Fi7luijlK9GUTfaSm0fiYwyzVNQ/K0vDGvAzW5wHNbsvfiuNOepyk9mMYrlw+7LSVBLe2zfdCqKhNNNVYXA6J5bNFG6Vzi5xABG9ztmYN8Fx7+pcKpGlczytzeP8LkWaUYbLlBHCZ82ZwkzZ7u5TPfNmvzs19t73vdewjjC2eHI5r8TJwnFZqSTlad5ifYtzANOw7xZwI4BR1qFOtHYqLKMxk4vKNmpNZ+JxnnSsl7JIWbezmAKhPRrSXCLXk39ckyuaiOy6JY6K+kiqA3IXZg9t75XNNnAHiNlx3ryt5bO2rOm3n7HRpT245OX68p71dKz2YS787yP9F6HQI4pSl1fsvyUbx/ySOarvFM+l9D4cmH0LTstBDfvLAT6rwV7LauJvxfuduisQXkSFfJkild7LHu8GkqCmszS8UbyeE2fLAtY9ey3zuvopwjLwcXnj7z5AqWj30R1O6zbo3WN10E8FYzQVKahAEAQBAEAQBAEAQBAEAQGLiFc2FoJ2uOxjRvceoBR1asaayzaEHJ4RsWiOhznvbV4gLu3wwHoxcQ544u7PHbu8VqmryqtwpPdzf0X3O3a2agtqR0Ni86zoHJddNZmqaaEfw4nPPfI63ozzXo9Dp4pSn1ePh/k517L+SRomFcpy8JgYZZGva+NjWF2YsOYc0bSNi7FbZ2GpvCxvfDiVI5ysE5prX4jO6J2IsfGOdyLXRZG8M1hxO7ftVSxpWtNNW7T678skrSqPG2WtC8YpaSoZLU05ns4FruU2RfjEWWznDftPdtW19b1q1Nxpzx6cfDPIxSnGMsyWSc1z1efEWMBuI4Ix8Xlz/QtVPQ6ezbN9W/luJbt5maTRQCSWJjnCMPexrnutZgc4AuN+Avf4Lr1JOMXJLOFw6lZLLwdBOi2Bxfa4k6S2/kXR7fyscuJ+91Cfdo488/dFrsqK4yNuoNIqCgwmSSic6SKJz44uVDgZZnc7LzgCRzrk22AHqXMqWlzcXajWWG97xyXAnjUhCnmJojtY3LG9bQUdW7cHGKzrd7sy7H/5Oxuo1ZR9d30K37jPeimQmk2PU9U2MQUUNFlJLnROuX7LZTZrRbjuVu1talFtzqufn/1kdScZcI4I/BMFnrZRFTMMjtmY/dYPae7cAp69xToR26jwvfyNYQc3hH0XotgjaGkhp2nNkBL3e09xzPPdc7Oyy8Nd3LuKzqPn7cjrUobEVE5trL0Yrq3EHPp4HSMbHExrrsa3ZcmxcRxcV3tKvLehb4nLDy2U7ilOc9yIOn1VYi/pNij9+YH9AKty1u1XBt+n3wRq0qM7lRwcnFEz2GMb+VoHyXkqktqTl1Z1IrCwR2lsuSgrnDeIJ7d+Q2U1nHauIL/kvc0qvEH5HzKvfnEJDAm3nb2Bx8lNQ75pU7ptCvlYzYtwUi4Gp6WQEAQBAEAQBAEAQBAEAQFzQKkE+J1MzgHCBgay4vle42BHbzZPFeU/UFdqOynxfyX5Otp9PLydSavJM65eYFGwcD1i1nLYnVkG4Y4Rjs5NoaR+YOXstMp7FrBdd/xORcyzUZg6L46aCoFQxjJHNa9rQ8kAFwsTs7Lj4qa7tlcU+zbwiOnPYltGbpFpFWYs9hezMI8wZHTxvIaXWueJJNh4KG2tKFnF4fHi20b1Kk6r3k7oTq3qKiRktYwwQNIcWSC0ktjfLkO1rTxJts3dYp3+r06cXGk8y6rgvUko20pPMtyMvSzQXEa3EKqZkTWxueBG6SaMAtY0MacoJcOjfdxUdnqVrQtoQct6W/CfPf5GatCpObeCzTaoK132ktPGOx0jz4ZQPNbT1+gu7Fv4L6hWk+pK02prdytX3iOnt/kXn0VeX6g/20/i/wAG6s+rNspdX9GKNlJKHTtY972uc4tcHP3kFluoD4LmT1Wu6zqx3NpLHLd5kyt4bOyzX67VXh7CSamWEdT5YbD4uaPNXaet3T4QT8k/uRytYLmYtPovo/Aby1bZ7cHVbCO60Nj8FLK91Op3aeP/AFf1NVSoR4vPqbbozpHhb3iloHxg2cQyOF7Acu+xc0Bx48TvXMu7S8S7Wun5tp/Unp1KbezAydLtK4MNjY+YOe55IZHHlzOt0nbSOaNm3tCjsrGpdSahuxxbNqtZU1vNHqdco/h0hPbJUAeQYfVdiP6ff9qnwX5KzvOiNv0Lxmsro/pFRFHTwuH1DRnMkn4ySbBnVsud+61+ZfW9C3l2cJOUufDC8PP29rNGc5rLWEbKqBOa1rHlyYXWnrjDfzOa35q/pkc3UPMhuHimz5zK9ycYk9Hh9d3Nd6hT2/fI6vdNlV4rmczcFKjUqgCAIAgCAIAgCAIAgCAo91gSeAJPwRvCyCb1S0xFLNM4bZpnG/W1ot+ovXgNaq7VZLovc9BZRxDJvOL4fI2iFVFMWvtG+OLIwslzkZYnXGbMQ7eCLHrAVuOlUIW7nVe/Gc54eX/d5pK5m54iZTF5ZnQNexDAcJps01TFAzO8kvnJdme67j0idu82CvU7m9q/wpybwuC6EEqdGO+SMJul2B0+yPkR/QpD6hildjqFXvZ9Zfkj7ahHh7FufW1Qs2MZPJ7sbGj/ACcFmOhXMu80vX8GHdw5IsQa4KUuAfBOxpO1wMbrdtrreWgVkt0k/iYV5HoTGnOmJpKGCppOTl5Z7BGZA4tyFjnF1gQb80D4qrYaeq1eVKrlbK3465SN61bZgpR5nNanWliT75XxRe5C3Z+e670dFtI8U35v7YKbuajOzaKTySUNJJO4vkfFHI9xAFy8ZtwAA2ELy15GMa84wWEm0vQ6FJtwTZ89Y1jk8807jNK5rpJC0GV+UNLiWgC9gLW2L21C2p04RWyspLkjlzm23vNk1P4ayetnErGvYKaQPa4XBzua23gSqOtVpU6EXF4e0vllktrFSk89DA0/0OfhswLbup5CeRefunfybj7Q4HiB3qXTtQV1DD7y4r6r/u41rUXTfga3QVj4JY5YjlfG5rmEcCD6cCFfqU41IOEluZDGTi8oz9KNIJcQqHTy7LgNYwG4jYNzR8bm/WVDaWsLamqcfV9Wb1KjnLLNv1aaBfSi2qq2/UA3ijcPtyPvOH/b/V3b+Zqmp9lmlSf8ub6fn2LFvb7X8pcDtAC8qdEIZNM1uSWwqYe0+Af+QO/1XU0ZZu4+T9itdv8A02cBK9ockltG2/WPP4fmFYtu8yKrwNiV0gM5u4KU1KoAgCAIAgCAIAgCAIAgMDHpslPKesZR/cbel1FXlimzemsyR0nQ6i5ChpY7WPJtc73n893m4r5ve1O0rzl4+249JQjs00iaijAtbgSQLmzSd5A3DedygnXqSioSk2lyzuJFCKeUt5lMVZmxzHXfWbKKEfzZXeTW+rl39Bp9+fkvqUL2XBHL6dgc9gccrS5oc4/dBNifgF6GTai2iguJtGmrMJa2JuGF735jyryZMuW27n2ub23bN651i71tu4wlyW7PyJ63Zf0InR3R+evlEdO2+7O9xs1g6yfkNqtXN1Tt4bVR/dkcKcpvCNz1tQClgwqiY7M2KOQm+9x5rQ4jvD/FcrR5OtUq12uLX1/BYuVsqMEc4YwuIaNpcQAOsnYF3W0t7KmD6bxSQUtDM4boad9v7Izb0Xz+ku2rpf7pe7OxL+MPJHzGF9AOOdX1FUx/58vD6hgP53O/1XnP1BP/AMcfN+xes1xZ07FMOiqoZIZ2h7HizgfIg8CDtB4FeepVZ0pqcHhouyipLDPmPFKdsU88bCXNZJKxpNrkNcWgm3GwX0CjNzpxk+LSfyOLJJNoktB8PZU4jSQyjMxzyXt4ODWueQezmqC/qypW85x4pfgkoxUppM+kmtAAAAAAAAAsABuAC8HnLyzsBZMlLoDn2uua2HxN9uoYD3Bj3fILt6FHNw30i/dFS9f+mvM4gvWnLJrRoc6U9jfU/srVtxZDV5E+FbITOClNQgCAIAgCAIAgCAIAgCAhNJ3i0DXXyGQF5HUN477E+Cp3rexhE1BLa3nZcNqWSxMfEQ5jgCwjqXzirCUJuMuJ6SEk1lGcxQM3L7FGwcO1s1nKYnI3hEyKP42zn9fkvXaPT2bZPq2/p9DlXcs1PIh9DsIZW1kUErjHG7OZHNc0ENawnYXAjeAPirV7XlQoucVl8viRUoKc0mTesHAsOo2wto5jLKS7lW8q2QBlthJaOa69tneqmm3N1XcnWjiPLdjeSV6dOGNl7zTYi4OaWXDgRlLb5gb7LEbb3XVeMb+BXRvOtWhqWuw+aouS6khjkdwEzbukaT1nNft29S4+kVKTVSFP/c2vLkWrmMv4t9PmaNG8tcHNNiCC0jgQbgrsNJrDKxseNad19ZEYZpRkNs4jja3PbbziNttm5UKGmW1Ge3CO/wAXwJZ15yWGyNwHR+prpAymjL9oDnnYxna5+4d2/qCnuLqlbx2qjx4c35I1hTlN4SPoLRHR5mHUrIGHMbl0r7WzvO824DYAB1ALxV7dSuarqP0XRHUpU1TjgmHusCbXsCbDj2KqlklPndmguJyku+iyXcSSXujbcnaek4L3D1K0gsba+f2OR+3qPkbfq80ErKWuhqKljY2sbLYCVrnZnMLBsbf2iuZqWp0KtB06by3jl45LNC3nGe1I6xdebL5S6yChKA5lrxl/49G3rle78rLf7Lv6DH/Um/Be5Svu6kceXqDmk7oy3ZKe1o9VbtuZDV5E43eFaRCZylNQgCAIAgCAIAgCAIAgCAtVNO2RhY8XB/8AbjtWJRUlhmU2nlGPolpA/C6jkJyXU8hvf2Cf4g7PaHx7/L6rpvaLMe8uHiuh1LS52ePD2OyQuDgCCCCAQQbgg7iCvHSWHhnXTMhhUbMnFsX0HxKrq6mbkcoklkc0vliHNLjl+9fdZeroala0aMYbXBLgmcudvVnNvB6h1T17rZnU7O+Rxt4NWJa5bLgm/T8hWdTwJGDU9MenVRN9yJ7vUhQS1+HKD+P+TdWT5s23RTV1S0L2yuJqZW7WukADWHrawce0k9llzbvVq1wthfxj4c/NlilbRg88WbdWUsczHRysbKx3SbI0OaerYVzITlCW1F4fgTtJrDNYn1cYY8k/R8t9+SaYDwzWHwXQjq12ljb+S+xC7ak+Rk0WgeGxG7aWNx/ml8nlISFHPU7ufGb9N3sZVvTXI2GKNrGhrAGtG4NAAHcAqTbk8tkySXA9XWAUzIZF0BQuWcA8krOAUzLODJTMmAck13zXfQt6mznxLB8ivS6DHEZvy+pzr574+pzBegKBsOjY5jz+L5D91ctu6yCrxJmPeFaXEiM1SGoQBAEAQBAEAQBAEAQBAEBi4jQtnYWu2He08WnrWlSmpxwzaMnF5JDV5pS6lkFDWGzb2ge47GE7mE+weB4HZ3eN1fTXvqQW9cV18TsWlyu6+HI6uCvMM6Z7a5ag9hyxgFbrGAVumDBW6xgC6AXQFuSoa3pOa33nAeq2UW+CGUjBqNIKSPp1MDPenjHqVLG1rS4Qb9GaupBcWjBm01w5u+qhPuuzfpBU0dOunwps1demv7GBLrJwwbpy73YJvm0KZaRdv+vzX3NP3VLqYNRrXoG9FtRJ7sTR+p4U0dEuXxwvX7I1d5T8TCl1u0/3KeZ3vOjb6EqZaFV5zXzNHex6EfNrfP3KQD3qj5BimjoK51Pl+TV33SPzMGo1tVR6EELPeMjvmFNHQ6S4yfyNHey5JGpaR6Qz172PnyAsBa3k2kCxN+JK6VtaU7dOMOfUr1asqjyyILePDaAe7/6FaIjY9HW/VHtcfQK7b90r1eJLw9IKyuJGzMUhqEAQBAEAQBAEAQBAEAQBAEBH4zhgnZs2PHRPX+E9ihr0e0Xib057LJLRvWOaaHkaxkkj4zlY5uXMWj7r8xG0dfEeJ8feaPt1HKnhdU+vgdijd4jiW8kJNbcY6NM8+9I0egKrrQpc5r4EjvVyRhya3pPu0zB70zj6NClWgw5zfwNHevoYc2tisPQjgb3tkd/sFLHQ6C4t/L7GrvJ9EYU2s7EXbnxs92FvzupVo1quTfqau7qGDJp9iTt9U8e6yJvo1SrS7Vf09/uafuanUwp9Ka5/Sqqj4TPb5NIU0bK3jwgvgjR1pv8AszClxOd/Tlld70rz6lSxo048Ir4I1c5PmYpt39akNSl0wCt1nAKXQC6AIAgCAXQEhQhskb4jsdfOw9eyxHkPErD6kkcNYJfAW2hHe71t8l0KHcKdTvEpB0gp48SJmWpDAQBAEAQBAEAQBAEAQBAEAQBARmMYQ2YFzebINx4OtwP7qCtQU1lcSSFRx8jTpYy0lrhYjYQeC5rTTwy0nk8LAKoAUBRAEAQC6AIAgCAICoQFEAQFboD1FIWuDmmxBBHwQyng2jBRaCP+4/5FdCj3EVaneJKn6SnjxI2ZS3MBAEAQBAEAQBAEAQBAEAQBAEAQEVjeEiYZm7HjcfaHUVBXo7ayuJJTns+RpzgQSDsI2EHeCFzC0VawncCe4ErKTYLgpZDuY8/2OWdiXQxtLqXG4dKfuO+It6rbsp9DG3HqXBhM3seLm/us9jPoY7SJcbgkv4R3u/Zbft5mO0iXG4DJxLPFx+Sz+2l1Mdqi4MAdxe34NP7rP7Z9R2vge26Pji/wYB81srbxMdr4FwYAzi53wy/ss/to9THasuNwOLiXnvcP2WVbwMdrI9jBoeonvcVt2EDHaSPbcKhH3B8ST81nsYdBtyLgw+Ifw2+F1ns4dDG3Lqe20sY3MaP7QttiPQxtPqXBG3qHgFnCGT0smC9Tb1tHiYZkrcwEAQBAEAQBAEAQBAEAQBAEAQBAEBbfEDwF+5YaTGSy6JatGclstWuDJRAEAQBALICuU9SYBXkz1LOGCvJHqTDGSvIlNlmMleQKzssZK/RymyMlfo/amyMlfo/as7IyV+jjrTZGT3HEAspYMZPayAgCAIAgCAIAgCAIAgCAIAgCAIAgCAoQgKZAmAU5IdSxhDI5IdSYQyVyDqWcIFcoTAK2QBAEAQBAEAQBAEAQBAEAQBAEAQBAEAQBAEAQBAEAQBAEAQBAEAQBAEAQBAEAQBAEAQBAEAQBAEAQBAEAQBAEAQBAEAQBAEAQBAEAQBAEAQBAEAQBAEAQBAEAQBAEAQBAEAQBAEAQBAEAQBAEAQBAEAQBAEAQBAEAQBAEAQBAEAQBAEAQBAEAQBAEAQBAEAQBAEAQBAEAQBAEB//Z"/>
          <p:cNvSpPr>
            <a:spLocks noChangeAspect="1" noChangeArrowheads="1"/>
          </p:cNvSpPr>
          <p:nvPr/>
        </p:nvSpPr>
        <p:spPr bwMode="auto">
          <a:xfrm>
            <a:off x="612775" y="312738"/>
            <a:ext cx="304800" cy="304800"/>
          </a:xfrm>
          <a:prstGeom prst="rect">
            <a:avLst/>
          </a:prstGeom>
          <a:noFill/>
          <a:ln w="9525">
            <a:noFill/>
            <a:miter lim="800000"/>
            <a:headEnd/>
            <a:tailEnd/>
          </a:ln>
        </p:spPr>
        <p:txBody>
          <a:bodyPr/>
          <a:lstStyle/>
          <a:p>
            <a:endParaRPr lang="hu-HU">
              <a:latin typeface="Calibri" pitchFamily="34" charset="0"/>
            </a:endParaRPr>
          </a:p>
        </p:txBody>
      </p:sp>
      <p:pic>
        <p:nvPicPr>
          <p:cNvPr id="1038" name="Picture 14" descr="http://investorplace.com/wp-content/uploads/2010/08/BestBuyLogo-e1297955683480.jpg"/>
          <p:cNvPicPr>
            <a:picLocks noChangeAspect="1" noChangeArrowheads="1"/>
          </p:cNvPicPr>
          <p:nvPr/>
        </p:nvPicPr>
        <p:blipFill>
          <a:blip r:embed="rId7"/>
          <a:srcRect/>
          <a:stretch>
            <a:fillRect/>
          </a:stretch>
        </p:blipFill>
        <p:spPr bwMode="auto">
          <a:xfrm>
            <a:off x="7523163" y="3017838"/>
            <a:ext cx="800100" cy="798512"/>
          </a:xfrm>
          <a:prstGeom prst="rect">
            <a:avLst/>
          </a:prstGeom>
          <a:noFill/>
          <a:effectLst>
            <a:outerShdw blurRad="63500" sx="108000" sy="108000" algn="ctr" rotWithShape="0">
              <a:schemeClr val="tx1">
                <a:alpha val="40000"/>
              </a:schemeClr>
            </a:outerShdw>
          </a:effectLst>
          <a:extLst>
            <a:ext uri="{909E8E84-426E-40DD-AFC4-6F175D3DCCD1}"/>
          </a:extLst>
        </p:spPr>
      </p:pic>
      <p:sp>
        <p:nvSpPr>
          <p:cNvPr id="8" name="Rectangle 7"/>
          <p:cNvSpPr/>
          <p:nvPr/>
        </p:nvSpPr>
        <p:spPr>
          <a:xfrm>
            <a:off x="6294438" y="1836738"/>
            <a:ext cx="793750" cy="817562"/>
          </a:xfrm>
          <a:prstGeom prst="rect">
            <a:avLst/>
          </a:prstGeom>
          <a:solidFill>
            <a:schemeClr val="tx1">
              <a:lumMod val="65000"/>
              <a:alpha val="71000"/>
            </a:schemeClr>
          </a:solidFill>
          <a:ln w="57150" cmpd="sng">
            <a:no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0" name="Rectangle 19"/>
          <p:cNvSpPr/>
          <p:nvPr/>
        </p:nvSpPr>
        <p:spPr>
          <a:xfrm>
            <a:off x="7519988" y="3017838"/>
            <a:ext cx="803275" cy="795337"/>
          </a:xfrm>
          <a:prstGeom prst="rect">
            <a:avLst/>
          </a:prstGeom>
          <a:solidFill>
            <a:schemeClr val="tx1">
              <a:lumMod val="65000"/>
              <a:alpha val="71000"/>
            </a:schemeClr>
          </a:solidFill>
          <a:ln w="57150" cmpd="sng">
            <a:no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1" name="Rectangle 20"/>
          <p:cNvSpPr/>
          <p:nvPr/>
        </p:nvSpPr>
        <p:spPr>
          <a:xfrm>
            <a:off x="6294438" y="3017838"/>
            <a:ext cx="793750" cy="798512"/>
          </a:xfrm>
          <a:prstGeom prst="rect">
            <a:avLst/>
          </a:prstGeom>
          <a:solidFill>
            <a:schemeClr val="tx1">
              <a:lumMod val="65000"/>
              <a:alpha val="71000"/>
            </a:schemeClr>
          </a:solidFill>
          <a:ln w="57150" cmpd="sng">
            <a:no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4289" name="Title 1"/>
          <p:cNvSpPr txBox="1">
            <a:spLocks/>
          </p:cNvSpPr>
          <p:nvPr/>
        </p:nvSpPr>
        <p:spPr bwMode="auto">
          <a:xfrm>
            <a:off x="307975" y="188913"/>
            <a:ext cx="8404225" cy="857250"/>
          </a:xfrm>
          <a:prstGeom prst="rect">
            <a:avLst/>
          </a:prstGeom>
          <a:noFill/>
          <a:ln w="9525">
            <a:noFill/>
            <a:miter lim="800000"/>
            <a:headEnd/>
            <a:tailEnd/>
          </a:ln>
        </p:spPr>
        <p:txBody>
          <a:bodyPr anchor="ctr"/>
          <a:lstStyle/>
          <a:p>
            <a:pPr algn="ctr">
              <a:lnSpc>
                <a:spcPct val="90000"/>
              </a:lnSpc>
            </a:pPr>
            <a:r>
              <a:rPr lang="en-US" sz="2400" b="1">
                <a:cs typeface="Arial" charset="0"/>
              </a:rPr>
              <a:t>Real World Case Study: Catalina Marketing</a:t>
            </a:r>
            <a:br>
              <a:rPr lang="en-US" sz="2400" b="1">
                <a:cs typeface="Arial" charset="0"/>
              </a:rPr>
            </a:br>
            <a:r>
              <a:rPr lang="en-US" b="1">
                <a:solidFill>
                  <a:srgbClr val="83D1F5"/>
                </a:solidFill>
                <a:cs typeface="Arial" charset="0"/>
              </a:rPr>
              <a:t>making the most of every single transaction at the client’s POS </a:t>
            </a:r>
          </a:p>
        </p:txBody>
      </p:sp>
      <p:sp>
        <p:nvSpPr>
          <p:cNvPr id="54290" name="Title 5"/>
          <p:cNvSpPr txBox="1">
            <a:spLocks/>
          </p:cNvSpPr>
          <p:nvPr/>
        </p:nvSpPr>
        <p:spPr bwMode="auto">
          <a:xfrm>
            <a:off x="166688" y="1109663"/>
            <a:ext cx="5199062" cy="2297112"/>
          </a:xfrm>
          <a:prstGeom prst="rect">
            <a:avLst/>
          </a:prstGeom>
          <a:noFill/>
          <a:ln w="9525">
            <a:noFill/>
            <a:miter lim="800000"/>
            <a:headEnd/>
            <a:tailEnd/>
          </a:ln>
        </p:spPr>
        <p:txBody>
          <a:bodyPr/>
          <a:lstStyle/>
          <a:p>
            <a:pPr>
              <a:lnSpc>
                <a:spcPct val="85000"/>
              </a:lnSpc>
            </a:pPr>
            <a:r>
              <a:rPr lang="en-US" sz="1600" b="1">
                <a:solidFill>
                  <a:srgbClr val="83D1F5"/>
                </a:solidFill>
                <a:latin typeface="Helvetica" pitchFamily="34" charset="0"/>
                <a:cs typeface="Helvetica" pitchFamily="34" charset="0"/>
              </a:rPr>
              <a:t>Situation:</a:t>
            </a:r>
          </a:p>
          <a:p>
            <a:pPr>
              <a:lnSpc>
                <a:spcPct val="85000"/>
              </a:lnSpc>
            </a:pPr>
            <a:r>
              <a:rPr lang="en-US" sz="1400">
                <a:latin typeface="Helvetica" pitchFamily="34" charset="0"/>
                <a:cs typeface="Helvetica" pitchFamily="34" charset="0"/>
              </a:rPr>
              <a:t>Catalina collects, stores and analyzes data to determine the buying preferences of millions of households. They sell this information to customers, such as grocery stores and pharmacies, so they can better understand and serve their consumers right at the POS. </a:t>
            </a:r>
          </a:p>
          <a:p>
            <a:pPr>
              <a:lnSpc>
                <a:spcPct val="85000"/>
              </a:lnSpc>
            </a:pPr>
            <a:endParaRPr lang="en-US" sz="1400">
              <a:latin typeface="Helvetica" pitchFamily="34" charset="0"/>
              <a:cs typeface="Helvetica" pitchFamily="34" charset="0"/>
            </a:endParaRPr>
          </a:p>
          <a:p>
            <a:pPr>
              <a:lnSpc>
                <a:spcPct val="85000"/>
              </a:lnSpc>
            </a:pPr>
            <a:r>
              <a:rPr lang="en-US" sz="1600" b="1">
                <a:solidFill>
                  <a:srgbClr val="83D1F5"/>
                </a:solidFill>
                <a:latin typeface="Helvetica" pitchFamily="34" charset="0"/>
                <a:cs typeface="Helvetica" pitchFamily="34" charset="0"/>
              </a:rPr>
              <a:t>Solution:</a:t>
            </a:r>
          </a:p>
          <a:p>
            <a:pPr>
              <a:lnSpc>
                <a:spcPct val="85000"/>
              </a:lnSpc>
            </a:pPr>
            <a:r>
              <a:rPr lang="en-US" sz="1400">
                <a:latin typeface="Helvetica" pitchFamily="34" charset="0"/>
                <a:cs typeface="Helvetica" pitchFamily="34" charset="0"/>
              </a:rPr>
              <a:t>Catalina implemented big data and analytics hardware and software to store large volumes of data, manage data growth and perform data analysis on complex and large data sets at extremely high speeds. </a:t>
            </a:r>
          </a:p>
          <a:p>
            <a:pPr>
              <a:lnSpc>
                <a:spcPct val="85000"/>
              </a:lnSpc>
            </a:pPr>
            <a:endParaRPr lang="en-US" sz="1400">
              <a:latin typeface="Helvetica" pitchFamily="34" charset="0"/>
              <a:cs typeface="Helvetica" pitchFamily="34" charset="0"/>
            </a:endParaRPr>
          </a:p>
          <a:p>
            <a:pPr>
              <a:lnSpc>
                <a:spcPct val="85000"/>
              </a:lnSpc>
            </a:pPr>
            <a:r>
              <a:rPr lang="en-US" sz="1600" b="1">
                <a:solidFill>
                  <a:srgbClr val="83D1F5"/>
                </a:solidFill>
                <a:latin typeface="Helvetica" pitchFamily="34" charset="0"/>
                <a:cs typeface="Helvetica" pitchFamily="34" charset="0"/>
              </a:rPr>
              <a:t>Benefits:</a:t>
            </a:r>
          </a:p>
          <a:p>
            <a:pPr>
              <a:lnSpc>
                <a:spcPct val="85000"/>
              </a:lnSpc>
            </a:pPr>
            <a:r>
              <a:rPr lang="en-US" sz="1400">
                <a:latin typeface="Helvetica" pitchFamily="34" charset="0"/>
                <a:cs typeface="Helvetica" pitchFamily="34" charset="0"/>
              </a:rPr>
              <a:t>Catalina saw dramatic reductions in processing times enabling them to add value in real time to the customer experience at the point of sale… and beyond.</a:t>
            </a:r>
          </a:p>
          <a:p>
            <a:pPr>
              <a:lnSpc>
                <a:spcPct val="85000"/>
              </a:lnSpc>
            </a:pPr>
            <a:endParaRPr lang="en-US" sz="1400">
              <a:latin typeface="Helvetica" pitchFamily="34" charset="0"/>
              <a:cs typeface="Helvetica" pitchFamily="34" charset="0"/>
            </a:endParaRPr>
          </a:p>
          <a:p>
            <a:pPr>
              <a:lnSpc>
                <a:spcPct val="85000"/>
              </a:lnSpc>
            </a:pPr>
            <a:endParaRPr lang="en-US" sz="1400" b="1">
              <a:solidFill>
                <a:srgbClr val="83D1F5"/>
              </a:solidFill>
              <a:latin typeface="Helvetica" pitchFamily="34" charset="0"/>
              <a:cs typeface="Helvetica" pitchFamily="34" charset="0"/>
            </a:endParaRPr>
          </a:p>
          <a:p>
            <a:pPr>
              <a:lnSpc>
                <a:spcPct val="85000"/>
              </a:lnSpc>
            </a:pPr>
            <a:endParaRPr lang="en-US" sz="1400" b="1">
              <a:latin typeface="Helvetica" pitchFamily="34" charset="0"/>
              <a:cs typeface="Helvetica" pitchFamily="34" charset="0"/>
            </a:endParaRPr>
          </a:p>
        </p:txBody>
      </p:sp>
    </p:spTree>
  </p:cSld>
  <p:clrMapOvr>
    <a:masterClrMapping/>
  </p:clrMapOvr>
  <p:transition spd="slow"/>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5516563" y="1598613"/>
            <a:ext cx="3313112" cy="2541587"/>
          </a:xfrm>
          <a:prstGeom prst="rect">
            <a:avLst/>
          </a:prstGeom>
          <a:solidFill>
            <a:schemeClr val="accent1">
              <a:alpha val="20000"/>
            </a:schemeClr>
          </a:solidFill>
          <a:ln w="19050" cmpd="sng">
            <a:solidFill>
              <a:srgbClr val="83D1F5"/>
            </a:solidFill>
            <a:prstDash val="dash"/>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grpSp>
        <p:nvGrpSpPr>
          <p:cNvPr id="55298" name="Group 11"/>
          <p:cNvGrpSpPr>
            <a:grpSpLocks/>
          </p:cNvGrpSpPr>
          <p:nvPr/>
        </p:nvGrpSpPr>
        <p:grpSpPr bwMode="auto">
          <a:xfrm rot="16200000" flipV="1">
            <a:off x="8068468" y="-45243"/>
            <a:ext cx="1027113" cy="1117600"/>
            <a:chOff x="7634017" y="3488590"/>
            <a:chExt cx="1509983" cy="1654910"/>
          </a:xfrm>
        </p:grpSpPr>
        <p:pic>
          <p:nvPicPr>
            <p:cNvPr id="55315" name="Picture 13" descr="accent.png"/>
            <p:cNvPicPr>
              <a:picLocks noChangeAspect="1"/>
            </p:cNvPicPr>
            <p:nvPr/>
          </p:nvPicPr>
          <p:blipFill>
            <a:blip r:embed="rId2"/>
            <a:srcRect/>
            <a:stretch>
              <a:fillRect/>
            </a:stretch>
          </p:blipFill>
          <p:spPr bwMode="auto">
            <a:xfrm>
              <a:off x="7684227" y="3488590"/>
              <a:ext cx="1459773" cy="1654910"/>
            </a:xfrm>
            <a:prstGeom prst="rect">
              <a:avLst/>
            </a:prstGeom>
            <a:noFill/>
            <a:ln w="9525">
              <a:noFill/>
              <a:miter lim="800000"/>
              <a:headEnd/>
              <a:tailEnd/>
            </a:ln>
          </p:spPr>
        </p:pic>
        <p:sp>
          <p:nvSpPr>
            <p:cNvPr id="15" name="Rectangle 2"/>
            <p:cNvSpPr>
              <a:spLocks noChangeArrowheads="1"/>
            </p:cNvSpPr>
            <p:nvPr/>
          </p:nvSpPr>
          <p:spPr bwMode="auto">
            <a:xfrm>
              <a:off x="7634018" y="3488589"/>
              <a:ext cx="1458639" cy="1654910"/>
            </a:xfrm>
            <a:prstGeom prst="rect">
              <a:avLst/>
            </a:prstGeom>
            <a:gradFill rotWithShape="1">
              <a:gsLst>
                <a:gs pos="0">
                  <a:sysClr val="windowText" lastClr="000000">
                    <a:alpha val="89998"/>
                  </a:sysClr>
                </a:gs>
                <a:gs pos="100000">
                  <a:sysClr val="windowText" lastClr="000000">
                    <a:alpha val="0"/>
                  </a:sysClr>
                </a:gs>
              </a:gsLst>
              <a:lin ang="0" scaled="1"/>
            </a:gradFill>
            <a:ln>
              <a:noFill/>
            </a:ln>
            <a:extLst>
              <a:ext uri="{91240B29-F687-4F45-9708-019B960494DF}"/>
            </a:extLst>
          </p:spPr>
          <p:txBody>
            <a:bodyPr/>
            <a:lstStyle/>
            <a:p>
              <a:pPr defTabSz="914400" fontAlgn="auto">
                <a:spcBef>
                  <a:spcPts val="0"/>
                </a:spcBef>
                <a:spcAft>
                  <a:spcPts val="0"/>
                </a:spcAft>
                <a:defRPr/>
              </a:pPr>
              <a:endParaRPr lang="en-US" kern="0">
                <a:solidFill>
                  <a:sysClr val="windowText" lastClr="000000"/>
                </a:solidFill>
                <a:latin typeface="+mn-lt"/>
              </a:endParaRPr>
            </a:p>
          </p:txBody>
        </p:sp>
      </p:grpSp>
      <p:sp>
        <p:nvSpPr>
          <p:cNvPr id="11" name="Rectangle 10"/>
          <p:cNvSpPr/>
          <p:nvPr/>
        </p:nvSpPr>
        <p:spPr>
          <a:xfrm>
            <a:off x="6691313" y="2259013"/>
            <a:ext cx="1228725" cy="1155700"/>
          </a:xfrm>
          <a:prstGeom prst="rect">
            <a:avLst/>
          </a:prstGeom>
          <a:noFill/>
          <a:ln w="19050" cmpd="sng">
            <a:solidFill>
              <a:srgbClr val="F19027"/>
            </a:solidFill>
            <a:prstDash val="dash"/>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5300" name="TextBox 25"/>
          <p:cNvSpPr txBox="1">
            <a:spLocks noChangeArrowheads="1"/>
          </p:cNvSpPr>
          <p:nvPr/>
        </p:nvSpPr>
        <p:spPr bwMode="auto">
          <a:xfrm>
            <a:off x="0" y="4876800"/>
            <a:ext cx="3184525" cy="261938"/>
          </a:xfrm>
          <a:prstGeom prst="rect">
            <a:avLst/>
          </a:prstGeom>
          <a:solidFill>
            <a:schemeClr val="bg1"/>
          </a:solidFill>
          <a:ln w="9525">
            <a:noFill/>
            <a:miter lim="800000"/>
            <a:headEnd/>
            <a:tailEnd/>
          </a:ln>
        </p:spPr>
        <p:txBody>
          <a:bodyPr>
            <a:spAutoFit/>
          </a:bodyPr>
          <a:lstStyle/>
          <a:p>
            <a:r>
              <a:rPr lang="en-US" sz="1100" i="1">
                <a:latin typeface="Calibri" pitchFamily="34" charset="0"/>
              </a:rPr>
              <a:t>@graemeknows</a:t>
            </a:r>
          </a:p>
        </p:txBody>
      </p:sp>
      <p:pic>
        <p:nvPicPr>
          <p:cNvPr id="55301" name="Picture 2"/>
          <p:cNvPicPr>
            <a:picLocks noChangeAspect="1" noChangeArrowheads="1"/>
          </p:cNvPicPr>
          <p:nvPr/>
        </p:nvPicPr>
        <p:blipFill>
          <a:blip r:embed="rId3"/>
          <a:srcRect/>
          <a:stretch>
            <a:fillRect/>
          </a:stretch>
        </p:blipFill>
        <p:spPr bwMode="auto">
          <a:xfrm>
            <a:off x="8312150" y="4711700"/>
            <a:ext cx="955675" cy="627063"/>
          </a:xfrm>
          <a:prstGeom prst="rect">
            <a:avLst/>
          </a:prstGeom>
          <a:noFill/>
          <a:ln w="9525">
            <a:noFill/>
            <a:miter lim="800000"/>
            <a:headEnd/>
            <a:tailEnd/>
          </a:ln>
        </p:spPr>
      </p:pic>
      <p:pic>
        <p:nvPicPr>
          <p:cNvPr id="1044" name="Picture 20" descr="http://wp.streetwise.co/wp-content/uploads/2012/08/catalina_logo_rgb_300x300.JPG"/>
          <p:cNvPicPr>
            <a:picLocks noChangeAspect="1" noChangeArrowheads="1"/>
          </p:cNvPicPr>
          <p:nvPr/>
        </p:nvPicPr>
        <p:blipFill>
          <a:blip r:embed="rId4"/>
          <a:srcRect/>
          <a:stretch>
            <a:fillRect/>
          </a:stretch>
        </p:blipFill>
        <p:spPr bwMode="auto">
          <a:xfrm>
            <a:off x="7523163" y="1862138"/>
            <a:ext cx="792162" cy="792162"/>
          </a:xfrm>
          <a:prstGeom prst="rect">
            <a:avLst/>
          </a:prstGeom>
          <a:noFill/>
          <a:effectLst>
            <a:outerShdw blurRad="63500" sx="108000" sy="108000" algn="ctr" rotWithShape="0">
              <a:schemeClr val="tx1">
                <a:alpha val="40000"/>
              </a:schemeClr>
            </a:outerShdw>
          </a:effectLst>
          <a:extLst>
            <a:ext uri="{909E8E84-426E-40DD-AFC4-6F175D3DCCD1}"/>
          </a:extLst>
        </p:spPr>
      </p:pic>
      <p:pic>
        <p:nvPicPr>
          <p:cNvPr id="1028" name="Picture 4" descr="https://encrypted-tbn3.gstatic.com/images?q=tbn:ANd9GcQp3SYI3HZokhpjm21eZzBDj7fGGuX_YTy0A1hnNZ18Q5hr9Dc0"/>
          <p:cNvPicPr>
            <a:picLocks noChangeAspect="1" noChangeArrowheads="1"/>
          </p:cNvPicPr>
          <p:nvPr/>
        </p:nvPicPr>
        <p:blipFill>
          <a:blip r:embed="rId5"/>
          <a:srcRect/>
          <a:stretch>
            <a:fillRect/>
          </a:stretch>
        </p:blipFill>
        <p:spPr bwMode="auto">
          <a:xfrm>
            <a:off x="6294438" y="1862138"/>
            <a:ext cx="793750" cy="792162"/>
          </a:xfrm>
          <a:prstGeom prst="rect">
            <a:avLst/>
          </a:prstGeom>
          <a:noFill/>
          <a:effectLst>
            <a:outerShdw blurRad="63500" sx="108000" sy="108000" algn="ctr" rotWithShape="0">
              <a:schemeClr val="tx1">
                <a:alpha val="40000"/>
              </a:schemeClr>
            </a:outerShdw>
          </a:effectLst>
          <a:extLst>
            <a:ext uri="{909E8E84-426E-40DD-AFC4-6F175D3DCCD1}"/>
          </a:extLst>
        </p:spPr>
      </p:pic>
      <p:sp>
        <p:nvSpPr>
          <p:cNvPr id="55304" name="AutoShape 6" descr="data:image/jpeg;base64,/9j/4AAQSkZJRgABAQAAAQABAAD/2wCEAAkGBxQSERUUEhQWFhUUGBgZGBcVGRUcHRgYGBkYHRgcGBcYHSggGBwlGxgcIjIiJSorLi4uGiAzODMsNygtLisBCgoKDg0OGxAQGywkICQsLDQvNCwsLCwsLCwsLCwsLCwsLCwsLCwsLCwsLCwsLCwsLCwsLCwsLCwsLCwsLCwsLP/AABEIAOEA4AMBEQACEQEDEQH/xAAcAAABBQEBAQAAAAAAAAAAAAAAAwQFBgcCAQj/xABIEAACAAQDBAYGCQIEAwkBAAABAgADBBEFEiEGMUFRBxMiYXGBFDIzcpGhI0JSYpKxssHRU/CCosLhFTRDCBYkg5Ojs9PiY//EABsBAAEFAQEAAAAAAAAAAAAAAAACAwQFBgEH/8QAOBEAAgEDAgMFBgUEAgMBAAAAAAECAwQREiEFMUETMlFhcRQiM5GhsQZSgcHRI0Lh8CRiFXLxJf/aAAwDAQACEQMRAD8AhozJ6mEABAAQAEABAAQAEABAAQAEABAAQAEABAAQAEABAAQAEABAAQAEABAAQAEABAAtR+0T31/UIVDvIar/AA5ej+wjCR0IACAAgAIACAAgAIACAAgAIACAAgAIACAAgAIAOJk4KQCbZtBfcTyvuv3QtU5SjlDM7inCahJ4b5HcIHggAIACAAgAIACAAgAIAFqP2ie+v6hCod5DVf4cvR/YRhI6EABAAQAEABAAQAEABAAQAEABAAQAEABAAR0B1W4bNkosybLZEewVmFgSdw7ie+HHRqJZw8ESF9bzlojNZQttJhgGAPUEdoVUt0PIKer/ADLRZWUP6e/VmY45cf8ALSX9qXz5kbLa4B5gH4xVSWJNGupS1QT8UdQkcCAAgAI6ARwAgAIACABaj9onvr+oQqHeQ1X+HL0f2EYSOhAAQAEABAAQAEABAAQAEABAAQAEABAAQAWLYPChUVahhdJYzsOdvVB8/wAolWlPXU35IqONXToW7085bfycY7tVPrqnE8NWV1yzHSRTiwAkspyzHdhrYFS99dVi4clnBjIU5aXNdP3JPpikLSYHKpVNyXlSwTvYrdmY95K3846kopIRKcqs3J82UqStlA5AD4CM9N5kz0mjHTTivI7hI4EABAAhMmy1cGcJjKyTlRZZy5ZoROrdjcXGeYotu36GLG1hDs3KRmuKV67uo0qbxhZ+YsIr2aOPLc9jgoTM9c2W+vgfK53C9j8DDnZy06ugw7imqipN+8xSED4tR+0T31/UI7DvIar/AA5ej+wjCR0IACAAgAIACAAgAIACAAgAIACAAgAXpKOZNNpaO5+4pPxtuhcYSl3VkZq3FKks1JJEpL2QrW3U7+ZQfmwh1WtV/wBpDlxizj/f9/4LZ0VUuR6sNo8t1luLg5WXMSLjTjE+yoyhq1Iz3HbynX0dm8rc76KsKlD02py/TTaypVmP2VmtYDkNYmpLOSjlJpaehRelTGxX4lLp5RzSaK5cjcZptmHlYL45uUMXNTRB+fIseFWrr3EV0W7/AGI+KI3wQAEABHQyMcUfKFNr9tPIXGYd17Kb/cA46TLeScXB+pS8Spyp1oV4+j/YeyQoloLAzGLzHmcbOQJcu/GwRm7hMA5x250qnGPUb4X2k7irUbenkexBL8QoZ7dUU+rMnO7d5ldhR3WDj4RMqyap6emxTW1OM6/aPnl/cXiIXAtR+0T31/UI7DvIar/Dl6P7CMJHQgAIACAAgAIACAAgAIACAAgACY7hnHJLmy4bE7H+lWnTriT9UDfMt38F7+MTra01+9Pl9yg4rxhUf6VF5l4+H+TRnrKWkUI0yTJUblLInyJEWiUYrC2MhKVSrLVJtsattlh431tN/wCtL/mO6kCpT8CvdFdQsyZikxGDK9fMKspuGXKuUg8RaCIVFjYqOFbRT/SKjC6cGUZlfUCbUXF0lzJrW6tftEX7R3aaGESmotRfUfp286kZTito7sqdJTLJqqynQWWTPdVJ1YgMwGY8dBFffrkzS/h6acZxx4fUsWBYHOq5mSUug9Zz6qjvPPuERKVGVV4iW17fUrSGZ8+i8SNrvoquopT61OwBPBgRcEDhpb4wuvbOlh5GeH8TjeNpLDWDyI6eCye6wclVujIoXNLAmKN3Wy+w7D39GiZdaWk0UvClUhOcJ78/uI4hKzSnXmp8jbQ/GI9GWmaZZXlPXQlF+ApTzAyqyqEBVbKCWyqFAUZiAWNgLnibwu5lqqsY4XRdK2ipc+fzFIjlgISZLKx7V0uxVbbmfLn143yj5w/Opqgk1uQqFt2daVRPZ9BbML2vryhnBM1JbC9H7RPfX9QjsO8huv8ADl6P7CMJHQgAIACAAgAIACAAgACY6t+RxtJZfIbelZvZjN946L+Lj5Aw72WO88fciu5ctqSz58l/vodLTuxALm5NgssWuTuF9ST4Wg1xW0V8zkqVRpyqzwvLZGjYN0aUqqnphLTZvqpm3EAsRc3LEAEnhFpTt9vffyMndcTzJqjHZdXuxl0vYhVU600imcU9HM+jMyVowZdBLuPUFhpbkeWr9STjFtb4K+2pqtVUZvGXuzPVwWSBqmY7yzElieeY6xTyu6recm1hwi1jHTpz9xX0Zl9Qgj7Lj8mAuPO8c7VS730HPZZU/h4a8H/Jp3Q7UhkqFsVKshKnhcEcNCNN4iwsk1F75Mxx2SlODxh43/3qVZafq9qpyf1JkmaO8FVJPxJhytHMoPzGLKaVGtHxiNNm8G9Lx3EZZNkFQ7OR9kO+g7ybCE16PayivUdsb12tGpJc3pS+Rqmz2IUiVdRQ06ZJlOst5lho2cX33uSAVvf7QiRCEYbRRWV69Ws9dSWWZZ0k03VY854VFOj+JXsflLiLfRzT/UtuA1MXOnxRHxTm1EXsgZtW7vM2UcrsfnEmnmtKMHyRWXbjZ0p1o83/AKh4aRllS2dgXYMXUKQEIOgDH1wVIN+48xEu5t4aMw6FPwridaVbs626l4nEiSXYIpAuGNzuVURnYkDf2VNhxNhpEClDtGaC7uOwpppbtpL9RzimHNTzeqdkZgqsShuO0L27j3QudJwmlzGaN5GvQc86ea32G1QbC410Nv4h25ivdfiQ+F1X/UXh+uX/AJOptbLeWElqWGSVZirJkfstOLBgMzlgV0uAN2lo7W0xbXTodslVqJSeU23qyvkj2j9onvr+oRDj3kW9f4cvR/YRhI6EABAAQAEABAAQAJT54Ww1LHco3n+B3nSHIQcvQZrVlT25vohMU5bWZryQeqPH7R8fhCnUUdofMaVCVR6qzz5dF/JZtiJSGsl9ZlyqGYBrWJA0GvHj5Q5aJOpmRC41KcbXEOrXIs+yWAy2xCdMWxlSCMltR1jC9hzy6+domUaMe2clyX3Ka9v6isYUpd6XP0X8jugxPr8eqVv2KGlCAcnmsrufGyqPKJ3XJQ/248TO9jqh8Rw3EaWacxmGdUSL/VmKc9geF2IPmecNa1r0eRLdvLsVW/7YENhEFY9OH1Dnt8L5LlvC+X5xW9gvaNHQ0/t8v/G9tHvYx+pa6vBKNJ0+VNmGUQBMlMTplYerY7yCNOJEOzo0lJp7ESjxC9nThUgtS5P18R10Sz7T5yH60tT+Fv8A9Rzh795oX+JIZpwn5jjHcIP/AHlopw3PTzC3/lX/APsWLKUTLwqNRaXgRXQkRMrcWn788/Q9zTJzH9oF3v0Ozz2a9X9MCWB1HV7WVl/rgJ8ZUth+kQicsSivUdpU9dKo+qUWO+mGjAr8JnMLqZxkv3h2SwPkXhU4qSwxu3qunLVF7r90U/HAZeK1tPuSWymWot2VZQ1h3doRXXlGMUnFGp4Je1a8pQqPOEsClFKDTEU7i6X8mB/aGbN/1CVxyObR48USFbKKPUKd1ww8SdP8pPwh+OYzmnywQJuNWjbzjzzgjTLZSrBiji5Ura4BUqbggizKxFjwPhDFNOnv1wT7mcblqPRNfq/Ik8Iw4rLzqoZmvq/qqBvZuZ7v4iTTjNRzFbv6FXd1aMqrVV+5Hp1bI+fOVmDoVZb6G2hI0OnK99Ibu04uLZI4LKFWE4R2WcoRVb7ogczRtqK3HdJLX6M5u11i9nuzfLh8e6HIJbPzIlac/eWNtL3GcNEwIACAAgAIACABGonWsqi7tuHdxJ5AQ5CGd3yRHrVtLUI7yfL+X5BTyMtyTdjvY8e4ch3QTqatlyO0aOj3nvJ82LQ2PhHQwnszZOjujEuhlnjMu58zp/lAi7s44orzMBxmt2l3Ly2+Rn/RpWdZjeKEn2zTEHijkD5CHXP3lHxRH7HNF1PBpEL0NSzLrBKbQpMny3HgjXv5iI0l/wAhPyLSDT4ZNdVL9yubFzmWVdCVKTGysCQRu3ERGvW41E1zwWnBIRqWsoTWVqZaKWhqKpmZEmTmGrNqT3XY8e6IyhUqttLJaTrW1mlFtRRK7BVPU4iitoTmlsp0Kki4BHA3Ah61zCssrGSv4xouLNyg08Yexpm1M5JEibVsO3TyJxVuIDAEgeJRfhFy0YmJnH/Z4lZZM6++Zlb8LOsIS95seqTzSjHzf1/+CG1Ur0baiTM3CpSS1+bKwQ+dlHxhusuT8GSbKW04vrF/Tc0XbPZz01aYAgGRUyp2vFUJzAd5Bh9ogQkkY7to4OP1luCSwfHJKiDffD/U0H4fz7Q//UKY9tbb7iK+3eKiNHxJKVrNeRJ7QzbzWUam4J7yBYD8/jE2s/f0Lm+ZQ2McW/bS5RTS9XzZxi1EyHtWzM1rd9lP4RmsPdMcrRcsxXiKs6sKeKj32fouf1z9yZwt3v1eQiUq+swIue6/CJUG1LGNinrxhKCnqzJvkReKYTLk08tkNhfIiHeQBmdifeYDxvDN6k6WSw4FKcLlwXLqRshzLyuMpvuB13EEXHiIrItx941VSKrZg8rBzR+0T31/UI5HeSFVlilJeT+wjCB4IACAAgAIAE587KL7ydAOZO4QuENTGq1Xs4569PU5p5OW5OrN6x/IDuH9747UnnZckJoUnD3pd58/49BaGx8I6B4Y4BvmAyslNJXlLQf5RGipLEEvI8zupaq035v7nz5szXNIramanrJVzTrx7TXB7iCREC7m4ThJGi4PbxuLerTl1f7FkxnGqSQ1RV0UqeayrQr1dh1ct2FnmX52PmeV4ejcUp75wQ6nDryitCWYt9OuORVMFo+pkKp3i5PiYrrmr2k20afhlq7a3UJc+pqe006fhWB9ZSACcOraY2UNbORnYg6G1wNdwi3oU+zgkYm+uHcXEpv9PQr+Py51WMPxOlllqjrEk1CyxoxBur9wBF7ncGGukITVaGeufsP4dpWcG8xa+aa/Y07azCfS6Kop9xmy2UdzWuv+a0SehVrGTLegSrbO8pgQ0tXRgd4yspAPhcjyjnUca9w0naXZOVWzqWc5ZXpZmdStu0NCUPcSB8O+BxyJhNx5HlZttQylns9RLBpiVmIT2gw4Bd7X4W3wakHZy5mC4XOeon1FXMBDVMwsAeC3NvkQP8MV13JTnGmajg9KVChO4a9PRFmwGhmTZst5YDSAZmdgNVeWwsDy3MIl06Maawiku7+rcTc28eXQV6g+mjMP+oD5ZgfyhlUX2+vpgmyvYPh6pR5p/wCssSYeTWKXFzNZsptooRbkjmx0HcIkKC1airlcS7Ps1yIzbnGTTB2VLhBoo5XALG/rHXjoLbo7p1PfkCmoQ25vm/4K7VVbTMpYk9kBRyB1t4knzJisvXKVTSazgkKdO27V7N82xJVuSOIvfutviI6clzRcRuaUkpReUxajXtofvr+Y4R2McNPzEVp5jOPkxCGySEABAAQAEADWR22z8BcJ/qbzOngO+Hp+5HSv1IdFdrU7V8ly/kdQyTAjoCtLTtMdUTVnIUAm2pNhrwjsYuTSQirUjTg5y5JZJnpA2bOG4ek+/WTDNVZn2VRgfVHHUAXPOLJWEVHfmZZ/iGcqj0pKP19TYsMa8mUeaJ+kRYQ7qM3VeZt+bPnMSurrsQQ/VqZh+LMYrOILus1f4eltUXoX+j2IRadZ1ZUCnz5QobKAC3qhixF2PIQU7HMcyeGF1+IHCq40o5S/3YqmN0L0tS1NOFmtmRh6sxPtKfkRw+cMVbWVPfmifZ8VpXScVs8cjYdtcbFDQTKgyuuVAgaWSBdWZVO8EaBr7ouuhhVvJ5Klh+1ofDa1qKmSkaRIM6WEyEG6kk5QoAIC9/CGadaMm4x6E66tK1OMJ1HlNbEl0QbQNVUCLOmF50sdpmN2ZWJIJPG2q37oXTqapOPgNXNu6cIVOkl9epKUOysijqquulkqZ6ZnTTKrC5dh7xFz335wvGNyOpN+6VrCulB5uGGq9DmtMW6nIF6suoF2vmzKmoJ0Nu+OZ6HdCe6Zl+zUjrEmT5jK7z5jM5BB1uSQRw1JOvMRHq0XUlu8JFna30bWm1FKUnzzyx0LNJwlsjMEJIAKg3AKg9uxt62XcOJhELOMW29x6vxytUioxWPHzJvY/EBSNOlkXBLMVAvwGYqOe5rd5h9VNOzK+Vvr96Gyf7lnp8EVp3XNoFvlW2pvqPAW0+MOLchtY2F6Oas1mmn1ZLzElkbiAEDnxDB1+MdOGWbb1onzGDsFkg9ok2zWN8o7id55Cw7mqlTStt2TbW0dV5k8RXNsg5W0KrOR5NQJbpexyXAJ0BBYWBA08zESEa0G5uOWXledlXjGhCrpS8tmSEtD2izM7OSzO29mPExBrVZVJZZfWdnC2p6I7jmj9onvr+oQ3DvIer/Cl6P7CMJHQgAIACABCsY2Cje5yju5nyAMO0lvl8kRrqT0qEecnj+RaWlgFUbrAAfKEbzY7mFKG7wkOqnD5stVaZLZVf1SRobfvC50ZwWZIYoX1CvJxpyy0PsA2enVTrkRurzWaZYWXnvIv4CFUaEqj2Ww1e8Ro20Xl+90XiS/SlhK4dR0s6mBHU1UszG+s6nXtH3kUW3axbxt6cEsLkY6pxK4rSlqls8ZXTHgR3Shtg1erUNLL+hbI0ye432IYCWPEbz4d8JlcwUcjlHhFxOpoxjz6YNX2UmZqKmN7/RIPMKAfyh+nPXBSIFzSdKtKD6MxzF6Lq9pJ0th2Z8ynmDvDMgb5loi3UMuOfEtOFVtEaqX5H9Cy/8AaCpy1FTt/wBNKles5WZWAJ/LziXLk8FTRxqWeWVkr22LGowaXU752HzgubiZT2Wx7rFfwxEt5drS0y9C44jT9kvNcNk8NfuahXUwxHCWRT/zNN2SeDMgK/BrRKjvFFPNaajz4mZ9FaM1LWq4KmXTTJUwH6rLmFiOdhEWlDTWn4MtruuqllRXVNr5Fe6O8XmU0qVNlnVcwIO5lzG4MRa9R0q+qJb2FrC74eqc/P8AQu21u2VVXUz0tDSvnmgLNmF1siNcG27eARc98TqNwqq5FDe8OlZyw5J55HOz884NSShMBmUzX9IIF+qmMfXA35D6ptuyqbamH0V0nvsIiipmqpsyjloZblGUKey8x1GumlhqTbkTvvCakmlsO0KanLEnhLmWrFMEaZLly1dlOpaYpVdbdnMALst+R+MM1acpJJPBKtLmjSm5yimvB/7zOcI2YIdZk4qZiizMt7EDx4kWF4VTpYw5cxFzdKWYUtoPfB3UGbWFkRmlUwJDzFNpk4jRllH/AKcu9wX3n6tvWh4gld282lSjkLS0agzCMktEAyqAOW6wGvjaEykorMuQ5SpTqS0wWWzMaOgLMonSpj6El5rggE6nKoJ4xX1a+zcZL9DU2fD1lU6tJteLey9EPjgdOTfqx8Wt8L2iMrurjmWf/iLNvOj7kjEcskLUftE99f1COw7yGq/w5ej+wjCR0IACAAgAbr2ppPBFsPFtT8gvxh7lTx4kRe/cN9Ir6v8A1Fi2SxSXTVGecgZCpW+XNluRqB4C3nDtrVjTlmRD4xaVbmklTfJ8vEdbTY0a2ckqVfq8wVbixZmsoJHCw/fwC7iuqrUI8iLwzh7s6cq9XvY+hc9usZOEYZ1lOqkyzKRVa9jdhmvbiQG8zFrGKjFRRk51HVqOc98nHSXIFXglQy8ZKzl/wFZn5AiO9BCTjJoyalDCkkVEwZZc2yKx+s40IHn+Rilq28tTaWxu7PiNB0oxlLfCz+psfRpV56FV4ymZfK+YfJosbKWaS8jM8cpdndt+O5TOmKnNPiGH1wGmbqnPerZ5f+r4Q7WWY/UiWM8VEn1yvmWrpUrpP/Bah5gDpMlqEHN3I6sjwYhv8MOZysojaXCTT6Ge7MhnwTEVmb/RVfzUORfv7IiJb47SaXLJdcSU3b0JT54ZcOhXHBMoZdO57ctezfih5eB/aHaVRa5QfRkK7tpKlTrpbSS+ZM9JOJS6PDKqZ2VeajItgAXmTBlX3iL38BD7IEW8+hiez8gpTywd9r/iJP7xR3UtVVnoHCaTpWkE+u5oGwMrsTn5sq/hF/8AXE2xWIZM9+IZ5uIx8EOcY2ip6OZ1NUk2Wkzs9Y6AymvvBIJt4ED4RNM+O9nMAkymtIP0LhpqBTcLeykI32TnuN/rNwtbjWWvIXGeIteJb5XZ7XLdfnwhWcbiFvsQrbTyGQkTBa5BOo115C57tIRCpGfJj9e2q0HiosFBx3bY5RJpEL5AFBGiiwtqdw+Z8I5OrCHeY5Qsq9f4cW/sVekp5mZps5s01tNNyryW/wAzFZcXKqSS6Gr4fwuVrBye839B8bZh62S+64zZfG1r2iOnHLLKaraY+IHfpu4X5cLwiWM7EiGrStXM8hIoWo/aJ76/qEKh3kNV/hy9H9hGEjo+wXCplVOWVKGp1JO5VG8mHaVJ1JaURby7ha0nUn/9LbUbH0rO9JIqHNbLl9YQwugv6ofKtkvwGa9tdYsfYIY2e5mV+ILjVqcVp8DPKOpzhgVKujMjod6upsw79Yr61F0pYNHY3kbqnrjt4o8otQzfadv8py/6YK22F4IXabqUvGT+m37Gj4Js1TyaP0qsRppcLllr98hZaqLi7sWG82Fx3mJ9vaw06p7mb4jxis6zpUHhLr4kJjeGigxmklj2FS6NLvvR1YZ0J4jUEHfraFStIxkpR8RqnxipUpTpVd8p4ZYunmUThDn7M2UT+K37xOZRU+ZNbGkVOEy0OoaU0o+Gq/laGqDzAlX0OzuH4bP5ox/E6Zl2YkZvWp69h8DNU/M/KFvkMweJp+n0Zdei3FMk9pLHSct199QTbzW/witsqmmbizT8et3UoQrLpz9H/kuHSLs5/wAQw+bJX2gs8o8piarrwvqt/vRaNZMnGWGYnj2OzqvC5FEUfPKnjrN3ZCBgUYHUFWOnd4RDhUVPMJdORd1bSVy41qSzqxq8n/ks7D0fAa+c2nXgSU77kJp5sfhCLGL0uT6sc49VTqxpL+1fcq+z7tKlSSrFXVVIIJBBIvvHjEGvNqs5RfU0NjbxdnCnNZWBzjUuZVOkyqmTpoX1Fc9geCgAQ47qtpx9SLHhdj2uU910yEQ+ZdckaHstT9XSywTZpgL/AI9V+C5R5Re0IaaaR55xGt21zOS/3Bzs7iknE6eZRV6qZ8kmVODDeVNlmD7raMCNxPmZBBHOx2zgwtJktp5mIZh6oN/05ZykqOZLDXhoLAXN+ZAkcSrTNDBbhPrPqLDjr9UARx7rAqD0vUjG9pHzTpMpOzLcvcLcXSWAQCd+t9YjVIxowcocy1talS9uI06rys5HCIAAAAANwHCKeTbeWbmEIxWIrCPYSKCAAgAIAFqP2ie+v6hCod5DVf4cvR/YRhI6ax0cYWJFJ17etO7ZPKWPV8rdrzi5sqWinq8TDccunWuOzXKO369Si9EO00v0ivqalwnpcwOrPwCFjlvwsHAHuw9KtGM9Mn0IsbGrVo9rTWVnGxV6PNUVVfUypbmRMqHZWCNaxZjcm2lwQT4xDvlq04Rc8BnGm5qbx6imFpmVB9piPxOf5iHUWamPQvbeWLZy8NX3ZrPSrVtTYZ1qC/UTaZwOBCTUIHhpF5jZI8+jJuTfqUDazaFsRxDDpsuUZcqnZXLMy3LO8ssLA7gEAv3mIzuoPbrnBbQ4RXj739uG8/oan0hYUarDaqSouzSyVH3k7S/NYlvkU0XuQfQlVdZhank7D4Bb/OGqMdOV5ku+mpuEv+q+mSD6cpMunwyVTygF66rzW5lusmOfN2Hxhx7EeGZSX6FTppzS2VkNmQgg8iN0Z7ViWUekdlGdHs5cmsM2vZfaGXWSgQQJgHbTiDzHNTwMXlCvGrHPUwF/Y1LWph8uj8TjEtj6OfNM2ZJHWH1mUsue27NlIzeJ1hVSjCp3kItr2vb57OWMmT9K+PS6ubKw2jt1FO2acyerdQQEFtDlBPmRyhFWpGlDK/Qes7apd18PfLy2RgFoom8vJ6DFKKwuha8F2sWXTGRUSzMCgiXbLa2vYa+4d+vhE6ldpQ0zRnb3g1SVftaLxl7lewqhM6akrgx7Xco1Y/DTxIhi3p9pULLiVz7PbN53eyNHnGzA6ALoLkC/heLs8/Kpt5gMwOtfRnJUyQM9t0yUN91+sQOHEd4EdTOFnqqozLcgNLfMxw6V7afF+sIlS2+jS2g3Ej89db8z3R06ZxWV6nEFBYAS0Kg/fbePhYeUR7uMnSaRZ8HqQhdpzeCbikN6EcAIACAAgAWo/aJ76/qEKh3kNV/hy9H9hOVKLsFG9iFHiTYQJZeBVSeiDl4LJtu0ZEjDqjLoJVNMt3BZZt+UaLGI4PM9WupqfVmCbBUBmy6eUN817X5Xc3PwF4qbmOu40+hseHVPZ+G9p4Zf12NU282qfCWoZFNJQy5rMrZr2ypl7KkbmOa9zfdFnJqnHyRlKcJXFXd7yf3IX/uixxWTNpUPoVSoqD9mS6kFlHLPcWXmW4CGJ0Y1XGaJ9G+qWsKlCfmvRlz6TaAz8Kq0AueqLAd6Wf8A0xLZUR5mNbK/SimtvYyx55gIpKkMV8eZvaFZS4fr/wCr+x9FJMBuAQSpsbcDYGx5aEHzi8RgXlFE2q2pkYK9NIk06lah5jPLl6EAkXccNWbceAPKESkopsdpU3VkoLm3hGb7YYpNxKtSbNUS5EgESpeYMSSQSzEcSQPwiIFe8i4YjzZorHgtWFZSq8k/mJ3isNVqXiK089kYMjFWG5lJBHmI7GTjumJqU4VFpmsrzF8VxerqFKTKufkOhVSq3HIlVDEecSle1EsPcqZ8CtpSysr0I2jo0lLllqFH5+J4xHqVZVHmRY29rSt46aawLw2SAjoF32KwzJLM5h2po7I5S+B/xb/DLFvaUtEMvmzDcZvfaK2mPdj9ySw3EaasmVVHOVC0pspVwD2GRbHXehJt3HyMTCmKdXzZ2A1QlzGM2gnk5FZrvJPELc3ZP70PrGMgRE3a+TMuOvsvAHMBbhwF4MCiHxXaqWqkSe2542IVe/Xf5R3BxsbYLsqZ+HVlbMuOrAMkm/aZWBmseYt2QeZPKOOW6QnVuSOB1BmSEY6m1j4g2/aKO6hoqtHoXCqzq2sZPmP4jliEABAAQALUftE99f1CFQ7yGq/w5ej+w62dTNV045zZf6hDlBZqR9RjiEnG1qNeDNd26l5sNrAONPO/+Nov5cjzqHeRj/Q8AZ1J/j+QeKzH/L/3wNTJ/wD4+3+7mldJWNUtLKkmspjUJMmZUACHK9rgjORbjqDFjLGNzM0dWpaXhla202oZsBebRq1KFmrJK3XMqEi+UqbC+YajmYRTnCUfc5Ei5o1aNX+t3nv9TQdna4VVHKmGzdZLAbxtZx8bwqnLXFMYr0nRqOJR9jOjqbR1pLMjU0p2eSbnMQ18qsttMt999bCGXb5qqoT48R02crddX9OpVJO2M8YvXzqZ7ymdZYUjMjGWAgIHPsnUb7iE3VZ0saebHuF2MLrV2nJL6liwvo+qK2q9OxKacxACS1UKVXgLXOQanTU6mF6ZVY4lshl1qVnVbovU1yfRfyaDh2zlLIH0clAftMAzfibWHIUKcOSIte/uKz9+bZVdq+k2kpmMinT0ueNCkq2RT9+ZawtxAvbjaOzlGKyxNKlVqS0xy2ZpX11TVThNndVJA3SqdFAtydjqx/sRV169OXdj+preH8PuqWHUqNLw5nUQS9COgEcAmNmsG9ImXYfRIe194/YH793jE20oanqfIoeM8R7GHZQfvP6F9kIRMuw7Pdy5CLYxmShdJ+AzqWoXE6MnMoHWW1BUCwcjiuWysO4HheFeRwy7aLHJtbPadPYknRVuSEQbkW+4D5m5joEZABftgdjxMIn1SXT6kph633nHLkOO/lDNSrjZDM6nRFp6UMYWRh/o6WDVBCBRYWloQWNhuGgX/FCaW7yEMtlO2anIZAVfWT1gd4JJO7lFbexkqjb6m/4HWpStlCD3XMlohlyEABAAQALUftE99f1CFQ7yGq/w5ej+w82aa1ZTn/8ArL/UIct/ix9SPxJZtKnozbsUputkzZf20dfxKR+8X551HZ5Pn/okqck2lvplmsh7sxI1/FFbUem6T8f4NTbp1OEyj1Wfo8mmdNeFGfhbsgu1O6zh4LcP/lJPlFlJbGZpNplKm2m7NVrcDMluP/ZMQ7SLipLzLnjNWNSpCS6w/kcdH+1zUctVcF5TqpIFrq2UXK358REaFz2NRxfLJaXHC1eUIVIPEsL9R5tv0iTp8s09BJdOsGVp8zKLA6ES1Uk3O6/wHGJju6eM5KVcGuVPS1+vQnejjYSXQSVmz7dYBm7VrS9NSb6ZrceA05x2nTy+0nz+w1cXemHs9F+71f5n/BOtt7hobL6bIJHJwR8RpD+pIgRpTltFZKD0n7fGcwoMOmgh1vOny2BAQ/URlPLeRzA52bqVYxjqJVrZVK1VU0t/sin0FCklAqC3M8SeZikq1pVHlm8tLOnbQ0wX6jmGiUEAHTSyACQQDuJBsfA8YU4tLIiNSEpOKe6H2DYU1Q1gcqL678u4c27vM98i3t3Ue/IrOJcUjax0x7329S4VWIy6OTLyrll9dKleAmPYsTz3knvvFxGKSwjDVKkqknKT3Ylt1s1PdRV4dOmS5y70DnI9vqshOW/Ika7jwMKEFVPSRLn4XVSKoGVVLLdFWzDM7KV0XepvvB3GO4AyNFvYAXJ3AQZwcbxuy5bMbNhSJk8XI1VOA725nuhipV6IiVK+dol5qcXl08ozJrWUfEngFHEmGYxcmJgm2Z8jTMQqTUztEGiLwAHqqOYG8niYVXrKjHSubL/hvC/bFKOrGF+uTvEKJkfrZRyuPg45GEwqQqx0shOF3weutXLo1yY/wrE1nL9l19ZTvH+0V9eg6T8Ubzh3Eqd5DK73gP4jlkEABAAtR+0T31/UIVDvIar/AA5ej+wUc/q5iP8AYZW/CQf2gg9MkwuIa6Uo+KZ9BKbi44xo+aPMmsPB851VKaTE62QNMk/rZfuzO2tvAERW38WsTXQ1PAJqcalF9f35m+YLiC1VMkwWIdbMN9judSPG8T6VRTgpIzt1Qlb1pU30f0M/6ZGkUWEeiyESX6RMVUloABYMHcgDwA8xCngbi3JmN4JjfVsZcw9i9g32baa9xtEK5tta1R5l/wAL4t2Muyqv3enka/sdh8mnktiVYwWTLF5d+P3wOJJ0UcT5Q3Z2+Pfn+g9xviWr+hSfq/2/kpW0e0dRjEwtMLSqJT9HIBtntuaZb1j8hw4mHbm67PZcyLwvhPb4nPaP3/wFJSgWSUngqD9hvirbnUfizWKNC2hyUUdFbHUWPG++EyUlsxym4T96GP0Hc/DJqS1mtLYS3F1bhY7r23X74XKjNR1Y2GKd9QqVXSjL3kNIaJZ4TaOpZONpLLLpTUM2rkU8uaGlSZI4k5phtYEKfUFuO/Xzi2jSdSEVNYwYqreQtq1SdB5cuvh/JMVTSKeXLVmWTLJshOik6/WOlyb7zcm8S0kuRTTm5ycpPLIfb7CeuwuoC9oqBMFuOTtaeIB+MKQhmc1fSdVNQpTS2KOQVnTgdXUaLlO9WI9Zt/LfHcAU+npHmG/A72PHme8xxzSI9W4hTLFhNIkvUC7faO/y5QxOTZXzuJVGSlVjaSF7Ru3BRvP8DvhEabkOUqcplWmYmamplmo1TOBkBICqTbT9zxiRp0x2J+jRHYv06nCgBRYDQAcBEOSUtmRaNzVoVO0ptpjV1BBBiBOLpSyj0GxuqXF7Rwqrfr/JWMVlNKcTk0ZDr94d8WkHGrDD5MxVtVq2F26ed4v/AH6FkpZ4mIrruYXinqQcJOLPT7etGtSVSPUVhA8EAC1H7RPfX9QhUO8hqv8ADl6P7CMJHTb9jcQ6+ikte7BQje8nZPxtfzi/tp66aZ51xKg6NzOPnlejM86aMHMqfIxBR2fYT+4E/RsfM2+EcuKeuDQ5wu57CvGXTk/RkPgm0E+kJ6l7Bt6sLqTztz7xFRSrzpPY2V3w+hdrM1v0aIfF2nVdSKirm9ayi0tAoVEH3VueOt/4h+peylHSlgg2vAqdGprk845INkujsVdWXmMBSSznm30035L7rHieAibbV3UjhrkUfFbCNtU1Jr3nsupIY5Xvj1aJFP2KCk9XQhWIFgxA57lHAX5mHpZ5Ln9iup6YvVNZX3FazZ+fJ0MslRuMvtC3gNR5iKmra1E88zY2vGbWcVHu+vIX2TxlKSo6yYDbKy6WzKSQb2PhY+Mdtp9jLMkJ4rR9sopUZJ4fiPdrMbpahAZaETcwJewGnazX53JHhaHbqrTqQ93mQ+E2Vzb1czeI+pES62omy+pVpjy9BkUFhYG4Gg3A8IYXbzWnfBZS9go1e2bSkPqHZSomesBKHNtT+Ff3IhyFjJ97YiXH4gowWKayWLD8Fpqd1Fw84i6dYRc24y03C194F++J9O3hT5Izt3xKvc997eC5C+Jz3FNUzV9aXJmEdxCkj5gQ8QCPwDEqatwNRVaqJeQqASS6dkhFXXMSAwtuveOt4EtpFQ2GxCroBNlOnWUzBgiTWAZddCAMwUEWJW+h3cbolVihmdeMSsjAZcvW2Y9+4dwHLxvDbqNkKrczktthKomKnrECBJsiRpzm9kRlRi53S9O87/LlDqp+JYUbNLeZGMxJudSeJhwnJJLCPCeW+A6a6nblo32lU/EAxAlsytlF5whjOSxiNc4cDRfhZyjeOPLKIbGkGSYfun8okW2dKK/jbT4nNx8Ue7L/APLJ4t+oxEvfis3fA8+xxz5krEQtwgAWo/aJ76/qEKh3kNV/hy9H9hGEjpcOjnaASJpkzDaXNIsTuV9wv3EaeQifZV9D0vk/uZ/jtg60O2gt1z81/g0/E8Pl1El5M5Q8uYpVlPEH8j3xbczGp4Mlrujurpzllf8AiJQ9RrgOF4LMU2BIGmYb+QisubRt6oI1fDONU1BU6zxjkxbCNgaqaw60dSnEsQWt91QfzhmnZVJP3tiVdcet6a/pe8/oRXSFtCmX/hGGnsD/AJmaDe/NM3E/a8l52sW4UIGdpwr39xl83z8kOth8RkUkoyWGQXzBwCc2m5rXNx8NfixQuoyXvcybxHg9SDTorKx8iaO1UkNLCEsJlRKk3IK5OtDkGx1PqEAczEqnOM+6ynr21Wg0qkcZJCXXB5k6VMQdbIYBlNjdG9R0JGqkfAgjhC8DCk+h7MnyEMpSiK05sqKFF2IBY7hoAqk3/ciOYOucvEVn16rUGlJyTcuZAdzrxKHjbiN437o7g5khOkLEZkjCZ02WcsxissMOGc2YjkbEx1HGPcVwtMXwqW6HLMCpMlON6Pa6kEaixuptwvygAR2Urp70Ty8SlPKmtLaWzMukwcG7Nxc8Rz1GhgyjmSr4HSSMOo0lzp0tXPbmZnHrsBcAX4AAab7RHnmUtkR5pyZDYrtfTLcIWmH7osPxNaBUZCOwkyr1eNzp3qKJa895+J/YQrTCPMlUeGubzgZrQ3N3YsfP898Jdb8pb0eGxj3gqqMZbqLEcuMFOo87i7izhpzDZojIlFOBgA1gSmFPIVQfZpe3uiKm51N4Ra8CjbRnOrX6csrYa1I6tSXNgAWPcBDSpSeIllLidDtKlzTXJaV5tlcxqvDUgcAr1ugB8Tf5CLKnDEseBi0pTuHKW75kvhcjq5KLxCi/jx+cVFeeqo2eqWFHsreEPBDqGSWEAC1H7RPfX9QhUO8hqv8ADl6P7CMJHQgAu2zO3zyVEuoBmINFceuo5G/rD5+MWFC9cVie5nL/AIDGrJzobPw6foWSd0kUCLcvMv8AZEmaT8lt84sI3FOSymZ2rw25pvEolA2s6QquuBk0iNSyGuGmv7VxyUA/Rj594hqrdwgvFku14NXqvdaV4v8AYrWH0CSVyoPEneTzMVNWrKo8s19pZU7aGmC9X1Y6holiVXLZkKqcpJRgeTIwZWHeNR4MYk29x2TKziXDleRSTw0TldtC71lPVBFVpamVNCk/SymtzG9SMw74l079N4kilr/h6UY5pSy/Bjra3E0apoJ0lhMEmY7OFOqoygG97WPdviTK4pxWWyqo8Muas9Ki16kb0jY/6V1NRJUyZtIc6uTfNYaiw3AkLx5jjDVO9U5KKXMnV+Azo0nUlNbDvHNqqbEMKmS1WYrzCpAK+rMUg772K35cIflWjGWl8ymnb1Y27uGvdRQaZauWoSXWTpaKLBZbzFAFydysOJMK7RFN/wCTj+UczMJnzB9LWTnv9pph/U5iFK/w8KJuLf8AD3aU4zc+azyIYYMucqt2sTutqB4Q97S8ZewyuFQU3FNvB1LkKNwH9+MJc5PqOQt6cNkhWEjwQAEBxrKIKYtiRyJifF7GbqR0zaOGGkdEG1rg5VgzNooWw5WUaX5CKp0m6mpsny4vFWXs0Ib9WU/Fpprp5kST9ChBmzBxtuVe7lzOu4ay4xUFqfMqdbjTw/kG1FCDTMqi3VZSo5AaH/KTCKVTNRoc9ndKFOtnv5+g4wyp6yUj8xr4jQ/OKyvDRUcT0qwrqtbxn5DqGSWEAC1H7RPfX9QhUO8hqv8ADl6P7CMJHQgAIACAAgAIACAAgAI6ARwCM2le1M/flHxYftEqzWaqKrjUtNnLzx9zjDVtSS7cQD8TeH283LM5xf8Ap8Dil1wBiWedLmP6meqL2zYHTS/KKhRlKWx7ipwpUIqXgvsR0ivlyxaWjHvNrmH5Upy7zItO6pUlinFsWqXkqASoJYXsBrr+UIgqjeEx2tK3gstbsi6mcrerLC+ZP+0SoQkubK2tUhLuxwIQsYCACGrB228f2ibT7qM/dLFWR5SAdYmY2Gdbk7gMwuT3WhXQjGhYzjk3E5ppaEFZI9pNIIuv+leQ3t3C8MqKhuxrSo7ssGH4LLpZQlyxoN7HezcSYYnLU8keo9TyRtdJBdlO51t8RaIylprGg7PtuD6lzpyKrsvNKNMkNvRiR5Gx/Y+cLvqeymi2/Dl2mnRfqiwxWmqCABaj9onvr+oQqHeQ1X+HL0f2EYSOhAAQAEABAAQAEABAAQAEAERtUP8AwzdxT9QiZY/FRTceWbN+q+57hZzUku3AW/CbGFyem5eSm4jRdzwT3f7cP5BE080FK9esk3G9df5+WsV6XZ1fJnq3D7yN/wAPjJd6Oz/QSwFx2l47/KC5T2ZY8OlHeL5ieOS7MG4EW8xHbaWY4EcRptTUuhGxJK4IACACIrvaHy/IRMpd0oLzHbNo6wuk66fKlXt1sxEvyzsAT5Xhx7Iin0Bh2AyqSUJUhbKN54sebHiYhyeRiW4hUyoQNNFdxmTbKw4G38RFrrGJGk/D041FUtZ8pIo+0qGRVS6hR2X1NuYFmHmtvhE6GK1JxK+0qTs7nD5xf0LDLcMARqCLg9xilaaeGek05qcVJcmdRwULUftE99f1CFQ7yGq/w5ej+wjCR0IACAAgAIACAAgAIACAAgAb4hTdZKdPtAgePD5w7RnompEa8odvQlT8UVnZ/FOpJlTdFvvP1W4g9xizuqHaJVIczLcLvlat29dbP6epPzZH1l1U8v25iGKVf+2ezKPjX4bnTbr2vvQe+F0/kTlzCp0iROCmtzP2HEa9jV10n6p8n6jRpJV80vTu/vhDbpZjhmmt/wAT0tSlKLi/LdEwtpidob945GIEoypyNvZXtDiNDXDl+5Wa20p2ViND8uET6aco5SKa5nCjNxk+Qwm4iPqi/jpEiNB9StqcQiu4siV5kzuHwH+8L9yAxm4r+nyG86XlYjlDkHlZREq03TnpZIbLTMtdSk7hPlX8C6g/nHXyGnyPpSqlRFaGWiCxTsgagZnlpmO5esdUzHuGa/lHIxy8CNOSAmjNMqKcuJhkvlzgAZgb5TYbiCpHlCK1PZoLG5lb11UX9r+ZW8Ww7r5Dyj669pPeHDz3ecM2tTTLSzQ8cpxlKF7S7sluQWytfoZL6Ml8t+XEeIP96QX1HftIltwC+Uo9hJ7rl6FhiuNKLUftE99f1CFQ7yGq/wAOXo/sIwkdCAAgAIACAAgAIACAAgAIACACNxXBkn6nsv8AaH7jjEqhcypbc0Vd9wqlde9yl4kEcOqqc/RklfuG481MT1WoVe9sZ+VjxCz+G215fwIJilQwzBcw3EhCde/LD2inHbJQXNn7VJ1ZR9cL7g2IVH2SP8B/eF6YkCNpbt4Ty/U5k+kzTlDNrwvlENzlRissvbKzuYrsqCaT88C87Z1kXM7A66hb/mYZjeRk8RRZT4JUhHXVkcyqVV3DzMdlUkztO1pQ5IWhBIIetP0jf3wETafdRn7v40hKXMKkMu9SGHiDcfMQsjn1XTT1nyZc5dVmorg9zAH94jyQ0yu7RYjIl3lzgWDKSyhCwCG4u/AA6iEYfQjVK0YPDIbCEpcrCly8CwF83IXDdq3LhCZZCMozjmPISrKMFg24j5+MMumnLUTIX9SFCVu94vx6ehQtscKaVMFTK01Ge3BuDeB3H/eJUGpR0SEWdzKnJNPdciRwuuWdLDjfuYcjxEVFek6csM9KsLyN1SU48+vqSNH7RPfX9QhuHeRIr/Dl6P7CMJHQgAIACAAgAIACAAgAIACAAgAIACACuSm9GrCu6XO3dxO753HnFm/61DK5ozEcWV+4PuVP3JKqk2Pcf7MdoVNcTF8f4c+HXmqHde68vIh1JR78VMdlHKwa2xudcIVY+RZJiiYluDD890Vq92WfA1MkqtPHiVhlsSDvGkWSeVkzco4bTPI6cIas9dvGJtPuoz118WQjCxg3XoU2jWfSmjc/S01ygO9pJOlvdY2PcVhE0JaLbPrVop7zpqM0icirNZFZzLMstlLIoLMjByCQDYqNLEkJg0NqK1GOU1fLnYsnoAZpQmubgMAJJvcEEXC23X45eMcccJ5I1Gg6bm3yfI0GplRFOtERW04YEMAQRYg8Qd8Ce4h88mc1chsPqLi5lP8AMcveHz+MPTgq8MPmXfCuJSt6il06oteGTQ7S2U3BZSD5iKfS4T0vxN/KrCrbucHlNP7Cvocz+nM/A38RzRLwfyHPaKX5l80Hocz+nM/A38RzRLwfyD2il+ZfNB6HM/pzPwN/EGiXg/kHtFL8y+aD0OZ/Tmfgb+INEvB/IPaKX5l80eehzP6cz8DfxHdEvB/IPaKX5l80e+hzP6cz8DfxBol4P5B7RS/Mvmg9Dmf05n4G/iDRLwfyD2il+ZfNB6HM/pzPwN/Ec0S8H8g9opfmXzR56HM/pzPwN/Ed0S8H8g9opfmXzR76HM/pzPwN/Ec0S8H8g9opfmXzQehzP6cz8DfxHdEvB/IPaKX5l80Hocz+nM/A38RzRLwfyD2il+ZfNB6HM/pv+Bv4g0S8H8g9opfmXzRBbV4PNeWrLKmFkPBHvY+A52ifYtxk4tczP8fVOdKNSEllPox5Jp5syQrNKmBrago41Gh4eccjB06zjjYreOab7hcaia1x+fgyNrsOm3B6qZr9xv4iTKLKngFdqm6M9scskpg0iaZdjLmXU21R93DhFfcUpKWcG7sbqn2eHJbeaI/GMNmiZcSplmF/Uffx4RIoanHkQL10+1zGS38yIqGEs5X7B32fsm3gdYfUJeBBlXpReHJERXTFLkgg3tuMSqWVHcpbuUZVW4sQVr6DUngIcIpMYXKrKack6TKnpMlm6sJUzzBGXUEaEcoDpvGye2IrUAnSplPPG9XR1VjzluRY+6dfHfDUoiGiUqJQ1tbXfaGWmNtEJisxZSM73yryBJ8AALk9whOlsRpbKFUbY3ewo6kr9rIb/ht+8Odg/E66LHE2VLrJTLkex3hkZWU8CARw5iEYlBjOmVN5RXsFpaikqklPLmNLZ1swRiB2h2t2neI7VoqriS5o0PDOJyoxcJd1/Q+pIllYEcAIACAAjoBHACAAgAIACAAgAIACADyDqB7B1AIACOgEADKs9by/mABCBgzqXvHiIAJKAAgAI4AQIAjoBAAQAf/Z"/>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hu-HU">
              <a:latin typeface="Calibri" pitchFamily="34" charset="0"/>
            </a:endParaRPr>
          </a:p>
        </p:txBody>
      </p:sp>
      <p:sp>
        <p:nvSpPr>
          <p:cNvPr id="55305" name="AutoShape 8" descr="data:image/jpeg;base64,/9j/4AAQSkZJRgABAQAAAQABAAD/2wCEAAkGBxQSERUUEhQWFhUUGBgZGBcVGRUcHRgYGBkYHRgcGBcYHSggGBwlGxgcIjIiJSorLi4uGiAzODMsNygtLisBCgoKDg0OGxAQGywkICQsLDQvNCwsLCwsLCwsLCwsLCwsLCwsLCwsLCwsLCwsLCwsLCwsLCwsLCwsLCwsLCwsLP/AABEIAOEA4AMBEQACEQEDEQH/xAAcAAABBQEBAQAAAAAAAAAAAAAAAwQFBgcCAQj/xABIEAACAAQDBAYGCQIEAwkBAAABAgADBBEFEiEGMUFRBxMiYXGBFDIzcpGhI0JSYpKxssHRU/CCosLhFTRDCBYkg5Ojs9PiY//EABsBAAEFAQEAAAAAAAAAAAAAAAACAwQFBgEH/8QAOBEAAgEDAgMFBgUEAgMBAAAAAAECAwQREiEFMUETMlFhcRQiM5GhsQZSgcHRI0Lh8CRiFXLxJf/aAAwDAQACEQMRAD8AhozJ6mEABAAQAEABAAQAEABAAQAEABAAQAEABAAQAEABAAQAEABAAQAEABAAQAEABAAtR+0T31/UIVDvIar/AA5ej+wjCR0IACAAgAIACAAgAIACAAgAIACAAgAIACAAgAIAOJk4KQCbZtBfcTyvuv3QtU5SjlDM7inCahJ4b5HcIHggAIACAAgAIACAAgAIAFqP2ie+v6hCod5DVf4cvR/YRhI6EABAAQAEABAAQAEABAAQAEABAAQAEABAAR0B1W4bNkosybLZEewVmFgSdw7ie+HHRqJZw8ESF9bzlojNZQttJhgGAPUEdoVUt0PIKer/ADLRZWUP6e/VmY45cf8ALSX9qXz5kbLa4B5gH4xVSWJNGupS1QT8UdQkcCAAgAI6ARwAgAIACABaj9onvr+oQqHeQ1X+HL0f2EYSOhAAQAEABAAQAEABAAQAEABAAQAEABAAQAWLYPChUVahhdJYzsOdvVB8/wAolWlPXU35IqONXToW7085bfycY7tVPrqnE8NWV1yzHSRTiwAkspyzHdhrYFS99dVi4clnBjIU5aXNdP3JPpikLSYHKpVNyXlSwTvYrdmY95K3846kopIRKcqs3J82UqStlA5AD4CM9N5kz0mjHTTivI7hI4EABAAhMmy1cGcJjKyTlRZZy5ZoROrdjcXGeYotu36GLG1hDs3KRmuKV67uo0qbxhZ+YsIr2aOPLc9jgoTM9c2W+vgfK53C9j8DDnZy06ugw7imqipN+8xSED4tR+0T31/UI7DvIar/AA5ej+wjCR0IACAAgAIACAAgAIACAAgAIACAAgAXpKOZNNpaO5+4pPxtuhcYSl3VkZq3FKks1JJEpL2QrW3U7+ZQfmwh1WtV/wBpDlxizj/f9/4LZ0VUuR6sNo8t1luLg5WXMSLjTjE+yoyhq1Iz3HbynX0dm8rc76KsKlD02py/TTaypVmP2VmtYDkNYmpLOSjlJpaehRelTGxX4lLp5RzSaK5cjcZptmHlYL45uUMXNTRB+fIseFWrr3EV0W7/AGI+KI3wQAEABHQyMcUfKFNr9tPIXGYd17Kb/cA46TLeScXB+pS8Spyp1oV4+j/YeyQoloLAzGLzHmcbOQJcu/GwRm7hMA5x250qnGPUb4X2k7irUbenkexBL8QoZ7dUU+rMnO7d5ldhR3WDj4RMqyap6emxTW1OM6/aPnl/cXiIXAtR+0T31/UI7DvIar/Dl6P7CMJHQgAIACAAgAIACAAgAIACAAgACY7hnHJLmy4bE7H+lWnTriT9UDfMt38F7+MTra01+9Pl9yg4rxhUf6VF5l4+H+TRnrKWkUI0yTJUblLInyJEWiUYrC2MhKVSrLVJtsattlh431tN/wCtL/mO6kCpT8CvdFdQsyZikxGDK9fMKspuGXKuUg8RaCIVFjYqOFbRT/SKjC6cGUZlfUCbUXF0lzJrW6tftEX7R3aaGESmotRfUfp286kZTito7sqdJTLJqqynQWWTPdVJ1YgMwGY8dBFffrkzS/h6acZxx4fUsWBYHOq5mSUug9Zz6qjvPPuERKVGVV4iW17fUrSGZ8+i8SNrvoquopT61OwBPBgRcEDhpb4wuvbOlh5GeH8TjeNpLDWDyI6eCye6wclVujIoXNLAmKN3Wy+w7D39GiZdaWk0UvClUhOcJ78/uI4hKzSnXmp8jbQ/GI9GWmaZZXlPXQlF+ApTzAyqyqEBVbKCWyqFAUZiAWNgLnibwu5lqqsY4XRdK2ipc+fzFIjlgISZLKx7V0uxVbbmfLn143yj5w/Opqgk1uQqFt2daVRPZ9BbML2vryhnBM1JbC9H7RPfX9QjsO8huv8ADl6P7CMJHQgAIACAAgAIACAAgACY6t+RxtJZfIbelZvZjN946L+Lj5Aw72WO88fciu5ctqSz58l/vodLTuxALm5NgssWuTuF9ST4Wg1xW0V8zkqVRpyqzwvLZGjYN0aUqqnphLTZvqpm3EAsRc3LEAEnhFpTt9vffyMndcTzJqjHZdXuxl0vYhVU600imcU9HM+jMyVowZdBLuPUFhpbkeWr9STjFtb4K+2pqtVUZvGXuzPVwWSBqmY7yzElieeY6xTyu6recm1hwi1jHTpz9xX0Zl9Qgj7Lj8mAuPO8c7VS730HPZZU/h4a8H/Jp3Q7UhkqFsVKshKnhcEcNCNN4iwsk1F75Mxx2SlODxh43/3qVZafq9qpyf1JkmaO8FVJPxJhytHMoPzGLKaVGtHxiNNm8G9Lx3EZZNkFQ7OR9kO+g7ybCE16PayivUdsb12tGpJc3pS+Rqmz2IUiVdRQ06ZJlOst5lho2cX33uSAVvf7QiRCEYbRRWV69Ws9dSWWZZ0k03VY854VFOj+JXsflLiLfRzT/UtuA1MXOnxRHxTm1EXsgZtW7vM2UcrsfnEmnmtKMHyRWXbjZ0p1o83/AKh4aRllS2dgXYMXUKQEIOgDH1wVIN+48xEu5t4aMw6FPwridaVbs626l4nEiSXYIpAuGNzuVURnYkDf2VNhxNhpEClDtGaC7uOwpppbtpL9RzimHNTzeqdkZgqsShuO0L27j3QudJwmlzGaN5GvQc86ea32G1QbC410Nv4h25ivdfiQ+F1X/UXh+uX/AJOptbLeWElqWGSVZirJkfstOLBgMzlgV0uAN2lo7W0xbXTodslVqJSeU23qyvkj2j9onvr+oRDj3kW9f4cvR/YRhI6EABAAQAEABAAQAJT54Ww1LHco3n+B3nSHIQcvQZrVlT25vohMU5bWZryQeqPH7R8fhCnUUdofMaVCVR6qzz5dF/JZtiJSGsl9ZlyqGYBrWJA0GvHj5Q5aJOpmRC41KcbXEOrXIs+yWAy2xCdMWxlSCMltR1jC9hzy6+domUaMe2clyX3Ka9v6isYUpd6XP0X8jugxPr8eqVv2KGlCAcnmsrufGyqPKJ3XJQ/248TO9jqh8Rw3EaWacxmGdUSL/VmKc9geF2IPmecNa1r0eRLdvLsVW/7YENhEFY9OH1Dnt8L5LlvC+X5xW9gvaNHQ0/t8v/G9tHvYx+pa6vBKNJ0+VNmGUQBMlMTplYerY7yCNOJEOzo0lJp7ESjxC9nThUgtS5P18R10Sz7T5yH60tT+Fv8A9Rzh795oX+JIZpwn5jjHcIP/AHlopw3PTzC3/lX/APsWLKUTLwqNRaXgRXQkRMrcWn788/Q9zTJzH9oF3v0Ozz2a9X9MCWB1HV7WVl/rgJ8ZUth+kQicsSivUdpU9dKo+qUWO+mGjAr8JnMLqZxkv3h2SwPkXhU4qSwxu3qunLVF7r90U/HAZeK1tPuSWymWot2VZQ1h3doRXXlGMUnFGp4Je1a8pQqPOEsClFKDTEU7i6X8mB/aGbN/1CVxyObR48USFbKKPUKd1ww8SdP8pPwh+OYzmnywQJuNWjbzjzzgjTLZSrBiji5Ura4BUqbggizKxFjwPhDFNOnv1wT7mcblqPRNfq/Ik8Iw4rLzqoZmvq/qqBvZuZ7v4iTTjNRzFbv6FXd1aMqrVV+5Hp1bI+fOVmDoVZb6G2hI0OnK99Ibu04uLZI4LKFWE4R2WcoRVb7ogczRtqK3HdJLX6M5u11i9nuzfLh8e6HIJbPzIlac/eWNtL3GcNEwIACAAgAIACABGonWsqi7tuHdxJ5AQ5CGd3yRHrVtLUI7yfL+X5BTyMtyTdjvY8e4ch3QTqatlyO0aOj3nvJ82LQ2PhHQwnszZOjujEuhlnjMu58zp/lAi7s44orzMBxmt2l3Ly2+Rn/RpWdZjeKEn2zTEHijkD5CHXP3lHxRH7HNF1PBpEL0NSzLrBKbQpMny3HgjXv5iI0l/wAhPyLSDT4ZNdVL9yubFzmWVdCVKTGysCQRu3ERGvW41E1zwWnBIRqWsoTWVqZaKWhqKpmZEmTmGrNqT3XY8e6IyhUqttLJaTrW1mlFtRRK7BVPU4iitoTmlsp0Kki4BHA3Ah61zCssrGSv4xouLNyg08Yexpm1M5JEibVsO3TyJxVuIDAEgeJRfhFy0YmJnH/Z4lZZM6++Zlb8LOsIS95seqTzSjHzf1/+CG1Ur0baiTM3CpSS1+bKwQ+dlHxhusuT8GSbKW04vrF/Tc0XbPZz01aYAgGRUyp2vFUJzAd5Bh9ogQkkY7to4OP1luCSwfHJKiDffD/U0H4fz7Q//UKY9tbb7iK+3eKiNHxJKVrNeRJ7QzbzWUam4J7yBYD8/jE2s/f0Lm+ZQ2McW/bS5RTS9XzZxi1EyHtWzM1rd9lP4RmsPdMcrRcsxXiKs6sKeKj32fouf1z9yZwt3v1eQiUq+swIue6/CJUG1LGNinrxhKCnqzJvkReKYTLk08tkNhfIiHeQBmdifeYDxvDN6k6WSw4FKcLlwXLqRshzLyuMpvuB13EEXHiIrItx941VSKrZg8rBzR+0T31/UI5HeSFVlilJeT+wjCB4IACAAgAIAE587KL7ydAOZO4QuENTGq1Xs4569PU5p5OW5OrN6x/IDuH9747UnnZckJoUnD3pd58/49BaGx8I6B4Y4BvmAyslNJXlLQf5RGipLEEvI8zupaq035v7nz5szXNIramanrJVzTrx7TXB7iCREC7m4ThJGi4PbxuLerTl1f7FkxnGqSQ1RV0UqeayrQr1dh1ct2FnmX52PmeV4ejcUp75wQ6nDryitCWYt9OuORVMFo+pkKp3i5PiYrrmr2k20afhlq7a3UJc+pqe006fhWB9ZSACcOraY2UNbORnYg6G1wNdwi3oU+zgkYm+uHcXEpv9PQr+Py51WMPxOlllqjrEk1CyxoxBur9wBF7ncGGukITVaGeufsP4dpWcG8xa+aa/Y07azCfS6Kop9xmy2UdzWuv+a0SehVrGTLegSrbO8pgQ0tXRgd4yspAPhcjyjnUca9w0naXZOVWzqWc5ZXpZmdStu0NCUPcSB8O+BxyJhNx5HlZttQylns9RLBpiVmIT2gw4Bd7X4W3wakHZy5mC4XOeon1FXMBDVMwsAeC3NvkQP8MV13JTnGmajg9KVChO4a9PRFmwGhmTZst5YDSAZmdgNVeWwsDy3MIl06Maawiku7+rcTc28eXQV6g+mjMP+oD5ZgfyhlUX2+vpgmyvYPh6pR5p/wCssSYeTWKXFzNZsptooRbkjmx0HcIkKC1airlcS7Ps1yIzbnGTTB2VLhBoo5XALG/rHXjoLbo7p1PfkCmoQ25vm/4K7VVbTMpYk9kBRyB1t4knzJisvXKVTSazgkKdO27V7N82xJVuSOIvfutviI6clzRcRuaUkpReUxajXtofvr+Y4R2McNPzEVp5jOPkxCGySEABAAQAEADWR22z8BcJ/qbzOngO+Hp+5HSv1IdFdrU7V8ly/kdQyTAjoCtLTtMdUTVnIUAm2pNhrwjsYuTSQirUjTg5y5JZJnpA2bOG4ek+/WTDNVZn2VRgfVHHUAXPOLJWEVHfmZZ/iGcqj0pKP19TYsMa8mUeaJ+kRYQ7qM3VeZt+bPnMSurrsQQ/VqZh+LMYrOILus1f4eltUXoX+j2IRadZ1ZUCnz5QobKAC3qhixF2PIQU7HMcyeGF1+IHCq40o5S/3YqmN0L0tS1NOFmtmRh6sxPtKfkRw+cMVbWVPfmifZ8VpXScVs8cjYdtcbFDQTKgyuuVAgaWSBdWZVO8EaBr7ouuhhVvJ5Klh+1ofDa1qKmSkaRIM6WEyEG6kk5QoAIC9/CGadaMm4x6E66tK1OMJ1HlNbEl0QbQNVUCLOmF50sdpmN2ZWJIJPG2q37oXTqapOPgNXNu6cIVOkl9epKUOysijqquulkqZ6ZnTTKrC5dh7xFz335wvGNyOpN+6VrCulB5uGGq9DmtMW6nIF6suoF2vmzKmoJ0Nu+OZ6HdCe6Zl+zUjrEmT5jK7z5jM5BB1uSQRw1JOvMRHq0XUlu8JFna30bWm1FKUnzzyx0LNJwlsjMEJIAKg3AKg9uxt62XcOJhELOMW29x6vxytUioxWPHzJvY/EBSNOlkXBLMVAvwGYqOe5rd5h9VNOzK+Vvr96Gyf7lnp8EVp3XNoFvlW2pvqPAW0+MOLchtY2F6Oas1mmn1ZLzElkbiAEDnxDB1+MdOGWbb1onzGDsFkg9ok2zWN8o7id55Cw7mqlTStt2TbW0dV5k8RXNsg5W0KrOR5NQJbpexyXAJ0BBYWBA08zESEa0G5uOWXledlXjGhCrpS8tmSEtD2izM7OSzO29mPExBrVZVJZZfWdnC2p6I7jmj9onvr+oQ3DvIer/Cl6P7CMJHQgAIACABCsY2Cje5yju5nyAMO0lvl8kRrqT0qEecnj+RaWlgFUbrAAfKEbzY7mFKG7wkOqnD5stVaZLZVf1SRobfvC50ZwWZIYoX1CvJxpyy0PsA2enVTrkRurzWaZYWXnvIv4CFUaEqj2Ww1e8Ro20Xl+90XiS/SlhK4dR0s6mBHU1UszG+s6nXtH3kUW3axbxt6cEsLkY6pxK4rSlqls8ZXTHgR3Shtg1erUNLL+hbI0ye432IYCWPEbz4d8JlcwUcjlHhFxOpoxjz6YNX2UmZqKmN7/RIPMKAfyh+nPXBSIFzSdKtKD6MxzF6Lq9pJ0th2Z8ynmDvDMgb5loi3UMuOfEtOFVtEaqX5H9Cy/8AaCpy1FTt/wBNKles5WZWAJ/LziXLk8FTRxqWeWVkr22LGowaXU752HzgubiZT2Wx7rFfwxEt5drS0y9C44jT9kvNcNk8NfuahXUwxHCWRT/zNN2SeDMgK/BrRKjvFFPNaajz4mZ9FaM1LWq4KmXTTJUwH6rLmFiOdhEWlDTWn4MtruuqllRXVNr5Fe6O8XmU0qVNlnVcwIO5lzG4MRa9R0q+qJb2FrC74eqc/P8AQu21u2VVXUz0tDSvnmgLNmF1siNcG27eARc98TqNwqq5FDe8OlZyw5J55HOz884NSShMBmUzX9IIF+qmMfXA35D6ptuyqbamH0V0nvsIiipmqpsyjloZblGUKey8x1GumlhqTbkTvvCakmlsO0KanLEnhLmWrFMEaZLly1dlOpaYpVdbdnMALst+R+MM1acpJJPBKtLmjSm5yimvB/7zOcI2YIdZk4qZiizMt7EDx4kWF4VTpYw5cxFzdKWYUtoPfB3UGbWFkRmlUwJDzFNpk4jRllH/AKcu9wX3n6tvWh4gld282lSjkLS0agzCMktEAyqAOW6wGvjaEykorMuQ5SpTqS0wWWzMaOgLMonSpj6El5rggE6nKoJ4xX1a+zcZL9DU2fD1lU6tJteLey9EPjgdOTfqx8Wt8L2iMrurjmWf/iLNvOj7kjEcskLUftE99f1COw7yGq/w5ej+wjCR0IACAAgAbr2ppPBFsPFtT8gvxh7lTx4kRe/cN9Ir6v8A1Fi2SxSXTVGecgZCpW+XNluRqB4C3nDtrVjTlmRD4xaVbmklTfJ8vEdbTY0a2ckqVfq8wVbixZmsoJHCw/fwC7iuqrUI8iLwzh7s6cq9XvY+hc9usZOEYZ1lOqkyzKRVa9jdhmvbiQG8zFrGKjFRRk51HVqOc98nHSXIFXglQy8ZKzl/wFZn5AiO9BCTjJoyalDCkkVEwZZc2yKx+s40IHn+Rilq28tTaWxu7PiNB0oxlLfCz+psfRpV56FV4ymZfK+YfJosbKWaS8jM8cpdndt+O5TOmKnNPiGH1wGmbqnPerZ5f+r4Q7WWY/UiWM8VEn1yvmWrpUrpP/Bah5gDpMlqEHN3I6sjwYhv8MOZysojaXCTT6Ge7MhnwTEVmb/RVfzUORfv7IiJb47SaXLJdcSU3b0JT54ZcOhXHBMoZdO57ctezfih5eB/aHaVRa5QfRkK7tpKlTrpbSS+ZM9JOJS6PDKqZ2VeajItgAXmTBlX3iL38BD7IEW8+hiez8gpTywd9r/iJP7xR3UtVVnoHCaTpWkE+u5oGwMrsTn5sq/hF/8AXE2xWIZM9+IZ5uIx8EOcY2ip6OZ1NUk2Wkzs9Y6AymvvBIJt4ED4RNM+O9nMAkymtIP0LhpqBTcLeykI32TnuN/rNwtbjWWvIXGeIteJb5XZ7XLdfnwhWcbiFvsQrbTyGQkTBa5BOo115C57tIRCpGfJj9e2q0HiosFBx3bY5RJpEL5AFBGiiwtqdw+Z8I5OrCHeY5Qsq9f4cW/sVekp5mZps5s01tNNyryW/wAzFZcXKqSS6Gr4fwuVrBye839B8bZh62S+64zZfG1r2iOnHLLKaraY+IHfpu4X5cLwiWM7EiGrStXM8hIoWo/aJ76/qEKh3kNV/hy9H9hGEjo+wXCplVOWVKGp1JO5VG8mHaVJ1JaURby7ha0nUn/9LbUbH0rO9JIqHNbLl9YQwugv6ofKtkvwGa9tdYsfYIY2e5mV+ILjVqcVp8DPKOpzhgVKujMjod6upsw79Yr61F0pYNHY3kbqnrjt4o8otQzfadv8py/6YK22F4IXabqUvGT+m37Gj4Js1TyaP0qsRppcLllr98hZaqLi7sWG82Fx3mJ9vaw06p7mb4jxis6zpUHhLr4kJjeGigxmklj2FS6NLvvR1YZ0J4jUEHfraFStIxkpR8RqnxipUpTpVd8p4ZYunmUThDn7M2UT+K37xOZRU+ZNbGkVOEy0OoaU0o+Gq/laGqDzAlX0OzuH4bP5ox/E6Zl2YkZvWp69h8DNU/M/KFvkMweJp+n0Zdei3FMk9pLHSct199QTbzW/witsqmmbizT8et3UoQrLpz9H/kuHSLs5/wAQw+bJX2gs8o8piarrwvqt/vRaNZMnGWGYnj2OzqvC5FEUfPKnjrN3ZCBgUYHUFWOnd4RDhUVPMJdORd1bSVy41qSzqxq8n/ks7D0fAa+c2nXgSU77kJp5sfhCLGL0uT6sc49VTqxpL+1fcq+z7tKlSSrFXVVIIJBBIvvHjEGvNqs5RfU0NjbxdnCnNZWBzjUuZVOkyqmTpoX1Fc9geCgAQ47qtpx9SLHhdj2uU910yEQ+ZdckaHstT9XSywTZpgL/AI9V+C5R5Re0IaaaR55xGt21zOS/3Bzs7iknE6eZRV6qZ8kmVODDeVNlmD7raMCNxPmZBBHOx2zgwtJktp5mIZh6oN/05ZykqOZLDXhoLAXN+ZAkcSrTNDBbhPrPqLDjr9UARx7rAqD0vUjG9pHzTpMpOzLcvcLcXSWAQCd+t9YjVIxowcocy1talS9uI06rys5HCIAAAAANwHCKeTbeWbmEIxWIrCPYSKCAAgAIAFqP2ie+v6hCod5DVf4cvR/YRhI6ax0cYWJFJ17etO7ZPKWPV8rdrzi5sqWinq8TDccunWuOzXKO369Si9EO00v0ivqalwnpcwOrPwCFjlvwsHAHuw9KtGM9Mn0IsbGrVo9rTWVnGxV6PNUVVfUypbmRMqHZWCNaxZjcm2lwQT4xDvlq04Rc8BnGm5qbx6imFpmVB9piPxOf5iHUWamPQvbeWLZy8NX3ZrPSrVtTYZ1qC/UTaZwOBCTUIHhpF5jZI8+jJuTfqUDazaFsRxDDpsuUZcqnZXLMy3LO8ssLA7gEAv3mIzuoPbrnBbQ4RXj739uG8/oan0hYUarDaqSouzSyVH3k7S/NYlvkU0XuQfQlVdZhank7D4Bb/OGqMdOV5ku+mpuEv+q+mSD6cpMunwyVTygF66rzW5lusmOfN2Hxhx7EeGZSX6FTppzS2VkNmQgg8iN0Z7ViWUekdlGdHs5cmsM2vZfaGXWSgQQJgHbTiDzHNTwMXlCvGrHPUwF/Y1LWph8uj8TjEtj6OfNM2ZJHWH1mUsue27NlIzeJ1hVSjCp3kItr2vb57OWMmT9K+PS6ubKw2jt1FO2acyerdQQEFtDlBPmRyhFWpGlDK/Qes7apd18PfLy2RgFoom8vJ6DFKKwuha8F2sWXTGRUSzMCgiXbLa2vYa+4d+vhE6ldpQ0zRnb3g1SVftaLxl7lewqhM6akrgx7Xco1Y/DTxIhi3p9pULLiVz7PbN53eyNHnGzA6ALoLkC/heLs8/Kpt5gMwOtfRnJUyQM9t0yUN91+sQOHEd4EdTOFnqqozLcgNLfMxw6V7afF+sIlS2+jS2g3Ej89db8z3R06ZxWV6nEFBYAS0Kg/fbePhYeUR7uMnSaRZ8HqQhdpzeCbikN6EcAIACAAgAWo/aJ76/qEKh3kNV/hy9H9hOVKLsFG9iFHiTYQJZeBVSeiDl4LJtu0ZEjDqjLoJVNMt3BZZt+UaLGI4PM9WupqfVmCbBUBmy6eUN817X5Xc3PwF4qbmOu40+hseHVPZ+G9p4Zf12NU282qfCWoZFNJQy5rMrZr2ypl7KkbmOa9zfdFnJqnHyRlKcJXFXd7yf3IX/uixxWTNpUPoVSoqD9mS6kFlHLPcWXmW4CGJ0Y1XGaJ9G+qWsKlCfmvRlz6TaAz8Kq0AueqLAd6Wf8A0xLZUR5mNbK/SimtvYyx55gIpKkMV8eZvaFZS4fr/wCr+x9FJMBuAQSpsbcDYGx5aEHzi8RgXlFE2q2pkYK9NIk06lah5jPLl6EAkXccNWbceAPKESkopsdpU3VkoLm3hGb7YYpNxKtSbNUS5EgESpeYMSSQSzEcSQPwiIFe8i4YjzZorHgtWFZSq8k/mJ3isNVqXiK089kYMjFWG5lJBHmI7GTjumJqU4VFpmsrzF8VxerqFKTKufkOhVSq3HIlVDEecSle1EsPcqZ8CtpSysr0I2jo0lLllqFH5+J4xHqVZVHmRY29rSt46aawLw2SAjoF32KwzJLM5h2po7I5S+B/xb/DLFvaUtEMvmzDcZvfaK2mPdj9ySw3EaasmVVHOVC0pspVwD2GRbHXehJt3HyMTCmKdXzZ2A1QlzGM2gnk5FZrvJPELc3ZP70PrGMgRE3a+TMuOvsvAHMBbhwF4MCiHxXaqWqkSe2542IVe/Xf5R3BxsbYLsqZ+HVlbMuOrAMkm/aZWBmseYt2QeZPKOOW6QnVuSOB1BmSEY6m1j4g2/aKO6hoqtHoXCqzq2sZPmP4jliEABAAQALUftE99f1CFQ7yGq/w5ej+w62dTNV045zZf6hDlBZqR9RjiEnG1qNeDNd26l5sNrAONPO/+Nov5cjzqHeRj/Q8AZ1J/j+QeKzH/L/3wNTJ/wD4+3+7mldJWNUtLKkmspjUJMmZUACHK9rgjORbjqDFjLGNzM0dWpaXhla202oZsBebRq1KFmrJK3XMqEi+UqbC+YajmYRTnCUfc5Ei5o1aNX+t3nv9TQdna4VVHKmGzdZLAbxtZx8bwqnLXFMYr0nRqOJR9jOjqbR1pLMjU0p2eSbnMQ18qsttMt999bCGXb5qqoT48R02crddX9OpVJO2M8YvXzqZ7ymdZYUjMjGWAgIHPsnUb7iE3VZ0saebHuF2MLrV2nJL6liwvo+qK2q9OxKacxACS1UKVXgLXOQanTU6mF6ZVY4lshl1qVnVbovU1yfRfyaDh2zlLIH0clAftMAzfibWHIUKcOSIte/uKz9+bZVdq+k2kpmMinT0ueNCkq2RT9+ZawtxAvbjaOzlGKyxNKlVqS0xy2ZpX11TVThNndVJA3SqdFAtydjqx/sRV169OXdj+preH8PuqWHUqNLw5nUQS9COgEcAmNmsG9ImXYfRIe194/YH793jE20oanqfIoeM8R7GHZQfvP6F9kIRMuw7Pdy5CLYxmShdJ+AzqWoXE6MnMoHWW1BUCwcjiuWysO4HheFeRwy7aLHJtbPadPYknRVuSEQbkW+4D5m5joEZABftgdjxMIn1SXT6kph633nHLkOO/lDNSrjZDM6nRFp6UMYWRh/o6WDVBCBRYWloQWNhuGgX/FCaW7yEMtlO2anIZAVfWT1gd4JJO7lFbexkqjb6m/4HWpStlCD3XMlohlyEABAAQALUftE99f1CFQ7yGq/w5ej+w82aa1ZTn/8ArL/UIct/ix9SPxJZtKnozbsUputkzZf20dfxKR+8X551HZ5Pn/okqck2lvplmsh7sxI1/FFbUem6T8f4NTbp1OEyj1Wfo8mmdNeFGfhbsgu1O6zh4LcP/lJPlFlJbGZpNplKm2m7NVrcDMluP/ZMQ7SLipLzLnjNWNSpCS6w/kcdH+1zUctVcF5TqpIFrq2UXK358REaFz2NRxfLJaXHC1eUIVIPEsL9R5tv0iTp8s09BJdOsGVp8zKLA6ES1Uk3O6/wHGJju6eM5KVcGuVPS1+vQnejjYSXQSVmz7dYBm7VrS9NSb6ZrceA05x2nTy+0nz+w1cXemHs9F+71f5n/BOtt7hobL6bIJHJwR8RpD+pIgRpTltFZKD0n7fGcwoMOmgh1vOny2BAQ/URlPLeRzA52bqVYxjqJVrZVK1VU0t/sin0FCklAqC3M8SeZikq1pVHlm8tLOnbQ0wX6jmGiUEAHTSyACQQDuJBsfA8YU4tLIiNSEpOKe6H2DYU1Q1gcqL678u4c27vM98i3t3Ue/IrOJcUjax0x7329S4VWIy6OTLyrll9dKleAmPYsTz3knvvFxGKSwjDVKkqknKT3Ylt1s1PdRV4dOmS5y70DnI9vqshOW/Ika7jwMKEFVPSRLn4XVSKoGVVLLdFWzDM7KV0XepvvB3GO4AyNFvYAXJ3AQZwcbxuy5bMbNhSJk8XI1VOA725nuhipV6IiVK+dol5qcXl08ozJrWUfEngFHEmGYxcmJgm2Z8jTMQqTUztEGiLwAHqqOYG8niYVXrKjHSubL/hvC/bFKOrGF+uTvEKJkfrZRyuPg45GEwqQqx0shOF3weutXLo1yY/wrE1nL9l19ZTvH+0V9eg6T8Ubzh3Eqd5DK73gP4jlkEABAAtR+0T31/UIVDvIar/AA5ej+wUc/q5iP8AYZW/CQf2gg9MkwuIa6Uo+KZ9BKbi44xo+aPMmsPB851VKaTE62QNMk/rZfuzO2tvAERW38WsTXQ1PAJqcalF9f35m+YLiC1VMkwWIdbMN9judSPG8T6VRTgpIzt1Qlb1pU30f0M/6ZGkUWEeiyESX6RMVUloABYMHcgDwA8xCngbi3JmN4JjfVsZcw9i9g32baa9xtEK5tta1R5l/wAL4t2Muyqv3enka/sdh8mnktiVYwWTLF5d+P3wOJJ0UcT5Q3Z2+Pfn+g9xviWr+hSfq/2/kpW0e0dRjEwtMLSqJT9HIBtntuaZb1j8hw4mHbm67PZcyLwvhPb4nPaP3/wFJSgWSUngqD9hvirbnUfizWKNC2hyUUdFbHUWPG++EyUlsxym4T96GP0Hc/DJqS1mtLYS3F1bhY7r23X74XKjNR1Y2GKd9QqVXSjL3kNIaJZ4TaOpZONpLLLpTUM2rkU8uaGlSZI4k5phtYEKfUFuO/Xzi2jSdSEVNYwYqreQtq1SdB5cuvh/JMVTSKeXLVmWTLJshOik6/WOlyb7zcm8S0kuRTTm5ycpPLIfb7CeuwuoC9oqBMFuOTtaeIB+MKQhmc1fSdVNQpTS2KOQVnTgdXUaLlO9WI9Zt/LfHcAU+npHmG/A72PHme8xxzSI9W4hTLFhNIkvUC7faO/y5QxOTZXzuJVGSlVjaSF7Ru3BRvP8DvhEabkOUqcplWmYmamplmo1TOBkBICqTbT9zxiRp0x2J+jRHYv06nCgBRYDQAcBEOSUtmRaNzVoVO0ptpjV1BBBiBOLpSyj0GxuqXF7Rwqrfr/JWMVlNKcTk0ZDr94d8WkHGrDD5MxVtVq2F26ed4v/AH6FkpZ4mIrruYXinqQcJOLPT7etGtSVSPUVhA8EAC1H7RPfX9QhUO8hqv8ADl6P7CMJHTb9jcQ6+ikte7BQje8nZPxtfzi/tp66aZ51xKg6NzOPnlejM86aMHMqfIxBR2fYT+4E/RsfM2+EcuKeuDQ5wu57CvGXTk/RkPgm0E+kJ6l7Bt6sLqTztz7xFRSrzpPY2V3w+hdrM1v0aIfF2nVdSKirm9ayi0tAoVEH3VueOt/4h+peylHSlgg2vAqdGprk845INkujsVdWXmMBSSznm30035L7rHieAibbV3UjhrkUfFbCNtU1Jr3nsupIY5Xvj1aJFP2KCk9XQhWIFgxA57lHAX5mHpZ5Ln9iup6YvVNZX3FazZ+fJ0MslRuMvtC3gNR5iKmra1E88zY2vGbWcVHu+vIX2TxlKSo6yYDbKy6WzKSQb2PhY+Mdtp9jLMkJ4rR9sopUZJ4fiPdrMbpahAZaETcwJewGnazX53JHhaHbqrTqQ93mQ+E2Vzb1czeI+pES62omy+pVpjy9BkUFhYG4Gg3A8IYXbzWnfBZS9go1e2bSkPqHZSomesBKHNtT+Ff3IhyFjJ97YiXH4gowWKayWLD8Fpqd1Fw84i6dYRc24y03C194F++J9O3hT5Izt3xKvc997eC5C+Jz3FNUzV9aXJmEdxCkj5gQ8QCPwDEqatwNRVaqJeQqASS6dkhFXXMSAwtuveOt4EtpFQ2GxCroBNlOnWUzBgiTWAZddCAMwUEWJW+h3cbolVihmdeMSsjAZcvW2Y9+4dwHLxvDbqNkKrczktthKomKnrECBJsiRpzm9kRlRi53S9O87/LlDqp+JYUbNLeZGMxJudSeJhwnJJLCPCeW+A6a6nblo32lU/EAxAlsytlF5whjOSxiNc4cDRfhZyjeOPLKIbGkGSYfun8okW2dKK/jbT4nNx8Ue7L/APLJ4t+oxEvfis3fA8+xxz5krEQtwgAWo/aJ76/qEKh3kNV/hy9H9hGEjpcOjnaASJpkzDaXNIsTuV9wv3EaeQifZV9D0vk/uZ/jtg60O2gt1z81/g0/E8Pl1El5M5Q8uYpVlPEH8j3xbczGp4Mlrujurpzllf8AiJQ9RrgOF4LMU2BIGmYb+QisubRt6oI1fDONU1BU6zxjkxbCNgaqaw60dSnEsQWt91QfzhmnZVJP3tiVdcet6a/pe8/oRXSFtCmX/hGGnsD/AJmaDe/NM3E/a8l52sW4UIGdpwr39xl83z8kOth8RkUkoyWGQXzBwCc2m5rXNx8NfixQuoyXvcybxHg9SDTorKx8iaO1UkNLCEsJlRKk3IK5OtDkGx1PqEAczEqnOM+6ynr21Wg0qkcZJCXXB5k6VMQdbIYBlNjdG9R0JGqkfAgjhC8DCk+h7MnyEMpSiK05sqKFF2IBY7hoAqk3/ciOYOucvEVn16rUGlJyTcuZAdzrxKHjbiN437o7g5khOkLEZkjCZ02WcsxissMOGc2YjkbEx1HGPcVwtMXwqW6HLMCpMlON6Pa6kEaixuptwvygAR2Urp70Ty8SlPKmtLaWzMukwcG7Nxc8Rz1GhgyjmSr4HSSMOo0lzp0tXPbmZnHrsBcAX4AAab7RHnmUtkR5pyZDYrtfTLcIWmH7osPxNaBUZCOwkyr1eNzp3qKJa895+J/YQrTCPMlUeGubzgZrQ3N3YsfP898Jdb8pb0eGxj3gqqMZbqLEcuMFOo87i7izhpzDZojIlFOBgA1gSmFPIVQfZpe3uiKm51N4Ra8CjbRnOrX6csrYa1I6tSXNgAWPcBDSpSeIllLidDtKlzTXJaV5tlcxqvDUgcAr1ugB8Tf5CLKnDEseBi0pTuHKW75kvhcjq5KLxCi/jx+cVFeeqo2eqWFHsreEPBDqGSWEAC1H7RPfX9QhUO8hqv8ADl6P7CMJHQgAu2zO3zyVEuoBmINFceuo5G/rD5+MWFC9cVie5nL/AIDGrJzobPw6foWSd0kUCLcvMv8AZEmaT8lt84sI3FOSymZ2rw25pvEolA2s6QquuBk0iNSyGuGmv7VxyUA/Rj594hqrdwgvFku14NXqvdaV4v8AYrWH0CSVyoPEneTzMVNWrKo8s19pZU7aGmC9X1Y6holiVXLZkKqcpJRgeTIwZWHeNR4MYk29x2TKziXDleRSTw0TldtC71lPVBFVpamVNCk/SymtzG9SMw74l079N4kilr/h6UY5pSy/Bjra3E0apoJ0lhMEmY7OFOqoygG97WPdviTK4pxWWyqo8Muas9Ki16kb0jY/6V1NRJUyZtIc6uTfNYaiw3AkLx5jjDVO9U5KKXMnV+Azo0nUlNbDvHNqqbEMKmS1WYrzCpAK+rMUg772K35cIflWjGWl8ymnb1Y27uGvdRQaZauWoSXWTpaKLBZbzFAFydysOJMK7RFN/wCTj+UczMJnzB9LWTnv9pph/U5iFK/w8KJuLf8AD3aU4zc+azyIYYMucqt2sTutqB4Q97S8ZewyuFQU3FNvB1LkKNwH9+MJc5PqOQt6cNkhWEjwQAEBxrKIKYtiRyJifF7GbqR0zaOGGkdEG1rg5VgzNooWw5WUaX5CKp0m6mpsny4vFWXs0Ib9WU/Fpprp5kST9ChBmzBxtuVe7lzOu4ay4xUFqfMqdbjTw/kG1FCDTMqi3VZSo5AaH/KTCKVTNRoc9ndKFOtnv5+g4wyp6yUj8xr4jQ/OKyvDRUcT0qwrqtbxn5DqGSWEAC1H7RPfX9QhUO8hqv8ADl6P7CMJHQgAIACAAgAIACAAgAI6ARwCM2le1M/flHxYftEqzWaqKrjUtNnLzx9zjDVtSS7cQD8TeH283LM5xf8Ap8Dil1wBiWedLmP6meqL2zYHTS/KKhRlKWx7ipwpUIqXgvsR0ivlyxaWjHvNrmH5Upy7zItO6pUlinFsWqXkqASoJYXsBrr+UIgqjeEx2tK3gstbsi6mcrerLC+ZP+0SoQkubK2tUhLuxwIQsYCACGrB228f2ibT7qM/dLFWR5SAdYmY2Gdbk7gMwuT3WhXQjGhYzjk3E5ppaEFZI9pNIIuv+leQ3t3C8MqKhuxrSo7ssGH4LLpZQlyxoN7HezcSYYnLU8keo9TyRtdJBdlO51t8RaIylprGg7PtuD6lzpyKrsvNKNMkNvRiR5Gx/Y+cLvqeymi2/Dl2mnRfqiwxWmqCABaj9onvr+oQqHeQ1X+HL0f2EYSOhAAQAEABAAQAEABAAQAEAERtUP8AwzdxT9QiZY/FRTceWbN+q+57hZzUku3AW/CbGFyem5eSm4jRdzwT3f7cP5BE080FK9esk3G9df5+WsV6XZ1fJnq3D7yN/wAPjJd6Oz/QSwFx2l47/KC5T2ZY8OlHeL5ieOS7MG4EW8xHbaWY4EcRptTUuhGxJK4IACACIrvaHy/IRMpd0oLzHbNo6wuk66fKlXt1sxEvyzsAT5Xhx7Iin0Bh2AyqSUJUhbKN54sebHiYhyeRiW4hUyoQNNFdxmTbKw4G38RFrrGJGk/D041FUtZ8pIo+0qGRVS6hR2X1NuYFmHmtvhE6GK1JxK+0qTs7nD5xf0LDLcMARqCLg9xilaaeGek05qcVJcmdRwULUftE99f1CFQ7yGq/w5ej+wjCR0IACAAgAIACAAgAIACAAgAb4hTdZKdPtAgePD5w7RnompEa8odvQlT8UVnZ/FOpJlTdFvvP1W4g9xizuqHaJVIczLcLvlat29dbP6epPzZH1l1U8v25iGKVf+2ezKPjX4bnTbr2vvQe+F0/kTlzCp0iROCmtzP2HEa9jV10n6p8n6jRpJV80vTu/vhDbpZjhmmt/wAT0tSlKLi/LdEwtpidob945GIEoypyNvZXtDiNDXDl+5Wa20p2ViND8uET6aco5SKa5nCjNxk+Qwm4iPqi/jpEiNB9StqcQiu4siV5kzuHwH+8L9yAxm4r+nyG86XlYjlDkHlZREq03TnpZIbLTMtdSk7hPlX8C6g/nHXyGnyPpSqlRFaGWiCxTsgagZnlpmO5esdUzHuGa/lHIxy8CNOSAmjNMqKcuJhkvlzgAZgb5TYbiCpHlCK1PZoLG5lb11UX9r+ZW8Ww7r5Dyj669pPeHDz3ecM2tTTLSzQ8cpxlKF7S7sluQWytfoZL6Ml8t+XEeIP96QX1HftIltwC+Uo9hJ7rl6FhiuNKLUftE99f1CFQ7yGq/wAOXo/sIwkdCAAgAIACAAgAIACAAgAIACACNxXBkn6nsv8AaH7jjEqhcypbc0Vd9wqlde9yl4kEcOqqc/RklfuG481MT1WoVe9sZ+VjxCz+G215fwIJilQwzBcw3EhCde/LD2inHbJQXNn7VJ1ZR9cL7g2IVH2SP8B/eF6YkCNpbt4Ty/U5k+kzTlDNrwvlENzlRissvbKzuYrsqCaT88C87Z1kXM7A66hb/mYZjeRk8RRZT4JUhHXVkcyqVV3DzMdlUkztO1pQ5IWhBIIetP0jf3wETafdRn7v40hKXMKkMu9SGHiDcfMQsjn1XTT1nyZc5dVmorg9zAH94jyQ0yu7RYjIl3lzgWDKSyhCwCG4u/AA6iEYfQjVK0YPDIbCEpcrCly8CwF83IXDdq3LhCZZCMozjmPISrKMFg24j5+MMumnLUTIX9SFCVu94vx6ehQtscKaVMFTK01Ge3BuDeB3H/eJUGpR0SEWdzKnJNPdciRwuuWdLDjfuYcjxEVFek6csM9KsLyN1SU48+vqSNH7RPfX9QhuHeRIr/Dl6P7CMJHQgAIACAAgAIACAAgAIACAAgAIACACuSm9GrCu6XO3dxO753HnFm/61DK5ozEcWV+4PuVP3JKqk2Pcf7MdoVNcTF8f4c+HXmqHde68vIh1JR78VMdlHKwa2xudcIVY+RZJiiYluDD890Vq92WfA1MkqtPHiVhlsSDvGkWSeVkzco4bTPI6cIas9dvGJtPuoz118WQjCxg3XoU2jWfSmjc/S01ygO9pJOlvdY2PcVhE0JaLbPrVop7zpqM0icirNZFZzLMstlLIoLMjByCQDYqNLEkJg0NqK1GOU1fLnYsnoAZpQmubgMAJJvcEEXC23X45eMcccJ5I1Gg6bm3yfI0GplRFOtERW04YEMAQRYg8Qd8Ce4h88mc1chsPqLi5lP8AMcveHz+MPTgq8MPmXfCuJSt6il06oteGTQ7S2U3BZSD5iKfS4T0vxN/KrCrbucHlNP7Cvocz+nM/A38RzRLwfyHPaKX5l80Hocz+nM/A38RzRLwfyD2il+ZfNB6HM/pzPwN/EGiXg/kHtFL8y+aD0OZ/Tmfgb+INEvB/IPaKX5l80eehzP6cz8DfxHdEvB/IPaKX5l80e+hzP6cz8DfxBol4P5B7RS/Mvmg9Dmf05n4G/iDRLwfyD2il+ZfNB6HM/pzPwN/Ec0S8H8g9opfmXzR56HM/pzPwN/Ed0S8H8g9opfmXzR76HM/pzPwN/Ec0S8H8g9opfmXzQehzP6cz8DfxHdEvB/IPaKX5l80Hocz+nM/A38RzRLwfyD2il+ZfNB6HM/pv+Bv4g0S8H8g9opfmXzRBbV4PNeWrLKmFkPBHvY+A52ifYtxk4tczP8fVOdKNSEllPox5Jp5syQrNKmBrago41Gh4eccjB06zjjYreOab7hcaia1x+fgyNrsOm3B6qZr9xv4iTKLKngFdqm6M9scskpg0iaZdjLmXU21R93DhFfcUpKWcG7sbqn2eHJbeaI/GMNmiZcSplmF/Uffx4RIoanHkQL10+1zGS38yIqGEs5X7B32fsm3gdYfUJeBBlXpReHJERXTFLkgg3tuMSqWVHcpbuUZVW4sQVr6DUngIcIpMYXKrKack6TKnpMlm6sJUzzBGXUEaEcoDpvGye2IrUAnSplPPG9XR1VjzluRY+6dfHfDUoiGiUqJQ1tbXfaGWmNtEJisxZSM73yryBJ8AALk9whOlsRpbKFUbY3ewo6kr9rIb/ht+8Odg/E66LHE2VLrJTLkex3hkZWU8CARw5iEYlBjOmVN5RXsFpaikqklPLmNLZ1swRiB2h2t2neI7VoqriS5o0PDOJyoxcJd1/Q+pIllYEcAIACAAjoBHACAAgAIACAAgAIACADyDqB7B1AIACOgEADKs9by/mABCBgzqXvHiIAJKAAgAI4AQIAjoBAAQAf/Z"/>
          <p:cNvSpPr>
            <a:spLocks noChangeAspect="1" noChangeArrowheads="1"/>
          </p:cNvSpPr>
          <p:nvPr/>
        </p:nvSpPr>
        <p:spPr bwMode="auto">
          <a:xfrm>
            <a:off x="307975" y="7938"/>
            <a:ext cx="304800" cy="304800"/>
          </a:xfrm>
          <a:prstGeom prst="rect">
            <a:avLst/>
          </a:prstGeom>
          <a:noFill/>
          <a:ln w="9525">
            <a:noFill/>
            <a:miter lim="800000"/>
            <a:headEnd/>
            <a:tailEnd/>
          </a:ln>
        </p:spPr>
        <p:txBody>
          <a:bodyPr/>
          <a:lstStyle/>
          <a:p>
            <a:endParaRPr lang="hu-HU">
              <a:latin typeface="Calibri" pitchFamily="34" charset="0"/>
            </a:endParaRPr>
          </a:p>
        </p:txBody>
      </p:sp>
      <p:sp>
        <p:nvSpPr>
          <p:cNvPr id="55306" name="AutoShape 10" descr="data:image/jpeg;base64,/9j/4AAQSkZJRgABAQAAAQABAAD/2wCEAAkGBxQSERUUEhQWFhUUGBgZGBcVGRUcHRgYGBkYHRgcGBcYHSggGBwlGxgcIjIiJSorLi4uGiAzODMsNygtLisBCgoKDg0OGxAQGywkICQsLDQvNCwsLCwsLCwsLCwsLCwsLCwsLCwsLCwsLCwsLCwsLCwsLCwsLCwsLCwsLCwsLP/AABEIAOEA4AMBEQACEQEDEQH/xAAcAAABBQEBAQAAAAAAAAAAAAAAAwQFBgcCAQj/xABIEAACAAQDBAYGCQIEAwkBAAABAgADBBEFEiEGMUFRBxMiYXGBFDIzcpGhI0JSYpKxssHRU/CCosLhFTRDCBYkg5Ojs9PiY//EABsBAAEFAQEAAAAAAAAAAAAAAAACAwQFBgEH/8QAOBEAAgEDAgMFBgUEAgMBAAAAAAECAwQREiEFMUETMlFhcRQiM5GhsQZSgcHRI0Lh8CRiFXLxJf/aAAwDAQACEQMRAD8AhozJ6mEABAAQAEABAAQAEABAAQAEABAAQAEABAAQAEABAAQAEABAAQAEABAAQAEABAAtR+0T31/UIVDvIar/AA5ej+wjCR0IACAAgAIACAAgAIACAAgAIACAAgAIACAAgAIAOJk4KQCbZtBfcTyvuv3QtU5SjlDM7inCahJ4b5HcIHggAIACAAgAIACAAgAIAFqP2ie+v6hCod5DVf4cvR/YRhI6EABAAQAEABAAQAEABAAQAEABAAQAEABAAR0B1W4bNkosybLZEewVmFgSdw7ie+HHRqJZw8ESF9bzlojNZQttJhgGAPUEdoVUt0PIKer/ADLRZWUP6e/VmY45cf8ALSX9qXz5kbLa4B5gH4xVSWJNGupS1QT8UdQkcCAAgAI6ARwAgAIACABaj9onvr+oQqHeQ1X+HL0f2EYSOhAAQAEABAAQAEABAAQAEABAAQAEABAAQAWLYPChUVahhdJYzsOdvVB8/wAolWlPXU35IqONXToW7085bfycY7tVPrqnE8NWV1yzHSRTiwAkspyzHdhrYFS99dVi4clnBjIU5aXNdP3JPpikLSYHKpVNyXlSwTvYrdmY95K3846kopIRKcqs3J82UqStlA5AD4CM9N5kz0mjHTTivI7hI4EABAAhMmy1cGcJjKyTlRZZy5ZoROrdjcXGeYotu36GLG1hDs3KRmuKV67uo0qbxhZ+YsIr2aOPLc9jgoTM9c2W+vgfK53C9j8DDnZy06ugw7imqipN+8xSED4tR+0T31/UI7DvIar/AA5ej+wjCR0IACAAgAIACAAgAIACAAgAIACAAgAXpKOZNNpaO5+4pPxtuhcYSl3VkZq3FKks1JJEpL2QrW3U7+ZQfmwh1WtV/wBpDlxizj/f9/4LZ0VUuR6sNo8t1luLg5WXMSLjTjE+yoyhq1Iz3HbynX0dm8rc76KsKlD02py/TTaypVmP2VmtYDkNYmpLOSjlJpaehRelTGxX4lLp5RzSaK5cjcZptmHlYL45uUMXNTRB+fIseFWrr3EV0W7/AGI+KI3wQAEABHQyMcUfKFNr9tPIXGYd17Kb/cA46TLeScXB+pS8Spyp1oV4+j/YeyQoloLAzGLzHmcbOQJcu/GwRm7hMA5x250qnGPUb4X2k7irUbenkexBL8QoZ7dUU+rMnO7d5ldhR3WDj4RMqyap6emxTW1OM6/aPnl/cXiIXAtR+0T31/UI7DvIar/Dl6P7CMJHQgAIACAAgAIACAAgAIACAAgACY7hnHJLmy4bE7H+lWnTriT9UDfMt38F7+MTra01+9Pl9yg4rxhUf6VF5l4+H+TRnrKWkUI0yTJUblLInyJEWiUYrC2MhKVSrLVJtsattlh431tN/wCtL/mO6kCpT8CvdFdQsyZikxGDK9fMKspuGXKuUg8RaCIVFjYqOFbRT/SKjC6cGUZlfUCbUXF0lzJrW6tftEX7R3aaGESmotRfUfp286kZTito7sqdJTLJqqynQWWTPdVJ1YgMwGY8dBFffrkzS/h6acZxx4fUsWBYHOq5mSUug9Zz6qjvPPuERKVGVV4iW17fUrSGZ8+i8SNrvoquopT61OwBPBgRcEDhpb4wuvbOlh5GeH8TjeNpLDWDyI6eCye6wclVujIoXNLAmKN3Wy+w7D39GiZdaWk0UvClUhOcJ78/uI4hKzSnXmp8jbQ/GI9GWmaZZXlPXQlF+ApTzAyqyqEBVbKCWyqFAUZiAWNgLnibwu5lqqsY4XRdK2ipc+fzFIjlgISZLKx7V0uxVbbmfLn143yj5w/Opqgk1uQqFt2daVRPZ9BbML2vryhnBM1JbC9H7RPfX9QjsO8huv8ADl6P7CMJHQgAIACAAgAIACAAgACY6t+RxtJZfIbelZvZjN946L+Lj5Aw72WO88fciu5ctqSz58l/vodLTuxALm5NgssWuTuF9ST4Wg1xW0V8zkqVRpyqzwvLZGjYN0aUqqnphLTZvqpm3EAsRc3LEAEnhFpTt9vffyMndcTzJqjHZdXuxl0vYhVU600imcU9HM+jMyVowZdBLuPUFhpbkeWr9STjFtb4K+2pqtVUZvGXuzPVwWSBqmY7yzElieeY6xTyu6recm1hwi1jHTpz9xX0Zl9Qgj7Lj8mAuPO8c7VS730HPZZU/h4a8H/Jp3Q7UhkqFsVKshKnhcEcNCNN4iwsk1F75Mxx2SlODxh43/3qVZafq9qpyf1JkmaO8FVJPxJhytHMoPzGLKaVGtHxiNNm8G9Lx3EZZNkFQ7OR9kO+g7ybCE16PayivUdsb12tGpJc3pS+Rqmz2IUiVdRQ06ZJlOst5lho2cX33uSAVvf7QiRCEYbRRWV69Ws9dSWWZZ0k03VY854VFOj+JXsflLiLfRzT/UtuA1MXOnxRHxTm1EXsgZtW7vM2UcrsfnEmnmtKMHyRWXbjZ0p1o83/AKh4aRllS2dgXYMXUKQEIOgDH1wVIN+48xEu5t4aMw6FPwridaVbs626l4nEiSXYIpAuGNzuVURnYkDf2VNhxNhpEClDtGaC7uOwpppbtpL9RzimHNTzeqdkZgqsShuO0L27j3QudJwmlzGaN5GvQc86ea32G1QbC410Nv4h25ivdfiQ+F1X/UXh+uX/AJOptbLeWElqWGSVZirJkfstOLBgMzlgV0uAN2lo7W0xbXTodslVqJSeU23qyvkj2j9onvr+oRDj3kW9f4cvR/YRhI6EABAAQAEABAAQAJT54Ww1LHco3n+B3nSHIQcvQZrVlT25vohMU5bWZryQeqPH7R8fhCnUUdofMaVCVR6qzz5dF/JZtiJSGsl9ZlyqGYBrWJA0GvHj5Q5aJOpmRC41KcbXEOrXIs+yWAy2xCdMWxlSCMltR1jC9hzy6+domUaMe2clyX3Ka9v6isYUpd6XP0X8jugxPr8eqVv2KGlCAcnmsrufGyqPKJ3XJQ/248TO9jqh8Rw3EaWacxmGdUSL/VmKc9geF2IPmecNa1r0eRLdvLsVW/7YENhEFY9OH1Dnt8L5LlvC+X5xW9gvaNHQ0/t8v/G9tHvYx+pa6vBKNJ0+VNmGUQBMlMTplYerY7yCNOJEOzo0lJp7ESjxC9nThUgtS5P18R10Sz7T5yH60tT+Fv8A9Rzh795oX+JIZpwn5jjHcIP/AHlopw3PTzC3/lX/APsWLKUTLwqNRaXgRXQkRMrcWn788/Q9zTJzH9oF3v0Ozz2a9X9MCWB1HV7WVl/rgJ8ZUth+kQicsSivUdpU9dKo+qUWO+mGjAr8JnMLqZxkv3h2SwPkXhU4qSwxu3qunLVF7r90U/HAZeK1tPuSWymWot2VZQ1h3doRXXlGMUnFGp4Je1a8pQqPOEsClFKDTEU7i6X8mB/aGbN/1CVxyObR48USFbKKPUKd1ww8SdP8pPwh+OYzmnywQJuNWjbzjzzgjTLZSrBiji5Ura4BUqbggizKxFjwPhDFNOnv1wT7mcblqPRNfq/Ik8Iw4rLzqoZmvq/qqBvZuZ7v4iTTjNRzFbv6FXd1aMqrVV+5Hp1bI+fOVmDoVZb6G2hI0OnK99Ibu04uLZI4LKFWE4R2WcoRVb7ogczRtqK3HdJLX6M5u11i9nuzfLh8e6HIJbPzIlac/eWNtL3GcNEwIACAAgAIACABGonWsqi7tuHdxJ5AQ5CGd3yRHrVtLUI7yfL+X5BTyMtyTdjvY8e4ch3QTqatlyO0aOj3nvJ82LQ2PhHQwnszZOjujEuhlnjMu58zp/lAi7s44orzMBxmt2l3Ly2+Rn/RpWdZjeKEn2zTEHijkD5CHXP3lHxRH7HNF1PBpEL0NSzLrBKbQpMny3HgjXv5iI0l/wAhPyLSDT4ZNdVL9yubFzmWVdCVKTGysCQRu3ERGvW41E1zwWnBIRqWsoTWVqZaKWhqKpmZEmTmGrNqT3XY8e6IyhUqttLJaTrW1mlFtRRK7BVPU4iitoTmlsp0Kki4BHA3Ah61zCssrGSv4xouLNyg08Yexpm1M5JEibVsO3TyJxVuIDAEgeJRfhFy0YmJnH/Z4lZZM6++Zlb8LOsIS95seqTzSjHzf1/+CG1Ur0baiTM3CpSS1+bKwQ+dlHxhusuT8GSbKW04vrF/Tc0XbPZz01aYAgGRUyp2vFUJzAd5Bh9ogQkkY7to4OP1luCSwfHJKiDffD/U0H4fz7Q//UKY9tbb7iK+3eKiNHxJKVrNeRJ7QzbzWUam4J7yBYD8/jE2s/f0Lm+ZQ2McW/bS5RTS9XzZxi1EyHtWzM1rd9lP4RmsPdMcrRcsxXiKs6sKeKj32fouf1z9yZwt3v1eQiUq+swIue6/CJUG1LGNinrxhKCnqzJvkReKYTLk08tkNhfIiHeQBmdifeYDxvDN6k6WSw4FKcLlwXLqRshzLyuMpvuB13EEXHiIrItx941VSKrZg8rBzR+0T31/UI5HeSFVlilJeT+wjCB4IACAAgAIAE587KL7ydAOZO4QuENTGq1Xs4569PU5p5OW5OrN6x/IDuH9747UnnZckJoUnD3pd58/49BaGx8I6B4Y4BvmAyslNJXlLQf5RGipLEEvI8zupaq035v7nz5szXNIramanrJVzTrx7TXB7iCREC7m4ThJGi4PbxuLerTl1f7FkxnGqSQ1RV0UqeayrQr1dh1ct2FnmX52PmeV4ejcUp75wQ6nDryitCWYt9OuORVMFo+pkKp3i5PiYrrmr2k20afhlq7a3UJc+pqe006fhWB9ZSACcOraY2UNbORnYg6G1wNdwi3oU+zgkYm+uHcXEpv9PQr+Py51WMPxOlllqjrEk1CyxoxBur9wBF7ncGGukITVaGeufsP4dpWcG8xa+aa/Y07azCfS6Kop9xmy2UdzWuv+a0SehVrGTLegSrbO8pgQ0tXRgd4yspAPhcjyjnUca9w0naXZOVWzqWc5ZXpZmdStu0NCUPcSB8O+BxyJhNx5HlZttQylns9RLBpiVmIT2gw4Bd7X4W3wakHZy5mC4XOeon1FXMBDVMwsAeC3NvkQP8MV13JTnGmajg9KVChO4a9PRFmwGhmTZst5YDSAZmdgNVeWwsDy3MIl06Maawiku7+rcTc28eXQV6g+mjMP+oD5ZgfyhlUX2+vpgmyvYPh6pR5p/wCssSYeTWKXFzNZsptooRbkjmx0HcIkKC1airlcS7Ps1yIzbnGTTB2VLhBoo5XALG/rHXjoLbo7p1PfkCmoQ25vm/4K7VVbTMpYk9kBRyB1t4knzJisvXKVTSazgkKdO27V7N82xJVuSOIvfutviI6clzRcRuaUkpReUxajXtofvr+Y4R2McNPzEVp5jOPkxCGySEABAAQAEADWR22z8BcJ/qbzOngO+Hp+5HSv1IdFdrU7V8ly/kdQyTAjoCtLTtMdUTVnIUAm2pNhrwjsYuTSQirUjTg5y5JZJnpA2bOG4ek+/WTDNVZn2VRgfVHHUAXPOLJWEVHfmZZ/iGcqj0pKP19TYsMa8mUeaJ+kRYQ7qM3VeZt+bPnMSurrsQQ/VqZh+LMYrOILus1f4eltUXoX+j2IRadZ1ZUCnz5QobKAC3qhixF2PIQU7HMcyeGF1+IHCq40o5S/3YqmN0L0tS1NOFmtmRh6sxPtKfkRw+cMVbWVPfmifZ8VpXScVs8cjYdtcbFDQTKgyuuVAgaWSBdWZVO8EaBr7ouuhhVvJ5Klh+1ofDa1qKmSkaRIM6WEyEG6kk5QoAIC9/CGadaMm4x6E66tK1OMJ1HlNbEl0QbQNVUCLOmF50sdpmN2ZWJIJPG2q37oXTqapOPgNXNu6cIVOkl9epKUOysijqquulkqZ6ZnTTKrC5dh7xFz335wvGNyOpN+6VrCulB5uGGq9DmtMW6nIF6suoF2vmzKmoJ0Nu+OZ6HdCe6Zl+zUjrEmT5jK7z5jM5BB1uSQRw1JOvMRHq0XUlu8JFna30bWm1FKUnzzyx0LNJwlsjMEJIAKg3AKg9uxt62XcOJhELOMW29x6vxytUioxWPHzJvY/EBSNOlkXBLMVAvwGYqOe5rd5h9VNOzK+Vvr96Gyf7lnp8EVp3XNoFvlW2pvqPAW0+MOLchtY2F6Oas1mmn1ZLzElkbiAEDnxDB1+MdOGWbb1onzGDsFkg9ok2zWN8o7id55Cw7mqlTStt2TbW0dV5k8RXNsg5W0KrOR5NQJbpexyXAJ0BBYWBA08zESEa0G5uOWXledlXjGhCrpS8tmSEtD2izM7OSzO29mPExBrVZVJZZfWdnC2p6I7jmj9onvr+oQ3DvIer/Cl6P7CMJHQgAIACABCsY2Cje5yju5nyAMO0lvl8kRrqT0qEecnj+RaWlgFUbrAAfKEbzY7mFKG7wkOqnD5stVaZLZVf1SRobfvC50ZwWZIYoX1CvJxpyy0PsA2enVTrkRurzWaZYWXnvIv4CFUaEqj2Ww1e8Ro20Xl+90XiS/SlhK4dR0s6mBHU1UszG+s6nXtH3kUW3axbxt6cEsLkY6pxK4rSlqls8ZXTHgR3Shtg1erUNLL+hbI0ye432IYCWPEbz4d8JlcwUcjlHhFxOpoxjz6YNX2UmZqKmN7/RIPMKAfyh+nPXBSIFzSdKtKD6MxzF6Lq9pJ0th2Z8ynmDvDMgb5loi3UMuOfEtOFVtEaqX5H9Cy/8AaCpy1FTt/wBNKles5WZWAJ/LziXLk8FTRxqWeWVkr22LGowaXU752HzgubiZT2Wx7rFfwxEt5drS0y9C44jT9kvNcNk8NfuahXUwxHCWRT/zNN2SeDMgK/BrRKjvFFPNaajz4mZ9FaM1LWq4KmXTTJUwH6rLmFiOdhEWlDTWn4MtruuqllRXVNr5Fe6O8XmU0qVNlnVcwIO5lzG4MRa9R0q+qJb2FrC74eqc/P8AQu21u2VVXUz0tDSvnmgLNmF1siNcG27eARc98TqNwqq5FDe8OlZyw5J55HOz884NSShMBmUzX9IIF+qmMfXA35D6ptuyqbamH0V0nvsIiipmqpsyjloZblGUKey8x1GumlhqTbkTvvCakmlsO0KanLEnhLmWrFMEaZLly1dlOpaYpVdbdnMALst+R+MM1acpJJPBKtLmjSm5yimvB/7zOcI2YIdZk4qZiizMt7EDx4kWF4VTpYw5cxFzdKWYUtoPfB3UGbWFkRmlUwJDzFNpk4jRllH/AKcu9wX3n6tvWh4gld282lSjkLS0agzCMktEAyqAOW6wGvjaEykorMuQ5SpTqS0wWWzMaOgLMonSpj6El5rggE6nKoJ4xX1a+zcZL9DU2fD1lU6tJteLey9EPjgdOTfqx8Wt8L2iMrurjmWf/iLNvOj7kjEcskLUftE99f1COw7yGq/w5ej+wjCR0IACAAgAbr2ppPBFsPFtT8gvxh7lTx4kRe/cN9Ir6v8A1Fi2SxSXTVGecgZCpW+XNluRqB4C3nDtrVjTlmRD4xaVbmklTfJ8vEdbTY0a2ckqVfq8wVbixZmsoJHCw/fwC7iuqrUI8iLwzh7s6cq9XvY+hc9usZOEYZ1lOqkyzKRVa9jdhmvbiQG8zFrGKjFRRk51HVqOc98nHSXIFXglQy8ZKzl/wFZn5AiO9BCTjJoyalDCkkVEwZZc2yKx+s40IHn+Rilq28tTaWxu7PiNB0oxlLfCz+psfRpV56FV4ymZfK+YfJosbKWaS8jM8cpdndt+O5TOmKnNPiGH1wGmbqnPerZ5f+r4Q7WWY/UiWM8VEn1yvmWrpUrpP/Bah5gDpMlqEHN3I6sjwYhv8MOZysojaXCTT6Ge7MhnwTEVmb/RVfzUORfv7IiJb47SaXLJdcSU3b0JT54ZcOhXHBMoZdO57ctezfih5eB/aHaVRa5QfRkK7tpKlTrpbSS+ZM9JOJS6PDKqZ2VeajItgAXmTBlX3iL38BD7IEW8+hiez8gpTywd9r/iJP7xR3UtVVnoHCaTpWkE+u5oGwMrsTn5sq/hF/8AXE2xWIZM9+IZ5uIx8EOcY2ip6OZ1NUk2Wkzs9Y6AymvvBIJt4ED4RNM+O9nMAkymtIP0LhpqBTcLeykI32TnuN/rNwtbjWWvIXGeIteJb5XZ7XLdfnwhWcbiFvsQrbTyGQkTBa5BOo115C57tIRCpGfJj9e2q0HiosFBx3bY5RJpEL5AFBGiiwtqdw+Z8I5OrCHeY5Qsq9f4cW/sVekp5mZps5s01tNNyryW/wAzFZcXKqSS6Gr4fwuVrBye839B8bZh62S+64zZfG1r2iOnHLLKaraY+IHfpu4X5cLwiWM7EiGrStXM8hIoWo/aJ76/qEKh3kNV/hy9H9hGEjo+wXCplVOWVKGp1JO5VG8mHaVJ1JaURby7ha0nUn/9LbUbH0rO9JIqHNbLl9YQwugv6ofKtkvwGa9tdYsfYIY2e5mV+ILjVqcVp8DPKOpzhgVKujMjod6upsw79Yr61F0pYNHY3kbqnrjt4o8otQzfadv8py/6YK22F4IXabqUvGT+m37Gj4Js1TyaP0qsRppcLllr98hZaqLi7sWG82Fx3mJ9vaw06p7mb4jxis6zpUHhLr4kJjeGigxmklj2FS6NLvvR1YZ0J4jUEHfraFStIxkpR8RqnxipUpTpVd8p4ZYunmUThDn7M2UT+K37xOZRU+ZNbGkVOEy0OoaU0o+Gq/laGqDzAlX0OzuH4bP5ox/E6Zl2YkZvWp69h8DNU/M/KFvkMweJp+n0Zdei3FMk9pLHSct199QTbzW/witsqmmbizT8et3UoQrLpz9H/kuHSLs5/wAQw+bJX2gs8o8piarrwvqt/vRaNZMnGWGYnj2OzqvC5FEUfPKnjrN3ZCBgUYHUFWOnd4RDhUVPMJdORd1bSVy41qSzqxq8n/ks7D0fAa+c2nXgSU77kJp5sfhCLGL0uT6sc49VTqxpL+1fcq+z7tKlSSrFXVVIIJBBIvvHjEGvNqs5RfU0NjbxdnCnNZWBzjUuZVOkyqmTpoX1Fc9geCgAQ47qtpx9SLHhdj2uU910yEQ+ZdckaHstT9XSywTZpgL/AI9V+C5R5Re0IaaaR55xGt21zOS/3Bzs7iknE6eZRV6qZ8kmVODDeVNlmD7raMCNxPmZBBHOx2zgwtJktp5mIZh6oN/05ZykqOZLDXhoLAXN+ZAkcSrTNDBbhPrPqLDjr9UARx7rAqD0vUjG9pHzTpMpOzLcvcLcXSWAQCd+t9YjVIxowcocy1talS9uI06rys5HCIAAAAANwHCKeTbeWbmEIxWIrCPYSKCAAgAIAFqP2ie+v6hCod5DVf4cvR/YRhI6ax0cYWJFJ17etO7ZPKWPV8rdrzi5sqWinq8TDccunWuOzXKO369Si9EO00v0ivqalwnpcwOrPwCFjlvwsHAHuw9KtGM9Mn0IsbGrVo9rTWVnGxV6PNUVVfUypbmRMqHZWCNaxZjcm2lwQT4xDvlq04Rc8BnGm5qbx6imFpmVB9piPxOf5iHUWamPQvbeWLZy8NX3ZrPSrVtTYZ1qC/UTaZwOBCTUIHhpF5jZI8+jJuTfqUDazaFsRxDDpsuUZcqnZXLMy3LO8ssLA7gEAv3mIzuoPbrnBbQ4RXj739uG8/oan0hYUarDaqSouzSyVH3k7S/NYlvkU0XuQfQlVdZhank7D4Bb/OGqMdOV5ku+mpuEv+q+mSD6cpMunwyVTygF66rzW5lusmOfN2Hxhx7EeGZSX6FTppzS2VkNmQgg8iN0Z7ViWUekdlGdHs5cmsM2vZfaGXWSgQQJgHbTiDzHNTwMXlCvGrHPUwF/Y1LWph8uj8TjEtj6OfNM2ZJHWH1mUsue27NlIzeJ1hVSjCp3kItr2vb57OWMmT9K+PS6ubKw2jt1FO2acyerdQQEFtDlBPmRyhFWpGlDK/Qes7apd18PfLy2RgFoom8vJ6DFKKwuha8F2sWXTGRUSzMCgiXbLa2vYa+4d+vhE6ldpQ0zRnb3g1SVftaLxl7lewqhM6akrgx7Xco1Y/DTxIhi3p9pULLiVz7PbN53eyNHnGzA6ALoLkC/heLs8/Kpt5gMwOtfRnJUyQM9t0yUN91+sQOHEd4EdTOFnqqozLcgNLfMxw6V7afF+sIlS2+jS2g3Ej89db8z3R06ZxWV6nEFBYAS0Kg/fbePhYeUR7uMnSaRZ8HqQhdpzeCbikN6EcAIACAAgAWo/aJ76/qEKh3kNV/hy9H9hOVKLsFG9iFHiTYQJZeBVSeiDl4LJtu0ZEjDqjLoJVNMt3BZZt+UaLGI4PM9WupqfVmCbBUBmy6eUN817X5Xc3PwF4qbmOu40+hseHVPZ+G9p4Zf12NU282qfCWoZFNJQy5rMrZr2ypl7KkbmOa9zfdFnJqnHyRlKcJXFXd7yf3IX/uixxWTNpUPoVSoqD9mS6kFlHLPcWXmW4CGJ0Y1XGaJ9G+qWsKlCfmvRlz6TaAz8Kq0AueqLAd6Wf8A0xLZUR5mNbK/SimtvYyx55gIpKkMV8eZvaFZS4fr/wCr+x9FJMBuAQSpsbcDYGx5aEHzi8RgXlFE2q2pkYK9NIk06lah5jPLl6EAkXccNWbceAPKESkopsdpU3VkoLm3hGb7YYpNxKtSbNUS5EgESpeYMSSQSzEcSQPwiIFe8i4YjzZorHgtWFZSq8k/mJ3isNVqXiK089kYMjFWG5lJBHmI7GTjumJqU4VFpmsrzF8VxerqFKTKufkOhVSq3HIlVDEecSle1EsPcqZ8CtpSysr0I2jo0lLllqFH5+J4xHqVZVHmRY29rSt46aawLw2SAjoF32KwzJLM5h2po7I5S+B/xb/DLFvaUtEMvmzDcZvfaK2mPdj9ySw3EaasmVVHOVC0pspVwD2GRbHXehJt3HyMTCmKdXzZ2A1QlzGM2gnk5FZrvJPELc3ZP70PrGMgRE3a+TMuOvsvAHMBbhwF4MCiHxXaqWqkSe2542IVe/Xf5R3BxsbYLsqZ+HVlbMuOrAMkm/aZWBmseYt2QeZPKOOW6QnVuSOB1BmSEY6m1j4g2/aKO6hoqtHoXCqzq2sZPmP4jliEABAAQALUftE99f1CFQ7yGq/w5ej+w62dTNV045zZf6hDlBZqR9RjiEnG1qNeDNd26l5sNrAONPO/+Nov5cjzqHeRj/Q8AZ1J/j+QeKzH/L/3wNTJ/wD4+3+7mldJWNUtLKkmspjUJMmZUACHK9rgjORbjqDFjLGNzM0dWpaXhla202oZsBebRq1KFmrJK3XMqEi+UqbC+YajmYRTnCUfc5Ei5o1aNX+t3nv9TQdna4VVHKmGzdZLAbxtZx8bwqnLXFMYr0nRqOJR9jOjqbR1pLMjU0p2eSbnMQ18qsttMt999bCGXb5qqoT48R02crddX9OpVJO2M8YvXzqZ7ymdZYUjMjGWAgIHPsnUb7iE3VZ0saebHuF2MLrV2nJL6liwvo+qK2q9OxKacxACS1UKVXgLXOQanTU6mF6ZVY4lshl1qVnVbovU1yfRfyaDh2zlLIH0clAftMAzfibWHIUKcOSIte/uKz9+bZVdq+k2kpmMinT0ueNCkq2RT9+ZawtxAvbjaOzlGKyxNKlVqS0xy2ZpX11TVThNndVJA3SqdFAtydjqx/sRV169OXdj+preH8PuqWHUqNLw5nUQS9COgEcAmNmsG9ImXYfRIe194/YH793jE20oanqfIoeM8R7GHZQfvP6F9kIRMuw7Pdy5CLYxmShdJ+AzqWoXE6MnMoHWW1BUCwcjiuWysO4HheFeRwy7aLHJtbPadPYknRVuSEQbkW+4D5m5joEZABftgdjxMIn1SXT6kph633nHLkOO/lDNSrjZDM6nRFp6UMYWRh/o6WDVBCBRYWloQWNhuGgX/FCaW7yEMtlO2anIZAVfWT1gd4JJO7lFbexkqjb6m/4HWpStlCD3XMlohlyEABAAQALUftE99f1CFQ7yGq/w5ej+w82aa1ZTn/8ArL/UIct/ix9SPxJZtKnozbsUputkzZf20dfxKR+8X551HZ5Pn/okqck2lvplmsh7sxI1/FFbUem6T8f4NTbp1OEyj1Wfo8mmdNeFGfhbsgu1O6zh4LcP/lJPlFlJbGZpNplKm2m7NVrcDMluP/ZMQ7SLipLzLnjNWNSpCS6w/kcdH+1zUctVcF5TqpIFrq2UXK358REaFz2NRxfLJaXHC1eUIVIPEsL9R5tv0iTp8s09BJdOsGVp8zKLA6ES1Uk3O6/wHGJju6eM5KVcGuVPS1+vQnejjYSXQSVmz7dYBm7VrS9NSb6ZrceA05x2nTy+0nz+w1cXemHs9F+71f5n/BOtt7hobL6bIJHJwR8RpD+pIgRpTltFZKD0n7fGcwoMOmgh1vOny2BAQ/URlPLeRzA52bqVYxjqJVrZVK1VU0t/sin0FCklAqC3M8SeZikq1pVHlm8tLOnbQ0wX6jmGiUEAHTSyACQQDuJBsfA8YU4tLIiNSEpOKe6H2DYU1Q1gcqL678u4c27vM98i3t3Ue/IrOJcUjax0x7329S4VWIy6OTLyrll9dKleAmPYsTz3knvvFxGKSwjDVKkqknKT3Ylt1s1PdRV4dOmS5y70DnI9vqshOW/Ika7jwMKEFVPSRLn4XVSKoGVVLLdFWzDM7KV0XepvvB3GO4AyNFvYAXJ3AQZwcbxuy5bMbNhSJk8XI1VOA725nuhipV6IiVK+dol5qcXl08ozJrWUfEngFHEmGYxcmJgm2Z8jTMQqTUztEGiLwAHqqOYG8niYVXrKjHSubL/hvC/bFKOrGF+uTvEKJkfrZRyuPg45GEwqQqx0shOF3weutXLo1yY/wrE1nL9l19ZTvH+0V9eg6T8Ubzh3Eqd5DK73gP4jlkEABAAtR+0T31/UIVDvIar/AA5ej+wUc/q5iP8AYZW/CQf2gg9MkwuIa6Uo+KZ9BKbi44xo+aPMmsPB851VKaTE62QNMk/rZfuzO2tvAERW38WsTXQ1PAJqcalF9f35m+YLiC1VMkwWIdbMN9judSPG8T6VRTgpIzt1Qlb1pU30f0M/6ZGkUWEeiyESX6RMVUloABYMHcgDwA8xCngbi3JmN4JjfVsZcw9i9g32baa9xtEK5tta1R5l/wAL4t2Muyqv3enka/sdh8mnktiVYwWTLF5d+P3wOJJ0UcT5Q3Z2+Pfn+g9xviWr+hSfq/2/kpW0e0dRjEwtMLSqJT9HIBtntuaZb1j8hw4mHbm67PZcyLwvhPb4nPaP3/wFJSgWSUngqD9hvirbnUfizWKNC2hyUUdFbHUWPG++EyUlsxym4T96GP0Hc/DJqS1mtLYS3F1bhY7r23X74XKjNR1Y2GKd9QqVXSjL3kNIaJZ4TaOpZONpLLLpTUM2rkU8uaGlSZI4k5phtYEKfUFuO/Xzi2jSdSEVNYwYqreQtq1SdB5cuvh/JMVTSKeXLVmWTLJshOik6/WOlyb7zcm8S0kuRTTm5ycpPLIfb7CeuwuoC9oqBMFuOTtaeIB+MKQhmc1fSdVNQpTS2KOQVnTgdXUaLlO9WI9Zt/LfHcAU+npHmG/A72PHme8xxzSI9W4hTLFhNIkvUC7faO/y5QxOTZXzuJVGSlVjaSF7Ru3BRvP8DvhEabkOUqcplWmYmamplmo1TOBkBICqTbT9zxiRp0x2J+jRHYv06nCgBRYDQAcBEOSUtmRaNzVoVO0ptpjV1BBBiBOLpSyj0GxuqXF7Rwqrfr/JWMVlNKcTk0ZDr94d8WkHGrDD5MxVtVq2F26ed4v/AH6FkpZ4mIrruYXinqQcJOLPT7etGtSVSPUVhA8EAC1H7RPfX9QhUO8hqv8ADl6P7CMJHTb9jcQ6+ikte7BQje8nZPxtfzi/tp66aZ51xKg6NzOPnlejM86aMHMqfIxBR2fYT+4E/RsfM2+EcuKeuDQ5wu57CvGXTk/RkPgm0E+kJ6l7Bt6sLqTztz7xFRSrzpPY2V3w+hdrM1v0aIfF2nVdSKirm9ayi0tAoVEH3VueOt/4h+peylHSlgg2vAqdGprk845INkujsVdWXmMBSSznm30035L7rHieAibbV3UjhrkUfFbCNtU1Jr3nsupIY5Xvj1aJFP2KCk9XQhWIFgxA57lHAX5mHpZ5Ln9iup6YvVNZX3FazZ+fJ0MslRuMvtC3gNR5iKmra1E88zY2vGbWcVHu+vIX2TxlKSo6yYDbKy6WzKSQb2PhY+Mdtp9jLMkJ4rR9sopUZJ4fiPdrMbpahAZaETcwJewGnazX53JHhaHbqrTqQ93mQ+E2Vzb1czeI+pES62omy+pVpjy9BkUFhYG4Gg3A8IYXbzWnfBZS9go1e2bSkPqHZSomesBKHNtT+Ff3IhyFjJ97YiXH4gowWKayWLD8Fpqd1Fw84i6dYRc24y03C194F++J9O3hT5Izt3xKvc997eC5C+Jz3FNUzV9aXJmEdxCkj5gQ8QCPwDEqatwNRVaqJeQqASS6dkhFXXMSAwtuveOt4EtpFQ2GxCroBNlOnWUzBgiTWAZddCAMwUEWJW+h3cbolVihmdeMSsjAZcvW2Y9+4dwHLxvDbqNkKrczktthKomKnrECBJsiRpzm9kRlRi53S9O87/LlDqp+JYUbNLeZGMxJudSeJhwnJJLCPCeW+A6a6nblo32lU/EAxAlsytlF5whjOSxiNc4cDRfhZyjeOPLKIbGkGSYfun8okW2dKK/jbT4nNx8Ue7L/APLJ4t+oxEvfis3fA8+xxz5krEQtwgAWo/aJ76/qEKh3kNV/hy9H9hGEjpcOjnaASJpkzDaXNIsTuV9wv3EaeQifZV9D0vk/uZ/jtg60O2gt1z81/g0/E8Pl1El5M5Q8uYpVlPEH8j3xbczGp4Mlrujurpzllf8AiJQ9RrgOF4LMU2BIGmYb+QisubRt6oI1fDONU1BU6zxjkxbCNgaqaw60dSnEsQWt91QfzhmnZVJP3tiVdcet6a/pe8/oRXSFtCmX/hGGnsD/AJmaDe/NM3E/a8l52sW4UIGdpwr39xl83z8kOth8RkUkoyWGQXzBwCc2m5rXNx8NfixQuoyXvcybxHg9SDTorKx8iaO1UkNLCEsJlRKk3IK5OtDkGx1PqEAczEqnOM+6ynr21Wg0qkcZJCXXB5k6VMQdbIYBlNjdG9R0JGqkfAgjhC8DCk+h7MnyEMpSiK05sqKFF2IBY7hoAqk3/ciOYOucvEVn16rUGlJyTcuZAdzrxKHjbiN437o7g5khOkLEZkjCZ02WcsxissMOGc2YjkbEx1HGPcVwtMXwqW6HLMCpMlON6Pa6kEaixuptwvygAR2Urp70Ty8SlPKmtLaWzMukwcG7Nxc8Rz1GhgyjmSr4HSSMOo0lzp0tXPbmZnHrsBcAX4AAab7RHnmUtkR5pyZDYrtfTLcIWmH7osPxNaBUZCOwkyr1eNzp3qKJa895+J/YQrTCPMlUeGubzgZrQ3N3YsfP898Jdb8pb0eGxj3gqqMZbqLEcuMFOo87i7izhpzDZojIlFOBgA1gSmFPIVQfZpe3uiKm51N4Ra8CjbRnOrX6csrYa1I6tSXNgAWPcBDSpSeIllLidDtKlzTXJaV5tlcxqvDUgcAr1ugB8Tf5CLKnDEseBi0pTuHKW75kvhcjq5KLxCi/jx+cVFeeqo2eqWFHsreEPBDqGSWEAC1H7RPfX9QhUO8hqv8ADl6P7CMJHQgAu2zO3zyVEuoBmINFceuo5G/rD5+MWFC9cVie5nL/AIDGrJzobPw6foWSd0kUCLcvMv8AZEmaT8lt84sI3FOSymZ2rw25pvEolA2s6QquuBk0iNSyGuGmv7VxyUA/Rj594hqrdwgvFku14NXqvdaV4v8AYrWH0CSVyoPEneTzMVNWrKo8s19pZU7aGmC9X1Y6holiVXLZkKqcpJRgeTIwZWHeNR4MYk29x2TKziXDleRSTw0TldtC71lPVBFVpamVNCk/SymtzG9SMw74l079N4kilr/h6UY5pSy/Bjra3E0apoJ0lhMEmY7OFOqoygG97WPdviTK4pxWWyqo8Muas9Ki16kb0jY/6V1NRJUyZtIc6uTfNYaiw3AkLx5jjDVO9U5KKXMnV+Azo0nUlNbDvHNqqbEMKmS1WYrzCpAK+rMUg772K35cIflWjGWl8ymnb1Y27uGvdRQaZauWoSXWTpaKLBZbzFAFydysOJMK7RFN/wCTj+UczMJnzB9LWTnv9pph/U5iFK/w8KJuLf8AD3aU4zc+azyIYYMucqt2sTutqB4Q97S8ZewyuFQU3FNvB1LkKNwH9+MJc5PqOQt6cNkhWEjwQAEBxrKIKYtiRyJifF7GbqR0zaOGGkdEG1rg5VgzNooWw5WUaX5CKp0m6mpsny4vFWXs0Ib9WU/Fpprp5kST9ChBmzBxtuVe7lzOu4ay4xUFqfMqdbjTw/kG1FCDTMqi3VZSo5AaH/KTCKVTNRoc9ndKFOtnv5+g4wyp6yUj8xr4jQ/OKyvDRUcT0qwrqtbxn5DqGSWEAC1H7RPfX9QhUO8hqv8ADl6P7CMJHQgAIACAAgAIACAAgAI6ARwCM2le1M/flHxYftEqzWaqKrjUtNnLzx9zjDVtSS7cQD8TeH283LM5xf8Ap8Dil1wBiWedLmP6meqL2zYHTS/KKhRlKWx7ipwpUIqXgvsR0ivlyxaWjHvNrmH5Upy7zItO6pUlinFsWqXkqASoJYXsBrr+UIgqjeEx2tK3gstbsi6mcrerLC+ZP+0SoQkubK2tUhLuxwIQsYCACGrB228f2ibT7qM/dLFWR5SAdYmY2Gdbk7gMwuT3WhXQjGhYzjk3E5ppaEFZI9pNIIuv+leQ3t3C8MqKhuxrSo7ssGH4LLpZQlyxoN7HezcSYYnLU8keo9TyRtdJBdlO51t8RaIylprGg7PtuD6lzpyKrsvNKNMkNvRiR5Gx/Y+cLvqeymi2/Dl2mnRfqiwxWmqCABaj9onvr+oQqHeQ1X+HL0f2EYSOhAAQAEABAAQAEABAAQAEAERtUP8AwzdxT9QiZY/FRTceWbN+q+57hZzUku3AW/CbGFyem5eSm4jRdzwT3f7cP5BE080FK9esk3G9df5+WsV6XZ1fJnq3D7yN/wAPjJd6Oz/QSwFx2l47/KC5T2ZY8OlHeL5ieOS7MG4EW8xHbaWY4EcRptTUuhGxJK4IACACIrvaHy/IRMpd0oLzHbNo6wuk66fKlXt1sxEvyzsAT5Xhx7Iin0Bh2AyqSUJUhbKN54sebHiYhyeRiW4hUyoQNNFdxmTbKw4G38RFrrGJGk/D041FUtZ8pIo+0qGRVS6hR2X1NuYFmHmtvhE6GK1JxK+0qTs7nD5xf0LDLcMARqCLg9xilaaeGek05qcVJcmdRwULUftE99f1CFQ7yGq/w5ej+wjCR0IACAAgAIACAAgAIACAAgAb4hTdZKdPtAgePD5w7RnompEa8odvQlT8UVnZ/FOpJlTdFvvP1W4g9xizuqHaJVIczLcLvlat29dbP6epPzZH1l1U8v25iGKVf+2ezKPjX4bnTbr2vvQe+F0/kTlzCp0iROCmtzP2HEa9jV10n6p8n6jRpJV80vTu/vhDbpZjhmmt/wAT0tSlKLi/LdEwtpidob945GIEoypyNvZXtDiNDXDl+5Wa20p2ViND8uET6aco5SKa5nCjNxk+Qwm4iPqi/jpEiNB9StqcQiu4siV5kzuHwH+8L9yAxm4r+nyG86XlYjlDkHlZREq03TnpZIbLTMtdSk7hPlX8C6g/nHXyGnyPpSqlRFaGWiCxTsgagZnlpmO5esdUzHuGa/lHIxy8CNOSAmjNMqKcuJhkvlzgAZgb5TYbiCpHlCK1PZoLG5lb11UX9r+ZW8Ww7r5Dyj669pPeHDz3ecM2tTTLSzQ8cpxlKF7S7sluQWytfoZL6Ml8t+XEeIP96QX1HftIltwC+Uo9hJ7rl6FhiuNKLUftE99f1CFQ7yGq/wAOXo/sIwkdCAAgAIACAAgAIACAAgAIACACNxXBkn6nsv8AaH7jjEqhcypbc0Vd9wqlde9yl4kEcOqqc/RklfuG481MT1WoVe9sZ+VjxCz+G215fwIJilQwzBcw3EhCde/LD2inHbJQXNn7VJ1ZR9cL7g2IVH2SP8B/eF6YkCNpbt4Ty/U5k+kzTlDNrwvlENzlRissvbKzuYrsqCaT88C87Z1kXM7A66hb/mYZjeRk8RRZT4JUhHXVkcyqVV3DzMdlUkztO1pQ5IWhBIIetP0jf3wETafdRn7v40hKXMKkMu9SGHiDcfMQsjn1XTT1nyZc5dVmorg9zAH94jyQ0yu7RYjIl3lzgWDKSyhCwCG4u/AA6iEYfQjVK0YPDIbCEpcrCly8CwF83IXDdq3LhCZZCMozjmPISrKMFg24j5+MMumnLUTIX9SFCVu94vx6ehQtscKaVMFTK01Ge3BuDeB3H/eJUGpR0SEWdzKnJNPdciRwuuWdLDjfuYcjxEVFek6csM9KsLyN1SU48+vqSNH7RPfX9QhuHeRIr/Dl6P7CMJHQgAIACAAgAIACAAgAIACAAgAIACACuSm9GrCu6XO3dxO753HnFm/61DK5ozEcWV+4PuVP3JKqk2Pcf7MdoVNcTF8f4c+HXmqHde68vIh1JR78VMdlHKwa2xudcIVY+RZJiiYluDD890Vq92WfA1MkqtPHiVhlsSDvGkWSeVkzco4bTPI6cIas9dvGJtPuoz118WQjCxg3XoU2jWfSmjc/S01ygO9pJOlvdY2PcVhE0JaLbPrVop7zpqM0icirNZFZzLMstlLIoLMjByCQDYqNLEkJg0NqK1GOU1fLnYsnoAZpQmubgMAJJvcEEXC23X45eMcccJ5I1Gg6bm3yfI0GplRFOtERW04YEMAQRYg8Qd8Ce4h88mc1chsPqLi5lP8AMcveHz+MPTgq8MPmXfCuJSt6il06oteGTQ7S2U3BZSD5iKfS4T0vxN/KrCrbucHlNP7Cvocz+nM/A38RzRLwfyHPaKX5l80Hocz+nM/A38RzRLwfyD2il+ZfNB6HM/pzPwN/EGiXg/kHtFL8y+aD0OZ/Tmfgb+INEvB/IPaKX5l80eehzP6cz8DfxHdEvB/IPaKX5l80e+hzP6cz8DfxBol4P5B7RS/Mvmg9Dmf05n4G/iDRLwfyD2il+ZfNB6HM/pzPwN/Ec0S8H8g9opfmXzR56HM/pzPwN/Ed0S8H8g9opfmXzR76HM/pzPwN/Ec0S8H8g9opfmXzQehzP6cz8DfxHdEvB/IPaKX5l80Hocz+nM/A38RzRLwfyD2il+ZfNB6HM/pv+Bv4g0S8H8g9opfmXzRBbV4PNeWrLKmFkPBHvY+A52ifYtxk4tczP8fVOdKNSEllPox5Jp5syQrNKmBrago41Gh4eccjB06zjjYreOab7hcaia1x+fgyNrsOm3B6qZr9xv4iTKLKngFdqm6M9scskpg0iaZdjLmXU21R93DhFfcUpKWcG7sbqn2eHJbeaI/GMNmiZcSplmF/Uffx4RIoanHkQL10+1zGS38yIqGEs5X7B32fsm3gdYfUJeBBlXpReHJERXTFLkgg3tuMSqWVHcpbuUZVW4sQVr6DUngIcIpMYXKrKack6TKnpMlm6sJUzzBGXUEaEcoDpvGye2IrUAnSplPPG9XR1VjzluRY+6dfHfDUoiGiUqJQ1tbXfaGWmNtEJisxZSM73yryBJ8AALk9whOlsRpbKFUbY3ewo6kr9rIb/ht+8Odg/E66LHE2VLrJTLkex3hkZWU8CARw5iEYlBjOmVN5RXsFpaikqklPLmNLZ1swRiB2h2t2neI7VoqriS5o0PDOJyoxcJd1/Q+pIllYEcAIACAAjoBHACAAgAIACAAgAIACADyDqB7B1AIACOgEADKs9by/mABCBgzqXvHiIAJKAAgAI4AQIAjoBAAQAf/Z"/>
          <p:cNvSpPr>
            <a:spLocks noChangeAspect="1" noChangeArrowheads="1"/>
          </p:cNvSpPr>
          <p:nvPr/>
        </p:nvSpPr>
        <p:spPr bwMode="auto">
          <a:xfrm>
            <a:off x="460375" y="160338"/>
            <a:ext cx="304800" cy="304800"/>
          </a:xfrm>
          <a:prstGeom prst="rect">
            <a:avLst/>
          </a:prstGeom>
          <a:noFill/>
          <a:ln w="9525">
            <a:noFill/>
            <a:miter lim="800000"/>
            <a:headEnd/>
            <a:tailEnd/>
          </a:ln>
        </p:spPr>
        <p:txBody>
          <a:bodyPr/>
          <a:lstStyle/>
          <a:p>
            <a:endParaRPr lang="hu-HU">
              <a:latin typeface="Calibri" pitchFamily="34" charset="0"/>
            </a:endParaRPr>
          </a:p>
        </p:txBody>
      </p:sp>
      <p:pic>
        <p:nvPicPr>
          <p:cNvPr id="6" name="Picture 5"/>
          <p:cNvPicPr>
            <a:picLocks noChangeAspect="1"/>
          </p:cNvPicPr>
          <p:nvPr/>
        </p:nvPicPr>
        <p:blipFill>
          <a:blip r:embed="rId6"/>
          <a:stretch>
            <a:fillRect/>
          </a:stretch>
        </p:blipFill>
        <p:spPr>
          <a:xfrm>
            <a:off x="6294438" y="3017838"/>
            <a:ext cx="793750" cy="795337"/>
          </a:xfrm>
          <a:prstGeom prst="rect">
            <a:avLst/>
          </a:prstGeom>
          <a:effectLst>
            <a:outerShdw blurRad="63500" sx="108000" sy="108000" algn="ctr" rotWithShape="0">
              <a:schemeClr val="tx1">
                <a:alpha val="40000"/>
              </a:schemeClr>
            </a:outerShdw>
          </a:effectLst>
        </p:spPr>
      </p:pic>
      <p:sp>
        <p:nvSpPr>
          <p:cNvPr id="55308" name="AutoShape 12" descr="data:image/jpeg;base64,/9j/4AAQSkZJRgABAQAAAQABAAD/2wCEAAkGBxIQEA8SEBQUEBUUFRAVEBUQEBIXFxIVFRUYFhQUFxUYHCggGhonHBQVITEhJSkrLi4uGB8zODMwNygtLisBCgoKDg0OGxAQGjIkHyYtLC8sLCwtLC8sLCwsLCwsLCwsLCwvLCwsLCwsLCwsLCwsLywsLCwsLCwsLCwsLCwsLP/AABEIALcBEwMBEQACEQEDEQH/xAAcAAEAAQUBAQAAAAAAAAAAAAAABQEDBAYHAgj/xABBEAABAwICBQkECAYBBQAAAAABAAIDBBEFEgYHITFBEyIyUWFxkaGxUnKBwRQjM0JikrLRQ2NzgqLCJBVTo/Dx/8QAGwEBAAIDAQEAAAAAAAAAAAAAAAMEAQIFBgf/xAA3EQACAQMBBQYFBAEEAwEAAAAAAQIDBBEFEiExQVETMmFxgbGRocHR4QYUIkLxI1Ji8DOCohX/2gAMAwEAAhEDEQA/ANWXaKIQBAEAQBAEAQBAEAQBAEAQBAEAQBAEAQBAEAQBAEAQBAEAQBAEAQBAEAQBAEAQBAEAQBAEAQBAEAQBAEAQBAEAQBAEAQBAEAQBAEAQBAEAQBAEAQBAEAQBAEAQBAEAQBAEAQBAEAQBAEAQBAEAQBAEAQBAEAQBAEAQBAEAQBAEAQBAEAQBAEAQBAEAQBAEAQBAEAQBAEAQBAEAQHlzwN5A7yAjaQMaTE4W75GfB1/RRurBczZQk+RiSaRQDcXO91p+dlG7qmjZUpHqPEppPsKWeXtDHW8gVWqanRhxa9WiWNrN/wCDMjwrFpOjSiMdchaCPzOHoqVTXaC/svmyeNhN8iCxOpqqSp5KoeLsLDI1gaRZwBtcDqKmt791kpp7iOpbqDcXxNlBXYKYQBAEAQBAEAQBAEAQBAEAQBAEAQBAEAQBAEBRxtv2d6Ax5MQhbvkYP7gfILR1YLizZQk+RiyY/Tj7xd3Nd81G7mmuZt2UjzDjDpfsKeab3GE/puoKmoUocd3m0iSNtJmdDh+KSj6uie3+qQzyeWqjU123j/Ze/sTRsZvk/Yz4tCcXktmdBB13dcj8rXeqo1P1LSXDL8l9yeOnS5+5nw6rah1uXrndojjd6lw9FQqfqST7sX6smjpyXF/IkKbVNRg3lknmP4ntA8m381SnrtxLgkieNlTRL0mr/DYt1M139Rz3/qJCqz1S6n/f4YRKrakuRM0uD08X2UMUfuRMHoFVncVZ96TfqSqEVwRl5VFk2PJas5B896xH5sUrex7W/lY0H0XtdNWLWHl9TjXLzVZIaO1nKQgHpM5p7h0T4ei9Fbz2oeRzqscSJRTkYQBAEAQBAEAQBAEAQBAEAQBAEAQFHuABJNgNpJ4I3jewYlGKyrzGip+UYDl5R5DWk8bXIuuTdavRoS2Wy5Ss5zWSTh0LxaS2Z8EA77keDT6rl1P1JTXDPovuWY6dLmZ8OrGof9tXOHWIoz65h6KjU/Ukn3Yv4/YmjpyXF/IkafVNRg3lknmPa9oHk2/mqNTXriXBJfFk8bKCJek1eYbHupw8/wAx8j/ImyqT1W6l/fHlhEitqS5EzR4DSw/ZU8MfayFgPja6qzuq0+9Nv1ZIqcFwRIBttyhyblbLAFkBWyAo6w37O9AR9XjdLD9rUQx+9MwHwup4W1afdg36M0dSK4sh6vWDhke+pa/+myR/mG2VqGlXcv6fHCI3c01zIar1tULfs2Ty9zGNH+Tr+StQ0O4feaRG72C4ZNo0XxoV9Myoawxh5eA1xBNmuLb3Hcufd27t6rpt5xgsUqnaR2j5/wBLJs9fWu655/J5HyXtLOOzbwX/ABXsces8zfmW9H6zkpmg9F9mu+PRPj6roW89mfmV6kcxN1XTKoQBAEAQBAEAQBAEAQBAEAQBAEB4nmaxpc8hoG8lYlJRWWEm3hF/RvRqXFHNlmzQ0YN2jc+ot1dTe3w27R5fVtaVPNOnx9vPx8Dq2lnn+UuB1mjpWRMbHG0Ma0ANa0WAA4ALxc5ynJyk8s66SSwi+AtMmT2GrAPM0zIxd7msHW9wA8SkYuTwlkw2lxIip0vw+O+arg2bw2Vrj4NurUbC5lwpv4Y9yN16a5kRU6z8NZfLJJL/AE4JNv5w1WY6Ndy4pLza+mSN3VNFzRjT6DEKnkIIpW8xzy6XILBthua48XBYutLqW1PtJyXHG7P4FO5U5YSLOmWsWCgc6GJv0iYdIB1mRnqe7r/CPiQtrHSalwtuT2Y/N+X3MVblQ3Lezm9VrBxSqeGRyFhd0Y6WLae7Y5/mu7HS7OisyWfGT/wio7irJ7n8DDnlxjNzziAJIAzGpFyd3YpYxscbtj/5NG63j8zb9NsFrGYXRQSOnrZ3zcpLblJcloy0MFr80ZwL8TdcyxuKErqdSKUIpYXBZ38fkT1oTVNJ72c4xTBailEZqInw8pmLBILE5bX2bxvG9d2lcUq2ezlnHHBUlCUeKMBTGh0PRvVc6spoag1IiErcwaIC8gXIG3OOpcS61lUKrpqGceOPoy5TtHOKlk6tozgzaGkhpg4yCPPzi2xdme55Nrm3S8l5y6uHcVnUaxnl6YOhShsQUT5txGXPNM72pJHeLiV7ulHZgl4I4snlsrhrbzRe8PJT0u+iOfdZvNO+4t1LrRZTZdWQEAQBAEAQBAEAQBAEAQBAEBYrKtkTS55sOHWT1ALWc1BZZmMXJ4RKaK6IyVr2VNc0shG2CA75Opz/AMPZx7Bv8hq2svfTpPf16fn2OxaWf9pG2abaT/8ATIIXMjbIXuyNaXFoa1rbk7Bw5ot2rhWFn+7m1J4xvLter2UVhGgTa1q55tHHAy9gAI3udc8Bd23wXZjolvFZk2/VL6FN3lR8EY2MaWY1HlNQ+amD75L07Yr232JbfzUlCxsJdxKWPHP1NZ1qy7270I2k04xGN4cKmR5uObJZ7XdhaRx7FPPTbWUcOCXluNFXqJ5ybnrrrXGHDo3DKXCSWRvsuDWgDxe/wXK0KmlOpJcsJfP7Fi7luijlK9GUTfaSm0fiYwyzVNQ/K0vDGvAzW5wHNbsvfiuNOepyk9mMYrlw+7LSVBLe2zfdCqKhNNNVYXA6J5bNFG6Vzi5xABG9ztmYN8Fx7+pcKpGlczytzeP8LkWaUYbLlBHCZ82ZwkzZ7u5TPfNmvzs19t73vdewjjC2eHI5r8TJwnFZqSTlad5ifYtzANOw7xZwI4BR1qFOtHYqLKMxk4vKNmpNZ+JxnnSsl7JIWbezmAKhPRrSXCLXk39ckyuaiOy6JY6K+kiqA3IXZg9t75XNNnAHiNlx3ryt5bO2rOm3n7HRpT245OX68p71dKz2YS787yP9F6HQI4pSl1fsvyUbx/ySOarvFM+l9D4cmH0LTstBDfvLAT6rwV7LauJvxfuduisQXkSFfJkild7LHu8GkqCmszS8UbyeE2fLAtY9ey3zuvopwjLwcXnj7z5AqWj30R1O6zbo3WN10E8FYzQVKahAEAQBAEAQBAEAQBAEAQGLiFc2FoJ2uOxjRvceoBR1asaayzaEHJ4RsWiOhznvbV4gLu3wwHoxcQ544u7PHbu8VqmryqtwpPdzf0X3O3a2agtqR0Ni86zoHJddNZmqaaEfw4nPPfI63ozzXo9Dp4pSn1ePh/k517L+SRomFcpy8JgYZZGva+NjWF2YsOYc0bSNi7FbZ2GpvCxvfDiVI5ysE5prX4jO6J2IsfGOdyLXRZG8M1hxO7ftVSxpWtNNW7T678skrSqPG2WtC8YpaSoZLU05ns4FruU2RfjEWWznDftPdtW19b1q1Nxpzx6cfDPIxSnGMsyWSc1z1efEWMBuI4Ix8Xlz/QtVPQ6ezbN9W/luJbt5maTRQCSWJjnCMPexrnutZgc4AuN+Avf4Lr1JOMXJLOFw6lZLLwdBOi2Bxfa4k6S2/kXR7fyscuJ+91Cfdo488/dFrsqK4yNuoNIqCgwmSSic6SKJz44uVDgZZnc7LzgCRzrk22AHqXMqWlzcXajWWG97xyXAnjUhCnmJojtY3LG9bQUdW7cHGKzrd7sy7H/5Oxuo1ZR9d30K37jPeimQmk2PU9U2MQUUNFlJLnROuX7LZTZrRbjuVu1talFtzqufn/1kdScZcI4I/BMFnrZRFTMMjtmY/dYPae7cAp69xToR26jwvfyNYQc3hH0XotgjaGkhp2nNkBL3e09xzPPdc7Oyy8Nd3LuKzqPn7cjrUobEVE5trL0Yrq3EHPp4HSMbHExrrsa3ZcmxcRxcV3tKvLehb4nLDy2U7ilOc9yIOn1VYi/pNij9+YH9AKty1u1XBt+n3wRq0qM7lRwcnFEz2GMb+VoHyXkqktqTl1Z1IrCwR2lsuSgrnDeIJ7d+Q2U1nHauIL/kvc0qvEH5HzKvfnEJDAm3nb2Bx8lNQ75pU7ptCvlYzYtwUi4Gp6WQEAQBAEAQBAEAQBAEAQFzQKkE+J1MzgHCBgay4vle42BHbzZPFeU/UFdqOynxfyX5Otp9PLydSavJM65eYFGwcD1i1nLYnVkG4Y4Rjs5NoaR+YOXstMp7FrBdd/xORcyzUZg6L46aCoFQxjJHNa9rQ8kAFwsTs7Lj4qa7tlcU+zbwiOnPYltGbpFpFWYs9hezMI8wZHTxvIaXWueJJNh4KG2tKFnF4fHi20b1Kk6r3k7oTq3qKiRktYwwQNIcWSC0ktjfLkO1rTxJts3dYp3+r06cXGk8y6rgvUko20pPMtyMvSzQXEa3EKqZkTWxueBG6SaMAtY0MacoJcOjfdxUdnqVrQtoQct6W/CfPf5GatCpObeCzTaoK132ktPGOx0jz4ZQPNbT1+gu7Fv4L6hWk+pK02prdytX3iOnt/kXn0VeX6g/20/i/wAG6s+rNspdX9GKNlJKHTtY972uc4tcHP3kFluoD4LmT1Wu6zqx3NpLHLd5kyt4bOyzX67VXh7CSamWEdT5YbD4uaPNXaet3T4QT8k/uRytYLmYtPovo/Aby1bZ7cHVbCO60Nj8FLK91Op3aeP/AFf1NVSoR4vPqbbozpHhb3iloHxg2cQyOF7Acu+xc0Bx48TvXMu7S8S7Wun5tp/Unp1KbezAydLtK4MNjY+YOe55IZHHlzOt0nbSOaNm3tCjsrGpdSahuxxbNqtZU1vNHqdco/h0hPbJUAeQYfVdiP6ff9qnwX5KzvOiNv0Lxmsro/pFRFHTwuH1DRnMkn4ySbBnVsud+61+ZfW9C3l2cJOUufDC8PP29rNGc5rLWEbKqBOa1rHlyYXWnrjDfzOa35q/pkc3UPMhuHimz5zK9ycYk9Hh9d3Nd6hT2/fI6vdNlV4rmczcFKjUqgCAIAgCAIAgCAIAgCAo91gSeAJPwRvCyCb1S0xFLNM4bZpnG/W1ot+ovXgNaq7VZLovc9BZRxDJvOL4fI2iFVFMWvtG+OLIwslzkZYnXGbMQ7eCLHrAVuOlUIW7nVe/Gc54eX/d5pK5m54iZTF5ZnQNexDAcJps01TFAzO8kvnJdme67j0idu82CvU7m9q/wpybwuC6EEqdGO+SMJul2B0+yPkR/QpD6hildjqFXvZ9Zfkj7ahHh7FufW1Qs2MZPJ7sbGj/ACcFmOhXMu80vX8GHdw5IsQa4KUuAfBOxpO1wMbrdtrreWgVkt0k/iYV5HoTGnOmJpKGCppOTl5Z7BGZA4tyFjnF1gQb80D4qrYaeq1eVKrlbK3465SN61bZgpR5nNanWliT75XxRe5C3Z+e670dFtI8U35v7YKbuajOzaKTySUNJJO4vkfFHI9xAFy8ZtwAA2ELy15GMa84wWEm0vQ6FJtwTZ89Y1jk8807jNK5rpJC0GV+UNLiWgC9gLW2L21C2p04RWyspLkjlzm23vNk1P4ayetnErGvYKaQPa4XBzua23gSqOtVpU6EXF4e0vllktrFSk89DA0/0OfhswLbup5CeRefunfybj7Q4HiB3qXTtQV1DD7y4r6r/u41rUXTfga3QVj4JY5YjlfG5rmEcCD6cCFfqU41IOEluZDGTi8oz9KNIJcQqHTy7LgNYwG4jYNzR8bm/WVDaWsLamqcfV9Wb1KjnLLNv1aaBfSi2qq2/UA3ijcPtyPvOH/b/V3b+Zqmp9lmlSf8ub6fn2LFvb7X8pcDtAC8qdEIZNM1uSWwqYe0+Af+QO/1XU0ZZu4+T9itdv8A02cBK9ockltG2/WPP4fmFYtu8yKrwNiV0gM5u4KU1KoAgCAIAgCAIAgCAIAgMDHpslPKesZR/cbel1FXlimzemsyR0nQ6i5ChpY7WPJtc73n893m4r5ve1O0rzl4+249JQjs00iaijAtbgSQLmzSd5A3DedygnXqSioSk2lyzuJFCKeUt5lMVZmxzHXfWbKKEfzZXeTW+rl39Bp9+fkvqUL2XBHL6dgc9gccrS5oc4/dBNifgF6GTai2iguJtGmrMJa2JuGF735jyryZMuW27n2ub23bN651i71tu4wlyW7PyJ63Zf0InR3R+evlEdO2+7O9xs1g6yfkNqtXN1Tt4bVR/dkcKcpvCNz1tQClgwqiY7M2KOQm+9x5rQ4jvD/FcrR5OtUq12uLX1/BYuVsqMEc4YwuIaNpcQAOsnYF3W0t7KmD6bxSQUtDM4boad9v7Izb0Xz+ku2rpf7pe7OxL+MPJHzGF9AOOdX1FUx/58vD6hgP53O/1XnP1BP/AMcfN+xes1xZ07FMOiqoZIZ2h7HizgfIg8CDtB4FeepVZ0pqcHhouyipLDPmPFKdsU88bCXNZJKxpNrkNcWgm3GwX0CjNzpxk+LSfyOLJJNoktB8PZU4jSQyjMxzyXt4ODWueQezmqC/qypW85x4pfgkoxUppM+kmtAAAAAAAAAsABuAC8HnLyzsBZMlLoDn2uua2HxN9uoYD3Bj3fILt6FHNw30i/dFS9f+mvM4gvWnLJrRoc6U9jfU/srVtxZDV5E+FbITOClNQgCAIAgCAIAgCAIAgCAhNJ3i0DXXyGQF5HUN477E+Cp3rexhE1BLa3nZcNqWSxMfEQ5jgCwjqXzirCUJuMuJ6SEk1lGcxQM3L7FGwcO1s1nKYnI3hEyKP42zn9fkvXaPT2bZPq2/p9DlXcs1PIh9DsIZW1kUErjHG7OZHNc0ENawnYXAjeAPirV7XlQoucVl8viRUoKc0mTesHAsOo2wto5jLKS7lW8q2QBlthJaOa69tneqmm3N1XcnWjiPLdjeSV6dOGNl7zTYi4OaWXDgRlLb5gb7LEbb3XVeMb+BXRvOtWhqWuw+aouS6khjkdwEzbukaT1nNft29S4+kVKTVSFP/c2vLkWrmMv4t9PmaNG8tcHNNiCC0jgQbgrsNJrDKxseNad19ZEYZpRkNs4jja3PbbziNttm5UKGmW1Ge3CO/wAXwJZ15yWGyNwHR+prpAymjL9oDnnYxna5+4d2/qCnuLqlbx2qjx4c35I1hTlN4SPoLRHR5mHUrIGHMbl0r7WzvO824DYAB1ALxV7dSuarqP0XRHUpU1TjgmHusCbXsCbDj2KqlklPndmguJyku+iyXcSSXujbcnaek4L3D1K0gsba+f2OR+3qPkbfq80ErKWuhqKljY2sbLYCVrnZnMLBsbf2iuZqWp0KtB06by3jl45LNC3nGe1I6xdebL5S6yChKA5lrxl/49G3rle78rLf7Lv6DH/Um/Be5Svu6kceXqDmk7oy3ZKe1o9VbtuZDV5E43eFaRCZylNQgCAIAgCAIAgCAIAgCAtVNO2RhY8XB/8AbjtWJRUlhmU2nlGPolpA/C6jkJyXU8hvf2Cf4g7PaHx7/L6rpvaLMe8uHiuh1LS52ePD2OyQuDgCCCCAQQbgg7iCvHSWHhnXTMhhUbMnFsX0HxKrq6mbkcoklkc0vliHNLjl+9fdZeroala0aMYbXBLgmcudvVnNvB6h1T17rZnU7O+Rxt4NWJa5bLgm/T8hWdTwJGDU9MenVRN9yJ7vUhQS1+HKD+P+TdWT5s23RTV1S0L2yuJqZW7WukADWHrawce0k9llzbvVq1wthfxj4c/NlilbRg88WbdWUsczHRysbKx3SbI0OaerYVzITlCW1F4fgTtJrDNYn1cYY8k/R8t9+SaYDwzWHwXQjq12ljb+S+xC7ak+Rk0WgeGxG7aWNx/ml8nlISFHPU7ufGb9N3sZVvTXI2GKNrGhrAGtG4NAAHcAqTbk8tkySXA9XWAUzIZF0BQuWcA8krOAUzLODJTMmAck13zXfQt6mznxLB8ivS6DHEZvy+pzr574+pzBegKBsOjY5jz+L5D91ctu6yCrxJmPeFaXEiM1SGoQBAEAQBAEAQBAEAQBAEBi4jQtnYWu2He08WnrWlSmpxwzaMnF5JDV5pS6lkFDWGzb2ge47GE7mE+weB4HZ3eN1fTXvqQW9cV18TsWlyu6+HI6uCvMM6Z7a5ag9hyxgFbrGAVumDBW6xgC6AXQFuSoa3pOa33nAeq2UW+CGUjBqNIKSPp1MDPenjHqVLG1rS4Qb9GaupBcWjBm01w5u+qhPuuzfpBU0dOunwps1demv7GBLrJwwbpy73YJvm0KZaRdv+vzX3NP3VLqYNRrXoG9FtRJ7sTR+p4U0dEuXxwvX7I1d5T8TCl1u0/3KeZ3vOjb6EqZaFV5zXzNHex6EfNrfP3KQD3qj5BimjoK51Pl+TV33SPzMGo1tVR6EELPeMjvmFNHQ6S4yfyNHey5JGpaR6Qz172PnyAsBa3k2kCxN+JK6VtaU7dOMOfUr1asqjyyILePDaAe7/6FaIjY9HW/VHtcfQK7b90r1eJLw9IKyuJGzMUhqEAQBAEAQBAEAQBAEAQBAEBH4zhgnZs2PHRPX+E9ihr0e0Xib057LJLRvWOaaHkaxkkj4zlY5uXMWj7r8xG0dfEeJ8feaPt1HKnhdU+vgdijd4jiW8kJNbcY6NM8+9I0egKrrQpc5r4EjvVyRhya3pPu0zB70zj6NClWgw5zfwNHevoYc2tisPQjgb3tkd/sFLHQ6C4t/L7GrvJ9EYU2s7EXbnxs92FvzupVo1quTfqau7qGDJp9iTt9U8e6yJvo1SrS7Vf09/uafuanUwp9Ka5/Sqqj4TPb5NIU0bK3jwgvgjR1pv8AszClxOd/Tlld70rz6lSxo048Ir4I1c5PmYpt39akNSl0wCt1nAKXQC6AIAgCAXQEhQhskb4jsdfOw9eyxHkPErD6kkcNYJfAW2hHe71t8l0KHcKdTvEpB0gp48SJmWpDAQBAEAQBAEAQBAEAQBAEAQBARmMYQ2YFzebINx4OtwP7qCtQU1lcSSFRx8jTpYy0lrhYjYQeC5rTTwy0nk8LAKoAUBRAEAQC6AIAgCAICoQFEAQFboD1FIWuDmmxBBHwQyng2jBRaCP+4/5FdCj3EVaneJKn6SnjxI2ZS3MBAEAQBAEAQBAEAQBAEAQBAEAQEVjeEiYZm7HjcfaHUVBXo7ayuJJTns+RpzgQSDsI2EHeCFzC0VawncCe4ErKTYLgpZDuY8/2OWdiXQxtLqXG4dKfuO+It6rbsp9DG3HqXBhM3seLm/us9jPoY7SJcbgkv4R3u/Zbft5mO0iXG4DJxLPFx+Sz+2l1Mdqi4MAdxe34NP7rP7Z9R2vge26Pji/wYB81srbxMdr4FwYAzi53wy/ss/to9THasuNwOLiXnvcP2WVbwMdrI9jBoeonvcVt2EDHaSPbcKhH3B8ST81nsYdBtyLgw+Ifw2+F1ns4dDG3Lqe20sY3MaP7QttiPQxtPqXBG3qHgFnCGT0smC9Tb1tHiYZkrcwEAQBAEAQBAEAQBAEAQBAEAQBAEBbfEDwF+5YaTGSy6JatGclstWuDJRAEAQBALICuU9SYBXkz1LOGCvJHqTDGSvIlNlmMleQKzssZK/RymyMlfo/amyMlfo/as7IyV+jjrTZGT3HEAspYMZPayAgCAIAgCAIAgCAIAgCAIAgCAIAgCAoQgKZAmAU5IdSxhDI5IdSYQyVyDqWcIFcoTAK2QBAEAQBAEAQBAEAQBAEAQBAEAQBAEAQBAEAQBAEAQBAEAQBAEAQBAEAQBAEAQBAEAQBAEAQBAEAQBAEAQBAEAQBAEAQBAEAQBAEAQBAEAQBAEAQBAEAQBAEAQBAEAQBAEAQBAEAQBAEAQBAEAQBAEAQBAEAQBAEAQBAEAQBAEAQBAEAQBAEAQBAEAQBAEAQBAEAQBAEAQBAEB//Z"/>
          <p:cNvSpPr>
            <a:spLocks noChangeAspect="1" noChangeArrowheads="1"/>
          </p:cNvSpPr>
          <p:nvPr/>
        </p:nvSpPr>
        <p:spPr bwMode="auto">
          <a:xfrm>
            <a:off x="612775" y="312738"/>
            <a:ext cx="304800" cy="304800"/>
          </a:xfrm>
          <a:prstGeom prst="rect">
            <a:avLst/>
          </a:prstGeom>
          <a:noFill/>
          <a:ln w="9525">
            <a:noFill/>
            <a:miter lim="800000"/>
            <a:headEnd/>
            <a:tailEnd/>
          </a:ln>
        </p:spPr>
        <p:txBody>
          <a:bodyPr/>
          <a:lstStyle/>
          <a:p>
            <a:endParaRPr lang="hu-HU">
              <a:latin typeface="Calibri" pitchFamily="34" charset="0"/>
            </a:endParaRPr>
          </a:p>
        </p:txBody>
      </p:sp>
      <p:pic>
        <p:nvPicPr>
          <p:cNvPr id="1038" name="Picture 14" descr="http://investorplace.com/wp-content/uploads/2010/08/BestBuyLogo-e1297955683480.jpg"/>
          <p:cNvPicPr>
            <a:picLocks noChangeAspect="1" noChangeArrowheads="1"/>
          </p:cNvPicPr>
          <p:nvPr/>
        </p:nvPicPr>
        <p:blipFill>
          <a:blip r:embed="rId7"/>
          <a:srcRect/>
          <a:stretch>
            <a:fillRect/>
          </a:stretch>
        </p:blipFill>
        <p:spPr bwMode="auto">
          <a:xfrm>
            <a:off x="7523163" y="3017838"/>
            <a:ext cx="800100" cy="798512"/>
          </a:xfrm>
          <a:prstGeom prst="rect">
            <a:avLst/>
          </a:prstGeom>
          <a:noFill/>
          <a:effectLst>
            <a:outerShdw blurRad="63500" sx="108000" sy="108000" algn="ctr" rotWithShape="0">
              <a:schemeClr val="tx1">
                <a:alpha val="40000"/>
              </a:schemeClr>
            </a:outerShdw>
          </a:effectLst>
          <a:extLst>
            <a:ext uri="{909E8E84-426E-40DD-AFC4-6F175D3DCCD1}"/>
          </a:extLst>
        </p:spPr>
      </p:pic>
      <p:sp>
        <p:nvSpPr>
          <p:cNvPr id="8" name="Rectangle 7"/>
          <p:cNvSpPr/>
          <p:nvPr/>
        </p:nvSpPr>
        <p:spPr>
          <a:xfrm>
            <a:off x="6294438" y="1836738"/>
            <a:ext cx="793750" cy="817562"/>
          </a:xfrm>
          <a:prstGeom prst="rect">
            <a:avLst/>
          </a:prstGeom>
          <a:solidFill>
            <a:schemeClr val="tx1">
              <a:lumMod val="65000"/>
              <a:alpha val="71000"/>
            </a:schemeClr>
          </a:solidFill>
          <a:ln w="57150" cmpd="sng">
            <a:no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0" name="Rectangle 19"/>
          <p:cNvSpPr/>
          <p:nvPr/>
        </p:nvSpPr>
        <p:spPr>
          <a:xfrm>
            <a:off x="7519988" y="3017838"/>
            <a:ext cx="803275" cy="795337"/>
          </a:xfrm>
          <a:prstGeom prst="rect">
            <a:avLst/>
          </a:prstGeom>
          <a:solidFill>
            <a:schemeClr val="tx1">
              <a:lumMod val="65000"/>
              <a:alpha val="71000"/>
            </a:schemeClr>
          </a:solidFill>
          <a:ln w="57150" cmpd="sng">
            <a:no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1" name="Rectangle 20"/>
          <p:cNvSpPr/>
          <p:nvPr/>
        </p:nvSpPr>
        <p:spPr>
          <a:xfrm>
            <a:off x="7529513" y="1844675"/>
            <a:ext cx="793750" cy="798513"/>
          </a:xfrm>
          <a:prstGeom prst="rect">
            <a:avLst/>
          </a:prstGeom>
          <a:solidFill>
            <a:schemeClr val="tx1">
              <a:lumMod val="65000"/>
              <a:alpha val="71000"/>
            </a:schemeClr>
          </a:solidFill>
          <a:ln w="57150" cmpd="sng">
            <a:no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5313" name="Title 1"/>
          <p:cNvSpPr txBox="1">
            <a:spLocks/>
          </p:cNvSpPr>
          <p:nvPr/>
        </p:nvSpPr>
        <p:spPr bwMode="auto">
          <a:xfrm>
            <a:off x="307975" y="188913"/>
            <a:ext cx="8404225" cy="857250"/>
          </a:xfrm>
          <a:prstGeom prst="rect">
            <a:avLst/>
          </a:prstGeom>
          <a:noFill/>
          <a:ln w="9525">
            <a:noFill/>
            <a:miter lim="800000"/>
            <a:headEnd/>
            <a:tailEnd/>
          </a:ln>
        </p:spPr>
        <p:txBody>
          <a:bodyPr anchor="ctr"/>
          <a:lstStyle/>
          <a:p>
            <a:pPr algn="ctr">
              <a:lnSpc>
                <a:spcPct val="90000"/>
              </a:lnSpc>
            </a:pPr>
            <a:r>
              <a:rPr lang="en-US" sz="2400" b="1">
                <a:cs typeface="Arial" charset="0"/>
              </a:rPr>
              <a:t>Real World Case Study: Coca-Cola, Inc.</a:t>
            </a:r>
            <a:br>
              <a:rPr lang="en-US" sz="2400" b="1">
                <a:cs typeface="Arial" charset="0"/>
              </a:rPr>
            </a:br>
            <a:r>
              <a:rPr lang="en-US" b="1">
                <a:solidFill>
                  <a:srgbClr val="83D1F5"/>
                </a:solidFill>
                <a:cs typeface="Arial" charset="0"/>
              </a:rPr>
              <a:t>bringing loyalty programs from a few features to a full experience</a:t>
            </a:r>
          </a:p>
        </p:txBody>
      </p:sp>
      <p:sp>
        <p:nvSpPr>
          <p:cNvPr id="55314" name="Title 5"/>
          <p:cNvSpPr txBox="1">
            <a:spLocks/>
          </p:cNvSpPr>
          <p:nvPr/>
        </p:nvSpPr>
        <p:spPr bwMode="auto">
          <a:xfrm>
            <a:off x="155575" y="1046163"/>
            <a:ext cx="5197475" cy="2295525"/>
          </a:xfrm>
          <a:prstGeom prst="rect">
            <a:avLst/>
          </a:prstGeom>
          <a:noFill/>
          <a:ln w="9525">
            <a:noFill/>
            <a:miter lim="800000"/>
            <a:headEnd/>
            <a:tailEnd/>
          </a:ln>
        </p:spPr>
        <p:txBody>
          <a:bodyPr/>
          <a:lstStyle/>
          <a:p>
            <a:pPr>
              <a:lnSpc>
                <a:spcPct val="85000"/>
              </a:lnSpc>
            </a:pPr>
            <a:r>
              <a:rPr lang="en-US" sz="1600" b="1">
                <a:solidFill>
                  <a:srgbClr val="83D1F5"/>
                </a:solidFill>
                <a:latin typeface="Helvetica" pitchFamily="34" charset="0"/>
                <a:cs typeface="Helvetica" pitchFamily="34" charset="0"/>
              </a:rPr>
              <a:t>Situation:</a:t>
            </a:r>
          </a:p>
          <a:p>
            <a:pPr>
              <a:lnSpc>
                <a:spcPct val="85000"/>
              </a:lnSpc>
            </a:pPr>
            <a:r>
              <a:rPr lang="en-US" sz="1400">
                <a:latin typeface="Helvetica" pitchFamily="34" charset="0"/>
                <a:cs typeface="Helvetica" pitchFamily="34" charset="0"/>
              </a:rPr>
              <a:t>Coca-Cola’s goals are to grow brand advocacy and increase consumer engagement across its many brands, with a focus on expanding its member base and turning more of its My Coke Rewards members into engaged members.</a:t>
            </a:r>
          </a:p>
          <a:p>
            <a:pPr>
              <a:lnSpc>
                <a:spcPct val="85000"/>
              </a:lnSpc>
            </a:pPr>
            <a:endParaRPr lang="en-US" sz="1400">
              <a:latin typeface="Helvetica" pitchFamily="34" charset="0"/>
              <a:cs typeface="Helvetica" pitchFamily="34" charset="0"/>
            </a:endParaRPr>
          </a:p>
          <a:p>
            <a:pPr>
              <a:lnSpc>
                <a:spcPct val="85000"/>
              </a:lnSpc>
            </a:pPr>
            <a:r>
              <a:rPr lang="en-US" sz="1600" b="1">
                <a:solidFill>
                  <a:srgbClr val="83D1F5"/>
                </a:solidFill>
                <a:latin typeface="Helvetica" pitchFamily="34" charset="0"/>
                <a:cs typeface="Helvetica" pitchFamily="34" charset="0"/>
              </a:rPr>
              <a:t>Solution:</a:t>
            </a:r>
          </a:p>
          <a:p>
            <a:pPr>
              <a:lnSpc>
                <a:spcPct val="85000"/>
              </a:lnSpc>
            </a:pPr>
            <a:r>
              <a:rPr lang="en-US" sz="1400">
                <a:latin typeface="Helvetica" pitchFamily="34" charset="0"/>
                <a:cs typeface="Helvetica" pitchFamily="34" charset="0"/>
              </a:rPr>
              <a:t>Build a sophisticated consumer database solution that tracks, monitors, manages and analyzes virtually all demographic, behavioral and interaction data of its 25 million loyalty program members. Provide insight into how consumers feel toward the company’s brands and how best to build and inspire brand devotion and social advocacy. </a:t>
            </a:r>
          </a:p>
          <a:p>
            <a:pPr>
              <a:lnSpc>
                <a:spcPct val="85000"/>
              </a:lnSpc>
            </a:pPr>
            <a:endParaRPr lang="en-US" sz="1400">
              <a:latin typeface="Helvetica" pitchFamily="34" charset="0"/>
              <a:cs typeface="Helvetica" pitchFamily="34" charset="0"/>
            </a:endParaRPr>
          </a:p>
          <a:p>
            <a:pPr>
              <a:lnSpc>
                <a:spcPct val="85000"/>
              </a:lnSpc>
            </a:pPr>
            <a:r>
              <a:rPr lang="en-US" sz="1600" b="1">
                <a:solidFill>
                  <a:srgbClr val="83D1F5"/>
                </a:solidFill>
                <a:latin typeface="Helvetica" pitchFamily="34" charset="0"/>
                <a:cs typeface="Helvetica" pitchFamily="34" charset="0"/>
              </a:rPr>
              <a:t>Benefits:</a:t>
            </a:r>
          </a:p>
          <a:p>
            <a:pPr>
              <a:lnSpc>
                <a:spcPct val="85000"/>
              </a:lnSpc>
            </a:pPr>
            <a:r>
              <a:rPr lang="en-US" sz="1400">
                <a:latin typeface="Helvetica" pitchFamily="34" charset="0"/>
                <a:cs typeface="Helvetica" pitchFamily="34" charset="0"/>
              </a:rPr>
              <a:t>Drives goal of doubling loyalty program membership from 25M to 50M members. Provides insight into how they interact and feel about the brand. Helps determine which strategies are necessary to build brand loyalty and create highly relevant campaigns tailored down to the persona level.</a:t>
            </a:r>
            <a:endParaRPr lang="en-US" sz="1400" b="1">
              <a:latin typeface="Helvetica" pitchFamily="34" charset="0"/>
              <a:cs typeface="Helvetica" pitchFamily="34" charset="0"/>
            </a:endParaRPr>
          </a:p>
        </p:txBody>
      </p:sp>
    </p:spTree>
  </p:cSld>
  <p:clrMapOvr>
    <a:masterClrMapping/>
  </p:clrMapOvr>
  <p:transition spd="slow"/>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5516563" y="1598613"/>
            <a:ext cx="3313112" cy="2541587"/>
          </a:xfrm>
          <a:prstGeom prst="rect">
            <a:avLst/>
          </a:prstGeom>
          <a:solidFill>
            <a:schemeClr val="accent1">
              <a:alpha val="20000"/>
            </a:schemeClr>
          </a:solidFill>
          <a:ln w="19050" cmpd="sng">
            <a:solidFill>
              <a:srgbClr val="83D1F5"/>
            </a:solidFill>
            <a:prstDash val="dash"/>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grpSp>
        <p:nvGrpSpPr>
          <p:cNvPr id="56322" name="Group 11"/>
          <p:cNvGrpSpPr>
            <a:grpSpLocks/>
          </p:cNvGrpSpPr>
          <p:nvPr/>
        </p:nvGrpSpPr>
        <p:grpSpPr bwMode="auto">
          <a:xfrm rot="16200000" flipV="1">
            <a:off x="8068468" y="-45243"/>
            <a:ext cx="1027113" cy="1117600"/>
            <a:chOff x="7634017" y="3488590"/>
            <a:chExt cx="1509983" cy="1654910"/>
          </a:xfrm>
        </p:grpSpPr>
        <p:pic>
          <p:nvPicPr>
            <p:cNvPr id="56339" name="Picture 13" descr="accent.png"/>
            <p:cNvPicPr>
              <a:picLocks noChangeAspect="1"/>
            </p:cNvPicPr>
            <p:nvPr/>
          </p:nvPicPr>
          <p:blipFill>
            <a:blip r:embed="rId2"/>
            <a:srcRect/>
            <a:stretch>
              <a:fillRect/>
            </a:stretch>
          </p:blipFill>
          <p:spPr bwMode="auto">
            <a:xfrm>
              <a:off x="7684227" y="3488590"/>
              <a:ext cx="1459773" cy="1654910"/>
            </a:xfrm>
            <a:prstGeom prst="rect">
              <a:avLst/>
            </a:prstGeom>
            <a:noFill/>
            <a:ln w="9525">
              <a:noFill/>
              <a:miter lim="800000"/>
              <a:headEnd/>
              <a:tailEnd/>
            </a:ln>
          </p:spPr>
        </p:pic>
        <p:sp>
          <p:nvSpPr>
            <p:cNvPr id="15" name="Rectangle 2"/>
            <p:cNvSpPr>
              <a:spLocks noChangeArrowheads="1"/>
            </p:cNvSpPr>
            <p:nvPr/>
          </p:nvSpPr>
          <p:spPr bwMode="auto">
            <a:xfrm>
              <a:off x="7634018" y="3488589"/>
              <a:ext cx="1458639" cy="1654910"/>
            </a:xfrm>
            <a:prstGeom prst="rect">
              <a:avLst/>
            </a:prstGeom>
            <a:gradFill rotWithShape="1">
              <a:gsLst>
                <a:gs pos="0">
                  <a:sysClr val="windowText" lastClr="000000">
                    <a:alpha val="89998"/>
                  </a:sysClr>
                </a:gs>
                <a:gs pos="100000">
                  <a:sysClr val="windowText" lastClr="000000">
                    <a:alpha val="0"/>
                  </a:sysClr>
                </a:gs>
              </a:gsLst>
              <a:lin ang="0" scaled="1"/>
            </a:gradFill>
            <a:ln>
              <a:noFill/>
            </a:ln>
            <a:extLst>
              <a:ext uri="{91240B29-F687-4F45-9708-019B960494DF}"/>
            </a:extLst>
          </p:spPr>
          <p:txBody>
            <a:bodyPr/>
            <a:lstStyle/>
            <a:p>
              <a:pPr defTabSz="914400" fontAlgn="auto">
                <a:spcBef>
                  <a:spcPts val="0"/>
                </a:spcBef>
                <a:spcAft>
                  <a:spcPts val="0"/>
                </a:spcAft>
                <a:defRPr/>
              </a:pPr>
              <a:endParaRPr lang="en-US" kern="0">
                <a:solidFill>
                  <a:sysClr val="windowText" lastClr="000000"/>
                </a:solidFill>
                <a:latin typeface="+mn-lt"/>
              </a:endParaRPr>
            </a:p>
          </p:txBody>
        </p:sp>
      </p:grpSp>
      <p:sp>
        <p:nvSpPr>
          <p:cNvPr id="11" name="Rectangle 10"/>
          <p:cNvSpPr/>
          <p:nvPr/>
        </p:nvSpPr>
        <p:spPr>
          <a:xfrm>
            <a:off x="6691313" y="2259013"/>
            <a:ext cx="1228725" cy="1155700"/>
          </a:xfrm>
          <a:prstGeom prst="rect">
            <a:avLst/>
          </a:prstGeom>
          <a:noFill/>
          <a:ln w="19050" cmpd="sng">
            <a:solidFill>
              <a:srgbClr val="F19027"/>
            </a:solidFill>
            <a:prstDash val="dash"/>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6324" name="TextBox 25"/>
          <p:cNvSpPr txBox="1">
            <a:spLocks noChangeArrowheads="1"/>
          </p:cNvSpPr>
          <p:nvPr/>
        </p:nvSpPr>
        <p:spPr bwMode="auto">
          <a:xfrm>
            <a:off x="0" y="4876800"/>
            <a:ext cx="3184525" cy="261938"/>
          </a:xfrm>
          <a:prstGeom prst="rect">
            <a:avLst/>
          </a:prstGeom>
          <a:solidFill>
            <a:schemeClr val="bg1"/>
          </a:solidFill>
          <a:ln w="9525">
            <a:noFill/>
            <a:miter lim="800000"/>
            <a:headEnd/>
            <a:tailEnd/>
          </a:ln>
        </p:spPr>
        <p:txBody>
          <a:bodyPr>
            <a:spAutoFit/>
          </a:bodyPr>
          <a:lstStyle/>
          <a:p>
            <a:r>
              <a:rPr lang="en-US" sz="1100" i="1">
                <a:latin typeface="Calibri" pitchFamily="34" charset="0"/>
              </a:rPr>
              <a:t>@graemeknows</a:t>
            </a:r>
          </a:p>
        </p:txBody>
      </p:sp>
      <p:pic>
        <p:nvPicPr>
          <p:cNvPr id="56325" name="Picture 2"/>
          <p:cNvPicPr>
            <a:picLocks noChangeAspect="1" noChangeArrowheads="1"/>
          </p:cNvPicPr>
          <p:nvPr/>
        </p:nvPicPr>
        <p:blipFill>
          <a:blip r:embed="rId3"/>
          <a:srcRect/>
          <a:stretch>
            <a:fillRect/>
          </a:stretch>
        </p:blipFill>
        <p:spPr bwMode="auto">
          <a:xfrm>
            <a:off x="8312150" y="4711700"/>
            <a:ext cx="955675" cy="627063"/>
          </a:xfrm>
          <a:prstGeom prst="rect">
            <a:avLst/>
          </a:prstGeom>
          <a:noFill/>
          <a:ln w="9525">
            <a:noFill/>
            <a:miter lim="800000"/>
            <a:headEnd/>
            <a:tailEnd/>
          </a:ln>
        </p:spPr>
      </p:pic>
      <p:pic>
        <p:nvPicPr>
          <p:cNvPr id="1044" name="Picture 20" descr="http://wp.streetwise.co/wp-content/uploads/2012/08/catalina_logo_rgb_300x300.JPG"/>
          <p:cNvPicPr>
            <a:picLocks noChangeAspect="1" noChangeArrowheads="1"/>
          </p:cNvPicPr>
          <p:nvPr/>
        </p:nvPicPr>
        <p:blipFill>
          <a:blip r:embed="rId4"/>
          <a:srcRect/>
          <a:stretch>
            <a:fillRect/>
          </a:stretch>
        </p:blipFill>
        <p:spPr bwMode="auto">
          <a:xfrm>
            <a:off x="7523163" y="1862138"/>
            <a:ext cx="792162" cy="792162"/>
          </a:xfrm>
          <a:prstGeom prst="rect">
            <a:avLst/>
          </a:prstGeom>
          <a:noFill/>
          <a:effectLst>
            <a:outerShdw blurRad="63500" sx="108000" sy="108000" algn="ctr" rotWithShape="0">
              <a:schemeClr val="tx1">
                <a:alpha val="40000"/>
              </a:schemeClr>
            </a:outerShdw>
          </a:effectLst>
          <a:extLst>
            <a:ext uri="{909E8E84-426E-40DD-AFC4-6F175D3DCCD1}"/>
          </a:extLst>
        </p:spPr>
      </p:pic>
      <p:pic>
        <p:nvPicPr>
          <p:cNvPr id="1028" name="Picture 4" descr="https://encrypted-tbn3.gstatic.com/images?q=tbn:ANd9GcQp3SYI3HZokhpjm21eZzBDj7fGGuX_YTy0A1hnNZ18Q5hr9Dc0"/>
          <p:cNvPicPr>
            <a:picLocks noChangeAspect="1" noChangeArrowheads="1"/>
          </p:cNvPicPr>
          <p:nvPr/>
        </p:nvPicPr>
        <p:blipFill>
          <a:blip r:embed="rId5"/>
          <a:srcRect/>
          <a:stretch>
            <a:fillRect/>
          </a:stretch>
        </p:blipFill>
        <p:spPr bwMode="auto">
          <a:xfrm>
            <a:off x="6294438" y="1862138"/>
            <a:ext cx="793750" cy="792162"/>
          </a:xfrm>
          <a:prstGeom prst="rect">
            <a:avLst/>
          </a:prstGeom>
          <a:noFill/>
          <a:effectLst>
            <a:outerShdw blurRad="63500" sx="108000" sy="108000" algn="ctr" rotWithShape="0">
              <a:schemeClr val="tx1">
                <a:alpha val="40000"/>
              </a:schemeClr>
            </a:outerShdw>
          </a:effectLst>
          <a:extLst>
            <a:ext uri="{909E8E84-426E-40DD-AFC4-6F175D3DCCD1}"/>
          </a:extLst>
        </p:spPr>
      </p:pic>
      <p:sp>
        <p:nvSpPr>
          <p:cNvPr id="56328" name="AutoShape 6" descr="data:image/jpeg;base64,/9j/4AAQSkZJRgABAQAAAQABAAD/2wCEAAkGBxQSERUUEhQWFhUUGBgZGBcVGRUcHRgYGBkYHRgcGBcYHSggGBwlGxgcIjIiJSorLi4uGiAzODMsNygtLisBCgoKDg0OGxAQGywkICQsLDQvNCwsLCwsLCwsLCwsLCwsLCwsLCwsLCwsLCwsLCwsLCwsLCwsLCwsLCwsLCwsLP/AABEIAOEA4AMBEQACEQEDEQH/xAAcAAABBQEBAQAAAAAAAAAAAAAAAwQFBgcCAQj/xABIEAACAAQDBAYGCQIEAwkBAAABAgADBBEFEiEGMUFRBxMiYXGBFDIzcpGhI0JSYpKxssHRU/CCosLhFTRDCBYkg5Ojs9PiY//EABsBAAEFAQEAAAAAAAAAAAAAAAACAwQFBgEH/8QAOBEAAgEDAgMFBgUEAgMBAAAAAAECAwQREiEFMUETMlFhcRQiM5GhsQZSgcHRI0Lh8CRiFXLxJf/aAAwDAQACEQMRAD8AhozJ6mEABAAQAEABAAQAEABAAQAEABAAQAEABAAQAEABAAQAEABAAQAEABAAQAEABAAtR+0T31/UIVDvIar/AA5ej+wjCR0IACAAgAIACAAgAIACAAgAIACAAgAIACAAgAIAOJk4KQCbZtBfcTyvuv3QtU5SjlDM7inCahJ4b5HcIHggAIACAAgAIACAAgAIAFqP2ie+v6hCod5DVf4cvR/YRhI6EABAAQAEABAAQAEABAAQAEABAAQAEABAAR0B1W4bNkosybLZEewVmFgSdw7ie+HHRqJZw8ESF9bzlojNZQttJhgGAPUEdoVUt0PIKer/ADLRZWUP6e/VmY45cf8ALSX9qXz5kbLa4B5gH4xVSWJNGupS1QT8UdQkcCAAgAI6ARwAgAIACABaj9onvr+oQqHeQ1X+HL0f2EYSOhAAQAEABAAQAEABAAQAEABAAQAEABAAQAWLYPChUVahhdJYzsOdvVB8/wAolWlPXU35IqONXToW7085bfycY7tVPrqnE8NWV1yzHSRTiwAkspyzHdhrYFS99dVi4clnBjIU5aXNdP3JPpikLSYHKpVNyXlSwTvYrdmY95K3846kopIRKcqs3J82UqStlA5AD4CM9N5kz0mjHTTivI7hI4EABAAhMmy1cGcJjKyTlRZZy5ZoROrdjcXGeYotu36GLG1hDs3KRmuKV67uo0qbxhZ+YsIr2aOPLc9jgoTM9c2W+vgfK53C9j8DDnZy06ugw7imqipN+8xSED4tR+0T31/UI7DvIar/AA5ej+wjCR0IACAAgAIACAAgAIACAAgAIACAAgAXpKOZNNpaO5+4pPxtuhcYSl3VkZq3FKks1JJEpL2QrW3U7+ZQfmwh1WtV/wBpDlxizj/f9/4LZ0VUuR6sNo8t1luLg5WXMSLjTjE+yoyhq1Iz3HbynX0dm8rc76KsKlD02py/TTaypVmP2VmtYDkNYmpLOSjlJpaehRelTGxX4lLp5RzSaK5cjcZptmHlYL45uUMXNTRB+fIseFWrr3EV0W7/AGI+KI3wQAEABHQyMcUfKFNr9tPIXGYd17Kb/cA46TLeScXB+pS8Spyp1oV4+j/YeyQoloLAzGLzHmcbOQJcu/GwRm7hMA5x250qnGPUb4X2k7irUbenkexBL8QoZ7dUU+rMnO7d5ldhR3WDj4RMqyap6emxTW1OM6/aPnl/cXiIXAtR+0T31/UI7DvIar/Dl6P7CMJHQgAIACAAgAIACAAgAIACAAgACY7hnHJLmy4bE7H+lWnTriT9UDfMt38F7+MTra01+9Pl9yg4rxhUf6VF5l4+H+TRnrKWkUI0yTJUblLInyJEWiUYrC2MhKVSrLVJtsattlh431tN/wCtL/mO6kCpT8CvdFdQsyZikxGDK9fMKspuGXKuUg8RaCIVFjYqOFbRT/SKjC6cGUZlfUCbUXF0lzJrW6tftEX7R3aaGESmotRfUfp286kZTito7sqdJTLJqqynQWWTPdVJ1YgMwGY8dBFffrkzS/h6acZxx4fUsWBYHOq5mSUug9Zz6qjvPPuERKVGVV4iW17fUrSGZ8+i8SNrvoquopT61OwBPBgRcEDhpb4wuvbOlh5GeH8TjeNpLDWDyI6eCye6wclVujIoXNLAmKN3Wy+w7D39GiZdaWk0UvClUhOcJ78/uI4hKzSnXmp8jbQ/GI9GWmaZZXlPXQlF+ApTzAyqyqEBVbKCWyqFAUZiAWNgLnibwu5lqqsY4XRdK2ipc+fzFIjlgISZLKx7V0uxVbbmfLn143yj5w/Opqgk1uQqFt2daVRPZ9BbML2vryhnBM1JbC9H7RPfX9QjsO8huv8ADl6P7CMJHQgAIACAAgAIACAAgACY6t+RxtJZfIbelZvZjN946L+Lj5Aw72WO88fciu5ctqSz58l/vodLTuxALm5NgssWuTuF9ST4Wg1xW0V8zkqVRpyqzwvLZGjYN0aUqqnphLTZvqpm3EAsRc3LEAEnhFpTt9vffyMndcTzJqjHZdXuxl0vYhVU600imcU9HM+jMyVowZdBLuPUFhpbkeWr9STjFtb4K+2pqtVUZvGXuzPVwWSBqmY7yzElieeY6xTyu6recm1hwi1jHTpz9xX0Zl9Qgj7Lj8mAuPO8c7VS730HPZZU/h4a8H/Jp3Q7UhkqFsVKshKnhcEcNCNN4iwsk1F75Mxx2SlODxh43/3qVZafq9qpyf1JkmaO8FVJPxJhytHMoPzGLKaVGtHxiNNm8G9Lx3EZZNkFQ7OR9kO+g7ybCE16PayivUdsb12tGpJc3pS+Rqmz2IUiVdRQ06ZJlOst5lho2cX33uSAVvf7QiRCEYbRRWV69Ws9dSWWZZ0k03VY854VFOj+JXsflLiLfRzT/UtuA1MXOnxRHxTm1EXsgZtW7vM2UcrsfnEmnmtKMHyRWXbjZ0p1o83/AKh4aRllS2dgXYMXUKQEIOgDH1wVIN+48xEu5t4aMw6FPwridaVbs626l4nEiSXYIpAuGNzuVURnYkDf2VNhxNhpEClDtGaC7uOwpppbtpL9RzimHNTzeqdkZgqsShuO0L27j3QudJwmlzGaN5GvQc86ea32G1QbC410Nv4h25ivdfiQ+F1X/UXh+uX/AJOptbLeWElqWGSVZirJkfstOLBgMzlgV0uAN2lo7W0xbXTodslVqJSeU23qyvkj2j9onvr+oRDj3kW9f4cvR/YRhI6EABAAQAEABAAQAJT54Ww1LHco3n+B3nSHIQcvQZrVlT25vohMU5bWZryQeqPH7R8fhCnUUdofMaVCVR6qzz5dF/JZtiJSGsl9ZlyqGYBrWJA0GvHj5Q5aJOpmRC41KcbXEOrXIs+yWAy2xCdMWxlSCMltR1jC9hzy6+domUaMe2clyX3Ka9v6isYUpd6XP0X8jugxPr8eqVv2KGlCAcnmsrufGyqPKJ3XJQ/248TO9jqh8Rw3EaWacxmGdUSL/VmKc9geF2IPmecNa1r0eRLdvLsVW/7YENhEFY9OH1Dnt8L5LlvC+X5xW9gvaNHQ0/t8v/G9tHvYx+pa6vBKNJ0+VNmGUQBMlMTplYerY7yCNOJEOzo0lJp7ESjxC9nThUgtS5P18R10Sz7T5yH60tT+Fv8A9Rzh795oX+JIZpwn5jjHcIP/AHlopw3PTzC3/lX/APsWLKUTLwqNRaXgRXQkRMrcWn788/Q9zTJzH9oF3v0Ozz2a9X9MCWB1HV7WVl/rgJ8ZUth+kQicsSivUdpU9dKo+qUWO+mGjAr8JnMLqZxkv3h2SwPkXhU4qSwxu3qunLVF7r90U/HAZeK1tPuSWymWot2VZQ1h3doRXXlGMUnFGp4Je1a8pQqPOEsClFKDTEU7i6X8mB/aGbN/1CVxyObR48USFbKKPUKd1ww8SdP8pPwh+OYzmnywQJuNWjbzjzzgjTLZSrBiji5Ura4BUqbggizKxFjwPhDFNOnv1wT7mcblqPRNfq/Ik8Iw4rLzqoZmvq/qqBvZuZ7v4iTTjNRzFbv6FXd1aMqrVV+5Hp1bI+fOVmDoVZb6G2hI0OnK99Ibu04uLZI4LKFWE4R2WcoRVb7ogczRtqK3HdJLX6M5u11i9nuzfLh8e6HIJbPzIlac/eWNtL3GcNEwIACAAgAIACABGonWsqi7tuHdxJ5AQ5CGd3yRHrVtLUI7yfL+X5BTyMtyTdjvY8e4ch3QTqatlyO0aOj3nvJ82LQ2PhHQwnszZOjujEuhlnjMu58zp/lAi7s44orzMBxmt2l3Ly2+Rn/RpWdZjeKEn2zTEHijkD5CHXP3lHxRH7HNF1PBpEL0NSzLrBKbQpMny3HgjXv5iI0l/wAhPyLSDT4ZNdVL9yubFzmWVdCVKTGysCQRu3ERGvW41E1zwWnBIRqWsoTWVqZaKWhqKpmZEmTmGrNqT3XY8e6IyhUqttLJaTrW1mlFtRRK7BVPU4iitoTmlsp0Kki4BHA3Ah61zCssrGSv4xouLNyg08Yexpm1M5JEibVsO3TyJxVuIDAEgeJRfhFy0YmJnH/Z4lZZM6++Zlb8LOsIS95seqTzSjHzf1/+CG1Ur0baiTM3CpSS1+bKwQ+dlHxhusuT8GSbKW04vrF/Tc0XbPZz01aYAgGRUyp2vFUJzAd5Bh9ogQkkY7to4OP1luCSwfHJKiDffD/U0H4fz7Q//UKY9tbb7iK+3eKiNHxJKVrNeRJ7QzbzWUam4J7yBYD8/jE2s/f0Lm+ZQ2McW/bS5RTS9XzZxi1EyHtWzM1rd9lP4RmsPdMcrRcsxXiKs6sKeKj32fouf1z9yZwt3v1eQiUq+swIue6/CJUG1LGNinrxhKCnqzJvkReKYTLk08tkNhfIiHeQBmdifeYDxvDN6k6WSw4FKcLlwXLqRshzLyuMpvuB13EEXHiIrItx941VSKrZg8rBzR+0T31/UI5HeSFVlilJeT+wjCB4IACAAgAIAE587KL7ydAOZO4QuENTGq1Xs4569PU5p5OW5OrN6x/IDuH9747UnnZckJoUnD3pd58/49BaGx8I6B4Y4BvmAyslNJXlLQf5RGipLEEvI8zupaq035v7nz5szXNIramanrJVzTrx7TXB7iCREC7m4ThJGi4PbxuLerTl1f7FkxnGqSQ1RV0UqeayrQr1dh1ct2FnmX52PmeV4ejcUp75wQ6nDryitCWYt9OuORVMFo+pkKp3i5PiYrrmr2k20afhlq7a3UJc+pqe006fhWB9ZSACcOraY2UNbORnYg6G1wNdwi3oU+zgkYm+uHcXEpv9PQr+Py51WMPxOlllqjrEk1CyxoxBur9wBF7ncGGukITVaGeufsP4dpWcG8xa+aa/Y07azCfS6Kop9xmy2UdzWuv+a0SehVrGTLegSrbO8pgQ0tXRgd4yspAPhcjyjnUca9w0naXZOVWzqWc5ZXpZmdStu0NCUPcSB8O+BxyJhNx5HlZttQylns9RLBpiVmIT2gw4Bd7X4W3wakHZy5mC4XOeon1FXMBDVMwsAeC3NvkQP8MV13JTnGmajg9KVChO4a9PRFmwGhmTZst5YDSAZmdgNVeWwsDy3MIl06Maawiku7+rcTc28eXQV6g+mjMP+oD5ZgfyhlUX2+vpgmyvYPh6pR5p/wCssSYeTWKXFzNZsptooRbkjmx0HcIkKC1airlcS7Ps1yIzbnGTTB2VLhBoo5XALG/rHXjoLbo7p1PfkCmoQ25vm/4K7VVbTMpYk9kBRyB1t4knzJisvXKVTSazgkKdO27V7N82xJVuSOIvfutviI6clzRcRuaUkpReUxajXtofvr+Y4R2McNPzEVp5jOPkxCGySEABAAQAEADWR22z8BcJ/qbzOngO+Hp+5HSv1IdFdrU7V8ly/kdQyTAjoCtLTtMdUTVnIUAm2pNhrwjsYuTSQirUjTg5y5JZJnpA2bOG4ek+/WTDNVZn2VRgfVHHUAXPOLJWEVHfmZZ/iGcqj0pKP19TYsMa8mUeaJ+kRYQ7qM3VeZt+bPnMSurrsQQ/VqZh+LMYrOILus1f4eltUXoX+j2IRadZ1ZUCnz5QobKAC3qhixF2PIQU7HMcyeGF1+IHCq40o5S/3YqmN0L0tS1NOFmtmRh6sxPtKfkRw+cMVbWVPfmifZ8VpXScVs8cjYdtcbFDQTKgyuuVAgaWSBdWZVO8EaBr7ouuhhVvJ5Klh+1ofDa1qKmSkaRIM6WEyEG6kk5QoAIC9/CGadaMm4x6E66tK1OMJ1HlNbEl0QbQNVUCLOmF50sdpmN2ZWJIJPG2q37oXTqapOPgNXNu6cIVOkl9epKUOysijqquulkqZ6ZnTTKrC5dh7xFz335wvGNyOpN+6VrCulB5uGGq9DmtMW6nIF6suoF2vmzKmoJ0Nu+OZ6HdCe6Zl+zUjrEmT5jK7z5jM5BB1uSQRw1JOvMRHq0XUlu8JFna30bWm1FKUnzzyx0LNJwlsjMEJIAKg3AKg9uxt62XcOJhELOMW29x6vxytUioxWPHzJvY/EBSNOlkXBLMVAvwGYqOe5rd5h9VNOzK+Vvr96Gyf7lnp8EVp3XNoFvlW2pvqPAW0+MOLchtY2F6Oas1mmn1ZLzElkbiAEDnxDB1+MdOGWbb1onzGDsFkg9ok2zWN8o7id55Cw7mqlTStt2TbW0dV5k8RXNsg5W0KrOR5NQJbpexyXAJ0BBYWBA08zESEa0G5uOWXledlXjGhCrpS8tmSEtD2izM7OSzO29mPExBrVZVJZZfWdnC2p6I7jmj9onvr+oQ3DvIer/Cl6P7CMJHQgAIACABCsY2Cje5yju5nyAMO0lvl8kRrqT0qEecnj+RaWlgFUbrAAfKEbzY7mFKG7wkOqnD5stVaZLZVf1SRobfvC50ZwWZIYoX1CvJxpyy0PsA2enVTrkRurzWaZYWXnvIv4CFUaEqj2Ww1e8Ro20Xl+90XiS/SlhK4dR0s6mBHU1UszG+s6nXtH3kUW3axbxt6cEsLkY6pxK4rSlqls8ZXTHgR3Shtg1erUNLL+hbI0ye432IYCWPEbz4d8JlcwUcjlHhFxOpoxjz6YNX2UmZqKmN7/RIPMKAfyh+nPXBSIFzSdKtKD6MxzF6Lq9pJ0th2Z8ynmDvDMgb5loi3UMuOfEtOFVtEaqX5H9Cy/8AaCpy1FTt/wBNKles5WZWAJ/LziXLk8FTRxqWeWVkr22LGowaXU752HzgubiZT2Wx7rFfwxEt5drS0y9C44jT9kvNcNk8NfuahXUwxHCWRT/zNN2SeDMgK/BrRKjvFFPNaajz4mZ9FaM1LWq4KmXTTJUwH6rLmFiOdhEWlDTWn4MtruuqllRXVNr5Fe6O8XmU0qVNlnVcwIO5lzG4MRa9R0q+qJb2FrC74eqc/P8AQu21u2VVXUz0tDSvnmgLNmF1siNcG27eARc98TqNwqq5FDe8OlZyw5J55HOz884NSShMBmUzX9IIF+qmMfXA35D6ptuyqbamH0V0nvsIiipmqpsyjloZblGUKey8x1GumlhqTbkTvvCakmlsO0KanLEnhLmWrFMEaZLly1dlOpaYpVdbdnMALst+R+MM1acpJJPBKtLmjSm5yimvB/7zOcI2YIdZk4qZiizMt7EDx4kWF4VTpYw5cxFzdKWYUtoPfB3UGbWFkRmlUwJDzFNpk4jRllH/AKcu9wX3n6tvWh4gld282lSjkLS0agzCMktEAyqAOW6wGvjaEykorMuQ5SpTqS0wWWzMaOgLMonSpj6El5rggE6nKoJ4xX1a+zcZL9DU2fD1lU6tJteLey9EPjgdOTfqx8Wt8L2iMrurjmWf/iLNvOj7kjEcskLUftE99f1COw7yGq/w5ej+wjCR0IACAAgAbr2ppPBFsPFtT8gvxh7lTx4kRe/cN9Ir6v8A1Fi2SxSXTVGecgZCpW+XNluRqB4C3nDtrVjTlmRD4xaVbmklTfJ8vEdbTY0a2ckqVfq8wVbixZmsoJHCw/fwC7iuqrUI8iLwzh7s6cq9XvY+hc9usZOEYZ1lOqkyzKRVa9jdhmvbiQG8zFrGKjFRRk51HVqOc98nHSXIFXglQy8ZKzl/wFZn5AiO9BCTjJoyalDCkkVEwZZc2yKx+s40IHn+Rilq28tTaWxu7PiNB0oxlLfCz+psfRpV56FV4ymZfK+YfJosbKWaS8jM8cpdndt+O5TOmKnNPiGH1wGmbqnPerZ5f+r4Q7WWY/UiWM8VEn1yvmWrpUrpP/Bah5gDpMlqEHN3I6sjwYhv8MOZysojaXCTT6Ge7MhnwTEVmb/RVfzUORfv7IiJb47SaXLJdcSU3b0JT54ZcOhXHBMoZdO57ctezfih5eB/aHaVRa5QfRkK7tpKlTrpbSS+ZM9JOJS6PDKqZ2VeajItgAXmTBlX3iL38BD7IEW8+hiez8gpTywd9r/iJP7xR3UtVVnoHCaTpWkE+u5oGwMrsTn5sq/hF/8AXE2xWIZM9+IZ5uIx8EOcY2ip6OZ1NUk2Wkzs9Y6AymvvBIJt4ED4RNM+O9nMAkymtIP0LhpqBTcLeykI32TnuN/rNwtbjWWvIXGeIteJb5XZ7XLdfnwhWcbiFvsQrbTyGQkTBa5BOo115C57tIRCpGfJj9e2q0HiosFBx3bY5RJpEL5AFBGiiwtqdw+Z8I5OrCHeY5Qsq9f4cW/sVekp5mZps5s01tNNyryW/wAzFZcXKqSS6Gr4fwuVrBye839B8bZh62S+64zZfG1r2iOnHLLKaraY+IHfpu4X5cLwiWM7EiGrStXM8hIoWo/aJ76/qEKh3kNV/hy9H9hGEjo+wXCplVOWVKGp1JO5VG8mHaVJ1JaURby7ha0nUn/9LbUbH0rO9JIqHNbLl9YQwugv6ofKtkvwGa9tdYsfYIY2e5mV+ILjVqcVp8DPKOpzhgVKujMjod6upsw79Yr61F0pYNHY3kbqnrjt4o8otQzfadv8py/6YK22F4IXabqUvGT+m37Gj4Js1TyaP0qsRppcLllr98hZaqLi7sWG82Fx3mJ9vaw06p7mb4jxis6zpUHhLr4kJjeGigxmklj2FS6NLvvR1YZ0J4jUEHfraFStIxkpR8RqnxipUpTpVd8p4ZYunmUThDn7M2UT+K37xOZRU+ZNbGkVOEy0OoaU0o+Gq/laGqDzAlX0OzuH4bP5ox/E6Zl2YkZvWp69h8DNU/M/KFvkMweJp+n0Zdei3FMk9pLHSct199QTbzW/witsqmmbizT8et3UoQrLpz9H/kuHSLs5/wAQw+bJX2gs8o8piarrwvqt/vRaNZMnGWGYnj2OzqvC5FEUfPKnjrN3ZCBgUYHUFWOnd4RDhUVPMJdORd1bSVy41qSzqxq8n/ks7D0fAa+c2nXgSU77kJp5sfhCLGL0uT6sc49VTqxpL+1fcq+z7tKlSSrFXVVIIJBBIvvHjEGvNqs5RfU0NjbxdnCnNZWBzjUuZVOkyqmTpoX1Fc9geCgAQ47qtpx9SLHhdj2uU910yEQ+ZdckaHstT9XSywTZpgL/AI9V+C5R5Re0IaaaR55xGt21zOS/3Bzs7iknE6eZRV6qZ8kmVODDeVNlmD7raMCNxPmZBBHOx2zgwtJktp5mIZh6oN/05ZykqOZLDXhoLAXN+ZAkcSrTNDBbhPrPqLDjr9UARx7rAqD0vUjG9pHzTpMpOzLcvcLcXSWAQCd+t9YjVIxowcocy1talS9uI06rys5HCIAAAAANwHCKeTbeWbmEIxWIrCPYSKCAAgAIAFqP2ie+v6hCod5DVf4cvR/YRhI6ax0cYWJFJ17etO7ZPKWPV8rdrzi5sqWinq8TDccunWuOzXKO369Si9EO00v0ivqalwnpcwOrPwCFjlvwsHAHuw9KtGM9Mn0IsbGrVo9rTWVnGxV6PNUVVfUypbmRMqHZWCNaxZjcm2lwQT4xDvlq04Rc8BnGm5qbx6imFpmVB9piPxOf5iHUWamPQvbeWLZy8NX3ZrPSrVtTYZ1qC/UTaZwOBCTUIHhpF5jZI8+jJuTfqUDazaFsRxDDpsuUZcqnZXLMy3LO8ssLA7gEAv3mIzuoPbrnBbQ4RXj739uG8/oan0hYUarDaqSouzSyVH3k7S/NYlvkU0XuQfQlVdZhank7D4Bb/OGqMdOV5ku+mpuEv+q+mSD6cpMunwyVTygF66rzW5lusmOfN2Hxhx7EeGZSX6FTppzS2VkNmQgg8iN0Z7ViWUekdlGdHs5cmsM2vZfaGXWSgQQJgHbTiDzHNTwMXlCvGrHPUwF/Y1LWph8uj8TjEtj6OfNM2ZJHWH1mUsue27NlIzeJ1hVSjCp3kItr2vb57OWMmT9K+PS6ubKw2jt1FO2acyerdQQEFtDlBPmRyhFWpGlDK/Qes7apd18PfLy2RgFoom8vJ6DFKKwuha8F2sWXTGRUSzMCgiXbLa2vYa+4d+vhE6ldpQ0zRnb3g1SVftaLxl7lewqhM6akrgx7Xco1Y/DTxIhi3p9pULLiVz7PbN53eyNHnGzA6ALoLkC/heLs8/Kpt5gMwOtfRnJUyQM9t0yUN91+sQOHEd4EdTOFnqqozLcgNLfMxw6V7afF+sIlS2+jS2g3Ej89db8z3R06ZxWV6nEFBYAS0Kg/fbePhYeUR7uMnSaRZ8HqQhdpzeCbikN6EcAIACAAgAWo/aJ76/qEKh3kNV/hy9H9hOVKLsFG9iFHiTYQJZeBVSeiDl4LJtu0ZEjDqjLoJVNMt3BZZt+UaLGI4PM9WupqfVmCbBUBmy6eUN817X5Xc3PwF4qbmOu40+hseHVPZ+G9p4Zf12NU282qfCWoZFNJQy5rMrZr2ypl7KkbmOa9zfdFnJqnHyRlKcJXFXd7yf3IX/uixxWTNpUPoVSoqD9mS6kFlHLPcWXmW4CGJ0Y1XGaJ9G+qWsKlCfmvRlz6TaAz8Kq0AueqLAd6Wf8A0xLZUR5mNbK/SimtvYyx55gIpKkMV8eZvaFZS4fr/wCr+x9FJMBuAQSpsbcDYGx5aEHzi8RgXlFE2q2pkYK9NIk06lah5jPLl6EAkXccNWbceAPKESkopsdpU3VkoLm3hGb7YYpNxKtSbNUS5EgESpeYMSSQSzEcSQPwiIFe8i4YjzZorHgtWFZSq8k/mJ3isNVqXiK089kYMjFWG5lJBHmI7GTjumJqU4VFpmsrzF8VxerqFKTKufkOhVSq3HIlVDEecSle1EsPcqZ8CtpSysr0I2jo0lLllqFH5+J4xHqVZVHmRY29rSt46aawLw2SAjoF32KwzJLM5h2po7I5S+B/xb/DLFvaUtEMvmzDcZvfaK2mPdj9ySw3EaasmVVHOVC0pspVwD2GRbHXehJt3HyMTCmKdXzZ2A1QlzGM2gnk5FZrvJPELc3ZP70PrGMgRE3a+TMuOvsvAHMBbhwF4MCiHxXaqWqkSe2542IVe/Xf5R3BxsbYLsqZ+HVlbMuOrAMkm/aZWBmseYt2QeZPKOOW6QnVuSOB1BmSEY6m1j4g2/aKO6hoqtHoXCqzq2sZPmP4jliEABAAQALUftE99f1CFQ7yGq/w5ej+w62dTNV045zZf6hDlBZqR9RjiEnG1qNeDNd26l5sNrAONPO/+Nov5cjzqHeRj/Q8AZ1J/j+QeKzH/L/3wNTJ/wD4+3+7mldJWNUtLKkmspjUJMmZUACHK9rgjORbjqDFjLGNzM0dWpaXhla202oZsBebRq1KFmrJK3XMqEi+UqbC+YajmYRTnCUfc5Ei5o1aNX+t3nv9TQdna4VVHKmGzdZLAbxtZx8bwqnLXFMYr0nRqOJR9jOjqbR1pLMjU0p2eSbnMQ18qsttMt999bCGXb5qqoT48R02crddX9OpVJO2M8YvXzqZ7ymdZYUjMjGWAgIHPsnUb7iE3VZ0saebHuF2MLrV2nJL6liwvo+qK2q9OxKacxACS1UKVXgLXOQanTU6mF6ZVY4lshl1qVnVbovU1yfRfyaDh2zlLIH0clAftMAzfibWHIUKcOSIte/uKz9+bZVdq+k2kpmMinT0ueNCkq2RT9+ZawtxAvbjaOzlGKyxNKlVqS0xy2ZpX11TVThNndVJA3SqdFAtydjqx/sRV169OXdj+preH8PuqWHUqNLw5nUQS9COgEcAmNmsG9ImXYfRIe194/YH793jE20oanqfIoeM8R7GHZQfvP6F9kIRMuw7Pdy5CLYxmShdJ+AzqWoXE6MnMoHWW1BUCwcjiuWysO4HheFeRwy7aLHJtbPadPYknRVuSEQbkW+4D5m5joEZABftgdjxMIn1SXT6kph633nHLkOO/lDNSrjZDM6nRFp6UMYWRh/o6WDVBCBRYWloQWNhuGgX/FCaW7yEMtlO2anIZAVfWT1gd4JJO7lFbexkqjb6m/4HWpStlCD3XMlohlyEABAAQALUftE99f1CFQ7yGq/w5ej+w82aa1ZTn/8ArL/UIct/ix9SPxJZtKnozbsUputkzZf20dfxKR+8X551HZ5Pn/okqck2lvplmsh7sxI1/FFbUem6T8f4NTbp1OEyj1Wfo8mmdNeFGfhbsgu1O6zh4LcP/lJPlFlJbGZpNplKm2m7NVrcDMluP/ZMQ7SLipLzLnjNWNSpCS6w/kcdH+1zUctVcF5TqpIFrq2UXK358REaFz2NRxfLJaXHC1eUIVIPEsL9R5tv0iTp8s09BJdOsGVp8zKLA6ES1Uk3O6/wHGJju6eM5KVcGuVPS1+vQnejjYSXQSVmz7dYBm7VrS9NSb6ZrceA05x2nTy+0nz+w1cXemHs9F+71f5n/BOtt7hobL6bIJHJwR8RpD+pIgRpTltFZKD0n7fGcwoMOmgh1vOny2BAQ/URlPLeRzA52bqVYxjqJVrZVK1VU0t/sin0FCklAqC3M8SeZikq1pVHlm8tLOnbQ0wX6jmGiUEAHTSyACQQDuJBsfA8YU4tLIiNSEpOKe6H2DYU1Q1gcqL678u4c27vM98i3t3Ue/IrOJcUjax0x7329S4VWIy6OTLyrll9dKleAmPYsTz3knvvFxGKSwjDVKkqknKT3Ylt1s1PdRV4dOmS5y70DnI9vqshOW/Ika7jwMKEFVPSRLn4XVSKoGVVLLdFWzDM7KV0XepvvB3GO4AyNFvYAXJ3AQZwcbxuy5bMbNhSJk8XI1VOA725nuhipV6IiVK+dol5qcXl08ozJrWUfEngFHEmGYxcmJgm2Z8jTMQqTUztEGiLwAHqqOYG8niYVXrKjHSubL/hvC/bFKOrGF+uTvEKJkfrZRyuPg45GEwqQqx0shOF3weutXLo1yY/wrE1nL9l19ZTvH+0V9eg6T8Ubzh3Eqd5DK73gP4jlkEABAAtR+0T31/UIVDvIar/AA5ej+wUc/q5iP8AYZW/CQf2gg9MkwuIa6Uo+KZ9BKbi44xo+aPMmsPB851VKaTE62QNMk/rZfuzO2tvAERW38WsTXQ1PAJqcalF9f35m+YLiC1VMkwWIdbMN9judSPG8T6VRTgpIzt1Qlb1pU30f0M/6ZGkUWEeiyESX6RMVUloABYMHcgDwA8xCngbi3JmN4JjfVsZcw9i9g32baa9xtEK5tta1R5l/wAL4t2Muyqv3enka/sdh8mnktiVYwWTLF5d+P3wOJJ0UcT5Q3Z2+Pfn+g9xviWr+hSfq/2/kpW0e0dRjEwtMLSqJT9HIBtntuaZb1j8hw4mHbm67PZcyLwvhPb4nPaP3/wFJSgWSUngqD9hvirbnUfizWKNC2hyUUdFbHUWPG++EyUlsxym4T96GP0Hc/DJqS1mtLYS3F1bhY7r23X74XKjNR1Y2GKd9QqVXSjL3kNIaJZ4TaOpZONpLLLpTUM2rkU8uaGlSZI4k5phtYEKfUFuO/Xzi2jSdSEVNYwYqreQtq1SdB5cuvh/JMVTSKeXLVmWTLJshOik6/WOlyb7zcm8S0kuRTTm5ycpPLIfb7CeuwuoC9oqBMFuOTtaeIB+MKQhmc1fSdVNQpTS2KOQVnTgdXUaLlO9WI9Zt/LfHcAU+npHmG/A72PHme8xxzSI9W4hTLFhNIkvUC7faO/y5QxOTZXzuJVGSlVjaSF7Ru3BRvP8DvhEabkOUqcplWmYmamplmo1TOBkBICqTbT9zxiRp0x2J+jRHYv06nCgBRYDQAcBEOSUtmRaNzVoVO0ptpjV1BBBiBOLpSyj0GxuqXF7Rwqrfr/JWMVlNKcTk0ZDr94d8WkHGrDD5MxVtVq2F26ed4v/AH6FkpZ4mIrruYXinqQcJOLPT7etGtSVSPUVhA8EAC1H7RPfX9QhUO8hqv8ADl6P7CMJHTb9jcQ6+ikte7BQje8nZPxtfzi/tp66aZ51xKg6NzOPnlejM86aMHMqfIxBR2fYT+4E/RsfM2+EcuKeuDQ5wu57CvGXTk/RkPgm0E+kJ6l7Bt6sLqTztz7xFRSrzpPY2V3w+hdrM1v0aIfF2nVdSKirm9ayi0tAoVEH3VueOt/4h+peylHSlgg2vAqdGprk845INkujsVdWXmMBSSznm30035L7rHieAibbV3UjhrkUfFbCNtU1Jr3nsupIY5Xvj1aJFP2KCk9XQhWIFgxA57lHAX5mHpZ5Ln9iup6YvVNZX3FazZ+fJ0MslRuMvtC3gNR5iKmra1E88zY2vGbWcVHu+vIX2TxlKSo6yYDbKy6WzKSQb2PhY+Mdtp9jLMkJ4rR9sopUZJ4fiPdrMbpahAZaETcwJewGnazX53JHhaHbqrTqQ93mQ+E2Vzb1czeI+pES62omy+pVpjy9BkUFhYG4Gg3A8IYXbzWnfBZS9go1e2bSkPqHZSomesBKHNtT+Ff3IhyFjJ97YiXH4gowWKayWLD8Fpqd1Fw84i6dYRc24y03C194F++J9O3hT5Izt3xKvc997eC5C+Jz3FNUzV9aXJmEdxCkj5gQ8QCPwDEqatwNRVaqJeQqASS6dkhFXXMSAwtuveOt4EtpFQ2GxCroBNlOnWUzBgiTWAZddCAMwUEWJW+h3cbolVihmdeMSsjAZcvW2Y9+4dwHLxvDbqNkKrczktthKomKnrECBJsiRpzm9kRlRi53S9O87/LlDqp+JYUbNLeZGMxJudSeJhwnJJLCPCeW+A6a6nblo32lU/EAxAlsytlF5whjOSxiNc4cDRfhZyjeOPLKIbGkGSYfun8okW2dKK/jbT4nNx8Ue7L/APLJ4t+oxEvfis3fA8+xxz5krEQtwgAWo/aJ76/qEKh3kNV/hy9H9hGEjpcOjnaASJpkzDaXNIsTuV9wv3EaeQifZV9D0vk/uZ/jtg60O2gt1z81/g0/E8Pl1El5M5Q8uYpVlPEH8j3xbczGp4Mlrujurpzllf8AiJQ9RrgOF4LMU2BIGmYb+QisubRt6oI1fDONU1BU6zxjkxbCNgaqaw60dSnEsQWt91QfzhmnZVJP3tiVdcet6a/pe8/oRXSFtCmX/hGGnsD/AJmaDe/NM3E/a8l52sW4UIGdpwr39xl83z8kOth8RkUkoyWGQXzBwCc2m5rXNx8NfixQuoyXvcybxHg9SDTorKx8iaO1UkNLCEsJlRKk3IK5OtDkGx1PqEAczEqnOM+6ynr21Wg0qkcZJCXXB5k6VMQdbIYBlNjdG9R0JGqkfAgjhC8DCk+h7MnyEMpSiK05sqKFF2IBY7hoAqk3/ciOYOucvEVn16rUGlJyTcuZAdzrxKHjbiN437o7g5khOkLEZkjCZ02WcsxissMOGc2YjkbEx1HGPcVwtMXwqW6HLMCpMlON6Pa6kEaixuptwvygAR2Urp70Ty8SlPKmtLaWzMukwcG7Nxc8Rz1GhgyjmSr4HSSMOo0lzp0tXPbmZnHrsBcAX4AAab7RHnmUtkR5pyZDYrtfTLcIWmH7osPxNaBUZCOwkyr1eNzp3qKJa895+J/YQrTCPMlUeGubzgZrQ3N3YsfP898Jdb8pb0eGxj3gqqMZbqLEcuMFOo87i7izhpzDZojIlFOBgA1gSmFPIVQfZpe3uiKm51N4Ra8CjbRnOrX6csrYa1I6tSXNgAWPcBDSpSeIllLidDtKlzTXJaV5tlcxqvDUgcAr1ugB8Tf5CLKnDEseBi0pTuHKW75kvhcjq5KLxCi/jx+cVFeeqo2eqWFHsreEPBDqGSWEAC1H7RPfX9QhUO8hqv8ADl6P7CMJHQgAu2zO3zyVEuoBmINFceuo5G/rD5+MWFC9cVie5nL/AIDGrJzobPw6foWSd0kUCLcvMv8AZEmaT8lt84sI3FOSymZ2rw25pvEolA2s6QquuBk0iNSyGuGmv7VxyUA/Rj594hqrdwgvFku14NXqvdaV4v8AYrWH0CSVyoPEneTzMVNWrKo8s19pZU7aGmC9X1Y6holiVXLZkKqcpJRgeTIwZWHeNR4MYk29x2TKziXDleRSTw0TldtC71lPVBFVpamVNCk/SymtzG9SMw74l079N4kilr/h6UY5pSy/Bjra3E0apoJ0lhMEmY7OFOqoygG97WPdviTK4pxWWyqo8Muas9Ki16kb0jY/6V1NRJUyZtIc6uTfNYaiw3AkLx5jjDVO9U5KKXMnV+Azo0nUlNbDvHNqqbEMKmS1WYrzCpAK+rMUg772K35cIflWjGWl8ymnb1Y27uGvdRQaZauWoSXWTpaKLBZbzFAFydysOJMK7RFN/wCTj+UczMJnzB9LWTnv9pph/U5iFK/w8KJuLf8AD3aU4zc+azyIYYMucqt2sTutqB4Q97S8ZewyuFQU3FNvB1LkKNwH9+MJc5PqOQt6cNkhWEjwQAEBxrKIKYtiRyJifF7GbqR0zaOGGkdEG1rg5VgzNooWw5WUaX5CKp0m6mpsny4vFWXs0Ib9WU/Fpprp5kST9ChBmzBxtuVe7lzOu4ay4xUFqfMqdbjTw/kG1FCDTMqi3VZSo5AaH/KTCKVTNRoc9ndKFOtnv5+g4wyp6yUj8xr4jQ/OKyvDRUcT0qwrqtbxn5DqGSWEAC1H7RPfX9QhUO8hqv8ADl6P7CMJHQgAIACAAgAIACAAgAI6ARwCM2le1M/flHxYftEqzWaqKrjUtNnLzx9zjDVtSS7cQD8TeH283LM5xf8Ap8Dil1wBiWedLmP6meqL2zYHTS/KKhRlKWx7ipwpUIqXgvsR0ivlyxaWjHvNrmH5Upy7zItO6pUlinFsWqXkqASoJYXsBrr+UIgqjeEx2tK3gstbsi6mcrerLC+ZP+0SoQkubK2tUhLuxwIQsYCACGrB228f2ibT7qM/dLFWR5SAdYmY2Gdbk7gMwuT3WhXQjGhYzjk3E5ppaEFZI9pNIIuv+leQ3t3C8MqKhuxrSo7ssGH4LLpZQlyxoN7HezcSYYnLU8keo9TyRtdJBdlO51t8RaIylprGg7PtuD6lzpyKrsvNKNMkNvRiR5Gx/Y+cLvqeymi2/Dl2mnRfqiwxWmqCABaj9onvr+oQqHeQ1X+HL0f2EYSOhAAQAEABAAQAEABAAQAEAERtUP8AwzdxT9QiZY/FRTceWbN+q+57hZzUku3AW/CbGFyem5eSm4jRdzwT3f7cP5BE080FK9esk3G9df5+WsV6XZ1fJnq3D7yN/wAPjJd6Oz/QSwFx2l47/KC5T2ZY8OlHeL5ieOS7MG4EW8xHbaWY4EcRptTUuhGxJK4IACACIrvaHy/IRMpd0oLzHbNo6wuk66fKlXt1sxEvyzsAT5Xhx7Iin0Bh2AyqSUJUhbKN54sebHiYhyeRiW4hUyoQNNFdxmTbKw4G38RFrrGJGk/D041FUtZ8pIo+0qGRVS6hR2X1NuYFmHmtvhE6GK1JxK+0qTs7nD5xf0LDLcMARqCLg9xilaaeGek05qcVJcmdRwULUftE99f1CFQ7yGq/w5ej+wjCR0IACAAgAIACAAgAIACAAgAb4hTdZKdPtAgePD5w7RnompEa8odvQlT8UVnZ/FOpJlTdFvvP1W4g9xizuqHaJVIczLcLvlat29dbP6epPzZH1l1U8v25iGKVf+2ezKPjX4bnTbr2vvQe+F0/kTlzCp0iROCmtzP2HEa9jV10n6p8n6jRpJV80vTu/vhDbpZjhmmt/wAT0tSlKLi/LdEwtpidob945GIEoypyNvZXtDiNDXDl+5Wa20p2ViND8uET6aco5SKa5nCjNxk+Qwm4iPqi/jpEiNB9StqcQiu4siV5kzuHwH+8L9yAxm4r+nyG86XlYjlDkHlZREq03TnpZIbLTMtdSk7hPlX8C6g/nHXyGnyPpSqlRFaGWiCxTsgagZnlpmO5esdUzHuGa/lHIxy8CNOSAmjNMqKcuJhkvlzgAZgb5TYbiCpHlCK1PZoLG5lb11UX9r+ZW8Ww7r5Dyj669pPeHDz3ecM2tTTLSzQ8cpxlKF7S7sluQWytfoZL6Ml8t+XEeIP96QX1HftIltwC+Uo9hJ7rl6FhiuNKLUftE99f1CFQ7yGq/wAOXo/sIwkdCAAgAIACAAgAIACAAgAIACACNxXBkn6nsv8AaH7jjEqhcypbc0Vd9wqlde9yl4kEcOqqc/RklfuG481MT1WoVe9sZ+VjxCz+G215fwIJilQwzBcw3EhCde/LD2inHbJQXNn7VJ1ZR9cL7g2IVH2SP8B/eF6YkCNpbt4Ty/U5k+kzTlDNrwvlENzlRissvbKzuYrsqCaT88C87Z1kXM7A66hb/mYZjeRk8RRZT4JUhHXVkcyqVV3DzMdlUkztO1pQ5IWhBIIetP0jf3wETafdRn7v40hKXMKkMu9SGHiDcfMQsjn1XTT1nyZc5dVmorg9zAH94jyQ0yu7RYjIl3lzgWDKSyhCwCG4u/AA6iEYfQjVK0YPDIbCEpcrCly8CwF83IXDdq3LhCZZCMozjmPISrKMFg24j5+MMumnLUTIX9SFCVu94vx6ehQtscKaVMFTK01Ge3BuDeB3H/eJUGpR0SEWdzKnJNPdciRwuuWdLDjfuYcjxEVFek6csM9KsLyN1SU48+vqSNH7RPfX9QhuHeRIr/Dl6P7CMJHQgAIACAAgAIACAAgAIACAAgAIACACuSm9GrCu6XO3dxO753HnFm/61DK5ozEcWV+4PuVP3JKqk2Pcf7MdoVNcTF8f4c+HXmqHde68vIh1JR78VMdlHKwa2xudcIVY+RZJiiYluDD890Vq92WfA1MkqtPHiVhlsSDvGkWSeVkzco4bTPI6cIas9dvGJtPuoz118WQjCxg3XoU2jWfSmjc/S01ygO9pJOlvdY2PcVhE0JaLbPrVop7zpqM0icirNZFZzLMstlLIoLMjByCQDYqNLEkJg0NqK1GOU1fLnYsnoAZpQmubgMAJJvcEEXC23X45eMcccJ5I1Gg6bm3yfI0GplRFOtERW04YEMAQRYg8Qd8Ce4h88mc1chsPqLi5lP8AMcveHz+MPTgq8MPmXfCuJSt6il06oteGTQ7S2U3BZSD5iKfS4T0vxN/KrCrbucHlNP7Cvocz+nM/A38RzRLwfyHPaKX5l80Hocz+nM/A38RzRLwfyD2il+ZfNB6HM/pzPwN/EGiXg/kHtFL8y+aD0OZ/Tmfgb+INEvB/IPaKX5l80eehzP6cz8DfxHdEvB/IPaKX5l80e+hzP6cz8DfxBol4P5B7RS/Mvmg9Dmf05n4G/iDRLwfyD2il+ZfNB6HM/pzPwN/Ec0S8H8g9opfmXzR56HM/pzPwN/Ed0S8H8g9opfmXzR76HM/pzPwN/Ec0S8H8g9opfmXzQehzP6cz8DfxHdEvB/IPaKX5l80Hocz+nM/A38RzRLwfyD2il+ZfNB6HM/pv+Bv4g0S8H8g9opfmXzRBbV4PNeWrLKmFkPBHvY+A52ifYtxk4tczP8fVOdKNSEllPox5Jp5syQrNKmBrago41Gh4eccjB06zjjYreOab7hcaia1x+fgyNrsOm3B6qZr9xv4iTKLKngFdqm6M9scskpg0iaZdjLmXU21R93DhFfcUpKWcG7sbqn2eHJbeaI/GMNmiZcSplmF/Uffx4RIoanHkQL10+1zGS38yIqGEs5X7B32fsm3gdYfUJeBBlXpReHJERXTFLkgg3tuMSqWVHcpbuUZVW4sQVr6DUngIcIpMYXKrKack6TKnpMlm6sJUzzBGXUEaEcoDpvGye2IrUAnSplPPG9XR1VjzluRY+6dfHfDUoiGiUqJQ1tbXfaGWmNtEJisxZSM73yryBJ8AALk9whOlsRpbKFUbY3ewo6kr9rIb/ht+8Odg/E66LHE2VLrJTLkex3hkZWU8CARw5iEYlBjOmVN5RXsFpaikqklPLmNLZ1swRiB2h2t2neI7VoqriS5o0PDOJyoxcJd1/Q+pIllYEcAIACAAjoBHACAAgAIACAAgAIACADyDqB7B1AIACOgEADKs9by/mABCBgzqXvHiIAJKAAgAI4AQIAjoBAAQAf/Z"/>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hu-HU">
              <a:latin typeface="Calibri" pitchFamily="34" charset="0"/>
            </a:endParaRPr>
          </a:p>
        </p:txBody>
      </p:sp>
      <p:sp>
        <p:nvSpPr>
          <p:cNvPr id="56329" name="AutoShape 8" descr="data:image/jpeg;base64,/9j/4AAQSkZJRgABAQAAAQABAAD/2wCEAAkGBxQSERUUEhQWFhUUGBgZGBcVGRUcHRgYGBkYHRgcGBcYHSggGBwlGxgcIjIiJSorLi4uGiAzODMsNygtLisBCgoKDg0OGxAQGywkICQsLDQvNCwsLCwsLCwsLCwsLCwsLCwsLCwsLCwsLCwsLCwsLCwsLCwsLCwsLCwsLCwsLP/AABEIAOEA4AMBEQACEQEDEQH/xAAcAAABBQEBAQAAAAAAAAAAAAAAAwQFBgcCAQj/xABIEAACAAQDBAYGCQIEAwkBAAABAgADBBEFEiEGMUFRBxMiYXGBFDIzcpGhI0JSYpKxssHRU/CCosLhFTRDCBYkg5Ojs9PiY//EABsBAAEFAQEAAAAAAAAAAAAAAAACAwQFBgEH/8QAOBEAAgEDAgMFBgUEAgMBAAAAAAECAwQREiEFMUETMlFhcRQiM5GhsQZSgcHRI0Lh8CRiFXLxJf/aAAwDAQACEQMRAD8AhozJ6mEABAAQAEABAAQAEABAAQAEABAAQAEABAAQAEABAAQAEABAAQAEABAAQAEABAAtR+0T31/UIVDvIar/AA5ej+wjCR0IACAAgAIACAAgAIACAAgAIACAAgAIACAAgAIAOJk4KQCbZtBfcTyvuv3QtU5SjlDM7inCahJ4b5HcIHggAIACAAgAIACAAgAIAFqP2ie+v6hCod5DVf4cvR/YRhI6EABAAQAEABAAQAEABAAQAEABAAQAEABAAR0B1W4bNkosybLZEewVmFgSdw7ie+HHRqJZw8ESF9bzlojNZQttJhgGAPUEdoVUt0PIKer/ADLRZWUP6e/VmY45cf8ALSX9qXz5kbLa4B5gH4xVSWJNGupS1QT8UdQkcCAAgAI6ARwAgAIACABaj9onvr+oQqHeQ1X+HL0f2EYSOhAAQAEABAAQAEABAAQAEABAAQAEABAAQAWLYPChUVahhdJYzsOdvVB8/wAolWlPXU35IqONXToW7085bfycY7tVPrqnE8NWV1yzHSRTiwAkspyzHdhrYFS99dVi4clnBjIU5aXNdP3JPpikLSYHKpVNyXlSwTvYrdmY95K3846kopIRKcqs3J82UqStlA5AD4CM9N5kz0mjHTTivI7hI4EABAAhMmy1cGcJjKyTlRZZy5ZoROrdjcXGeYotu36GLG1hDs3KRmuKV67uo0qbxhZ+YsIr2aOPLc9jgoTM9c2W+vgfK53C9j8DDnZy06ugw7imqipN+8xSED4tR+0T31/UI7DvIar/AA5ej+wjCR0IACAAgAIACAAgAIACAAgAIACAAgAXpKOZNNpaO5+4pPxtuhcYSl3VkZq3FKks1JJEpL2QrW3U7+ZQfmwh1WtV/wBpDlxizj/f9/4LZ0VUuR6sNo8t1luLg5WXMSLjTjE+yoyhq1Iz3HbynX0dm8rc76KsKlD02py/TTaypVmP2VmtYDkNYmpLOSjlJpaehRelTGxX4lLp5RzSaK5cjcZptmHlYL45uUMXNTRB+fIseFWrr3EV0W7/AGI+KI3wQAEABHQyMcUfKFNr9tPIXGYd17Kb/cA46TLeScXB+pS8Spyp1oV4+j/YeyQoloLAzGLzHmcbOQJcu/GwRm7hMA5x250qnGPUb4X2k7irUbenkexBL8QoZ7dUU+rMnO7d5ldhR3WDj4RMqyap6emxTW1OM6/aPnl/cXiIXAtR+0T31/UI7DvIar/Dl6P7CMJHQgAIACAAgAIACAAgAIACAAgACY7hnHJLmy4bE7H+lWnTriT9UDfMt38F7+MTra01+9Pl9yg4rxhUf6VF5l4+H+TRnrKWkUI0yTJUblLInyJEWiUYrC2MhKVSrLVJtsattlh431tN/wCtL/mO6kCpT8CvdFdQsyZikxGDK9fMKspuGXKuUg8RaCIVFjYqOFbRT/SKjC6cGUZlfUCbUXF0lzJrW6tftEX7R3aaGESmotRfUfp286kZTito7sqdJTLJqqynQWWTPdVJ1YgMwGY8dBFffrkzS/h6acZxx4fUsWBYHOq5mSUug9Zz6qjvPPuERKVGVV4iW17fUrSGZ8+i8SNrvoquopT61OwBPBgRcEDhpb4wuvbOlh5GeH8TjeNpLDWDyI6eCye6wclVujIoXNLAmKN3Wy+w7D39GiZdaWk0UvClUhOcJ78/uI4hKzSnXmp8jbQ/GI9GWmaZZXlPXQlF+ApTzAyqyqEBVbKCWyqFAUZiAWNgLnibwu5lqqsY4XRdK2ipc+fzFIjlgISZLKx7V0uxVbbmfLn143yj5w/Opqgk1uQqFt2daVRPZ9BbML2vryhnBM1JbC9H7RPfX9QjsO8huv8ADl6P7CMJHQgAIACAAgAIACAAgACY6t+RxtJZfIbelZvZjN946L+Lj5Aw72WO88fciu5ctqSz58l/vodLTuxALm5NgssWuTuF9ST4Wg1xW0V8zkqVRpyqzwvLZGjYN0aUqqnphLTZvqpm3EAsRc3LEAEnhFpTt9vffyMndcTzJqjHZdXuxl0vYhVU600imcU9HM+jMyVowZdBLuPUFhpbkeWr9STjFtb4K+2pqtVUZvGXuzPVwWSBqmY7yzElieeY6xTyu6recm1hwi1jHTpz9xX0Zl9Qgj7Lj8mAuPO8c7VS730HPZZU/h4a8H/Jp3Q7UhkqFsVKshKnhcEcNCNN4iwsk1F75Mxx2SlODxh43/3qVZafq9qpyf1JkmaO8FVJPxJhytHMoPzGLKaVGtHxiNNm8G9Lx3EZZNkFQ7OR9kO+g7ybCE16PayivUdsb12tGpJc3pS+Rqmz2IUiVdRQ06ZJlOst5lho2cX33uSAVvf7QiRCEYbRRWV69Ws9dSWWZZ0k03VY854VFOj+JXsflLiLfRzT/UtuA1MXOnxRHxTm1EXsgZtW7vM2UcrsfnEmnmtKMHyRWXbjZ0p1o83/AKh4aRllS2dgXYMXUKQEIOgDH1wVIN+48xEu5t4aMw6FPwridaVbs626l4nEiSXYIpAuGNzuVURnYkDf2VNhxNhpEClDtGaC7uOwpppbtpL9RzimHNTzeqdkZgqsShuO0L27j3QudJwmlzGaN5GvQc86ea32G1QbC410Nv4h25ivdfiQ+F1X/UXh+uX/AJOptbLeWElqWGSVZirJkfstOLBgMzlgV0uAN2lo7W0xbXTodslVqJSeU23qyvkj2j9onvr+oRDj3kW9f4cvR/YRhI6EABAAQAEABAAQAJT54Ww1LHco3n+B3nSHIQcvQZrVlT25vohMU5bWZryQeqPH7R8fhCnUUdofMaVCVR6qzz5dF/JZtiJSGsl9ZlyqGYBrWJA0GvHj5Q5aJOpmRC41KcbXEOrXIs+yWAy2xCdMWxlSCMltR1jC9hzy6+domUaMe2clyX3Ka9v6isYUpd6XP0X8jugxPr8eqVv2KGlCAcnmsrufGyqPKJ3XJQ/248TO9jqh8Rw3EaWacxmGdUSL/VmKc9geF2IPmecNa1r0eRLdvLsVW/7YENhEFY9OH1Dnt8L5LlvC+X5xW9gvaNHQ0/t8v/G9tHvYx+pa6vBKNJ0+VNmGUQBMlMTplYerY7yCNOJEOzo0lJp7ESjxC9nThUgtS5P18R10Sz7T5yH60tT+Fv8A9Rzh795oX+JIZpwn5jjHcIP/AHlopw3PTzC3/lX/APsWLKUTLwqNRaXgRXQkRMrcWn788/Q9zTJzH9oF3v0Ozz2a9X9MCWB1HV7WVl/rgJ8ZUth+kQicsSivUdpU9dKo+qUWO+mGjAr8JnMLqZxkv3h2SwPkXhU4qSwxu3qunLVF7r90U/HAZeK1tPuSWymWot2VZQ1h3doRXXlGMUnFGp4Je1a8pQqPOEsClFKDTEU7i6X8mB/aGbN/1CVxyObR48USFbKKPUKd1ww8SdP8pPwh+OYzmnywQJuNWjbzjzzgjTLZSrBiji5Ura4BUqbggizKxFjwPhDFNOnv1wT7mcblqPRNfq/Ik8Iw4rLzqoZmvq/qqBvZuZ7v4iTTjNRzFbv6FXd1aMqrVV+5Hp1bI+fOVmDoVZb6G2hI0OnK99Ibu04uLZI4LKFWE4R2WcoRVb7ogczRtqK3HdJLX6M5u11i9nuzfLh8e6HIJbPzIlac/eWNtL3GcNEwIACAAgAIACABGonWsqi7tuHdxJ5AQ5CGd3yRHrVtLUI7yfL+X5BTyMtyTdjvY8e4ch3QTqatlyO0aOj3nvJ82LQ2PhHQwnszZOjujEuhlnjMu58zp/lAi7s44orzMBxmt2l3Ly2+Rn/RpWdZjeKEn2zTEHijkD5CHXP3lHxRH7HNF1PBpEL0NSzLrBKbQpMny3HgjXv5iI0l/wAhPyLSDT4ZNdVL9yubFzmWVdCVKTGysCQRu3ERGvW41E1zwWnBIRqWsoTWVqZaKWhqKpmZEmTmGrNqT3XY8e6IyhUqttLJaTrW1mlFtRRK7BVPU4iitoTmlsp0Kki4BHA3Ah61zCssrGSv4xouLNyg08Yexpm1M5JEibVsO3TyJxVuIDAEgeJRfhFy0YmJnH/Z4lZZM6++Zlb8LOsIS95seqTzSjHzf1/+CG1Ur0baiTM3CpSS1+bKwQ+dlHxhusuT8GSbKW04vrF/Tc0XbPZz01aYAgGRUyp2vFUJzAd5Bh9ogQkkY7to4OP1luCSwfHJKiDffD/U0H4fz7Q//UKY9tbb7iK+3eKiNHxJKVrNeRJ7QzbzWUam4J7yBYD8/jE2s/f0Lm+ZQ2McW/bS5RTS9XzZxi1EyHtWzM1rd9lP4RmsPdMcrRcsxXiKs6sKeKj32fouf1z9yZwt3v1eQiUq+swIue6/CJUG1LGNinrxhKCnqzJvkReKYTLk08tkNhfIiHeQBmdifeYDxvDN6k6WSw4FKcLlwXLqRshzLyuMpvuB13EEXHiIrItx941VSKrZg8rBzR+0T31/UI5HeSFVlilJeT+wjCB4IACAAgAIAE587KL7ydAOZO4QuENTGq1Xs4569PU5p5OW5OrN6x/IDuH9747UnnZckJoUnD3pd58/49BaGx8I6B4Y4BvmAyslNJXlLQf5RGipLEEvI8zupaq035v7nz5szXNIramanrJVzTrx7TXB7iCREC7m4ThJGi4PbxuLerTl1f7FkxnGqSQ1RV0UqeayrQr1dh1ct2FnmX52PmeV4ejcUp75wQ6nDryitCWYt9OuORVMFo+pkKp3i5PiYrrmr2k20afhlq7a3UJc+pqe006fhWB9ZSACcOraY2UNbORnYg6G1wNdwi3oU+zgkYm+uHcXEpv9PQr+Py51WMPxOlllqjrEk1CyxoxBur9wBF7ncGGukITVaGeufsP4dpWcG8xa+aa/Y07azCfS6Kop9xmy2UdzWuv+a0SehVrGTLegSrbO8pgQ0tXRgd4yspAPhcjyjnUca9w0naXZOVWzqWc5ZXpZmdStu0NCUPcSB8O+BxyJhNx5HlZttQylns9RLBpiVmIT2gw4Bd7X4W3wakHZy5mC4XOeon1FXMBDVMwsAeC3NvkQP8MV13JTnGmajg9KVChO4a9PRFmwGhmTZst5YDSAZmdgNVeWwsDy3MIl06Maawiku7+rcTc28eXQV6g+mjMP+oD5ZgfyhlUX2+vpgmyvYPh6pR5p/wCssSYeTWKXFzNZsptooRbkjmx0HcIkKC1airlcS7Ps1yIzbnGTTB2VLhBoo5XALG/rHXjoLbo7p1PfkCmoQ25vm/4K7VVbTMpYk9kBRyB1t4knzJisvXKVTSazgkKdO27V7N82xJVuSOIvfutviI6clzRcRuaUkpReUxajXtofvr+Y4R2McNPzEVp5jOPkxCGySEABAAQAEADWR22z8BcJ/qbzOngO+Hp+5HSv1IdFdrU7V8ly/kdQyTAjoCtLTtMdUTVnIUAm2pNhrwjsYuTSQirUjTg5y5JZJnpA2bOG4ek+/WTDNVZn2VRgfVHHUAXPOLJWEVHfmZZ/iGcqj0pKP19TYsMa8mUeaJ+kRYQ7qM3VeZt+bPnMSurrsQQ/VqZh+LMYrOILus1f4eltUXoX+j2IRadZ1ZUCnz5QobKAC3qhixF2PIQU7HMcyeGF1+IHCq40o5S/3YqmN0L0tS1NOFmtmRh6sxPtKfkRw+cMVbWVPfmifZ8VpXScVs8cjYdtcbFDQTKgyuuVAgaWSBdWZVO8EaBr7ouuhhVvJ5Klh+1ofDa1qKmSkaRIM6WEyEG6kk5QoAIC9/CGadaMm4x6E66tK1OMJ1HlNbEl0QbQNVUCLOmF50sdpmN2ZWJIJPG2q37oXTqapOPgNXNu6cIVOkl9epKUOysijqquulkqZ6ZnTTKrC5dh7xFz335wvGNyOpN+6VrCulB5uGGq9DmtMW6nIF6suoF2vmzKmoJ0Nu+OZ6HdCe6Zl+zUjrEmT5jK7z5jM5BB1uSQRw1JOvMRHq0XUlu8JFna30bWm1FKUnzzyx0LNJwlsjMEJIAKg3AKg9uxt62XcOJhELOMW29x6vxytUioxWPHzJvY/EBSNOlkXBLMVAvwGYqOe5rd5h9VNOzK+Vvr96Gyf7lnp8EVp3XNoFvlW2pvqPAW0+MOLchtY2F6Oas1mmn1ZLzElkbiAEDnxDB1+MdOGWbb1onzGDsFkg9ok2zWN8o7id55Cw7mqlTStt2TbW0dV5k8RXNsg5W0KrOR5NQJbpexyXAJ0BBYWBA08zESEa0G5uOWXledlXjGhCrpS8tmSEtD2izM7OSzO29mPExBrVZVJZZfWdnC2p6I7jmj9onvr+oQ3DvIer/Cl6P7CMJHQgAIACABCsY2Cje5yju5nyAMO0lvl8kRrqT0qEecnj+RaWlgFUbrAAfKEbzY7mFKG7wkOqnD5stVaZLZVf1SRobfvC50ZwWZIYoX1CvJxpyy0PsA2enVTrkRurzWaZYWXnvIv4CFUaEqj2Ww1e8Ro20Xl+90XiS/SlhK4dR0s6mBHU1UszG+s6nXtH3kUW3axbxt6cEsLkY6pxK4rSlqls8ZXTHgR3Shtg1erUNLL+hbI0ye432IYCWPEbz4d8JlcwUcjlHhFxOpoxjz6YNX2UmZqKmN7/RIPMKAfyh+nPXBSIFzSdKtKD6MxzF6Lq9pJ0th2Z8ynmDvDMgb5loi3UMuOfEtOFVtEaqX5H9Cy/8AaCpy1FTt/wBNKles5WZWAJ/LziXLk8FTRxqWeWVkr22LGowaXU752HzgubiZT2Wx7rFfwxEt5drS0y9C44jT9kvNcNk8NfuahXUwxHCWRT/zNN2SeDMgK/BrRKjvFFPNaajz4mZ9FaM1LWq4KmXTTJUwH6rLmFiOdhEWlDTWn4MtruuqllRXVNr5Fe6O8XmU0qVNlnVcwIO5lzG4MRa9R0q+qJb2FrC74eqc/P8AQu21u2VVXUz0tDSvnmgLNmF1siNcG27eARc98TqNwqq5FDe8OlZyw5J55HOz884NSShMBmUzX9IIF+qmMfXA35D6ptuyqbamH0V0nvsIiipmqpsyjloZblGUKey8x1GumlhqTbkTvvCakmlsO0KanLEnhLmWrFMEaZLly1dlOpaYpVdbdnMALst+R+MM1acpJJPBKtLmjSm5yimvB/7zOcI2YIdZk4qZiizMt7EDx4kWF4VTpYw5cxFzdKWYUtoPfB3UGbWFkRmlUwJDzFNpk4jRllH/AKcu9wX3n6tvWh4gld282lSjkLS0agzCMktEAyqAOW6wGvjaEykorMuQ5SpTqS0wWWzMaOgLMonSpj6El5rggE6nKoJ4xX1a+zcZL9DU2fD1lU6tJteLey9EPjgdOTfqx8Wt8L2iMrurjmWf/iLNvOj7kjEcskLUftE99f1COw7yGq/w5ej+wjCR0IACAAgAbr2ppPBFsPFtT8gvxh7lTx4kRe/cN9Ir6v8A1Fi2SxSXTVGecgZCpW+XNluRqB4C3nDtrVjTlmRD4xaVbmklTfJ8vEdbTY0a2ckqVfq8wVbixZmsoJHCw/fwC7iuqrUI8iLwzh7s6cq9XvY+hc9usZOEYZ1lOqkyzKRVa9jdhmvbiQG8zFrGKjFRRk51HVqOc98nHSXIFXglQy8ZKzl/wFZn5AiO9BCTjJoyalDCkkVEwZZc2yKx+s40IHn+Rilq28tTaWxu7PiNB0oxlLfCz+psfRpV56FV4ymZfK+YfJosbKWaS8jM8cpdndt+O5TOmKnNPiGH1wGmbqnPerZ5f+r4Q7WWY/UiWM8VEn1yvmWrpUrpP/Bah5gDpMlqEHN3I6sjwYhv8MOZysojaXCTT6Ge7MhnwTEVmb/RVfzUORfv7IiJb47SaXLJdcSU3b0JT54ZcOhXHBMoZdO57ctezfih5eB/aHaVRa5QfRkK7tpKlTrpbSS+ZM9JOJS6PDKqZ2VeajItgAXmTBlX3iL38BD7IEW8+hiez8gpTywd9r/iJP7xR3UtVVnoHCaTpWkE+u5oGwMrsTn5sq/hF/8AXE2xWIZM9+IZ5uIx8EOcY2ip6OZ1NUk2Wkzs9Y6AymvvBIJt4ED4RNM+O9nMAkymtIP0LhpqBTcLeykI32TnuN/rNwtbjWWvIXGeIteJb5XZ7XLdfnwhWcbiFvsQrbTyGQkTBa5BOo115C57tIRCpGfJj9e2q0HiosFBx3bY5RJpEL5AFBGiiwtqdw+Z8I5OrCHeY5Qsq9f4cW/sVekp5mZps5s01tNNyryW/wAzFZcXKqSS6Gr4fwuVrBye839B8bZh62S+64zZfG1r2iOnHLLKaraY+IHfpu4X5cLwiWM7EiGrStXM8hIoWo/aJ76/qEKh3kNV/hy9H9hGEjo+wXCplVOWVKGp1JO5VG8mHaVJ1JaURby7ha0nUn/9LbUbH0rO9JIqHNbLl9YQwugv6ofKtkvwGa9tdYsfYIY2e5mV+ILjVqcVp8DPKOpzhgVKujMjod6upsw79Yr61F0pYNHY3kbqnrjt4o8otQzfadv8py/6YK22F4IXabqUvGT+m37Gj4Js1TyaP0qsRppcLllr98hZaqLi7sWG82Fx3mJ9vaw06p7mb4jxis6zpUHhLr4kJjeGigxmklj2FS6NLvvR1YZ0J4jUEHfraFStIxkpR8RqnxipUpTpVd8p4ZYunmUThDn7M2UT+K37xOZRU+ZNbGkVOEy0OoaU0o+Gq/laGqDzAlX0OzuH4bP5ox/E6Zl2YkZvWp69h8DNU/M/KFvkMweJp+n0Zdei3FMk9pLHSct199QTbzW/witsqmmbizT8et3UoQrLpz9H/kuHSLs5/wAQw+bJX2gs8o8piarrwvqt/vRaNZMnGWGYnj2OzqvC5FEUfPKnjrN3ZCBgUYHUFWOnd4RDhUVPMJdORd1bSVy41qSzqxq8n/ks7D0fAa+c2nXgSU77kJp5sfhCLGL0uT6sc49VTqxpL+1fcq+z7tKlSSrFXVVIIJBBIvvHjEGvNqs5RfU0NjbxdnCnNZWBzjUuZVOkyqmTpoX1Fc9geCgAQ47qtpx9SLHhdj2uU910yEQ+ZdckaHstT9XSywTZpgL/AI9V+C5R5Re0IaaaR55xGt21zOS/3Bzs7iknE6eZRV6qZ8kmVODDeVNlmD7raMCNxPmZBBHOx2zgwtJktp5mIZh6oN/05ZykqOZLDXhoLAXN+ZAkcSrTNDBbhPrPqLDjr9UARx7rAqD0vUjG9pHzTpMpOzLcvcLcXSWAQCd+t9YjVIxowcocy1talS9uI06rys5HCIAAAAANwHCKeTbeWbmEIxWIrCPYSKCAAgAIAFqP2ie+v6hCod5DVf4cvR/YRhI6ax0cYWJFJ17etO7ZPKWPV8rdrzi5sqWinq8TDccunWuOzXKO369Si9EO00v0ivqalwnpcwOrPwCFjlvwsHAHuw9KtGM9Mn0IsbGrVo9rTWVnGxV6PNUVVfUypbmRMqHZWCNaxZjcm2lwQT4xDvlq04Rc8BnGm5qbx6imFpmVB9piPxOf5iHUWamPQvbeWLZy8NX3ZrPSrVtTYZ1qC/UTaZwOBCTUIHhpF5jZI8+jJuTfqUDazaFsRxDDpsuUZcqnZXLMy3LO8ssLA7gEAv3mIzuoPbrnBbQ4RXj739uG8/oan0hYUarDaqSouzSyVH3k7S/NYlvkU0XuQfQlVdZhank7D4Bb/OGqMdOV5ku+mpuEv+q+mSD6cpMunwyVTygF66rzW5lusmOfN2Hxhx7EeGZSX6FTppzS2VkNmQgg8iN0Z7ViWUekdlGdHs5cmsM2vZfaGXWSgQQJgHbTiDzHNTwMXlCvGrHPUwF/Y1LWph8uj8TjEtj6OfNM2ZJHWH1mUsue27NlIzeJ1hVSjCp3kItr2vb57OWMmT9K+PS6ubKw2jt1FO2acyerdQQEFtDlBPmRyhFWpGlDK/Qes7apd18PfLy2RgFoom8vJ6DFKKwuha8F2sWXTGRUSzMCgiXbLa2vYa+4d+vhE6ldpQ0zRnb3g1SVftaLxl7lewqhM6akrgx7Xco1Y/DTxIhi3p9pULLiVz7PbN53eyNHnGzA6ALoLkC/heLs8/Kpt5gMwOtfRnJUyQM9t0yUN91+sQOHEd4EdTOFnqqozLcgNLfMxw6V7afF+sIlS2+jS2g3Ej89db8z3R06ZxWV6nEFBYAS0Kg/fbePhYeUR7uMnSaRZ8HqQhdpzeCbikN6EcAIACAAgAWo/aJ76/qEKh3kNV/hy9H9hOVKLsFG9iFHiTYQJZeBVSeiDl4LJtu0ZEjDqjLoJVNMt3BZZt+UaLGI4PM9WupqfVmCbBUBmy6eUN817X5Xc3PwF4qbmOu40+hseHVPZ+G9p4Zf12NU282qfCWoZFNJQy5rMrZr2ypl7KkbmOa9zfdFnJqnHyRlKcJXFXd7yf3IX/uixxWTNpUPoVSoqD9mS6kFlHLPcWXmW4CGJ0Y1XGaJ9G+qWsKlCfmvRlz6TaAz8Kq0AueqLAd6Wf8A0xLZUR5mNbK/SimtvYyx55gIpKkMV8eZvaFZS4fr/wCr+x9FJMBuAQSpsbcDYGx5aEHzi8RgXlFE2q2pkYK9NIk06lah5jPLl6EAkXccNWbceAPKESkopsdpU3VkoLm3hGb7YYpNxKtSbNUS5EgESpeYMSSQSzEcSQPwiIFe8i4YjzZorHgtWFZSq8k/mJ3isNVqXiK089kYMjFWG5lJBHmI7GTjumJqU4VFpmsrzF8VxerqFKTKufkOhVSq3HIlVDEecSle1EsPcqZ8CtpSysr0I2jo0lLllqFH5+J4xHqVZVHmRY29rSt46aawLw2SAjoF32KwzJLM5h2po7I5S+B/xb/DLFvaUtEMvmzDcZvfaK2mPdj9ySw3EaasmVVHOVC0pspVwD2GRbHXehJt3HyMTCmKdXzZ2A1QlzGM2gnk5FZrvJPELc3ZP70PrGMgRE3a+TMuOvsvAHMBbhwF4MCiHxXaqWqkSe2542IVe/Xf5R3BxsbYLsqZ+HVlbMuOrAMkm/aZWBmseYt2QeZPKOOW6QnVuSOB1BmSEY6m1j4g2/aKO6hoqtHoXCqzq2sZPmP4jliEABAAQALUftE99f1CFQ7yGq/w5ej+w62dTNV045zZf6hDlBZqR9RjiEnG1qNeDNd26l5sNrAONPO/+Nov5cjzqHeRj/Q8AZ1J/j+QeKzH/L/3wNTJ/wD4+3+7mldJWNUtLKkmspjUJMmZUACHK9rgjORbjqDFjLGNzM0dWpaXhla202oZsBebRq1KFmrJK3XMqEi+UqbC+YajmYRTnCUfc5Ei5o1aNX+t3nv9TQdna4VVHKmGzdZLAbxtZx8bwqnLXFMYr0nRqOJR9jOjqbR1pLMjU0p2eSbnMQ18qsttMt999bCGXb5qqoT48R02crddX9OpVJO2M8YvXzqZ7ymdZYUjMjGWAgIHPsnUb7iE3VZ0saebHuF2MLrV2nJL6liwvo+qK2q9OxKacxACS1UKVXgLXOQanTU6mF6ZVY4lshl1qVnVbovU1yfRfyaDh2zlLIH0clAftMAzfibWHIUKcOSIte/uKz9+bZVdq+k2kpmMinT0ueNCkq2RT9+ZawtxAvbjaOzlGKyxNKlVqS0xy2ZpX11TVThNndVJA3SqdFAtydjqx/sRV169OXdj+preH8PuqWHUqNLw5nUQS9COgEcAmNmsG9ImXYfRIe194/YH793jE20oanqfIoeM8R7GHZQfvP6F9kIRMuw7Pdy5CLYxmShdJ+AzqWoXE6MnMoHWW1BUCwcjiuWysO4HheFeRwy7aLHJtbPadPYknRVuSEQbkW+4D5m5joEZABftgdjxMIn1SXT6kph633nHLkOO/lDNSrjZDM6nRFp6UMYWRh/o6WDVBCBRYWloQWNhuGgX/FCaW7yEMtlO2anIZAVfWT1gd4JJO7lFbexkqjb6m/4HWpStlCD3XMlohlyEABAAQALUftE99f1CFQ7yGq/w5ej+w82aa1ZTn/8ArL/UIct/ix9SPxJZtKnozbsUputkzZf20dfxKR+8X551HZ5Pn/okqck2lvplmsh7sxI1/FFbUem6T8f4NTbp1OEyj1Wfo8mmdNeFGfhbsgu1O6zh4LcP/lJPlFlJbGZpNplKm2m7NVrcDMluP/ZMQ7SLipLzLnjNWNSpCS6w/kcdH+1zUctVcF5TqpIFrq2UXK358REaFz2NRxfLJaXHC1eUIVIPEsL9R5tv0iTp8s09BJdOsGVp8zKLA6ES1Uk3O6/wHGJju6eM5KVcGuVPS1+vQnejjYSXQSVmz7dYBm7VrS9NSb6ZrceA05x2nTy+0nz+w1cXemHs9F+71f5n/BOtt7hobL6bIJHJwR8RpD+pIgRpTltFZKD0n7fGcwoMOmgh1vOny2BAQ/URlPLeRzA52bqVYxjqJVrZVK1VU0t/sin0FCklAqC3M8SeZikq1pVHlm8tLOnbQ0wX6jmGiUEAHTSyACQQDuJBsfA8YU4tLIiNSEpOKe6H2DYU1Q1gcqL678u4c27vM98i3t3Ue/IrOJcUjax0x7329S4VWIy6OTLyrll9dKleAmPYsTz3knvvFxGKSwjDVKkqknKT3Ylt1s1PdRV4dOmS5y70DnI9vqshOW/Ika7jwMKEFVPSRLn4XVSKoGVVLLdFWzDM7KV0XepvvB3GO4AyNFvYAXJ3AQZwcbxuy5bMbNhSJk8XI1VOA725nuhipV6IiVK+dol5qcXl08ozJrWUfEngFHEmGYxcmJgm2Z8jTMQqTUztEGiLwAHqqOYG8niYVXrKjHSubL/hvC/bFKOrGF+uTvEKJkfrZRyuPg45GEwqQqx0shOF3weutXLo1yY/wrE1nL9l19ZTvH+0V9eg6T8Ubzh3Eqd5DK73gP4jlkEABAAtR+0T31/UIVDvIar/AA5ej+wUc/q5iP8AYZW/CQf2gg9MkwuIa6Uo+KZ9BKbi44xo+aPMmsPB851VKaTE62QNMk/rZfuzO2tvAERW38WsTXQ1PAJqcalF9f35m+YLiC1VMkwWIdbMN9judSPG8T6VRTgpIzt1Qlb1pU30f0M/6ZGkUWEeiyESX6RMVUloABYMHcgDwA8xCngbi3JmN4JjfVsZcw9i9g32baa9xtEK5tta1R5l/wAL4t2Muyqv3enka/sdh8mnktiVYwWTLF5d+P3wOJJ0UcT5Q3Z2+Pfn+g9xviWr+hSfq/2/kpW0e0dRjEwtMLSqJT9HIBtntuaZb1j8hw4mHbm67PZcyLwvhPb4nPaP3/wFJSgWSUngqD9hvirbnUfizWKNC2hyUUdFbHUWPG++EyUlsxym4T96GP0Hc/DJqS1mtLYS3F1bhY7r23X74XKjNR1Y2GKd9QqVXSjL3kNIaJZ4TaOpZONpLLLpTUM2rkU8uaGlSZI4k5phtYEKfUFuO/Xzi2jSdSEVNYwYqreQtq1SdB5cuvh/JMVTSKeXLVmWTLJshOik6/WOlyb7zcm8S0kuRTTm5ycpPLIfb7CeuwuoC9oqBMFuOTtaeIB+MKQhmc1fSdVNQpTS2KOQVnTgdXUaLlO9WI9Zt/LfHcAU+npHmG/A72PHme8xxzSI9W4hTLFhNIkvUC7faO/y5QxOTZXzuJVGSlVjaSF7Ru3BRvP8DvhEabkOUqcplWmYmamplmo1TOBkBICqTbT9zxiRp0x2J+jRHYv06nCgBRYDQAcBEOSUtmRaNzVoVO0ptpjV1BBBiBOLpSyj0GxuqXF7Rwqrfr/JWMVlNKcTk0ZDr94d8WkHGrDD5MxVtVq2F26ed4v/AH6FkpZ4mIrruYXinqQcJOLPT7etGtSVSPUVhA8EAC1H7RPfX9QhUO8hqv8ADl6P7CMJHTb9jcQ6+ikte7BQje8nZPxtfzi/tp66aZ51xKg6NzOPnlejM86aMHMqfIxBR2fYT+4E/RsfM2+EcuKeuDQ5wu57CvGXTk/RkPgm0E+kJ6l7Bt6sLqTztz7xFRSrzpPY2V3w+hdrM1v0aIfF2nVdSKirm9ayi0tAoVEH3VueOt/4h+peylHSlgg2vAqdGprk845INkujsVdWXmMBSSznm30035L7rHieAibbV3UjhrkUfFbCNtU1Jr3nsupIY5Xvj1aJFP2KCk9XQhWIFgxA57lHAX5mHpZ5Ln9iup6YvVNZX3FazZ+fJ0MslRuMvtC3gNR5iKmra1E88zY2vGbWcVHu+vIX2TxlKSo6yYDbKy6WzKSQb2PhY+Mdtp9jLMkJ4rR9sopUZJ4fiPdrMbpahAZaETcwJewGnazX53JHhaHbqrTqQ93mQ+E2Vzb1czeI+pES62omy+pVpjy9BkUFhYG4Gg3A8IYXbzWnfBZS9go1e2bSkPqHZSomesBKHNtT+Ff3IhyFjJ97YiXH4gowWKayWLD8Fpqd1Fw84i6dYRc24y03C194F++J9O3hT5Izt3xKvc997eC5C+Jz3FNUzV9aXJmEdxCkj5gQ8QCPwDEqatwNRVaqJeQqASS6dkhFXXMSAwtuveOt4EtpFQ2GxCroBNlOnWUzBgiTWAZddCAMwUEWJW+h3cbolVihmdeMSsjAZcvW2Y9+4dwHLxvDbqNkKrczktthKomKnrECBJsiRpzm9kRlRi53S9O87/LlDqp+JYUbNLeZGMxJudSeJhwnJJLCPCeW+A6a6nblo32lU/EAxAlsytlF5whjOSxiNc4cDRfhZyjeOPLKIbGkGSYfun8okW2dKK/jbT4nNx8Ue7L/APLJ4t+oxEvfis3fA8+xxz5krEQtwgAWo/aJ76/qEKh3kNV/hy9H9hGEjpcOjnaASJpkzDaXNIsTuV9wv3EaeQifZV9D0vk/uZ/jtg60O2gt1z81/g0/E8Pl1El5M5Q8uYpVlPEH8j3xbczGp4Mlrujurpzllf8AiJQ9RrgOF4LMU2BIGmYb+QisubRt6oI1fDONU1BU6zxjkxbCNgaqaw60dSnEsQWt91QfzhmnZVJP3tiVdcet6a/pe8/oRXSFtCmX/hGGnsD/AJmaDe/NM3E/a8l52sW4UIGdpwr39xl83z8kOth8RkUkoyWGQXzBwCc2m5rXNx8NfixQuoyXvcybxHg9SDTorKx8iaO1UkNLCEsJlRKk3IK5OtDkGx1PqEAczEqnOM+6ynr21Wg0qkcZJCXXB5k6VMQdbIYBlNjdG9R0JGqkfAgjhC8DCk+h7MnyEMpSiK05sqKFF2IBY7hoAqk3/ciOYOucvEVn16rUGlJyTcuZAdzrxKHjbiN437o7g5khOkLEZkjCZ02WcsxissMOGc2YjkbEx1HGPcVwtMXwqW6HLMCpMlON6Pa6kEaixuptwvygAR2Urp70Ty8SlPKmtLaWzMukwcG7Nxc8Rz1GhgyjmSr4HSSMOo0lzp0tXPbmZnHrsBcAX4AAab7RHnmUtkR5pyZDYrtfTLcIWmH7osPxNaBUZCOwkyr1eNzp3qKJa895+J/YQrTCPMlUeGubzgZrQ3N3YsfP898Jdb8pb0eGxj3gqqMZbqLEcuMFOo87i7izhpzDZojIlFOBgA1gSmFPIVQfZpe3uiKm51N4Ra8CjbRnOrX6csrYa1I6tSXNgAWPcBDSpSeIllLidDtKlzTXJaV5tlcxqvDUgcAr1ugB8Tf5CLKnDEseBi0pTuHKW75kvhcjq5KLxCi/jx+cVFeeqo2eqWFHsreEPBDqGSWEAC1H7RPfX9QhUO8hqv8ADl6P7CMJHQgAu2zO3zyVEuoBmINFceuo5G/rD5+MWFC9cVie5nL/AIDGrJzobPw6foWSd0kUCLcvMv8AZEmaT8lt84sI3FOSymZ2rw25pvEolA2s6QquuBk0iNSyGuGmv7VxyUA/Rj594hqrdwgvFku14NXqvdaV4v8AYrWH0CSVyoPEneTzMVNWrKo8s19pZU7aGmC9X1Y6holiVXLZkKqcpJRgeTIwZWHeNR4MYk29x2TKziXDleRSTw0TldtC71lPVBFVpamVNCk/SymtzG9SMw74l079N4kilr/h6UY5pSy/Bjra3E0apoJ0lhMEmY7OFOqoygG97WPdviTK4pxWWyqo8Muas9Ki16kb0jY/6V1NRJUyZtIc6uTfNYaiw3AkLx5jjDVO9U5KKXMnV+Azo0nUlNbDvHNqqbEMKmS1WYrzCpAK+rMUg772K35cIflWjGWl8ymnb1Y27uGvdRQaZauWoSXWTpaKLBZbzFAFydysOJMK7RFN/wCTj+UczMJnzB9LWTnv9pph/U5iFK/w8KJuLf8AD3aU4zc+azyIYYMucqt2sTutqB4Q97S8ZewyuFQU3FNvB1LkKNwH9+MJc5PqOQt6cNkhWEjwQAEBxrKIKYtiRyJifF7GbqR0zaOGGkdEG1rg5VgzNooWw5WUaX5CKp0m6mpsny4vFWXs0Ib9WU/Fpprp5kST9ChBmzBxtuVe7lzOu4ay4xUFqfMqdbjTw/kG1FCDTMqi3VZSo5AaH/KTCKVTNRoc9ndKFOtnv5+g4wyp6yUj8xr4jQ/OKyvDRUcT0qwrqtbxn5DqGSWEAC1H7RPfX9QhUO8hqv8ADl6P7CMJHQgAIACAAgAIACAAgAI6ARwCM2le1M/flHxYftEqzWaqKrjUtNnLzx9zjDVtSS7cQD8TeH283LM5xf8Ap8Dil1wBiWedLmP6meqL2zYHTS/KKhRlKWx7ipwpUIqXgvsR0ivlyxaWjHvNrmH5Upy7zItO6pUlinFsWqXkqASoJYXsBrr+UIgqjeEx2tK3gstbsi6mcrerLC+ZP+0SoQkubK2tUhLuxwIQsYCACGrB228f2ibT7qM/dLFWR5SAdYmY2Gdbk7gMwuT3WhXQjGhYzjk3E5ppaEFZI9pNIIuv+leQ3t3C8MqKhuxrSo7ssGH4LLpZQlyxoN7HezcSYYnLU8keo9TyRtdJBdlO51t8RaIylprGg7PtuD6lzpyKrsvNKNMkNvRiR5Gx/Y+cLvqeymi2/Dl2mnRfqiwxWmqCABaj9onvr+oQqHeQ1X+HL0f2EYSOhAAQAEABAAQAEABAAQAEAERtUP8AwzdxT9QiZY/FRTceWbN+q+57hZzUku3AW/CbGFyem5eSm4jRdzwT3f7cP5BE080FK9esk3G9df5+WsV6XZ1fJnq3D7yN/wAPjJd6Oz/QSwFx2l47/KC5T2ZY8OlHeL5ieOS7MG4EW8xHbaWY4EcRptTUuhGxJK4IACACIrvaHy/IRMpd0oLzHbNo6wuk66fKlXt1sxEvyzsAT5Xhx7Iin0Bh2AyqSUJUhbKN54sebHiYhyeRiW4hUyoQNNFdxmTbKw4G38RFrrGJGk/D041FUtZ8pIo+0qGRVS6hR2X1NuYFmHmtvhE6GK1JxK+0qTs7nD5xf0LDLcMARqCLg9xilaaeGek05qcVJcmdRwULUftE99f1CFQ7yGq/w5ej+wjCR0IACAAgAIACAAgAIACAAgAb4hTdZKdPtAgePD5w7RnompEa8odvQlT8UVnZ/FOpJlTdFvvP1W4g9xizuqHaJVIczLcLvlat29dbP6epPzZH1l1U8v25iGKVf+2ezKPjX4bnTbr2vvQe+F0/kTlzCp0iROCmtzP2HEa9jV10n6p8n6jRpJV80vTu/vhDbpZjhmmt/wAT0tSlKLi/LdEwtpidob945GIEoypyNvZXtDiNDXDl+5Wa20p2ViND8uET6aco5SKa5nCjNxk+Qwm4iPqi/jpEiNB9StqcQiu4siV5kzuHwH+8L9yAxm4r+nyG86XlYjlDkHlZREq03TnpZIbLTMtdSk7hPlX8C6g/nHXyGnyPpSqlRFaGWiCxTsgagZnlpmO5esdUzHuGa/lHIxy8CNOSAmjNMqKcuJhkvlzgAZgb5TYbiCpHlCK1PZoLG5lb11UX9r+ZW8Ww7r5Dyj669pPeHDz3ecM2tTTLSzQ8cpxlKF7S7sluQWytfoZL6Ml8t+XEeIP96QX1HftIltwC+Uo9hJ7rl6FhiuNKLUftE99f1CFQ7yGq/wAOXo/sIwkdCAAgAIACAAgAIACAAgAIACACNxXBkn6nsv8AaH7jjEqhcypbc0Vd9wqlde9yl4kEcOqqc/RklfuG481MT1WoVe9sZ+VjxCz+G215fwIJilQwzBcw3EhCde/LD2inHbJQXNn7VJ1ZR9cL7g2IVH2SP8B/eF6YkCNpbt4Ty/U5k+kzTlDNrwvlENzlRissvbKzuYrsqCaT88C87Z1kXM7A66hb/mYZjeRk8RRZT4JUhHXVkcyqVV3DzMdlUkztO1pQ5IWhBIIetP0jf3wETafdRn7v40hKXMKkMu9SGHiDcfMQsjn1XTT1nyZc5dVmorg9zAH94jyQ0yu7RYjIl3lzgWDKSyhCwCG4u/AA6iEYfQjVK0YPDIbCEpcrCly8CwF83IXDdq3LhCZZCMozjmPISrKMFg24j5+MMumnLUTIX9SFCVu94vx6ehQtscKaVMFTK01Ge3BuDeB3H/eJUGpR0SEWdzKnJNPdciRwuuWdLDjfuYcjxEVFek6csM9KsLyN1SU48+vqSNH7RPfX9QhuHeRIr/Dl6P7CMJHQgAIACAAgAIACAAgAIACAAgAIACACuSm9GrCu6XO3dxO753HnFm/61DK5ozEcWV+4PuVP3JKqk2Pcf7MdoVNcTF8f4c+HXmqHde68vIh1JR78VMdlHKwa2xudcIVY+RZJiiYluDD890Vq92WfA1MkqtPHiVhlsSDvGkWSeVkzco4bTPI6cIas9dvGJtPuoz118WQjCxg3XoU2jWfSmjc/S01ygO9pJOlvdY2PcVhE0JaLbPrVop7zpqM0icirNZFZzLMstlLIoLMjByCQDYqNLEkJg0NqK1GOU1fLnYsnoAZpQmubgMAJJvcEEXC23X45eMcccJ5I1Gg6bm3yfI0GplRFOtERW04YEMAQRYg8Qd8Ce4h88mc1chsPqLi5lP8AMcveHz+MPTgq8MPmXfCuJSt6il06oteGTQ7S2U3BZSD5iKfS4T0vxN/KrCrbucHlNP7Cvocz+nM/A38RzRLwfyHPaKX5l80Hocz+nM/A38RzRLwfyD2il+ZfNB6HM/pzPwN/EGiXg/kHtFL8y+aD0OZ/Tmfgb+INEvB/IPaKX5l80eehzP6cz8DfxHdEvB/IPaKX5l80e+hzP6cz8DfxBol4P5B7RS/Mvmg9Dmf05n4G/iDRLwfyD2il+ZfNB6HM/pzPwN/Ec0S8H8g9opfmXzR56HM/pzPwN/Ed0S8H8g9opfmXzR76HM/pzPwN/Ec0S8H8g9opfmXzQehzP6cz8DfxHdEvB/IPaKX5l80Hocz+nM/A38RzRLwfyD2il+ZfNB6HM/pv+Bv4g0S8H8g9opfmXzRBbV4PNeWrLKmFkPBHvY+A52ifYtxk4tczP8fVOdKNSEllPox5Jp5syQrNKmBrago41Gh4eccjB06zjjYreOab7hcaia1x+fgyNrsOm3B6qZr9xv4iTKLKngFdqm6M9scskpg0iaZdjLmXU21R93DhFfcUpKWcG7sbqn2eHJbeaI/GMNmiZcSplmF/Uffx4RIoanHkQL10+1zGS38yIqGEs5X7B32fsm3gdYfUJeBBlXpReHJERXTFLkgg3tuMSqWVHcpbuUZVW4sQVr6DUngIcIpMYXKrKack6TKnpMlm6sJUzzBGXUEaEcoDpvGye2IrUAnSplPPG9XR1VjzluRY+6dfHfDUoiGiUqJQ1tbXfaGWmNtEJisxZSM73yryBJ8AALk9whOlsRpbKFUbY3ewo6kr9rIb/ht+8Odg/E66LHE2VLrJTLkex3hkZWU8CARw5iEYlBjOmVN5RXsFpaikqklPLmNLZ1swRiB2h2t2neI7VoqriS5o0PDOJyoxcJd1/Q+pIllYEcAIACAAjoBHACAAgAIACAAgAIACADyDqB7B1AIACOgEADKs9by/mABCBgzqXvHiIAJKAAgAI4AQIAjoBAAQAf/Z"/>
          <p:cNvSpPr>
            <a:spLocks noChangeAspect="1" noChangeArrowheads="1"/>
          </p:cNvSpPr>
          <p:nvPr/>
        </p:nvSpPr>
        <p:spPr bwMode="auto">
          <a:xfrm>
            <a:off x="307975" y="7938"/>
            <a:ext cx="304800" cy="304800"/>
          </a:xfrm>
          <a:prstGeom prst="rect">
            <a:avLst/>
          </a:prstGeom>
          <a:noFill/>
          <a:ln w="9525">
            <a:noFill/>
            <a:miter lim="800000"/>
            <a:headEnd/>
            <a:tailEnd/>
          </a:ln>
        </p:spPr>
        <p:txBody>
          <a:bodyPr/>
          <a:lstStyle/>
          <a:p>
            <a:endParaRPr lang="hu-HU">
              <a:latin typeface="Calibri" pitchFamily="34" charset="0"/>
            </a:endParaRPr>
          </a:p>
        </p:txBody>
      </p:sp>
      <p:sp>
        <p:nvSpPr>
          <p:cNvPr id="56330" name="AutoShape 10" descr="data:image/jpeg;base64,/9j/4AAQSkZJRgABAQAAAQABAAD/2wCEAAkGBxQSERUUEhQWFhUUGBgZGBcVGRUcHRgYGBkYHRgcGBcYHSggGBwlGxgcIjIiJSorLi4uGiAzODMsNygtLisBCgoKDg0OGxAQGywkICQsLDQvNCwsLCwsLCwsLCwsLCwsLCwsLCwsLCwsLCwsLCwsLCwsLCwsLCwsLCwsLCwsLP/AABEIAOEA4AMBEQACEQEDEQH/xAAcAAABBQEBAQAAAAAAAAAAAAAAAwQFBgcCAQj/xABIEAACAAQDBAYGCQIEAwkBAAABAgADBBEFEiEGMUFRBxMiYXGBFDIzcpGhI0JSYpKxssHRU/CCosLhFTRDCBYkg5Ojs9PiY//EABsBAAEFAQEAAAAAAAAAAAAAAAACAwQFBgEH/8QAOBEAAgEDAgMFBgUEAgMBAAAAAAECAwQREiEFMUETMlFhcRQiM5GhsQZSgcHRI0Lh8CRiFXLxJf/aAAwDAQACEQMRAD8AhozJ6mEABAAQAEABAAQAEABAAQAEABAAQAEABAAQAEABAAQAEABAAQAEABAAQAEABAAtR+0T31/UIVDvIar/AA5ej+wjCR0IACAAgAIACAAgAIACAAgAIACAAgAIACAAgAIAOJk4KQCbZtBfcTyvuv3QtU5SjlDM7inCahJ4b5HcIHggAIACAAgAIACAAgAIAFqP2ie+v6hCod5DVf4cvR/YRhI6EABAAQAEABAAQAEABAAQAEABAAQAEABAAR0B1W4bNkosybLZEewVmFgSdw7ie+HHRqJZw8ESF9bzlojNZQttJhgGAPUEdoVUt0PIKer/ADLRZWUP6e/VmY45cf8ALSX9qXz5kbLa4B5gH4xVSWJNGupS1QT8UdQkcCAAgAI6ARwAgAIACABaj9onvr+oQqHeQ1X+HL0f2EYSOhAAQAEABAAQAEABAAQAEABAAQAEABAAQAWLYPChUVahhdJYzsOdvVB8/wAolWlPXU35IqONXToW7085bfycY7tVPrqnE8NWV1yzHSRTiwAkspyzHdhrYFS99dVi4clnBjIU5aXNdP3JPpikLSYHKpVNyXlSwTvYrdmY95K3846kopIRKcqs3J82UqStlA5AD4CM9N5kz0mjHTTivI7hI4EABAAhMmy1cGcJjKyTlRZZy5ZoROrdjcXGeYotu36GLG1hDs3KRmuKV67uo0qbxhZ+YsIr2aOPLc9jgoTM9c2W+vgfK53C9j8DDnZy06ugw7imqipN+8xSED4tR+0T31/UI7DvIar/AA5ej+wjCR0IACAAgAIACAAgAIACAAgAIACAAgAXpKOZNNpaO5+4pPxtuhcYSl3VkZq3FKks1JJEpL2QrW3U7+ZQfmwh1WtV/wBpDlxizj/f9/4LZ0VUuR6sNo8t1luLg5WXMSLjTjE+yoyhq1Iz3HbynX0dm8rc76KsKlD02py/TTaypVmP2VmtYDkNYmpLOSjlJpaehRelTGxX4lLp5RzSaK5cjcZptmHlYL45uUMXNTRB+fIseFWrr3EV0W7/AGI+KI3wQAEABHQyMcUfKFNr9tPIXGYd17Kb/cA46TLeScXB+pS8Spyp1oV4+j/YeyQoloLAzGLzHmcbOQJcu/GwRm7hMA5x250qnGPUb4X2k7irUbenkexBL8QoZ7dUU+rMnO7d5ldhR3WDj4RMqyap6emxTW1OM6/aPnl/cXiIXAtR+0T31/UI7DvIar/Dl6P7CMJHQgAIACAAgAIACAAgAIACAAgACY7hnHJLmy4bE7H+lWnTriT9UDfMt38F7+MTra01+9Pl9yg4rxhUf6VF5l4+H+TRnrKWkUI0yTJUblLInyJEWiUYrC2MhKVSrLVJtsattlh431tN/wCtL/mO6kCpT8CvdFdQsyZikxGDK9fMKspuGXKuUg8RaCIVFjYqOFbRT/SKjC6cGUZlfUCbUXF0lzJrW6tftEX7R3aaGESmotRfUfp286kZTito7sqdJTLJqqynQWWTPdVJ1YgMwGY8dBFffrkzS/h6acZxx4fUsWBYHOq5mSUug9Zz6qjvPPuERKVGVV4iW17fUrSGZ8+i8SNrvoquopT61OwBPBgRcEDhpb4wuvbOlh5GeH8TjeNpLDWDyI6eCye6wclVujIoXNLAmKN3Wy+w7D39GiZdaWk0UvClUhOcJ78/uI4hKzSnXmp8jbQ/GI9GWmaZZXlPXQlF+ApTzAyqyqEBVbKCWyqFAUZiAWNgLnibwu5lqqsY4XRdK2ipc+fzFIjlgISZLKx7V0uxVbbmfLn143yj5w/Opqgk1uQqFt2daVRPZ9BbML2vryhnBM1JbC9H7RPfX9QjsO8huv8ADl6P7CMJHQgAIACAAgAIACAAgACY6t+RxtJZfIbelZvZjN946L+Lj5Aw72WO88fciu5ctqSz58l/vodLTuxALm5NgssWuTuF9ST4Wg1xW0V8zkqVRpyqzwvLZGjYN0aUqqnphLTZvqpm3EAsRc3LEAEnhFpTt9vffyMndcTzJqjHZdXuxl0vYhVU600imcU9HM+jMyVowZdBLuPUFhpbkeWr9STjFtb4K+2pqtVUZvGXuzPVwWSBqmY7yzElieeY6xTyu6recm1hwi1jHTpz9xX0Zl9Qgj7Lj8mAuPO8c7VS730HPZZU/h4a8H/Jp3Q7UhkqFsVKshKnhcEcNCNN4iwsk1F75Mxx2SlODxh43/3qVZafq9qpyf1JkmaO8FVJPxJhytHMoPzGLKaVGtHxiNNm8G9Lx3EZZNkFQ7OR9kO+g7ybCE16PayivUdsb12tGpJc3pS+Rqmz2IUiVdRQ06ZJlOst5lho2cX33uSAVvf7QiRCEYbRRWV69Ws9dSWWZZ0k03VY854VFOj+JXsflLiLfRzT/UtuA1MXOnxRHxTm1EXsgZtW7vM2UcrsfnEmnmtKMHyRWXbjZ0p1o83/AKh4aRllS2dgXYMXUKQEIOgDH1wVIN+48xEu5t4aMw6FPwridaVbs626l4nEiSXYIpAuGNzuVURnYkDf2VNhxNhpEClDtGaC7uOwpppbtpL9RzimHNTzeqdkZgqsShuO0L27j3QudJwmlzGaN5GvQc86ea32G1QbC410Nv4h25ivdfiQ+F1X/UXh+uX/AJOptbLeWElqWGSVZirJkfstOLBgMzlgV0uAN2lo7W0xbXTodslVqJSeU23qyvkj2j9onvr+oRDj3kW9f4cvR/YRhI6EABAAQAEABAAQAJT54Ww1LHco3n+B3nSHIQcvQZrVlT25vohMU5bWZryQeqPH7R8fhCnUUdofMaVCVR6qzz5dF/JZtiJSGsl9ZlyqGYBrWJA0GvHj5Q5aJOpmRC41KcbXEOrXIs+yWAy2xCdMWxlSCMltR1jC9hzy6+domUaMe2clyX3Ka9v6isYUpd6XP0X8jugxPr8eqVv2KGlCAcnmsrufGyqPKJ3XJQ/248TO9jqh8Rw3EaWacxmGdUSL/VmKc9geF2IPmecNa1r0eRLdvLsVW/7YENhEFY9OH1Dnt8L5LlvC+X5xW9gvaNHQ0/t8v/G9tHvYx+pa6vBKNJ0+VNmGUQBMlMTplYerY7yCNOJEOzo0lJp7ESjxC9nThUgtS5P18R10Sz7T5yH60tT+Fv8A9Rzh795oX+JIZpwn5jjHcIP/AHlopw3PTzC3/lX/APsWLKUTLwqNRaXgRXQkRMrcWn788/Q9zTJzH9oF3v0Ozz2a9X9MCWB1HV7WVl/rgJ8ZUth+kQicsSivUdpU9dKo+qUWO+mGjAr8JnMLqZxkv3h2SwPkXhU4qSwxu3qunLVF7r90U/HAZeK1tPuSWymWot2VZQ1h3doRXXlGMUnFGp4Je1a8pQqPOEsClFKDTEU7i6X8mB/aGbN/1CVxyObR48USFbKKPUKd1ww8SdP8pPwh+OYzmnywQJuNWjbzjzzgjTLZSrBiji5Ura4BUqbggizKxFjwPhDFNOnv1wT7mcblqPRNfq/Ik8Iw4rLzqoZmvq/qqBvZuZ7v4iTTjNRzFbv6FXd1aMqrVV+5Hp1bI+fOVmDoVZb6G2hI0OnK99Ibu04uLZI4LKFWE4R2WcoRVb7ogczRtqK3HdJLX6M5u11i9nuzfLh8e6HIJbPzIlac/eWNtL3GcNEwIACAAgAIACABGonWsqi7tuHdxJ5AQ5CGd3yRHrVtLUI7yfL+X5BTyMtyTdjvY8e4ch3QTqatlyO0aOj3nvJ82LQ2PhHQwnszZOjujEuhlnjMu58zp/lAi7s44orzMBxmt2l3Ly2+Rn/RpWdZjeKEn2zTEHijkD5CHXP3lHxRH7HNF1PBpEL0NSzLrBKbQpMny3HgjXv5iI0l/wAhPyLSDT4ZNdVL9yubFzmWVdCVKTGysCQRu3ERGvW41E1zwWnBIRqWsoTWVqZaKWhqKpmZEmTmGrNqT3XY8e6IyhUqttLJaTrW1mlFtRRK7BVPU4iitoTmlsp0Kki4BHA3Ah61zCssrGSv4xouLNyg08Yexpm1M5JEibVsO3TyJxVuIDAEgeJRfhFy0YmJnH/Z4lZZM6++Zlb8LOsIS95seqTzSjHzf1/+CG1Ur0baiTM3CpSS1+bKwQ+dlHxhusuT8GSbKW04vrF/Tc0XbPZz01aYAgGRUyp2vFUJzAd5Bh9ogQkkY7to4OP1luCSwfHJKiDffD/U0H4fz7Q//UKY9tbb7iK+3eKiNHxJKVrNeRJ7QzbzWUam4J7yBYD8/jE2s/f0Lm+ZQ2McW/bS5RTS9XzZxi1EyHtWzM1rd9lP4RmsPdMcrRcsxXiKs6sKeKj32fouf1z9yZwt3v1eQiUq+swIue6/CJUG1LGNinrxhKCnqzJvkReKYTLk08tkNhfIiHeQBmdifeYDxvDN6k6WSw4FKcLlwXLqRshzLyuMpvuB13EEXHiIrItx941VSKrZg8rBzR+0T31/UI5HeSFVlilJeT+wjCB4IACAAgAIAE587KL7ydAOZO4QuENTGq1Xs4569PU5p5OW5OrN6x/IDuH9747UnnZckJoUnD3pd58/49BaGx8I6B4Y4BvmAyslNJXlLQf5RGipLEEvI8zupaq035v7nz5szXNIramanrJVzTrx7TXB7iCREC7m4ThJGi4PbxuLerTl1f7FkxnGqSQ1RV0UqeayrQr1dh1ct2FnmX52PmeV4ejcUp75wQ6nDryitCWYt9OuORVMFo+pkKp3i5PiYrrmr2k20afhlq7a3UJc+pqe006fhWB9ZSACcOraY2UNbORnYg6G1wNdwi3oU+zgkYm+uHcXEpv9PQr+Py51WMPxOlllqjrEk1CyxoxBur9wBF7ncGGukITVaGeufsP4dpWcG8xa+aa/Y07azCfS6Kop9xmy2UdzWuv+a0SehVrGTLegSrbO8pgQ0tXRgd4yspAPhcjyjnUca9w0naXZOVWzqWc5ZXpZmdStu0NCUPcSB8O+BxyJhNx5HlZttQylns9RLBpiVmIT2gw4Bd7X4W3wakHZy5mC4XOeon1FXMBDVMwsAeC3NvkQP8MV13JTnGmajg9KVChO4a9PRFmwGhmTZst5YDSAZmdgNVeWwsDy3MIl06Maawiku7+rcTc28eXQV6g+mjMP+oD5ZgfyhlUX2+vpgmyvYPh6pR5p/wCssSYeTWKXFzNZsptooRbkjmx0HcIkKC1airlcS7Ps1yIzbnGTTB2VLhBoo5XALG/rHXjoLbo7p1PfkCmoQ25vm/4K7VVbTMpYk9kBRyB1t4knzJisvXKVTSazgkKdO27V7N82xJVuSOIvfutviI6clzRcRuaUkpReUxajXtofvr+Y4R2McNPzEVp5jOPkxCGySEABAAQAEADWR22z8BcJ/qbzOngO+Hp+5HSv1IdFdrU7V8ly/kdQyTAjoCtLTtMdUTVnIUAm2pNhrwjsYuTSQirUjTg5y5JZJnpA2bOG4ek+/WTDNVZn2VRgfVHHUAXPOLJWEVHfmZZ/iGcqj0pKP19TYsMa8mUeaJ+kRYQ7qM3VeZt+bPnMSurrsQQ/VqZh+LMYrOILus1f4eltUXoX+j2IRadZ1ZUCnz5QobKAC3qhixF2PIQU7HMcyeGF1+IHCq40o5S/3YqmN0L0tS1NOFmtmRh6sxPtKfkRw+cMVbWVPfmifZ8VpXScVs8cjYdtcbFDQTKgyuuVAgaWSBdWZVO8EaBr7ouuhhVvJ5Klh+1ofDa1qKmSkaRIM6WEyEG6kk5QoAIC9/CGadaMm4x6E66tK1OMJ1HlNbEl0QbQNVUCLOmF50sdpmN2ZWJIJPG2q37oXTqapOPgNXNu6cIVOkl9epKUOysijqquulkqZ6ZnTTKrC5dh7xFz335wvGNyOpN+6VrCulB5uGGq9DmtMW6nIF6suoF2vmzKmoJ0Nu+OZ6HdCe6Zl+zUjrEmT5jK7z5jM5BB1uSQRw1JOvMRHq0XUlu8JFna30bWm1FKUnzzyx0LNJwlsjMEJIAKg3AKg9uxt62XcOJhELOMW29x6vxytUioxWPHzJvY/EBSNOlkXBLMVAvwGYqOe5rd5h9VNOzK+Vvr96Gyf7lnp8EVp3XNoFvlW2pvqPAW0+MOLchtY2F6Oas1mmn1ZLzElkbiAEDnxDB1+MdOGWbb1onzGDsFkg9ok2zWN8o7id55Cw7mqlTStt2TbW0dV5k8RXNsg5W0KrOR5NQJbpexyXAJ0BBYWBA08zESEa0G5uOWXledlXjGhCrpS8tmSEtD2izM7OSzO29mPExBrVZVJZZfWdnC2p6I7jmj9onvr+oQ3DvIer/Cl6P7CMJHQgAIACABCsY2Cje5yju5nyAMO0lvl8kRrqT0qEecnj+RaWlgFUbrAAfKEbzY7mFKG7wkOqnD5stVaZLZVf1SRobfvC50ZwWZIYoX1CvJxpyy0PsA2enVTrkRurzWaZYWXnvIv4CFUaEqj2Ww1e8Ro20Xl+90XiS/SlhK4dR0s6mBHU1UszG+s6nXtH3kUW3axbxt6cEsLkY6pxK4rSlqls8ZXTHgR3Shtg1erUNLL+hbI0ye432IYCWPEbz4d8JlcwUcjlHhFxOpoxjz6YNX2UmZqKmN7/RIPMKAfyh+nPXBSIFzSdKtKD6MxzF6Lq9pJ0th2Z8ynmDvDMgb5loi3UMuOfEtOFVtEaqX5H9Cy/8AaCpy1FTt/wBNKles5WZWAJ/LziXLk8FTRxqWeWVkr22LGowaXU752HzgubiZT2Wx7rFfwxEt5drS0y9C44jT9kvNcNk8NfuahXUwxHCWRT/zNN2SeDMgK/BrRKjvFFPNaajz4mZ9FaM1LWq4KmXTTJUwH6rLmFiOdhEWlDTWn4MtruuqllRXVNr5Fe6O8XmU0qVNlnVcwIO5lzG4MRa9R0q+qJb2FrC74eqc/P8AQu21u2VVXUz0tDSvnmgLNmF1siNcG27eARc98TqNwqq5FDe8OlZyw5J55HOz884NSShMBmUzX9IIF+qmMfXA35D6ptuyqbamH0V0nvsIiipmqpsyjloZblGUKey8x1GumlhqTbkTvvCakmlsO0KanLEnhLmWrFMEaZLly1dlOpaYpVdbdnMALst+R+MM1acpJJPBKtLmjSm5yimvB/7zOcI2YIdZk4qZiizMt7EDx4kWF4VTpYw5cxFzdKWYUtoPfB3UGbWFkRmlUwJDzFNpk4jRllH/AKcu9wX3n6tvWh4gld282lSjkLS0agzCMktEAyqAOW6wGvjaEykorMuQ5SpTqS0wWWzMaOgLMonSpj6El5rggE6nKoJ4xX1a+zcZL9DU2fD1lU6tJteLey9EPjgdOTfqx8Wt8L2iMrurjmWf/iLNvOj7kjEcskLUftE99f1COw7yGq/w5ej+wjCR0IACAAgAbr2ppPBFsPFtT8gvxh7lTx4kRe/cN9Ir6v8A1Fi2SxSXTVGecgZCpW+XNluRqB4C3nDtrVjTlmRD4xaVbmklTfJ8vEdbTY0a2ckqVfq8wVbixZmsoJHCw/fwC7iuqrUI8iLwzh7s6cq9XvY+hc9usZOEYZ1lOqkyzKRVa9jdhmvbiQG8zFrGKjFRRk51HVqOc98nHSXIFXglQy8ZKzl/wFZn5AiO9BCTjJoyalDCkkVEwZZc2yKx+s40IHn+Rilq28tTaWxu7PiNB0oxlLfCz+psfRpV56FV4ymZfK+YfJosbKWaS8jM8cpdndt+O5TOmKnNPiGH1wGmbqnPerZ5f+r4Q7WWY/UiWM8VEn1yvmWrpUrpP/Bah5gDpMlqEHN3I6sjwYhv8MOZysojaXCTT6Ge7MhnwTEVmb/RVfzUORfv7IiJb47SaXLJdcSU3b0JT54ZcOhXHBMoZdO57ctezfih5eB/aHaVRa5QfRkK7tpKlTrpbSS+ZM9JOJS6PDKqZ2VeajItgAXmTBlX3iL38BD7IEW8+hiez8gpTywd9r/iJP7xR3UtVVnoHCaTpWkE+u5oGwMrsTn5sq/hF/8AXE2xWIZM9+IZ5uIx8EOcY2ip6OZ1NUk2Wkzs9Y6AymvvBIJt4ED4RNM+O9nMAkymtIP0LhpqBTcLeykI32TnuN/rNwtbjWWvIXGeIteJb5XZ7XLdfnwhWcbiFvsQrbTyGQkTBa5BOo115C57tIRCpGfJj9e2q0HiosFBx3bY5RJpEL5AFBGiiwtqdw+Z8I5OrCHeY5Qsq9f4cW/sVekp5mZps5s01tNNyryW/wAzFZcXKqSS6Gr4fwuVrBye839B8bZh62S+64zZfG1r2iOnHLLKaraY+IHfpu4X5cLwiWM7EiGrStXM8hIoWo/aJ76/qEKh3kNV/hy9H9hGEjo+wXCplVOWVKGp1JO5VG8mHaVJ1JaURby7ha0nUn/9LbUbH0rO9JIqHNbLl9YQwugv6ofKtkvwGa9tdYsfYIY2e5mV+ILjVqcVp8DPKOpzhgVKujMjod6upsw79Yr61F0pYNHY3kbqnrjt4o8otQzfadv8py/6YK22F4IXabqUvGT+m37Gj4Js1TyaP0qsRppcLllr98hZaqLi7sWG82Fx3mJ9vaw06p7mb4jxis6zpUHhLr4kJjeGigxmklj2FS6NLvvR1YZ0J4jUEHfraFStIxkpR8RqnxipUpTpVd8p4ZYunmUThDn7M2UT+K37xOZRU+ZNbGkVOEy0OoaU0o+Gq/laGqDzAlX0OzuH4bP5ox/E6Zl2YkZvWp69h8DNU/M/KFvkMweJp+n0Zdei3FMk9pLHSct199QTbzW/witsqmmbizT8et3UoQrLpz9H/kuHSLs5/wAQw+bJX2gs8o8piarrwvqt/vRaNZMnGWGYnj2OzqvC5FEUfPKnjrN3ZCBgUYHUFWOnd4RDhUVPMJdORd1bSVy41qSzqxq8n/ks7D0fAa+c2nXgSU77kJp5sfhCLGL0uT6sc49VTqxpL+1fcq+z7tKlSSrFXVVIIJBBIvvHjEGvNqs5RfU0NjbxdnCnNZWBzjUuZVOkyqmTpoX1Fc9geCgAQ47qtpx9SLHhdj2uU910yEQ+ZdckaHstT9XSywTZpgL/AI9V+C5R5Re0IaaaR55xGt21zOS/3Bzs7iknE6eZRV6qZ8kmVODDeVNlmD7raMCNxPmZBBHOx2zgwtJktp5mIZh6oN/05ZykqOZLDXhoLAXN+ZAkcSrTNDBbhPrPqLDjr9UARx7rAqD0vUjG9pHzTpMpOzLcvcLcXSWAQCd+t9YjVIxowcocy1talS9uI06rys5HCIAAAAANwHCKeTbeWbmEIxWIrCPYSKCAAgAIAFqP2ie+v6hCod5DVf4cvR/YRhI6ax0cYWJFJ17etO7ZPKWPV8rdrzi5sqWinq8TDccunWuOzXKO369Si9EO00v0ivqalwnpcwOrPwCFjlvwsHAHuw9KtGM9Mn0IsbGrVo9rTWVnGxV6PNUVVfUypbmRMqHZWCNaxZjcm2lwQT4xDvlq04Rc8BnGm5qbx6imFpmVB9piPxOf5iHUWamPQvbeWLZy8NX3ZrPSrVtTYZ1qC/UTaZwOBCTUIHhpF5jZI8+jJuTfqUDazaFsRxDDpsuUZcqnZXLMy3LO8ssLA7gEAv3mIzuoPbrnBbQ4RXj739uG8/oan0hYUarDaqSouzSyVH3k7S/NYlvkU0XuQfQlVdZhank7D4Bb/OGqMdOV5ku+mpuEv+q+mSD6cpMunwyVTygF66rzW5lusmOfN2Hxhx7EeGZSX6FTppzS2VkNmQgg8iN0Z7ViWUekdlGdHs5cmsM2vZfaGXWSgQQJgHbTiDzHNTwMXlCvGrHPUwF/Y1LWph8uj8TjEtj6OfNM2ZJHWH1mUsue27NlIzeJ1hVSjCp3kItr2vb57OWMmT9K+PS6ubKw2jt1FO2acyerdQQEFtDlBPmRyhFWpGlDK/Qes7apd18PfLy2RgFoom8vJ6DFKKwuha8F2sWXTGRUSzMCgiXbLa2vYa+4d+vhE6ldpQ0zRnb3g1SVftaLxl7lewqhM6akrgx7Xco1Y/DTxIhi3p9pULLiVz7PbN53eyNHnGzA6ALoLkC/heLs8/Kpt5gMwOtfRnJUyQM9t0yUN91+sQOHEd4EdTOFnqqozLcgNLfMxw6V7afF+sIlS2+jS2g3Ej89db8z3R06ZxWV6nEFBYAS0Kg/fbePhYeUR7uMnSaRZ8HqQhdpzeCbikN6EcAIACAAgAWo/aJ76/qEKh3kNV/hy9H9hOVKLsFG9iFHiTYQJZeBVSeiDl4LJtu0ZEjDqjLoJVNMt3BZZt+UaLGI4PM9WupqfVmCbBUBmy6eUN817X5Xc3PwF4qbmOu40+hseHVPZ+G9p4Zf12NU282qfCWoZFNJQy5rMrZr2ypl7KkbmOa9zfdFnJqnHyRlKcJXFXd7yf3IX/uixxWTNpUPoVSoqD9mS6kFlHLPcWXmW4CGJ0Y1XGaJ9G+qWsKlCfmvRlz6TaAz8Kq0AueqLAd6Wf8A0xLZUR5mNbK/SimtvYyx55gIpKkMV8eZvaFZS4fr/wCr+x9FJMBuAQSpsbcDYGx5aEHzi8RgXlFE2q2pkYK9NIk06lah5jPLl6EAkXccNWbceAPKESkopsdpU3VkoLm3hGb7YYpNxKtSbNUS5EgESpeYMSSQSzEcSQPwiIFe8i4YjzZorHgtWFZSq8k/mJ3isNVqXiK089kYMjFWG5lJBHmI7GTjumJqU4VFpmsrzF8VxerqFKTKufkOhVSq3HIlVDEecSle1EsPcqZ8CtpSysr0I2jo0lLllqFH5+J4xHqVZVHmRY29rSt46aawLw2SAjoF32KwzJLM5h2po7I5S+B/xb/DLFvaUtEMvmzDcZvfaK2mPdj9ySw3EaasmVVHOVC0pspVwD2GRbHXehJt3HyMTCmKdXzZ2A1QlzGM2gnk5FZrvJPELc3ZP70PrGMgRE3a+TMuOvsvAHMBbhwF4MCiHxXaqWqkSe2542IVe/Xf5R3BxsbYLsqZ+HVlbMuOrAMkm/aZWBmseYt2QeZPKOOW6QnVuSOB1BmSEY6m1j4g2/aKO6hoqtHoXCqzq2sZPmP4jliEABAAQALUftE99f1CFQ7yGq/w5ej+w62dTNV045zZf6hDlBZqR9RjiEnG1qNeDNd26l5sNrAONPO/+Nov5cjzqHeRj/Q8AZ1J/j+QeKzH/L/3wNTJ/wD4+3+7mldJWNUtLKkmspjUJMmZUACHK9rgjORbjqDFjLGNzM0dWpaXhla202oZsBebRq1KFmrJK3XMqEi+UqbC+YajmYRTnCUfc5Ei5o1aNX+t3nv9TQdna4VVHKmGzdZLAbxtZx8bwqnLXFMYr0nRqOJR9jOjqbR1pLMjU0p2eSbnMQ18qsttMt999bCGXb5qqoT48R02crddX9OpVJO2M8YvXzqZ7ymdZYUjMjGWAgIHPsnUb7iE3VZ0saebHuF2MLrV2nJL6liwvo+qK2q9OxKacxACS1UKVXgLXOQanTU6mF6ZVY4lshl1qVnVbovU1yfRfyaDh2zlLIH0clAftMAzfibWHIUKcOSIte/uKz9+bZVdq+k2kpmMinT0ueNCkq2RT9+ZawtxAvbjaOzlGKyxNKlVqS0xy2ZpX11TVThNndVJA3SqdFAtydjqx/sRV169OXdj+preH8PuqWHUqNLw5nUQS9COgEcAmNmsG9ImXYfRIe194/YH793jE20oanqfIoeM8R7GHZQfvP6F9kIRMuw7Pdy5CLYxmShdJ+AzqWoXE6MnMoHWW1BUCwcjiuWysO4HheFeRwy7aLHJtbPadPYknRVuSEQbkW+4D5m5joEZABftgdjxMIn1SXT6kph633nHLkOO/lDNSrjZDM6nRFp6UMYWRh/o6WDVBCBRYWloQWNhuGgX/FCaW7yEMtlO2anIZAVfWT1gd4JJO7lFbexkqjb6m/4HWpStlCD3XMlohlyEABAAQALUftE99f1CFQ7yGq/w5ej+w82aa1ZTn/8ArL/UIct/ix9SPxJZtKnozbsUputkzZf20dfxKR+8X551HZ5Pn/okqck2lvplmsh7sxI1/FFbUem6T8f4NTbp1OEyj1Wfo8mmdNeFGfhbsgu1O6zh4LcP/lJPlFlJbGZpNplKm2m7NVrcDMluP/ZMQ7SLipLzLnjNWNSpCS6w/kcdH+1zUctVcF5TqpIFrq2UXK358REaFz2NRxfLJaXHC1eUIVIPEsL9R5tv0iTp8s09BJdOsGVp8zKLA6ES1Uk3O6/wHGJju6eM5KVcGuVPS1+vQnejjYSXQSVmz7dYBm7VrS9NSb6ZrceA05x2nTy+0nz+w1cXemHs9F+71f5n/BOtt7hobL6bIJHJwR8RpD+pIgRpTltFZKD0n7fGcwoMOmgh1vOny2BAQ/URlPLeRzA52bqVYxjqJVrZVK1VU0t/sin0FCklAqC3M8SeZikq1pVHlm8tLOnbQ0wX6jmGiUEAHTSyACQQDuJBsfA8YU4tLIiNSEpOKe6H2DYU1Q1gcqL678u4c27vM98i3t3Ue/IrOJcUjax0x7329S4VWIy6OTLyrll9dKleAmPYsTz3knvvFxGKSwjDVKkqknKT3Ylt1s1PdRV4dOmS5y70DnI9vqshOW/Ika7jwMKEFVPSRLn4XVSKoGVVLLdFWzDM7KV0XepvvB3GO4AyNFvYAXJ3AQZwcbxuy5bMbNhSJk8XI1VOA725nuhipV6IiVK+dol5qcXl08ozJrWUfEngFHEmGYxcmJgm2Z8jTMQqTUztEGiLwAHqqOYG8niYVXrKjHSubL/hvC/bFKOrGF+uTvEKJkfrZRyuPg45GEwqQqx0shOF3weutXLo1yY/wrE1nL9l19ZTvH+0V9eg6T8Ubzh3Eqd5DK73gP4jlkEABAAtR+0T31/UIVDvIar/AA5ej+wUc/q5iP8AYZW/CQf2gg9MkwuIa6Uo+KZ9BKbi44xo+aPMmsPB851VKaTE62QNMk/rZfuzO2tvAERW38WsTXQ1PAJqcalF9f35m+YLiC1VMkwWIdbMN9judSPG8T6VRTgpIzt1Qlb1pU30f0M/6ZGkUWEeiyESX6RMVUloABYMHcgDwA8xCngbi3JmN4JjfVsZcw9i9g32baa9xtEK5tta1R5l/wAL4t2Muyqv3enka/sdh8mnktiVYwWTLF5d+P3wOJJ0UcT5Q3Z2+Pfn+g9xviWr+hSfq/2/kpW0e0dRjEwtMLSqJT9HIBtntuaZb1j8hw4mHbm67PZcyLwvhPb4nPaP3/wFJSgWSUngqD9hvirbnUfizWKNC2hyUUdFbHUWPG++EyUlsxym4T96GP0Hc/DJqS1mtLYS3F1bhY7r23X74XKjNR1Y2GKd9QqVXSjL3kNIaJZ4TaOpZONpLLLpTUM2rkU8uaGlSZI4k5phtYEKfUFuO/Xzi2jSdSEVNYwYqreQtq1SdB5cuvh/JMVTSKeXLVmWTLJshOik6/WOlyb7zcm8S0kuRTTm5ycpPLIfb7CeuwuoC9oqBMFuOTtaeIB+MKQhmc1fSdVNQpTS2KOQVnTgdXUaLlO9WI9Zt/LfHcAU+npHmG/A72PHme8xxzSI9W4hTLFhNIkvUC7faO/y5QxOTZXzuJVGSlVjaSF7Ru3BRvP8DvhEabkOUqcplWmYmamplmo1TOBkBICqTbT9zxiRp0x2J+jRHYv06nCgBRYDQAcBEOSUtmRaNzVoVO0ptpjV1BBBiBOLpSyj0GxuqXF7Rwqrfr/JWMVlNKcTk0ZDr94d8WkHGrDD5MxVtVq2F26ed4v/AH6FkpZ4mIrruYXinqQcJOLPT7etGtSVSPUVhA8EAC1H7RPfX9QhUO8hqv8ADl6P7CMJHTb9jcQ6+ikte7BQje8nZPxtfzi/tp66aZ51xKg6NzOPnlejM86aMHMqfIxBR2fYT+4E/RsfM2+EcuKeuDQ5wu57CvGXTk/RkPgm0E+kJ6l7Bt6sLqTztz7xFRSrzpPY2V3w+hdrM1v0aIfF2nVdSKirm9ayi0tAoVEH3VueOt/4h+peylHSlgg2vAqdGprk845INkujsVdWXmMBSSznm30035L7rHieAibbV3UjhrkUfFbCNtU1Jr3nsupIY5Xvj1aJFP2KCk9XQhWIFgxA57lHAX5mHpZ5Ln9iup6YvVNZX3FazZ+fJ0MslRuMvtC3gNR5iKmra1E88zY2vGbWcVHu+vIX2TxlKSo6yYDbKy6WzKSQb2PhY+Mdtp9jLMkJ4rR9sopUZJ4fiPdrMbpahAZaETcwJewGnazX53JHhaHbqrTqQ93mQ+E2Vzb1czeI+pES62omy+pVpjy9BkUFhYG4Gg3A8IYXbzWnfBZS9go1e2bSkPqHZSomesBKHNtT+Ff3IhyFjJ97YiXH4gowWKayWLD8Fpqd1Fw84i6dYRc24y03C194F++J9O3hT5Izt3xKvc997eC5C+Jz3FNUzV9aXJmEdxCkj5gQ8QCPwDEqatwNRVaqJeQqASS6dkhFXXMSAwtuveOt4EtpFQ2GxCroBNlOnWUzBgiTWAZddCAMwUEWJW+h3cbolVihmdeMSsjAZcvW2Y9+4dwHLxvDbqNkKrczktthKomKnrECBJsiRpzm9kRlRi53S9O87/LlDqp+JYUbNLeZGMxJudSeJhwnJJLCPCeW+A6a6nblo32lU/EAxAlsytlF5whjOSxiNc4cDRfhZyjeOPLKIbGkGSYfun8okW2dKK/jbT4nNx8Ue7L/APLJ4t+oxEvfis3fA8+xxz5krEQtwgAWo/aJ76/qEKh3kNV/hy9H9hGEjpcOjnaASJpkzDaXNIsTuV9wv3EaeQifZV9D0vk/uZ/jtg60O2gt1z81/g0/E8Pl1El5M5Q8uYpVlPEH8j3xbczGp4Mlrujurpzllf8AiJQ9RrgOF4LMU2BIGmYb+QisubRt6oI1fDONU1BU6zxjkxbCNgaqaw60dSnEsQWt91QfzhmnZVJP3tiVdcet6a/pe8/oRXSFtCmX/hGGnsD/AJmaDe/NM3E/a8l52sW4UIGdpwr39xl83z8kOth8RkUkoyWGQXzBwCc2m5rXNx8NfixQuoyXvcybxHg9SDTorKx8iaO1UkNLCEsJlRKk3IK5OtDkGx1PqEAczEqnOM+6ynr21Wg0qkcZJCXXB5k6VMQdbIYBlNjdG9R0JGqkfAgjhC8DCk+h7MnyEMpSiK05sqKFF2IBY7hoAqk3/ciOYOucvEVn16rUGlJyTcuZAdzrxKHjbiN437o7g5khOkLEZkjCZ02WcsxissMOGc2YjkbEx1HGPcVwtMXwqW6HLMCpMlON6Pa6kEaixuptwvygAR2Urp70Ty8SlPKmtLaWzMukwcG7Nxc8Rz1GhgyjmSr4HSSMOo0lzp0tXPbmZnHrsBcAX4AAab7RHnmUtkR5pyZDYrtfTLcIWmH7osPxNaBUZCOwkyr1eNzp3qKJa895+J/YQrTCPMlUeGubzgZrQ3N3YsfP898Jdb8pb0eGxj3gqqMZbqLEcuMFOo87i7izhpzDZojIlFOBgA1gSmFPIVQfZpe3uiKm51N4Ra8CjbRnOrX6csrYa1I6tSXNgAWPcBDSpSeIllLidDtKlzTXJaV5tlcxqvDUgcAr1ugB8Tf5CLKnDEseBi0pTuHKW75kvhcjq5KLxCi/jx+cVFeeqo2eqWFHsreEPBDqGSWEAC1H7RPfX9QhUO8hqv8ADl6P7CMJHQgAu2zO3zyVEuoBmINFceuo5G/rD5+MWFC9cVie5nL/AIDGrJzobPw6foWSd0kUCLcvMv8AZEmaT8lt84sI3FOSymZ2rw25pvEolA2s6QquuBk0iNSyGuGmv7VxyUA/Rj594hqrdwgvFku14NXqvdaV4v8AYrWH0CSVyoPEneTzMVNWrKo8s19pZU7aGmC9X1Y6holiVXLZkKqcpJRgeTIwZWHeNR4MYk29x2TKziXDleRSTw0TldtC71lPVBFVpamVNCk/SymtzG9SMw74l079N4kilr/h6UY5pSy/Bjra3E0apoJ0lhMEmY7OFOqoygG97WPdviTK4pxWWyqo8Muas9Ki16kb0jY/6V1NRJUyZtIc6uTfNYaiw3AkLx5jjDVO9U5KKXMnV+Azo0nUlNbDvHNqqbEMKmS1WYrzCpAK+rMUg772K35cIflWjGWl8ymnb1Y27uGvdRQaZauWoSXWTpaKLBZbzFAFydysOJMK7RFN/wCTj+UczMJnzB9LWTnv9pph/U5iFK/w8KJuLf8AD3aU4zc+azyIYYMucqt2sTutqB4Q97S8ZewyuFQU3FNvB1LkKNwH9+MJc5PqOQt6cNkhWEjwQAEBxrKIKYtiRyJifF7GbqR0zaOGGkdEG1rg5VgzNooWw5WUaX5CKp0m6mpsny4vFWXs0Ib9WU/Fpprp5kST9ChBmzBxtuVe7lzOu4ay4xUFqfMqdbjTw/kG1FCDTMqi3VZSo5AaH/KTCKVTNRoc9ndKFOtnv5+g4wyp6yUj8xr4jQ/OKyvDRUcT0qwrqtbxn5DqGSWEAC1H7RPfX9QhUO8hqv8ADl6P7CMJHQgAIACAAgAIACAAgAI6ARwCM2le1M/flHxYftEqzWaqKrjUtNnLzx9zjDVtSS7cQD8TeH283LM5xf8Ap8Dil1wBiWedLmP6meqL2zYHTS/KKhRlKWx7ipwpUIqXgvsR0ivlyxaWjHvNrmH5Upy7zItO6pUlinFsWqXkqASoJYXsBrr+UIgqjeEx2tK3gstbsi6mcrerLC+ZP+0SoQkubK2tUhLuxwIQsYCACGrB228f2ibT7qM/dLFWR5SAdYmY2Gdbk7gMwuT3WhXQjGhYzjk3E5ppaEFZI9pNIIuv+leQ3t3C8MqKhuxrSo7ssGH4LLpZQlyxoN7HezcSYYnLU8keo9TyRtdJBdlO51t8RaIylprGg7PtuD6lzpyKrsvNKNMkNvRiR5Gx/Y+cLvqeymi2/Dl2mnRfqiwxWmqCABaj9onvr+oQqHeQ1X+HL0f2EYSOhAAQAEABAAQAEABAAQAEAERtUP8AwzdxT9QiZY/FRTceWbN+q+57hZzUku3AW/CbGFyem5eSm4jRdzwT3f7cP5BE080FK9esk3G9df5+WsV6XZ1fJnq3D7yN/wAPjJd6Oz/QSwFx2l47/KC5T2ZY8OlHeL5ieOS7MG4EW8xHbaWY4EcRptTUuhGxJK4IACACIrvaHy/IRMpd0oLzHbNo6wuk66fKlXt1sxEvyzsAT5Xhx7Iin0Bh2AyqSUJUhbKN54sebHiYhyeRiW4hUyoQNNFdxmTbKw4G38RFrrGJGk/D041FUtZ8pIo+0qGRVS6hR2X1NuYFmHmtvhE6GK1JxK+0qTs7nD5xf0LDLcMARqCLg9xilaaeGek05qcVJcmdRwULUftE99f1CFQ7yGq/w5ej+wjCR0IACAAgAIACAAgAIACAAgAb4hTdZKdPtAgePD5w7RnompEa8odvQlT8UVnZ/FOpJlTdFvvP1W4g9xizuqHaJVIczLcLvlat29dbP6epPzZH1l1U8v25iGKVf+2ezKPjX4bnTbr2vvQe+F0/kTlzCp0iROCmtzP2HEa9jV10n6p8n6jRpJV80vTu/vhDbpZjhmmt/wAT0tSlKLi/LdEwtpidob945GIEoypyNvZXtDiNDXDl+5Wa20p2ViND8uET6aco5SKa5nCjNxk+Qwm4iPqi/jpEiNB9StqcQiu4siV5kzuHwH+8L9yAxm4r+nyG86XlYjlDkHlZREq03TnpZIbLTMtdSk7hPlX8C6g/nHXyGnyPpSqlRFaGWiCxTsgagZnlpmO5esdUzHuGa/lHIxy8CNOSAmjNMqKcuJhkvlzgAZgb5TYbiCpHlCK1PZoLG5lb11UX9r+ZW8Ww7r5Dyj669pPeHDz3ecM2tTTLSzQ8cpxlKF7S7sluQWytfoZL6Ml8t+XEeIP96QX1HftIltwC+Uo9hJ7rl6FhiuNKLUftE99f1CFQ7yGq/wAOXo/sIwkdCAAgAIACAAgAIACAAgAIACACNxXBkn6nsv8AaH7jjEqhcypbc0Vd9wqlde9yl4kEcOqqc/RklfuG481MT1WoVe9sZ+VjxCz+G215fwIJilQwzBcw3EhCde/LD2inHbJQXNn7VJ1ZR9cL7g2IVH2SP8B/eF6YkCNpbt4Ty/U5k+kzTlDNrwvlENzlRissvbKzuYrsqCaT88C87Z1kXM7A66hb/mYZjeRk8RRZT4JUhHXVkcyqVV3DzMdlUkztO1pQ5IWhBIIetP0jf3wETafdRn7v40hKXMKkMu9SGHiDcfMQsjn1XTT1nyZc5dVmorg9zAH94jyQ0yu7RYjIl3lzgWDKSyhCwCG4u/AA6iEYfQjVK0YPDIbCEpcrCly8CwF83IXDdq3LhCZZCMozjmPISrKMFg24j5+MMumnLUTIX9SFCVu94vx6ehQtscKaVMFTK01Ge3BuDeB3H/eJUGpR0SEWdzKnJNPdciRwuuWdLDjfuYcjxEVFek6csM9KsLyN1SU48+vqSNH7RPfX9QhuHeRIr/Dl6P7CMJHQgAIACAAgAIACAAgAIACAAgAIACACuSm9GrCu6XO3dxO753HnFm/61DK5ozEcWV+4PuVP3JKqk2Pcf7MdoVNcTF8f4c+HXmqHde68vIh1JR78VMdlHKwa2xudcIVY+RZJiiYluDD890Vq92WfA1MkqtPHiVhlsSDvGkWSeVkzco4bTPI6cIas9dvGJtPuoz118WQjCxg3XoU2jWfSmjc/S01ygO9pJOlvdY2PcVhE0JaLbPrVop7zpqM0icirNZFZzLMstlLIoLMjByCQDYqNLEkJg0NqK1GOU1fLnYsnoAZpQmubgMAJJvcEEXC23X45eMcccJ5I1Gg6bm3yfI0GplRFOtERW04YEMAQRYg8Qd8Ce4h88mc1chsPqLi5lP8AMcveHz+MPTgq8MPmXfCuJSt6il06oteGTQ7S2U3BZSD5iKfS4T0vxN/KrCrbucHlNP7Cvocz+nM/A38RzRLwfyHPaKX5l80Hocz+nM/A38RzRLwfyD2il+ZfNB6HM/pzPwN/EGiXg/kHtFL8y+aD0OZ/Tmfgb+INEvB/IPaKX5l80eehzP6cz8DfxHdEvB/IPaKX5l80e+hzP6cz8DfxBol4P5B7RS/Mvmg9Dmf05n4G/iDRLwfyD2il+ZfNB6HM/pzPwN/Ec0S8H8g9opfmXzR56HM/pzPwN/Ed0S8H8g9opfmXzR76HM/pzPwN/Ec0S8H8g9opfmXzQehzP6cz8DfxHdEvB/IPaKX5l80Hocz+nM/A38RzRLwfyD2il+ZfNB6HM/pv+Bv4g0S8H8g9opfmXzRBbV4PNeWrLKmFkPBHvY+A52ifYtxk4tczP8fVOdKNSEllPox5Jp5syQrNKmBrago41Gh4eccjB06zjjYreOab7hcaia1x+fgyNrsOm3B6qZr9xv4iTKLKngFdqm6M9scskpg0iaZdjLmXU21R93DhFfcUpKWcG7sbqn2eHJbeaI/GMNmiZcSplmF/Uffx4RIoanHkQL10+1zGS38yIqGEs5X7B32fsm3gdYfUJeBBlXpReHJERXTFLkgg3tuMSqWVHcpbuUZVW4sQVr6DUngIcIpMYXKrKack6TKnpMlm6sJUzzBGXUEaEcoDpvGye2IrUAnSplPPG9XR1VjzluRY+6dfHfDUoiGiUqJQ1tbXfaGWmNtEJisxZSM73yryBJ8AALk9whOlsRpbKFUbY3ewo6kr9rIb/ht+8Odg/E66LHE2VLrJTLkex3hkZWU8CARw5iEYlBjOmVN5RXsFpaikqklPLmNLZ1swRiB2h2t2neI7VoqriS5o0PDOJyoxcJd1/Q+pIllYEcAIACAAjoBHACAAgAIACAAgAIACADyDqB7B1AIACOgEADKs9by/mABCBgzqXvHiIAJKAAgAI4AQIAjoBAAQAf/Z"/>
          <p:cNvSpPr>
            <a:spLocks noChangeAspect="1" noChangeArrowheads="1"/>
          </p:cNvSpPr>
          <p:nvPr/>
        </p:nvSpPr>
        <p:spPr bwMode="auto">
          <a:xfrm>
            <a:off x="460375" y="160338"/>
            <a:ext cx="304800" cy="304800"/>
          </a:xfrm>
          <a:prstGeom prst="rect">
            <a:avLst/>
          </a:prstGeom>
          <a:noFill/>
          <a:ln w="9525">
            <a:noFill/>
            <a:miter lim="800000"/>
            <a:headEnd/>
            <a:tailEnd/>
          </a:ln>
        </p:spPr>
        <p:txBody>
          <a:bodyPr/>
          <a:lstStyle/>
          <a:p>
            <a:endParaRPr lang="hu-HU">
              <a:latin typeface="Calibri" pitchFamily="34" charset="0"/>
            </a:endParaRPr>
          </a:p>
        </p:txBody>
      </p:sp>
      <p:pic>
        <p:nvPicPr>
          <p:cNvPr id="6" name="Picture 5"/>
          <p:cNvPicPr>
            <a:picLocks noChangeAspect="1"/>
          </p:cNvPicPr>
          <p:nvPr/>
        </p:nvPicPr>
        <p:blipFill>
          <a:blip r:embed="rId6"/>
          <a:stretch>
            <a:fillRect/>
          </a:stretch>
        </p:blipFill>
        <p:spPr>
          <a:xfrm>
            <a:off x="6294438" y="3017838"/>
            <a:ext cx="793750" cy="795337"/>
          </a:xfrm>
          <a:prstGeom prst="rect">
            <a:avLst/>
          </a:prstGeom>
          <a:effectLst>
            <a:outerShdw blurRad="63500" sx="108000" sy="108000" algn="ctr" rotWithShape="0">
              <a:schemeClr val="tx1">
                <a:alpha val="40000"/>
              </a:schemeClr>
            </a:outerShdw>
          </a:effectLst>
        </p:spPr>
      </p:pic>
      <p:sp>
        <p:nvSpPr>
          <p:cNvPr id="56332" name="AutoShape 12" descr="data:image/jpeg;base64,/9j/4AAQSkZJRgABAQAAAQABAAD/2wCEAAkGBxIQEA8SEBQUEBUUFRAVEBUQEBIXFxIVFRUYFhQUFxUYHCggGhonHBQVITEhJSkrLi4uGB8zODMwNygtLisBCgoKDg0OGxAQGjIkHyYtLC8sLCwtLC8sLCwsLCwsLCwsLCwvLCwsLCwsLCwsLCwsLywsLCwsLCwsLCwsLCwsLP/AABEIALcBEwMBEQACEQEDEQH/xAAcAAEAAQUBAQAAAAAAAAAAAAAABQEDBAYHAgj/xABBEAABAwICBQkECAYBBQAAAAABAAIDBBEFEgYHITFBEyIyUWFxkaGxUnKBwRQjM0JikrLRQ2NzgqLCJBVTo/Dx/8QAGwEBAAIDAQEAAAAAAAAAAAAAAAMEAQIFBgf/xAA3EQACAQMBBQYFBAEEAwEAAAAAAQIDBBEFEiExQVETMmFxgbGRocHR4QYUIkLxI1Ji8DOCohX/2gAMAwEAAhEDEQA/ANWXaKIQBAEAQBAEAQBAEAQBAEAQBAEAQBAEAQBAEAQBAEAQBAEAQBAEAQBAEAQBAEAQBAEAQBAEAQBAEAQBAEAQBAEAQBAEAQBAEAQBAEAQBAEAQBAEAQBAEAQBAEAQBAEAQBAEAQBAEAQBAEAQBAEAQBAEAQBAEAQBAEAQBAEAQBAEAQBAEAQBAEAQBAEAQBAEAQBAEAQBAEAQBAEAQHlzwN5A7yAjaQMaTE4W75GfB1/RRurBczZQk+RiSaRQDcXO91p+dlG7qmjZUpHqPEppPsKWeXtDHW8gVWqanRhxa9WiWNrN/wCDMjwrFpOjSiMdchaCPzOHoqVTXaC/svmyeNhN8iCxOpqqSp5KoeLsLDI1gaRZwBtcDqKmt791kpp7iOpbqDcXxNlBXYKYQBAEAQBAEAQBAEAQBAEAQBAEAQBAEAQBAEBRxtv2d6Ax5MQhbvkYP7gfILR1YLizZQk+RiyY/Tj7xd3Nd81G7mmuZt2UjzDjDpfsKeab3GE/puoKmoUocd3m0iSNtJmdDh+KSj6uie3+qQzyeWqjU123j/Ze/sTRsZvk/Yz4tCcXktmdBB13dcj8rXeqo1P1LSXDL8l9yeOnS5+5nw6rah1uXrndojjd6lw9FQqfqST7sX6smjpyXF/IkKbVNRg3lknmP4ntA8m381SnrtxLgkieNlTRL0mr/DYt1M139Rz3/qJCqz1S6n/f4YRKrakuRM0uD08X2UMUfuRMHoFVncVZ96TfqSqEVwRl5VFk2PJas5B896xH5sUrex7W/lY0H0XtdNWLWHl9TjXLzVZIaO1nKQgHpM5p7h0T4ei9Fbz2oeRzqscSJRTkYQBAEAQBAEAQBAEAQBAEAQBAEAQFHuABJNgNpJ4I3jewYlGKyrzGip+UYDl5R5DWk8bXIuuTdavRoS2Wy5Ss5zWSTh0LxaS2Z8EA77keDT6rl1P1JTXDPovuWY6dLmZ8OrGof9tXOHWIoz65h6KjU/Ukn3Yv4/YmjpyXF/IkafVNRg3lknmPa9oHk2/mqNTXriXBJfFk8bKCJek1eYbHupw8/wAx8j/ImyqT1W6l/fHlhEitqS5EzR4DSw/ZU8MfayFgPja6qzuq0+9Nv1ZIqcFwRIBttyhyblbLAFkBWyAo6w37O9AR9XjdLD9rUQx+9MwHwup4W1afdg36M0dSK4sh6vWDhke+pa/+myR/mG2VqGlXcv6fHCI3c01zIar1tULfs2Ty9zGNH+Tr+StQ0O4feaRG72C4ZNo0XxoV9Myoawxh5eA1xBNmuLb3Hcufd27t6rpt5xgsUqnaR2j5/wBLJs9fWu655/J5HyXtLOOzbwX/ABXsces8zfmW9H6zkpmg9F9mu+PRPj6roW89mfmV6kcxN1XTKoQBAEAQBAEAQBAEAQBAEAQBAEB4nmaxpc8hoG8lYlJRWWEm3hF/RvRqXFHNlmzQ0YN2jc+ot1dTe3w27R5fVtaVPNOnx9vPx8Dq2lnn+UuB1mjpWRMbHG0Ma0ANa0WAA4ALxc5ynJyk8s66SSwi+AtMmT2GrAPM0zIxd7msHW9wA8SkYuTwlkw2lxIip0vw+O+arg2bw2Vrj4NurUbC5lwpv4Y9yN16a5kRU6z8NZfLJJL/AE4JNv5w1WY6Ndy4pLza+mSN3VNFzRjT6DEKnkIIpW8xzy6XILBthua48XBYutLqW1PtJyXHG7P4FO5U5YSLOmWsWCgc6GJv0iYdIB1mRnqe7r/CPiQtrHSalwtuT2Y/N+X3MVblQ3Lezm9VrBxSqeGRyFhd0Y6WLae7Y5/mu7HS7OisyWfGT/wio7irJ7n8DDnlxjNzziAJIAzGpFyd3YpYxscbtj/5NG63j8zb9NsFrGYXRQSOnrZ3zcpLblJcloy0MFr80ZwL8TdcyxuKErqdSKUIpYXBZ38fkT1oTVNJ72c4xTBailEZqInw8pmLBILE5bX2bxvG9d2lcUq2ezlnHHBUlCUeKMBTGh0PRvVc6spoag1IiErcwaIC8gXIG3OOpcS61lUKrpqGceOPoy5TtHOKlk6tozgzaGkhpg4yCPPzi2xdme55Nrm3S8l5y6uHcVnUaxnl6YOhShsQUT5txGXPNM72pJHeLiV7ulHZgl4I4snlsrhrbzRe8PJT0u+iOfdZvNO+4t1LrRZTZdWQEAQBAEAQBAEAQBAEAQBAEBYrKtkTS55sOHWT1ALWc1BZZmMXJ4RKaK6IyVr2VNc0shG2CA75Opz/AMPZx7Bv8hq2svfTpPf16fn2OxaWf9pG2abaT/8ATIIXMjbIXuyNaXFoa1rbk7Bw5ot2rhWFn+7m1J4xvLter2UVhGgTa1q55tHHAy9gAI3udc8Bd23wXZjolvFZk2/VL6FN3lR8EY2MaWY1HlNQ+amD75L07Yr232JbfzUlCxsJdxKWPHP1NZ1qy7270I2k04xGN4cKmR5uObJZ7XdhaRx7FPPTbWUcOCXluNFXqJ5ybnrrrXGHDo3DKXCSWRvsuDWgDxe/wXK0KmlOpJcsJfP7Fi7luijlK9GUTfaSm0fiYwyzVNQ/K0vDGvAzW5wHNbsvfiuNOepyk9mMYrlw+7LSVBLe2zfdCqKhNNNVYXA6J5bNFG6Vzi5xABG9ztmYN8Fx7+pcKpGlczytzeP8LkWaUYbLlBHCZ82ZwkzZ7u5TPfNmvzs19t73vdewjjC2eHI5r8TJwnFZqSTlad5ifYtzANOw7xZwI4BR1qFOtHYqLKMxk4vKNmpNZ+JxnnSsl7JIWbezmAKhPRrSXCLXk39ckyuaiOy6JY6K+kiqA3IXZg9t75XNNnAHiNlx3ryt5bO2rOm3n7HRpT245OX68p71dKz2YS787yP9F6HQI4pSl1fsvyUbx/ySOarvFM+l9D4cmH0LTstBDfvLAT6rwV7LauJvxfuduisQXkSFfJkild7LHu8GkqCmszS8UbyeE2fLAtY9ey3zuvopwjLwcXnj7z5AqWj30R1O6zbo3WN10E8FYzQVKahAEAQBAEAQBAEAQBAEAQGLiFc2FoJ2uOxjRvceoBR1asaayzaEHJ4RsWiOhznvbV4gLu3wwHoxcQ544u7PHbu8VqmryqtwpPdzf0X3O3a2agtqR0Ni86zoHJddNZmqaaEfw4nPPfI63ozzXo9Dp4pSn1ePh/k517L+SRomFcpy8JgYZZGva+NjWF2YsOYc0bSNi7FbZ2GpvCxvfDiVI5ysE5prX4jO6J2IsfGOdyLXRZG8M1hxO7ftVSxpWtNNW7T678skrSqPG2WtC8YpaSoZLU05ns4FruU2RfjEWWznDftPdtW19b1q1Nxpzx6cfDPIxSnGMsyWSc1z1efEWMBuI4Ix8Xlz/QtVPQ6ezbN9W/luJbt5maTRQCSWJjnCMPexrnutZgc4AuN+Avf4Lr1JOMXJLOFw6lZLLwdBOi2Bxfa4k6S2/kXR7fyscuJ+91Cfdo488/dFrsqK4yNuoNIqCgwmSSic6SKJz44uVDgZZnc7LzgCRzrk22AHqXMqWlzcXajWWG97xyXAnjUhCnmJojtY3LG9bQUdW7cHGKzrd7sy7H/5Oxuo1ZR9d30K37jPeimQmk2PU9U2MQUUNFlJLnROuX7LZTZrRbjuVu1talFtzqufn/1kdScZcI4I/BMFnrZRFTMMjtmY/dYPae7cAp69xToR26jwvfyNYQc3hH0XotgjaGkhp2nNkBL3e09xzPPdc7Oyy8Nd3LuKzqPn7cjrUobEVE5trL0Yrq3EHPp4HSMbHExrrsa3ZcmxcRxcV3tKvLehb4nLDy2U7ilOc9yIOn1VYi/pNij9+YH9AKty1u1XBt+n3wRq0qM7lRwcnFEz2GMb+VoHyXkqktqTl1Z1IrCwR2lsuSgrnDeIJ7d+Q2U1nHauIL/kvc0qvEH5HzKvfnEJDAm3nb2Bx8lNQ75pU7ptCvlYzYtwUi4Gp6WQEAQBAEAQBAEAQBAEAQFzQKkE+J1MzgHCBgay4vle42BHbzZPFeU/UFdqOynxfyX5Otp9PLydSavJM65eYFGwcD1i1nLYnVkG4Y4Rjs5NoaR+YOXstMp7FrBdd/xORcyzUZg6L46aCoFQxjJHNa9rQ8kAFwsTs7Lj4qa7tlcU+zbwiOnPYltGbpFpFWYs9hezMI8wZHTxvIaXWueJJNh4KG2tKFnF4fHi20b1Kk6r3k7oTq3qKiRktYwwQNIcWSC0ktjfLkO1rTxJts3dYp3+r06cXGk8y6rgvUko20pPMtyMvSzQXEa3EKqZkTWxueBG6SaMAtY0MacoJcOjfdxUdnqVrQtoQct6W/CfPf5GatCpObeCzTaoK132ktPGOx0jz4ZQPNbT1+gu7Fv4L6hWk+pK02prdytX3iOnt/kXn0VeX6g/20/i/wAG6s+rNspdX9GKNlJKHTtY972uc4tcHP3kFluoD4LmT1Wu6zqx3NpLHLd5kyt4bOyzX67VXh7CSamWEdT5YbD4uaPNXaet3T4QT8k/uRytYLmYtPovo/Aby1bZ7cHVbCO60Nj8FLK91Op3aeP/AFf1NVSoR4vPqbbozpHhb3iloHxg2cQyOF7Acu+xc0Bx48TvXMu7S8S7Wun5tp/Unp1KbezAydLtK4MNjY+YOe55IZHHlzOt0nbSOaNm3tCjsrGpdSahuxxbNqtZU1vNHqdco/h0hPbJUAeQYfVdiP6ff9qnwX5KzvOiNv0Lxmsro/pFRFHTwuH1DRnMkn4ySbBnVsud+61+ZfW9C3l2cJOUufDC8PP29rNGc5rLWEbKqBOa1rHlyYXWnrjDfzOa35q/pkc3UPMhuHimz5zK9ycYk9Hh9d3Nd6hT2/fI6vdNlV4rmczcFKjUqgCAIAgCAIAgCAIAgCAo91gSeAJPwRvCyCb1S0xFLNM4bZpnG/W1ot+ovXgNaq7VZLovc9BZRxDJvOL4fI2iFVFMWvtG+OLIwslzkZYnXGbMQ7eCLHrAVuOlUIW7nVe/Gc54eX/d5pK5m54iZTF5ZnQNexDAcJps01TFAzO8kvnJdme67j0idu82CvU7m9q/wpybwuC6EEqdGO+SMJul2B0+yPkR/QpD6hildjqFXvZ9Zfkj7ahHh7FufW1Qs2MZPJ7sbGj/ACcFmOhXMu80vX8GHdw5IsQa4KUuAfBOxpO1wMbrdtrreWgVkt0k/iYV5HoTGnOmJpKGCppOTl5Z7BGZA4tyFjnF1gQb80D4qrYaeq1eVKrlbK3465SN61bZgpR5nNanWliT75XxRe5C3Z+e670dFtI8U35v7YKbuajOzaKTySUNJJO4vkfFHI9xAFy8ZtwAA2ELy15GMa84wWEm0vQ6FJtwTZ89Y1jk8807jNK5rpJC0GV+UNLiWgC9gLW2L21C2p04RWyspLkjlzm23vNk1P4ayetnErGvYKaQPa4XBzua23gSqOtVpU6EXF4e0vllktrFSk89DA0/0OfhswLbup5CeRefunfybj7Q4HiB3qXTtQV1DD7y4r6r/u41rUXTfga3QVj4JY5YjlfG5rmEcCD6cCFfqU41IOEluZDGTi8oz9KNIJcQqHTy7LgNYwG4jYNzR8bm/WVDaWsLamqcfV9Wb1KjnLLNv1aaBfSi2qq2/UA3ijcPtyPvOH/b/V3b+Zqmp9lmlSf8ub6fn2LFvb7X8pcDtAC8qdEIZNM1uSWwqYe0+Af+QO/1XU0ZZu4+T9itdv8A02cBK9ockltG2/WPP4fmFYtu8yKrwNiV0gM5u4KU1KoAgCAIAgCAIAgCAIAgMDHpslPKesZR/cbel1FXlimzemsyR0nQ6i5ChpY7WPJtc73n893m4r5ve1O0rzl4+249JQjs00iaijAtbgSQLmzSd5A3DedygnXqSioSk2lyzuJFCKeUt5lMVZmxzHXfWbKKEfzZXeTW+rl39Bp9+fkvqUL2XBHL6dgc9gccrS5oc4/dBNifgF6GTai2iguJtGmrMJa2JuGF735jyryZMuW27n2ub23bN651i71tu4wlyW7PyJ63Zf0InR3R+evlEdO2+7O9xs1g6yfkNqtXN1Tt4bVR/dkcKcpvCNz1tQClgwqiY7M2KOQm+9x5rQ4jvD/FcrR5OtUq12uLX1/BYuVsqMEc4YwuIaNpcQAOsnYF3W0t7KmD6bxSQUtDM4boad9v7Izb0Xz+ku2rpf7pe7OxL+MPJHzGF9AOOdX1FUx/58vD6hgP53O/1XnP1BP/AMcfN+xes1xZ07FMOiqoZIZ2h7HizgfIg8CDtB4FeepVZ0pqcHhouyipLDPmPFKdsU88bCXNZJKxpNrkNcWgm3GwX0CjNzpxk+LSfyOLJJNoktB8PZU4jSQyjMxzyXt4ODWueQezmqC/qypW85x4pfgkoxUppM+kmtAAAAAAAAAsABuAC8HnLyzsBZMlLoDn2uua2HxN9uoYD3Bj3fILt6FHNw30i/dFS9f+mvM4gvWnLJrRoc6U9jfU/srVtxZDV5E+FbITOClNQgCAIAgCAIAgCAIAgCAhNJ3i0DXXyGQF5HUN477E+Cp3rexhE1BLa3nZcNqWSxMfEQ5jgCwjqXzirCUJuMuJ6SEk1lGcxQM3L7FGwcO1s1nKYnI3hEyKP42zn9fkvXaPT2bZPq2/p9DlXcs1PIh9DsIZW1kUErjHG7OZHNc0ENawnYXAjeAPirV7XlQoucVl8viRUoKc0mTesHAsOo2wto5jLKS7lW8q2QBlthJaOa69tneqmm3N1XcnWjiPLdjeSV6dOGNl7zTYi4OaWXDgRlLb5gb7LEbb3XVeMb+BXRvOtWhqWuw+aouS6khjkdwEzbukaT1nNft29S4+kVKTVSFP/c2vLkWrmMv4t9PmaNG8tcHNNiCC0jgQbgrsNJrDKxseNad19ZEYZpRkNs4jja3PbbziNttm5UKGmW1Ge3CO/wAXwJZ15yWGyNwHR+prpAymjL9oDnnYxna5+4d2/qCnuLqlbx2qjx4c35I1hTlN4SPoLRHR5mHUrIGHMbl0r7WzvO824DYAB1ALxV7dSuarqP0XRHUpU1TjgmHusCbXsCbDj2KqlklPndmguJyku+iyXcSSXujbcnaek4L3D1K0gsba+f2OR+3qPkbfq80ErKWuhqKljY2sbLYCVrnZnMLBsbf2iuZqWp0KtB06by3jl45LNC3nGe1I6xdebL5S6yChKA5lrxl/49G3rle78rLf7Lv6DH/Um/Be5Svu6kceXqDmk7oy3ZKe1o9VbtuZDV5E43eFaRCZylNQgCAIAgCAIAgCAIAgCAtVNO2RhY8XB/8AbjtWJRUlhmU2nlGPolpA/C6jkJyXU8hvf2Cf4g7PaHx7/L6rpvaLMe8uHiuh1LS52ePD2OyQuDgCCCCAQQbgg7iCvHSWHhnXTMhhUbMnFsX0HxKrq6mbkcoklkc0vliHNLjl+9fdZeroala0aMYbXBLgmcudvVnNvB6h1T17rZnU7O+Rxt4NWJa5bLgm/T8hWdTwJGDU9MenVRN9yJ7vUhQS1+HKD+P+TdWT5s23RTV1S0L2yuJqZW7WukADWHrawce0k9llzbvVq1wthfxj4c/NlilbRg88WbdWUsczHRysbKx3SbI0OaerYVzITlCW1F4fgTtJrDNYn1cYY8k/R8t9+SaYDwzWHwXQjq12ljb+S+xC7ak+Rk0WgeGxG7aWNx/ml8nlISFHPU7ufGb9N3sZVvTXI2GKNrGhrAGtG4NAAHcAqTbk8tkySXA9XWAUzIZF0BQuWcA8krOAUzLODJTMmAck13zXfQt6mznxLB8ivS6DHEZvy+pzr574+pzBegKBsOjY5jz+L5D91ctu6yCrxJmPeFaXEiM1SGoQBAEAQBAEAQBAEAQBAEBi4jQtnYWu2He08WnrWlSmpxwzaMnF5JDV5pS6lkFDWGzb2ge47GE7mE+weB4HZ3eN1fTXvqQW9cV18TsWlyu6+HI6uCvMM6Z7a5ag9hyxgFbrGAVumDBW6xgC6AXQFuSoa3pOa33nAeq2UW+CGUjBqNIKSPp1MDPenjHqVLG1rS4Qb9GaupBcWjBm01w5u+qhPuuzfpBU0dOunwps1demv7GBLrJwwbpy73YJvm0KZaRdv+vzX3NP3VLqYNRrXoG9FtRJ7sTR+p4U0dEuXxwvX7I1d5T8TCl1u0/3KeZ3vOjb6EqZaFV5zXzNHex6EfNrfP3KQD3qj5BimjoK51Pl+TV33SPzMGo1tVR6EELPeMjvmFNHQ6S4yfyNHey5JGpaR6Qz172PnyAsBa3k2kCxN+JK6VtaU7dOMOfUr1asqjyyILePDaAe7/6FaIjY9HW/VHtcfQK7b90r1eJLw9IKyuJGzMUhqEAQBAEAQBAEAQBAEAQBAEBH4zhgnZs2PHRPX+E9ihr0e0Xib057LJLRvWOaaHkaxkkj4zlY5uXMWj7r8xG0dfEeJ8feaPt1HKnhdU+vgdijd4jiW8kJNbcY6NM8+9I0egKrrQpc5r4EjvVyRhya3pPu0zB70zj6NClWgw5zfwNHevoYc2tisPQjgb3tkd/sFLHQ6C4t/L7GrvJ9EYU2s7EXbnxs92FvzupVo1quTfqau7qGDJp9iTt9U8e6yJvo1SrS7Vf09/uafuanUwp9Ka5/Sqqj4TPb5NIU0bK3jwgvgjR1pv8AszClxOd/Tlld70rz6lSxo048Ir4I1c5PmYpt39akNSl0wCt1nAKXQC6AIAgCAXQEhQhskb4jsdfOw9eyxHkPErD6kkcNYJfAW2hHe71t8l0KHcKdTvEpB0gp48SJmWpDAQBAEAQBAEAQBAEAQBAEAQBARmMYQ2YFzebINx4OtwP7qCtQU1lcSSFRx8jTpYy0lrhYjYQeC5rTTwy0nk8LAKoAUBRAEAQC6AIAgCAICoQFEAQFboD1FIWuDmmxBBHwQyng2jBRaCP+4/5FdCj3EVaneJKn6SnjxI2ZS3MBAEAQBAEAQBAEAQBAEAQBAEAQEVjeEiYZm7HjcfaHUVBXo7ayuJJTns+RpzgQSDsI2EHeCFzC0VawncCe4ErKTYLgpZDuY8/2OWdiXQxtLqXG4dKfuO+It6rbsp9DG3HqXBhM3seLm/us9jPoY7SJcbgkv4R3u/Zbft5mO0iXG4DJxLPFx+Sz+2l1Mdqi4MAdxe34NP7rP7Z9R2vge26Pji/wYB81srbxMdr4FwYAzi53wy/ss/to9THasuNwOLiXnvcP2WVbwMdrI9jBoeonvcVt2EDHaSPbcKhH3B8ST81nsYdBtyLgw+Ifw2+F1ns4dDG3Lqe20sY3MaP7QttiPQxtPqXBG3qHgFnCGT0smC9Tb1tHiYZkrcwEAQBAEAQBAEAQBAEAQBAEAQBAEBbfEDwF+5YaTGSy6JatGclstWuDJRAEAQBALICuU9SYBXkz1LOGCvJHqTDGSvIlNlmMleQKzssZK/RymyMlfo/amyMlfo/as7IyV+jjrTZGT3HEAspYMZPayAgCAIAgCAIAgCAIAgCAIAgCAIAgCAoQgKZAmAU5IdSxhDI5IdSYQyVyDqWcIFcoTAK2QBAEAQBAEAQBAEAQBAEAQBAEAQBAEAQBAEAQBAEAQBAEAQBAEAQBAEAQBAEAQBAEAQBAEAQBAEAQBAEAQBAEAQBAEAQBAEAQBAEAQBAEAQBAEAQBAEAQBAEAQBAEAQBAEAQBAEAQBAEAQBAEAQBAEAQBAEAQBAEAQBAEAQBAEAQBAEAQBAEAQBAEAQBAEAQBAEAQBAEAQBAEB//Z"/>
          <p:cNvSpPr>
            <a:spLocks noChangeAspect="1" noChangeArrowheads="1"/>
          </p:cNvSpPr>
          <p:nvPr/>
        </p:nvSpPr>
        <p:spPr bwMode="auto">
          <a:xfrm>
            <a:off x="612775" y="312738"/>
            <a:ext cx="304800" cy="304800"/>
          </a:xfrm>
          <a:prstGeom prst="rect">
            <a:avLst/>
          </a:prstGeom>
          <a:noFill/>
          <a:ln w="9525">
            <a:noFill/>
            <a:miter lim="800000"/>
            <a:headEnd/>
            <a:tailEnd/>
          </a:ln>
        </p:spPr>
        <p:txBody>
          <a:bodyPr/>
          <a:lstStyle/>
          <a:p>
            <a:endParaRPr lang="hu-HU">
              <a:latin typeface="Calibri" pitchFamily="34" charset="0"/>
            </a:endParaRPr>
          </a:p>
        </p:txBody>
      </p:sp>
      <p:pic>
        <p:nvPicPr>
          <p:cNvPr id="1038" name="Picture 14" descr="http://investorplace.com/wp-content/uploads/2010/08/BestBuyLogo-e1297955683480.jpg"/>
          <p:cNvPicPr>
            <a:picLocks noChangeAspect="1" noChangeArrowheads="1"/>
          </p:cNvPicPr>
          <p:nvPr/>
        </p:nvPicPr>
        <p:blipFill>
          <a:blip r:embed="rId7"/>
          <a:srcRect/>
          <a:stretch>
            <a:fillRect/>
          </a:stretch>
        </p:blipFill>
        <p:spPr bwMode="auto">
          <a:xfrm>
            <a:off x="7523163" y="3017838"/>
            <a:ext cx="800100" cy="798512"/>
          </a:xfrm>
          <a:prstGeom prst="rect">
            <a:avLst/>
          </a:prstGeom>
          <a:noFill/>
          <a:effectLst>
            <a:outerShdw blurRad="63500" sx="108000" sy="108000" algn="ctr" rotWithShape="0">
              <a:schemeClr val="tx1">
                <a:alpha val="40000"/>
              </a:schemeClr>
            </a:outerShdw>
          </a:effectLst>
          <a:extLst>
            <a:ext uri="{909E8E84-426E-40DD-AFC4-6F175D3DCCD1}"/>
          </a:extLst>
        </p:spPr>
      </p:pic>
      <p:sp>
        <p:nvSpPr>
          <p:cNvPr id="8" name="Rectangle 7"/>
          <p:cNvSpPr/>
          <p:nvPr/>
        </p:nvSpPr>
        <p:spPr>
          <a:xfrm>
            <a:off x="6294438" y="1836738"/>
            <a:ext cx="793750" cy="817562"/>
          </a:xfrm>
          <a:prstGeom prst="rect">
            <a:avLst/>
          </a:prstGeom>
          <a:solidFill>
            <a:schemeClr val="tx1">
              <a:lumMod val="65000"/>
              <a:alpha val="71000"/>
            </a:schemeClr>
          </a:solidFill>
          <a:ln w="57150" cmpd="sng">
            <a:no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0" name="Rectangle 19"/>
          <p:cNvSpPr/>
          <p:nvPr/>
        </p:nvSpPr>
        <p:spPr>
          <a:xfrm>
            <a:off x="6294438" y="3021013"/>
            <a:ext cx="803275" cy="795337"/>
          </a:xfrm>
          <a:prstGeom prst="rect">
            <a:avLst/>
          </a:prstGeom>
          <a:solidFill>
            <a:schemeClr val="tx1">
              <a:lumMod val="65000"/>
              <a:alpha val="71000"/>
            </a:schemeClr>
          </a:solidFill>
          <a:ln w="57150" cmpd="sng">
            <a:no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1" name="Rectangle 20"/>
          <p:cNvSpPr/>
          <p:nvPr/>
        </p:nvSpPr>
        <p:spPr>
          <a:xfrm>
            <a:off x="7529513" y="1844675"/>
            <a:ext cx="793750" cy="798513"/>
          </a:xfrm>
          <a:prstGeom prst="rect">
            <a:avLst/>
          </a:prstGeom>
          <a:solidFill>
            <a:schemeClr val="tx1">
              <a:lumMod val="65000"/>
              <a:alpha val="71000"/>
            </a:schemeClr>
          </a:solidFill>
          <a:ln w="57150" cmpd="sng">
            <a:no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6337" name="Title 1"/>
          <p:cNvSpPr txBox="1">
            <a:spLocks/>
          </p:cNvSpPr>
          <p:nvPr/>
        </p:nvSpPr>
        <p:spPr bwMode="auto">
          <a:xfrm>
            <a:off x="307975" y="188913"/>
            <a:ext cx="8404225" cy="857250"/>
          </a:xfrm>
          <a:prstGeom prst="rect">
            <a:avLst/>
          </a:prstGeom>
          <a:noFill/>
          <a:ln w="9525">
            <a:noFill/>
            <a:miter lim="800000"/>
            <a:headEnd/>
            <a:tailEnd/>
          </a:ln>
        </p:spPr>
        <p:txBody>
          <a:bodyPr anchor="ctr"/>
          <a:lstStyle/>
          <a:p>
            <a:pPr algn="ctr">
              <a:lnSpc>
                <a:spcPct val="90000"/>
              </a:lnSpc>
            </a:pPr>
            <a:r>
              <a:rPr lang="en-US" sz="2400" b="1">
                <a:cs typeface="Arial" charset="0"/>
              </a:rPr>
              <a:t>Real World Case Study: Best Buy Stores</a:t>
            </a:r>
            <a:br>
              <a:rPr lang="en-US" sz="2400" b="1">
                <a:cs typeface="Arial" charset="0"/>
              </a:rPr>
            </a:br>
            <a:r>
              <a:rPr lang="en-US" b="1">
                <a:solidFill>
                  <a:srgbClr val="83D1F5"/>
                </a:solidFill>
                <a:cs typeface="Arial" charset="0"/>
              </a:rPr>
              <a:t>making loyalty interconnected, instrumented and intelligent</a:t>
            </a:r>
          </a:p>
        </p:txBody>
      </p:sp>
      <p:sp>
        <p:nvSpPr>
          <p:cNvPr id="56338" name="Title 5"/>
          <p:cNvSpPr txBox="1">
            <a:spLocks/>
          </p:cNvSpPr>
          <p:nvPr/>
        </p:nvSpPr>
        <p:spPr bwMode="auto">
          <a:xfrm>
            <a:off x="166688" y="1027113"/>
            <a:ext cx="5199062" cy="2297112"/>
          </a:xfrm>
          <a:prstGeom prst="rect">
            <a:avLst/>
          </a:prstGeom>
          <a:noFill/>
          <a:ln w="9525">
            <a:noFill/>
            <a:miter lim="800000"/>
            <a:headEnd/>
            <a:tailEnd/>
          </a:ln>
        </p:spPr>
        <p:txBody>
          <a:bodyPr/>
          <a:lstStyle/>
          <a:p>
            <a:pPr>
              <a:lnSpc>
                <a:spcPct val="85000"/>
              </a:lnSpc>
            </a:pPr>
            <a:r>
              <a:rPr lang="en-US" sz="1600" b="1">
                <a:solidFill>
                  <a:srgbClr val="83D1F5"/>
                </a:solidFill>
                <a:latin typeface="Helvetica" pitchFamily="34" charset="0"/>
                <a:cs typeface="Helvetica" pitchFamily="34" charset="0"/>
              </a:rPr>
              <a:t>Situation:</a:t>
            </a:r>
          </a:p>
          <a:p>
            <a:pPr>
              <a:lnSpc>
                <a:spcPct val="85000"/>
              </a:lnSpc>
            </a:pPr>
            <a:r>
              <a:rPr lang="en-US" sz="1400">
                <a:latin typeface="Helvetica" pitchFamily="34" charset="0"/>
                <a:cs typeface="Helvetica" pitchFamily="34" charset="0"/>
              </a:rPr>
              <a:t>Marketers depended on an outdated system to run marketing campaigns. Getting access to the data was difficult at best. They needed to extract customer data subsets to develop segmentation and other predictive models, and then use the resulting models to score its overall customer database before running campaigns. </a:t>
            </a:r>
          </a:p>
          <a:p>
            <a:pPr>
              <a:lnSpc>
                <a:spcPct val="85000"/>
              </a:lnSpc>
            </a:pPr>
            <a:endParaRPr lang="en-US" sz="1400">
              <a:solidFill>
                <a:srgbClr val="83D1F5"/>
              </a:solidFill>
              <a:latin typeface="Helvetica" pitchFamily="34" charset="0"/>
              <a:cs typeface="Helvetica" pitchFamily="34" charset="0"/>
            </a:endParaRPr>
          </a:p>
          <a:p>
            <a:pPr>
              <a:lnSpc>
                <a:spcPct val="85000"/>
              </a:lnSpc>
            </a:pPr>
            <a:r>
              <a:rPr lang="en-US" sz="1600" b="1">
                <a:solidFill>
                  <a:srgbClr val="83D1F5"/>
                </a:solidFill>
                <a:latin typeface="Helvetica" pitchFamily="34" charset="0"/>
                <a:cs typeface="Helvetica" pitchFamily="34" charset="0"/>
              </a:rPr>
              <a:t>Solution:</a:t>
            </a:r>
          </a:p>
          <a:p>
            <a:pPr>
              <a:lnSpc>
                <a:spcPct val="85000"/>
              </a:lnSpc>
            </a:pPr>
            <a:r>
              <a:rPr lang="en-US" sz="1400">
                <a:latin typeface="Helvetica" pitchFamily="34" charset="0"/>
                <a:cs typeface="Helvetica" pitchFamily="34" charset="0"/>
              </a:rPr>
              <a:t>Create a multichannel view of each customer’s activity, including orders, products, website visits, clickstream, campaign response, social media activity and other metrics. Deliver customer behavior segmentation and analytics capabilities, as well as best practice reporting. </a:t>
            </a:r>
          </a:p>
          <a:p>
            <a:pPr>
              <a:lnSpc>
                <a:spcPct val="85000"/>
              </a:lnSpc>
            </a:pPr>
            <a:endParaRPr lang="en-US" sz="1600" b="1">
              <a:solidFill>
                <a:srgbClr val="83D1F5"/>
              </a:solidFill>
              <a:latin typeface="Helvetica" pitchFamily="34" charset="0"/>
              <a:cs typeface="Helvetica" pitchFamily="34" charset="0"/>
            </a:endParaRPr>
          </a:p>
          <a:p>
            <a:pPr>
              <a:lnSpc>
                <a:spcPct val="85000"/>
              </a:lnSpc>
            </a:pPr>
            <a:r>
              <a:rPr lang="en-US" sz="1600" b="1">
                <a:solidFill>
                  <a:srgbClr val="83D1F5"/>
                </a:solidFill>
                <a:latin typeface="Helvetica" pitchFamily="34" charset="0"/>
                <a:cs typeface="Helvetica" pitchFamily="34" charset="0"/>
              </a:rPr>
              <a:t>Benefits:</a:t>
            </a:r>
          </a:p>
          <a:p>
            <a:pPr>
              <a:lnSpc>
                <a:spcPct val="85000"/>
              </a:lnSpc>
            </a:pPr>
            <a:r>
              <a:rPr lang="en-US" sz="1400">
                <a:latin typeface="Helvetica" pitchFamily="34" charset="0"/>
                <a:cs typeface="Helvetica" pitchFamily="34" charset="0"/>
              </a:rPr>
              <a:t>Increases data processing speeds by 450x, accelerating data analysis and segmentation. Accelerates report generation speeds by 90%+, from weeks to minutes, helping marketers develop and execute campaigns faster.</a:t>
            </a:r>
            <a:endParaRPr lang="en-US" sz="1400" b="1">
              <a:latin typeface="Helvetica" pitchFamily="34" charset="0"/>
              <a:cs typeface="Helvetica" pitchFamily="34" charset="0"/>
            </a:endParaRPr>
          </a:p>
        </p:txBody>
      </p:sp>
    </p:spTree>
  </p:cSld>
  <p:clrMapOvr>
    <a:masterClrMapping/>
  </p:clrMapOvr>
  <p:transition spd="slow"/>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5" name="Picture 3" descr="accent.png"/>
          <p:cNvPicPr>
            <a:picLocks noChangeAspect="1"/>
          </p:cNvPicPr>
          <p:nvPr/>
        </p:nvPicPr>
        <p:blipFill>
          <a:blip r:embed="rId2"/>
          <a:srcRect/>
          <a:stretch>
            <a:fillRect/>
          </a:stretch>
        </p:blipFill>
        <p:spPr bwMode="auto">
          <a:xfrm>
            <a:off x="7683500" y="3489325"/>
            <a:ext cx="1460500" cy="1654175"/>
          </a:xfrm>
          <a:prstGeom prst="rect">
            <a:avLst/>
          </a:prstGeom>
          <a:noFill/>
          <a:ln w="9525">
            <a:noFill/>
            <a:miter lim="800000"/>
            <a:headEnd/>
            <a:tailEnd/>
          </a:ln>
        </p:spPr>
      </p:pic>
      <p:sp>
        <p:nvSpPr>
          <p:cNvPr id="5" name="Rectangle 2"/>
          <p:cNvSpPr>
            <a:spLocks noChangeArrowheads="1"/>
          </p:cNvSpPr>
          <p:nvPr/>
        </p:nvSpPr>
        <p:spPr bwMode="auto">
          <a:xfrm>
            <a:off x="7683500" y="3489325"/>
            <a:ext cx="1460500" cy="1654175"/>
          </a:xfrm>
          <a:prstGeom prst="rect">
            <a:avLst/>
          </a:prstGeom>
          <a:gradFill rotWithShape="1">
            <a:gsLst>
              <a:gs pos="0">
                <a:sysClr val="windowText" lastClr="000000">
                  <a:alpha val="89998"/>
                </a:sysClr>
              </a:gs>
              <a:gs pos="100000">
                <a:sysClr val="windowText" lastClr="000000">
                  <a:alpha val="0"/>
                </a:sysClr>
              </a:gs>
            </a:gsLst>
            <a:lin ang="0" scaled="1"/>
          </a:gradFill>
          <a:ln>
            <a:noFill/>
          </a:ln>
          <a:extLst>
            <a:ext uri="{91240B29-F687-4F45-9708-019B960494DF}"/>
          </a:extLst>
        </p:spPr>
        <p:txBody>
          <a:bodyPr/>
          <a:lstStyle/>
          <a:p>
            <a:pPr defTabSz="914400" fontAlgn="auto">
              <a:spcBef>
                <a:spcPts val="0"/>
              </a:spcBef>
              <a:spcAft>
                <a:spcPts val="0"/>
              </a:spcAft>
              <a:defRPr/>
            </a:pPr>
            <a:endParaRPr lang="en-US" kern="0">
              <a:solidFill>
                <a:sysClr val="windowText" lastClr="000000"/>
              </a:solidFill>
              <a:latin typeface="+mn-lt"/>
            </a:endParaRPr>
          </a:p>
        </p:txBody>
      </p:sp>
      <p:sp>
        <p:nvSpPr>
          <p:cNvPr id="57347" name="Title 1"/>
          <p:cNvSpPr>
            <a:spLocks noGrp="1"/>
          </p:cNvSpPr>
          <p:nvPr>
            <p:ph type="title"/>
          </p:nvPr>
        </p:nvSpPr>
        <p:spPr>
          <a:xfrm>
            <a:off x="369888" y="320675"/>
            <a:ext cx="8402637" cy="857250"/>
          </a:xfrm>
        </p:spPr>
        <p:txBody>
          <a:bodyPr/>
          <a:lstStyle/>
          <a:p>
            <a:r>
              <a:rPr lang="en-US" smtClean="0">
                <a:latin typeface="Arial" charset="0"/>
                <a:cs typeface="Arial" charset="0"/>
              </a:rPr>
              <a:t>THINK BIG</a:t>
            </a:r>
            <a:br>
              <a:rPr lang="en-US" smtClean="0">
                <a:latin typeface="Arial" charset="0"/>
                <a:cs typeface="Arial" charset="0"/>
              </a:rPr>
            </a:br>
            <a:r>
              <a:rPr lang="en-US" sz="1600" smtClean="0">
                <a:solidFill>
                  <a:srgbClr val="83D1F5"/>
                </a:solidFill>
                <a:latin typeface="Arial" charset="0"/>
                <a:cs typeface="Arial" charset="0"/>
              </a:rPr>
              <a:t>Start Small</a:t>
            </a:r>
          </a:p>
        </p:txBody>
      </p:sp>
      <p:grpSp>
        <p:nvGrpSpPr>
          <p:cNvPr id="57348" name="Group 18"/>
          <p:cNvGrpSpPr>
            <a:grpSpLocks/>
          </p:cNvGrpSpPr>
          <p:nvPr/>
        </p:nvGrpSpPr>
        <p:grpSpPr bwMode="auto">
          <a:xfrm>
            <a:off x="779463" y="1460500"/>
            <a:ext cx="7585075" cy="2798763"/>
            <a:chOff x="782007" y="1549473"/>
            <a:chExt cx="7583806" cy="2799060"/>
          </a:xfrm>
        </p:grpSpPr>
        <p:sp>
          <p:nvSpPr>
            <p:cNvPr id="3" name="Oval 2"/>
            <p:cNvSpPr/>
            <p:nvPr/>
          </p:nvSpPr>
          <p:spPr>
            <a:xfrm>
              <a:off x="782007" y="1549473"/>
              <a:ext cx="2333235" cy="2333873"/>
            </a:xfrm>
            <a:prstGeom prst="ellipse">
              <a:avLst/>
            </a:prstGeom>
            <a:noFill/>
            <a:ln w="38100" cmpd="sng">
              <a:solidFill>
                <a:srgbClr val="83D1F5"/>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Oval 9"/>
            <p:cNvSpPr/>
            <p:nvPr/>
          </p:nvSpPr>
          <p:spPr>
            <a:xfrm>
              <a:off x="6032578" y="1549473"/>
              <a:ext cx="2333235" cy="2333873"/>
            </a:xfrm>
            <a:prstGeom prst="ellipse">
              <a:avLst/>
            </a:prstGeom>
            <a:noFill/>
            <a:ln w="38100" cmpd="sng">
              <a:solidFill>
                <a:srgbClr val="83D1F5"/>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 name="Oval 10"/>
            <p:cNvSpPr/>
            <p:nvPr/>
          </p:nvSpPr>
          <p:spPr>
            <a:xfrm>
              <a:off x="3385071" y="1549473"/>
              <a:ext cx="2334821" cy="2333873"/>
            </a:xfrm>
            <a:prstGeom prst="ellipse">
              <a:avLst/>
            </a:prstGeom>
            <a:noFill/>
            <a:ln w="38100" cmpd="sng">
              <a:solidFill>
                <a:srgbClr val="83D1F5"/>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7352" name="Text Box 13"/>
            <p:cNvSpPr txBox="1">
              <a:spLocks noChangeArrowheads="1"/>
            </p:cNvSpPr>
            <p:nvPr/>
          </p:nvSpPr>
          <p:spPr bwMode="auto">
            <a:xfrm>
              <a:off x="782007" y="2217906"/>
              <a:ext cx="2333844" cy="492420"/>
            </a:xfrm>
            <a:prstGeom prst="rect">
              <a:avLst/>
            </a:prstGeom>
            <a:noFill/>
            <a:ln w="9525">
              <a:noFill/>
              <a:miter lim="800000"/>
              <a:headEnd/>
              <a:tailEnd/>
            </a:ln>
          </p:spPr>
          <p:txBody>
            <a:bodyPr lIns="121899" tIns="60949" rIns="121899" bIns="60949">
              <a:spAutoFit/>
            </a:bodyPr>
            <a:lstStyle/>
            <a:p>
              <a:pPr algn="ctr" defTabSz="1219200"/>
              <a:r>
                <a:rPr lang="en-US" sz="2400" b="1">
                  <a:solidFill>
                    <a:srgbClr val="F19027"/>
                  </a:solidFill>
                  <a:ea typeface="ヒラギノ角ゴ Pro W3"/>
                  <a:cs typeface="Arial" charset="0"/>
                </a:rPr>
                <a:t>Imagine it.</a:t>
              </a:r>
            </a:p>
          </p:txBody>
        </p:sp>
        <p:sp>
          <p:nvSpPr>
            <p:cNvPr id="57353" name="Text Box 14"/>
            <p:cNvSpPr txBox="1">
              <a:spLocks noChangeArrowheads="1"/>
            </p:cNvSpPr>
            <p:nvPr/>
          </p:nvSpPr>
          <p:spPr bwMode="auto">
            <a:xfrm>
              <a:off x="3385659" y="2217906"/>
              <a:ext cx="2333844" cy="492420"/>
            </a:xfrm>
            <a:prstGeom prst="rect">
              <a:avLst/>
            </a:prstGeom>
            <a:noFill/>
            <a:ln w="9525">
              <a:noFill/>
              <a:miter lim="800000"/>
              <a:headEnd/>
              <a:tailEnd/>
            </a:ln>
          </p:spPr>
          <p:txBody>
            <a:bodyPr lIns="121899" tIns="60949" rIns="121899" bIns="60949">
              <a:spAutoFit/>
            </a:bodyPr>
            <a:lstStyle/>
            <a:p>
              <a:pPr algn="ctr" defTabSz="1219200"/>
              <a:r>
                <a:rPr lang="en-US" sz="2400" b="1">
                  <a:solidFill>
                    <a:srgbClr val="F19027"/>
                  </a:solidFill>
                  <a:ea typeface="ヒラギノ角ゴ Pro W3"/>
                  <a:cs typeface="Arial" charset="0"/>
                </a:rPr>
                <a:t>Realize it.</a:t>
              </a:r>
            </a:p>
          </p:txBody>
        </p:sp>
        <p:sp>
          <p:nvSpPr>
            <p:cNvPr id="57354" name="Text Box 15"/>
            <p:cNvSpPr txBox="1">
              <a:spLocks noChangeArrowheads="1"/>
            </p:cNvSpPr>
            <p:nvPr/>
          </p:nvSpPr>
          <p:spPr bwMode="auto">
            <a:xfrm>
              <a:off x="6031969" y="2217906"/>
              <a:ext cx="2333844" cy="492420"/>
            </a:xfrm>
            <a:prstGeom prst="rect">
              <a:avLst/>
            </a:prstGeom>
            <a:noFill/>
            <a:ln w="9525">
              <a:noFill/>
              <a:miter lim="800000"/>
              <a:headEnd/>
              <a:tailEnd/>
            </a:ln>
          </p:spPr>
          <p:txBody>
            <a:bodyPr lIns="121899" tIns="60949" rIns="121899" bIns="60949">
              <a:spAutoFit/>
            </a:bodyPr>
            <a:lstStyle/>
            <a:p>
              <a:pPr algn="ctr" defTabSz="1219200"/>
              <a:r>
                <a:rPr lang="en-US" sz="2400" b="1">
                  <a:solidFill>
                    <a:srgbClr val="F19027"/>
                  </a:solidFill>
                  <a:ea typeface="ヒラギノ角ゴ Pro W3"/>
                  <a:cs typeface="Arial" charset="0"/>
                </a:rPr>
                <a:t>Trust it.</a:t>
              </a:r>
            </a:p>
          </p:txBody>
        </p:sp>
        <p:sp>
          <p:nvSpPr>
            <p:cNvPr id="57355" name="Text Box 16"/>
            <p:cNvSpPr txBox="1">
              <a:spLocks noChangeArrowheads="1"/>
            </p:cNvSpPr>
            <p:nvPr/>
          </p:nvSpPr>
          <p:spPr bwMode="auto">
            <a:xfrm>
              <a:off x="782007" y="2717339"/>
              <a:ext cx="2333844" cy="1415750"/>
            </a:xfrm>
            <a:prstGeom prst="rect">
              <a:avLst/>
            </a:prstGeom>
            <a:noFill/>
            <a:ln w="9525">
              <a:noFill/>
              <a:miter lim="800000"/>
              <a:headEnd/>
              <a:tailEnd/>
            </a:ln>
          </p:spPr>
          <p:txBody>
            <a:bodyPr lIns="457200" tIns="60949" rIns="457200" bIns="60949">
              <a:spAutoFit/>
            </a:bodyPr>
            <a:lstStyle/>
            <a:p>
              <a:pPr algn="ctr" defTabSz="1219200"/>
              <a:r>
                <a:rPr lang="en-US" sz="1400">
                  <a:solidFill>
                    <a:srgbClr val="83D1F5"/>
                  </a:solidFill>
                  <a:ea typeface="ヒラギノ角ゴ Pro W3"/>
                  <a:cs typeface="Arial" charset="0"/>
                </a:rPr>
                <a:t>Build a culture that infuses analytics everywhere</a:t>
              </a:r>
            </a:p>
            <a:p>
              <a:pPr algn="ctr" defTabSz="1219200"/>
              <a:endParaRPr lang="en-US" sz="1400">
                <a:solidFill>
                  <a:srgbClr val="83D1F5"/>
                </a:solidFill>
                <a:ea typeface="ヒラギノ角ゴ Pro W3"/>
                <a:cs typeface="Arial" charset="0"/>
              </a:endParaRPr>
            </a:p>
            <a:p>
              <a:pPr algn="ctr" defTabSz="1219200"/>
              <a:endParaRPr lang="en-US" sz="1400">
                <a:solidFill>
                  <a:srgbClr val="83D1F5"/>
                </a:solidFill>
                <a:ea typeface="ヒラギノ角ゴ Pro W3"/>
                <a:cs typeface="Arial" charset="0"/>
              </a:endParaRPr>
            </a:p>
          </p:txBody>
        </p:sp>
        <p:sp>
          <p:nvSpPr>
            <p:cNvPr id="57356" name="Text Box 17"/>
            <p:cNvSpPr txBox="1">
              <a:spLocks noChangeArrowheads="1"/>
            </p:cNvSpPr>
            <p:nvPr/>
          </p:nvSpPr>
          <p:spPr bwMode="auto">
            <a:xfrm>
              <a:off x="3385659" y="2717339"/>
              <a:ext cx="2333843" cy="1631194"/>
            </a:xfrm>
            <a:prstGeom prst="rect">
              <a:avLst/>
            </a:prstGeom>
            <a:noFill/>
            <a:ln w="9525">
              <a:noFill/>
              <a:miter lim="800000"/>
              <a:headEnd/>
              <a:tailEnd/>
            </a:ln>
          </p:spPr>
          <p:txBody>
            <a:bodyPr lIns="457200" tIns="60949" rIns="457200" bIns="60949">
              <a:spAutoFit/>
            </a:bodyPr>
            <a:lstStyle/>
            <a:p>
              <a:pPr algn="ctr" defTabSz="1219200"/>
              <a:r>
                <a:rPr lang="en-US" sz="1400">
                  <a:solidFill>
                    <a:srgbClr val="83D1F5"/>
                  </a:solidFill>
                  <a:ea typeface="ヒラギノ角ゴ Pro W3"/>
                  <a:cs typeface="Arial" charset="0"/>
                </a:rPr>
                <a:t>Invest ahead of scale in a big data &amp; analytics platform</a:t>
              </a:r>
            </a:p>
            <a:p>
              <a:pPr algn="ctr" defTabSz="1219200"/>
              <a:endParaRPr lang="en-US" sz="1400">
                <a:solidFill>
                  <a:srgbClr val="83D1F5"/>
                </a:solidFill>
                <a:ea typeface="ヒラギノ角ゴ Pro W3"/>
                <a:cs typeface="Arial" charset="0"/>
              </a:endParaRPr>
            </a:p>
            <a:p>
              <a:pPr algn="ctr" defTabSz="1219200"/>
              <a:endParaRPr lang="en-US" sz="1400">
                <a:solidFill>
                  <a:srgbClr val="83D1F5"/>
                </a:solidFill>
                <a:ea typeface="ヒラギノ角ゴ Pro W3"/>
                <a:cs typeface="Arial" charset="0"/>
              </a:endParaRPr>
            </a:p>
            <a:p>
              <a:pPr algn="ctr" defTabSz="1219200"/>
              <a:endParaRPr lang="en-US" sz="1400">
                <a:solidFill>
                  <a:srgbClr val="83D1F5"/>
                </a:solidFill>
                <a:ea typeface="ヒラギノ角ゴ Pro W3"/>
                <a:cs typeface="Arial" charset="0"/>
              </a:endParaRPr>
            </a:p>
          </p:txBody>
        </p:sp>
        <p:sp>
          <p:nvSpPr>
            <p:cNvPr id="57357" name="Text Box 18"/>
            <p:cNvSpPr txBox="1">
              <a:spLocks noChangeArrowheads="1"/>
            </p:cNvSpPr>
            <p:nvPr/>
          </p:nvSpPr>
          <p:spPr bwMode="auto">
            <a:xfrm>
              <a:off x="6031969" y="2717339"/>
              <a:ext cx="2333844" cy="984863"/>
            </a:xfrm>
            <a:prstGeom prst="rect">
              <a:avLst/>
            </a:prstGeom>
            <a:noFill/>
            <a:ln w="9525">
              <a:noFill/>
              <a:miter lim="800000"/>
              <a:headEnd/>
              <a:tailEnd/>
            </a:ln>
          </p:spPr>
          <p:txBody>
            <a:bodyPr lIns="457200" tIns="60949" rIns="457200" bIns="60949">
              <a:spAutoFit/>
            </a:bodyPr>
            <a:lstStyle/>
            <a:p>
              <a:pPr algn="ctr" defTabSz="1219200"/>
              <a:r>
                <a:rPr lang="en-US" sz="1400">
                  <a:solidFill>
                    <a:srgbClr val="83D1F5"/>
                  </a:solidFill>
                  <a:ea typeface="ヒラギノ角ゴ Pro W3"/>
                  <a:cs typeface="Arial" charset="0"/>
                </a:rPr>
                <a:t>Be proactive about privacy, security and governance</a:t>
              </a:r>
            </a:p>
          </p:txBody>
        </p:sp>
      </p:grpSp>
    </p:spTree>
  </p:cSld>
  <p:clrMapOvr>
    <a:masterClrMapping/>
  </p:clrMapOvr>
  <p:transition spd="slow"/>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69" name="Picture 2" descr="http://www.zurich.ibm.com/%7Ecca/csc2011/images/IBM_Logo_.png"/>
          <p:cNvPicPr>
            <a:picLocks noChangeAspect="1" noChangeArrowheads="1"/>
          </p:cNvPicPr>
          <p:nvPr/>
        </p:nvPicPr>
        <p:blipFill>
          <a:blip r:embed="rId3"/>
          <a:srcRect r="9712"/>
          <a:stretch>
            <a:fillRect/>
          </a:stretch>
        </p:blipFill>
        <p:spPr bwMode="auto">
          <a:xfrm>
            <a:off x="0" y="708025"/>
            <a:ext cx="9234488" cy="3775075"/>
          </a:xfrm>
          <a:prstGeom prst="rect">
            <a:avLst/>
          </a:prstGeom>
          <a:noFill/>
          <a:ln w="9525">
            <a:noFill/>
            <a:miter lim="800000"/>
            <a:headEnd/>
            <a:tailEnd/>
          </a:ln>
        </p:spPr>
      </p:pic>
      <p:pic>
        <p:nvPicPr>
          <p:cNvPr id="58370" name="Picture 2"/>
          <p:cNvPicPr>
            <a:picLocks noChangeAspect="1" noChangeArrowheads="1"/>
          </p:cNvPicPr>
          <p:nvPr/>
        </p:nvPicPr>
        <p:blipFill>
          <a:blip r:embed="rId4"/>
          <a:srcRect/>
          <a:stretch>
            <a:fillRect/>
          </a:stretch>
        </p:blipFill>
        <p:spPr bwMode="auto">
          <a:xfrm>
            <a:off x="0" y="1298575"/>
            <a:ext cx="9144000" cy="27495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57150" cmpd="sng">
          <a:solidFill>
            <a:srgbClr val="008ABF"/>
          </a:solidFill>
        </a:ln>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5277</TotalTime>
  <Words>1472</Words>
  <Application>Microsoft Office PowerPoint</Application>
  <PresentationFormat>On-screen Show (16:9)</PresentationFormat>
  <Paragraphs>301</Paragraphs>
  <Slides>26</Slides>
  <Notes>7</Notes>
  <HiddenSlides>0</HiddenSlides>
  <MMClips>0</MMClips>
  <ScaleCrop>false</ScaleCrop>
  <HeadingPairs>
    <vt:vector size="6" baseType="variant">
      <vt:variant>
        <vt:lpstr>Használt betűtípusok</vt:lpstr>
      </vt:variant>
      <vt:variant>
        <vt:i4>6</vt:i4>
      </vt:variant>
      <vt:variant>
        <vt:lpstr>Tervezősablon</vt:lpstr>
      </vt:variant>
      <vt:variant>
        <vt:i4>5</vt:i4>
      </vt:variant>
      <vt:variant>
        <vt:lpstr>Diacímek</vt:lpstr>
      </vt:variant>
      <vt:variant>
        <vt:i4>26</vt:i4>
      </vt:variant>
    </vt:vector>
  </HeadingPairs>
  <TitlesOfParts>
    <vt:vector size="37" baseType="lpstr">
      <vt:lpstr>Calibri</vt:lpstr>
      <vt:lpstr>Arial</vt:lpstr>
      <vt:lpstr>MS PGothic</vt:lpstr>
      <vt:lpstr>Helvetica</vt:lpstr>
      <vt:lpstr>ヒラギノ角ゴ Pro W3</vt:lpstr>
      <vt:lpstr>Wingdings</vt:lpstr>
      <vt:lpstr>Office Theme</vt:lpstr>
      <vt:lpstr>2_Office Theme</vt:lpstr>
      <vt:lpstr>Office Theme</vt:lpstr>
      <vt:lpstr>Office Theme</vt:lpstr>
      <vt:lpstr>Office Theme</vt:lpstr>
      <vt:lpstr>1. dia</vt:lpstr>
      <vt:lpstr>2. dia</vt:lpstr>
      <vt:lpstr>CMOs feel underprepared for the deluge of data and the growth in social media; the pace of change is too fast</vt:lpstr>
      <vt:lpstr>CMOs expect to accelerate the introduction of digital marketing technologies over the next three to five years</vt:lpstr>
      <vt:lpstr>CMOs identified three critical success factors for  dealing with the emerging digital economy</vt:lpstr>
      <vt:lpstr>6. dia</vt:lpstr>
      <vt:lpstr>Key Shifts in Marketing are driving the urgency to act</vt:lpstr>
      <vt:lpstr>Addressing Key Imperatives that are aligned to business results</vt:lpstr>
      <vt:lpstr>9. dia</vt:lpstr>
      <vt:lpstr>Paradigm shifts enabled by big data Leverage more of the data being captured</vt:lpstr>
      <vt:lpstr>Paradigm shifts enabled by big data Reduce effort required to leverage data</vt:lpstr>
      <vt:lpstr>Paradigm shifts enabled by big data Data leads the way—and sometimes correlations are good enough</vt:lpstr>
      <vt:lpstr>Paradigm shifts enabled by big data Leverage data as it is captured</vt:lpstr>
      <vt:lpstr>14. dia</vt:lpstr>
      <vt:lpstr>To outperform as data-driven marketers</vt:lpstr>
      <vt:lpstr>Manage Risk from agency to audience and back</vt:lpstr>
      <vt:lpstr>Create Agility by applying analytics across the board</vt:lpstr>
      <vt:lpstr>18. dia</vt:lpstr>
      <vt:lpstr>19. dia</vt:lpstr>
      <vt:lpstr>Sending the Value of Insights Downstream Industry Leaders understand loyalty requires horsepower</vt:lpstr>
      <vt:lpstr>21. dia</vt:lpstr>
      <vt:lpstr>22. dia</vt:lpstr>
      <vt:lpstr>23. dia</vt:lpstr>
      <vt:lpstr>24. dia</vt:lpstr>
      <vt:lpstr>THINK BIG Start Small</vt:lpstr>
      <vt:lpstr>26. dia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new</dc:creator>
  <cp:lastModifiedBy>helpdesk</cp:lastModifiedBy>
  <cp:revision>274</cp:revision>
  <cp:lastPrinted>2013-10-24T18:13:04Z</cp:lastPrinted>
  <dcterms:created xsi:type="dcterms:W3CDTF">2013-10-16T04:48:10Z</dcterms:created>
  <dcterms:modified xsi:type="dcterms:W3CDTF">2014-09-17T07:13:50Z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3326095</vt:lpwstr>
  </property>
  <property fmtid="{D5CDD505-2E9C-101B-9397-08002B2CF9AE}" pid="3" name="NXPowerLiteSettings">
    <vt:lpwstr>F7000400038000</vt:lpwstr>
  </property>
  <property fmtid="{D5CDD505-2E9C-101B-9397-08002B2CF9AE}" pid="4" name="NXPowerLiteVersion">
    <vt:lpwstr>D5.0.8</vt:lpwstr>
  </property>
</Properties>
</file>