
<file path=[Content_Types].xml><?xml version="1.0" encoding="utf-8"?>
<Types xmlns="http://schemas.openxmlformats.org/package/2006/content-types">
  <Default Extension="xml" ContentType="application/xml"/>
  <Default Extension="wmf" ContentType="image/x-wmf"/>
  <Default Extension="jpeg" ContentType="image/jpeg"/>
  <Default Extension="jpg" ContentType="image/jpeg"/>
  <Default Extension="emf" ContentType="image/x-emf"/>
  <Default Extension="rels" ContentType="application/vnd.openxmlformats-package.relationships+xml"/>
  <Default Extension="vml" ContentType="application/vnd.openxmlformats-officedocument.vmlDrawing"/>
  <Default Extension="wdp" ContentType="image/vnd.ms-photo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4" r:id="rId1"/>
    <p:sldMasterId id="2147483742" r:id="rId2"/>
  </p:sldMasterIdLst>
  <p:notesMasterIdLst>
    <p:notesMasterId r:id="rId24"/>
  </p:notesMasterIdLst>
  <p:handoutMasterIdLst>
    <p:handoutMasterId r:id="rId25"/>
  </p:handoutMasterIdLst>
  <p:sldIdLst>
    <p:sldId id="506" r:id="rId3"/>
    <p:sldId id="592" r:id="rId4"/>
    <p:sldId id="566" r:id="rId5"/>
    <p:sldId id="590" r:id="rId6"/>
    <p:sldId id="583" r:id="rId7"/>
    <p:sldId id="587" r:id="rId8"/>
    <p:sldId id="588" r:id="rId9"/>
    <p:sldId id="589" r:id="rId10"/>
    <p:sldId id="591" r:id="rId11"/>
    <p:sldId id="585" r:id="rId12"/>
    <p:sldId id="594" r:id="rId13"/>
    <p:sldId id="586" r:id="rId14"/>
    <p:sldId id="570" r:id="rId15"/>
    <p:sldId id="595" r:id="rId16"/>
    <p:sldId id="596" r:id="rId17"/>
    <p:sldId id="576" r:id="rId18"/>
    <p:sldId id="577" r:id="rId19"/>
    <p:sldId id="580" r:id="rId20"/>
    <p:sldId id="565" r:id="rId21"/>
    <p:sldId id="593" r:id="rId22"/>
    <p:sldId id="582" r:id="rId23"/>
  </p:sldIdLst>
  <p:sldSz cx="9144000" cy="6858000" type="screen4x3"/>
  <p:notesSz cx="6797675" cy="9926638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024">
          <p15:clr>
            <a:srgbClr val="A4A3A4"/>
          </p15:clr>
        </p15:guide>
        <p15:guide id="2" pos="51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4D25"/>
    <a:srgbClr val="F08010"/>
    <a:srgbClr val="008000"/>
    <a:srgbClr val="77858A"/>
    <a:srgbClr val="FFCC00"/>
    <a:srgbClr val="66FF33"/>
    <a:srgbClr val="C0BFBF"/>
    <a:srgbClr val="66FF66"/>
    <a:srgbClr val="FFF3F3"/>
    <a:srgbClr val="FFEB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85790" autoAdjust="0"/>
  </p:normalViewPr>
  <p:slideViewPr>
    <p:cSldViewPr>
      <p:cViewPr varScale="1">
        <p:scale>
          <a:sx n="57" d="100"/>
          <a:sy n="57" d="100"/>
        </p:scale>
        <p:origin x="-1744" y="-104"/>
      </p:cViewPr>
      <p:guideLst>
        <p:guide orient="horz" pos="3024"/>
        <p:guide pos="5184"/>
      </p:guideLst>
    </p:cSldViewPr>
  </p:slideViewPr>
  <p:outlineViewPr>
    <p:cViewPr>
      <p:scale>
        <a:sx n="33" d="100"/>
        <a:sy n="33" d="100"/>
      </p:scale>
      <p:origin x="0" y="1176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886" y="-102"/>
      </p:cViewPr>
      <p:guideLst>
        <p:guide orient="horz" pos="3127"/>
        <p:guide pos="2141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slide" Target="slides/slide21.xml"/><Relationship Id="rId24" Type="http://schemas.openxmlformats.org/officeDocument/2006/relationships/notesMaster" Target="notesMasters/notesMaster1.xml"/><Relationship Id="rId25" Type="http://schemas.openxmlformats.org/officeDocument/2006/relationships/handoutMaster" Target="handoutMasters/handoutMaster1.xml"/><Relationship Id="rId26" Type="http://schemas.openxmlformats.org/officeDocument/2006/relationships/printerSettings" Target="printerSettings/printerSettings1.bin"/><Relationship Id="rId27" Type="http://schemas.openxmlformats.org/officeDocument/2006/relationships/presProps" Target="presProps.xml"/><Relationship Id="rId28" Type="http://schemas.openxmlformats.org/officeDocument/2006/relationships/viewProps" Target="viewProps.xml"/><Relationship Id="rId29" Type="http://schemas.openxmlformats.org/officeDocument/2006/relationships/theme" Target="theme/theme1.xml"/><Relationship Id="rId30" Type="http://schemas.openxmlformats.org/officeDocument/2006/relationships/tableStyles" Target="tableStyles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1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7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2945659" cy="496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717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0444" y="0"/>
            <a:ext cx="2945659" cy="496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717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428583"/>
            <a:ext cx="2945659" cy="496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717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0444" y="9428583"/>
            <a:ext cx="2945659" cy="496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52183C07-A977-4EB5-9B6B-980C0D4234C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4955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2945659" cy="496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444" y="0"/>
            <a:ext cx="2945659" cy="496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99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428583"/>
            <a:ext cx="2945659" cy="496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444" y="9428583"/>
            <a:ext cx="2945659" cy="496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F36F8305-122E-4526-B6EE-4062C2F34B1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159617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36F8305-122E-4526-B6EE-4062C2F34B11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07744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♥</a:t>
            </a:r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36F8305-122E-4526-B6EE-4062C2F34B11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37141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hu-HU" altLang="hu-H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91888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♥</a:t>
            </a:r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36F8305-122E-4526-B6EE-4062C2F34B11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906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r>
              <a:rPr lang="en-US" dirty="0" smtClean="0"/>
              <a:t>Click to edit Master title style</a:t>
            </a:r>
            <a:endParaRPr lang="hu-H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6" name="Rectangle 1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208838" y="6561138"/>
            <a:ext cx="1905000" cy="24923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AB470B-3F36-4B1C-BE1F-F13B7163BBBB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transition xmlns:p14="http://schemas.microsoft.com/office/powerpoint/2010/main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r>
              <a:rPr lang="en-US" dirty="0" smtClean="0"/>
              <a:t>Click to edit Master title style</a:t>
            </a:r>
            <a:endParaRPr lang="hu-H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6" name="Rectangle 1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208838" y="6561138"/>
            <a:ext cx="1905000" cy="24923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AB470B-3F36-4B1C-BE1F-F13B7163BBBB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transition xmlns:p14="http://schemas.microsoft.com/office/powerpoint/2010/main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r>
              <a:rPr lang="en-US" dirty="0" smtClean="0"/>
              <a:t>Click to edit Master title style</a:t>
            </a:r>
            <a:endParaRPr lang="hu-HU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9888" y="1220788"/>
            <a:ext cx="3857625" cy="49704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79913" y="1220788"/>
            <a:ext cx="3857625" cy="49704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7" name="Rectangle 1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208838" y="6561138"/>
            <a:ext cx="1905000" cy="24923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4567F6-8FE2-419D-B3AC-DFC8EEBE680B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transition xmlns:p14="http://schemas.microsoft.com/office/powerpoint/2010/main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 marL="514350" indent="-514350">
              <a:buFontTx/>
              <a:buNone/>
              <a:defRPr/>
            </a:lvl1pPr>
          </a:lstStyle>
          <a:p>
            <a:r>
              <a:rPr lang="en-US" dirty="0" smtClean="0"/>
              <a:t>Click to edit Master title style</a:t>
            </a:r>
            <a:endParaRPr lang="hu-H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9" name="Rectangle 1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208838" y="6561138"/>
            <a:ext cx="1905000" cy="24923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D88A93-09F3-4425-B766-5233E7C8DB41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transition xmlns:p14="http://schemas.microsoft.com/office/powerpoint/2010/main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r>
              <a:rPr lang="en-US" dirty="0" smtClean="0"/>
              <a:t>Click to edit Master title style</a:t>
            </a:r>
            <a:endParaRPr lang="hu-HU" dirty="0"/>
          </a:p>
        </p:txBody>
      </p:sp>
      <p:sp>
        <p:nvSpPr>
          <p:cNvPr id="5" name="Rectangle 1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208838" y="6561138"/>
            <a:ext cx="1905000" cy="24923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A22F9B-3BDD-4B53-A274-C2EB7919CA30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transition xmlns:p14="http://schemas.microsoft.com/office/powerpoint/2010/main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208838" y="6561138"/>
            <a:ext cx="1905000" cy="24923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456B8E-6D51-429F-B6F8-EBEB65D07B45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transition xmlns:p14="http://schemas.microsoft.com/office/powerpoint/2010/main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buFontTx/>
              <a:buNone/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hu-H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Rectangle 1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208838" y="6561138"/>
            <a:ext cx="1905000" cy="24923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DB2DFB-7292-47FA-80EA-5FD073ABADE5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transition xmlns:p14="http://schemas.microsoft.com/office/powerpoint/2010/main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buFontTx/>
              <a:buBlip>
                <a:blip r:embed="rId2"/>
              </a:buBlip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hu-HU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hu-HU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Rectangle 1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208838" y="6561138"/>
            <a:ext cx="1905000" cy="24923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15508C-4B1A-4BB2-8E0F-5720F68A0AFE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transition xmlns:p14="http://schemas.microsoft.com/office/powerpoint/2010/main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buFontTx/>
              <a:buNone/>
              <a:defRPr/>
            </a:lvl1pPr>
          </a:lstStyle>
          <a:p>
            <a:r>
              <a:rPr lang="en-US" dirty="0" smtClean="0"/>
              <a:t>Click to edit Master title style</a:t>
            </a:r>
            <a:endParaRPr lang="hu-HU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3733800" y="6583363"/>
            <a:ext cx="1905000" cy="227012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FC5B62-1FCF-40CA-AF2D-C0B4E610E7F7}" type="datetimeFigureOut">
              <a:rPr lang="hu-HU"/>
              <a:pPr>
                <a:defRPr/>
              </a:pPr>
              <a:t>2014.09.18.</a:t>
            </a:fld>
            <a:endParaRPr 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6988" y="6570663"/>
            <a:ext cx="2895600" cy="239712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208838" y="6561138"/>
            <a:ext cx="1905000" cy="24923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A04592-8EF4-4F0D-AFC7-A0C5099E1902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transition xmlns:p14="http://schemas.microsoft.com/office/powerpoint/2010/main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6" name="Rectangle 15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5724DE-D421-43C3-B978-266FC979A978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transition xmlns:p14="http://schemas.microsoft.com/office/powerpoint/2010/main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9888" y="1220788"/>
            <a:ext cx="3857625" cy="49704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79913" y="1220788"/>
            <a:ext cx="3857625" cy="49704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7" name="Rectangle 15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17DC25-2D64-48B0-A5FF-5F338D740A8A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transition xmlns:p14="http://schemas.microsoft.com/office/powerpoint/2010/main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9" name="Rectangle 15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AF0668-3F09-4618-91ED-57B85687F7F6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transition xmlns:p14="http://schemas.microsoft.com/office/powerpoint/2010/main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5" name="Rectangle 15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B02D27-8741-46FA-AD63-470A1B32B5B0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transition xmlns:p14="http://schemas.microsoft.com/office/powerpoint/2010/main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5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0EB3A1-9348-4C09-B208-C9BB8CE73C2A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transition xmlns:p14="http://schemas.microsoft.com/office/powerpoint/2010/main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Rectangle 15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40DD3B-01F3-420C-98A7-DAFAF8F5E440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transition xmlns:p14="http://schemas.microsoft.com/office/powerpoint/2010/main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hu-HU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Rectangle 15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EFD2DC-7C9B-4FEC-9DD6-8BB74710BD91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transition xmlns:p14="http://schemas.microsoft.com/office/powerpoint/2010/main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12C390-84AD-494B-975D-3A4258F2E35D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  <p:transition xmlns:p14="http://schemas.microsoft.com/office/powerpoint/2010/main"/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image" Target="../media/image1.png"/><Relationship Id="rId1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image" Target="../media/image5.png"/><Relationship Id="rId12" Type="http://schemas.openxmlformats.org/officeDocument/2006/relationships/image" Target="../media/image1.png"/><Relationship Id="rId13" Type="http://schemas.openxmlformats.org/officeDocument/2006/relationships/image" Target="../media/image2.png"/><Relationship Id="rId1" Type="http://schemas.openxmlformats.org/officeDocument/2006/relationships/slideLayout" Target="../slideLayouts/slideLayout10.xml"/><Relationship Id="rId2" Type="http://schemas.openxmlformats.org/officeDocument/2006/relationships/slideLayout" Target="../slideLayouts/slideLayout11.xml"/><Relationship Id="rId3" Type="http://schemas.openxmlformats.org/officeDocument/2006/relationships/slideLayout" Target="../slideLayouts/slideLayout12.xml"/><Relationship Id="rId4" Type="http://schemas.openxmlformats.org/officeDocument/2006/relationships/slideLayout" Target="../slideLayouts/slideLayout13.xml"/><Relationship Id="rId5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6.xml"/><Relationship Id="rId8" Type="http://schemas.openxmlformats.org/officeDocument/2006/relationships/slideLayout" Target="../slideLayouts/slideLayout17.xml"/><Relationship Id="rId9" Type="http://schemas.openxmlformats.org/officeDocument/2006/relationships/theme" Target="../theme/theme2.xml"/><Relationship Id="rId10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blackWhite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églalap 14"/>
          <p:cNvSpPr/>
          <p:nvPr userDrawn="1"/>
        </p:nvSpPr>
        <p:spPr bwMode="auto">
          <a:xfrm>
            <a:off x="-76200" y="0"/>
            <a:ext cx="9216000" cy="1143000"/>
          </a:xfrm>
          <a:prstGeom prst="rect">
            <a:avLst/>
          </a:prstGeom>
          <a:solidFill>
            <a:srgbClr val="E64D2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104" name="Rectangle 16"/>
          <p:cNvSpPr>
            <a:spLocks noGrp="1" noChangeArrowheads="1"/>
          </p:cNvSpPr>
          <p:nvPr>
            <p:ph type="body" idx="1"/>
          </p:nvPr>
        </p:nvSpPr>
        <p:spPr bwMode="auto">
          <a:xfrm>
            <a:off x="369888" y="1220788"/>
            <a:ext cx="7867650" cy="497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  <p:sp>
        <p:nvSpPr>
          <p:cNvPr id="410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6675" y="233363"/>
            <a:ext cx="8039100" cy="92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0" rIns="9144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title style</a:t>
            </a:r>
          </a:p>
        </p:txBody>
      </p:sp>
      <p:pic>
        <p:nvPicPr>
          <p:cNvPr id="16" name="Picture 1"/>
          <p:cNvPicPr>
            <a:picLocks noChangeAspect="1" noChangeArrowheads="1"/>
          </p:cNvPicPr>
          <p:nvPr userDrawn="1"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649278" y="228601"/>
            <a:ext cx="2266122" cy="76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95" r:id="rId1"/>
    <p:sldLayoutId id="2147483905" r:id="rId2"/>
    <p:sldLayoutId id="2147483897" r:id="rId3"/>
    <p:sldLayoutId id="2147483898" r:id="rId4"/>
    <p:sldLayoutId id="2147483899" r:id="rId5"/>
    <p:sldLayoutId id="2147483900" r:id="rId6"/>
    <p:sldLayoutId id="2147483901" r:id="rId7"/>
    <p:sldLayoutId id="2147483902" r:id="rId8"/>
    <p:sldLayoutId id="2147483903" r:id="rId9"/>
  </p:sldLayoutIdLst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  <p:hf sldNum="0" hdr="0"/>
  <p:txStyles>
    <p:titleStyle>
      <a:lvl1pPr marL="290513" indent="-290513" algn="l" rtl="0" eaLnBrk="0" fontAlgn="base" hangingPunct="0">
        <a:lnSpc>
          <a:spcPct val="88000"/>
        </a:lnSpc>
        <a:spcBef>
          <a:spcPct val="0"/>
        </a:spcBef>
        <a:spcAft>
          <a:spcPct val="0"/>
        </a:spcAft>
        <a:buSzPct val="130000"/>
        <a:buFontTx/>
        <a:buNone/>
        <a:defRPr sz="3000" b="1">
          <a:solidFill>
            <a:schemeClr val="bg1"/>
          </a:solidFill>
          <a:latin typeface="+mj-lt"/>
          <a:ea typeface="+mj-ea"/>
          <a:cs typeface="+mj-cs"/>
        </a:defRPr>
      </a:lvl1pPr>
      <a:lvl2pPr marL="290513" indent="-290513" algn="l" rtl="0" eaLnBrk="0" fontAlgn="base" hangingPunct="0">
        <a:lnSpc>
          <a:spcPct val="88000"/>
        </a:lnSpc>
        <a:spcBef>
          <a:spcPct val="0"/>
        </a:spcBef>
        <a:spcAft>
          <a:spcPct val="0"/>
        </a:spcAft>
        <a:buSzPct val="130000"/>
        <a:buBlip>
          <a:blip r:embed="rId12"/>
        </a:buBlip>
        <a:defRPr sz="3000" b="1">
          <a:solidFill>
            <a:schemeClr val="tx1"/>
          </a:solidFill>
          <a:latin typeface="Arial" charset="0"/>
        </a:defRPr>
      </a:lvl2pPr>
      <a:lvl3pPr marL="290513" indent="-290513" algn="l" rtl="0" eaLnBrk="0" fontAlgn="base" hangingPunct="0">
        <a:lnSpc>
          <a:spcPct val="88000"/>
        </a:lnSpc>
        <a:spcBef>
          <a:spcPct val="0"/>
        </a:spcBef>
        <a:spcAft>
          <a:spcPct val="0"/>
        </a:spcAft>
        <a:buSzPct val="130000"/>
        <a:buBlip>
          <a:blip r:embed="rId12"/>
        </a:buBlip>
        <a:defRPr sz="3000" b="1">
          <a:solidFill>
            <a:schemeClr val="tx1"/>
          </a:solidFill>
          <a:latin typeface="Arial" charset="0"/>
        </a:defRPr>
      </a:lvl3pPr>
      <a:lvl4pPr marL="290513" indent="-290513" algn="l" rtl="0" eaLnBrk="0" fontAlgn="base" hangingPunct="0">
        <a:lnSpc>
          <a:spcPct val="88000"/>
        </a:lnSpc>
        <a:spcBef>
          <a:spcPct val="0"/>
        </a:spcBef>
        <a:spcAft>
          <a:spcPct val="0"/>
        </a:spcAft>
        <a:buSzPct val="130000"/>
        <a:buBlip>
          <a:blip r:embed="rId12"/>
        </a:buBlip>
        <a:defRPr sz="3000" b="1">
          <a:solidFill>
            <a:schemeClr val="tx1"/>
          </a:solidFill>
          <a:latin typeface="Arial" charset="0"/>
        </a:defRPr>
      </a:lvl4pPr>
      <a:lvl5pPr marL="290513" indent="-290513" algn="l" rtl="0" eaLnBrk="0" fontAlgn="base" hangingPunct="0">
        <a:lnSpc>
          <a:spcPct val="88000"/>
        </a:lnSpc>
        <a:spcBef>
          <a:spcPct val="0"/>
        </a:spcBef>
        <a:spcAft>
          <a:spcPct val="0"/>
        </a:spcAft>
        <a:buSzPct val="130000"/>
        <a:buBlip>
          <a:blip r:embed="rId12"/>
        </a:buBlip>
        <a:defRPr sz="3000" b="1">
          <a:solidFill>
            <a:schemeClr val="tx1"/>
          </a:solidFill>
          <a:latin typeface="Arial" charset="0"/>
        </a:defRPr>
      </a:lvl5pPr>
      <a:lvl6pPr marL="747713" indent="-290513" algn="l" rtl="0" eaLnBrk="1" fontAlgn="base" hangingPunct="1">
        <a:lnSpc>
          <a:spcPct val="88000"/>
        </a:lnSpc>
        <a:spcBef>
          <a:spcPct val="0"/>
        </a:spcBef>
        <a:spcAft>
          <a:spcPct val="0"/>
        </a:spcAft>
        <a:buSzPct val="130000"/>
        <a:buBlip>
          <a:blip r:embed="rId12"/>
        </a:buBlip>
        <a:defRPr sz="3000" b="1">
          <a:solidFill>
            <a:schemeClr val="tx1"/>
          </a:solidFill>
          <a:latin typeface="Arial" charset="0"/>
        </a:defRPr>
      </a:lvl6pPr>
      <a:lvl7pPr marL="1204913" indent="-290513" algn="l" rtl="0" eaLnBrk="1" fontAlgn="base" hangingPunct="1">
        <a:lnSpc>
          <a:spcPct val="88000"/>
        </a:lnSpc>
        <a:spcBef>
          <a:spcPct val="0"/>
        </a:spcBef>
        <a:spcAft>
          <a:spcPct val="0"/>
        </a:spcAft>
        <a:buSzPct val="130000"/>
        <a:buBlip>
          <a:blip r:embed="rId12"/>
        </a:buBlip>
        <a:defRPr sz="3000" b="1">
          <a:solidFill>
            <a:schemeClr val="tx1"/>
          </a:solidFill>
          <a:latin typeface="Arial" charset="0"/>
        </a:defRPr>
      </a:lvl7pPr>
      <a:lvl8pPr marL="1662113" indent="-290513" algn="l" rtl="0" eaLnBrk="1" fontAlgn="base" hangingPunct="1">
        <a:lnSpc>
          <a:spcPct val="88000"/>
        </a:lnSpc>
        <a:spcBef>
          <a:spcPct val="0"/>
        </a:spcBef>
        <a:spcAft>
          <a:spcPct val="0"/>
        </a:spcAft>
        <a:buSzPct val="130000"/>
        <a:buBlip>
          <a:blip r:embed="rId12"/>
        </a:buBlip>
        <a:defRPr sz="3000" b="1">
          <a:solidFill>
            <a:schemeClr val="tx1"/>
          </a:solidFill>
          <a:latin typeface="Arial" charset="0"/>
        </a:defRPr>
      </a:lvl8pPr>
      <a:lvl9pPr marL="2119313" indent="-290513" algn="l" rtl="0" eaLnBrk="1" fontAlgn="base" hangingPunct="1">
        <a:lnSpc>
          <a:spcPct val="88000"/>
        </a:lnSpc>
        <a:spcBef>
          <a:spcPct val="0"/>
        </a:spcBef>
        <a:spcAft>
          <a:spcPct val="0"/>
        </a:spcAft>
        <a:buSzPct val="130000"/>
        <a:buBlip>
          <a:blip r:embed="rId12"/>
        </a:buBlip>
        <a:defRPr sz="3000" b="1">
          <a:solidFill>
            <a:schemeClr val="tx1"/>
          </a:solidFill>
          <a:latin typeface="Arial" charset="0"/>
        </a:defRPr>
      </a:lvl9pPr>
    </p:titleStyle>
    <p:bodyStyle>
      <a:lvl1pPr marL="225425" indent="-225425" algn="l" rtl="0" eaLnBrk="0" fontAlgn="base" hangingPunct="0">
        <a:spcBef>
          <a:spcPct val="50000"/>
        </a:spcBef>
        <a:spcAft>
          <a:spcPct val="0"/>
        </a:spcAft>
        <a:buClr>
          <a:srgbClr val="E64D25"/>
        </a:buClr>
        <a:buSzPct val="90000"/>
        <a:buFont typeface="Arial" pitchFamily="34" charset="0"/>
        <a:buChar char="•"/>
        <a:defRPr sz="2800">
          <a:solidFill>
            <a:schemeClr val="bg2"/>
          </a:solidFill>
          <a:latin typeface="+mn-lt"/>
          <a:ea typeface="+mn-ea"/>
          <a:cs typeface="+mn-cs"/>
        </a:defRPr>
      </a:lvl1pPr>
      <a:lvl2pPr marL="565150" indent="-225425" algn="l" rtl="0" eaLnBrk="0" fontAlgn="base" hangingPunct="0">
        <a:spcBef>
          <a:spcPct val="0"/>
        </a:spcBef>
        <a:spcAft>
          <a:spcPct val="0"/>
        </a:spcAft>
        <a:buClr>
          <a:schemeClr val="bg2"/>
        </a:buClr>
        <a:buSzPct val="80000"/>
        <a:buFont typeface="Wingdings" pitchFamily="2" charset="2"/>
        <a:buChar char="§"/>
        <a:defRPr sz="2400">
          <a:solidFill>
            <a:schemeClr val="bg2"/>
          </a:solidFill>
          <a:latin typeface="+mn-lt"/>
        </a:defRPr>
      </a:lvl2pPr>
      <a:lvl3pPr marL="914400" indent="-233363" algn="l" rtl="0" eaLnBrk="0" fontAlgn="base" hangingPunct="0">
        <a:spcBef>
          <a:spcPct val="0"/>
        </a:spcBef>
        <a:spcAft>
          <a:spcPct val="0"/>
        </a:spcAft>
        <a:buClr>
          <a:srgbClr val="4D7085"/>
        </a:buClr>
        <a:buSzPct val="80000"/>
        <a:buFont typeface="Wingdings" pitchFamily="2" charset="2"/>
        <a:buChar char="§"/>
        <a:defRPr sz="2000">
          <a:solidFill>
            <a:schemeClr val="bg2"/>
          </a:solidFill>
          <a:latin typeface="+mn-lt"/>
        </a:defRPr>
      </a:lvl3pPr>
      <a:lvl4pPr marL="1254125" indent="-225425" algn="l" rtl="0" eaLnBrk="0" fontAlgn="base" hangingPunct="0">
        <a:spcBef>
          <a:spcPct val="0"/>
        </a:spcBef>
        <a:spcAft>
          <a:spcPct val="0"/>
        </a:spcAft>
        <a:buClr>
          <a:srgbClr val="E64D25"/>
        </a:buClr>
        <a:buSzPct val="80000"/>
        <a:buFont typeface="Wingdings" pitchFamily="2" charset="2"/>
        <a:buChar char="§"/>
        <a:defRPr sz="1600">
          <a:solidFill>
            <a:schemeClr val="bg2"/>
          </a:solidFill>
          <a:latin typeface="+mn-lt"/>
        </a:defRPr>
      </a:lvl4pPr>
      <a:lvl5pPr marL="1541463" indent="-173038" algn="l" rtl="0" eaLnBrk="0" fontAlgn="base" hangingPunct="0">
        <a:spcBef>
          <a:spcPct val="0"/>
        </a:spcBef>
        <a:spcAft>
          <a:spcPct val="0"/>
        </a:spcAft>
        <a:buClr>
          <a:schemeClr val="bg2"/>
        </a:buClr>
        <a:buSzPct val="80000"/>
        <a:buFont typeface="Wingdings" pitchFamily="2" charset="2"/>
        <a:buChar char="§"/>
        <a:defRPr sz="1200">
          <a:solidFill>
            <a:schemeClr val="bg2"/>
          </a:solidFill>
          <a:latin typeface="+mn-lt"/>
        </a:defRPr>
      </a:lvl5pPr>
      <a:lvl6pPr marL="1998663" indent="-173038" algn="l" rtl="0" eaLnBrk="1" fontAlgn="base" hangingPunct="1">
        <a:spcBef>
          <a:spcPct val="0"/>
        </a:spcBef>
        <a:spcAft>
          <a:spcPct val="0"/>
        </a:spcAft>
        <a:buClr>
          <a:schemeClr val="bg2"/>
        </a:buClr>
        <a:buSzPct val="80000"/>
        <a:buFont typeface="Wingdings" pitchFamily="2" charset="2"/>
        <a:buChar char="§"/>
        <a:defRPr sz="1200">
          <a:solidFill>
            <a:schemeClr val="bg2"/>
          </a:solidFill>
          <a:latin typeface="+mn-lt"/>
        </a:defRPr>
      </a:lvl6pPr>
      <a:lvl7pPr marL="2455863" indent="-173038" algn="l" rtl="0" eaLnBrk="1" fontAlgn="base" hangingPunct="1">
        <a:spcBef>
          <a:spcPct val="0"/>
        </a:spcBef>
        <a:spcAft>
          <a:spcPct val="0"/>
        </a:spcAft>
        <a:buClr>
          <a:schemeClr val="bg2"/>
        </a:buClr>
        <a:buSzPct val="80000"/>
        <a:buFont typeface="Wingdings" pitchFamily="2" charset="2"/>
        <a:buChar char="§"/>
        <a:defRPr sz="1200">
          <a:solidFill>
            <a:schemeClr val="bg2"/>
          </a:solidFill>
          <a:latin typeface="+mn-lt"/>
        </a:defRPr>
      </a:lvl7pPr>
      <a:lvl8pPr marL="2913063" indent="-173038" algn="l" rtl="0" eaLnBrk="1" fontAlgn="base" hangingPunct="1">
        <a:spcBef>
          <a:spcPct val="0"/>
        </a:spcBef>
        <a:spcAft>
          <a:spcPct val="0"/>
        </a:spcAft>
        <a:buClr>
          <a:schemeClr val="bg2"/>
        </a:buClr>
        <a:buSzPct val="80000"/>
        <a:buFont typeface="Wingdings" pitchFamily="2" charset="2"/>
        <a:buChar char="§"/>
        <a:defRPr sz="1200">
          <a:solidFill>
            <a:schemeClr val="bg2"/>
          </a:solidFill>
          <a:latin typeface="+mn-lt"/>
        </a:defRPr>
      </a:lvl8pPr>
      <a:lvl9pPr marL="3370263" indent="-173038" algn="l" rtl="0" eaLnBrk="1" fontAlgn="base" hangingPunct="1">
        <a:spcBef>
          <a:spcPct val="0"/>
        </a:spcBef>
        <a:spcAft>
          <a:spcPct val="0"/>
        </a:spcAft>
        <a:buClr>
          <a:schemeClr val="bg2"/>
        </a:buClr>
        <a:buSzPct val="80000"/>
        <a:buFont typeface="Wingdings" pitchFamily="2" charset="2"/>
        <a:buChar char="§"/>
        <a:defRPr sz="1200">
          <a:solidFill>
            <a:schemeClr val="bg2"/>
          </a:solidFill>
          <a:latin typeface="+mn-lt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blackWhite">
      <p:bgPr>
        <a:gradFill flip="none" rotWithShape="1">
          <a:gsLst>
            <a:gs pos="0">
              <a:schemeClr val="bg1">
                <a:tint val="40000"/>
                <a:satMod val="350000"/>
              </a:schemeClr>
            </a:gs>
            <a:gs pos="40000">
              <a:schemeClr val="bg1">
                <a:tint val="45000"/>
                <a:shade val="99000"/>
                <a:satMod val="350000"/>
              </a:schemeClr>
            </a:gs>
            <a:gs pos="100000">
              <a:schemeClr val="bg1">
                <a:lumMod val="85000"/>
              </a:schemeClr>
            </a:gs>
          </a:gsLst>
          <a:lin ang="4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églalap 8"/>
          <p:cNvSpPr/>
          <p:nvPr userDrawn="1"/>
        </p:nvSpPr>
        <p:spPr bwMode="auto">
          <a:xfrm>
            <a:off x="-76200" y="0"/>
            <a:ext cx="9216000" cy="1143000"/>
          </a:xfrm>
          <a:prstGeom prst="rect">
            <a:avLst/>
          </a:prstGeom>
          <a:solidFill>
            <a:srgbClr val="E64D2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3074" name="Picture 2" descr="C:\!korinek\!munka\norby\clementine_consulting\product\prezentacio\prezentacio3.png"/>
          <p:cNvPicPr>
            <a:picLocks noChangeAspect="1" noChangeArrowheads="1"/>
          </p:cNvPicPr>
          <p:nvPr userDrawn="1"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8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6675" y="233363"/>
            <a:ext cx="8039100" cy="92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0" rIns="9144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title style</a:t>
            </a:r>
          </a:p>
        </p:txBody>
      </p:sp>
      <p:sp>
        <p:nvSpPr>
          <p:cNvPr id="287759" name="Rectangle 1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08838" y="6561138"/>
            <a:ext cx="1905000" cy="249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1"/>
            </a:lvl1pPr>
          </a:lstStyle>
          <a:p>
            <a:pPr>
              <a:defRPr/>
            </a:pPr>
            <a:fld id="{8AD72B8B-6246-4661-8A2F-30B53AD6836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3080" name="Rectangle 16"/>
          <p:cNvSpPr>
            <a:spLocks noGrp="1" noChangeArrowheads="1"/>
          </p:cNvSpPr>
          <p:nvPr>
            <p:ph type="body" idx="1"/>
          </p:nvPr>
        </p:nvSpPr>
        <p:spPr bwMode="auto">
          <a:xfrm>
            <a:off x="369888" y="1220788"/>
            <a:ext cx="7867650" cy="497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  <p:pic>
        <p:nvPicPr>
          <p:cNvPr id="10" name="Kép 9" descr="SPSSIBMnobox.png"/>
          <p:cNvPicPr>
            <a:picLocks noChangeAspect="1"/>
          </p:cNvPicPr>
          <p:nvPr userDrawn="1"/>
        </p:nvPicPr>
        <p:blipFill>
          <a:blip r:embed="rId11" cstate="print"/>
          <a:srcRect b="26920"/>
          <a:stretch>
            <a:fillRect/>
          </a:stretch>
        </p:blipFill>
        <p:spPr>
          <a:xfrm>
            <a:off x="84282" y="6248400"/>
            <a:ext cx="1515918" cy="533400"/>
          </a:xfrm>
          <a:prstGeom prst="rect">
            <a:avLst/>
          </a:prstGeom>
        </p:spPr>
      </p:pic>
      <p:sp>
        <p:nvSpPr>
          <p:cNvPr id="12" name="Téglalap 11"/>
          <p:cNvSpPr/>
          <p:nvPr userDrawn="1"/>
        </p:nvSpPr>
        <p:spPr bwMode="auto">
          <a:xfrm>
            <a:off x="7010400" y="76200"/>
            <a:ext cx="1752600" cy="990600"/>
          </a:xfrm>
          <a:prstGeom prst="rect">
            <a:avLst/>
          </a:prstGeom>
          <a:solidFill>
            <a:srgbClr val="E64D2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11" name="Picture 1"/>
          <p:cNvPicPr>
            <a:picLocks noChangeAspect="1" noChangeArrowheads="1"/>
          </p:cNvPicPr>
          <p:nvPr userDrawn="1"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649278" y="228601"/>
            <a:ext cx="2266122" cy="76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86" r:id="rId1"/>
    <p:sldLayoutId id="2147483888" r:id="rId2"/>
    <p:sldLayoutId id="2147483889" r:id="rId3"/>
    <p:sldLayoutId id="2147483890" r:id="rId4"/>
    <p:sldLayoutId id="2147483891" r:id="rId5"/>
    <p:sldLayoutId id="2147483892" r:id="rId6"/>
    <p:sldLayoutId id="2147483893" r:id="rId7"/>
    <p:sldLayoutId id="2147483894" r:id="rId8"/>
  </p:sldLayoutIdLst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  <p:hf sldNum="0" hdr="0"/>
  <p:txStyles>
    <p:titleStyle>
      <a:lvl1pPr marL="290513" indent="-290513" algn="l" rtl="0" eaLnBrk="0" fontAlgn="base" hangingPunct="0">
        <a:lnSpc>
          <a:spcPct val="88000"/>
        </a:lnSpc>
        <a:spcBef>
          <a:spcPct val="0"/>
        </a:spcBef>
        <a:spcAft>
          <a:spcPct val="0"/>
        </a:spcAft>
        <a:buSzPct val="130000"/>
        <a:buFontTx/>
        <a:buNone/>
        <a:defRPr sz="3000" b="1">
          <a:solidFill>
            <a:schemeClr val="bg1"/>
          </a:solidFill>
          <a:latin typeface="+mj-lt"/>
          <a:ea typeface="+mj-ea"/>
          <a:cs typeface="+mj-cs"/>
        </a:defRPr>
      </a:lvl1pPr>
      <a:lvl2pPr marL="290513" indent="-290513" algn="l" rtl="0" eaLnBrk="0" fontAlgn="base" hangingPunct="0">
        <a:lnSpc>
          <a:spcPct val="88000"/>
        </a:lnSpc>
        <a:spcBef>
          <a:spcPct val="0"/>
        </a:spcBef>
        <a:spcAft>
          <a:spcPct val="0"/>
        </a:spcAft>
        <a:buSzPct val="130000"/>
        <a:buBlip>
          <a:blip r:embed="rId13"/>
        </a:buBlip>
        <a:defRPr sz="3000" b="1">
          <a:solidFill>
            <a:schemeClr val="tx1"/>
          </a:solidFill>
          <a:latin typeface="Arial" charset="0"/>
        </a:defRPr>
      </a:lvl2pPr>
      <a:lvl3pPr marL="290513" indent="-290513" algn="l" rtl="0" eaLnBrk="0" fontAlgn="base" hangingPunct="0">
        <a:lnSpc>
          <a:spcPct val="88000"/>
        </a:lnSpc>
        <a:spcBef>
          <a:spcPct val="0"/>
        </a:spcBef>
        <a:spcAft>
          <a:spcPct val="0"/>
        </a:spcAft>
        <a:buSzPct val="130000"/>
        <a:buBlip>
          <a:blip r:embed="rId13"/>
        </a:buBlip>
        <a:defRPr sz="3000" b="1">
          <a:solidFill>
            <a:schemeClr val="tx1"/>
          </a:solidFill>
          <a:latin typeface="Arial" charset="0"/>
        </a:defRPr>
      </a:lvl3pPr>
      <a:lvl4pPr marL="290513" indent="-290513" algn="l" rtl="0" eaLnBrk="0" fontAlgn="base" hangingPunct="0">
        <a:lnSpc>
          <a:spcPct val="88000"/>
        </a:lnSpc>
        <a:spcBef>
          <a:spcPct val="0"/>
        </a:spcBef>
        <a:spcAft>
          <a:spcPct val="0"/>
        </a:spcAft>
        <a:buSzPct val="130000"/>
        <a:buBlip>
          <a:blip r:embed="rId13"/>
        </a:buBlip>
        <a:defRPr sz="3000" b="1">
          <a:solidFill>
            <a:schemeClr val="tx1"/>
          </a:solidFill>
          <a:latin typeface="Arial" charset="0"/>
        </a:defRPr>
      </a:lvl4pPr>
      <a:lvl5pPr marL="290513" indent="-290513" algn="l" rtl="0" eaLnBrk="0" fontAlgn="base" hangingPunct="0">
        <a:lnSpc>
          <a:spcPct val="88000"/>
        </a:lnSpc>
        <a:spcBef>
          <a:spcPct val="0"/>
        </a:spcBef>
        <a:spcAft>
          <a:spcPct val="0"/>
        </a:spcAft>
        <a:buSzPct val="130000"/>
        <a:buBlip>
          <a:blip r:embed="rId13"/>
        </a:buBlip>
        <a:defRPr sz="3000" b="1">
          <a:solidFill>
            <a:schemeClr val="tx1"/>
          </a:solidFill>
          <a:latin typeface="Arial" charset="0"/>
        </a:defRPr>
      </a:lvl5pPr>
      <a:lvl6pPr marL="747713" indent="-290513" algn="l" rtl="0" eaLnBrk="1" fontAlgn="base" hangingPunct="1">
        <a:lnSpc>
          <a:spcPct val="88000"/>
        </a:lnSpc>
        <a:spcBef>
          <a:spcPct val="0"/>
        </a:spcBef>
        <a:spcAft>
          <a:spcPct val="0"/>
        </a:spcAft>
        <a:buSzPct val="130000"/>
        <a:buBlip>
          <a:blip r:embed="rId13"/>
        </a:buBlip>
        <a:defRPr sz="3000" b="1">
          <a:solidFill>
            <a:schemeClr val="tx1"/>
          </a:solidFill>
          <a:latin typeface="Arial" charset="0"/>
        </a:defRPr>
      </a:lvl6pPr>
      <a:lvl7pPr marL="1204913" indent="-290513" algn="l" rtl="0" eaLnBrk="1" fontAlgn="base" hangingPunct="1">
        <a:lnSpc>
          <a:spcPct val="88000"/>
        </a:lnSpc>
        <a:spcBef>
          <a:spcPct val="0"/>
        </a:spcBef>
        <a:spcAft>
          <a:spcPct val="0"/>
        </a:spcAft>
        <a:buSzPct val="130000"/>
        <a:buBlip>
          <a:blip r:embed="rId13"/>
        </a:buBlip>
        <a:defRPr sz="3000" b="1">
          <a:solidFill>
            <a:schemeClr val="tx1"/>
          </a:solidFill>
          <a:latin typeface="Arial" charset="0"/>
        </a:defRPr>
      </a:lvl7pPr>
      <a:lvl8pPr marL="1662113" indent="-290513" algn="l" rtl="0" eaLnBrk="1" fontAlgn="base" hangingPunct="1">
        <a:lnSpc>
          <a:spcPct val="88000"/>
        </a:lnSpc>
        <a:spcBef>
          <a:spcPct val="0"/>
        </a:spcBef>
        <a:spcAft>
          <a:spcPct val="0"/>
        </a:spcAft>
        <a:buSzPct val="130000"/>
        <a:buBlip>
          <a:blip r:embed="rId13"/>
        </a:buBlip>
        <a:defRPr sz="3000" b="1">
          <a:solidFill>
            <a:schemeClr val="tx1"/>
          </a:solidFill>
          <a:latin typeface="Arial" charset="0"/>
        </a:defRPr>
      </a:lvl8pPr>
      <a:lvl9pPr marL="2119313" indent="-290513" algn="l" rtl="0" eaLnBrk="1" fontAlgn="base" hangingPunct="1">
        <a:lnSpc>
          <a:spcPct val="88000"/>
        </a:lnSpc>
        <a:spcBef>
          <a:spcPct val="0"/>
        </a:spcBef>
        <a:spcAft>
          <a:spcPct val="0"/>
        </a:spcAft>
        <a:buSzPct val="130000"/>
        <a:buBlip>
          <a:blip r:embed="rId13"/>
        </a:buBlip>
        <a:defRPr sz="3000" b="1">
          <a:solidFill>
            <a:schemeClr val="tx1"/>
          </a:solidFill>
          <a:latin typeface="Arial" charset="0"/>
        </a:defRPr>
      </a:lvl9pPr>
    </p:titleStyle>
    <p:bodyStyle>
      <a:lvl1pPr marL="225425" indent="-225425" algn="l" rtl="0" eaLnBrk="0" fontAlgn="base" hangingPunct="0">
        <a:spcBef>
          <a:spcPct val="50000"/>
        </a:spcBef>
        <a:spcAft>
          <a:spcPct val="0"/>
        </a:spcAft>
        <a:buClr>
          <a:srgbClr val="E64D25"/>
        </a:buClr>
        <a:buSzPct val="90000"/>
        <a:buFont typeface="Arial" pitchFamily="34" charset="0"/>
        <a:buChar char="•"/>
        <a:defRPr sz="2800">
          <a:solidFill>
            <a:schemeClr val="bg2"/>
          </a:solidFill>
          <a:latin typeface="+mn-lt"/>
          <a:ea typeface="+mn-ea"/>
          <a:cs typeface="+mn-cs"/>
        </a:defRPr>
      </a:lvl1pPr>
      <a:lvl2pPr marL="565150" indent="-225425" algn="l" rtl="0" eaLnBrk="0" fontAlgn="base" hangingPunct="0">
        <a:spcBef>
          <a:spcPct val="0"/>
        </a:spcBef>
        <a:spcAft>
          <a:spcPct val="0"/>
        </a:spcAft>
        <a:buClr>
          <a:schemeClr val="bg2"/>
        </a:buClr>
        <a:buSzPct val="80000"/>
        <a:buFont typeface="Wingdings" pitchFamily="2" charset="2"/>
        <a:buChar char="§"/>
        <a:defRPr sz="2400">
          <a:solidFill>
            <a:schemeClr val="bg2"/>
          </a:solidFill>
          <a:latin typeface="+mn-lt"/>
        </a:defRPr>
      </a:lvl2pPr>
      <a:lvl3pPr marL="914400" indent="-233363" algn="l" rtl="0" eaLnBrk="0" fontAlgn="base" hangingPunct="0">
        <a:spcBef>
          <a:spcPct val="0"/>
        </a:spcBef>
        <a:spcAft>
          <a:spcPct val="0"/>
        </a:spcAft>
        <a:buClr>
          <a:srgbClr val="4D7085"/>
        </a:buClr>
        <a:buSzPct val="80000"/>
        <a:buFont typeface="Wingdings" pitchFamily="2" charset="2"/>
        <a:buChar char="§"/>
        <a:defRPr sz="2000">
          <a:solidFill>
            <a:schemeClr val="bg2"/>
          </a:solidFill>
          <a:latin typeface="+mn-lt"/>
        </a:defRPr>
      </a:lvl3pPr>
      <a:lvl4pPr marL="1254125" indent="-225425" algn="l" rtl="0" eaLnBrk="0" fontAlgn="base" hangingPunct="0">
        <a:spcBef>
          <a:spcPct val="0"/>
        </a:spcBef>
        <a:spcAft>
          <a:spcPct val="0"/>
        </a:spcAft>
        <a:buClr>
          <a:srgbClr val="E64D25"/>
        </a:buClr>
        <a:buSzPct val="80000"/>
        <a:buFont typeface="Wingdings" pitchFamily="2" charset="2"/>
        <a:buChar char="§"/>
        <a:defRPr sz="1600">
          <a:solidFill>
            <a:schemeClr val="bg2"/>
          </a:solidFill>
          <a:latin typeface="+mn-lt"/>
        </a:defRPr>
      </a:lvl4pPr>
      <a:lvl5pPr marL="1541463" indent="-173038" algn="l" rtl="0" eaLnBrk="0" fontAlgn="base" hangingPunct="0">
        <a:spcBef>
          <a:spcPct val="0"/>
        </a:spcBef>
        <a:spcAft>
          <a:spcPct val="0"/>
        </a:spcAft>
        <a:buClr>
          <a:schemeClr val="bg2"/>
        </a:buClr>
        <a:buSzPct val="80000"/>
        <a:buFont typeface="Wingdings" pitchFamily="2" charset="2"/>
        <a:buChar char="§"/>
        <a:defRPr sz="1200">
          <a:solidFill>
            <a:schemeClr val="bg2"/>
          </a:solidFill>
          <a:latin typeface="+mn-lt"/>
        </a:defRPr>
      </a:lvl5pPr>
      <a:lvl6pPr marL="1998663" indent="-173038" algn="l" rtl="0" eaLnBrk="1" fontAlgn="base" hangingPunct="1">
        <a:spcBef>
          <a:spcPct val="0"/>
        </a:spcBef>
        <a:spcAft>
          <a:spcPct val="0"/>
        </a:spcAft>
        <a:buClr>
          <a:schemeClr val="bg2"/>
        </a:buClr>
        <a:buSzPct val="80000"/>
        <a:buFont typeface="Wingdings" pitchFamily="2" charset="2"/>
        <a:buChar char="§"/>
        <a:defRPr sz="1200">
          <a:solidFill>
            <a:schemeClr val="bg2"/>
          </a:solidFill>
          <a:latin typeface="+mn-lt"/>
        </a:defRPr>
      </a:lvl6pPr>
      <a:lvl7pPr marL="2455863" indent="-173038" algn="l" rtl="0" eaLnBrk="1" fontAlgn="base" hangingPunct="1">
        <a:spcBef>
          <a:spcPct val="0"/>
        </a:spcBef>
        <a:spcAft>
          <a:spcPct val="0"/>
        </a:spcAft>
        <a:buClr>
          <a:schemeClr val="bg2"/>
        </a:buClr>
        <a:buSzPct val="80000"/>
        <a:buFont typeface="Wingdings" pitchFamily="2" charset="2"/>
        <a:buChar char="§"/>
        <a:defRPr sz="1200">
          <a:solidFill>
            <a:schemeClr val="bg2"/>
          </a:solidFill>
          <a:latin typeface="+mn-lt"/>
        </a:defRPr>
      </a:lvl7pPr>
      <a:lvl8pPr marL="2913063" indent="-173038" algn="l" rtl="0" eaLnBrk="1" fontAlgn="base" hangingPunct="1">
        <a:spcBef>
          <a:spcPct val="0"/>
        </a:spcBef>
        <a:spcAft>
          <a:spcPct val="0"/>
        </a:spcAft>
        <a:buClr>
          <a:schemeClr val="bg2"/>
        </a:buClr>
        <a:buSzPct val="80000"/>
        <a:buFont typeface="Wingdings" pitchFamily="2" charset="2"/>
        <a:buChar char="§"/>
        <a:defRPr sz="1200">
          <a:solidFill>
            <a:schemeClr val="bg2"/>
          </a:solidFill>
          <a:latin typeface="+mn-lt"/>
        </a:defRPr>
      </a:lvl8pPr>
      <a:lvl9pPr marL="3370263" indent="-173038" algn="l" rtl="0" eaLnBrk="1" fontAlgn="base" hangingPunct="1">
        <a:spcBef>
          <a:spcPct val="0"/>
        </a:spcBef>
        <a:spcAft>
          <a:spcPct val="0"/>
        </a:spcAft>
        <a:buClr>
          <a:schemeClr val="bg2"/>
        </a:buClr>
        <a:buSzPct val="80000"/>
        <a:buFont typeface="Wingdings" pitchFamily="2" charset="2"/>
        <a:buChar char="§"/>
        <a:defRPr sz="1200">
          <a:solidFill>
            <a:schemeClr val="bg2"/>
          </a:solidFill>
          <a:latin typeface="+mn-lt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4" Type="http://schemas.microsoft.com/office/2007/relationships/hdphoto" Target="../media/hdphoto1.wdp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eg"/><Relationship Id="rId3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1.png"/><Relationship Id="rId3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4.png"/><Relationship Id="rId3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jpg"/><Relationship Id="rId3" Type="http://schemas.openxmlformats.org/officeDocument/2006/relationships/image" Target="../media/image17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4" Type="http://schemas.openxmlformats.org/officeDocument/2006/relationships/image" Target="../media/image17.jpg"/><Relationship Id="rId5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jp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4" Type="http://schemas.openxmlformats.org/officeDocument/2006/relationships/image" Target="../media/image22.png"/><Relationship Id="rId5" Type="http://schemas.openxmlformats.org/officeDocument/2006/relationships/image" Target="../media/image23.png"/><Relationship Id="rId6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4" Type="http://schemas.openxmlformats.org/officeDocument/2006/relationships/image" Target="../media/image27.emf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5.png"/></Relationships>
</file>

<file path=ppt/slides/_rels/slide17.xml.rels><?xml version="1.0" encoding="UTF-8" standalone="yes"?>
<Relationships xmlns="http://schemas.openxmlformats.org/package/2006/relationships"><Relationship Id="rId11" Type="http://schemas.openxmlformats.org/officeDocument/2006/relationships/image" Target="../media/image37.png"/><Relationship Id="rId1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8.png"/><Relationship Id="rId3" Type="http://schemas.openxmlformats.org/officeDocument/2006/relationships/image" Target="../media/image29.png"/><Relationship Id="rId4" Type="http://schemas.openxmlformats.org/officeDocument/2006/relationships/image" Target="../media/image30.png"/><Relationship Id="rId5" Type="http://schemas.openxmlformats.org/officeDocument/2006/relationships/image" Target="../media/image31.png"/><Relationship Id="rId6" Type="http://schemas.openxmlformats.org/officeDocument/2006/relationships/image" Target="../media/image32.png"/><Relationship Id="rId7" Type="http://schemas.openxmlformats.org/officeDocument/2006/relationships/image" Target="../media/image33.png"/><Relationship Id="rId8" Type="http://schemas.openxmlformats.org/officeDocument/2006/relationships/image" Target="../media/image34.png"/><Relationship Id="rId9" Type="http://schemas.openxmlformats.org/officeDocument/2006/relationships/image" Target="../media/image35.png"/><Relationship Id="rId10" Type="http://schemas.openxmlformats.org/officeDocument/2006/relationships/image" Target="../media/image36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9.jpeg"/><Relationship Id="rId3" Type="http://schemas.openxmlformats.org/officeDocument/2006/relationships/image" Target="../media/image40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2.png"/><Relationship Id="rId3" Type="http://schemas.openxmlformats.org/officeDocument/2006/relationships/image" Target="../media/image4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87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609600" y="2209800"/>
            <a:ext cx="827787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hu-HU" sz="2400" b="1" dirty="0" smtClean="0"/>
              <a:t>Big </a:t>
            </a:r>
            <a:r>
              <a:rPr lang="hu-HU" sz="2400" b="1" dirty="0"/>
              <a:t>Data - Hogyan használjuk marketingcélokra a fogyasztási szokásokról szerzett tömeges információkat?</a:t>
            </a:r>
            <a:r>
              <a:rPr lang="hu-HU" sz="2400" dirty="0"/>
              <a:t> </a:t>
            </a:r>
            <a:endParaRPr lang="hu-HU" sz="2400" b="1" dirty="0">
              <a:latin typeface="+mj-lt"/>
              <a:ea typeface="+mj-ea"/>
              <a:cs typeface="+mj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-152400" y="6053554"/>
            <a:ext cx="2590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0C3F699B-DE09-4C38-9742-4CA33350457A}" type="datetime1">
              <a:rPr lang="hu-HU" sz="2000" b="1" smtClean="0">
                <a:solidFill>
                  <a:srgbClr val="55637D"/>
                </a:solidFill>
                <a:latin typeface="+mn-lt"/>
              </a:rPr>
              <a:pPr/>
              <a:t>2014.09.18.</a:t>
            </a:fld>
            <a:endParaRPr lang="hu-HU" sz="2000" b="1" dirty="0">
              <a:solidFill>
                <a:srgbClr val="55637D"/>
              </a:solidFill>
              <a:latin typeface="+mn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83231" y="5051338"/>
            <a:ext cx="391033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hu-HU" sz="2000" b="1" dirty="0" smtClean="0">
                <a:solidFill>
                  <a:srgbClr val="55637D"/>
                </a:solidFill>
                <a:latin typeface="+mn-lt"/>
              </a:rPr>
              <a:t>Körmendi György</a:t>
            </a:r>
          </a:p>
          <a:p>
            <a:pPr algn="l"/>
            <a:r>
              <a:rPr lang="hu-HU" sz="2000" b="1" dirty="0" smtClean="0">
                <a:solidFill>
                  <a:srgbClr val="55637D"/>
                </a:solidFill>
                <a:latin typeface="+mn-lt"/>
              </a:rPr>
              <a:t>Clementine </a:t>
            </a:r>
            <a:r>
              <a:rPr lang="hu-HU" sz="2000" b="1" dirty="0">
                <a:solidFill>
                  <a:srgbClr val="55637D"/>
                </a:solidFill>
                <a:latin typeface="+mn-lt"/>
              </a:rPr>
              <a:t>Consulting</a:t>
            </a:r>
            <a:br>
              <a:rPr lang="hu-HU" sz="2000" b="1" dirty="0">
                <a:solidFill>
                  <a:srgbClr val="55637D"/>
                </a:solidFill>
                <a:latin typeface="+mn-lt"/>
              </a:rPr>
            </a:br>
            <a:endParaRPr lang="hu-HU" sz="2000" b="1" dirty="0">
              <a:solidFill>
                <a:srgbClr val="55637D"/>
              </a:solidFill>
              <a:latin typeface="+mn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36494" y="3835063"/>
            <a:ext cx="82778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hu-HU" sz="2800" b="1" dirty="0" smtClean="0"/>
              <a:t>Kreatív MS napok – Lojalitás Nap</a:t>
            </a:r>
            <a:endParaRPr lang="hu-HU" sz="2800" b="1" dirty="0"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311430186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6881" y="228600"/>
            <a:ext cx="6638925" cy="927100"/>
          </a:xfrm>
        </p:spPr>
        <p:txBody>
          <a:bodyPr/>
          <a:lstStyle/>
          <a:p>
            <a:r>
              <a:rPr lang="hu-HU" dirty="0" err="1" smtClean="0"/>
              <a:t>Clementine</a:t>
            </a:r>
            <a:r>
              <a:rPr lang="hu-HU" dirty="0" smtClean="0"/>
              <a:t> Consulting</a:t>
            </a:r>
            <a:endParaRPr lang="en-US" dirty="0"/>
          </a:p>
        </p:txBody>
      </p:sp>
      <p:pic>
        <p:nvPicPr>
          <p:cNvPr id="4" name="Picture 2" descr="Z:\szakmai\Bemutatók\2013\honlapcsík_a legjobban teljesítő IBM-partner v3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8271" y="4191000"/>
            <a:ext cx="3221502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Z:\szakmai\Bemutatók\2013\IBM_üzletipartner_csík_honlapra_13_02_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1749740"/>
            <a:ext cx="3352800" cy="1268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357850" y="1447800"/>
            <a:ext cx="5661949" cy="497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25425" indent="-225425" algn="l" rtl="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E64D25"/>
              </a:buClr>
              <a:buSzPct val="90000"/>
              <a:buFont typeface="Arial" pitchFamily="34" charset="0"/>
              <a:buChar char="•"/>
              <a:defRPr sz="28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565150" indent="-225425" algn="l" rtl="0" eaLnBrk="0" fontAlgn="base" hangingPunct="0"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SzPct val="80000"/>
              <a:buFont typeface="Wingdings" pitchFamily="2" charset="2"/>
              <a:buChar char="§"/>
              <a:defRPr sz="2400">
                <a:solidFill>
                  <a:schemeClr val="bg2"/>
                </a:solidFill>
                <a:latin typeface="+mn-lt"/>
              </a:defRPr>
            </a:lvl2pPr>
            <a:lvl3pPr marL="914400" indent="-233363" algn="l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4D7085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bg2"/>
                </a:solidFill>
                <a:latin typeface="+mn-lt"/>
              </a:defRPr>
            </a:lvl3pPr>
            <a:lvl4pPr marL="1254125" indent="-225425" algn="l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E64D25"/>
              </a:buClr>
              <a:buSzPct val="80000"/>
              <a:buFont typeface="Wingdings" pitchFamily="2" charset="2"/>
              <a:buChar char="§"/>
              <a:defRPr sz="1600">
                <a:solidFill>
                  <a:schemeClr val="bg2"/>
                </a:solidFill>
                <a:latin typeface="+mn-lt"/>
              </a:defRPr>
            </a:lvl4pPr>
            <a:lvl5pPr marL="1541463" indent="-173038" algn="l" rtl="0" eaLnBrk="0" fontAlgn="base" hangingPunct="0"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SzPct val="80000"/>
              <a:buFont typeface="Wingdings" pitchFamily="2" charset="2"/>
              <a:buChar char="§"/>
              <a:defRPr sz="1200">
                <a:solidFill>
                  <a:schemeClr val="bg2"/>
                </a:solidFill>
                <a:latin typeface="+mn-lt"/>
              </a:defRPr>
            </a:lvl5pPr>
            <a:lvl6pPr marL="1998663" indent="-173038" algn="l" rtl="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SzPct val="80000"/>
              <a:buFont typeface="Wingdings" pitchFamily="2" charset="2"/>
              <a:buChar char="§"/>
              <a:defRPr sz="1200">
                <a:solidFill>
                  <a:schemeClr val="bg2"/>
                </a:solidFill>
                <a:latin typeface="+mn-lt"/>
              </a:defRPr>
            </a:lvl6pPr>
            <a:lvl7pPr marL="2455863" indent="-173038" algn="l" rtl="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SzPct val="80000"/>
              <a:buFont typeface="Wingdings" pitchFamily="2" charset="2"/>
              <a:buChar char="§"/>
              <a:defRPr sz="1200">
                <a:solidFill>
                  <a:schemeClr val="bg2"/>
                </a:solidFill>
                <a:latin typeface="+mn-lt"/>
              </a:defRPr>
            </a:lvl7pPr>
            <a:lvl8pPr marL="2913063" indent="-173038" algn="l" rtl="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SzPct val="80000"/>
              <a:buFont typeface="Wingdings" pitchFamily="2" charset="2"/>
              <a:buChar char="§"/>
              <a:defRPr sz="1200">
                <a:solidFill>
                  <a:schemeClr val="bg2"/>
                </a:solidFill>
                <a:latin typeface="+mn-lt"/>
              </a:defRPr>
            </a:lvl8pPr>
            <a:lvl9pPr marL="3370263" indent="-173038" algn="l" rtl="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SzPct val="80000"/>
              <a:buFont typeface="Wingdings" pitchFamily="2" charset="2"/>
              <a:buChar char="§"/>
              <a:defRPr sz="1200">
                <a:solidFill>
                  <a:schemeClr val="bg2"/>
                </a:solidFill>
                <a:latin typeface="+mn-lt"/>
              </a:defRPr>
            </a:lvl9pPr>
          </a:lstStyle>
          <a:p>
            <a:r>
              <a:rPr lang="hu-HU" sz="2000" kern="0" dirty="0" smtClean="0"/>
              <a:t>2005-ben alakult (SPSS Hungary)</a:t>
            </a:r>
          </a:p>
          <a:p>
            <a:r>
              <a:rPr lang="en-US" sz="2000" kern="0" dirty="0" smtClean="0"/>
              <a:t>IBM Premier </a:t>
            </a:r>
            <a:r>
              <a:rPr lang="en-US" sz="2000" kern="0" dirty="0" err="1" smtClean="0"/>
              <a:t>szintű</a:t>
            </a:r>
            <a:r>
              <a:rPr lang="en-US" sz="2000" kern="0" dirty="0" smtClean="0"/>
              <a:t> Business </a:t>
            </a:r>
            <a:r>
              <a:rPr lang="en-US" sz="2000" kern="0" dirty="0" err="1" smtClean="0"/>
              <a:t>és</a:t>
            </a:r>
            <a:r>
              <a:rPr lang="en-US" sz="2000" kern="0" dirty="0" smtClean="0"/>
              <a:t> Support partner</a:t>
            </a:r>
            <a:endParaRPr lang="hu-HU" sz="2000" kern="0" dirty="0" smtClean="0"/>
          </a:p>
          <a:p>
            <a:pPr>
              <a:lnSpc>
                <a:spcPct val="110000"/>
              </a:lnSpc>
            </a:pPr>
            <a:r>
              <a:rPr lang="hu-HU" sz="2000" kern="0" dirty="0" smtClean="0"/>
              <a:t>Technikai támogatás, termékbevezetés</a:t>
            </a:r>
          </a:p>
          <a:p>
            <a:pPr>
              <a:lnSpc>
                <a:spcPct val="110000"/>
              </a:lnSpc>
            </a:pPr>
            <a:r>
              <a:rPr lang="hu-HU" sz="2000" kern="0" dirty="0" smtClean="0"/>
              <a:t>Tanácsadás, konzultáció</a:t>
            </a:r>
          </a:p>
          <a:p>
            <a:pPr>
              <a:lnSpc>
                <a:spcPct val="110000"/>
              </a:lnSpc>
            </a:pPr>
            <a:r>
              <a:rPr lang="hu-HU" sz="2000" kern="0" dirty="0" smtClean="0"/>
              <a:t>Tanfolyamok</a:t>
            </a:r>
          </a:p>
          <a:p>
            <a:pPr>
              <a:lnSpc>
                <a:spcPct val="110000"/>
              </a:lnSpc>
            </a:pPr>
            <a:r>
              <a:rPr lang="hu-HU" sz="2000" kern="0" dirty="0" err="1" smtClean="0"/>
              <a:t>On-the-job</a:t>
            </a:r>
            <a:r>
              <a:rPr lang="hu-HU" sz="2000" kern="0" dirty="0" smtClean="0"/>
              <a:t> </a:t>
            </a:r>
            <a:r>
              <a:rPr lang="hu-HU" sz="2000" kern="0" dirty="0" err="1" smtClean="0"/>
              <a:t>trainingek</a:t>
            </a:r>
            <a:endParaRPr lang="hu-HU" sz="2000" kern="0" dirty="0" smtClean="0"/>
          </a:p>
          <a:p>
            <a:pPr>
              <a:lnSpc>
                <a:spcPct val="110000"/>
              </a:lnSpc>
            </a:pPr>
            <a:r>
              <a:rPr lang="hu-HU" sz="2000" kern="0" dirty="0" smtClean="0"/>
              <a:t>Bemutató szemináriumok</a:t>
            </a:r>
          </a:p>
          <a:p>
            <a:pPr>
              <a:lnSpc>
                <a:spcPct val="110000"/>
              </a:lnSpc>
            </a:pPr>
            <a:r>
              <a:rPr lang="hu-HU" sz="2000" kern="0" dirty="0" smtClean="0"/>
              <a:t>K+F</a:t>
            </a:r>
          </a:p>
          <a:p>
            <a:pPr>
              <a:lnSpc>
                <a:spcPct val="110000"/>
              </a:lnSpc>
            </a:pPr>
            <a:r>
              <a:rPr lang="hu-HU" sz="2000" kern="0" dirty="0" smtClean="0"/>
              <a:t>Konferenciák, </a:t>
            </a:r>
            <a:r>
              <a:rPr lang="hu-HU" sz="2000" kern="0" dirty="0" err="1" smtClean="0"/>
              <a:t>workshopok</a:t>
            </a:r>
            <a:endParaRPr lang="hu-HU" sz="2000" kern="0" dirty="0" smtClean="0"/>
          </a:p>
          <a:p>
            <a:pPr>
              <a:lnSpc>
                <a:spcPct val="110000"/>
              </a:lnSpc>
            </a:pPr>
            <a:r>
              <a:rPr lang="hu-HU" sz="2000" kern="0" dirty="0" smtClean="0"/>
              <a:t>SPSS Nyári Iskola, Clementine Diplomakupa</a:t>
            </a:r>
          </a:p>
          <a:p>
            <a:pPr>
              <a:lnSpc>
                <a:spcPct val="110000"/>
              </a:lnSpc>
            </a:pPr>
            <a:endParaRPr lang="hu-HU" sz="2000" kern="0" dirty="0" smtClean="0"/>
          </a:p>
          <a:p>
            <a:pPr>
              <a:lnSpc>
                <a:spcPct val="110000"/>
              </a:lnSpc>
            </a:pPr>
            <a:endParaRPr lang="en-US" sz="2000" kern="0" dirty="0" smtClean="0"/>
          </a:p>
        </p:txBody>
      </p:sp>
    </p:spTree>
    <p:extLst>
      <p:ext uri="{BB962C8B-B14F-4D97-AF65-F5344CB8AC3E}">
        <p14:creationId xmlns:p14="http://schemas.microsoft.com/office/powerpoint/2010/main" val="204493379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152400" y="1905000"/>
            <a:ext cx="4419600" cy="3556000"/>
          </a:xfrm>
        </p:spPr>
        <p:txBody>
          <a:bodyPr/>
          <a:lstStyle/>
          <a:p>
            <a:pPr algn="ctr">
              <a:spcBef>
                <a:spcPts val="3000"/>
              </a:spcBef>
              <a:buNone/>
            </a:pPr>
            <a:r>
              <a:rPr lang="hu-HU" sz="2400" dirty="0" smtClean="0"/>
              <a:t>#technológia</a:t>
            </a:r>
          </a:p>
          <a:p>
            <a:pPr algn="ctr">
              <a:spcBef>
                <a:spcPts val="3000"/>
              </a:spcBef>
              <a:buNone/>
            </a:pPr>
            <a:r>
              <a:rPr lang="hu-HU" sz="2400" dirty="0" smtClean="0"/>
              <a:t>#történelem</a:t>
            </a:r>
          </a:p>
          <a:p>
            <a:pPr algn="ctr">
              <a:spcBef>
                <a:spcPts val="3000"/>
              </a:spcBef>
              <a:buNone/>
            </a:pPr>
            <a:r>
              <a:rPr lang="hu-HU" sz="2400" dirty="0" smtClean="0"/>
              <a:t># kudarc</a:t>
            </a:r>
          </a:p>
          <a:p>
            <a:pPr algn="ctr">
              <a:spcBef>
                <a:spcPts val="3000"/>
              </a:spcBef>
              <a:buNone/>
            </a:pPr>
            <a:r>
              <a:rPr lang="hu-HU" sz="2400" dirty="0"/>
              <a:t>#</a:t>
            </a:r>
            <a:r>
              <a:rPr lang="hu-HU" sz="2400" dirty="0" smtClean="0"/>
              <a:t>szemléletváltás</a:t>
            </a:r>
          </a:p>
          <a:p>
            <a:pPr algn="ctr">
              <a:spcBef>
                <a:spcPts val="3000"/>
              </a:spcBef>
              <a:buNone/>
            </a:pPr>
            <a:r>
              <a:rPr lang="hu-HU" sz="2400" dirty="0" smtClean="0"/>
              <a:t>#példák</a:t>
            </a:r>
          </a:p>
          <a:p>
            <a:pPr algn="ctr">
              <a:spcBef>
                <a:spcPts val="3000"/>
              </a:spcBef>
              <a:buNone/>
            </a:pPr>
            <a:endParaRPr lang="hu-HU" sz="2400" dirty="0" smtClean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0" y="302674"/>
            <a:ext cx="8039100" cy="927100"/>
          </a:xfrm>
        </p:spPr>
        <p:txBody>
          <a:bodyPr/>
          <a:lstStyle/>
          <a:p>
            <a:pPr marL="0" indent="0">
              <a:buNone/>
            </a:pPr>
            <a:r>
              <a:rPr lang="hu-HU" sz="2800" dirty="0" smtClean="0"/>
              <a:t>Agenda: Lojalitás és (sok) adat</a:t>
            </a:r>
            <a:endParaRPr lang="hu-HU" sz="2800" dirty="0"/>
          </a:p>
        </p:txBody>
      </p:sp>
      <p:pic>
        <p:nvPicPr>
          <p:cNvPr id="5" name="Picture 5" descr="Loyalty Trust Tatto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0" y="1905000"/>
            <a:ext cx="4762500" cy="3171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141377"/>
      </p:ext>
    </p:extLst>
  </p:cSld>
  <p:clrMapOvr>
    <a:masterClrMapping/>
  </p:clrMapOvr>
  <p:transition xmlns:p14="http://schemas.microsoft.com/office/powerpoint/2010/main" advClick="0" advTm="10000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2674"/>
            <a:ext cx="8039100" cy="927100"/>
          </a:xfrm>
        </p:spPr>
        <p:txBody>
          <a:bodyPr/>
          <a:lstStyle/>
          <a:p>
            <a:pPr marL="0" indent="0">
              <a:buNone/>
            </a:pPr>
            <a:r>
              <a:rPr lang="hu-HU" sz="2800" dirty="0" smtClean="0"/>
              <a:t>Big Data</a:t>
            </a:r>
            <a:endParaRPr lang="hu-HU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78" y="1327059"/>
            <a:ext cx="7873921" cy="2886261"/>
          </a:xfrm>
        </p:spPr>
        <p:txBody>
          <a:bodyPr/>
          <a:lstStyle/>
          <a:p>
            <a:r>
              <a:rPr lang="hu-HU" sz="2600" dirty="0" smtClean="0"/>
              <a:t>Definíció </a:t>
            </a:r>
          </a:p>
          <a:p>
            <a:r>
              <a:rPr lang="hu-HU" sz="2600" dirty="0" smtClean="0"/>
              <a:t>Relevancia</a:t>
            </a:r>
          </a:p>
        </p:txBody>
      </p:sp>
      <p:sp>
        <p:nvSpPr>
          <p:cNvPr id="5" name="Cloud 4"/>
          <p:cNvSpPr/>
          <p:nvPr/>
        </p:nvSpPr>
        <p:spPr bwMode="auto">
          <a:xfrm>
            <a:off x="4480557" y="1905000"/>
            <a:ext cx="4114800" cy="3733800"/>
          </a:xfrm>
          <a:prstGeom prst="cloud">
            <a:avLst/>
          </a:prstGeom>
          <a:solidFill>
            <a:srgbClr val="AAC2D2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34000" y="2585523"/>
            <a:ext cx="4667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 smtClean="0"/>
              <a:t>4V</a:t>
            </a:r>
            <a:endParaRPr lang="hu-HU" dirty="0"/>
          </a:p>
        </p:txBody>
      </p:sp>
      <p:sp>
        <p:nvSpPr>
          <p:cNvPr id="7" name="TextBox 6"/>
          <p:cNvSpPr txBox="1"/>
          <p:nvPr/>
        </p:nvSpPr>
        <p:spPr>
          <a:xfrm>
            <a:off x="6537957" y="2770189"/>
            <a:ext cx="9925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 err="1" smtClean="0"/>
              <a:t>Hadoop</a:t>
            </a:r>
            <a:endParaRPr lang="hu-HU" dirty="0"/>
          </a:p>
        </p:txBody>
      </p:sp>
      <p:sp>
        <p:nvSpPr>
          <p:cNvPr id="8" name="TextBox 7"/>
          <p:cNvSpPr txBox="1"/>
          <p:nvPr/>
        </p:nvSpPr>
        <p:spPr>
          <a:xfrm>
            <a:off x="5181600" y="3450712"/>
            <a:ext cx="9412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 err="1" smtClean="0"/>
              <a:t>NoSQL</a:t>
            </a:r>
            <a:endParaRPr lang="hu-HU" dirty="0"/>
          </a:p>
        </p:txBody>
      </p:sp>
      <p:sp>
        <p:nvSpPr>
          <p:cNvPr id="9" name="TextBox 8"/>
          <p:cNvSpPr txBox="1"/>
          <p:nvPr/>
        </p:nvSpPr>
        <p:spPr>
          <a:xfrm>
            <a:off x="5800795" y="4421929"/>
            <a:ext cx="9284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 err="1" smtClean="0"/>
              <a:t>Google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60292620"/>
      </p:ext>
    </p:extLst>
  </p:cSld>
  <p:clrMapOvr>
    <a:masterClrMapping/>
  </p:clrMapOvr>
  <p:transition xmlns:p14="http://schemas.microsoft.com/office/powerpoint/2010/main" advClick="0" advTm="15000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  <p:bldP spid="6" grpId="0"/>
      <p:bldP spid="7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000" y="1600200"/>
            <a:ext cx="8940800" cy="502920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0" y="302674"/>
            <a:ext cx="8039100" cy="927100"/>
          </a:xfrm>
        </p:spPr>
        <p:txBody>
          <a:bodyPr/>
          <a:lstStyle/>
          <a:p>
            <a:pPr marL="0" indent="0">
              <a:buNone/>
            </a:pPr>
            <a:r>
              <a:rPr lang="hu-HU" sz="2800" dirty="0" smtClean="0"/>
              <a:t>A </a:t>
            </a:r>
            <a:r>
              <a:rPr lang="hu-HU" sz="2800" dirty="0" err="1" smtClean="0"/>
              <a:t>BigData</a:t>
            </a:r>
            <a:r>
              <a:rPr lang="hu-HU" sz="2800" dirty="0" smtClean="0"/>
              <a:t> lelkének honlapja</a:t>
            </a:r>
            <a:endParaRPr lang="hu-HU" sz="2800" dirty="0"/>
          </a:p>
        </p:txBody>
      </p:sp>
    </p:spTree>
    <p:extLst>
      <p:ext uri="{BB962C8B-B14F-4D97-AF65-F5344CB8AC3E}">
        <p14:creationId xmlns:p14="http://schemas.microsoft.com/office/powerpoint/2010/main" val="2624521915"/>
      </p:ext>
    </p:extLst>
  </p:cSld>
  <p:clrMapOvr>
    <a:masterClrMapping/>
  </p:clrMapOvr>
  <p:transition xmlns:p14="http://schemas.microsoft.com/office/powerpoint/2010/main" advClick="0" advTm="25000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Big Data - </a:t>
            </a:r>
            <a:r>
              <a:rPr lang="en-US" dirty="0" err="1" smtClean="0"/>
              <a:t>kétségek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1981200"/>
            <a:ext cx="4546600" cy="2841625"/>
          </a:xfrm>
          <a:prstGeom prst="rect">
            <a:avLst/>
          </a:prstGeom>
        </p:spPr>
      </p:pic>
      <p:cxnSp>
        <p:nvCxnSpPr>
          <p:cNvPr id="7" name="Straight Arrow Connector 6"/>
          <p:cNvCxnSpPr/>
          <p:nvPr/>
        </p:nvCxnSpPr>
        <p:spPr bwMode="auto">
          <a:xfrm flipH="1">
            <a:off x="1676400" y="1219200"/>
            <a:ext cx="762000" cy="914400"/>
          </a:xfrm>
          <a:prstGeom prst="straightConnector1">
            <a:avLst/>
          </a:prstGeom>
          <a:solidFill>
            <a:srgbClr val="AAC2D2"/>
          </a:solidFill>
          <a:ln w="63500" cap="flat" cmpd="sng" algn="ctr">
            <a:solidFill>
              <a:schemeClr val="accent2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9600" y="4343400"/>
            <a:ext cx="3492500" cy="2336800"/>
          </a:xfrm>
          <a:prstGeom prst="rect">
            <a:avLst/>
          </a:prstGeom>
        </p:spPr>
      </p:pic>
      <p:sp>
        <p:nvSpPr>
          <p:cNvPr id="6" name="Cloud Callout 5"/>
          <p:cNvSpPr/>
          <p:nvPr/>
        </p:nvSpPr>
        <p:spPr bwMode="auto">
          <a:xfrm>
            <a:off x="6019800" y="1219200"/>
            <a:ext cx="3124200" cy="2514600"/>
          </a:xfrm>
          <a:prstGeom prst="cloudCallout">
            <a:avLst>
              <a:gd name="adj1" fmla="val -23569"/>
              <a:gd name="adj2" fmla="val 79273"/>
            </a:avLst>
          </a:prstGeom>
          <a:solidFill>
            <a:schemeClr val="accent1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endParaRPr lang="en-US" sz="1600" dirty="0" smtClean="0"/>
          </a:p>
          <a:p>
            <a:endParaRPr lang="en-US" sz="1600" dirty="0"/>
          </a:p>
          <a:p>
            <a:r>
              <a:rPr lang="en-US" sz="1600" dirty="0" err="1" smtClean="0"/>
              <a:t>Tehát</a:t>
            </a:r>
            <a:r>
              <a:rPr lang="en-US" sz="1600" dirty="0" smtClean="0"/>
              <a:t> </a:t>
            </a:r>
            <a:r>
              <a:rPr lang="en-US" sz="1600" dirty="0"/>
              <a:t>a </a:t>
            </a:r>
            <a:r>
              <a:rPr lang="en-US" sz="1600" dirty="0" err="1"/>
              <a:t>jövő</a:t>
            </a:r>
            <a:r>
              <a:rPr lang="en-US" sz="1600" dirty="0"/>
              <a:t> </a:t>
            </a:r>
            <a:r>
              <a:rPr lang="en-US" sz="1600" dirty="0" err="1"/>
              <a:t>heti</a:t>
            </a:r>
            <a:r>
              <a:rPr lang="en-US" sz="1600" dirty="0"/>
              <a:t> </a:t>
            </a:r>
            <a:r>
              <a:rPr lang="en-US" sz="1600" dirty="0" err="1" smtClean="0"/>
              <a:t>riportot</a:t>
            </a:r>
            <a:r>
              <a:rPr lang="en-US" sz="1600" dirty="0" smtClean="0"/>
              <a:t> </a:t>
            </a:r>
          </a:p>
          <a:p>
            <a:r>
              <a:rPr lang="en-US" sz="1600" dirty="0" err="1" smtClean="0"/>
              <a:t>hétfő</a:t>
            </a:r>
            <a:r>
              <a:rPr lang="en-US" sz="1600" dirty="0" smtClean="0"/>
              <a:t> </a:t>
            </a:r>
            <a:r>
              <a:rPr lang="en-US" sz="1600" dirty="0" err="1"/>
              <a:t>reggel</a:t>
            </a:r>
            <a:r>
              <a:rPr lang="en-US" sz="1600" dirty="0"/>
              <a:t> </a:t>
            </a:r>
            <a:r>
              <a:rPr lang="en-US" sz="1600" dirty="0" err="1"/>
              <a:t>helyettt</a:t>
            </a:r>
            <a:r>
              <a:rPr lang="en-US" sz="1600" dirty="0"/>
              <a:t> </a:t>
            </a:r>
            <a:r>
              <a:rPr lang="en-US" sz="1600" dirty="0" err="1"/>
              <a:t>már</a:t>
            </a:r>
            <a:r>
              <a:rPr lang="en-US" sz="1600" dirty="0"/>
              <a:t> </a:t>
            </a:r>
            <a:endParaRPr lang="en-US" sz="1600" dirty="0" smtClean="0"/>
          </a:p>
          <a:p>
            <a:r>
              <a:rPr lang="en-US" sz="1600" dirty="0" err="1" smtClean="0"/>
              <a:t>pénteken</a:t>
            </a:r>
            <a:r>
              <a:rPr lang="en-US" sz="1600" dirty="0" smtClean="0"/>
              <a:t> </a:t>
            </a:r>
            <a:r>
              <a:rPr lang="en-US" sz="1600" dirty="0" err="1" smtClean="0"/>
              <a:t>délután</a:t>
            </a:r>
            <a:r>
              <a:rPr lang="en-US" sz="1600" dirty="0" smtClean="0"/>
              <a:t> </a:t>
            </a:r>
            <a:r>
              <a:rPr lang="en-US" sz="1600" dirty="0" err="1" smtClean="0"/>
              <a:t>megkapom</a:t>
            </a:r>
            <a:endParaRPr lang="en-US" sz="1600" dirty="0" smtClean="0"/>
          </a:p>
          <a:p>
            <a:r>
              <a:rPr lang="en-US" sz="1600" dirty="0" smtClean="0"/>
              <a:t> </a:t>
            </a:r>
            <a:r>
              <a:rPr lang="en-US" sz="1600" dirty="0" err="1"/>
              <a:t>és</a:t>
            </a:r>
            <a:r>
              <a:rPr lang="en-US" sz="1600" dirty="0"/>
              <a:t> </a:t>
            </a:r>
            <a:r>
              <a:rPr lang="en-US" sz="1600" dirty="0" err="1"/>
              <a:t>egymillió</a:t>
            </a:r>
            <a:r>
              <a:rPr lang="en-US" sz="1600" dirty="0"/>
              <a:t> </a:t>
            </a:r>
            <a:r>
              <a:rPr lang="en-US" sz="1600" dirty="0" err="1" smtClean="0"/>
              <a:t>tétel</a:t>
            </a:r>
            <a:endParaRPr lang="en-US" sz="1600" dirty="0" smtClean="0"/>
          </a:p>
          <a:p>
            <a:r>
              <a:rPr lang="en-US" sz="1600" dirty="0" smtClean="0"/>
              <a:t> </a:t>
            </a:r>
            <a:r>
              <a:rPr lang="en-US" sz="1600" dirty="0" err="1"/>
              <a:t>helyett</a:t>
            </a:r>
            <a:r>
              <a:rPr lang="en-US" sz="1600" dirty="0"/>
              <a:t> </a:t>
            </a:r>
            <a:r>
              <a:rPr lang="en-US" sz="1600" dirty="0" err="1"/>
              <a:t>már</a:t>
            </a:r>
            <a:r>
              <a:rPr lang="en-US" sz="1600" dirty="0"/>
              <a:t> </a:t>
            </a:r>
            <a:r>
              <a:rPr lang="en-US" sz="1600" dirty="0" err="1" smtClean="0"/>
              <a:t>egymilliárd</a:t>
            </a:r>
            <a:endParaRPr lang="en-US" sz="1600" dirty="0" smtClean="0"/>
          </a:p>
          <a:p>
            <a:r>
              <a:rPr lang="en-US" sz="1600" dirty="0" smtClean="0"/>
              <a:t> </a:t>
            </a:r>
            <a:r>
              <a:rPr lang="hu-HU" sz="1600" dirty="0" err="1" smtClean="0"/>
              <a:t>itemen</a:t>
            </a:r>
            <a:r>
              <a:rPr lang="hu-HU" sz="1600" dirty="0" smtClean="0"/>
              <a:t> alapul</a:t>
            </a:r>
            <a:r>
              <a:rPr lang="en-US" sz="1600" dirty="0" smtClean="0"/>
              <a:t>…  </a:t>
            </a:r>
            <a:endParaRPr lang="en-US" sz="1600" dirty="0"/>
          </a:p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5686789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Big Data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91200" y="1600200"/>
            <a:ext cx="2743200" cy="1751012"/>
          </a:xfrm>
        </p:spPr>
        <p:txBody>
          <a:bodyPr/>
          <a:lstStyle/>
          <a:p>
            <a:pPr marL="0" indent="0">
              <a:buNone/>
            </a:pPr>
            <a:r>
              <a:rPr lang="en-US" dirty="0" err="1" smtClean="0"/>
              <a:t>Méret</a:t>
            </a:r>
            <a:endParaRPr lang="en-US" dirty="0" smtClean="0"/>
          </a:p>
          <a:p>
            <a:pPr marL="0" indent="0">
              <a:buNone/>
            </a:pPr>
            <a:r>
              <a:rPr lang="en-US" sz="2000" dirty="0" err="1" smtClean="0"/>
              <a:t>Több</a:t>
            </a:r>
            <a:r>
              <a:rPr lang="en-US" sz="2000" dirty="0" smtClean="0"/>
              <a:t> </a:t>
            </a:r>
            <a:r>
              <a:rPr lang="en-US" sz="2000" dirty="0" err="1" smtClean="0"/>
              <a:t>adat</a:t>
            </a:r>
            <a:endParaRPr lang="en-US" sz="2000" dirty="0" smtClean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304800" y="1600200"/>
            <a:ext cx="4202112" cy="175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25425" indent="-225425" algn="l" rtl="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E64D25"/>
              </a:buClr>
              <a:buSzPct val="90000"/>
              <a:buFont typeface="Arial" pitchFamily="34" charset="0"/>
              <a:buChar char="•"/>
              <a:defRPr sz="28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565150" indent="-225425" algn="l" rtl="0" eaLnBrk="0" fontAlgn="base" hangingPunct="0"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SzPct val="80000"/>
              <a:buFont typeface="Wingdings" pitchFamily="2" charset="2"/>
              <a:buChar char="§"/>
              <a:defRPr sz="2400">
                <a:solidFill>
                  <a:schemeClr val="bg2"/>
                </a:solidFill>
                <a:latin typeface="+mn-lt"/>
              </a:defRPr>
            </a:lvl2pPr>
            <a:lvl3pPr marL="914400" indent="-233363" algn="l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4D7085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bg2"/>
                </a:solidFill>
                <a:latin typeface="+mn-lt"/>
              </a:defRPr>
            </a:lvl3pPr>
            <a:lvl4pPr marL="1254125" indent="-225425" algn="l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E64D25"/>
              </a:buClr>
              <a:buSzPct val="80000"/>
              <a:buFont typeface="Wingdings" pitchFamily="2" charset="2"/>
              <a:buChar char="§"/>
              <a:defRPr sz="1600">
                <a:solidFill>
                  <a:schemeClr val="bg2"/>
                </a:solidFill>
                <a:latin typeface="+mn-lt"/>
              </a:defRPr>
            </a:lvl4pPr>
            <a:lvl5pPr marL="1541463" indent="-173038" algn="l" rtl="0" eaLnBrk="0" fontAlgn="base" hangingPunct="0"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SzPct val="80000"/>
              <a:buFont typeface="Wingdings" pitchFamily="2" charset="2"/>
              <a:buChar char="§"/>
              <a:defRPr sz="1200">
                <a:solidFill>
                  <a:schemeClr val="bg2"/>
                </a:solidFill>
                <a:latin typeface="+mn-lt"/>
              </a:defRPr>
            </a:lvl5pPr>
            <a:lvl6pPr marL="1998663" indent="-173038" algn="l" rtl="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SzPct val="80000"/>
              <a:buFont typeface="Wingdings" pitchFamily="2" charset="2"/>
              <a:buChar char="§"/>
              <a:defRPr sz="1200">
                <a:solidFill>
                  <a:schemeClr val="bg2"/>
                </a:solidFill>
                <a:latin typeface="+mn-lt"/>
              </a:defRPr>
            </a:lvl6pPr>
            <a:lvl7pPr marL="2455863" indent="-173038" algn="l" rtl="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SzPct val="80000"/>
              <a:buFont typeface="Wingdings" pitchFamily="2" charset="2"/>
              <a:buChar char="§"/>
              <a:defRPr sz="1200">
                <a:solidFill>
                  <a:schemeClr val="bg2"/>
                </a:solidFill>
                <a:latin typeface="+mn-lt"/>
              </a:defRPr>
            </a:lvl7pPr>
            <a:lvl8pPr marL="2913063" indent="-173038" algn="l" rtl="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SzPct val="80000"/>
              <a:buFont typeface="Wingdings" pitchFamily="2" charset="2"/>
              <a:buChar char="§"/>
              <a:defRPr sz="1200">
                <a:solidFill>
                  <a:schemeClr val="bg2"/>
                </a:solidFill>
                <a:latin typeface="+mn-lt"/>
              </a:defRPr>
            </a:lvl8pPr>
            <a:lvl9pPr marL="3370263" indent="-173038" algn="l" rtl="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SzPct val="80000"/>
              <a:buFont typeface="Wingdings" pitchFamily="2" charset="2"/>
              <a:buChar char="§"/>
              <a:defRPr sz="1200">
                <a:solidFill>
                  <a:schemeClr val="bg2"/>
                </a:solidFill>
                <a:latin typeface="+mn-lt"/>
              </a:defRPr>
            </a:lvl9pPr>
          </a:lstStyle>
          <a:p>
            <a:pPr marL="0" indent="0">
              <a:buNone/>
            </a:pPr>
            <a:r>
              <a:rPr lang="en-US" dirty="0" err="1" smtClean="0"/>
              <a:t>Komplexitás</a:t>
            </a:r>
            <a:endParaRPr lang="en-US" dirty="0" smtClean="0"/>
          </a:p>
          <a:p>
            <a:pPr marL="0" indent="0">
              <a:buNone/>
            </a:pPr>
            <a:r>
              <a:rPr lang="en-US" sz="2000" dirty="0" err="1" smtClean="0"/>
              <a:t>Bonyolultabb</a:t>
            </a:r>
            <a:r>
              <a:rPr lang="en-US" sz="2000" dirty="0" smtClean="0"/>
              <a:t> </a:t>
            </a:r>
            <a:r>
              <a:rPr lang="en-US" sz="2000" dirty="0" err="1" smtClean="0"/>
              <a:t>problémák</a:t>
            </a:r>
            <a:endParaRPr lang="en-US" sz="2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9400" y="2667000"/>
            <a:ext cx="2730500" cy="2722631"/>
          </a:xfrm>
          <a:prstGeom prst="rect">
            <a:avLst/>
          </a:prstGeom>
        </p:spPr>
      </p:pic>
      <p:sp>
        <p:nvSpPr>
          <p:cNvPr id="8" name="Content Placeholder 2"/>
          <p:cNvSpPr txBox="1">
            <a:spLocks/>
          </p:cNvSpPr>
          <p:nvPr/>
        </p:nvSpPr>
        <p:spPr bwMode="auto">
          <a:xfrm>
            <a:off x="228600" y="5638800"/>
            <a:ext cx="8458200" cy="9906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25425" indent="-225425" algn="l" rtl="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E64D25"/>
              </a:buClr>
              <a:buSzPct val="90000"/>
              <a:buFont typeface="Arial" pitchFamily="34" charset="0"/>
              <a:buChar char="•"/>
              <a:defRPr sz="28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565150" indent="-225425" algn="l" rtl="0" eaLnBrk="0" fontAlgn="base" hangingPunct="0"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SzPct val="80000"/>
              <a:buFont typeface="Wingdings" pitchFamily="2" charset="2"/>
              <a:buChar char="§"/>
              <a:defRPr sz="2400">
                <a:solidFill>
                  <a:schemeClr val="bg2"/>
                </a:solidFill>
                <a:latin typeface="+mn-lt"/>
              </a:defRPr>
            </a:lvl2pPr>
            <a:lvl3pPr marL="914400" indent="-233363" algn="l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4D7085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bg2"/>
                </a:solidFill>
                <a:latin typeface="+mn-lt"/>
              </a:defRPr>
            </a:lvl3pPr>
            <a:lvl4pPr marL="1254125" indent="-225425" algn="l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E64D25"/>
              </a:buClr>
              <a:buSzPct val="80000"/>
              <a:buFont typeface="Wingdings" pitchFamily="2" charset="2"/>
              <a:buChar char="§"/>
              <a:defRPr sz="1600">
                <a:solidFill>
                  <a:schemeClr val="bg2"/>
                </a:solidFill>
                <a:latin typeface="+mn-lt"/>
              </a:defRPr>
            </a:lvl4pPr>
            <a:lvl5pPr marL="1541463" indent="-173038" algn="l" rtl="0" eaLnBrk="0" fontAlgn="base" hangingPunct="0"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SzPct val="80000"/>
              <a:buFont typeface="Wingdings" pitchFamily="2" charset="2"/>
              <a:buChar char="§"/>
              <a:defRPr sz="1200">
                <a:solidFill>
                  <a:schemeClr val="bg2"/>
                </a:solidFill>
                <a:latin typeface="+mn-lt"/>
              </a:defRPr>
            </a:lvl5pPr>
            <a:lvl6pPr marL="1998663" indent="-173038" algn="l" rtl="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SzPct val="80000"/>
              <a:buFont typeface="Wingdings" pitchFamily="2" charset="2"/>
              <a:buChar char="§"/>
              <a:defRPr sz="1200">
                <a:solidFill>
                  <a:schemeClr val="bg2"/>
                </a:solidFill>
                <a:latin typeface="+mn-lt"/>
              </a:defRPr>
            </a:lvl6pPr>
            <a:lvl7pPr marL="2455863" indent="-173038" algn="l" rtl="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SzPct val="80000"/>
              <a:buFont typeface="Wingdings" pitchFamily="2" charset="2"/>
              <a:buChar char="§"/>
              <a:defRPr sz="1200">
                <a:solidFill>
                  <a:schemeClr val="bg2"/>
                </a:solidFill>
                <a:latin typeface="+mn-lt"/>
              </a:defRPr>
            </a:lvl7pPr>
            <a:lvl8pPr marL="2913063" indent="-173038" algn="l" rtl="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SzPct val="80000"/>
              <a:buFont typeface="Wingdings" pitchFamily="2" charset="2"/>
              <a:buChar char="§"/>
              <a:defRPr sz="1200">
                <a:solidFill>
                  <a:schemeClr val="bg2"/>
                </a:solidFill>
                <a:latin typeface="+mn-lt"/>
              </a:defRPr>
            </a:lvl8pPr>
            <a:lvl9pPr marL="3370263" indent="-173038" algn="l" rtl="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SzPct val="80000"/>
              <a:buFont typeface="Wingdings" pitchFamily="2" charset="2"/>
              <a:buChar char="§"/>
              <a:defRPr sz="1200">
                <a:solidFill>
                  <a:schemeClr val="bg2"/>
                </a:solidFill>
                <a:latin typeface="+mn-lt"/>
              </a:defRPr>
            </a:lvl9pPr>
          </a:lstStyle>
          <a:p>
            <a:pPr marL="0" indent="0" algn="ctr">
              <a:buNone/>
            </a:pPr>
            <a:r>
              <a:rPr lang="en-US" dirty="0" err="1" smtClean="0"/>
              <a:t>Valójában</a:t>
            </a:r>
            <a:r>
              <a:rPr lang="en-US" dirty="0" smtClean="0"/>
              <a:t> </a:t>
            </a:r>
            <a:r>
              <a:rPr lang="en-US" dirty="0" err="1" smtClean="0"/>
              <a:t>önmagában</a:t>
            </a:r>
            <a:r>
              <a:rPr lang="en-US" dirty="0" smtClean="0"/>
              <a:t> a </a:t>
            </a:r>
            <a:r>
              <a:rPr lang="en-US" dirty="0" err="1" smtClean="0"/>
              <a:t>méret</a:t>
            </a:r>
            <a:r>
              <a:rPr lang="en-US" dirty="0" smtClean="0"/>
              <a:t> </a:t>
            </a:r>
            <a:r>
              <a:rPr lang="en-US" dirty="0" err="1" smtClean="0"/>
              <a:t>nem</a:t>
            </a:r>
            <a:r>
              <a:rPr lang="en-US" dirty="0" smtClean="0"/>
              <a:t> </a:t>
            </a:r>
            <a:r>
              <a:rPr lang="en-US" dirty="0" err="1" smtClean="0"/>
              <a:t>izgi</a:t>
            </a:r>
            <a:r>
              <a:rPr lang="en-US" dirty="0" smtClean="0"/>
              <a:t>, </a:t>
            </a:r>
            <a:r>
              <a:rPr lang="en-US" dirty="0" err="1" smtClean="0"/>
              <a:t>csak</a:t>
            </a:r>
            <a:r>
              <a:rPr lang="en-US" dirty="0" smtClean="0"/>
              <a:t> ha </a:t>
            </a:r>
            <a:r>
              <a:rPr lang="en-US" dirty="0" err="1" smtClean="0"/>
              <a:t>attól</a:t>
            </a:r>
            <a:r>
              <a:rPr lang="en-US" dirty="0" smtClean="0"/>
              <a:t> is a </a:t>
            </a:r>
            <a:r>
              <a:rPr lang="en-US" dirty="0" err="1" smtClean="0"/>
              <a:t>komplexitás</a:t>
            </a:r>
            <a:r>
              <a:rPr lang="en-US" dirty="0" smtClean="0"/>
              <a:t> </a:t>
            </a:r>
            <a:r>
              <a:rPr lang="en-US" dirty="0" err="1" smtClean="0"/>
              <a:t>nő</a:t>
            </a:r>
            <a:r>
              <a:rPr lang="en-US" dirty="0"/>
              <a:t>!</a:t>
            </a:r>
            <a:r>
              <a:rPr lang="en-US" dirty="0" smtClean="0"/>
              <a:t> 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575088967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build="p"/>
      <p:bldP spid="8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hu-HU" altLang="hu-HU" dirty="0" smtClean="0"/>
              <a:t>Lojalitás és adatelemzés      </a:t>
            </a:r>
          </a:p>
        </p:txBody>
      </p:sp>
      <p:sp>
        <p:nvSpPr>
          <p:cNvPr id="36873" name="Text Box 9"/>
          <p:cNvSpPr txBox="1">
            <a:spLocks noChangeArrowheads="1"/>
          </p:cNvSpPr>
          <p:nvPr/>
        </p:nvSpPr>
        <p:spPr bwMode="ltGray">
          <a:xfrm>
            <a:off x="-51050" y="1814513"/>
            <a:ext cx="215315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0ABB8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hu-HU" altLang="hu-HU" b="1" dirty="0" smtClean="0"/>
              <a:t>„Adatok hőskora”</a:t>
            </a:r>
            <a:endParaRPr lang="en-US" altLang="hu-HU" b="1" dirty="0"/>
          </a:p>
        </p:txBody>
      </p:sp>
      <p:sp>
        <p:nvSpPr>
          <p:cNvPr id="36874" name="Text Box 10"/>
          <p:cNvSpPr txBox="1">
            <a:spLocks noChangeArrowheads="1"/>
          </p:cNvSpPr>
          <p:nvPr/>
        </p:nvSpPr>
        <p:spPr bwMode="ltGray">
          <a:xfrm>
            <a:off x="2055026" y="2232025"/>
            <a:ext cx="160813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0ABB8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hu-HU" altLang="hu-HU" b="1" dirty="0" smtClean="0"/>
              <a:t>„Szervezzük </a:t>
            </a:r>
          </a:p>
          <a:p>
            <a:pPr eaLnBrk="1" hangingPunct="1"/>
            <a:r>
              <a:rPr lang="hu-HU" altLang="hu-HU" b="1" dirty="0" smtClean="0"/>
              <a:t>rendszerbe!”</a:t>
            </a:r>
            <a:endParaRPr lang="en-US" altLang="hu-HU" b="1" dirty="0"/>
          </a:p>
        </p:txBody>
      </p:sp>
      <p:sp>
        <p:nvSpPr>
          <p:cNvPr id="36875" name="Text Box 11"/>
          <p:cNvSpPr txBox="1">
            <a:spLocks noChangeArrowheads="1"/>
          </p:cNvSpPr>
          <p:nvPr/>
        </p:nvSpPr>
        <p:spPr bwMode="ltGray">
          <a:xfrm>
            <a:off x="4454815" y="3179971"/>
            <a:ext cx="1332416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0ABB8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hu-HU" altLang="hu-HU" b="1" dirty="0" smtClean="0"/>
              <a:t>„Mérjünk,</a:t>
            </a:r>
          </a:p>
          <a:p>
            <a:pPr eaLnBrk="1" hangingPunct="1"/>
            <a:r>
              <a:rPr lang="hu-HU" altLang="hu-HU" b="1" dirty="0" smtClean="0"/>
              <a:t> mérjünk,</a:t>
            </a:r>
          </a:p>
          <a:p>
            <a:pPr eaLnBrk="1" hangingPunct="1"/>
            <a:r>
              <a:rPr lang="hu-HU" altLang="hu-HU" b="1" dirty="0" smtClean="0"/>
              <a:t> mérjünk!”</a:t>
            </a:r>
            <a:endParaRPr lang="en-US" altLang="hu-HU" b="1" dirty="0"/>
          </a:p>
        </p:txBody>
      </p:sp>
      <p:sp>
        <p:nvSpPr>
          <p:cNvPr id="36876" name="Text Box 12"/>
          <p:cNvSpPr txBox="1">
            <a:spLocks noChangeArrowheads="1"/>
          </p:cNvSpPr>
          <p:nvPr/>
        </p:nvSpPr>
        <p:spPr bwMode="ltGray">
          <a:xfrm>
            <a:off x="5769309" y="4111586"/>
            <a:ext cx="21018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0ABB8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hu-HU" altLang="hu-HU" b="1" dirty="0"/>
              <a:t>Cselekvés</a:t>
            </a:r>
            <a:r>
              <a:rPr lang="en-US" altLang="hu-HU" b="1" dirty="0"/>
              <a:t>/</a:t>
            </a:r>
            <a:r>
              <a:rPr lang="hu-HU" altLang="hu-HU" b="1" dirty="0"/>
              <a:t>Attitűd</a:t>
            </a:r>
            <a:endParaRPr lang="en-US" altLang="hu-HU" b="1" dirty="0"/>
          </a:p>
          <a:p>
            <a:pPr eaLnBrk="1" hangingPunct="1"/>
            <a:r>
              <a:rPr lang="hu-HU" altLang="hu-HU" b="1" dirty="0"/>
              <a:t>azonosítás</a:t>
            </a:r>
            <a:endParaRPr lang="en-US" altLang="hu-HU" b="1" dirty="0"/>
          </a:p>
        </p:txBody>
      </p:sp>
      <p:sp>
        <p:nvSpPr>
          <p:cNvPr id="36877" name="Text Box 13"/>
          <p:cNvSpPr txBox="1">
            <a:spLocks noChangeArrowheads="1"/>
          </p:cNvSpPr>
          <p:nvPr/>
        </p:nvSpPr>
        <p:spPr bwMode="ltGray">
          <a:xfrm>
            <a:off x="6572537" y="5310076"/>
            <a:ext cx="269817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0ABB8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hu-HU" altLang="hu-HU" b="1" dirty="0" smtClean="0"/>
              <a:t>Proaktív </a:t>
            </a:r>
          </a:p>
          <a:p>
            <a:pPr eaLnBrk="1" hangingPunct="1"/>
            <a:r>
              <a:rPr lang="hu-HU" altLang="hu-HU" b="1" dirty="0" smtClean="0"/>
              <a:t>ügyfélszintű marketing</a:t>
            </a:r>
            <a:endParaRPr lang="en-US" altLang="hu-HU" b="1" dirty="0"/>
          </a:p>
        </p:txBody>
      </p:sp>
      <p:sp>
        <p:nvSpPr>
          <p:cNvPr id="5129" name="Line 14"/>
          <p:cNvSpPr>
            <a:spLocks noChangeShapeType="1"/>
          </p:cNvSpPr>
          <p:nvPr/>
        </p:nvSpPr>
        <p:spPr bwMode="ltGray">
          <a:xfrm flipV="1">
            <a:off x="0" y="6302375"/>
            <a:ext cx="9144000" cy="1588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u-HU"/>
          </a:p>
        </p:txBody>
      </p:sp>
      <p:sp>
        <p:nvSpPr>
          <p:cNvPr id="5130" name="Text Box 15"/>
          <p:cNvSpPr txBox="1">
            <a:spLocks noChangeArrowheads="1"/>
          </p:cNvSpPr>
          <p:nvPr/>
        </p:nvSpPr>
        <p:spPr bwMode="ltGray">
          <a:xfrm>
            <a:off x="189350" y="6302375"/>
            <a:ext cx="69762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0ABB8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hu-HU" altLang="hu-HU" dirty="0" smtClean="0"/>
              <a:t>1995</a:t>
            </a:r>
            <a:endParaRPr lang="en-US" altLang="hu-HU" dirty="0"/>
          </a:p>
        </p:txBody>
      </p:sp>
      <p:sp>
        <p:nvSpPr>
          <p:cNvPr id="5131" name="Text Box 16"/>
          <p:cNvSpPr txBox="1">
            <a:spLocks noChangeArrowheads="1"/>
          </p:cNvSpPr>
          <p:nvPr/>
        </p:nvSpPr>
        <p:spPr bwMode="ltGray">
          <a:xfrm>
            <a:off x="2092763" y="6288088"/>
            <a:ext cx="69762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0ABB8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hu-HU" altLang="hu-HU" dirty="0" smtClean="0"/>
              <a:t>2000</a:t>
            </a:r>
            <a:endParaRPr lang="en-US" altLang="hu-HU" dirty="0"/>
          </a:p>
        </p:txBody>
      </p:sp>
      <p:sp>
        <p:nvSpPr>
          <p:cNvPr id="5132" name="Text Box 17"/>
          <p:cNvSpPr txBox="1">
            <a:spLocks noChangeArrowheads="1"/>
          </p:cNvSpPr>
          <p:nvPr/>
        </p:nvSpPr>
        <p:spPr bwMode="ltGray">
          <a:xfrm>
            <a:off x="4220013" y="6276975"/>
            <a:ext cx="69762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0ABB8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hu-HU" altLang="hu-HU" dirty="0" smtClean="0"/>
              <a:t>2005</a:t>
            </a:r>
            <a:endParaRPr lang="en-US" altLang="hu-HU" dirty="0"/>
          </a:p>
        </p:txBody>
      </p:sp>
      <p:sp>
        <p:nvSpPr>
          <p:cNvPr id="5133" name="Text Box 18"/>
          <p:cNvSpPr txBox="1">
            <a:spLocks noChangeArrowheads="1"/>
          </p:cNvSpPr>
          <p:nvPr/>
        </p:nvSpPr>
        <p:spPr bwMode="ltGray">
          <a:xfrm>
            <a:off x="7921625" y="6240462"/>
            <a:ext cx="5016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0ABB8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hu-HU" altLang="hu-HU" dirty="0"/>
              <a:t>Ma</a:t>
            </a:r>
            <a:endParaRPr lang="en-US" altLang="hu-HU" dirty="0"/>
          </a:p>
        </p:txBody>
      </p:sp>
      <p:sp>
        <p:nvSpPr>
          <p:cNvPr id="36883" name="Line 19"/>
          <p:cNvSpPr>
            <a:spLocks noChangeShapeType="1"/>
          </p:cNvSpPr>
          <p:nvPr/>
        </p:nvSpPr>
        <p:spPr bwMode="ltGray">
          <a:xfrm>
            <a:off x="1038225" y="2241550"/>
            <a:ext cx="0" cy="723900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u-HU"/>
          </a:p>
        </p:txBody>
      </p:sp>
      <p:sp>
        <p:nvSpPr>
          <p:cNvPr id="36884" name="Text Box 20"/>
          <p:cNvSpPr txBox="1">
            <a:spLocks noChangeArrowheads="1"/>
          </p:cNvSpPr>
          <p:nvPr/>
        </p:nvSpPr>
        <p:spPr bwMode="ltGray">
          <a:xfrm>
            <a:off x="618138" y="3114675"/>
            <a:ext cx="66396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0ABB8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hu-HU" altLang="hu-HU" sz="1400" dirty="0" smtClean="0"/>
              <a:t>DWH</a:t>
            </a:r>
          </a:p>
          <a:p>
            <a:pPr eaLnBrk="1" hangingPunct="1"/>
            <a:r>
              <a:rPr lang="hu-HU" altLang="hu-HU" sz="1400" dirty="0" smtClean="0"/>
              <a:t>OLAP</a:t>
            </a:r>
            <a:endParaRPr lang="en-US" altLang="hu-HU" sz="1400" dirty="0"/>
          </a:p>
        </p:txBody>
      </p:sp>
      <p:sp>
        <p:nvSpPr>
          <p:cNvPr id="36885" name="Text Box 21"/>
          <p:cNvSpPr txBox="1">
            <a:spLocks noChangeArrowheads="1"/>
          </p:cNvSpPr>
          <p:nvPr/>
        </p:nvSpPr>
        <p:spPr bwMode="ltGray">
          <a:xfrm>
            <a:off x="2320205" y="3487738"/>
            <a:ext cx="772968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0ABB8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hu-HU" altLang="hu-HU" sz="1400" dirty="0" smtClean="0"/>
              <a:t>CRM</a:t>
            </a:r>
          </a:p>
          <a:p>
            <a:pPr eaLnBrk="1" hangingPunct="1"/>
            <a:r>
              <a:rPr lang="hu-HU" altLang="hu-HU" sz="1400" dirty="0" err="1" smtClean="0"/>
              <a:t>aCRM</a:t>
            </a:r>
            <a:endParaRPr lang="hu-HU" altLang="hu-HU" sz="1400" dirty="0" smtClean="0"/>
          </a:p>
          <a:p>
            <a:pPr eaLnBrk="1" hangingPunct="1"/>
            <a:r>
              <a:rPr lang="hu-HU" altLang="hu-HU" sz="1400" dirty="0" smtClean="0"/>
              <a:t>…CRM</a:t>
            </a:r>
            <a:endParaRPr lang="hu-HU" altLang="hu-HU" sz="1400" dirty="0"/>
          </a:p>
        </p:txBody>
      </p:sp>
      <p:sp>
        <p:nvSpPr>
          <p:cNvPr id="36886" name="Line 22"/>
          <p:cNvSpPr>
            <a:spLocks noChangeShapeType="1"/>
          </p:cNvSpPr>
          <p:nvPr/>
        </p:nvSpPr>
        <p:spPr bwMode="ltGray">
          <a:xfrm>
            <a:off x="2838450" y="2876550"/>
            <a:ext cx="0" cy="560388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u-HU"/>
          </a:p>
        </p:txBody>
      </p:sp>
      <p:sp>
        <p:nvSpPr>
          <p:cNvPr id="36887" name="Line 23"/>
          <p:cNvSpPr>
            <a:spLocks noChangeShapeType="1"/>
          </p:cNvSpPr>
          <p:nvPr/>
        </p:nvSpPr>
        <p:spPr bwMode="ltGray">
          <a:xfrm flipH="1">
            <a:off x="5074444" y="4346898"/>
            <a:ext cx="14287" cy="649288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u-HU"/>
          </a:p>
        </p:txBody>
      </p:sp>
      <p:sp>
        <p:nvSpPr>
          <p:cNvPr id="36888" name="Text Box 24"/>
          <p:cNvSpPr txBox="1">
            <a:spLocks noChangeArrowheads="1"/>
          </p:cNvSpPr>
          <p:nvPr/>
        </p:nvSpPr>
        <p:spPr bwMode="ltGray">
          <a:xfrm>
            <a:off x="4811251" y="5048949"/>
            <a:ext cx="554959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0ABB8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hu-HU" altLang="hu-HU" sz="1400" dirty="0" smtClean="0"/>
              <a:t>NPS</a:t>
            </a:r>
          </a:p>
        </p:txBody>
      </p:sp>
      <p:sp>
        <p:nvSpPr>
          <p:cNvPr id="36889" name="Line 25"/>
          <p:cNvSpPr>
            <a:spLocks noChangeShapeType="1"/>
          </p:cNvSpPr>
          <p:nvPr/>
        </p:nvSpPr>
        <p:spPr bwMode="ltGray">
          <a:xfrm flipV="1">
            <a:off x="6892925" y="2311400"/>
            <a:ext cx="0" cy="1738313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u-HU"/>
          </a:p>
        </p:txBody>
      </p:sp>
      <p:sp>
        <p:nvSpPr>
          <p:cNvPr id="36891" name="Line 27"/>
          <p:cNvSpPr>
            <a:spLocks noChangeShapeType="1"/>
          </p:cNvSpPr>
          <p:nvPr/>
        </p:nvSpPr>
        <p:spPr bwMode="ltGray">
          <a:xfrm flipV="1">
            <a:off x="8148638" y="3778250"/>
            <a:ext cx="0" cy="1471613"/>
          </a:xfrm>
          <a:prstGeom prst="line">
            <a:avLst/>
          </a:prstGeom>
          <a:noFill/>
          <a:ln w="9525">
            <a:solidFill>
              <a:schemeClr val="bg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hu-HU"/>
          </a:p>
        </p:txBody>
      </p:sp>
      <p:sp>
        <p:nvSpPr>
          <p:cNvPr id="36892" name="Text Box 28"/>
          <p:cNvSpPr txBox="1">
            <a:spLocks noChangeArrowheads="1"/>
          </p:cNvSpPr>
          <p:nvPr/>
        </p:nvSpPr>
        <p:spPr bwMode="ltGray">
          <a:xfrm>
            <a:off x="6556208" y="2889947"/>
            <a:ext cx="2749471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0ABB8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hu-HU" altLang="hu-HU" dirty="0" smtClean="0"/>
              <a:t>Valós idejű</a:t>
            </a:r>
          </a:p>
          <a:p>
            <a:pPr eaLnBrk="1" hangingPunct="1"/>
            <a:r>
              <a:rPr lang="hu-HU" altLang="hu-HU" dirty="0" smtClean="0"/>
              <a:t>Automatizált </a:t>
            </a:r>
            <a:r>
              <a:rPr lang="hu-HU" altLang="hu-HU" dirty="0" err="1" smtClean="0"/>
              <a:t>mikroszintű</a:t>
            </a:r>
            <a:r>
              <a:rPr lang="hu-HU" altLang="hu-HU" dirty="0" smtClean="0"/>
              <a:t> </a:t>
            </a:r>
          </a:p>
          <a:p>
            <a:pPr eaLnBrk="1" hangingPunct="1"/>
            <a:r>
              <a:rPr lang="hu-HU" altLang="hu-HU" dirty="0" smtClean="0"/>
              <a:t>gépi döntések</a:t>
            </a:r>
            <a:endParaRPr lang="en-US" altLang="hu-HU" dirty="0"/>
          </a:p>
        </p:txBody>
      </p:sp>
      <p:sp>
        <p:nvSpPr>
          <p:cNvPr id="26" name="Text Box 17"/>
          <p:cNvSpPr txBox="1">
            <a:spLocks noChangeArrowheads="1"/>
          </p:cNvSpPr>
          <p:nvPr/>
        </p:nvSpPr>
        <p:spPr bwMode="ltGray">
          <a:xfrm>
            <a:off x="6007100" y="6276975"/>
            <a:ext cx="69762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0ABB8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hu-HU" altLang="hu-HU" dirty="0" smtClean="0"/>
              <a:t>2010</a:t>
            </a:r>
            <a:endParaRPr lang="en-US" altLang="hu-HU" dirty="0"/>
          </a:p>
        </p:txBody>
      </p:sp>
      <p:sp>
        <p:nvSpPr>
          <p:cNvPr id="27" name="Text Box 20"/>
          <p:cNvSpPr txBox="1">
            <a:spLocks noChangeArrowheads="1"/>
          </p:cNvSpPr>
          <p:nvPr/>
        </p:nvSpPr>
        <p:spPr bwMode="ltGray">
          <a:xfrm>
            <a:off x="659459" y="4449644"/>
            <a:ext cx="1797287" cy="1600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0ABB8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hu-HU" altLang="hu-HU" sz="1400" dirty="0" err="1" smtClean="0"/>
              <a:t>Churn</a:t>
            </a:r>
            <a:r>
              <a:rPr lang="hu-HU" altLang="hu-HU" sz="1400" dirty="0" smtClean="0"/>
              <a:t>/elvándorlás</a:t>
            </a:r>
            <a:endParaRPr lang="hu-HU" altLang="hu-HU" sz="1400" dirty="0"/>
          </a:p>
          <a:p>
            <a:pPr eaLnBrk="1" hangingPunct="1"/>
            <a:r>
              <a:rPr lang="hu-HU" altLang="hu-HU" sz="1400" dirty="0" smtClean="0"/>
              <a:t>Modellek</a:t>
            </a:r>
          </a:p>
          <a:p>
            <a:pPr eaLnBrk="1" hangingPunct="1"/>
            <a:endParaRPr lang="hu-HU" altLang="hu-HU" sz="1400" dirty="0"/>
          </a:p>
          <a:p>
            <a:pPr eaLnBrk="1" hangingPunct="1"/>
            <a:r>
              <a:rPr lang="hu-HU" altLang="hu-HU" sz="1400" dirty="0" err="1" smtClean="0"/>
              <a:t>Ügyfélszegmentáció</a:t>
            </a:r>
            <a:endParaRPr lang="hu-HU" altLang="hu-HU" sz="1400" dirty="0" smtClean="0"/>
          </a:p>
          <a:p>
            <a:pPr eaLnBrk="1" hangingPunct="1"/>
            <a:endParaRPr lang="hu-HU" altLang="hu-HU" sz="1400" dirty="0"/>
          </a:p>
          <a:p>
            <a:pPr eaLnBrk="1" hangingPunct="1"/>
            <a:endParaRPr lang="hu-HU" altLang="hu-HU" sz="1400" dirty="0" smtClean="0"/>
          </a:p>
          <a:p>
            <a:pPr eaLnBrk="1" hangingPunct="1"/>
            <a:r>
              <a:rPr lang="hu-HU" altLang="hu-HU" sz="1400" dirty="0" smtClean="0"/>
              <a:t>CV</a:t>
            </a:r>
            <a:endParaRPr lang="en-US" altLang="hu-HU" sz="1400" dirty="0"/>
          </a:p>
        </p:txBody>
      </p:sp>
      <p:sp>
        <p:nvSpPr>
          <p:cNvPr id="28" name="Text Box 20"/>
          <p:cNvSpPr txBox="1">
            <a:spLocks noChangeArrowheads="1"/>
          </p:cNvSpPr>
          <p:nvPr/>
        </p:nvSpPr>
        <p:spPr bwMode="ltGray">
          <a:xfrm>
            <a:off x="3338832" y="3673553"/>
            <a:ext cx="721672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0ABB8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hu-HU" altLang="hu-HU" sz="1400" dirty="0" smtClean="0"/>
              <a:t>360fok</a:t>
            </a:r>
            <a:endParaRPr lang="en-US" altLang="hu-HU" sz="1400" dirty="0"/>
          </a:p>
        </p:txBody>
      </p:sp>
      <p:sp>
        <p:nvSpPr>
          <p:cNvPr id="29" name="Text Box 24"/>
          <p:cNvSpPr txBox="1">
            <a:spLocks noChangeArrowheads="1"/>
          </p:cNvSpPr>
          <p:nvPr/>
        </p:nvSpPr>
        <p:spPr bwMode="ltGray">
          <a:xfrm>
            <a:off x="6494056" y="1660624"/>
            <a:ext cx="1207318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0ABB8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hu-HU" altLang="hu-HU" sz="1400" dirty="0" smtClean="0"/>
              <a:t>CES</a:t>
            </a:r>
          </a:p>
          <a:p>
            <a:pPr eaLnBrk="1" hangingPunct="1"/>
            <a:r>
              <a:rPr lang="hu-HU" altLang="hu-HU" sz="1400" dirty="0" err="1" smtClean="0"/>
              <a:t>Webanalitika</a:t>
            </a:r>
            <a:endParaRPr lang="hu-HU" altLang="hu-HU" sz="1400" dirty="0" smtClean="0"/>
          </a:p>
          <a:p>
            <a:pPr eaLnBrk="1" hangingPunct="1"/>
            <a:endParaRPr lang="hu-HU" altLang="hu-HU" sz="1400" dirty="0"/>
          </a:p>
        </p:txBody>
      </p:sp>
      <p:sp>
        <p:nvSpPr>
          <p:cNvPr id="30" name="Text Box 21"/>
          <p:cNvSpPr txBox="1">
            <a:spLocks noChangeArrowheads="1"/>
          </p:cNvSpPr>
          <p:nvPr/>
        </p:nvSpPr>
        <p:spPr bwMode="ltGray">
          <a:xfrm>
            <a:off x="2338026" y="5301940"/>
            <a:ext cx="1228220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0ABB8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hu-HU" altLang="hu-HU" sz="1400" dirty="0" smtClean="0"/>
          </a:p>
          <a:p>
            <a:pPr eaLnBrk="1" hangingPunct="1"/>
            <a:r>
              <a:rPr lang="hu-HU" altLang="hu-HU" sz="1400" dirty="0" err="1" smtClean="0"/>
              <a:t>Retention</a:t>
            </a:r>
            <a:r>
              <a:rPr lang="hu-HU" altLang="hu-HU" sz="1400" dirty="0" smtClean="0"/>
              <a:t> </a:t>
            </a:r>
          </a:p>
          <a:p>
            <a:pPr eaLnBrk="1" hangingPunct="1"/>
            <a:r>
              <a:rPr lang="hu-HU" altLang="hu-HU" sz="1400" dirty="0" smtClean="0"/>
              <a:t>management</a:t>
            </a:r>
            <a:endParaRPr lang="en-US" altLang="hu-HU" sz="1400" dirty="0"/>
          </a:p>
        </p:txBody>
      </p:sp>
    </p:spTree>
    <p:extLst>
      <p:ext uri="{BB962C8B-B14F-4D97-AF65-F5344CB8AC3E}">
        <p14:creationId xmlns:p14="http://schemas.microsoft.com/office/powerpoint/2010/main" val="1225948161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6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68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68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6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368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368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6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68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368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36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368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36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36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36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5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000"/>
                            </p:stCondLst>
                            <p:childTnLst>
                              <p:par>
                                <p:cTn id="7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3" grpId="0"/>
      <p:bldP spid="36874" grpId="0"/>
      <p:bldP spid="36875" grpId="0"/>
      <p:bldP spid="36876" grpId="0"/>
      <p:bldP spid="36877" grpId="0"/>
      <p:bldP spid="36883" grpId="0" animBg="1"/>
      <p:bldP spid="36884" grpId="0"/>
      <p:bldP spid="36885" grpId="0"/>
      <p:bldP spid="36886" grpId="0" animBg="1"/>
      <p:bldP spid="36887" grpId="0" animBg="1"/>
      <p:bldP spid="36888" grpId="0"/>
      <p:bldP spid="36889" grpId="0" animBg="1"/>
      <p:bldP spid="36891" grpId="0" animBg="1"/>
      <p:bldP spid="36892" grpId="0"/>
      <p:bldP spid="27" grpId="0"/>
      <p:bldP spid="28" grpId="0"/>
      <p:bldP spid="29" grpId="0"/>
      <p:bldP spid="3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Helyzetjelentés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902648">
            <a:off x="6538344" y="2771111"/>
            <a:ext cx="308906" cy="710758"/>
          </a:xfrm>
          <a:prstGeom prst="rect">
            <a:avLst/>
          </a:prstGeom>
          <a:scene3d>
            <a:camera prst="orthographicFront">
              <a:rot lat="3180000" lon="0" rev="17274000"/>
            </a:camera>
            <a:lightRig rig="threePt" dir="t"/>
          </a:scene3d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9624759">
            <a:off x="5724806" y="3234178"/>
            <a:ext cx="388228" cy="893268"/>
          </a:xfrm>
          <a:prstGeom prst="rect">
            <a:avLst/>
          </a:prstGeom>
          <a:scene3d>
            <a:camera prst="orthographicFront">
              <a:rot lat="3180000" lon="10800000" rev="17280000"/>
            </a:camera>
            <a:lightRig rig="threePt" dir="t"/>
          </a:scene3d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61632" y="838200"/>
            <a:ext cx="1877568" cy="2514600"/>
          </a:xfrm>
          <a:prstGeom prst="rect">
            <a:avLst/>
          </a:prstGeom>
          <a:scene3d>
            <a:camera prst="orthographicFront">
              <a:rot lat="21054000" lon="2460000" rev="240000"/>
            </a:camera>
            <a:lightRig rig="threePt" dir="t"/>
          </a:scene3d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269108">
            <a:off x="4225338" y="3170578"/>
            <a:ext cx="510247" cy="1174020"/>
          </a:xfrm>
          <a:prstGeom prst="rect">
            <a:avLst/>
          </a:prstGeom>
          <a:scene3d>
            <a:camera prst="orthographicFront">
              <a:rot lat="3180000" lon="0" rev="17274000"/>
            </a:camera>
            <a:lightRig rig="threePt" dir="t"/>
          </a:scene3d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9037220">
            <a:off x="3075329" y="4165922"/>
            <a:ext cx="780271" cy="1795313"/>
          </a:xfrm>
          <a:prstGeom prst="rect">
            <a:avLst/>
          </a:prstGeom>
          <a:scene3d>
            <a:camera prst="orthographicFront">
              <a:rot lat="3180000" lon="10800000" rev="17280000"/>
            </a:camera>
            <a:lightRig rig="threePt" dir="t"/>
          </a:scene3d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9711416">
            <a:off x="737307" y="4507862"/>
            <a:ext cx="1109609" cy="2553084"/>
          </a:xfrm>
          <a:prstGeom prst="rect">
            <a:avLst/>
          </a:prstGeom>
          <a:scene3d>
            <a:camera prst="orthographicFront">
              <a:rot lat="3180000" lon="0" rev="17274000"/>
            </a:camera>
            <a:lightRig rig="threePt" dir="t"/>
          </a:scene3d>
        </p:spPr>
      </p:pic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381000" y="1524000"/>
            <a:ext cx="7867650" cy="1219200"/>
          </a:xfrm>
        </p:spPr>
        <p:txBody>
          <a:bodyPr/>
          <a:lstStyle/>
          <a:p>
            <a:r>
              <a:rPr lang="hu-HU" sz="2400" dirty="0" smtClean="0"/>
              <a:t>Mire használjuk ma az ügyféladatot?</a:t>
            </a:r>
          </a:p>
          <a:p>
            <a:r>
              <a:rPr lang="hu-HU" sz="2400" dirty="0" smtClean="0"/>
              <a:t>Milyen létező alkalmazások vannak?</a:t>
            </a:r>
            <a:endParaRPr lang="en-US" sz="2400" dirty="0" smtClean="0"/>
          </a:p>
          <a:p>
            <a:r>
              <a:rPr lang="hu-HU" sz="2400" dirty="0" smtClean="0"/>
              <a:t>Bezzeg máshol</a:t>
            </a:r>
            <a:r>
              <a:rPr lang="hu-HU" sz="2400" dirty="0"/>
              <a:t> </a:t>
            </a:r>
            <a:r>
              <a:rPr lang="hu-HU" sz="2400" dirty="0" smtClean="0"/>
              <a:t>(és nem csak a Nyugat)!</a:t>
            </a:r>
            <a:endParaRPr lang="en-US" sz="2400" dirty="0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 bwMode="auto">
          <a:xfrm>
            <a:off x="5105400" y="4202491"/>
            <a:ext cx="3657600" cy="2611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25425" indent="-225425" algn="l" rtl="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E64D25"/>
              </a:buClr>
              <a:buSzPct val="90000"/>
              <a:buFont typeface="Arial" pitchFamily="34" charset="0"/>
              <a:buChar char="•"/>
              <a:defRPr sz="28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565150" indent="-225425" algn="l" rtl="0" eaLnBrk="0" fontAlgn="base" hangingPunct="0"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SzPct val="80000"/>
              <a:buFont typeface="Wingdings" pitchFamily="2" charset="2"/>
              <a:buChar char="§"/>
              <a:defRPr sz="2400">
                <a:solidFill>
                  <a:schemeClr val="bg2"/>
                </a:solidFill>
                <a:latin typeface="+mn-lt"/>
              </a:defRPr>
            </a:lvl2pPr>
            <a:lvl3pPr marL="914400" indent="-233363" algn="l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4D7085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bg2"/>
                </a:solidFill>
                <a:latin typeface="+mn-lt"/>
              </a:defRPr>
            </a:lvl3pPr>
            <a:lvl4pPr marL="1254125" indent="-225425" algn="l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E64D25"/>
              </a:buClr>
              <a:buSzPct val="80000"/>
              <a:buFont typeface="Wingdings" pitchFamily="2" charset="2"/>
              <a:buChar char="§"/>
              <a:defRPr sz="1600">
                <a:solidFill>
                  <a:schemeClr val="bg2"/>
                </a:solidFill>
                <a:latin typeface="+mn-lt"/>
              </a:defRPr>
            </a:lvl4pPr>
            <a:lvl5pPr marL="1541463" indent="-173038" algn="l" rtl="0" eaLnBrk="0" fontAlgn="base" hangingPunct="0"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SzPct val="80000"/>
              <a:buFont typeface="Wingdings" pitchFamily="2" charset="2"/>
              <a:buChar char="§"/>
              <a:defRPr sz="1200">
                <a:solidFill>
                  <a:schemeClr val="bg2"/>
                </a:solidFill>
                <a:latin typeface="+mn-lt"/>
              </a:defRPr>
            </a:lvl5pPr>
            <a:lvl6pPr marL="1998663" indent="-173038" algn="l" rtl="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SzPct val="80000"/>
              <a:buFont typeface="Wingdings" pitchFamily="2" charset="2"/>
              <a:buChar char="§"/>
              <a:defRPr sz="1200">
                <a:solidFill>
                  <a:schemeClr val="bg2"/>
                </a:solidFill>
                <a:latin typeface="+mn-lt"/>
              </a:defRPr>
            </a:lvl6pPr>
            <a:lvl7pPr marL="2455863" indent="-173038" algn="l" rtl="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SzPct val="80000"/>
              <a:buFont typeface="Wingdings" pitchFamily="2" charset="2"/>
              <a:buChar char="§"/>
              <a:defRPr sz="1200">
                <a:solidFill>
                  <a:schemeClr val="bg2"/>
                </a:solidFill>
                <a:latin typeface="+mn-lt"/>
              </a:defRPr>
            </a:lvl7pPr>
            <a:lvl8pPr marL="2913063" indent="-173038" algn="l" rtl="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SzPct val="80000"/>
              <a:buFont typeface="Wingdings" pitchFamily="2" charset="2"/>
              <a:buChar char="§"/>
              <a:defRPr sz="1200">
                <a:solidFill>
                  <a:schemeClr val="bg2"/>
                </a:solidFill>
                <a:latin typeface="+mn-lt"/>
              </a:defRPr>
            </a:lvl8pPr>
            <a:lvl9pPr marL="3370263" indent="-173038" algn="l" rtl="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SzPct val="80000"/>
              <a:buFont typeface="Wingdings" pitchFamily="2" charset="2"/>
              <a:buChar char="§"/>
              <a:defRPr sz="1200">
                <a:solidFill>
                  <a:schemeClr val="bg2"/>
                </a:solidFill>
                <a:latin typeface="+mn-lt"/>
              </a:defRPr>
            </a:lvl9pPr>
          </a:lstStyle>
          <a:p>
            <a:pPr marL="0" indent="0">
              <a:buNone/>
            </a:pPr>
            <a:r>
              <a:rPr lang="hu-HU" sz="2400" kern="0" dirty="0" smtClean="0"/>
              <a:t>Okok:</a:t>
            </a:r>
          </a:p>
          <a:p>
            <a:r>
              <a:rPr lang="hu-HU" sz="2400" kern="0" dirty="0" smtClean="0"/>
              <a:t>Méretek (pénz, megtérülés)</a:t>
            </a:r>
            <a:endParaRPr lang="en-US" sz="2400" kern="0" dirty="0" smtClean="0"/>
          </a:p>
          <a:p>
            <a:r>
              <a:rPr lang="hu-HU" sz="2400" kern="0" dirty="0" smtClean="0"/>
              <a:t>Szervezeti éretlenség</a:t>
            </a:r>
          </a:p>
          <a:p>
            <a:r>
              <a:rPr lang="hu-HU" sz="2400" kern="0" dirty="0" smtClean="0"/>
              <a:t>Kényelem</a:t>
            </a:r>
            <a:endParaRPr lang="en-US" sz="2400" kern="0" dirty="0"/>
          </a:p>
        </p:txBody>
      </p:sp>
      <p:sp>
        <p:nvSpPr>
          <p:cNvPr id="7" name="TextBox 6"/>
          <p:cNvSpPr txBox="1"/>
          <p:nvPr/>
        </p:nvSpPr>
        <p:spPr>
          <a:xfrm>
            <a:off x="3417204" y="5410200"/>
            <a:ext cx="1313180" cy="1107996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hu-HU" b="1" dirty="0" smtClean="0"/>
              <a:t>Mentalitás</a:t>
            </a:r>
            <a:endParaRPr lang="hu-HU" sz="66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4574485" y="5562600"/>
            <a:ext cx="530915" cy="1107996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hu-HU" dirty="0" smtClean="0"/>
              <a:t> </a:t>
            </a:r>
            <a:r>
              <a:rPr lang="hu-HU" sz="6600" dirty="0" smtClean="0"/>
              <a:t>{</a:t>
            </a:r>
            <a:endParaRPr lang="hu-HU" sz="6600" dirty="0"/>
          </a:p>
        </p:txBody>
      </p:sp>
    </p:spTree>
    <p:extLst>
      <p:ext uri="{BB962C8B-B14F-4D97-AF65-F5344CB8AC3E}">
        <p14:creationId xmlns:p14="http://schemas.microsoft.com/office/powerpoint/2010/main" val="2901573296"/>
      </p:ext>
    </p:extLst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  <p:bldP spid="12" grpId="0" build="p"/>
      <p:bldP spid="7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2674"/>
            <a:ext cx="8039100" cy="927100"/>
          </a:xfrm>
        </p:spPr>
        <p:txBody>
          <a:bodyPr/>
          <a:lstStyle/>
          <a:p>
            <a:pPr marL="0" indent="0">
              <a:buNone/>
            </a:pPr>
            <a:r>
              <a:rPr lang="hu-HU" sz="2800" dirty="0" smtClean="0"/>
              <a:t>Mentalitás</a:t>
            </a:r>
            <a:endParaRPr lang="hu-HU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79" y="1327059"/>
            <a:ext cx="7867650" cy="882741"/>
          </a:xfrm>
        </p:spPr>
        <p:txBody>
          <a:bodyPr/>
          <a:lstStyle/>
          <a:p>
            <a:r>
              <a:rPr lang="hu-HU" sz="2600" dirty="0" smtClean="0"/>
              <a:t>Klasszikus marketing leginkább kifelé kommunikál</a:t>
            </a:r>
          </a:p>
          <a:p>
            <a:pPr marL="0" indent="0">
              <a:buNone/>
            </a:pPr>
            <a:endParaRPr lang="hu-HU" sz="26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4600" y="2422710"/>
            <a:ext cx="2162175" cy="21145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2400299"/>
            <a:ext cx="2219325" cy="20574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494620" y="5257800"/>
            <a:ext cx="49680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 smtClean="0"/>
              <a:t>Az adat alapú marketing először figyel, aztán…</a:t>
            </a:r>
            <a:endParaRPr lang="hu-HU" dirty="0"/>
          </a:p>
        </p:txBody>
      </p:sp>
      <p:sp>
        <p:nvSpPr>
          <p:cNvPr id="10" name="TextBox 9"/>
          <p:cNvSpPr txBox="1"/>
          <p:nvPr/>
        </p:nvSpPr>
        <p:spPr>
          <a:xfrm>
            <a:off x="7083827" y="5791200"/>
            <a:ext cx="14029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 smtClean="0"/>
              <a:t>…modellez.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062644725"/>
      </p:ext>
    </p:extLst>
  </p:cSld>
  <p:clrMapOvr>
    <a:masterClrMapping/>
  </p:clrMapOvr>
  <p:transition xmlns:p14="http://schemas.microsoft.com/office/powerpoint/2010/main" advClick="0" advTm="15000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2674"/>
            <a:ext cx="8039100" cy="927100"/>
          </a:xfrm>
        </p:spPr>
        <p:txBody>
          <a:bodyPr/>
          <a:lstStyle/>
          <a:p>
            <a:pPr marL="0" indent="0">
              <a:buNone/>
            </a:pPr>
            <a:r>
              <a:rPr lang="hu-HU" sz="2800" dirty="0" smtClean="0"/>
              <a:t>Mentalitás</a:t>
            </a:r>
            <a:endParaRPr lang="hu-HU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79" y="1327059"/>
            <a:ext cx="7867650" cy="882741"/>
          </a:xfrm>
        </p:spPr>
        <p:txBody>
          <a:bodyPr/>
          <a:lstStyle/>
          <a:p>
            <a:r>
              <a:rPr lang="hu-HU" sz="2600" dirty="0" smtClean="0"/>
              <a:t>Hajlandó vagyok tudomásul venni ami az ügyfél mond?</a:t>
            </a:r>
          </a:p>
          <a:p>
            <a:pPr marL="0" indent="0">
              <a:buNone/>
            </a:pPr>
            <a:endParaRPr lang="hu-HU" sz="26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600" y="2819400"/>
            <a:ext cx="2162175" cy="21145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3750" y="2509837"/>
            <a:ext cx="2476500" cy="18383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04" y="3124200"/>
            <a:ext cx="2219325" cy="20574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5181600"/>
            <a:ext cx="1661160" cy="1100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134424"/>
      </p:ext>
    </p:extLst>
  </p:cSld>
  <p:clrMapOvr>
    <a:masterClrMapping/>
  </p:clrMapOvr>
  <p:transition xmlns:p14="http://schemas.microsoft.com/office/powerpoint/2010/main" advClick="0" advTm="15000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2674"/>
            <a:ext cx="8039100" cy="927100"/>
          </a:xfrm>
        </p:spPr>
        <p:txBody>
          <a:bodyPr/>
          <a:lstStyle/>
          <a:p>
            <a:pPr marL="0" indent="0">
              <a:buNone/>
            </a:pPr>
            <a:r>
              <a:rPr lang="hu-HU" sz="2800" dirty="0" smtClean="0"/>
              <a:t>Sikerrecept</a:t>
            </a:r>
            <a:endParaRPr lang="hu-HU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76400"/>
            <a:ext cx="7867650" cy="3657600"/>
          </a:xfrm>
        </p:spPr>
        <p:txBody>
          <a:bodyPr/>
          <a:lstStyle/>
          <a:p>
            <a:r>
              <a:rPr lang="hu-HU" sz="2600" dirty="0" smtClean="0"/>
              <a:t>Figyelés, megértés, modellek</a:t>
            </a:r>
          </a:p>
          <a:p>
            <a:r>
              <a:rPr lang="hu-HU" sz="2600" dirty="0" smtClean="0"/>
              <a:t>Bátor, következetes alkalmazás (újratervezés)</a:t>
            </a:r>
          </a:p>
          <a:p>
            <a:r>
              <a:rPr lang="hu-HU" sz="2600" dirty="0" smtClean="0"/>
              <a:t>Visszacsatolás (mérés, módosítás)</a:t>
            </a:r>
          </a:p>
          <a:p>
            <a:pPr marL="0" indent="0">
              <a:buNone/>
            </a:pPr>
            <a:endParaRPr lang="hu-HU" sz="2600" dirty="0" smtClean="0"/>
          </a:p>
          <a:p>
            <a:pPr marL="0" indent="0">
              <a:buNone/>
            </a:pPr>
            <a:r>
              <a:rPr lang="hu-HU" sz="2600" i="1" dirty="0" smtClean="0"/>
              <a:t>Fázisok:</a:t>
            </a:r>
            <a:endParaRPr lang="hu-HU" sz="2600" i="1" dirty="0"/>
          </a:p>
          <a:p>
            <a:pPr marL="0" indent="0">
              <a:buNone/>
            </a:pPr>
            <a:r>
              <a:rPr lang="hu-HU" sz="2600" dirty="0" smtClean="0"/>
              <a:t>1.) Adat alapú döntések</a:t>
            </a:r>
          </a:p>
          <a:p>
            <a:pPr marL="0" indent="0">
              <a:buNone/>
            </a:pPr>
            <a:r>
              <a:rPr lang="hu-HU" sz="2600" dirty="0" smtClean="0"/>
              <a:t>2.) (</a:t>
            </a:r>
            <a:r>
              <a:rPr lang="hu-HU" sz="2600" dirty="0" err="1" smtClean="0"/>
              <a:t>mikroszintű</a:t>
            </a:r>
            <a:r>
              <a:rPr lang="hu-HU" sz="2600" dirty="0" smtClean="0"/>
              <a:t>) döntések gépre bízása, </a:t>
            </a:r>
            <a:r>
              <a:rPr lang="hu-HU" sz="2600" dirty="0" err="1" smtClean="0"/>
              <a:t>real</a:t>
            </a:r>
            <a:r>
              <a:rPr lang="hu-HU" sz="2600" dirty="0" smtClean="0"/>
              <a:t> </a:t>
            </a:r>
            <a:r>
              <a:rPr lang="hu-HU" sz="2600" dirty="0" err="1" smtClean="0"/>
              <a:t>time</a:t>
            </a:r>
            <a:endParaRPr lang="hu-HU" sz="2600" dirty="0" smtClean="0"/>
          </a:p>
        </p:txBody>
      </p:sp>
    </p:spTree>
    <p:extLst>
      <p:ext uri="{BB962C8B-B14F-4D97-AF65-F5344CB8AC3E}">
        <p14:creationId xmlns:p14="http://schemas.microsoft.com/office/powerpoint/2010/main" val="654066714"/>
      </p:ext>
    </p:extLst>
  </p:cSld>
  <p:clrMapOvr>
    <a:masterClrMapping/>
  </p:clrMapOvr>
  <p:transition xmlns:p14="http://schemas.microsoft.com/office/powerpoint/2010/main" advClick="0" advTm="15000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149" y="3993932"/>
            <a:ext cx="5127625" cy="2620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Szövegdoboz 4"/>
          <p:cNvSpPr txBox="1"/>
          <p:nvPr/>
        </p:nvSpPr>
        <p:spPr>
          <a:xfrm rot="16200000">
            <a:off x="3548598" y="2769553"/>
            <a:ext cx="140936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r>
              <a:rPr lang="hu-HU" sz="1400" dirty="0" smtClean="0"/>
              <a:t>Hívások száma</a:t>
            </a:r>
            <a:endParaRPr lang="hu-HU" sz="1400" dirty="0"/>
          </a:p>
        </p:txBody>
      </p:sp>
      <p:sp>
        <p:nvSpPr>
          <p:cNvPr id="13" name="Szövegdoboz 5"/>
          <p:cNvSpPr txBox="1"/>
          <p:nvPr/>
        </p:nvSpPr>
        <p:spPr>
          <a:xfrm>
            <a:off x="5963542" y="4645223"/>
            <a:ext cx="22236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r>
              <a:rPr lang="hu-HU" sz="1400" dirty="0" smtClean="0"/>
              <a:t>Negatív hangvétel mutató</a:t>
            </a:r>
            <a:endParaRPr lang="hu-HU" sz="1400" dirty="0"/>
          </a:p>
        </p:txBody>
      </p:sp>
      <p:pic>
        <p:nvPicPr>
          <p:cNvPr id="11" name="Picture 10"/>
          <p:cNvPicPr>
            <a:picLocks noGrp="1"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78281" y="1868259"/>
            <a:ext cx="4582835" cy="28561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4" cstate="print"/>
          <a:srcRect l="14833" r="11684" b="18390"/>
          <a:stretch>
            <a:fillRect/>
          </a:stretch>
        </p:blipFill>
        <p:spPr bwMode="auto">
          <a:xfrm>
            <a:off x="823726" y="3962400"/>
            <a:ext cx="3767958" cy="21389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14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928182" y="2103437"/>
            <a:ext cx="3645990" cy="266131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3" y="181191"/>
            <a:ext cx="8039100" cy="927100"/>
          </a:xfrm>
        </p:spPr>
        <p:txBody>
          <a:bodyPr/>
          <a:lstStyle/>
          <a:p>
            <a:pPr marL="0" indent="0">
              <a:buNone/>
            </a:pPr>
            <a:r>
              <a:rPr lang="hu-HU" sz="3200" dirty="0" smtClean="0"/>
              <a:t>Negatív index</a:t>
            </a:r>
            <a:endParaRPr lang="hu-H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9578" y="1189408"/>
            <a:ext cx="8519622" cy="1141411"/>
          </a:xfrm>
        </p:spPr>
        <p:txBody>
          <a:bodyPr/>
          <a:lstStyle/>
          <a:p>
            <a:r>
              <a:rPr lang="hu-HU" dirty="0" smtClean="0"/>
              <a:t>A beszélgetések tartalom alapján történő hangvétel elemzése</a:t>
            </a:r>
            <a:endParaRPr lang="hu-HU" dirty="0"/>
          </a:p>
        </p:txBody>
      </p:sp>
      <p:sp>
        <p:nvSpPr>
          <p:cNvPr id="5" name="Szövegdoboz 9"/>
          <p:cNvSpPr txBox="1"/>
          <p:nvPr/>
        </p:nvSpPr>
        <p:spPr>
          <a:xfrm>
            <a:off x="644296" y="3848059"/>
            <a:ext cx="35945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400" dirty="0" smtClean="0"/>
              <a:t>Hangvétel átlagos alakulása naponta</a:t>
            </a:r>
            <a:endParaRPr lang="hu-HU" sz="1400" dirty="0"/>
          </a:p>
        </p:txBody>
      </p:sp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6" cstate="print"/>
          <a:srcRect l="40161" r="39546" b="86361"/>
          <a:stretch>
            <a:fillRect/>
          </a:stretch>
        </p:blipFill>
        <p:spPr bwMode="auto">
          <a:xfrm>
            <a:off x="7612117" y="7567339"/>
            <a:ext cx="1040524" cy="3574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Szövegdoboz 3"/>
          <p:cNvSpPr txBox="1"/>
          <p:nvPr/>
        </p:nvSpPr>
        <p:spPr>
          <a:xfrm>
            <a:off x="2071901" y="5877152"/>
            <a:ext cx="1771724" cy="33855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hu-HU" sz="1600" b="1" dirty="0" smtClean="0">
                <a:ln w="11430"/>
                <a:solidFill>
                  <a:srgbClr val="E64D25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WARNING!</a:t>
            </a:r>
          </a:p>
        </p:txBody>
      </p:sp>
      <p:sp>
        <p:nvSpPr>
          <p:cNvPr id="20" name="Jobbra nyíl 16"/>
          <p:cNvSpPr/>
          <p:nvPr/>
        </p:nvSpPr>
        <p:spPr bwMode="auto">
          <a:xfrm>
            <a:off x="8035250" y="3140603"/>
            <a:ext cx="422737" cy="281102"/>
          </a:xfrm>
          <a:prstGeom prst="rightArrow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1" name="Szövegdoboz 17"/>
          <p:cNvSpPr txBox="1"/>
          <p:nvPr/>
        </p:nvSpPr>
        <p:spPr>
          <a:xfrm>
            <a:off x="6830239" y="3030406"/>
            <a:ext cx="12954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200" b="1" dirty="0" smtClean="0"/>
              <a:t>A legtöbb beszélgetés semleges</a:t>
            </a:r>
            <a:endParaRPr lang="hu-HU" sz="1200" b="1" dirty="0"/>
          </a:p>
        </p:txBody>
      </p:sp>
    </p:spTree>
    <p:extLst>
      <p:ext uri="{BB962C8B-B14F-4D97-AF65-F5344CB8AC3E}">
        <p14:creationId xmlns:p14="http://schemas.microsoft.com/office/powerpoint/2010/main" val="3511639939"/>
      </p:ext>
    </p:extLst>
  </p:cSld>
  <p:clrMapOvr>
    <a:masterClrMapping/>
  </p:clrMapOvr>
  <p:transition xmlns:p14="http://schemas.microsoft.com/office/powerpoint/2010/main" advClick="0" advTm="20000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3" grpId="0" build="p"/>
      <p:bldP spid="5" grpId="0"/>
      <p:bldP spid="10" grpId="0" animBg="1"/>
      <p:bldP spid="20" grpId="0" animBg="1"/>
      <p:bldP spid="2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2674"/>
            <a:ext cx="8039100" cy="927100"/>
          </a:xfrm>
        </p:spPr>
        <p:txBody>
          <a:bodyPr/>
          <a:lstStyle/>
          <a:p>
            <a:pPr marL="0" indent="0">
              <a:buNone/>
            </a:pPr>
            <a:r>
              <a:rPr lang="hu-HU" sz="2800" dirty="0" smtClean="0"/>
              <a:t>Példák 1.</a:t>
            </a:r>
            <a:endParaRPr lang="hu-HU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76400"/>
            <a:ext cx="7867650" cy="3657600"/>
          </a:xfrm>
        </p:spPr>
        <p:txBody>
          <a:bodyPr/>
          <a:lstStyle/>
          <a:p>
            <a:pPr marL="0" indent="0">
              <a:buNone/>
            </a:pPr>
            <a:r>
              <a:rPr lang="hu-HU" sz="2600" dirty="0" smtClean="0"/>
              <a:t>Komplex lemorzsolódás modellek</a:t>
            </a:r>
          </a:p>
          <a:p>
            <a:pPr marL="0" indent="0">
              <a:buNone/>
            </a:pPr>
            <a:endParaRPr lang="hu-HU" sz="2600" dirty="0"/>
          </a:p>
          <a:p>
            <a:pPr>
              <a:buFontTx/>
              <a:buChar char="-"/>
            </a:pPr>
            <a:r>
              <a:rPr lang="hu-HU" sz="2600" dirty="0" smtClean="0"/>
              <a:t>Hálózatos adatok (térképi, </a:t>
            </a:r>
            <a:r>
              <a:rPr lang="hu-HU" sz="2600" dirty="0" err="1" smtClean="0"/>
              <a:t>social</a:t>
            </a:r>
            <a:r>
              <a:rPr lang="hu-HU" sz="2600" dirty="0" smtClean="0"/>
              <a:t>, fogyasztási…)</a:t>
            </a:r>
          </a:p>
          <a:p>
            <a:pPr>
              <a:buFontTx/>
              <a:buChar char="-"/>
            </a:pPr>
            <a:r>
              <a:rPr lang="hu-HU" sz="2600" dirty="0" smtClean="0"/>
              <a:t>Ügyfél (mond, írja, </a:t>
            </a:r>
            <a:r>
              <a:rPr lang="hu-HU" sz="2600" dirty="0" err="1" smtClean="0"/>
              <a:t>stb</a:t>
            </a:r>
            <a:r>
              <a:rPr lang="hu-HU" sz="2600" dirty="0" smtClean="0"/>
              <a:t>…)</a:t>
            </a:r>
          </a:p>
        </p:txBody>
      </p:sp>
    </p:spTree>
    <p:extLst>
      <p:ext uri="{BB962C8B-B14F-4D97-AF65-F5344CB8AC3E}">
        <p14:creationId xmlns:p14="http://schemas.microsoft.com/office/powerpoint/2010/main" val="2393546122"/>
      </p:ext>
    </p:extLst>
  </p:cSld>
  <p:clrMapOvr>
    <a:masterClrMapping/>
  </p:clrMapOvr>
  <p:transition xmlns:p14="http://schemas.microsoft.com/office/powerpoint/2010/main" advClick="0" advTm="15000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2674"/>
            <a:ext cx="8039100" cy="927100"/>
          </a:xfrm>
        </p:spPr>
        <p:txBody>
          <a:bodyPr/>
          <a:lstStyle/>
          <a:p>
            <a:pPr marL="0" indent="0">
              <a:buNone/>
            </a:pPr>
            <a:r>
              <a:rPr lang="hu-HU" sz="2800" dirty="0" smtClean="0"/>
              <a:t>Példák 2.</a:t>
            </a:r>
            <a:endParaRPr lang="hu-HU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76400"/>
            <a:ext cx="7867650" cy="3657600"/>
          </a:xfrm>
        </p:spPr>
        <p:txBody>
          <a:bodyPr/>
          <a:lstStyle/>
          <a:p>
            <a:pPr marL="0" indent="0">
              <a:buNone/>
            </a:pPr>
            <a:r>
              <a:rPr lang="hu-HU" sz="2600" dirty="0" err="1" smtClean="0"/>
              <a:t>Ügyfélkommunikáció</a:t>
            </a:r>
            <a:endParaRPr lang="hu-HU" sz="2600" dirty="0" smtClean="0"/>
          </a:p>
          <a:p>
            <a:pPr marL="0" indent="0">
              <a:buNone/>
            </a:pPr>
            <a:endParaRPr lang="hu-HU" sz="2600" dirty="0"/>
          </a:p>
          <a:p>
            <a:pPr>
              <a:buFontTx/>
              <a:buChar char="-"/>
            </a:pPr>
            <a:r>
              <a:rPr lang="hu-HU" sz="2600" dirty="0" smtClean="0"/>
              <a:t>Kimenő kampányok hatékonyabbá tétele</a:t>
            </a:r>
          </a:p>
          <a:p>
            <a:pPr>
              <a:buFontTx/>
              <a:buChar char="-"/>
            </a:pPr>
            <a:r>
              <a:rPr lang="hu-HU" sz="2600" dirty="0" smtClean="0"/>
              <a:t>Real </a:t>
            </a:r>
            <a:r>
              <a:rPr lang="hu-HU" sz="2600" dirty="0" err="1" smtClean="0"/>
              <a:t>time</a:t>
            </a:r>
            <a:r>
              <a:rPr lang="hu-HU" sz="2600" dirty="0" smtClean="0"/>
              <a:t> ajánlatok</a:t>
            </a:r>
          </a:p>
        </p:txBody>
      </p:sp>
    </p:spTree>
    <p:extLst>
      <p:ext uri="{BB962C8B-B14F-4D97-AF65-F5344CB8AC3E}">
        <p14:creationId xmlns:p14="http://schemas.microsoft.com/office/powerpoint/2010/main" val="1882507435"/>
      </p:ext>
    </p:extLst>
  </p:cSld>
  <p:clrMapOvr>
    <a:masterClrMapping/>
  </p:clrMapOvr>
  <p:transition xmlns:p14="http://schemas.microsoft.com/office/powerpoint/2010/main" advClick="0" advTm="15000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ounded Rectangle 70"/>
          <p:cNvSpPr/>
          <p:nvPr/>
        </p:nvSpPr>
        <p:spPr bwMode="auto">
          <a:xfrm>
            <a:off x="482638" y="1495571"/>
            <a:ext cx="1391646" cy="875990"/>
          </a:xfrm>
          <a:prstGeom prst="roundRect">
            <a:avLst/>
          </a:prstGeom>
          <a:ln>
            <a:solidFill>
              <a:srgbClr val="E64D25"/>
            </a:solidFill>
            <a:headEnd type="none" w="med" len="med"/>
            <a:tailEnd type="none" w="med" len="med"/>
          </a:ln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0" name="Rounded Rectangle 69"/>
          <p:cNvSpPr/>
          <p:nvPr/>
        </p:nvSpPr>
        <p:spPr bwMode="auto">
          <a:xfrm>
            <a:off x="7099262" y="4095373"/>
            <a:ext cx="1846313" cy="1678486"/>
          </a:xfrm>
          <a:prstGeom prst="roundRect">
            <a:avLst/>
          </a:prstGeom>
          <a:ln>
            <a:solidFill>
              <a:srgbClr val="E64D25"/>
            </a:solidFill>
            <a:headEnd type="none" w="med" len="med"/>
            <a:tailEnd type="none" w="med" len="med"/>
          </a:ln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8" name="Rounded Rectangle 67"/>
          <p:cNvSpPr/>
          <p:nvPr/>
        </p:nvSpPr>
        <p:spPr bwMode="auto">
          <a:xfrm>
            <a:off x="264502" y="5127129"/>
            <a:ext cx="2510441" cy="1454137"/>
          </a:xfrm>
          <a:prstGeom prst="roundRect">
            <a:avLst/>
          </a:prstGeom>
          <a:ln>
            <a:solidFill>
              <a:srgbClr val="E64D25"/>
            </a:solidFill>
            <a:headEnd type="none" w="med" len="med"/>
            <a:tailEnd type="none" w="med" len="med"/>
          </a:ln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6" name="Rounded Rectangle 65"/>
          <p:cNvSpPr/>
          <p:nvPr/>
        </p:nvSpPr>
        <p:spPr bwMode="auto">
          <a:xfrm>
            <a:off x="6949113" y="1591425"/>
            <a:ext cx="1996462" cy="1613257"/>
          </a:xfrm>
          <a:prstGeom prst="roundRect">
            <a:avLst/>
          </a:prstGeom>
          <a:ln>
            <a:solidFill>
              <a:srgbClr val="E64D25"/>
            </a:solidFill>
            <a:headEnd type="none" w="med" len="med"/>
            <a:tailEnd type="none" w="med" len="med"/>
          </a:ln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5" name="Rounded Rectangle 64"/>
          <p:cNvSpPr/>
          <p:nvPr/>
        </p:nvSpPr>
        <p:spPr bwMode="auto">
          <a:xfrm>
            <a:off x="366290" y="2959196"/>
            <a:ext cx="1872065" cy="1359750"/>
          </a:xfrm>
          <a:prstGeom prst="roundRect">
            <a:avLst/>
          </a:prstGeom>
          <a:ln>
            <a:solidFill>
              <a:srgbClr val="E64D25"/>
            </a:solidFill>
            <a:headEnd type="none" w="med" len="med"/>
            <a:tailEnd type="none" w="med" len="med"/>
          </a:ln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" y="152400"/>
            <a:ext cx="8039100" cy="927100"/>
          </a:xfrm>
        </p:spPr>
        <p:txBody>
          <a:bodyPr/>
          <a:lstStyle/>
          <a:p>
            <a:pPr marL="0" indent="0">
              <a:buNone/>
            </a:pPr>
            <a:r>
              <a:rPr lang="hu-HU" sz="3200" dirty="0"/>
              <a:t>Mit és hogyan mondjunk </a:t>
            </a:r>
            <a:r>
              <a:rPr lang="hu-HU" sz="3200" dirty="0" smtClean="0"/>
              <a:t/>
            </a:r>
            <a:br>
              <a:rPr lang="hu-HU" sz="3200" dirty="0" smtClean="0"/>
            </a:br>
            <a:r>
              <a:rPr lang="hu-HU" sz="3200" dirty="0" smtClean="0"/>
              <a:t>az </a:t>
            </a:r>
            <a:r>
              <a:rPr lang="hu-HU" sz="3200" dirty="0"/>
              <a:t>ügyfélnek?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6134" y="4287558"/>
            <a:ext cx="609600" cy="62155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3455" y="1513452"/>
            <a:ext cx="609600" cy="62155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08749" y="1663936"/>
            <a:ext cx="609600" cy="62155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3055" y="1628791"/>
            <a:ext cx="609600" cy="62155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56259" y="1750039"/>
            <a:ext cx="609600" cy="62155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36784" y="2318326"/>
            <a:ext cx="609600" cy="62155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6134" y="4973789"/>
            <a:ext cx="609600" cy="62155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5921" y="5194851"/>
            <a:ext cx="622354" cy="57323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344" y="5868422"/>
            <a:ext cx="622354" cy="573235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93553" y="5089741"/>
            <a:ext cx="593566" cy="561496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41225" y="4295542"/>
            <a:ext cx="593566" cy="561496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50973" y="4932382"/>
            <a:ext cx="593566" cy="561496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56009" y="4195718"/>
            <a:ext cx="593566" cy="561496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46475" y="2448484"/>
            <a:ext cx="593566" cy="561496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40041" y="2390599"/>
            <a:ext cx="593566" cy="561496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40041" y="1717011"/>
            <a:ext cx="593566" cy="561496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0070" y="5152306"/>
            <a:ext cx="609600" cy="621553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460" y="5190222"/>
            <a:ext cx="609600" cy="621553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3432" y="3000540"/>
            <a:ext cx="609600" cy="621553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769" y="3105522"/>
            <a:ext cx="609600" cy="621553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3032" y="3136440"/>
            <a:ext cx="593566" cy="561496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57843" y="3688177"/>
            <a:ext cx="593566" cy="561496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4538" y="3688972"/>
            <a:ext cx="593566" cy="561496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569" y="5849343"/>
            <a:ext cx="622354" cy="573235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30763" y="5874867"/>
            <a:ext cx="593566" cy="561496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90089" y="5780293"/>
            <a:ext cx="593566" cy="561496"/>
          </a:xfrm>
          <a:prstGeom prst="rect">
            <a:avLst/>
          </a:prstGeom>
        </p:spPr>
      </p:pic>
      <p:sp>
        <p:nvSpPr>
          <p:cNvPr id="69" name="Rounded Rectangle 68"/>
          <p:cNvSpPr/>
          <p:nvPr/>
        </p:nvSpPr>
        <p:spPr bwMode="auto">
          <a:xfrm>
            <a:off x="3015863" y="4318945"/>
            <a:ext cx="3866617" cy="1700855"/>
          </a:xfrm>
          <a:prstGeom prst="roundRect">
            <a:avLst/>
          </a:prstGeom>
          <a:ln>
            <a:solidFill>
              <a:srgbClr val="E64D25"/>
            </a:solidFill>
            <a:headEnd type="none" w="med" len="med"/>
            <a:tailEnd type="none" w="med" len="med"/>
          </a:ln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53" name="Picture 5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66986" y="5319794"/>
            <a:ext cx="622354" cy="573235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5839" y="5220703"/>
            <a:ext cx="622354" cy="573235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21946" y="4464751"/>
            <a:ext cx="622354" cy="573235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47239" y="4429984"/>
            <a:ext cx="622354" cy="573235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67789" y="4551907"/>
            <a:ext cx="622354" cy="573235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9926" y="4629594"/>
            <a:ext cx="622354" cy="573235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8083" y="4480361"/>
            <a:ext cx="622354" cy="573235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0030" y="4575765"/>
            <a:ext cx="622354" cy="573235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40201" y="5149281"/>
            <a:ext cx="593566" cy="561496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6381" y="5267284"/>
            <a:ext cx="593566" cy="561496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0556" y="5162536"/>
            <a:ext cx="593566" cy="561496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51787" y="5232442"/>
            <a:ext cx="593566" cy="561496"/>
          </a:xfrm>
          <a:prstGeom prst="rect">
            <a:avLst/>
          </a:prstGeom>
        </p:spPr>
      </p:pic>
      <p:sp>
        <p:nvSpPr>
          <p:cNvPr id="72" name="TextBox 71"/>
          <p:cNvSpPr txBox="1"/>
          <p:nvPr/>
        </p:nvSpPr>
        <p:spPr>
          <a:xfrm>
            <a:off x="315698" y="2390669"/>
            <a:ext cx="18440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200" b="1" dirty="0" smtClean="0"/>
              <a:t>100% sikeres operátor</a:t>
            </a:r>
            <a:endParaRPr lang="hu-HU" sz="1200" b="1" dirty="0"/>
          </a:p>
        </p:txBody>
      </p:sp>
      <p:sp>
        <p:nvSpPr>
          <p:cNvPr id="73" name="TextBox 72"/>
          <p:cNvSpPr txBox="1"/>
          <p:nvPr/>
        </p:nvSpPr>
        <p:spPr>
          <a:xfrm>
            <a:off x="7147504" y="3215866"/>
            <a:ext cx="184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200" b="1" dirty="0" smtClean="0"/>
              <a:t>50% sikeres operátor</a:t>
            </a:r>
          </a:p>
          <a:p>
            <a:r>
              <a:rPr lang="hu-HU" sz="1200" b="1" dirty="0" smtClean="0"/>
              <a:t>50% átlagos operátor</a:t>
            </a:r>
            <a:endParaRPr lang="hu-HU" sz="1200" b="1" dirty="0"/>
          </a:p>
        </p:txBody>
      </p:sp>
      <p:sp>
        <p:nvSpPr>
          <p:cNvPr id="74" name="TextBox 73"/>
          <p:cNvSpPr txBox="1"/>
          <p:nvPr/>
        </p:nvSpPr>
        <p:spPr>
          <a:xfrm>
            <a:off x="7133282" y="5780293"/>
            <a:ext cx="184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200" b="1" dirty="0" smtClean="0"/>
              <a:t>33% sikeres operátor</a:t>
            </a:r>
          </a:p>
          <a:p>
            <a:r>
              <a:rPr lang="hu-HU" sz="1200" b="1" dirty="0" smtClean="0"/>
              <a:t>67% átlagos operátor</a:t>
            </a:r>
            <a:endParaRPr lang="hu-HU" sz="1200" b="1" dirty="0"/>
          </a:p>
        </p:txBody>
      </p:sp>
      <p:sp>
        <p:nvSpPr>
          <p:cNvPr id="75" name="TextBox 74"/>
          <p:cNvSpPr txBox="1"/>
          <p:nvPr/>
        </p:nvSpPr>
        <p:spPr>
          <a:xfrm>
            <a:off x="450928" y="4324041"/>
            <a:ext cx="1852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200" b="1" dirty="0" smtClean="0"/>
              <a:t>40% sikeres operátor</a:t>
            </a:r>
          </a:p>
          <a:p>
            <a:r>
              <a:rPr lang="hu-HU" sz="1200" b="1" dirty="0" smtClean="0"/>
              <a:t>60% átlagos operátor</a:t>
            </a:r>
            <a:endParaRPr lang="hu-HU" sz="1200" b="1" dirty="0"/>
          </a:p>
        </p:txBody>
      </p:sp>
      <p:sp>
        <p:nvSpPr>
          <p:cNvPr id="76" name="TextBox 75"/>
          <p:cNvSpPr txBox="1"/>
          <p:nvPr/>
        </p:nvSpPr>
        <p:spPr>
          <a:xfrm>
            <a:off x="3851874" y="6019800"/>
            <a:ext cx="20831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200" b="1" dirty="0" smtClean="0"/>
              <a:t>67% nem sikeres operátor</a:t>
            </a:r>
          </a:p>
          <a:p>
            <a:r>
              <a:rPr lang="hu-HU" sz="1200" b="1" dirty="0" smtClean="0"/>
              <a:t>33% átlagos operátor</a:t>
            </a:r>
            <a:endParaRPr lang="hu-HU" sz="1200" b="1" dirty="0"/>
          </a:p>
        </p:txBody>
      </p:sp>
      <p:sp>
        <p:nvSpPr>
          <p:cNvPr id="78" name="Lekerekített téglalap feliratnak 8"/>
          <p:cNvSpPr/>
          <p:nvPr/>
        </p:nvSpPr>
        <p:spPr bwMode="auto">
          <a:xfrm rot="21197394">
            <a:off x="2128111" y="1375936"/>
            <a:ext cx="1773282" cy="515220"/>
          </a:xfrm>
          <a:prstGeom prst="wedgeRoundRectCallout">
            <a:avLst>
              <a:gd name="adj1" fmla="val -84309"/>
              <a:gd name="adj2" fmla="val 6512"/>
              <a:gd name="adj3" fmla="val 16667"/>
            </a:avLst>
          </a:prstGeom>
          <a:noFill/>
          <a:ln w="9525" cap="flat" cmpd="sng" algn="ctr">
            <a:solidFill>
              <a:srgbClr val="C0BFBF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9" name="Szövegdoboz 7"/>
          <p:cNvSpPr txBox="1"/>
          <p:nvPr/>
        </p:nvSpPr>
        <p:spPr>
          <a:xfrm rot="21156352">
            <a:off x="2078970" y="1458898"/>
            <a:ext cx="1918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Választékosan?</a:t>
            </a:r>
            <a:endParaRPr lang="hu-HU" dirty="0"/>
          </a:p>
        </p:txBody>
      </p:sp>
      <p:sp>
        <p:nvSpPr>
          <p:cNvPr id="80" name="Szövegdoboz 7"/>
          <p:cNvSpPr txBox="1"/>
          <p:nvPr/>
        </p:nvSpPr>
        <p:spPr>
          <a:xfrm rot="667918">
            <a:off x="2989408" y="3182767"/>
            <a:ext cx="1918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Udvariasan?</a:t>
            </a:r>
            <a:endParaRPr lang="hu-HU" dirty="0"/>
          </a:p>
        </p:txBody>
      </p:sp>
      <p:sp>
        <p:nvSpPr>
          <p:cNvPr id="81" name="Szövegdoboz 7"/>
          <p:cNvSpPr txBox="1"/>
          <p:nvPr/>
        </p:nvSpPr>
        <p:spPr>
          <a:xfrm rot="21156352">
            <a:off x="2305601" y="2175771"/>
            <a:ext cx="1918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Határozottan?</a:t>
            </a:r>
          </a:p>
        </p:txBody>
      </p:sp>
      <p:sp>
        <p:nvSpPr>
          <p:cNvPr id="82" name="Szövegdoboz 7"/>
          <p:cNvSpPr txBox="1"/>
          <p:nvPr/>
        </p:nvSpPr>
        <p:spPr>
          <a:xfrm rot="21156352">
            <a:off x="3899996" y="2501803"/>
            <a:ext cx="2193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Távolságtartóan?</a:t>
            </a:r>
          </a:p>
        </p:txBody>
      </p:sp>
      <p:sp>
        <p:nvSpPr>
          <p:cNvPr id="83" name="Szövegdoboz 7"/>
          <p:cNvSpPr txBox="1"/>
          <p:nvPr/>
        </p:nvSpPr>
        <p:spPr>
          <a:xfrm rot="663403">
            <a:off x="4112733" y="1293050"/>
            <a:ext cx="25545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Egyedi szófordulatokat használva?</a:t>
            </a:r>
          </a:p>
        </p:txBody>
      </p:sp>
      <p:sp>
        <p:nvSpPr>
          <p:cNvPr id="84" name="Szövegdoboz 7"/>
          <p:cNvSpPr txBox="1"/>
          <p:nvPr/>
        </p:nvSpPr>
        <p:spPr>
          <a:xfrm rot="21156352">
            <a:off x="2231477" y="3880604"/>
            <a:ext cx="12860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Hadarva?</a:t>
            </a:r>
          </a:p>
        </p:txBody>
      </p:sp>
      <p:sp>
        <p:nvSpPr>
          <p:cNvPr id="86" name="Szövegdoboz 7"/>
          <p:cNvSpPr txBox="1"/>
          <p:nvPr/>
        </p:nvSpPr>
        <p:spPr>
          <a:xfrm rot="1180052">
            <a:off x="5189386" y="3131977"/>
            <a:ext cx="199519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Az ügyfél beszédstílusához igazodva?</a:t>
            </a:r>
          </a:p>
        </p:txBody>
      </p:sp>
      <p:sp>
        <p:nvSpPr>
          <p:cNvPr id="87" name="Lekerekített téglalap feliratnak 8"/>
          <p:cNvSpPr/>
          <p:nvPr/>
        </p:nvSpPr>
        <p:spPr bwMode="auto">
          <a:xfrm rot="21197394">
            <a:off x="2004955" y="3794204"/>
            <a:ext cx="1744682" cy="515220"/>
          </a:xfrm>
          <a:prstGeom prst="wedgeRoundRectCallout">
            <a:avLst>
              <a:gd name="adj1" fmla="val -48976"/>
              <a:gd name="adj2" fmla="val 219146"/>
              <a:gd name="adj3" fmla="val 16667"/>
            </a:avLst>
          </a:prstGeom>
          <a:noFill/>
          <a:ln w="9525" cap="flat" cmpd="sng" algn="ctr">
            <a:solidFill>
              <a:srgbClr val="C0BFBF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88" name="Lekerekített téglalap feliratnak 8"/>
          <p:cNvSpPr/>
          <p:nvPr/>
        </p:nvSpPr>
        <p:spPr bwMode="auto">
          <a:xfrm rot="697424">
            <a:off x="4093493" y="1234774"/>
            <a:ext cx="2571115" cy="764389"/>
          </a:xfrm>
          <a:prstGeom prst="wedgeRoundRectCallout">
            <a:avLst>
              <a:gd name="adj1" fmla="val 78153"/>
              <a:gd name="adj2" fmla="val -32230"/>
              <a:gd name="adj3" fmla="val 16667"/>
            </a:avLst>
          </a:prstGeom>
          <a:noFill/>
          <a:ln w="9525" cap="flat" cmpd="sng" algn="ctr">
            <a:solidFill>
              <a:srgbClr val="C0BFBF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89" name="Lekerekített téglalap feliratnak 8"/>
          <p:cNvSpPr/>
          <p:nvPr/>
        </p:nvSpPr>
        <p:spPr bwMode="auto">
          <a:xfrm rot="21197394">
            <a:off x="2319230" y="2138231"/>
            <a:ext cx="1773282" cy="399731"/>
          </a:xfrm>
          <a:prstGeom prst="wedgeRoundRectCallout">
            <a:avLst>
              <a:gd name="adj1" fmla="val -77566"/>
              <a:gd name="adj2" fmla="val 190991"/>
              <a:gd name="adj3" fmla="val 16667"/>
            </a:avLst>
          </a:prstGeom>
          <a:noFill/>
          <a:ln w="9525" cap="flat" cmpd="sng" algn="ctr">
            <a:solidFill>
              <a:srgbClr val="C0BFBF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0" name="Lekerekített téglalap feliratnak 8"/>
          <p:cNvSpPr/>
          <p:nvPr/>
        </p:nvSpPr>
        <p:spPr bwMode="auto">
          <a:xfrm rot="21197394">
            <a:off x="3837869" y="2485944"/>
            <a:ext cx="2106108" cy="405916"/>
          </a:xfrm>
          <a:prstGeom prst="wedgeRoundRectCallout">
            <a:avLst>
              <a:gd name="adj1" fmla="val 116994"/>
              <a:gd name="adj2" fmla="val 3384"/>
              <a:gd name="adj3" fmla="val 16667"/>
            </a:avLst>
          </a:prstGeom>
          <a:noFill/>
          <a:ln w="9525" cap="flat" cmpd="sng" algn="ctr">
            <a:solidFill>
              <a:srgbClr val="C0BFBF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1" name="Lekerekített téglalap feliratnak 8"/>
          <p:cNvSpPr/>
          <p:nvPr/>
        </p:nvSpPr>
        <p:spPr bwMode="auto">
          <a:xfrm rot="1092795">
            <a:off x="5202106" y="3110479"/>
            <a:ext cx="1918948" cy="940776"/>
          </a:xfrm>
          <a:prstGeom prst="wedgeRoundRectCallout">
            <a:avLst>
              <a:gd name="adj1" fmla="val 100088"/>
              <a:gd name="adj2" fmla="val 7675"/>
              <a:gd name="adj3" fmla="val 16667"/>
            </a:avLst>
          </a:prstGeom>
          <a:noFill/>
          <a:ln w="9525" cap="flat" cmpd="sng" algn="ctr">
            <a:solidFill>
              <a:srgbClr val="C0BFBF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2" name="Lekerekített téglalap feliratnak 8"/>
          <p:cNvSpPr/>
          <p:nvPr/>
        </p:nvSpPr>
        <p:spPr bwMode="auto">
          <a:xfrm rot="685772">
            <a:off x="2960862" y="3164225"/>
            <a:ext cx="2106108" cy="436462"/>
          </a:xfrm>
          <a:prstGeom prst="wedgeRoundRectCallout">
            <a:avLst>
              <a:gd name="adj1" fmla="val 39156"/>
              <a:gd name="adj2" fmla="val 227383"/>
              <a:gd name="adj3" fmla="val 16667"/>
            </a:avLst>
          </a:prstGeom>
          <a:noFill/>
          <a:ln w="9525" cap="flat" cmpd="sng" algn="ctr">
            <a:solidFill>
              <a:srgbClr val="C0BFBF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3354852"/>
      </p:ext>
    </p:extLst>
  </p:cSld>
  <p:clrMapOvr>
    <a:masterClrMapping/>
  </p:clrMapOvr>
  <p:transition xmlns:p14="http://schemas.microsoft.com/office/powerpoint/2010/main" advClick="0" advTm="15000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/>
      <p:bldP spid="80" grpId="0"/>
      <p:bldP spid="81" grpId="0"/>
      <p:bldP spid="82" grpId="0"/>
      <p:bldP spid="83" grpId="0"/>
      <p:bldP spid="84" grpId="0"/>
      <p:bldP spid="86" grpId="0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9726" y="1396624"/>
            <a:ext cx="6257269" cy="10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9353" y="4850525"/>
            <a:ext cx="2916621" cy="1119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45114" y="3668141"/>
            <a:ext cx="2916621" cy="1119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50374" y="2490952"/>
            <a:ext cx="2916621" cy="1119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0712" y="2479190"/>
            <a:ext cx="3260835" cy="35117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24803" y="2463425"/>
            <a:ext cx="1044575" cy="3511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396624"/>
            <a:ext cx="1295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2463424"/>
            <a:ext cx="1295400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 Box 10"/>
          <p:cNvSpPr txBox="1">
            <a:spLocks noChangeArrowheads="1"/>
          </p:cNvSpPr>
          <p:nvPr/>
        </p:nvSpPr>
        <p:spPr bwMode="auto">
          <a:xfrm>
            <a:off x="228600" y="1553787"/>
            <a:ext cx="1295400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hu-HU" b="1" dirty="0">
                <a:solidFill>
                  <a:srgbClr val="E64D25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rebuchet MS" pitchFamily="34" charset="0"/>
              </a:rPr>
              <a:t>Call Center</a:t>
            </a:r>
          </a:p>
        </p:txBody>
      </p:sp>
      <p:sp>
        <p:nvSpPr>
          <p:cNvPr id="13" name="AutoShape 15"/>
          <p:cNvSpPr>
            <a:spLocks noChangeArrowheads="1"/>
          </p:cNvSpPr>
          <p:nvPr/>
        </p:nvSpPr>
        <p:spPr bwMode="auto">
          <a:xfrm>
            <a:off x="1371600" y="3960438"/>
            <a:ext cx="393700" cy="539751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D9D9D9"/>
          </a:solidFill>
          <a:ln w="9525" algn="ctr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endParaRPr lang="hu-HU"/>
          </a:p>
        </p:txBody>
      </p:sp>
      <p:sp>
        <p:nvSpPr>
          <p:cNvPr id="14" name="Text Box 16"/>
          <p:cNvSpPr txBox="1">
            <a:spLocks noChangeArrowheads="1"/>
          </p:cNvSpPr>
          <p:nvPr/>
        </p:nvSpPr>
        <p:spPr bwMode="auto">
          <a:xfrm>
            <a:off x="1577977" y="4635125"/>
            <a:ext cx="1793875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hu-HU" sz="1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rebuchet MS" pitchFamily="34" charset="0"/>
              </a:rPr>
              <a:t>Hang-</a:t>
            </a:r>
            <a:br>
              <a:rPr lang="hu-HU" sz="1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rebuchet MS" pitchFamily="34" charset="0"/>
              </a:rPr>
            </a:br>
            <a:r>
              <a:rPr lang="hu-HU" sz="1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rebuchet MS" pitchFamily="34" charset="0"/>
              </a:rPr>
              <a:t>feldolgozás</a:t>
            </a:r>
            <a:endParaRPr lang="hu-HU" sz="1600" b="1" dirty="0">
              <a:effectLst>
                <a:outerShdw blurRad="38100" dist="38100" dir="2700000" algn="tl">
                  <a:srgbClr val="C0C0C0"/>
                </a:outerShdw>
              </a:effectLst>
              <a:latin typeface="Trebuchet MS" pitchFamily="34" charset="0"/>
            </a:endParaRPr>
          </a:p>
        </p:txBody>
      </p:sp>
      <p:pic>
        <p:nvPicPr>
          <p:cNvPr id="15" name="Picture 17" descr="Text-Analytic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57600" y="3827087"/>
            <a:ext cx="757238" cy="7572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AutoShape 19"/>
          <p:cNvSpPr>
            <a:spLocks noChangeArrowheads="1"/>
          </p:cNvSpPr>
          <p:nvPr/>
        </p:nvSpPr>
        <p:spPr bwMode="auto">
          <a:xfrm>
            <a:off x="2989263" y="3966787"/>
            <a:ext cx="393700" cy="539751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D9D9D9"/>
          </a:solidFill>
          <a:ln w="9525" algn="ctr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endParaRPr lang="hu-HU"/>
          </a:p>
        </p:txBody>
      </p:sp>
      <p:pic>
        <p:nvPicPr>
          <p:cNvPr id="17" name="Picture 20" descr="gears_icon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41790" y="3582612"/>
            <a:ext cx="473075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Text Box 21"/>
          <p:cNvSpPr txBox="1">
            <a:spLocks noChangeArrowheads="1"/>
          </p:cNvSpPr>
          <p:nvPr/>
        </p:nvSpPr>
        <p:spPr bwMode="auto">
          <a:xfrm>
            <a:off x="3251200" y="2957138"/>
            <a:ext cx="1604963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hu-HU" sz="1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rebuchet MS" pitchFamily="34" charset="0"/>
              </a:rPr>
              <a:t>Szöveg-</a:t>
            </a:r>
            <a:br>
              <a:rPr lang="hu-HU" sz="1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rebuchet MS" pitchFamily="34" charset="0"/>
              </a:rPr>
            </a:br>
            <a:r>
              <a:rPr lang="hu-HU" sz="1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rebuchet MS" pitchFamily="34" charset="0"/>
              </a:rPr>
              <a:t>analitika</a:t>
            </a:r>
            <a:endParaRPr lang="hu-HU" sz="1600" b="1" dirty="0">
              <a:effectLst>
                <a:outerShdw blurRad="38100" dist="38100" dir="2700000" algn="tl">
                  <a:srgbClr val="C0C0C0"/>
                </a:outerShdw>
              </a:effectLst>
              <a:latin typeface="Trebuchet MS" pitchFamily="34" charset="0"/>
            </a:endParaRPr>
          </a:p>
        </p:txBody>
      </p:sp>
      <p:sp>
        <p:nvSpPr>
          <p:cNvPr id="19" name="AutoShape 22"/>
          <p:cNvSpPr>
            <a:spLocks noChangeArrowheads="1"/>
          </p:cNvSpPr>
          <p:nvPr/>
        </p:nvSpPr>
        <p:spPr bwMode="auto">
          <a:xfrm>
            <a:off x="4665663" y="3993774"/>
            <a:ext cx="393700" cy="539751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D9D9D9"/>
          </a:solidFill>
          <a:ln w="9525" algn="ctr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endParaRPr lang="hu-HU"/>
          </a:p>
        </p:txBody>
      </p:sp>
      <p:pic>
        <p:nvPicPr>
          <p:cNvPr id="20" name="Picture 23" descr="datacan_gray_icon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0328" y="3869949"/>
            <a:ext cx="930275" cy="65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Text Box 24"/>
          <p:cNvSpPr txBox="1">
            <a:spLocks noChangeArrowheads="1"/>
          </p:cNvSpPr>
          <p:nvPr/>
        </p:nvSpPr>
        <p:spPr bwMode="auto">
          <a:xfrm>
            <a:off x="6202363" y="3885825"/>
            <a:ext cx="1250950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hu-HU" sz="1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rebuchet MS" pitchFamily="34" charset="0"/>
              </a:rPr>
              <a:t>Strukturált </a:t>
            </a:r>
            <a:r>
              <a:rPr lang="hu-HU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rebuchet MS" pitchFamily="34" charset="0"/>
              </a:rPr>
              <a:t>adat</a:t>
            </a:r>
          </a:p>
        </p:txBody>
      </p:sp>
      <p:pic>
        <p:nvPicPr>
          <p:cNvPr id="22" name="Picture 26" descr="datacan_gray_icon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54615" y="2644399"/>
            <a:ext cx="854075" cy="59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27" descr="datacan_gray_icon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18290" y="2639638"/>
            <a:ext cx="854075" cy="59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28" descr="datacan_gray_icon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19703" y="5011363"/>
            <a:ext cx="854075" cy="59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Text Box 29"/>
          <p:cNvSpPr txBox="1">
            <a:spLocks noChangeArrowheads="1"/>
          </p:cNvSpPr>
          <p:nvPr/>
        </p:nvSpPr>
        <p:spPr bwMode="auto">
          <a:xfrm>
            <a:off x="4968876" y="3219073"/>
            <a:ext cx="1250950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hu-HU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rebuchet MS" pitchFamily="34" charset="0"/>
              </a:rPr>
              <a:t>Ügyféladat</a:t>
            </a:r>
          </a:p>
        </p:txBody>
      </p:sp>
      <p:sp>
        <p:nvSpPr>
          <p:cNvPr id="26" name="Text Box 30"/>
          <p:cNvSpPr txBox="1">
            <a:spLocks noChangeArrowheads="1"/>
          </p:cNvSpPr>
          <p:nvPr/>
        </p:nvSpPr>
        <p:spPr bwMode="auto">
          <a:xfrm>
            <a:off x="6397628" y="3214312"/>
            <a:ext cx="1501775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hu-HU" sz="1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rebuchet MS" pitchFamily="34" charset="0"/>
              </a:rPr>
              <a:t>Hívásadat</a:t>
            </a:r>
            <a:endParaRPr lang="hu-HU" sz="1600" b="1" dirty="0">
              <a:effectLst>
                <a:outerShdw blurRad="38100" dist="38100" dir="2700000" algn="tl">
                  <a:srgbClr val="C0C0C0"/>
                </a:outerShdw>
              </a:effectLst>
              <a:latin typeface="Trebuchet MS" pitchFamily="34" charset="0"/>
            </a:endParaRPr>
          </a:p>
        </p:txBody>
      </p:sp>
      <p:sp>
        <p:nvSpPr>
          <p:cNvPr id="27" name="Text Box 31"/>
          <p:cNvSpPr txBox="1">
            <a:spLocks noChangeArrowheads="1"/>
          </p:cNvSpPr>
          <p:nvPr/>
        </p:nvSpPr>
        <p:spPr bwMode="auto">
          <a:xfrm>
            <a:off x="5281615" y="5532062"/>
            <a:ext cx="2397125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hu-HU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rebuchet MS" pitchFamily="34" charset="0"/>
              </a:rPr>
              <a:t>Külső </a:t>
            </a:r>
            <a:r>
              <a:rPr lang="hu-HU" sz="1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rebuchet MS" pitchFamily="34" charset="0"/>
              </a:rPr>
              <a:t>adatbázisok</a:t>
            </a:r>
            <a:endParaRPr lang="hu-HU" sz="1600" b="1" dirty="0">
              <a:effectLst>
                <a:outerShdw blurRad="38100" dist="38100" dir="2700000" algn="tl">
                  <a:srgbClr val="C0C0C0"/>
                </a:outerShdw>
              </a:effectLst>
              <a:latin typeface="Trebuchet MS" pitchFamily="34" charset="0"/>
            </a:endParaRPr>
          </a:p>
        </p:txBody>
      </p:sp>
      <p:pic>
        <p:nvPicPr>
          <p:cNvPr id="28" name="Picture 36" descr="icon-clementin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139443" y="4417419"/>
            <a:ext cx="56356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37" descr="chart_icon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142288" y="5185987"/>
            <a:ext cx="609600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AutoShape 39"/>
          <p:cNvSpPr>
            <a:spLocks noChangeArrowheads="1"/>
          </p:cNvSpPr>
          <p:nvPr/>
        </p:nvSpPr>
        <p:spPr bwMode="auto">
          <a:xfrm>
            <a:off x="7634288" y="3939799"/>
            <a:ext cx="393700" cy="539751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D9D9D9"/>
          </a:solidFill>
          <a:ln w="9525" algn="ctr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endParaRPr lang="hu-HU"/>
          </a:p>
        </p:txBody>
      </p:sp>
      <p:pic>
        <p:nvPicPr>
          <p:cNvPr id="31" name="Picture 3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567240" y="3424239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AutoShape 39"/>
          <p:cNvSpPr>
            <a:spLocks noChangeArrowheads="1"/>
          </p:cNvSpPr>
          <p:nvPr/>
        </p:nvSpPr>
        <p:spPr bwMode="auto">
          <a:xfrm rot="5400000">
            <a:off x="6147077" y="3351932"/>
            <a:ext cx="393700" cy="53975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D9D9D9"/>
          </a:solidFill>
          <a:ln w="9525" algn="ctr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endParaRPr lang="hu-HU"/>
          </a:p>
        </p:txBody>
      </p:sp>
      <p:sp>
        <p:nvSpPr>
          <p:cNvPr id="34" name="AutoShape 39"/>
          <p:cNvSpPr>
            <a:spLocks noChangeArrowheads="1"/>
          </p:cNvSpPr>
          <p:nvPr/>
        </p:nvSpPr>
        <p:spPr bwMode="auto">
          <a:xfrm rot="16200000">
            <a:off x="6131310" y="4581642"/>
            <a:ext cx="393700" cy="53975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D9D9D9"/>
          </a:solidFill>
          <a:ln w="9525" algn="ctr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endParaRPr lang="hu-HU"/>
          </a:p>
        </p:txBody>
      </p:sp>
      <p:pic>
        <p:nvPicPr>
          <p:cNvPr id="35" name="Picture 28" descr="datacan_gray_icon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48833" y="5005778"/>
            <a:ext cx="854075" cy="59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304800" y="3499945"/>
            <a:ext cx="1237590" cy="1363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4" descr="D:\SPSS\ikonok\httpzcoolcomcnpicpng2new_png2_020Cristal_Intense_108png.png"/>
          <p:cNvPicPr>
            <a:picLocks noChangeAspect="1" noChangeArrowheads="1"/>
          </p:cNvPicPr>
          <p:nvPr/>
        </p:nvPicPr>
        <p:blipFill>
          <a:blip r:embed="rId10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2096821" y="3850785"/>
            <a:ext cx="788275" cy="788275"/>
          </a:xfrm>
          <a:prstGeom prst="rect">
            <a:avLst/>
          </a:prstGeom>
          <a:noFill/>
        </p:spPr>
      </p:pic>
      <p:pic>
        <p:nvPicPr>
          <p:cNvPr id="38" name="Picture 5" descr="D:\SPSS\ikonok\httpzcoolcomcnpicpng4056vista_icons_v3_007png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875059" y="3673366"/>
            <a:ext cx="819807" cy="819807"/>
          </a:xfrm>
          <a:prstGeom prst="rect">
            <a:avLst/>
          </a:prstGeom>
          <a:noFill/>
        </p:spPr>
      </p:pic>
      <p:pic>
        <p:nvPicPr>
          <p:cNvPr id="40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24801" y="1403420"/>
            <a:ext cx="1044576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" name="Text Box 10"/>
          <p:cNvSpPr txBox="1">
            <a:spLocks noChangeArrowheads="1"/>
          </p:cNvSpPr>
          <p:nvPr/>
        </p:nvSpPr>
        <p:spPr bwMode="auto">
          <a:xfrm>
            <a:off x="7799388" y="1576350"/>
            <a:ext cx="1295400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hu-HU" b="1" dirty="0" err="1" smtClean="0">
                <a:solidFill>
                  <a:srgbClr val="E64D25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rebuchet MS" pitchFamily="34" charset="0"/>
              </a:rPr>
              <a:t>Felhasz-nálók</a:t>
            </a:r>
            <a:endParaRPr lang="hu-HU" b="1" dirty="0">
              <a:solidFill>
                <a:srgbClr val="E64D25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rebuchet MS" pitchFamily="34" charset="0"/>
            </a:endParaRPr>
          </a:p>
        </p:txBody>
      </p:sp>
      <p:sp>
        <p:nvSpPr>
          <p:cNvPr id="42" name="Text Box 35"/>
          <p:cNvSpPr txBox="1">
            <a:spLocks noChangeArrowheads="1"/>
          </p:cNvSpPr>
          <p:nvPr/>
        </p:nvSpPr>
        <p:spPr bwMode="auto">
          <a:xfrm>
            <a:off x="7799388" y="2506009"/>
            <a:ext cx="1295400" cy="218521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hu-HU" sz="1600" b="1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rebuchet MS" pitchFamily="34" charset="0"/>
              </a:rPr>
              <a:t>aCRM</a:t>
            </a:r>
            <a:endParaRPr lang="hu-HU" sz="1600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Trebuchet MS" pitchFamily="34" charset="0"/>
            </a:endParaRPr>
          </a:p>
          <a:p>
            <a:pPr algn="ctr">
              <a:spcBef>
                <a:spcPct val="50000"/>
              </a:spcBef>
              <a:defRPr/>
            </a:pPr>
            <a:r>
              <a:rPr lang="hu-HU" sz="1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rebuchet MS" pitchFamily="34" charset="0"/>
              </a:rPr>
              <a:t>Marketing</a:t>
            </a:r>
          </a:p>
          <a:p>
            <a:pPr algn="ctr">
              <a:spcBef>
                <a:spcPct val="50000"/>
              </a:spcBef>
              <a:defRPr/>
            </a:pPr>
            <a:r>
              <a:rPr lang="hu-HU" sz="1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rebuchet MS" pitchFamily="34" charset="0"/>
              </a:rPr>
              <a:t>PR, </a:t>
            </a:r>
            <a:r>
              <a:rPr lang="hu-HU" sz="1600" b="1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rebuchet MS" pitchFamily="34" charset="0"/>
              </a:rPr>
              <a:t>Fraud</a:t>
            </a:r>
            <a:r>
              <a:rPr lang="hu-HU" sz="1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rebuchet MS" pitchFamily="34" charset="0"/>
              </a:rPr>
              <a:t>,</a:t>
            </a:r>
          </a:p>
          <a:p>
            <a:pPr algn="ctr">
              <a:spcBef>
                <a:spcPct val="50000"/>
              </a:spcBef>
              <a:defRPr/>
            </a:pPr>
            <a:r>
              <a:rPr lang="hu-HU" sz="16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rebuchet MS" pitchFamily="34" charset="0"/>
              </a:rPr>
              <a:t>Termékfej-</a:t>
            </a:r>
          </a:p>
          <a:p>
            <a:pPr algn="ctr">
              <a:spcBef>
                <a:spcPct val="50000"/>
              </a:spcBef>
              <a:defRPr/>
            </a:pPr>
            <a:r>
              <a:rPr lang="hu-HU" sz="1600" b="1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rebuchet MS" pitchFamily="34" charset="0"/>
              </a:rPr>
              <a:t>lesztés</a:t>
            </a:r>
            <a:endParaRPr lang="hu-HU" sz="1600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Trebuchet MS" pitchFamily="34" charset="0"/>
            </a:endParaRPr>
          </a:p>
          <a:p>
            <a:pPr algn="ctr">
              <a:spcBef>
                <a:spcPct val="50000"/>
              </a:spcBef>
              <a:defRPr/>
            </a:pPr>
            <a:endParaRPr lang="hu-HU" sz="1600" b="1" dirty="0">
              <a:effectLst>
                <a:outerShdw blurRad="38100" dist="38100" dir="2700000" algn="tl">
                  <a:srgbClr val="C0C0C0"/>
                </a:outerShdw>
              </a:effectLst>
              <a:latin typeface="Trebuchet MS" pitchFamily="34" charset="0"/>
            </a:endParaRPr>
          </a:p>
        </p:txBody>
      </p:sp>
      <p:pic>
        <p:nvPicPr>
          <p:cNvPr id="22530" name="Picture 2" descr="C:\Users\Judit\Desktop\Clem VOICE ikon - kicsi - RGB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254321" y="1524000"/>
            <a:ext cx="1030310" cy="762000"/>
          </a:xfrm>
          <a:prstGeom prst="rect">
            <a:avLst/>
          </a:prstGeom>
          <a:noFill/>
        </p:spPr>
      </p:pic>
      <p:sp>
        <p:nvSpPr>
          <p:cNvPr id="43" name="Cím 1"/>
          <p:cNvSpPr>
            <a:spLocks noGrp="1"/>
          </p:cNvSpPr>
          <p:nvPr>
            <p:ph type="title"/>
          </p:nvPr>
        </p:nvSpPr>
        <p:spPr>
          <a:xfrm>
            <a:off x="-76200" y="0"/>
            <a:ext cx="9220200" cy="1048636"/>
          </a:xfrm>
        </p:spPr>
        <p:txBody>
          <a:bodyPr/>
          <a:lstStyle/>
          <a:p>
            <a:pPr>
              <a:lnSpc>
                <a:spcPct val="100000"/>
              </a:lnSpc>
              <a:spcBef>
                <a:spcPts val="2400"/>
              </a:spcBef>
              <a:buNone/>
            </a:pPr>
            <a:r>
              <a:rPr lang="hu-HU" sz="3200" dirty="0" smtClean="0"/>
              <a:t>A </a:t>
            </a:r>
            <a:r>
              <a:rPr lang="hu-HU" sz="3200" dirty="0"/>
              <a:t>CLEMVOICE rendszer</a:t>
            </a:r>
            <a:endParaRPr lang="hu-HU" sz="3200" dirty="0" smtClean="0"/>
          </a:p>
        </p:txBody>
      </p:sp>
    </p:spTree>
    <p:extLst>
      <p:ext uri="{BB962C8B-B14F-4D97-AF65-F5344CB8AC3E}">
        <p14:creationId xmlns:p14="http://schemas.microsoft.com/office/powerpoint/2010/main" val="673214612"/>
      </p:ext>
    </p:extLst>
  </p:cSld>
  <p:clrMapOvr>
    <a:masterClrMapping/>
  </p:clrMapOvr>
  <p:transition xmlns:p14="http://schemas.microsoft.com/office/powerpoint/2010/main" advClick="0" advTm="15000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000"/>
                            </p:stCondLst>
                            <p:childTnLst>
                              <p:par>
                                <p:cTn id="7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0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  <p:bldP spid="14" grpId="0"/>
      <p:bldP spid="16" grpId="0" animBg="1"/>
      <p:bldP spid="18" grpId="0"/>
      <p:bldP spid="19" grpId="0" animBg="1"/>
      <p:bldP spid="21" grpId="0"/>
      <p:bldP spid="25" grpId="0"/>
      <p:bldP spid="26" grpId="0"/>
      <p:bldP spid="27" grpId="0"/>
      <p:bldP spid="33" grpId="0" animBg="1"/>
      <p:bldP spid="34" grpId="0" animBg="1"/>
      <p:bldP spid="4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" y="122779"/>
            <a:ext cx="8039100" cy="927100"/>
          </a:xfrm>
        </p:spPr>
        <p:txBody>
          <a:bodyPr/>
          <a:lstStyle/>
          <a:p>
            <a:pPr marL="0" indent="0">
              <a:buNone/>
            </a:pPr>
            <a:r>
              <a:rPr lang="hu-HU" sz="3200" dirty="0" smtClean="0"/>
              <a:t>Több kommunikációs csatornán egyszerre</a:t>
            </a:r>
            <a:endParaRPr lang="hu-HU" sz="3200" dirty="0"/>
          </a:p>
        </p:txBody>
      </p:sp>
      <p:sp>
        <p:nvSpPr>
          <p:cNvPr id="79" name="Tartalom helye 2"/>
          <p:cNvSpPr txBox="1">
            <a:spLocks/>
          </p:cNvSpPr>
          <p:nvPr/>
        </p:nvSpPr>
        <p:spPr bwMode="auto">
          <a:xfrm>
            <a:off x="4510313" y="1769974"/>
            <a:ext cx="4495801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25425" indent="-225425" algn="l" rtl="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E64D25"/>
              </a:buClr>
              <a:buSzPct val="90000"/>
              <a:buFont typeface="Arial" pitchFamily="34" charset="0"/>
              <a:buChar char="•"/>
              <a:defRPr sz="28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565150" indent="-225425" algn="l" rtl="0" eaLnBrk="0" fontAlgn="base" hangingPunct="0"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SzPct val="80000"/>
              <a:buFont typeface="Wingdings" pitchFamily="2" charset="2"/>
              <a:buChar char="§"/>
              <a:defRPr sz="2400">
                <a:solidFill>
                  <a:schemeClr val="bg2"/>
                </a:solidFill>
                <a:latin typeface="+mn-lt"/>
              </a:defRPr>
            </a:lvl2pPr>
            <a:lvl3pPr marL="914400" indent="-233363" algn="l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4D7085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bg2"/>
                </a:solidFill>
                <a:latin typeface="+mn-lt"/>
              </a:defRPr>
            </a:lvl3pPr>
            <a:lvl4pPr marL="1254125" indent="-225425" algn="l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E64D25"/>
              </a:buClr>
              <a:buSzPct val="80000"/>
              <a:buFont typeface="Wingdings" pitchFamily="2" charset="2"/>
              <a:buChar char="§"/>
              <a:defRPr sz="1600">
                <a:solidFill>
                  <a:schemeClr val="bg2"/>
                </a:solidFill>
                <a:latin typeface="+mn-lt"/>
              </a:defRPr>
            </a:lvl4pPr>
            <a:lvl5pPr marL="1541463" indent="-173038" algn="l" rtl="0" eaLnBrk="0" fontAlgn="base" hangingPunct="0"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SzPct val="80000"/>
              <a:buFont typeface="Wingdings" pitchFamily="2" charset="2"/>
              <a:buChar char="§"/>
              <a:defRPr sz="1200">
                <a:solidFill>
                  <a:schemeClr val="bg2"/>
                </a:solidFill>
                <a:latin typeface="+mn-lt"/>
              </a:defRPr>
            </a:lvl5pPr>
            <a:lvl6pPr marL="1998663" indent="-173038" algn="l" rtl="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SzPct val="80000"/>
              <a:buFont typeface="Wingdings" pitchFamily="2" charset="2"/>
              <a:buChar char="§"/>
              <a:defRPr sz="1200">
                <a:solidFill>
                  <a:schemeClr val="bg2"/>
                </a:solidFill>
                <a:latin typeface="+mn-lt"/>
              </a:defRPr>
            </a:lvl6pPr>
            <a:lvl7pPr marL="2455863" indent="-173038" algn="l" rtl="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SzPct val="80000"/>
              <a:buFont typeface="Wingdings" pitchFamily="2" charset="2"/>
              <a:buChar char="§"/>
              <a:defRPr sz="1200">
                <a:solidFill>
                  <a:schemeClr val="bg2"/>
                </a:solidFill>
                <a:latin typeface="+mn-lt"/>
              </a:defRPr>
            </a:lvl7pPr>
            <a:lvl8pPr marL="2913063" indent="-173038" algn="l" rtl="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SzPct val="80000"/>
              <a:buFont typeface="Wingdings" pitchFamily="2" charset="2"/>
              <a:buChar char="§"/>
              <a:defRPr sz="1200">
                <a:solidFill>
                  <a:schemeClr val="bg2"/>
                </a:solidFill>
                <a:latin typeface="+mn-lt"/>
              </a:defRPr>
            </a:lvl8pPr>
            <a:lvl9pPr marL="3370263" indent="-173038" algn="l" rtl="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SzPct val="80000"/>
              <a:buFont typeface="Wingdings" pitchFamily="2" charset="2"/>
              <a:buChar char="§"/>
              <a:defRPr sz="1200">
                <a:solidFill>
                  <a:schemeClr val="bg2"/>
                </a:solidFill>
                <a:latin typeface="+mn-lt"/>
              </a:defRPr>
            </a:lvl9pPr>
          </a:lstStyle>
          <a:p>
            <a:r>
              <a:rPr lang="hu-HU" sz="3200" kern="0" dirty="0"/>
              <a:t>Online </a:t>
            </a:r>
            <a:r>
              <a:rPr lang="hu-HU" sz="3200" kern="0" dirty="0" smtClean="0"/>
              <a:t>tartalom monitoring</a:t>
            </a:r>
          </a:p>
          <a:p>
            <a:pPr lvl="1" algn="just"/>
            <a:r>
              <a:rPr lang="hu-HU" kern="0" dirty="0" smtClean="0"/>
              <a:t>Bizalmi index</a:t>
            </a:r>
          </a:p>
          <a:p>
            <a:pPr lvl="1" algn="just"/>
            <a:r>
              <a:rPr lang="hu-HU" kern="0" dirty="0" smtClean="0"/>
              <a:t>Kampánykövetés</a:t>
            </a:r>
          </a:p>
          <a:p>
            <a:pPr lvl="1" algn="just"/>
            <a:r>
              <a:rPr lang="hu-HU" kern="0" dirty="0" smtClean="0"/>
              <a:t>Trendfigyelés</a:t>
            </a:r>
            <a:endParaRPr lang="hu-HU" kern="0" dirty="0"/>
          </a:p>
          <a:p>
            <a:r>
              <a:rPr lang="hu-HU" sz="3200" kern="0" dirty="0" smtClean="0"/>
              <a:t>Automatikus email feldolgozás</a:t>
            </a:r>
          </a:p>
          <a:p>
            <a:pPr lvl="1" algn="just"/>
            <a:r>
              <a:rPr lang="hu-HU" kern="0" dirty="0" smtClean="0"/>
              <a:t>Téma kategorizálás</a:t>
            </a:r>
          </a:p>
          <a:p>
            <a:pPr lvl="1" algn="just"/>
            <a:r>
              <a:rPr lang="hu-HU" kern="0" dirty="0" smtClean="0"/>
              <a:t>Automatikus lezárás</a:t>
            </a:r>
          </a:p>
        </p:txBody>
      </p:sp>
      <p:cxnSp>
        <p:nvCxnSpPr>
          <p:cNvPr id="80" name="Egyenes összekötő 4"/>
          <p:cNvCxnSpPr/>
          <p:nvPr/>
        </p:nvCxnSpPr>
        <p:spPr bwMode="auto">
          <a:xfrm>
            <a:off x="4495799" y="1882461"/>
            <a:ext cx="0" cy="4419600"/>
          </a:xfrm>
          <a:prstGeom prst="line">
            <a:avLst/>
          </a:prstGeom>
          <a:solidFill>
            <a:srgbClr val="AAC2D2"/>
          </a:solidFill>
          <a:ln w="9525" cap="flat" cmpd="sng" algn="ctr">
            <a:solidFill>
              <a:srgbClr val="C0BFB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</p:cxnSp>
      <p:pic>
        <p:nvPicPr>
          <p:cNvPr id="2052" name="Picture 4" descr="http://demandspring.com/wp-content/uploads/2013/01/Email-Open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1600200"/>
            <a:ext cx="3200400" cy="2129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://btge.hu/btge/images/stories/foru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825" y="3903574"/>
            <a:ext cx="2857500" cy="2847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6021152"/>
      </p:ext>
    </p:extLst>
  </p:cSld>
  <p:clrMapOvr>
    <a:masterClrMapping/>
  </p:clrMapOvr>
  <p:transition xmlns:p14="http://schemas.microsoft.com/office/powerpoint/2010/main" advClick="0" advTm="12000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32021265"/>
      </p:ext>
    </p:extLst>
  </p:cSld>
  <p:clrMapOvr>
    <a:masterClrMapping/>
  </p:clrMapOvr>
  <p:transition xmlns:p14="http://schemas.microsoft.com/office/powerpoint/2010/main" advClick="0" advTm="25000"/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2674"/>
            <a:ext cx="8039100" cy="927100"/>
          </a:xfrm>
        </p:spPr>
        <p:txBody>
          <a:bodyPr/>
          <a:lstStyle/>
          <a:p>
            <a:pPr marL="0" indent="0">
              <a:buNone/>
            </a:pPr>
            <a:r>
              <a:rPr lang="hu-HU" sz="2800" dirty="0" smtClean="0"/>
              <a:t>Összegzés</a:t>
            </a:r>
            <a:endParaRPr lang="hu-HU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79" y="1327059"/>
            <a:ext cx="7867650" cy="2886261"/>
          </a:xfrm>
        </p:spPr>
        <p:txBody>
          <a:bodyPr/>
          <a:lstStyle/>
          <a:p>
            <a:r>
              <a:rPr lang="hu-HU" sz="2600" dirty="0" smtClean="0"/>
              <a:t>A technológiák készen állnak</a:t>
            </a:r>
          </a:p>
          <a:p>
            <a:r>
              <a:rPr lang="hu-HU" sz="2600" dirty="0" smtClean="0"/>
              <a:t>Hatékony alkalmazáshoz új struktúrák, folyamatok</a:t>
            </a:r>
          </a:p>
          <a:p>
            <a:r>
              <a:rPr lang="hu-HU" sz="2600" dirty="0" smtClean="0"/>
              <a:t>És új szemlélet (modellezés, testreszabás, visszamérés)</a:t>
            </a:r>
          </a:p>
          <a:p>
            <a:r>
              <a:rPr lang="hu-HU" sz="2600" dirty="0" smtClean="0"/>
              <a:t>Applikációk (end </a:t>
            </a:r>
            <a:r>
              <a:rPr lang="hu-HU" sz="2600" dirty="0" err="1" smtClean="0"/>
              <a:t>to</a:t>
            </a:r>
            <a:r>
              <a:rPr lang="hu-HU" sz="2600" dirty="0" smtClean="0"/>
              <a:t> </a:t>
            </a:r>
            <a:r>
              <a:rPr lang="hu-HU" sz="2600" dirty="0" err="1" smtClean="0"/>
              <a:t>end</a:t>
            </a:r>
            <a:r>
              <a:rPr lang="hu-HU" sz="2600" dirty="0" smtClean="0"/>
              <a:t> megoldások)</a:t>
            </a:r>
          </a:p>
          <a:p>
            <a:pPr marL="0" indent="0">
              <a:buNone/>
            </a:pPr>
            <a:endParaRPr lang="hu-HU" sz="2600" dirty="0"/>
          </a:p>
        </p:txBody>
      </p:sp>
    </p:spTree>
    <p:extLst>
      <p:ext uri="{BB962C8B-B14F-4D97-AF65-F5344CB8AC3E}">
        <p14:creationId xmlns:p14="http://schemas.microsoft.com/office/powerpoint/2010/main" val="2965681002"/>
      </p:ext>
    </p:extLst>
  </p:cSld>
  <p:clrMapOvr>
    <a:masterClrMapping/>
  </p:clrMapOvr>
  <p:transition xmlns:p14="http://schemas.microsoft.com/office/powerpoint/2010/main" advClick="0" advTm="15000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0" y="2438400"/>
            <a:ext cx="6934200" cy="4308487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4495800"/>
            <a:ext cx="7867650" cy="1221171"/>
          </a:xfrm>
        </p:spPr>
        <p:txBody>
          <a:bodyPr/>
          <a:lstStyle/>
          <a:p>
            <a:pPr marL="0" indent="0" algn="ctr">
              <a:spcBef>
                <a:spcPts val="0"/>
              </a:spcBef>
              <a:buNone/>
              <a:tabLst>
                <a:tab pos="1160463" algn="l"/>
              </a:tabLst>
            </a:pPr>
            <a:r>
              <a:rPr lang="hu-HU" sz="2400" dirty="0" smtClean="0"/>
              <a:t>Körmendi György</a:t>
            </a:r>
          </a:p>
          <a:p>
            <a:pPr marL="0" indent="0" algn="ctr">
              <a:spcBef>
                <a:spcPts val="0"/>
              </a:spcBef>
              <a:buNone/>
              <a:tabLst>
                <a:tab pos="1160463" algn="l"/>
              </a:tabLst>
            </a:pPr>
            <a:r>
              <a:rPr lang="hu-HU" sz="2400" dirty="0" err="1" smtClean="0"/>
              <a:t>gykormendi</a:t>
            </a:r>
            <a:r>
              <a:rPr lang="hu-HU" sz="2400" dirty="0" smtClean="0"/>
              <a:t>@</a:t>
            </a:r>
            <a:r>
              <a:rPr lang="hu-HU" sz="2400" dirty="0" err="1" smtClean="0"/>
              <a:t>clementine.hu</a:t>
            </a:r>
            <a:endParaRPr lang="hu-HU" sz="2400" dirty="0" smtClean="0"/>
          </a:p>
        </p:txBody>
      </p:sp>
      <p:pic>
        <p:nvPicPr>
          <p:cNvPr id="2050" name="Picture 2" descr="http://www.theredparlour.com/files/2012_LETTERING_TATTOO/TATTOO_LOYALTY_LETTERING_BLUE_IT_AT_THE_RED_PARLOUR_QUEENS_N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7950" y="1217228"/>
            <a:ext cx="3333750" cy="2819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4789049"/>
      </p:ext>
    </p:extLst>
  </p:cSld>
  <p:clrMapOvr>
    <a:masterClrMapping/>
  </p:clrMapOvr>
  <p:transition xmlns:p14="http://schemas.microsoft.com/office/powerpoint/2010/main" advClick="0" advTm="10000"/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3_clementine1">
  <a:themeElements>
    <a:clrScheme name="">
      <a:dk1>
        <a:srgbClr val="000000"/>
      </a:dk1>
      <a:lt1>
        <a:srgbClr val="FFFFFF"/>
      </a:lt1>
      <a:dk2>
        <a:srgbClr val="FFFFFF"/>
      </a:dk2>
      <a:lt2>
        <a:srgbClr val="000000"/>
      </a:lt2>
      <a:accent1>
        <a:srgbClr val="969696"/>
      </a:accent1>
      <a:accent2>
        <a:srgbClr val="CC0000"/>
      </a:accent2>
      <a:accent3>
        <a:srgbClr val="FFFFFF"/>
      </a:accent3>
      <a:accent4>
        <a:srgbClr val="000000"/>
      </a:accent4>
      <a:accent5>
        <a:srgbClr val="C9C9C9"/>
      </a:accent5>
      <a:accent6>
        <a:srgbClr val="B90000"/>
      </a:accent6>
      <a:hlink>
        <a:srgbClr val="000000"/>
      </a:hlink>
      <a:folHlink>
        <a:srgbClr val="009CA8"/>
      </a:folHlink>
    </a:clrScheme>
    <a:fontScheme name="Redesigned SPSS PPT Template 4-2006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AAC2D2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17961" dir="2700000" algn="ctr" rotWithShape="0">
                  <a:schemeClr val="tx1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AAC2D2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17961" dir="2700000" algn="ctr" rotWithShape="0">
                  <a:schemeClr val="tx1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Redesigned SPSS PPT Template 4-2006 4 1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969696"/>
        </a:accent1>
        <a:accent2>
          <a:srgbClr val="33CCFF"/>
        </a:accent2>
        <a:accent3>
          <a:srgbClr val="FFFFFF"/>
        </a:accent3>
        <a:accent4>
          <a:srgbClr val="000000"/>
        </a:accent4>
        <a:accent5>
          <a:srgbClr val="C9C9C9"/>
        </a:accent5>
        <a:accent6>
          <a:srgbClr val="2DB9E7"/>
        </a:accent6>
        <a:hlink>
          <a:srgbClr val="000000"/>
        </a:hlink>
        <a:folHlink>
          <a:srgbClr val="33CC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clementine1">
  <a:themeElements>
    <a:clrScheme name="">
      <a:dk1>
        <a:srgbClr val="000000"/>
      </a:dk1>
      <a:lt1>
        <a:srgbClr val="FFFFFF"/>
      </a:lt1>
      <a:dk2>
        <a:srgbClr val="FFFFFF"/>
      </a:dk2>
      <a:lt2>
        <a:srgbClr val="000000"/>
      </a:lt2>
      <a:accent1>
        <a:srgbClr val="969696"/>
      </a:accent1>
      <a:accent2>
        <a:srgbClr val="CC0000"/>
      </a:accent2>
      <a:accent3>
        <a:srgbClr val="FFFFFF"/>
      </a:accent3>
      <a:accent4>
        <a:srgbClr val="000000"/>
      </a:accent4>
      <a:accent5>
        <a:srgbClr val="C9C9C9"/>
      </a:accent5>
      <a:accent6>
        <a:srgbClr val="B90000"/>
      </a:accent6>
      <a:hlink>
        <a:srgbClr val="000000"/>
      </a:hlink>
      <a:folHlink>
        <a:srgbClr val="009CA8"/>
      </a:folHlink>
    </a:clrScheme>
    <a:fontScheme name="Redesigned SPSS PPT Template 4-2006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AAC2D2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17961" dir="2700000" algn="ctr" rotWithShape="0">
                  <a:schemeClr val="tx1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AAC2D2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17961" dir="2700000" algn="ctr" rotWithShape="0">
                  <a:schemeClr val="tx1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Redesigned SPSS PPT Template 4-2006 4 1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969696"/>
        </a:accent1>
        <a:accent2>
          <a:srgbClr val="33CCFF"/>
        </a:accent2>
        <a:accent3>
          <a:srgbClr val="FFFFFF"/>
        </a:accent3>
        <a:accent4>
          <a:srgbClr val="000000"/>
        </a:accent4>
        <a:accent5>
          <a:srgbClr val="C9C9C9"/>
        </a:accent5>
        <a:accent6>
          <a:srgbClr val="2DB9E7"/>
        </a:accent6>
        <a:hlink>
          <a:srgbClr val="000000"/>
        </a:hlink>
        <a:folHlink>
          <a:srgbClr val="33CC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20218</TotalTime>
  <Words>514</Words>
  <Application>Microsoft Macintosh PowerPoint</Application>
  <PresentationFormat>On-screen Show (4:3)</PresentationFormat>
  <Paragraphs>175</Paragraphs>
  <Slides>21</Slides>
  <Notes>4</Notes>
  <HiddenSlides>6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21</vt:i4>
      </vt:variant>
    </vt:vector>
  </HeadingPairs>
  <TitlesOfParts>
    <vt:vector size="23" baseType="lpstr">
      <vt:lpstr>3_clementine1</vt:lpstr>
      <vt:lpstr>1_clementine1</vt:lpstr>
      <vt:lpstr>PowerPoint Presentation</vt:lpstr>
      <vt:lpstr>Clementine Consulting</vt:lpstr>
      <vt:lpstr>Agenda: Lojalitás és (sok) adat</vt:lpstr>
      <vt:lpstr>Big Data</vt:lpstr>
      <vt:lpstr>A BigData lelkének honlapja</vt:lpstr>
      <vt:lpstr>Big Data - kétségek</vt:lpstr>
      <vt:lpstr>Big Data</vt:lpstr>
      <vt:lpstr>Lojalitás és adatelemzés      </vt:lpstr>
      <vt:lpstr>Helyzetjelentés</vt:lpstr>
      <vt:lpstr>Mentalitás</vt:lpstr>
      <vt:lpstr>Mentalitás</vt:lpstr>
      <vt:lpstr>Sikerrecept</vt:lpstr>
      <vt:lpstr>Negatív index</vt:lpstr>
      <vt:lpstr>Példák 1.</vt:lpstr>
      <vt:lpstr>Példák 2.</vt:lpstr>
      <vt:lpstr>Mit és hogyan mondjunk  az ügyfélnek?</vt:lpstr>
      <vt:lpstr>A CLEMVOICE rendszer</vt:lpstr>
      <vt:lpstr>Több kommunikációs csatornán egyszerre</vt:lpstr>
      <vt:lpstr>PowerPoint Presentation</vt:lpstr>
      <vt:lpstr>Összegzés</vt:lpstr>
      <vt:lpstr>PowerPoint Presentation</vt:lpstr>
    </vt:vector>
  </TitlesOfParts>
  <Company>SPSS Hungary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Clementine Bemutató</dc:title>
  <dc:creator>Lippert Krisztián</dc:creator>
  <cp:lastModifiedBy>Professional Publishing</cp:lastModifiedBy>
  <cp:revision>1079</cp:revision>
  <cp:lastPrinted>2013-02-20T16:05:14Z</cp:lastPrinted>
  <dcterms:created xsi:type="dcterms:W3CDTF">2003-05-01T01:16:24Z</dcterms:created>
  <dcterms:modified xsi:type="dcterms:W3CDTF">2014-09-18T06:55:34Z</dcterms:modified>
</cp:coreProperties>
</file>