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handoutMasterIdLst>
    <p:handoutMasterId r:id="rId19"/>
  </p:handoutMasterIdLst>
  <p:sldIdLst>
    <p:sldId id="256" r:id="rId2"/>
    <p:sldId id="257" r:id="rId3"/>
    <p:sldId id="260" r:id="rId4"/>
    <p:sldId id="261" r:id="rId5"/>
    <p:sldId id="262" r:id="rId6"/>
    <p:sldId id="263" r:id="rId7"/>
    <p:sldId id="264" r:id="rId8"/>
    <p:sldId id="267" r:id="rId9"/>
    <p:sldId id="268" r:id="rId10"/>
    <p:sldId id="269" r:id="rId11"/>
    <p:sldId id="270" r:id="rId12"/>
    <p:sldId id="271" r:id="rId13"/>
    <p:sldId id="272" r:id="rId14"/>
    <p:sldId id="274" r:id="rId15"/>
    <p:sldId id="275" r:id="rId16"/>
    <p:sldId id="273" r:id="rId17"/>
  </p:sldIdLst>
  <p:sldSz cx="9144000" cy="6858000" type="screen4x3"/>
  <p:notesSz cx="6797675" cy="9926638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B1F"/>
    <a:srgbClr val="E8E820"/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71" autoAdjust="0"/>
  </p:normalViewPr>
  <p:slideViewPr>
    <p:cSldViewPr>
      <p:cViewPr>
        <p:scale>
          <a:sx n="70" d="100"/>
          <a:sy n="70" d="100"/>
        </p:scale>
        <p:origin x="-474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D:\Dropbox\KATA%20H&#201;TFA\Korzo_K\ppt-hez%20adatok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2000" b="0">
                <a:solidFill>
                  <a:schemeClr val="tx1"/>
                </a:solidFill>
                <a:effectLst/>
              </a:defRPr>
            </a:pPr>
            <a:r>
              <a:rPr lang="hu-HU" sz="2000" b="0" dirty="0">
                <a:solidFill>
                  <a:schemeClr val="tx1"/>
                </a:solidFill>
                <a:effectLst/>
                <a:latin typeface="Calibri" panose="020F0502020204030204" pitchFamily="34" charset="0"/>
              </a:rPr>
              <a:t>Bruttó </a:t>
            </a:r>
            <a:r>
              <a:rPr lang="hu-HU" sz="2000" b="0" dirty="0" smtClean="0">
                <a:solidFill>
                  <a:schemeClr val="tx1"/>
                </a:solidFill>
                <a:effectLst/>
                <a:latin typeface="Calibri" panose="020F0502020204030204" pitchFamily="34" charset="0"/>
              </a:rPr>
              <a:t>hozzáadott </a:t>
            </a:r>
            <a:r>
              <a:rPr lang="hu-HU" sz="2000" b="0" dirty="0">
                <a:solidFill>
                  <a:schemeClr val="tx1"/>
                </a:solidFill>
                <a:effectLst/>
                <a:latin typeface="Calibri" panose="020F0502020204030204" pitchFamily="34" charset="0"/>
              </a:rPr>
              <a:t>érték változása 2008-2012</a:t>
            </a:r>
          </a:p>
        </c:rich>
      </c:tx>
      <c:layout>
        <c:manualLayout>
          <c:xMode val="edge"/>
          <c:yMode val="edge"/>
          <c:x val="0.19734560415718999"/>
          <c:y val="1.59637894115266E-2"/>
        </c:manualLayout>
      </c:layout>
      <c:overlay val="1"/>
    </c:title>
    <c:autoTitleDeleted val="0"/>
    <c:plotArea>
      <c:layout>
        <c:manualLayout>
          <c:layoutTarget val="inner"/>
          <c:xMode val="edge"/>
          <c:yMode val="edge"/>
          <c:x val="7.7349284377978902E-2"/>
          <c:y val="0.110949342605207"/>
          <c:w val="0.90646574648815903"/>
          <c:h val="0.71041510899497096"/>
        </c:manualLayout>
      </c:layout>
      <c:barChart>
        <c:barDir val="col"/>
        <c:grouping val="stacked"/>
        <c:varyColors val="0"/>
        <c:ser>
          <c:idx val="0"/>
          <c:order val="0"/>
          <c:spPr>
            <a:solidFill>
              <a:srgbClr val="FFCB1F"/>
            </a:solidFill>
            <a:ln>
              <a:solidFill>
                <a:schemeClr val="tx1"/>
              </a:solidFill>
            </a:ln>
          </c:spPr>
          <c:invertIfNegative val="0"/>
          <c:dPt>
            <c:idx val="0"/>
            <c:invertIfNegative val="0"/>
            <c:bubble3D val="0"/>
          </c:dPt>
          <c:dPt>
            <c:idx val="1"/>
            <c:invertIfNegative val="0"/>
            <c:bubble3D val="0"/>
          </c:dPt>
          <c:dPt>
            <c:idx val="2"/>
            <c:invertIfNegative val="0"/>
            <c:bubble3D val="0"/>
          </c:dPt>
          <c:dPt>
            <c:idx val="3"/>
            <c:invertIfNegative val="0"/>
            <c:bubble3D val="0"/>
          </c:dPt>
          <c:dPt>
            <c:idx val="4"/>
            <c:invertIfNegative val="0"/>
            <c:bubble3D val="0"/>
          </c:dPt>
          <c:dLbls>
            <c:txPr>
              <a:bodyPr/>
              <a:lstStyle/>
              <a:p>
                <a:pPr>
                  <a:defRPr sz="1200" b="1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Calibri" panose="020F0502020204030204" pitchFamily="34" charset="0"/>
                  </a:defRPr>
                </a:pPr>
                <a:endParaRPr lang="hu-HU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Munka3!$A$55:$A$59</c:f>
              <c:strCache>
                <c:ptCount val="5"/>
                <c:pt idx="0">
                  <c:v>nemzetgazdaság</c:v>
                </c:pt>
                <c:pt idx="1">
                  <c:v>kreatívipar</c:v>
                </c:pt>
                <c:pt idx="2">
                  <c:v>globális piacú szegmens</c:v>
                </c:pt>
                <c:pt idx="3">
                  <c:v>DT stratégiai területei</c:v>
                </c:pt>
                <c:pt idx="4">
                  <c:v>Hazai kereslet által vezérelt szegmens</c:v>
                </c:pt>
              </c:strCache>
            </c:strRef>
          </c:cat>
          <c:val>
            <c:numRef>
              <c:f>Munka3!$B$55:$B$59</c:f>
              <c:numCache>
                <c:formatCode>#,##0" %"</c:formatCode>
                <c:ptCount val="5"/>
                <c:pt idx="0">
                  <c:v>3.74</c:v>
                </c:pt>
                <c:pt idx="1">
                  <c:v>17.14</c:v>
                </c:pt>
                <c:pt idx="2">
                  <c:v>44.24</c:v>
                </c:pt>
                <c:pt idx="3">
                  <c:v>31.13</c:v>
                </c:pt>
                <c:pt idx="4">
                  <c:v>-8.91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48"/>
        <c:overlap val="100"/>
        <c:axId val="36448512"/>
        <c:axId val="36450304"/>
      </c:barChart>
      <c:catAx>
        <c:axId val="36448512"/>
        <c:scaling>
          <c:orientation val="minMax"/>
        </c:scaling>
        <c:delete val="0"/>
        <c:axPos val="b"/>
        <c:majorTickMark val="none"/>
        <c:minorTickMark val="none"/>
        <c:tickLblPos val="low"/>
        <c:txPr>
          <a:bodyPr/>
          <a:lstStyle/>
          <a:p>
            <a:pPr>
              <a:defRPr sz="1400">
                <a:solidFill>
                  <a:schemeClr val="tx1"/>
                </a:solidFill>
                <a:effectLst/>
                <a:latin typeface="Calibri" panose="020F0502020204030204" pitchFamily="34" charset="0"/>
              </a:defRPr>
            </a:pPr>
            <a:endParaRPr lang="hu-HU"/>
          </a:p>
        </c:txPr>
        <c:crossAx val="36450304"/>
        <c:crosses val="autoZero"/>
        <c:auto val="1"/>
        <c:lblAlgn val="ctr"/>
        <c:lblOffset val="100"/>
        <c:noMultiLvlLbl val="0"/>
      </c:catAx>
      <c:valAx>
        <c:axId val="36450304"/>
        <c:scaling>
          <c:orientation val="minMax"/>
          <c:min val="-10"/>
        </c:scaling>
        <c:delete val="0"/>
        <c:axPos val="l"/>
        <c:majorGridlines/>
        <c:numFmt formatCode="#,##0&quot; %&quot;" sourceLinked="1"/>
        <c:majorTickMark val="out"/>
        <c:minorTickMark val="none"/>
        <c:tickLblPos val="nextTo"/>
        <c:crossAx val="36448512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>
          <a:latin typeface="Cambria" panose="02040503050406030204" pitchFamily="18" charset="0"/>
        </a:defRPr>
      </a:pPr>
      <a:endParaRPr lang="hu-HU"/>
    </a:p>
  </c:txPr>
  <c:externalData r:id="rId1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E3F3425-D16A-4A00-8ABA-FCA404E608B0}" type="doc">
      <dgm:prSet loTypeId="urn:microsoft.com/office/officeart/2005/8/layout/lProcess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36828333-2B68-490B-8A8B-EB7AAA6F5518}">
      <dgm:prSet phldrT="[Szöveg]" custT="1"/>
      <dgm:spPr>
        <a:xfrm>
          <a:off x="274881" y="1434723"/>
          <a:ext cx="2109452" cy="329036"/>
        </a:xfrm>
        <a:solidFill>
          <a:srgbClr val="FFCB1F"/>
        </a:solidFill>
        <a:ln w="12700" cap="flat" cmpd="sng" algn="ctr">
          <a:solidFill>
            <a:schemeClr val="tx1"/>
          </a:solidFill>
          <a:prstDash val="solid"/>
          <a:miter lim="800000"/>
        </a:ln>
        <a:effectLst/>
      </dgm:spPr>
      <dgm:t>
        <a:bodyPr/>
        <a:lstStyle/>
        <a:p>
          <a:r>
            <a:rPr lang="hu-HU" sz="1600" b="1" dirty="0">
              <a:solidFill>
                <a:schemeClr val="tx1"/>
              </a:solidFill>
              <a:latin typeface="Calibri" panose="020F0502020204030204" pitchFamily="34" charset="0"/>
              <a:ea typeface="+mn-ea"/>
              <a:cs typeface="+mn-cs"/>
            </a:rPr>
            <a:t>Magas hozzáadott érték</a:t>
          </a:r>
          <a:endParaRPr lang="en-US" sz="1600" b="1" dirty="0">
            <a:solidFill>
              <a:schemeClr val="tx1"/>
            </a:solidFill>
            <a:latin typeface="Calibri" panose="020F0502020204030204" pitchFamily="34" charset="0"/>
            <a:ea typeface="+mn-ea"/>
            <a:cs typeface="+mn-cs"/>
          </a:endParaRPr>
        </a:p>
      </dgm:t>
    </dgm:pt>
    <dgm:pt modelId="{5A8BBB44-BAA3-4898-A384-C76F6F412EA3}" type="parTrans" cxnId="{86FA0A70-DE02-4030-A563-A69C2180949A}">
      <dgm:prSet/>
      <dgm:spPr/>
      <dgm:t>
        <a:bodyPr/>
        <a:lstStyle/>
        <a:p>
          <a:endParaRPr lang="en-US" sz="2400"/>
        </a:p>
      </dgm:t>
    </dgm:pt>
    <dgm:pt modelId="{26016C27-55B2-4E27-B9D5-D9DBF3284FD4}" type="sibTrans" cxnId="{86FA0A70-DE02-4030-A563-A69C2180949A}">
      <dgm:prSet/>
      <dgm:spPr/>
      <dgm:t>
        <a:bodyPr/>
        <a:lstStyle/>
        <a:p>
          <a:endParaRPr lang="en-US" sz="2400"/>
        </a:p>
      </dgm:t>
    </dgm:pt>
    <dgm:pt modelId="{5C0E327F-CBB8-4301-9C8B-7C2D20BAB588}">
      <dgm:prSet phldrT="[Szöveg]" custT="1"/>
      <dgm:spPr>
        <a:xfrm>
          <a:off x="3109458" y="1435456"/>
          <a:ext cx="2109452" cy="338199"/>
        </a:xfrm>
        <a:solidFill>
          <a:srgbClr val="FFCB1F"/>
        </a:solidFill>
        <a:ln w="12700" cap="flat" cmpd="sng" algn="ctr">
          <a:solidFill>
            <a:schemeClr val="tx1"/>
          </a:solidFill>
          <a:prstDash val="solid"/>
          <a:miter lim="800000"/>
        </a:ln>
        <a:effectLst/>
      </dgm:spPr>
      <dgm:t>
        <a:bodyPr/>
        <a:lstStyle/>
        <a:p>
          <a:r>
            <a:rPr lang="hu-HU" sz="1600" b="1" dirty="0">
              <a:solidFill>
                <a:schemeClr val="tx1"/>
              </a:solidFill>
              <a:latin typeface="Calibri" panose="020F0502020204030204" pitchFamily="34" charset="0"/>
              <a:ea typeface="+mn-ea"/>
              <a:cs typeface="+mn-cs"/>
            </a:rPr>
            <a:t>Nemzetközi piacok elérése</a:t>
          </a:r>
          <a:endParaRPr lang="en-US" sz="1600" b="1" dirty="0">
            <a:solidFill>
              <a:schemeClr val="tx1"/>
            </a:solidFill>
            <a:latin typeface="Calibri" panose="020F0502020204030204" pitchFamily="34" charset="0"/>
            <a:ea typeface="+mn-ea"/>
            <a:cs typeface="+mn-cs"/>
          </a:endParaRPr>
        </a:p>
      </dgm:t>
    </dgm:pt>
    <dgm:pt modelId="{EA685E84-100E-41F3-BDFA-D7FD34B0C154}" type="parTrans" cxnId="{5E2958DC-F43A-4967-ADEE-FA3B8250B2B6}">
      <dgm:prSet/>
      <dgm:spPr/>
      <dgm:t>
        <a:bodyPr/>
        <a:lstStyle/>
        <a:p>
          <a:endParaRPr lang="en-US" sz="2400"/>
        </a:p>
      </dgm:t>
    </dgm:pt>
    <dgm:pt modelId="{C595C264-FC7A-4C34-82ED-3E5EDED470C3}" type="sibTrans" cxnId="{5E2958DC-F43A-4967-ADEE-FA3B8250B2B6}">
      <dgm:prSet/>
      <dgm:spPr/>
      <dgm:t>
        <a:bodyPr/>
        <a:lstStyle/>
        <a:p>
          <a:endParaRPr lang="en-US" sz="2400"/>
        </a:p>
      </dgm:t>
    </dgm:pt>
    <dgm:pt modelId="{7AA1CE56-102F-4A6B-A715-2FFEF2CA386F}">
      <dgm:prSet custT="1"/>
      <dgm:spPr>
        <a:xfrm>
          <a:off x="3109458" y="1843130"/>
          <a:ext cx="2109452" cy="451583"/>
        </a:xfrm>
        <a:solidFill>
          <a:srgbClr val="FFCB1F"/>
        </a:solidFill>
        <a:ln w="12700" cap="flat" cmpd="sng" algn="ctr">
          <a:solidFill>
            <a:schemeClr val="tx1"/>
          </a:solidFill>
          <a:prstDash val="solid"/>
          <a:miter lim="800000"/>
        </a:ln>
        <a:effectLst/>
      </dgm:spPr>
      <dgm:t>
        <a:bodyPr/>
        <a:lstStyle/>
        <a:p>
          <a:r>
            <a:rPr lang="hu-HU" sz="1600" b="1">
              <a:solidFill>
                <a:schemeClr val="tx1"/>
              </a:solidFill>
              <a:latin typeface="Calibri" panose="020F0502020204030204" pitchFamily="34" charset="0"/>
              <a:ea typeface="+mn-ea"/>
              <a:cs typeface="+mn-cs"/>
            </a:rPr>
            <a:t>A tőke és vállalkozás találkozása nehézkes</a:t>
          </a:r>
          <a:endParaRPr lang="en-US" sz="1600" b="1" dirty="0">
            <a:solidFill>
              <a:schemeClr val="tx1"/>
            </a:solidFill>
            <a:latin typeface="Calibri" panose="020F0502020204030204" pitchFamily="34" charset="0"/>
            <a:ea typeface="+mn-ea"/>
            <a:cs typeface="+mn-cs"/>
          </a:endParaRPr>
        </a:p>
      </dgm:t>
    </dgm:pt>
    <dgm:pt modelId="{EE248FD1-F58F-450F-9F66-D708484035BB}" type="parTrans" cxnId="{09FED849-6879-4B26-8419-6B692C8B8770}">
      <dgm:prSet/>
      <dgm:spPr/>
      <dgm:t>
        <a:bodyPr/>
        <a:lstStyle/>
        <a:p>
          <a:endParaRPr lang="en-US" sz="2400"/>
        </a:p>
      </dgm:t>
    </dgm:pt>
    <dgm:pt modelId="{2FCE893A-839B-4D35-80B2-F255DCA79084}" type="sibTrans" cxnId="{09FED849-6879-4B26-8419-6B692C8B8770}">
      <dgm:prSet/>
      <dgm:spPr/>
      <dgm:t>
        <a:bodyPr/>
        <a:lstStyle/>
        <a:p>
          <a:endParaRPr lang="en-US" sz="2400"/>
        </a:p>
      </dgm:t>
    </dgm:pt>
    <dgm:pt modelId="{2B29AB6F-4304-4D72-87D6-BCA0BFA1E8E4}">
      <dgm:prSet custT="1"/>
      <dgm:spPr>
        <a:xfrm>
          <a:off x="3109458" y="2364188"/>
          <a:ext cx="2109452" cy="451583"/>
        </a:xfrm>
        <a:solidFill>
          <a:srgbClr val="FFCB1F"/>
        </a:solidFill>
        <a:ln w="12700" cap="flat" cmpd="sng" algn="ctr">
          <a:solidFill>
            <a:schemeClr val="tx1"/>
          </a:solidFill>
          <a:prstDash val="solid"/>
          <a:miter lim="800000"/>
        </a:ln>
        <a:effectLst/>
      </dgm:spPr>
      <dgm:t>
        <a:bodyPr/>
        <a:lstStyle/>
        <a:p>
          <a:r>
            <a:rPr lang="hu-HU" sz="1600" b="1">
              <a:solidFill>
                <a:schemeClr val="tx1"/>
              </a:solidFill>
              <a:latin typeface="Calibri" panose="020F0502020204030204" pitchFamily="34" charset="0"/>
              <a:ea typeface="+mn-ea"/>
              <a:cs typeface="+mn-cs"/>
            </a:rPr>
            <a:t>Művész attitűd: </a:t>
          </a:r>
          <a:br>
            <a:rPr lang="hu-HU" sz="1600" b="1">
              <a:solidFill>
                <a:schemeClr val="tx1"/>
              </a:solidFill>
              <a:latin typeface="Calibri" panose="020F0502020204030204" pitchFamily="34" charset="0"/>
              <a:ea typeface="+mn-ea"/>
              <a:cs typeface="+mn-cs"/>
            </a:rPr>
          </a:br>
          <a:r>
            <a:rPr lang="hu-HU" sz="1600" b="1">
              <a:solidFill>
                <a:schemeClr val="tx1"/>
              </a:solidFill>
              <a:latin typeface="Calibri" panose="020F0502020204030204" pitchFamily="34" charset="0"/>
              <a:ea typeface="+mn-ea"/>
              <a:cs typeface="+mn-cs"/>
            </a:rPr>
            <a:t>kevés üzleti tudás</a:t>
          </a:r>
          <a:endParaRPr lang="en-US" sz="1600" b="1">
            <a:solidFill>
              <a:schemeClr val="tx1"/>
            </a:solidFill>
            <a:latin typeface="Calibri" panose="020F0502020204030204" pitchFamily="34" charset="0"/>
            <a:ea typeface="+mn-ea"/>
            <a:cs typeface="+mn-cs"/>
          </a:endParaRPr>
        </a:p>
      </dgm:t>
    </dgm:pt>
    <dgm:pt modelId="{F5D7451B-4EFC-4FD0-8FEB-F9A6735139C4}" type="parTrans" cxnId="{6C24797D-3EEE-41A1-8C17-83F78384587B}">
      <dgm:prSet/>
      <dgm:spPr/>
      <dgm:t>
        <a:bodyPr/>
        <a:lstStyle/>
        <a:p>
          <a:endParaRPr lang="en-US" sz="2400"/>
        </a:p>
      </dgm:t>
    </dgm:pt>
    <dgm:pt modelId="{7601C5A4-2D2B-4F7A-9501-DB6F5EF3A0A1}" type="sibTrans" cxnId="{6C24797D-3EEE-41A1-8C17-83F78384587B}">
      <dgm:prSet/>
      <dgm:spPr/>
      <dgm:t>
        <a:bodyPr/>
        <a:lstStyle/>
        <a:p>
          <a:endParaRPr lang="en-US" sz="2400"/>
        </a:p>
      </dgm:t>
    </dgm:pt>
    <dgm:pt modelId="{557677C7-B7EE-4EFA-B12E-415D459C074F}">
      <dgm:prSet custT="1"/>
      <dgm:spPr>
        <a:xfrm>
          <a:off x="274881" y="2852981"/>
          <a:ext cx="2109452" cy="573794"/>
        </a:xfrm>
        <a:solidFill>
          <a:srgbClr val="FFCB1F"/>
        </a:solidFill>
        <a:ln w="12700" cap="flat" cmpd="sng" algn="ctr">
          <a:solidFill>
            <a:schemeClr val="tx1"/>
          </a:solidFill>
          <a:prstDash val="solid"/>
          <a:miter lim="800000"/>
        </a:ln>
        <a:effectLst/>
      </dgm:spPr>
      <dgm:t>
        <a:bodyPr/>
        <a:lstStyle/>
        <a:p>
          <a:r>
            <a:rPr lang="hu-HU" sz="1600" b="1" dirty="0">
              <a:solidFill>
                <a:schemeClr val="tx1"/>
              </a:solidFill>
              <a:latin typeface="Calibri" panose="020F0502020204030204" pitchFamily="34" charset="0"/>
              <a:ea typeface="+mn-ea"/>
              <a:cs typeface="+mn-cs"/>
            </a:rPr>
            <a:t>Budapest:</a:t>
          </a:r>
          <a:br>
            <a:rPr lang="hu-HU" sz="1600" b="1" dirty="0">
              <a:solidFill>
                <a:schemeClr val="tx1"/>
              </a:solidFill>
              <a:latin typeface="Calibri" panose="020F0502020204030204" pitchFamily="34" charset="0"/>
              <a:ea typeface="+mn-ea"/>
              <a:cs typeface="+mn-cs"/>
            </a:rPr>
          </a:br>
          <a:r>
            <a:rPr lang="hu-HU" sz="1600" b="1" dirty="0">
              <a:solidFill>
                <a:schemeClr val="tx1"/>
              </a:solidFill>
              <a:latin typeface="Calibri" panose="020F0502020204030204" pitchFamily="34" charset="0"/>
              <a:ea typeface="+mn-ea"/>
              <a:cs typeface="+mn-cs"/>
            </a:rPr>
            <a:t> Épülő ökoszisztéma, támogató környezet</a:t>
          </a:r>
          <a:endParaRPr lang="en-US" sz="1600" b="1" dirty="0">
            <a:solidFill>
              <a:schemeClr val="tx1"/>
            </a:solidFill>
            <a:latin typeface="Calibri" panose="020F0502020204030204" pitchFamily="34" charset="0"/>
            <a:ea typeface="+mn-ea"/>
            <a:cs typeface="+mn-cs"/>
          </a:endParaRPr>
        </a:p>
      </dgm:t>
    </dgm:pt>
    <dgm:pt modelId="{9512591E-75A9-49E1-8B51-0A5F49FA2678}" type="parTrans" cxnId="{E9EF3D68-5FBB-47DC-B872-2ED128BAC64A}">
      <dgm:prSet/>
      <dgm:spPr/>
      <dgm:t>
        <a:bodyPr/>
        <a:lstStyle/>
        <a:p>
          <a:endParaRPr lang="en-US" sz="2400"/>
        </a:p>
      </dgm:t>
    </dgm:pt>
    <dgm:pt modelId="{817502B8-A9DC-469B-9CC9-5795B81F067F}" type="sibTrans" cxnId="{E9EF3D68-5FBB-47DC-B872-2ED128BAC64A}">
      <dgm:prSet/>
      <dgm:spPr/>
      <dgm:t>
        <a:bodyPr/>
        <a:lstStyle/>
        <a:p>
          <a:endParaRPr lang="en-US" sz="2400"/>
        </a:p>
      </dgm:t>
    </dgm:pt>
    <dgm:pt modelId="{C8BDBAB2-5AFA-4072-8B3B-0641A8B23EB7}">
      <dgm:prSet custT="1"/>
      <dgm:spPr>
        <a:xfrm>
          <a:off x="274881" y="3515051"/>
          <a:ext cx="2109452" cy="573794"/>
        </a:xfrm>
        <a:solidFill>
          <a:srgbClr val="FFCB1F"/>
        </a:solidFill>
        <a:ln w="12700" cap="flat" cmpd="sng" algn="ctr">
          <a:solidFill>
            <a:schemeClr val="tx1"/>
          </a:solidFill>
          <a:prstDash val="solid"/>
          <a:miter lim="800000"/>
        </a:ln>
        <a:effectLst/>
      </dgm:spPr>
      <dgm:t>
        <a:bodyPr/>
        <a:lstStyle/>
        <a:p>
          <a:r>
            <a:rPr lang="hu-HU" sz="1600" b="1" dirty="0" smtClean="0">
              <a:solidFill>
                <a:schemeClr val="tx1"/>
              </a:solidFill>
              <a:latin typeface="Calibri" panose="020F0502020204030204" pitchFamily="34" charset="0"/>
              <a:ea typeface="+mn-ea"/>
              <a:cs typeface="+mn-cs"/>
            </a:rPr>
            <a:t>Tehetség- </a:t>
          </a:r>
          <a:r>
            <a:rPr lang="hu-HU" sz="1600" b="1" dirty="0">
              <a:solidFill>
                <a:schemeClr val="tx1"/>
              </a:solidFill>
              <a:latin typeface="Calibri" panose="020F0502020204030204" pitchFamily="34" charset="0"/>
              <a:ea typeface="+mn-ea"/>
              <a:cs typeface="+mn-cs"/>
            </a:rPr>
            <a:t>és </a:t>
          </a:r>
          <a:r>
            <a:rPr lang="hu-HU" sz="1600" b="1" dirty="0" err="1">
              <a:solidFill>
                <a:schemeClr val="tx1"/>
              </a:solidFill>
              <a:latin typeface="Calibri" panose="020F0502020204030204" pitchFamily="34" charset="0"/>
              <a:ea typeface="+mn-ea"/>
              <a:cs typeface="+mn-cs"/>
            </a:rPr>
            <a:t>innovációorientált</a:t>
          </a:r>
          <a:r>
            <a:rPr lang="hu-HU" sz="1600" b="1" dirty="0">
              <a:solidFill>
                <a:schemeClr val="tx1"/>
              </a:solidFill>
              <a:latin typeface="Calibri" panose="020F0502020204030204" pitchFamily="34" charset="0"/>
              <a:ea typeface="+mn-ea"/>
              <a:cs typeface="+mn-cs"/>
            </a:rPr>
            <a:t> értékrend</a:t>
          </a:r>
          <a:endParaRPr lang="en-US" sz="1600" b="1" dirty="0">
            <a:solidFill>
              <a:schemeClr val="tx1"/>
            </a:solidFill>
            <a:latin typeface="Calibri" panose="020F0502020204030204" pitchFamily="34" charset="0"/>
            <a:ea typeface="+mn-ea"/>
            <a:cs typeface="+mn-cs"/>
          </a:endParaRPr>
        </a:p>
      </dgm:t>
    </dgm:pt>
    <dgm:pt modelId="{86CE0560-AE68-4C9C-869E-98E7453E21ED}" type="parTrans" cxnId="{AEACDF95-4ED2-468A-A534-16E93780AFD0}">
      <dgm:prSet/>
      <dgm:spPr/>
      <dgm:t>
        <a:bodyPr/>
        <a:lstStyle/>
        <a:p>
          <a:endParaRPr lang="en-US" sz="2400"/>
        </a:p>
      </dgm:t>
    </dgm:pt>
    <dgm:pt modelId="{A92CDC88-983D-40DF-A6D9-84ED78003BD2}" type="sibTrans" cxnId="{AEACDF95-4ED2-468A-A534-16E93780AFD0}">
      <dgm:prSet/>
      <dgm:spPr/>
      <dgm:t>
        <a:bodyPr/>
        <a:lstStyle/>
        <a:p>
          <a:endParaRPr lang="en-US" sz="2400"/>
        </a:p>
      </dgm:t>
    </dgm:pt>
    <dgm:pt modelId="{31BE9FD2-EFF2-4F89-AEBB-7CCF90966946}">
      <dgm:prSet custT="1"/>
      <dgm:spPr>
        <a:xfrm>
          <a:off x="3100999" y="3763930"/>
          <a:ext cx="2109452" cy="294256"/>
        </a:xfrm>
        <a:solidFill>
          <a:srgbClr val="FFCB1F"/>
        </a:solidFill>
        <a:ln w="12700" cap="flat" cmpd="sng" algn="ctr">
          <a:solidFill>
            <a:schemeClr val="tx1"/>
          </a:solidFill>
          <a:prstDash val="solid"/>
          <a:miter lim="800000"/>
        </a:ln>
        <a:effectLst/>
      </dgm:spPr>
      <dgm:t>
        <a:bodyPr/>
        <a:lstStyle/>
        <a:p>
          <a:r>
            <a:rPr lang="hu-HU" sz="1600" b="1">
              <a:solidFill>
                <a:schemeClr val="tx1"/>
              </a:solidFill>
              <a:latin typeface="Calibri" panose="020F0502020204030204" pitchFamily="34" charset="0"/>
              <a:ea typeface="+mn-ea"/>
              <a:cs typeface="+mn-cs"/>
            </a:rPr>
            <a:t>Gyenge együttműködések</a:t>
          </a:r>
          <a:endParaRPr lang="en-US" sz="1600" b="1">
            <a:solidFill>
              <a:schemeClr val="tx1"/>
            </a:solidFill>
            <a:latin typeface="Calibri" panose="020F0502020204030204" pitchFamily="34" charset="0"/>
            <a:ea typeface="+mn-ea"/>
            <a:cs typeface="+mn-cs"/>
          </a:endParaRPr>
        </a:p>
      </dgm:t>
    </dgm:pt>
    <dgm:pt modelId="{567F9705-527A-4317-8B05-B3129D18B9DC}" type="parTrans" cxnId="{AA820268-F10A-40D7-AE5B-3ED178F98D5F}">
      <dgm:prSet/>
      <dgm:spPr/>
      <dgm:t>
        <a:bodyPr/>
        <a:lstStyle/>
        <a:p>
          <a:endParaRPr lang="en-US" sz="2400"/>
        </a:p>
      </dgm:t>
    </dgm:pt>
    <dgm:pt modelId="{B34312F9-1884-49E4-A694-612EF0882275}" type="sibTrans" cxnId="{AA820268-F10A-40D7-AE5B-3ED178F98D5F}">
      <dgm:prSet/>
      <dgm:spPr/>
      <dgm:t>
        <a:bodyPr/>
        <a:lstStyle/>
        <a:p>
          <a:endParaRPr lang="en-US" sz="2400"/>
        </a:p>
      </dgm:t>
    </dgm:pt>
    <dgm:pt modelId="{6110ACAB-D74F-4DCF-91D2-D532C9F74292}">
      <dgm:prSet custT="1"/>
      <dgm:spPr>
        <a:xfrm>
          <a:off x="274881" y="2190911"/>
          <a:ext cx="2109452" cy="573794"/>
        </a:xfrm>
        <a:solidFill>
          <a:srgbClr val="FFCB1F"/>
        </a:solidFill>
        <a:ln w="12700" cap="flat" cmpd="sng" algn="ctr">
          <a:solidFill>
            <a:schemeClr val="tx1"/>
          </a:solidFill>
          <a:prstDash val="solid"/>
          <a:miter lim="800000"/>
        </a:ln>
        <a:effectLst/>
      </dgm:spPr>
      <dgm:t>
        <a:bodyPr/>
        <a:lstStyle/>
        <a:p>
          <a:r>
            <a:rPr lang="hu-HU" sz="1600" b="1" dirty="0">
              <a:solidFill>
                <a:schemeClr val="tx1"/>
              </a:solidFill>
              <a:latin typeface="Calibri" panose="020F0502020204030204" pitchFamily="34" charset="0"/>
              <a:ea typeface="+mn-ea"/>
              <a:cs typeface="+mn-cs"/>
            </a:rPr>
            <a:t>Erős hagyományok és intézmények</a:t>
          </a:r>
          <a:endParaRPr lang="en-US" sz="1600" b="1" dirty="0">
            <a:solidFill>
              <a:schemeClr val="tx1"/>
            </a:solidFill>
            <a:latin typeface="Calibri" panose="020F0502020204030204" pitchFamily="34" charset="0"/>
            <a:ea typeface="+mn-ea"/>
            <a:cs typeface="+mn-cs"/>
          </a:endParaRPr>
        </a:p>
      </dgm:t>
    </dgm:pt>
    <dgm:pt modelId="{A22E4F8A-BC5C-4F66-81A2-04F67150DAE9}" type="parTrans" cxnId="{30117385-4101-4554-A0F3-A2F38940B360}">
      <dgm:prSet/>
      <dgm:spPr/>
      <dgm:t>
        <a:bodyPr/>
        <a:lstStyle/>
        <a:p>
          <a:endParaRPr lang="en-US" sz="2400"/>
        </a:p>
      </dgm:t>
    </dgm:pt>
    <dgm:pt modelId="{C6283B77-F141-4CA6-A28F-D9BBEA25A375}" type="sibTrans" cxnId="{30117385-4101-4554-A0F3-A2F38940B360}">
      <dgm:prSet/>
      <dgm:spPr/>
      <dgm:t>
        <a:bodyPr/>
        <a:lstStyle/>
        <a:p>
          <a:endParaRPr lang="en-US" sz="2400"/>
        </a:p>
      </dgm:t>
    </dgm:pt>
    <dgm:pt modelId="{9009D5C1-6B2F-4C2B-9C9C-9AB8ECF629F1}">
      <dgm:prSet custT="1"/>
      <dgm:spPr>
        <a:xfrm>
          <a:off x="274881" y="1852036"/>
          <a:ext cx="2109452" cy="250598"/>
        </a:xfrm>
        <a:solidFill>
          <a:srgbClr val="FFCB1F"/>
        </a:solidFill>
        <a:ln w="12700" cap="flat" cmpd="sng" algn="ctr">
          <a:solidFill>
            <a:schemeClr val="tx1"/>
          </a:solidFill>
          <a:prstDash val="solid"/>
          <a:miter lim="800000"/>
        </a:ln>
        <a:effectLst/>
      </dgm:spPr>
      <dgm:t>
        <a:bodyPr/>
        <a:lstStyle/>
        <a:p>
          <a:r>
            <a:rPr lang="hu-HU" sz="1600" b="1">
              <a:solidFill>
                <a:schemeClr val="tx1"/>
              </a:solidFill>
              <a:latin typeface="Calibri" panose="020F0502020204030204" pitchFamily="34" charset="0"/>
              <a:ea typeface="+mn-ea"/>
              <a:cs typeface="+mn-cs"/>
            </a:rPr>
            <a:t>Dinamikus növekedés</a:t>
          </a:r>
          <a:endParaRPr lang="en-US" sz="1600" b="1">
            <a:solidFill>
              <a:schemeClr val="tx1"/>
            </a:solidFill>
            <a:latin typeface="Calibri" panose="020F0502020204030204" pitchFamily="34" charset="0"/>
            <a:ea typeface="+mn-ea"/>
            <a:cs typeface="+mn-cs"/>
          </a:endParaRPr>
        </a:p>
      </dgm:t>
    </dgm:pt>
    <dgm:pt modelId="{E8CE529E-135C-453C-8454-4ED197496439}" type="parTrans" cxnId="{89B0FA8B-581B-4F45-B0B4-176338529B17}">
      <dgm:prSet/>
      <dgm:spPr/>
      <dgm:t>
        <a:bodyPr/>
        <a:lstStyle/>
        <a:p>
          <a:endParaRPr lang="en-US" sz="2400"/>
        </a:p>
      </dgm:t>
    </dgm:pt>
    <dgm:pt modelId="{25C69FDC-C4C0-42FA-871C-E42AF1C21A15}" type="sibTrans" cxnId="{89B0FA8B-581B-4F45-B0B4-176338529B17}">
      <dgm:prSet/>
      <dgm:spPr/>
      <dgm:t>
        <a:bodyPr/>
        <a:lstStyle/>
        <a:p>
          <a:endParaRPr lang="en-US" sz="2400"/>
        </a:p>
      </dgm:t>
    </dgm:pt>
    <dgm:pt modelId="{6AA15F8F-1E8B-498D-9AD5-9A24C2C6B86E}">
      <dgm:prSet custT="1"/>
      <dgm:spPr>
        <a:xfrm>
          <a:off x="274881" y="4177121"/>
          <a:ext cx="2109452" cy="308735"/>
        </a:xfrm>
        <a:solidFill>
          <a:srgbClr val="FFCB1F"/>
        </a:solidFill>
        <a:ln w="12700" cap="flat" cmpd="sng" algn="ctr">
          <a:solidFill>
            <a:schemeClr val="tx1"/>
          </a:solidFill>
          <a:prstDash val="solid"/>
          <a:miter lim="800000"/>
        </a:ln>
        <a:effectLst/>
      </dgm:spPr>
      <dgm:t>
        <a:bodyPr/>
        <a:lstStyle/>
        <a:p>
          <a:r>
            <a:rPr lang="hu-HU" sz="1600" b="1" dirty="0">
              <a:solidFill>
                <a:schemeClr val="tx1"/>
              </a:solidFill>
              <a:latin typeface="Calibri" panose="020F0502020204030204" pitchFamily="34" charset="0"/>
              <a:ea typeface="+mn-ea"/>
              <a:cs typeface="+mn-cs"/>
            </a:rPr>
            <a:t>Pozitív példák</a:t>
          </a:r>
          <a:endParaRPr lang="en-US" sz="1600" b="1" dirty="0">
            <a:solidFill>
              <a:schemeClr val="tx1"/>
            </a:solidFill>
            <a:latin typeface="Calibri" panose="020F0502020204030204" pitchFamily="34" charset="0"/>
            <a:ea typeface="+mn-ea"/>
            <a:cs typeface="+mn-cs"/>
          </a:endParaRPr>
        </a:p>
      </dgm:t>
    </dgm:pt>
    <dgm:pt modelId="{721B900C-B3D9-4473-A53A-3A730EE45E63}" type="parTrans" cxnId="{495998E9-A28C-464C-9816-11A00101ADFF}">
      <dgm:prSet/>
      <dgm:spPr/>
      <dgm:t>
        <a:bodyPr/>
        <a:lstStyle/>
        <a:p>
          <a:endParaRPr lang="hu-HU" sz="2400"/>
        </a:p>
      </dgm:t>
    </dgm:pt>
    <dgm:pt modelId="{50E309A4-B2F2-43A9-B02A-2367DFBED255}" type="sibTrans" cxnId="{495998E9-A28C-464C-9816-11A00101ADFF}">
      <dgm:prSet/>
      <dgm:spPr/>
      <dgm:t>
        <a:bodyPr/>
        <a:lstStyle/>
        <a:p>
          <a:endParaRPr lang="hu-HU" sz="2400"/>
        </a:p>
      </dgm:t>
    </dgm:pt>
    <dgm:pt modelId="{86F412B6-E6AD-4CEA-9A76-E8A5A28B86E6}">
      <dgm:prSet custT="1"/>
      <dgm:spPr>
        <a:xfrm>
          <a:off x="3100999" y="3380904"/>
          <a:ext cx="2109452" cy="313552"/>
        </a:xfrm>
        <a:solidFill>
          <a:srgbClr val="FFCB1F"/>
        </a:solidFill>
        <a:ln w="12700" cap="flat" cmpd="sng" algn="ctr">
          <a:solidFill>
            <a:schemeClr val="tx1"/>
          </a:solidFill>
          <a:prstDash val="solid"/>
          <a:miter lim="800000"/>
        </a:ln>
        <a:effectLst/>
      </dgm:spPr>
      <dgm:t>
        <a:bodyPr/>
        <a:lstStyle/>
        <a:p>
          <a:r>
            <a:rPr lang="hu-HU" sz="1600" b="1">
              <a:solidFill>
                <a:schemeClr val="tx1"/>
              </a:solidFill>
              <a:latin typeface="Calibri" panose="020F0502020204030204" pitchFamily="34" charset="0"/>
              <a:ea typeface="+mn-ea"/>
              <a:cs typeface="+mn-cs"/>
            </a:rPr>
            <a:t>Ágazaton belüli törésvonalak</a:t>
          </a:r>
          <a:endParaRPr lang="en-US" sz="1600" b="1">
            <a:solidFill>
              <a:schemeClr val="tx1"/>
            </a:solidFill>
            <a:latin typeface="Calibri" panose="020F0502020204030204" pitchFamily="34" charset="0"/>
            <a:ea typeface="+mn-ea"/>
            <a:cs typeface="+mn-cs"/>
          </a:endParaRPr>
        </a:p>
      </dgm:t>
    </dgm:pt>
    <dgm:pt modelId="{715820C7-609C-451A-B8D2-352748F15375}" type="parTrans" cxnId="{53CB0EF0-9EAD-44FA-A0C4-BBE5EBFF493A}">
      <dgm:prSet/>
      <dgm:spPr/>
      <dgm:t>
        <a:bodyPr/>
        <a:lstStyle/>
        <a:p>
          <a:endParaRPr lang="hu-HU" sz="2400"/>
        </a:p>
      </dgm:t>
    </dgm:pt>
    <dgm:pt modelId="{192A57FF-403B-4444-9DCD-249FEA0AAA91}" type="sibTrans" cxnId="{53CB0EF0-9EAD-44FA-A0C4-BBE5EBFF493A}">
      <dgm:prSet/>
      <dgm:spPr/>
      <dgm:t>
        <a:bodyPr/>
        <a:lstStyle/>
        <a:p>
          <a:endParaRPr lang="hu-HU" sz="2400"/>
        </a:p>
      </dgm:t>
    </dgm:pt>
    <dgm:pt modelId="{AAD4A8E0-ECDA-48BE-9F7E-93E1F861FABF}">
      <dgm:prSet phldrT="[Szöveg]" custT="1"/>
      <dgm:spPr>
        <a:xfrm>
          <a:off x="3109458" y="1435456"/>
          <a:ext cx="2109452" cy="338199"/>
        </a:xfrm>
        <a:solidFill>
          <a:srgbClr val="FFCB1F"/>
        </a:solidFill>
        <a:ln w="12700" cap="flat" cmpd="sng" algn="ctr">
          <a:solidFill>
            <a:schemeClr val="tx1"/>
          </a:solidFill>
          <a:prstDash val="solid"/>
          <a:miter lim="800000"/>
        </a:ln>
        <a:effectLst/>
      </dgm:spPr>
      <dgm:t>
        <a:bodyPr/>
        <a:lstStyle/>
        <a:p>
          <a:r>
            <a:rPr lang="hu-HU" sz="1600" b="1">
              <a:solidFill>
                <a:schemeClr val="tx1"/>
              </a:solidFill>
              <a:latin typeface="Calibri" panose="020F0502020204030204" pitchFamily="34" charset="0"/>
              <a:ea typeface="+mn-ea"/>
              <a:cs typeface="+mn-cs"/>
            </a:rPr>
            <a:t>Alacsony hazai dizájnkereslet</a:t>
          </a:r>
          <a:endParaRPr lang="en-US" sz="1600" b="1" dirty="0">
            <a:solidFill>
              <a:schemeClr val="tx1"/>
            </a:solidFill>
            <a:latin typeface="Calibri" panose="020F0502020204030204" pitchFamily="34" charset="0"/>
            <a:ea typeface="+mn-ea"/>
            <a:cs typeface="+mn-cs"/>
          </a:endParaRPr>
        </a:p>
      </dgm:t>
    </dgm:pt>
    <dgm:pt modelId="{74FC4FEA-2FB0-4D11-B488-E4096DCAA338}" type="parTrans" cxnId="{2B209C95-71E2-492A-80A4-B25F5E1B23BD}">
      <dgm:prSet/>
      <dgm:spPr/>
      <dgm:t>
        <a:bodyPr/>
        <a:lstStyle/>
        <a:p>
          <a:endParaRPr lang="hu-HU" sz="2400"/>
        </a:p>
      </dgm:t>
    </dgm:pt>
    <dgm:pt modelId="{80C57F85-E1EE-49F8-AC57-B92A7AFA61B8}" type="sibTrans" cxnId="{2B209C95-71E2-492A-80A4-B25F5E1B23BD}">
      <dgm:prSet/>
      <dgm:spPr/>
      <dgm:t>
        <a:bodyPr/>
        <a:lstStyle/>
        <a:p>
          <a:endParaRPr lang="hu-HU" sz="2400"/>
        </a:p>
      </dgm:t>
    </dgm:pt>
    <dgm:pt modelId="{8D72AEE6-7AFB-4957-AFA7-007AA434C5E5}">
      <dgm:prSet custT="1"/>
      <dgm:spPr>
        <a:xfrm>
          <a:off x="3109458" y="1843130"/>
          <a:ext cx="2109452" cy="451583"/>
        </a:xfrm>
        <a:solidFill>
          <a:srgbClr val="FFCB1F"/>
        </a:solidFill>
        <a:ln w="12700" cap="flat" cmpd="sng" algn="ctr">
          <a:solidFill>
            <a:schemeClr val="tx1"/>
          </a:solidFill>
          <a:prstDash val="solid"/>
          <a:miter lim="800000"/>
        </a:ln>
        <a:effectLst/>
      </dgm:spPr>
      <dgm:t>
        <a:bodyPr/>
        <a:lstStyle/>
        <a:p>
          <a:r>
            <a:rPr lang="hu-HU" sz="1600" b="1" dirty="0">
              <a:solidFill>
                <a:schemeClr val="tx1"/>
              </a:solidFill>
              <a:latin typeface="Calibri" panose="020F0502020204030204" pitchFamily="34" charset="0"/>
              <a:ea typeface="+mn-ea"/>
              <a:cs typeface="+mn-cs"/>
            </a:rPr>
            <a:t>Szürkegazdaság: </a:t>
          </a:r>
          <a:br>
            <a:rPr lang="hu-HU" sz="1600" b="1" dirty="0">
              <a:solidFill>
                <a:schemeClr val="tx1"/>
              </a:solidFill>
              <a:latin typeface="Calibri" panose="020F0502020204030204" pitchFamily="34" charset="0"/>
              <a:ea typeface="+mn-ea"/>
              <a:cs typeface="+mn-cs"/>
            </a:rPr>
          </a:br>
          <a:r>
            <a:rPr lang="hu-HU" sz="1600" b="1" dirty="0" smtClean="0">
              <a:solidFill>
                <a:schemeClr val="tx1"/>
              </a:solidFill>
              <a:latin typeface="Calibri" panose="020F0502020204030204" pitchFamily="34" charset="0"/>
              <a:ea typeface="+mn-ea"/>
              <a:cs typeface="+mn-cs"/>
            </a:rPr>
            <a:t>nehéz </a:t>
          </a:r>
          <a:r>
            <a:rPr lang="hu-HU" sz="1600" b="1" dirty="0">
              <a:solidFill>
                <a:schemeClr val="tx1"/>
              </a:solidFill>
              <a:latin typeface="Calibri" panose="020F0502020204030204" pitchFamily="34" charset="0"/>
              <a:ea typeface="+mn-ea"/>
              <a:cs typeface="+mn-cs"/>
            </a:rPr>
            <a:t>kilépés</a:t>
          </a:r>
          <a:endParaRPr lang="en-US" sz="1600" b="1" dirty="0">
            <a:solidFill>
              <a:schemeClr val="tx1"/>
            </a:solidFill>
            <a:latin typeface="Calibri" panose="020F0502020204030204" pitchFamily="34" charset="0"/>
            <a:ea typeface="+mn-ea"/>
            <a:cs typeface="+mn-cs"/>
          </a:endParaRPr>
        </a:p>
      </dgm:t>
    </dgm:pt>
    <dgm:pt modelId="{EF9AE072-DD5D-4419-A273-E109A1501F16}" type="parTrans" cxnId="{508330CE-AD55-4CC7-AC5B-D7DFF5004471}">
      <dgm:prSet/>
      <dgm:spPr/>
      <dgm:t>
        <a:bodyPr/>
        <a:lstStyle/>
        <a:p>
          <a:endParaRPr lang="hu-HU" sz="2400"/>
        </a:p>
      </dgm:t>
    </dgm:pt>
    <dgm:pt modelId="{4CD87F71-3F67-45D2-AC6B-2318ED39EDFD}" type="sibTrans" cxnId="{508330CE-AD55-4CC7-AC5B-D7DFF5004471}">
      <dgm:prSet/>
      <dgm:spPr/>
      <dgm:t>
        <a:bodyPr/>
        <a:lstStyle/>
        <a:p>
          <a:endParaRPr lang="hu-HU" sz="2400"/>
        </a:p>
      </dgm:t>
    </dgm:pt>
    <dgm:pt modelId="{304EC220-9239-4F94-A825-C89D903F2194}">
      <dgm:prSet phldrT="[Szöveg]" custT="1"/>
      <dgm:spPr>
        <a:xfrm>
          <a:off x="2837318" y="84642"/>
          <a:ext cx="2636815" cy="4526540"/>
        </a:xfrm>
        <a:noFill/>
        <a:ln>
          <a:noFill/>
        </a:ln>
        <a:effectLst/>
      </dgm:spPr>
      <dgm:t>
        <a:bodyPr anchor="t"/>
        <a:lstStyle/>
        <a:p>
          <a:r>
            <a:rPr lang="hu-HU" sz="4000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 panose="020F0502020204030204" pitchFamily="34" charset="0"/>
              <a:ea typeface="+mn-ea"/>
              <a:cs typeface="+mn-cs"/>
            </a:rPr>
            <a:t>Kihívások</a:t>
          </a:r>
          <a:endParaRPr lang="en-US" sz="40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 pitchFamily="34" charset="0"/>
            <a:ea typeface="+mn-ea"/>
            <a:cs typeface="+mn-cs"/>
          </a:endParaRPr>
        </a:p>
      </dgm:t>
    </dgm:pt>
    <dgm:pt modelId="{E911D690-DB04-4D22-B0B9-FEBDE2825CC9}" type="sibTrans" cxnId="{A76D090E-C92C-4A96-8A7A-6C29CE2250EC}">
      <dgm:prSet/>
      <dgm:spPr/>
      <dgm:t>
        <a:bodyPr/>
        <a:lstStyle/>
        <a:p>
          <a:endParaRPr lang="en-US" sz="2400"/>
        </a:p>
      </dgm:t>
    </dgm:pt>
    <dgm:pt modelId="{4CF4D23B-C8F0-4BAC-A882-F8750C31D267}" type="parTrans" cxnId="{A76D090E-C92C-4A96-8A7A-6C29CE2250EC}">
      <dgm:prSet/>
      <dgm:spPr/>
      <dgm:t>
        <a:bodyPr/>
        <a:lstStyle/>
        <a:p>
          <a:endParaRPr lang="en-US" sz="2400"/>
        </a:p>
      </dgm:t>
    </dgm:pt>
    <dgm:pt modelId="{704B1C44-C666-4DF2-B873-8B1401270148}">
      <dgm:prSet phldrT="[Szöveg]" custT="1"/>
      <dgm:spPr>
        <a:xfrm>
          <a:off x="39735" y="45009"/>
          <a:ext cx="2636815" cy="4526540"/>
        </a:xfrm>
        <a:noFill/>
        <a:ln>
          <a:noFill/>
        </a:ln>
        <a:effectLst/>
      </dgm:spPr>
      <dgm:t>
        <a:bodyPr anchor="t"/>
        <a:lstStyle/>
        <a:p>
          <a:r>
            <a:rPr lang="hu-HU" sz="4000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 panose="020F0502020204030204" pitchFamily="34" charset="0"/>
              <a:ea typeface="+mn-ea"/>
              <a:cs typeface="+mn-cs"/>
            </a:rPr>
            <a:t>Erősségek</a:t>
          </a:r>
          <a:endParaRPr lang="en-US" sz="40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 pitchFamily="34" charset="0"/>
            <a:ea typeface="+mn-ea"/>
            <a:cs typeface="+mn-cs"/>
          </a:endParaRPr>
        </a:p>
      </dgm:t>
    </dgm:pt>
    <dgm:pt modelId="{BA39A6BE-E8E2-409E-8F13-54923A470B6E}" type="sibTrans" cxnId="{9610573A-F6AF-4904-AAB1-FE307F2A0100}">
      <dgm:prSet/>
      <dgm:spPr/>
      <dgm:t>
        <a:bodyPr/>
        <a:lstStyle/>
        <a:p>
          <a:endParaRPr lang="en-US" sz="2400"/>
        </a:p>
      </dgm:t>
    </dgm:pt>
    <dgm:pt modelId="{FC1EAB56-4C88-4ECB-9344-B203226C166C}" type="parTrans" cxnId="{9610573A-F6AF-4904-AAB1-FE307F2A0100}">
      <dgm:prSet/>
      <dgm:spPr/>
      <dgm:t>
        <a:bodyPr/>
        <a:lstStyle/>
        <a:p>
          <a:endParaRPr lang="en-US" sz="2400"/>
        </a:p>
      </dgm:t>
    </dgm:pt>
    <dgm:pt modelId="{A733E08B-0636-465C-8AF8-AC2C7A76287A}" type="pres">
      <dgm:prSet presAssocID="{8E3F3425-D16A-4A00-8ABA-FCA404E608B0}" presName="theList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hu-HU"/>
        </a:p>
      </dgm:t>
    </dgm:pt>
    <dgm:pt modelId="{8C0DDC63-FC96-47C8-8C0B-04E2BA2C25A0}" type="pres">
      <dgm:prSet presAssocID="{704B1C44-C666-4DF2-B873-8B1401270148}" presName="compNode" presStyleCnt="0"/>
      <dgm:spPr/>
    </dgm:pt>
    <dgm:pt modelId="{DFDAADE9-3E82-447E-BCD7-A5EF91C02849}" type="pres">
      <dgm:prSet presAssocID="{704B1C44-C666-4DF2-B873-8B1401270148}" presName="aNode" presStyleLbl="bgShp" presStyleIdx="0" presStyleCnt="2" custScaleY="86561" custLinFactNeighborX="1403" custLinFactNeighborY="-844"/>
      <dgm:spPr>
        <a:prstGeom prst="roundRect">
          <a:avLst>
            <a:gd name="adj" fmla="val 10000"/>
          </a:avLst>
        </a:prstGeom>
      </dgm:spPr>
      <dgm:t>
        <a:bodyPr/>
        <a:lstStyle/>
        <a:p>
          <a:endParaRPr lang="hu-HU"/>
        </a:p>
      </dgm:t>
    </dgm:pt>
    <dgm:pt modelId="{99C30FD1-0FE3-47C0-BB30-1F5CEB5A9452}" type="pres">
      <dgm:prSet presAssocID="{704B1C44-C666-4DF2-B873-8B1401270148}" presName="textNode" presStyleLbl="bgShp" presStyleIdx="0" presStyleCnt="2"/>
      <dgm:spPr/>
      <dgm:t>
        <a:bodyPr/>
        <a:lstStyle/>
        <a:p>
          <a:endParaRPr lang="hu-HU"/>
        </a:p>
      </dgm:t>
    </dgm:pt>
    <dgm:pt modelId="{BD103194-598A-4E4E-A288-9AB758645DD9}" type="pres">
      <dgm:prSet presAssocID="{704B1C44-C666-4DF2-B873-8B1401270148}" presName="compChildNode" presStyleCnt="0"/>
      <dgm:spPr/>
    </dgm:pt>
    <dgm:pt modelId="{AF1D8F86-9ED5-4664-BEE0-008D03A2588A}" type="pres">
      <dgm:prSet presAssocID="{704B1C44-C666-4DF2-B873-8B1401270148}" presName="theInnerList" presStyleCnt="0"/>
      <dgm:spPr/>
    </dgm:pt>
    <dgm:pt modelId="{D41B47B7-A051-49F7-B1F2-2D40A70B25BE}" type="pres">
      <dgm:prSet presAssocID="{36828333-2B68-490B-8A8B-EB7AAA6F5518}" presName="childNode" presStyleLbl="node1" presStyleIdx="0" presStyleCnt="13" custScaleY="57344" custLinFactY="-32220" custLinFactNeighborX="-1534" custLinFactNeighborY="-100000">
        <dgm:presLayoutVars>
          <dgm:bulletEnabled val="1"/>
        </dgm:presLayoutVars>
      </dgm:prSet>
      <dgm:spPr>
        <a:prstGeom prst="roundRect">
          <a:avLst>
            <a:gd name="adj" fmla="val 10000"/>
          </a:avLst>
        </a:prstGeom>
      </dgm:spPr>
      <dgm:t>
        <a:bodyPr/>
        <a:lstStyle/>
        <a:p>
          <a:endParaRPr lang="en-US"/>
        </a:p>
      </dgm:t>
    </dgm:pt>
    <dgm:pt modelId="{DF8DEAEF-E0B9-479D-A9A9-2CFEF06A6561}" type="pres">
      <dgm:prSet presAssocID="{36828333-2B68-490B-8A8B-EB7AAA6F5518}" presName="aSpace2" presStyleCnt="0"/>
      <dgm:spPr/>
    </dgm:pt>
    <dgm:pt modelId="{1FCE3A70-3A4B-439C-972F-38293933FFDC}" type="pres">
      <dgm:prSet presAssocID="{9009D5C1-6B2F-4C2B-9C9C-9AB8ECF629F1}" presName="childNode" presStyleLbl="node1" presStyleIdx="1" presStyleCnt="13" custScaleY="43674" custLinFactY="-39617" custLinFactNeighborX="-1534" custLinFactNeighborY="-100000">
        <dgm:presLayoutVars>
          <dgm:bulletEnabled val="1"/>
        </dgm:presLayoutVars>
      </dgm:prSet>
      <dgm:spPr>
        <a:prstGeom prst="roundRect">
          <a:avLst>
            <a:gd name="adj" fmla="val 10000"/>
          </a:avLst>
        </a:prstGeom>
      </dgm:spPr>
      <dgm:t>
        <a:bodyPr/>
        <a:lstStyle/>
        <a:p>
          <a:endParaRPr lang="en-US"/>
        </a:p>
      </dgm:t>
    </dgm:pt>
    <dgm:pt modelId="{E50E9BCD-6D15-46C4-9C5C-E5FD098DBC2E}" type="pres">
      <dgm:prSet presAssocID="{9009D5C1-6B2F-4C2B-9C9C-9AB8ECF629F1}" presName="aSpace2" presStyleCnt="0"/>
      <dgm:spPr/>
    </dgm:pt>
    <dgm:pt modelId="{73A14A76-DA78-4E6B-A664-18CA601B0E93}" type="pres">
      <dgm:prSet presAssocID="{6110ACAB-D74F-4DCF-91D2-D532C9F74292}" presName="childNode" presStyleLbl="node1" presStyleIdx="2" presStyleCnt="13" custLinFactY="-44669" custLinFactNeighborX="-1721" custLinFactNeighborY="-100000">
        <dgm:presLayoutVars>
          <dgm:bulletEnabled val="1"/>
        </dgm:presLayoutVars>
      </dgm:prSet>
      <dgm:spPr>
        <a:prstGeom prst="roundRect">
          <a:avLst>
            <a:gd name="adj" fmla="val 10000"/>
          </a:avLst>
        </a:prstGeom>
      </dgm:spPr>
      <dgm:t>
        <a:bodyPr/>
        <a:lstStyle/>
        <a:p>
          <a:endParaRPr lang="en-US"/>
        </a:p>
      </dgm:t>
    </dgm:pt>
    <dgm:pt modelId="{FF7433FB-9E47-4A52-8865-A5E2239AF386}" type="pres">
      <dgm:prSet presAssocID="{6110ACAB-D74F-4DCF-91D2-D532C9F74292}" presName="aSpace2" presStyleCnt="0"/>
      <dgm:spPr/>
    </dgm:pt>
    <dgm:pt modelId="{EF605E65-BBD8-4D65-BA34-02BFEB52076F}" type="pres">
      <dgm:prSet presAssocID="{557677C7-B7EE-4EFA-B12E-415D459C074F}" presName="childNode" presStyleLbl="node1" presStyleIdx="3" presStyleCnt="13" custScaleY="122899" custLinFactY="-46397" custLinFactNeighborX="-1721" custLinFactNeighborY="-100000">
        <dgm:presLayoutVars>
          <dgm:bulletEnabled val="1"/>
        </dgm:presLayoutVars>
      </dgm:prSet>
      <dgm:spPr>
        <a:prstGeom prst="roundRect">
          <a:avLst>
            <a:gd name="adj" fmla="val 10000"/>
          </a:avLst>
        </a:prstGeom>
      </dgm:spPr>
      <dgm:t>
        <a:bodyPr/>
        <a:lstStyle/>
        <a:p>
          <a:endParaRPr lang="en-US"/>
        </a:p>
      </dgm:t>
    </dgm:pt>
    <dgm:pt modelId="{EB1EF922-0206-484C-8FDF-2F5751310FE3}" type="pres">
      <dgm:prSet presAssocID="{557677C7-B7EE-4EFA-B12E-415D459C074F}" presName="aSpace2" presStyleCnt="0"/>
      <dgm:spPr/>
    </dgm:pt>
    <dgm:pt modelId="{AFE01059-58DE-4589-AC46-8C3C91708377}" type="pres">
      <dgm:prSet presAssocID="{C8BDBAB2-5AFA-4072-8B3B-0641A8B23EB7}" presName="childNode" presStyleLbl="node1" presStyleIdx="4" presStyleCnt="13" custScaleY="75419" custLinFactY="-50359" custLinFactNeighborX="-1721" custLinFactNeighborY="-100000">
        <dgm:presLayoutVars>
          <dgm:bulletEnabled val="1"/>
        </dgm:presLayoutVars>
      </dgm:prSet>
      <dgm:spPr>
        <a:prstGeom prst="roundRect">
          <a:avLst>
            <a:gd name="adj" fmla="val 10000"/>
          </a:avLst>
        </a:prstGeom>
      </dgm:spPr>
      <dgm:t>
        <a:bodyPr/>
        <a:lstStyle/>
        <a:p>
          <a:endParaRPr lang="en-US"/>
        </a:p>
      </dgm:t>
    </dgm:pt>
    <dgm:pt modelId="{A5695B35-6BF5-4681-AB69-CA9F9564C72B}" type="pres">
      <dgm:prSet presAssocID="{C8BDBAB2-5AFA-4072-8B3B-0641A8B23EB7}" presName="aSpace2" presStyleCnt="0"/>
      <dgm:spPr/>
    </dgm:pt>
    <dgm:pt modelId="{46400F11-E4B6-4968-838C-E06419164AB4}" type="pres">
      <dgm:prSet presAssocID="{6AA15F8F-1E8B-498D-9AD5-9A24C2C6B86E}" presName="childNode" presStyleLbl="node1" presStyleIdx="5" presStyleCnt="13" custScaleY="53806" custLinFactY="-56705" custLinFactNeighborX="-1534" custLinFactNeighborY="-100000">
        <dgm:presLayoutVars>
          <dgm:bulletEnabled val="1"/>
        </dgm:presLayoutVars>
      </dgm:prSet>
      <dgm:spPr>
        <a:prstGeom prst="roundRect">
          <a:avLst>
            <a:gd name="adj" fmla="val 10000"/>
          </a:avLst>
        </a:prstGeom>
      </dgm:spPr>
      <dgm:t>
        <a:bodyPr/>
        <a:lstStyle/>
        <a:p>
          <a:endParaRPr lang="hu-HU"/>
        </a:p>
      </dgm:t>
    </dgm:pt>
    <dgm:pt modelId="{1B326A93-6A77-442B-8B56-A215BFE58441}" type="pres">
      <dgm:prSet presAssocID="{704B1C44-C666-4DF2-B873-8B1401270148}" presName="aSpace" presStyleCnt="0"/>
      <dgm:spPr/>
    </dgm:pt>
    <dgm:pt modelId="{BF2A9344-11DD-4EA0-A982-38A44192BF01}" type="pres">
      <dgm:prSet presAssocID="{304EC220-9239-4F94-A825-C89D903F2194}" presName="compNode" presStyleCnt="0"/>
      <dgm:spPr/>
    </dgm:pt>
    <dgm:pt modelId="{0FF55D94-3DC7-4967-A78C-AEE1181B95DA}" type="pres">
      <dgm:prSet presAssocID="{304EC220-9239-4F94-A825-C89D903F2194}" presName="aNode" presStyleLbl="bgShp" presStyleIdx="1" presStyleCnt="2" custScaleY="86566" custLinFactNeighborY="-658"/>
      <dgm:spPr>
        <a:prstGeom prst="roundRect">
          <a:avLst>
            <a:gd name="adj" fmla="val 10000"/>
          </a:avLst>
        </a:prstGeom>
      </dgm:spPr>
      <dgm:t>
        <a:bodyPr/>
        <a:lstStyle/>
        <a:p>
          <a:endParaRPr lang="hu-HU"/>
        </a:p>
      </dgm:t>
    </dgm:pt>
    <dgm:pt modelId="{52B0E897-24C3-4187-A5A9-1DBF0067119D}" type="pres">
      <dgm:prSet presAssocID="{304EC220-9239-4F94-A825-C89D903F2194}" presName="textNode" presStyleLbl="bgShp" presStyleIdx="1" presStyleCnt="2"/>
      <dgm:spPr/>
      <dgm:t>
        <a:bodyPr/>
        <a:lstStyle/>
        <a:p>
          <a:endParaRPr lang="hu-HU"/>
        </a:p>
      </dgm:t>
    </dgm:pt>
    <dgm:pt modelId="{5FAF04E1-505E-4440-8D9C-C3389F960720}" type="pres">
      <dgm:prSet presAssocID="{304EC220-9239-4F94-A825-C89D903F2194}" presName="compChildNode" presStyleCnt="0"/>
      <dgm:spPr/>
    </dgm:pt>
    <dgm:pt modelId="{9AA20E34-B783-45C9-B7F9-214CFAEE3FA8}" type="pres">
      <dgm:prSet presAssocID="{304EC220-9239-4F94-A825-C89D903F2194}" presName="theInnerList" presStyleCnt="0"/>
      <dgm:spPr/>
    </dgm:pt>
    <dgm:pt modelId="{69D3B7EA-1A0B-4148-8469-E93A5552CCB7}" type="pres">
      <dgm:prSet presAssocID="{5C0E327F-CBB8-4301-9C8B-7C2D20BAB588}" presName="childNode" presStyleLbl="node1" presStyleIdx="6" presStyleCnt="13" custScaleY="74892" custLinFactY="-52357" custLinFactNeighborX="-544" custLinFactNeighborY="-100000">
        <dgm:presLayoutVars>
          <dgm:bulletEnabled val="1"/>
        </dgm:presLayoutVars>
      </dgm:prSet>
      <dgm:spPr>
        <a:prstGeom prst="roundRect">
          <a:avLst>
            <a:gd name="adj" fmla="val 10000"/>
          </a:avLst>
        </a:prstGeom>
      </dgm:spPr>
      <dgm:t>
        <a:bodyPr/>
        <a:lstStyle/>
        <a:p>
          <a:endParaRPr lang="en-US"/>
        </a:p>
      </dgm:t>
    </dgm:pt>
    <dgm:pt modelId="{0246E2B9-D7F7-40E8-B867-3939DA77A816}" type="pres">
      <dgm:prSet presAssocID="{5C0E327F-CBB8-4301-9C8B-7C2D20BAB588}" presName="aSpace2" presStyleCnt="0"/>
      <dgm:spPr/>
    </dgm:pt>
    <dgm:pt modelId="{9EB31C5D-2A14-49C9-B4FA-FC4A54AB799F}" type="pres">
      <dgm:prSet presAssocID="{AAD4A8E0-ECDA-48BE-9F7E-93E1F861FABF}" presName="childNode" presStyleLbl="node1" presStyleIdx="7" presStyleCnt="13" custScaleY="67460" custLinFactY="-52212" custLinFactNeighborX="-649" custLinFactNeighborY="-100000">
        <dgm:presLayoutVars>
          <dgm:bulletEnabled val="1"/>
        </dgm:presLayoutVars>
      </dgm:prSet>
      <dgm:spPr/>
      <dgm:t>
        <a:bodyPr/>
        <a:lstStyle/>
        <a:p>
          <a:endParaRPr lang="hu-HU"/>
        </a:p>
      </dgm:t>
    </dgm:pt>
    <dgm:pt modelId="{8A255DC3-48FF-49C2-963C-934098A82B1A}" type="pres">
      <dgm:prSet presAssocID="{AAD4A8E0-ECDA-48BE-9F7E-93E1F861FABF}" presName="aSpace2" presStyleCnt="0"/>
      <dgm:spPr/>
    </dgm:pt>
    <dgm:pt modelId="{7A21AF9A-2FA6-439C-BDC0-0A118CE0D9AD}" type="pres">
      <dgm:prSet presAssocID="{7AA1CE56-102F-4A6B-A715-2FFEF2CA386F}" presName="childNode" presStyleLbl="node1" presStyleIdx="8" presStyleCnt="13" custLinFactY="-52357" custLinFactNeighborX="-544" custLinFactNeighborY="-100000">
        <dgm:presLayoutVars>
          <dgm:bulletEnabled val="1"/>
        </dgm:presLayoutVars>
      </dgm:prSet>
      <dgm:spPr>
        <a:prstGeom prst="roundRect">
          <a:avLst>
            <a:gd name="adj" fmla="val 10000"/>
          </a:avLst>
        </a:prstGeom>
      </dgm:spPr>
      <dgm:t>
        <a:bodyPr/>
        <a:lstStyle/>
        <a:p>
          <a:endParaRPr lang="en-US"/>
        </a:p>
      </dgm:t>
    </dgm:pt>
    <dgm:pt modelId="{F11AA1A0-4E6D-4372-94BF-27C23ABC3F7C}" type="pres">
      <dgm:prSet presAssocID="{7AA1CE56-102F-4A6B-A715-2FFEF2CA386F}" presName="aSpace2" presStyleCnt="0"/>
      <dgm:spPr/>
    </dgm:pt>
    <dgm:pt modelId="{C2E33C8B-BDCF-4DF4-8363-283B3EB8E7DD}" type="pres">
      <dgm:prSet presAssocID="{8D72AEE6-7AFB-4957-AFA7-007AA434C5E5}" presName="childNode" presStyleLbl="node1" presStyleIdx="9" presStyleCnt="13" custScaleY="113384" custLinFactY="-56851" custLinFactNeighborX="-649" custLinFactNeighborY="-100000">
        <dgm:presLayoutVars>
          <dgm:bulletEnabled val="1"/>
        </dgm:presLayoutVars>
      </dgm:prSet>
      <dgm:spPr/>
      <dgm:t>
        <a:bodyPr/>
        <a:lstStyle/>
        <a:p>
          <a:endParaRPr lang="hu-HU"/>
        </a:p>
      </dgm:t>
    </dgm:pt>
    <dgm:pt modelId="{9AFE332C-98A1-4442-B874-3F367C912D3D}" type="pres">
      <dgm:prSet presAssocID="{8D72AEE6-7AFB-4957-AFA7-007AA434C5E5}" presName="aSpace2" presStyleCnt="0"/>
      <dgm:spPr/>
    </dgm:pt>
    <dgm:pt modelId="{16138785-6579-4AC9-ADAF-3CDE9E240F7E}" type="pres">
      <dgm:prSet presAssocID="{2B29AB6F-4304-4D72-87D6-BCA0BFA1E8E4}" presName="childNode" presStyleLbl="node1" presStyleIdx="10" presStyleCnt="13" custScaleY="125838" custLinFactY="-60801" custLinFactNeighborX="-544" custLinFactNeighborY="-100000">
        <dgm:presLayoutVars>
          <dgm:bulletEnabled val="1"/>
        </dgm:presLayoutVars>
      </dgm:prSet>
      <dgm:spPr>
        <a:prstGeom prst="roundRect">
          <a:avLst>
            <a:gd name="adj" fmla="val 10000"/>
          </a:avLst>
        </a:prstGeom>
      </dgm:spPr>
      <dgm:t>
        <a:bodyPr/>
        <a:lstStyle/>
        <a:p>
          <a:endParaRPr lang="en-US"/>
        </a:p>
      </dgm:t>
    </dgm:pt>
    <dgm:pt modelId="{6E36D444-9383-468A-9BEC-532AE9475D55}" type="pres">
      <dgm:prSet presAssocID="{2B29AB6F-4304-4D72-87D6-BCA0BFA1E8E4}" presName="aSpace2" presStyleCnt="0"/>
      <dgm:spPr/>
    </dgm:pt>
    <dgm:pt modelId="{1AD71FBE-A7AD-4D74-9F29-36DD811AC842}" type="pres">
      <dgm:prSet presAssocID="{86F412B6-E6AD-4CEA-9A76-E8A5A28B86E6}" presName="childNode" presStyleLbl="node1" presStyleIdx="11" presStyleCnt="13" custScaleY="69434" custLinFactY="-62350" custLinFactNeighborX="-945" custLinFactNeighborY="-100000">
        <dgm:presLayoutVars>
          <dgm:bulletEnabled val="1"/>
        </dgm:presLayoutVars>
      </dgm:prSet>
      <dgm:spPr>
        <a:prstGeom prst="roundRect">
          <a:avLst>
            <a:gd name="adj" fmla="val 10000"/>
          </a:avLst>
        </a:prstGeom>
      </dgm:spPr>
      <dgm:t>
        <a:bodyPr/>
        <a:lstStyle/>
        <a:p>
          <a:endParaRPr lang="hu-HU"/>
        </a:p>
      </dgm:t>
    </dgm:pt>
    <dgm:pt modelId="{32B95AC2-3129-4D5F-96EE-DAE8679977EB}" type="pres">
      <dgm:prSet presAssocID="{86F412B6-E6AD-4CEA-9A76-E8A5A28B86E6}" presName="aSpace2" presStyleCnt="0"/>
      <dgm:spPr/>
    </dgm:pt>
    <dgm:pt modelId="{80BEB27B-4C64-4B5D-BCBA-E66938E730D3}" type="pres">
      <dgm:prSet presAssocID="{31BE9FD2-EFF2-4F89-AEBB-7CCF90966946}" presName="childNode" presStyleLbl="node1" presStyleIdx="12" presStyleCnt="13" custScaleY="65161" custLinFactY="-64534" custLinFactNeighborX="-945" custLinFactNeighborY="-100000">
        <dgm:presLayoutVars>
          <dgm:bulletEnabled val="1"/>
        </dgm:presLayoutVars>
      </dgm:prSet>
      <dgm:spPr>
        <a:prstGeom prst="roundRect">
          <a:avLst>
            <a:gd name="adj" fmla="val 10000"/>
          </a:avLst>
        </a:prstGeom>
      </dgm:spPr>
      <dgm:t>
        <a:bodyPr/>
        <a:lstStyle/>
        <a:p>
          <a:endParaRPr lang="en-US"/>
        </a:p>
      </dgm:t>
    </dgm:pt>
  </dgm:ptLst>
  <dgm:cxnLst>
    <dgm:cxn modelId="{1C148E73-081C-4DE3-AA25-58056994A6FC}" type="presOf" srcId="{36828333-2B68-490B-8A8B-EB7AAA6F5518}" destId="{D41B47B7-A051-49F7-B1F2-2D40A70B25BE}" srcOrd="0" destOrd="0" presId="urn:microsoft.com/office/officeart/2005/8/layout/lProcess2"/>
    <dgm:cxn modelId="{AEACDF95-4ED2-468A-A534-16E93780AFD0}" srcId="{704B1C44-C666-4DF2-B873-8B1401270148}" destId="{C8BDBAB2-5AFA-4072-8B3B-0641A8B23EB7}" srcOrd="4" destOrd="0" parTransId="{86CE0560-AE68-4C9C-869E-98E7453E21ED}" sibTransId="{A92CDC88-983D-40DF-A6D9-84ED78003BD2}"/>
    <dgm:cxn modelId="{787F4638-A7C8-4BD0-9678-1EA0752A534C}" type="presOf" srcId="{304EC220-9239-4F94-A825-C89D903F2194}" destId="{0FF55D94-3DC7-4967-A78C-AEE1181B95DA}" srcOrd="0" destOrd="0" presId="urn:microsoft.com/office/officeart/2005/8/layout/lProcess2"/>
    <dgm:cxn modelId="{2D09925F-0BD8-4ECC-8E05-59CAA2251350}" type="presOf" srcId="{704B1C44-C666-4DF2-B873-8B1401270148}" destId="{99C30FD1-0FE3-47C0-BB30-1F5CEB5A9452}" srcOrd="1" destOrd="0" presId="urn:microsoft.com/office/officeart/2005/8/layout/lProcess2"/>
    <dgm:cxn modelId="{29F42C28-655E-4C93-AAD1-4AECE35C15A7}" type="presOf" srcId="{9009D5C1-6B2F-4C2B-9C9C-9AB8ECF629F1}" destId="{1FCE3A70-3A4B-439C-972F-38293933FFDC}" srcOrd="0" destOrd="0" presId="urn:microsoft.com/office/officeart/2005/8/layout/lProcess2"/>
    <dgm:cxn modelId="{1789C5B8-C5C5-44CD-A15F-07D60173B30E}" type="presOf" srcId="{5C0E327F-CBB8-4301-9C8B-7C2D20BAB588}" destId="{69D3B7EA-1A0B-4148-8469-E93A5552CCB7}" srcOrd="0" destOrd="0" presId="urn:microsoft.com/office/officeart/2005/8/layout/lProcess2"/>
    <dgm:cxn modelId="{2560CC12-D7E1-4025-959B-67D650FED3D6}" type="presOf" srcId="{557677C7-B7EE-4EFA-B12E-415D459C074F}" destId="{EF605E65-BBD8-4D65-BA34-02BFEB52076F}" srcOrd="0" destOrd="0" presId="urn:microsoft.com/office/officeart/2005/8/layout/lProcess2"/>
    <dgm:cxn modelId="{495998E9-A28C-464C-9816-11A00101ADFF}" srcId="{704B1C44-C666-4DF2-B873-8B1401270148}" destId="{6AA15F8F-1E8B-498D-9AD5-9A24C2C6B86E}" srcOrd="5" destOrd="0" parTransId="{721B900C-B3D9-4473-A53A-3A730EE45E63}" sibTransId="{50E309A4-B2F2-43A9-B02A-2367DFBED255}"/>
    <dgm:cxn modelId="{C7D3D867-8725-4DA1-9E10-35E7CDD52161}" type="presOf" srcId="{AAD4A8E0-ECDA-48BE-9F7E-93E1F861FABF}" destId="{9EB31C5D-2A14-49C9-B4FA-FC4A54AB799F}" srcOrd="0" destOrd="0" presId="urn:microsoft.com/office/officeart/2005/8/layout/lProcess2"/>
    <dgm:cxn modelId="{9610573A-F6AF-4904-AAB1-FE307F2A0100}" srcId="{8E3F3425-D16A-4A00-8ABA-FCA404E608B0}" destId="{704B1C44-C666-4DF2-B873-8B1401270148}" srcOrd="0" destOrd="0" parTransId="{FC1EAB56-4C88-4ECB-9344-B203226C166C}" sibTransId="{BA39A6BE-E8E2-409E-8F13-54923A470B6E}"/>
    <dgm:cxn modelId="{5E2958DC-F43A-4967-ADEE-FA3B8250B2B6}" srcId="{304EC220-9239-4F94-A825-C89D903F2194}" destId="{5C0E327F-CBB8-4301-9C8B-7C2D20BAB588}" srcOrd="0" destOrd="0" parTransId="{EA685E84-100E-41F3-BDFA-D7FD34B0C154}" sibTransId="{C595C264-FC7A-4C34-82ED-3E5EDED470C3}"/>
    <dgm:cxn modelId="{89B0FA8B-581B-4F45-B0B4-176338529B17}" srcId="{704B1C44-C666-4DF2-B873-8B1401270148}" destId="{9009D5C1-6B2F-4C2B-9C9C-9AB8ECF629F1}" srcOrd="1" destOrd="0" parTransId="{E8CE529E-135C-453C-8454-4ED197496439}" sibTransId="{25C69FDC-C4C0-42FA-871C-E42AF1C21A15}"/>
    <dgm:cxn modelId="{A76D090E-C92C-4A96-8A7A-6C29CE2250EC}" srcId="{8E3F3425-D16A-4A00-8ABA-FCA404E608B0}" destId="{304EC220-9239-4F94-A825-C89D903F2194}" srcOrd="1" destOrd="0" parTransId="{4CF4D23B-C8F0-4BAC-A882-F8750C31D267}" sibTransId="{E911D690-DB04-4D22-B0B9-FEBDE2825CC9}"/>
    <dgm:cxn modelId="{E86A0D20-B1F9-4134-8CE3-A215EA9CA17E}" type="presOf" srcId="{C8BDBAB2-5AFA-4072-8B3B-0641A8B23EB7}" destId="{AFE01059-58DE-4589-AC46-8C3C91708377}" srcOrd="0" destOrd="0" presId="urn:microsoft.com/office/officeart/2005/8/layout/lProcess2"/>
    <dgm:cxn modelId="{508330CE-AD55-4CC7-AC5B-D7DFF5004471}" srcId="{304EC220-9239-4F94-A825-C89D903F2194}" destId="{8D72AEE6-7AFB-4957-AFA7-007AA434C5E5}" srcOrd="3" destOrd="0" parTransId="{EF9AE072-DD5D-4419-A273-E109A1501F16}" sibTransId="{4CD87F71-3F67-45D2-AC6B-2318ED39EDFD}"/>
    <dgm:cxn modelId="{0E0172FC-FBFD-4988-A3D4-A84B6346CBCF}" type="presOf" srcId="{6AA15F8F-1E8B-498D-9AD5-9A24C2C6B86E}" destId="{46400F11-E4B6-4968-838C-E06419164AB4}" srcOrd="0" destOrd="0" presId="urn:microsoft.com/office/officeart/2005/8/layout/lProcess2"/>
    <dgm:cxn modelId="{F4B356F3-9D09-4D18-9189-1C3018714101}" type="presOf" srcId="{6110ACAB-D74F-4DCF-91D2-D532C9F74292}" destId="{73A14A76-DA78-4E6B-A664-18CA601B0E93}" srcOrd="0" destOrd="0" presId="urn:microsoft.com/office/officeart/2005/8/layout/lProcess2"/>
    <dgm:cxn modelId="{30117385-4101-4554-A0F3-A2F38940B360}" srcId="{704B1C44-C666-4DF2-B873-8B1401270148}" destId="{6110ACAB-D74F-4DCF-91D2-D532C9F74292}" srcOrd="2" destOrd="0" parTransId="{A22E4F8A-BC5C-4F66-81A2-04F67150DAE9}" sibTransId="{C6283B77-F141-4CA6-A28F-D9BBEA25A375}"/>
    <dgm:cxn modelId="{53CB0EF0-9EAD-44FA-A0C4-BBE5EBFF493A}" srcId="{304EC220-9239-4F94-A825-C89D903F2194}" destId="{86F412B6-E6AD-4CEA-9A76-E8A5A28B86E6}" srcOrd="5" destOrd="0" parTransId="{715820C7-609C-451A-B8D2-352748F15375}" sibTransId="{192A57FF-403B-4444-9DCD-249FEA0AAA91}"/>
    <dgm:cxn modelId="{940339C6-0D62-4611-9C14-42DC82141EFB}" type="presOf" srcId="{86F412B6-E6AD-4CEA-9A76-E8A5A28B86E6}" destId="{1AD71FBE-A7AD-4D74-9F29-36DD811AC842}" srcOrd="0" destOrd="0" presId="urn:microsoft.com/office/officeart/2005/8/layout/lProcess2"/>
    <dgm:cxn modelId="{70B44A69-2A9D-41B1-B36F-80F164F1DF67}" type="presOf" srcId="{2B29AB6F-4304-4D72-87D6-BCA0BFA1E8E4}" destId="{16138785-6579-4AC9-ADAF-3CDE9E240F7E}" srcOrd="0" destOrd="0" presId="urn:microsoft.com/office/officeart/2005/8/layout/lProcess2"/>
    <dgm:cxn modelId="{86FA0A70-DE02-4030-A563-A69C2180949A}" srcId="{704B1C44-C666-4DF2-B873-8B1401270148}" destId="{36828333-2B68-490B-8A8B-EB7AAA6F5518}" srcOrd="0" destOrd="0" parTransId="{5A8BBB44-BAA3-4898-A384-C76F6F412EA3}" sibTransId="{26016C27-55B2-4E27-B9D5-D9DBF3284FD4}"/>
    <dgm:cxn modelId="{6C24797D-3EEE-41A1-8C17-83F78384587B}" srcId="{304EC220-9239-4F94-A825-C89D903F2194}" destId="{2B29AB6F-4304-4D72-87D6-BCA0BFA1E8E4}" srcOrd="4" destOrd="0" parTransId="{F5D7451B-4EFC-4FD0-8FEB-F9A6735139C4}" sibTransId="{7601C5A4-2D2B-4F7A-9501-DB6F5EF3A0A1}"/>
    <dgm:cxn modelId="{09FED849-6879-4B26-8419-6B692C8B8770}" srcId="{304EC220-9239-4F94-A825-C89D903F2194}" destId="{7AA1CE56-102F-4A6B-A715-2FFEF2CA386F}" srcOrd="2" destOrd="0" parTransId="{EE248FD1-F58F-450F-9F66-D708484035BB}" sibTransId="{2FCE893A-839B-4D35-80B2-F255DCA79084}"/>
    <dgm:cxn modelId="{2FF878B2-8907-49B2-8E85-31E5BB65A7F1}" type="presOf" srcId="{8E3F3425-D16A-4A00-8ABA-FCA404E608B0}" destId="{A733E08B-0636-465C-8AF8-AC2C7A76287A}" srcOrd="0" destOrd="0" presId="urn:microsoft.com/office/officeart/2005/8/layout/lProcess2"/>
    <dgm:cxn modelId="{28E64EC3-CA15-437B-94F2-955976D2A1F3}" type="presOf" srcId="{304EC220-9239-4F94-A825-C89D903F2194}" destId="{52B0E897-24C3-4187-A5A9-1DBF0067119D}" srcOrd="1" destOrd="0" presId="urn:microsoft.com/office/officeart/2005/8/layout/lProcess2"/>
    <dgm:cxn modelId="{215C33FE-0495-4854-A98D-F0F5A2A1303F}" type="presOf" srcId="{31BE9FD2-EFF2-4F89-AEBB-7CCF90966946}" destId="{80BEB27B-4C64-4B5D-BCBA-E66938E730D3}" srcOrd="0" destOrd="0" presId="urn:microsoft.com/office/officeart/2005/8/layout/lProcess2"/>
    <dgm:cxn modelId="{C871B538-5C79-42A9-93EF-6C44232138B2}" type="presOf" srcId="{7AA1CE56-102F-4A6B-A715-2FFEF2CA386F}" destId="{7A21AF9A-2FA6-439C-BDC0-0A118CE0D9AD}" srcOrd="0" destOrd="0" presId="urn:microsoft.com/office/officeart/2005/8/layout/lProcess2"/>
    <dgm:cxn modelId="{F8EDE83F-CBCD-4240-80F4-B688A1400A31}" type="presOf" srcId="{8D72AEE6-7AFB-4957-AFA7-007AA434C5E5}" destId="{C2E33C8B-BDCF-4DF4-8363-283B3EB8E7DD}" srcOrd="0" destOrd="0" presId="urn:microsoft.com/office/officeart/2005/8/layout/lProcess2"/>
    <dgm:cxn modelId="{AA820268-F10A-40D7-AE5B-3ED178F98D5F}" srcId="{304EC220-9239-4F94-A825-C89D903F2194}" destId="{31BE9FD2-EFF2-4F89-AEBB-7CCF90966946}" srcOrd="6" destOrd="0" parTransId="{567F9705-527A-4317-8B05-B3129D18B9DC}" sibTransId="{B34312F9-1884-49E4-A694-612EF0882275}"/>
    <dgm:cxn modelId="{2B209C95-71E2-492A-80A4-B25F5E1B23BD}" srcId="{304EC220-9239-4F94-A825-C89D903F2194}" destId="{AAD4A8E0-ECDA-48BE-9F7E-93E1F861FABF}" srcOrd="1" destOrd="0" parTransId="{74FC4FEA-2FB0-4D11-B488-E4096DCAA338}" sibTransId="{80C57F85-E1EE-49F8-AC57-B92A7AFA61B8}"/>
    <dgm:cxn modelId="{E9EF3D68-5FBB-47DC-B872-2ED128BAC64A}" srcId="{704B1C44-C666-4DF2-B873-8B1401270148}" destId="{557677C7-B7EE-4EFA-B12E-415D459C074F}" srcOrd="3" destOrd="0" parTransId="{9512591E-75A9-49E1-8B51-0A5F49FA2678}" sibTransId="{817502B8-A9DC-469B-9CC9-5795B81F067F}"/>
    <dgm:cxn modelId="{3CA2EAB0-407A-470D-AA93-DC7384061C01}" type="presOf" srcId="{704B1C44-C666-4DF2-B873-8B1401270148}" destId="{DFDAADE9-3E82-447E-BCD7-A5EF91C02849}" srcOrd="0" destOrd="0" presId="urn:microsoft.com/office/officeart/2005/8/layout/lProcess2"/>
    <dgm:cxn modelId="{5C9F5C7C-D3C8-4D1C-87C5-36CA29ECF31D}" type="presParOf" srcId="{A733E08B-0636-465C-8AF8-AC2C7A76287A}" destId="{8C0DDC63-FC96-47C8-8C0B-04E2BA2C25A0}" srcOrd="0" destOrd="0" presId="urn:microsoft.com/office/officeart/2005/8/layout/lProcess2"/>
    <dgm:cxn modelId="{0E04AFA4-3CD6-4059-AB0C-FFD8717144CC}" type="presParOf" srcId="{8C0DDC63-FC96-47C8-8C0B-04E2BA2C25A0}" destId="{DFDAADE9-3E82-447E-BCD7-A5EF91C02849}" srcOrd="0" destOrd="0" presId="urn:microsoft.com/office/officeart/2005/8/layout/lProcess2"/>
    <dgm:cxn modelId="{12C38629-7472-48F9-8A9C-9F7E7D46491B}" type="presParOf" srcId="{8C0DDC63-FC96-47C8-8C0B-04E2BA2C25A0}" destId="{99C30FD1-0FE3-47C0-BB30-1F5CEB5A9452}" srcOrd="1" destOrd="0" presId="urn:microsoft.com/office/officeart/2005/8/layout/lProcess2"/>
    <dgm:cxn modelId="{32D96117-F8DC-4803-9AB2-3A36A6F59F56}" type="presParOf" srcId="{8C0DDC63-FC96-47C8-8C0B-04E2BA2C25A0}" destId="{BD103194-598A-4E4E-A288-9AB758645DD9}" srcOrd="2" destOrd="0" presId="urn:microsoft.com/office/officeart/2005/8/layout/lProcess2"/>
    <dgm:cxn modelId="{4CA734DF-B6AC-4568-A0FB-F10048DB0F93}" type="presParOf" srcId="{BD103194-598A-4E4E-A288-9AB758645DD9}" destId="{AF1D8F86-9ED5-4664-BEE0-008D03A2588A}" srcOrd="0" destOrd="0" presId="urn:microsoft.com/office/officeart/2005/8/layout/lProcess2"/>
    <dgm:cxn modelId="{51D8B0F7-5EEB-4873-BA69-5CCB5D43FBE7}" type="presParOf" srcId="{AF1D8F86-9ED5-4664-BEE0-008D03A2588A}" destId="{D41B47B7-A051-49F7-B1F2-2D40A70B25BE}" srcOrd="0" destOrd="0" presId="urn:microsoft.com/office/officeart/2005/8/layout/lProcess2"/>
    <dgm:cxn modelId="{0E3125CD-726A-45E5-A725-C039B6C6653E}" type="presParOf" srcId="{AF1D8F86-9ED5-4664-BEE0-008D03A2588A}" destId="{DF8DEAEF-E0B9-479D-A9A9-2CFEF06A6561}" srcOrd="1" destOrd="0" presId="urn:microsoft.com/office/officeart/2005/8/layout/lProcess2"/>
    <dgm:cxn modelId="{867F776B-ED98-4BFE-9814-D24E78251626}" type="presParOf" srcId="{AF1D8F86-9ED5-4664-BEE0-008D03A2588A}" destId="{1FCE3A70-3A4B-439C-972F-38293933FFDC}" srcOrd="2" destOrd="0" presId="urn:microsoft.com/office/officeart/2005/8/layout/lProcess2"/>
    <dgm:cxn modelId="{49AD2857-CE44-41C0-812B-1F43A8EDC63B}" type="presParOf" srcId="{AF1D8F86-9ED5-4664-BEE0-008D03A2588A}" destId="{E50E9BCD-6D15-46C4-9C5C-E5FD098DBC2E}" srcOrd="3" destOrd="0" presId="urn:microsoft.com/office/officeart/2005/8/layout/lProcess2"/>
    <dgm:cxn modelId="{4C4B2F5E-C7B3-4A04-8761-C91058809D16}" type="presParOf" srcId="{AF1D8F86-9ED5-4664-BEE0-008D03A2588A}" destId="{73A14A76-DA78-4E6B-A664-18CA601B0E93}" srcOrd="4" destOrd="0" presId="urn:microsoft.com/office/officeart/2005/8/layout/lProcess2"/>
    <dgm:cxn modelId="{AF295F7E-DD0A-4FE9-9AE9-5CC914507F98}" type="presParOf" srcId="{AF1D8F86-9ED5-4664-BEE0-008D03A2588A}" destId="{FF7433FB-9E47-4A52-8865-A5E2239AF386}" srcOrd="5" destOrd="0" presId="urn:microsoft.com/office/officeart/2005/8/layout/lProcess2"/>
    <dgm:cxn modelId="{9186EC70-8A7A-463C-BF94-5B868241E3E2}" type="presParOf" srcId="{AF1D8F86-9ED5-4664-BEE0-008D03A2588A}" destId="{EF605E65-BBD8-4D65-BA34-02BFEB52076F}" srcOrd="6" destOrd="0" presId="urn:microsoft.com/office/officeart/2005/8/layout/lProcess2"/>
    <dgm:cxn modelId="{33EE6792-0445-442A-B29C-90EFECAC592A}" type="presParOf" srcId="{AF1D8F86-9ED5-4664-BEE0-008D03A2588A}" destId="{EB1EF922-0206-484C-8FDF-2F5751310FE3}" srcOrd="7" destOrd="0" presId="urn:microsoft.com/office/officeart/2005/8/layout/lProcess2"/>
    <dgm:cxn modelId="{DD1CCD6A-F3C7-4590-A8F3-48E64F001FB8}" type="presParOf" srcId="{AF1D8F86-9ED5-4664-BEE0-008D03A2588A}" destId="{AFE01059-58DE-4589-AC46-8C3C91708377}" srcOrd="8" destOrd="0" presId="urn:microsoft.com/office/officeart/2005/8/layout/lProcess2"/>
    <dgm:cxn modelId="{7ECDCC60-51D6-4A00-9E6C-9A0F8675BAC8}" type="presParOf" srcId="{AF1D8F86-9ED5-4664-BEE0-008D03A2588A}" destId="{A5695B35-6BF5-4681-AB69-CA9F9564C72B}" srcOrd="9" destOrd="0" presId="urn:microsoft.com/office/officeart/2005/8/layout/lProcess2"/>
    <dgm:cxn modelId="{5D3272B4-CF9B-494C-B702-13B1668DB7B5}" type="presParOf" srcId="{AF1D8F86-9ED5-4664-BEE0-008D03A2588A}" destId="{46400F11-E4B6-4968-838C-E06419164AB4}" srcOrd="10" destOrd="0" presId="urn:microsoft.com/office/officeart/2005/8/layout/lProcess2"/>
    <dgm:cxn modelId="{5D33E4AD-9D23-408F-A632-6183F15415F6}" type="presParOf" srcId="{A733E08B-0636-465C-8AF8-AC2C7A76287A}" destId="{1B326A93-6A77-442B-8B56-A215BFE58441}" srcOrd="1" destOrd="0" presId="urn:microsoft.com/office/officeart/2005/8/layout/lProcess2"/>
    <dgm:cxn modelId="{DD88856E-6072-467D-9504-2898F1657110}" type="presParOf" srcId="{A733E08B-0636-465C-8AF8-AC2C7A76287A}" destId="{BF2A9344-11DD-4EA0-A982-38A44192BF01}" srcOrd="2" destOrd="0" presId="urn:microsoft.com/office/officeart/2005/8/layout/lProcess2"/>
    <dgm:cxn modelId="{45CEE5E6-19ED-412C-8B6A-E05076E86F29}" type="presParOf" srcId="{BF2A9344-11DD-4EA0-A982-38A44192BF01}" destId="{0FF55D94-3DC7-4967-A78C-AEE1181B95DA}" srcOrd="0" destOrd="0" presId="urn:microsoft.com/office/officeart/2005/8/layout/lProcess2"/>
    <dgm:cxn modelId="{947C30C2-3253-4FC4-9DDC-D70B1645FBFD}" type="presParOf" srcId="{BF2A9344-11DD-4EA0-A982-38A44192BF01}" destId="{52B0E897-24C3-4187-A5A9-1DBF0067119D}" srcOrd="1" destOrd="0" presId="urn:microsoft.com/office/officeart/2005/8/layout/lProcess2"/>
    <dgm:cxn modelId="{2C27A9AF-486C-465E-8589-53FF5D1CFF9E}" type="presParOf" srcId="{BF2A9344-11DD-4EA0-A982-38A44192BF01}" destId="{5FAF04E1-505E-4440-8D9C-C3389F960720}" srcOrd="2" destOrd="0" presId="urn:microsoft.com/office/officeart/2005/8/layout/lProcess2"/>
    <dgm:cxn modelId="{60959602-7F1F-4CAB-8D40-0240D51D5132}" type="presParOf" srcId="{5FAF04E1-505E-4440-8D9C-C3389F960720}" destId="{9AA20E34-B783-45C9-B7F9-214CFAEE3FA8}" srcOrd="0" destOrd="0" presId="urn:microsoft.com/office/officeart/2005/8/layout/lProcess2"/>
    <dgm:cxn modelId="{AA888C9B-02B4-4495-832F-FA0924BC8FEB}" type="presParOf" srcId="{9AA20E34-B783-45C9-B7F9-214CFAEE3FA8}" destId="{69D3B7EA-1A0B-4148-8469-E93A5552CCB7}" srcOrd="0" destOrd="0" presId="urn:microsoft.com/office/officeart/2005/8/layout/lProcess2"/>
    <dgm:cxn modelId="{BDF42A1D-5CC0-47B6-88F2-D8462BECC649}" type="presParOf" srcId="{9AA20E34-B783-45C9-B7F9-214CFAEE3FA8}" destId="{0246E2B9-D7F7-40E8-B867-3939DA77A816}" srcOrd="1" destOrd="0" presId="urn:microsoft.com/office/officeart/2005/8/layout/lProcess2"/>
    <dgm:cxn modelId="{29D95E97-6D7E-414B-B1B7-81FD29DD2DD3}" type="presParOf" srcId="{9AA20E34-B783-45C9-B7F9-214CFAEE3FA8}" destId="{9EB31C5D-2A14-49C9-B4FA-FC4A54AB799F}" srcOrd="2" destOrd="0" presId="urn:microsoft.com/office/officeart/2005/8/layout/lProcess2"/>
    <dgm:cxn modelId="{3DA50B0D-E860-4ECF-958F-996D71E5150A}" type="presParOf" srcId="{9AA20E34-B783-45C9-B7F9-214CFAEE3FA8}" destId="{8A255DC3-48FF-49C2-963C-934098A82B1A}" srcOrd="3" destOrd="0" presId="urn:microsoft.com/office/officeart/2005/8/layout/lProcess2"/>
    <dgm:cxn modelId="{0118E27A-EEAF-4F16-B917-AD183F917CCE}" type="presParOf" srcId="{9AA20E34-B783-45C9-B7F9-214CFAEE3FA8}" destId="{7A21AF9A-2FA6-439C-BDC0-0A118CE0D9AD}" srcOrd="4" destOrd="0" presId="urn:microsoft.com/office/officeart/2005/8/layout/lProcess2"/>
    <dgm:cxn modelId="{D5D5CA2C-CCE3-4160-A0C4-001A9E3829D2}" type="presParOf" srcId="{9AA20E34-B783-45C9-B7F9-214CFAEE3FA8}" destId="{F11AA1A0-4E6D-4372-94BF-27C23ABC3F7C}" srcOrd="5" destOrd="0" presId="urn:microsoft.com/office/officeart/2005/8/layout/lProcess2"/>
    <dgm:cxn modelId="{05FD2C64-421B-4D71-A15B-304491AD4902}" type="presParOf" srcId="{9AA20E34-B783-45C9-B7F9-214CFAEE3FA8}" destId="{C2E33C8B-BDCF-4DF4-8363-283B3EB8E7DD}" srcOrd="6" destOrd="0" presId="urn:microsoft.com/office/officeart/2005/8/layout/lProcess2"/>
    <dgm:cxn modelId="{BB3AB9CC-B731-409C-BAF7-2993FDDBA021}" type="presParOf" srcId="{9AA20E34-B783-45C9-B7F9-214CFAEE3FA8}" destId="{9AFE332C-98A1-4442-B874-3F367C912D3D}" srcOrd="7" destOrd="0" presId="urn:microsoft.com/office/officeart/2005/8/layout/lProcess2"/>
    <dgm:cxn modelId="{28858A4A-2328-4C71-A7BE-79B6F943C63A}" type="presParOf" srcId="{9AA20E34-B783-45C9-B7F9-214CFAEE3FA8}" destId="{16138785-6579-4AC9-ADAF-3CDE9E240F7E}" srcOrd="8" destOrd="0" presId="urn:microsoft.com/office/officeart/2005/8/layout/lProcess2"/>
    <dgm:cxn modelId="{324EB3F4-4371-496C-A036-9B5652E93878}" type="presParOf" srcId="{9AA20E34-B783-45C9-B7F9-214CFAEE3FA8}" destId="{6E36D444-9383-468A-9BEC-532AE9475D55}" srcOrd="9" destOrd="0" presId="urn:microsoft.com/office/officeart/2005/8/layout/lProcess2"/>
    <dgm:cxn modelId="{C08DE967-7062-469A-B436-068966C10A0F}" type="presParOf" srcId="{9AA20E34-B783-45C9-B7F9-214CFAEE3FA8}" destId="{1AD71FBE-A7AD-4D74-9F29-36DD811AC842}" srcOrd="10" destOrd="0" presId="urn:microsoft.com/office/officeart/2005/8/layout/lProcess2"/>
    <dgm:cxn modelId="{6EEE871E-8DB3-4E81-A09C-11AB2B66D7ED}" type="presParOf" srcId="{9AA20E34-B783-45C9-B7F9-214CFAEE3FA8}" destId="{32B95AC2-3129-4D5F-96EE-DAE8679977EB}" srcOrd="11" destOrd="0" presId="urn:microsoft.com/office/officeart/2005/8/layout/lProcess2"/>
    <dgm:cxn modelId="{08E6070A-4C08-4CD6-BB8E-F1243409A62B}" type="presParOf" srcId="{9AA20E34-B783-45C9-B7F9-214CFAEE3FA8}" destId="{80BEB27B-4C64-4B5D-BCBA-E66938E730D3}" srcOrd="12" destOrd="0" presId="urn:microsoft.com/office/officeart/2005/8/layout/lProcess2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FDAADE9-3E82-447E-BCD7-A5EF91C02849}">
      <dsp:nvSpPr>
        <dsp:cNvPr id="0" name=""/>
        <dsp:cNvSpPr/>
      </dsp:nvSpPr>
      <dsp:spPr>
        <a:xfrm>
          <a:off x="62169" y="286207"/>
          <a:ext cx="4125481" cy="4924136"/>
        </a:xfrm>
        <a:prstGeom prst="roundRect">
          <a:avLst>
            <a:gd name="adj" fmla="val 10000"/>
          </a:avLst>
        </a:prstGeom>
        <a:noFill/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0" tIns="152400" rIns="152400" bIns="152400" numCol="1" spcCol="1270" anchor="t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4000" kern="1200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 panose="020F0502020204030204" pitchFamily="34" charset="0"/>
              <a:ea typeface="+mn-ea"/>
              <a:cs typeface="+mn-cs"/>
            </a:rPr>
            <a:t>Erősségek</a:t>
          </a:r>
          <a:endParaRPr lang="en-US" sz="40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 pitchFamily="34" charset="0"/>
            <a:ea typeface="+mn-ea"/>
            <a:cs typeface="+mn-cs"/>
          </a:endParaRPr>
        </a:p>
      </dsp:txBody>
      <dsp:txXfrm>
        <a:off x="62169" y="286207"/>
        <a:ext cx="4125481" cy="1477241"/>
      </dsp:txXfrm>
    </dsp:sp>
    <dsp:sp modelId="{D41B47B7-A051-49F7-B1F2-2D40A70B25BE}">
      <dsp:nvSpPr>
        <dsp:cNvPr id="0" name=""/>
        <dsp:cNvSpPr/>
      </dsp:nvSpPr>
      <dsp:spPr>
        <a:xfrm>
          <a:off x="366208" y="1328557"/>
          <a:ext cx="3300385" cy="399637"/>
        </a:xfrm>
        <a:prstGeom prst="roundRect">
          <a:avLst>
            <a:gd name="adj" fmla="val 10000"/>
          </a:avLst>
        </a:prstGeom>
        <a:solidFill>
          <a:srgbClr val="FFCB1F"/>
        </a:solidFill>
        <a:ln w="1270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640" tIns="30480" rIns="40640" bIns="3048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1600" b="1" kern="1200" dirty="0">
              <a:solidFill>
                <a:schemeClr val="tx1"/>
              </a:solidFill>
              <a:latin typeface="Calibri" panose="020F0502020204030204" pitchFamily="34" charset="0"/>
              <a:ea typeface="+mn-ea"/>
              <a:cs typeface="+mn-cs"/>
            </a:rPr>
            <a:t>Magas hozzáadott érték</a:t>
          </a:r>
          <a:endParaRPr lang="en-US" sz="1600" b="1" kern="1200" dirty="0">
            <a:solidFill>
              <a:schemeClr val="tx1"/>
            </a:solidFill>
            <a:latin typeface="Calibri" panose="020F0502020204030204" pitchFamily="34" charset="0"/>
            <a:ea typeface="+mn-ea"/>
            <a:cs typeface="+mn-cs"/>
          </a:endParaRPr>
        </a:p>
      </dsp:txBody>
      <dsp:txXfrm>
        <a:off x="377913" y="1340262"/>
        <a:ext cx="3276975" cy="376227"/>
      </dsp:txXfrm>
    </dsp:sp>
    <dsp:sp modelId="{1FCE3A70-3A4B-439C-972F-38293933FFDC}">
      <dsp:nvSpPr>
        <dsp:cNvPr id="0" name=""/>
        <dsp:cNvSpPr/>
      </dsp:nvSpPr>
      <dsp:spPr>
        <a:xfrm>
          <a:off x="366208" y="1783862"/>
          <a:ext cx="3300385" cy="304369"/>
        </a:xfrm>
        <a:prstGeom prst="roundRect">
          <a:avLst>
            <a:gd name="adj" fmla="val 10000"/>
          </a:avLst>
        </a:prstGeom>
        <a:solidFill>
          <a:srgbClr val="FFCB1F"/>
        </a:solidFill>
        <a:ln w="1270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640" tIns="30480" rIns="40640" bIns="3048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1600" b="1" kern="1200">
              <a:solidFill>
                <a:schemeClr val="tx1"/>
              </a:solidFill>
              <a:latin typeface="Calibri" panose="020F0502020204030204" pitchFamily="34" charset="0"/>
              <a:ea typeface="+mn-ea"/>
              <a:cs typeface="+mn-cs"/>
            </a:rPr>
            <a:t>Dinamikus növekedés</a:t>
          </a:r>
          <a:endParaRPr lang="en-US" sz="1600" b="1" kern="1200">
            <a:solidFill>
              <a:schemeClr val="tx1"/>
            </a:solidFill>
            <a:latin typeface="Calibri" panose="020F0502020204030204" pitchFamily="34" charset="0"/>
            <a:ea typeface="+mn-ea"/>
            <a:cs typeface="+mn-cs"/>
          </a:endParaRPr>
        </a:p>
      </dsp:txBody>
      <dsp:txXfrm>
        <a:off x="375123" y="1792777"/>
        <a:ext cx="3282555" cy="286539"/>
      </dsp:txXfrm>
    </dsp:sp>
    <dsp:sp modelId="{73A14A76-DA78-4E6B-A664-18CA601B0E93}">
      <dsp:nvSpPr>
        <dsp:cNvPr id="0" name=""/>
        <dsp:cNvSpPr/>
      </dsp:nvSpPr>
      <dsp:spPr>
        <a:xfrm>
          <a:off x="360037" y="2160241"/>
          <a:ext cx="3300385" cy="696912"/>
        </a:xfrm>
        <a:prstGeom prst="roundRect">
          <a:avLst>
            <a:gd name="adj" fmla="val 10000"/>
          </a:avLst>
        </a:prstGeom>
        <a:solidFill>
          <a:srgbClr val="FFCB1F"/>
        </a:solidFill>
        <a:ln w="1270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640" tIns="30480" rIns="40640" bIns="3048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1600" b="1" kern="1200" dirty="0">
              <a:solidFill>
                <a:schemeClr val="tx1"/>
              </a:solidFill>
              <a:latin typeface="Calibri" panose="020F0502020204030204" pitchFamily="34" charset="0"/>
              <a:ea typeface="+mn-ea"/>
              <a:cs typeface="+mn-cs"/>
            </a:rPr>
            <a:t>Erős hagyományok és intézmények</a:t>
          </a:r>
          <a:endParaRPr lang="en-US" sz="1600" b="1" kern="1200" dirty="0">
            <a:solidFill>
              <a:schemeClr val="tx1"/>
            </a:solidFill>
            <a:latin typeface="Calibri" panose="020F0502020204030204" pitchFamily="34" charset="0"/>
            <a:ea typeface="+mn-ea"/>
            <a:cs typeface="+mn-cs"/>
          </a:endParaRPr>
        </a:p>
      </dsp:txBody>
      <dsp:txXfrm>
        <a:off x="380449" y="2180653"/>
        <a:ext cx="3259561" cy="656088"/>
      </dsp:txXfrm>
    </dsp:sp>
    <dsp:sp modelId="{EF605E65-BBD8-4D65-BA34-02BFEB52076F}">
      <dsp:nvSpPr>
        <dsp:cNvPr id="0" name=""/>
        <dsp:cNvSpPr/>
      </dsp:nvSpPr>
      <dsp:spPr>
        <a:xfrm>
          <a:off x="360037" y="2952329"/>
          <a:ext cx="3300385" cy="856499"/>
        </a:xfrm>
        <a:prstGeom prst="roundRect">
          <a:avLst>
            <a:gd name="adj" fmla="val 10000"/>
          </a:avLst>
        </a:prstGeom>
        <a:solidFill>
          <a:srgbClr val="FFCB1F"/>
        </a:solidFill>
        <a:ln w="1270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640" tIns="30480" rIns="40640" bIns="3048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1600" b="1" kern="1200" dirty="0">
              <a:solidFill>
                <a:schemeClr val="tx1"/>
              </a:solidFill>
              <a:latin typeface="Calibri" panose="020F0502020204030204" pitchFamily="34" charset="0"/>
              <a:ea typeface="+mn-ea"/>
              <a:cs typeface="+mn-cs"/>
            </a:rPr>
            <a:t>Budapest:</a:t>
          </a:r>
          <a:br>
            <a:rPr lang="hu-HU" sz="1600" b="1" kern="1200" dirty="0">
              <a:solidFill>
                <a:schemeClr val="tx1"/>
              </a:solidFill>
              <a:latin typeface="Calibri" panose="020F0502020204030204" pitchFamily="34" charset="0"/>
              <a:ea typeface="+mn-ea"/>
              <a:cs typeface="+mn-cs"/>
            </a:rPr>
          </a:br>
          <a:r>
            <a:rPr lang="hu-HU" sz="1600" b="1" kern="1200" dirty="0">
              <a:solidFill>
                <a:schemeClr val="tx1"/>
              </a:solidFill>
              <a:latin typeface="Calibri" panose="020F0502020204030204" pitchFamily="34" charset="0"/>
              <a:ea typeface="+mn-ea"/>
              <a:cs typeface="+mn-cs"/>
            </a:rPr>
            <a:t> Épülő ökoszisztéma, támogató környezet</a:t>
          </a:r>
          <a:endParaRPr lang="en-US" sz="1600" b="1" kern="1200" dirty="0">
            <a:solidFill>
              <a:schemeClr val="tx1"/>
            </a:solidFill>
            <a:latin typeface="Calibri" panose="020F0502020204030204" pitchFamily="34" charset="0"/>
            <a:ea typeface="+mn-ea"/>
            <a:cs typeface="+mn-cs"/>
          </a:endParaRPr>
        </a:p>
      </dsp:txBody>
      <dsp:txXfrm>
        <a:off x="385123" y="2977415"/>
        <a:ext cx="3250213" cy="806327"/>
      </dsp:txXfrm>
    </dsp:sp>
    <dsp:sp modelId="{AFE01059-58DE-4589-AC46-8C3C91708377}">
      <dsp:nvSpPr>
        <dsp:cNvPr id="0" name=""/>
        <dsp:cNvSpPr/>
      </dsp:nvSpPr>
      <dsp:spPr>
        <a:xfrm>
          <a:off x="360037" y="3888433"/>
          <a:ext cx="3300385" cy="525604"/>
        </a:xfrm>
        <a:prstGeom prst="roundRect">
          <a:avLst>
            <a:gd name="adj" fmla="val 10000"/>
          </a:avLst>
        </a:prstGeom>
        <a:solidFill>
          <a:srgbClr val="FFCB1F"/>
        </a:solidFill>
        <a:ln w="1270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640" tIns="30480" rIns="40640" bIns="3048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1600" b="1" kern="1200" dirty="0" smtClean="0">
              <a:solidFill>
                <a:schemeClr val="tx1"/>
              </a:solidFill>
              <a:latin typeface="Calibri" panose="020F0502020204030204" pitchFamily="34" charset="0"/>
              <a:ea typeface="+mn-ea"/>
              <a:cs typeface="+mn-cs"/>
            </a:rPr>
            <a:t>Tehetség- </a:t>
          </a:r>
          <a:r>
            <a:rPr lang="hu-HU" sz="1600" b="1" kern="1200" dirty="0">
              <a:solidFill>
                <a:schemeClr val="tx1"/>
              </a:solidFill>
              <a:latin typeface="Calibri" panose="020F0502020204030204" pitchFamily="34" charset="0"/>
              <a:ea typeface="+mn-ea"/>
              <a:cs typeface="+mn-cs"/>
            </a:rPr>
            <a:t>és </a:t>
          </a:r>
          <a:r>
            <a:rPr lang="hu-HU" sz="1600" b="1" kern="1200" dirty="0" err="1">
              <a:solidFill>
                <a:schemeClr val="tx1"/>
              </a:solidFill>
              <a:latin typeface="Calibri" panose="020F0502020204030204" pitchFamily="34" charset="0"/>
              <a:ea typeface="+mn-ea"/>
              <a:cs typeface="+mn-cs"/>
            </a:rPr>
            <a:t>innovációorientált</a:t>
          </a:r>
          <a:r>
            <a:rPr lang="hu-HU" sz="1600" b="1" kern="1200" dirty="0">
              <a:solidFill>
                <a:schemeClr val="tx1"/>
              </a:solidFill>
              <a:latin typeface="Calibri" panose="020F0502020204030204" pitchFamily="34" charset="0"/>
              <a:ea typeface="+mn-ea"/>
              <a:cs typeface="+mn-cs"/>
            </a:rPr>
            <a:t> értékrend</a:t>
          </a:r>
          <a:endParaRPr lang="en-US" sz="1600" b="1" kern="1200" dirty="0">
            <a:solidFill>
              <a:schemeClr val="tx1"/>
            </a:solidFill>
            <a:latin typeface="Calibri" panose="020F0502020204030204" pitchFamily="34" charset="0"/>
            <a:ea typeface="+mn-ea"/>
            <a:cs typeface="+mn-cs"/>
          </a:endParaRPr>
        </a:p>
      </dsp:txBody>
      <dsp:txXfrm>
        <a:off x="375431" y="3903827"/>
        <a:ext cx="3269597" cy="494816"/>
      </dsp:txXfrm>
    </dsp:sp>
    <dsp:sp modelId="{46400F11-E4B6-4968-838C-E06419164AB4}">
      <dsp:nvSpPr>
        <dsp:cNvPr id="0" name=""/>
        <dsp:cNvSpPr/>
      </dsp:nvSpPr>
      <dsp:spPr>
        <a:xfrm>
          <a:off x="366208" y="4477029"/>
          <a:ext cx="3300385" cy="374980"/>
        </a:xfrm>
        <a:prstGeom prst="roundRect">
          <a:avLst>
            <a:gd name="adj" fmla="val 10000"/>
          </a:avLst>
        </a:prstGeom>
        <a:solidFill>
          <a:srgbClr val="FFCB1F"/>
        </a:solidFill>
        <a:ln w="1270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640" tIns="30480" rIns="40640" bIns="3048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1600" b="1" kern="1200" dirty="0">
              <a:solidFill>
                <a:schemeClr val="tx1"/>
              </a:solidFill>
              <a:latin typeface="Calibri" panose="020F0502020204030204" pitchFamily="34" charset="0"/>
              <a:ea typeface="+mn-ea"/>
              <a:cs typeface="+mn-cs"/>
            </a:rPr>
            <a:t>Pozitív példák</a:t>
          </a:r>
          <a:endParaRPr lang="en-US" sz="1600" b="1" kern="1200" dirty="0">
            <a:solidFill>
              <a:schemeClr val="tx1"/>
            </a:solidFill>
            <a:latin typeface="Calibri" panose="020F0502020204030204" pitchFamily="34" charset="0"/>
            <a:ea typeface="+mn-ea"/>
            <a:cs typeface="+mn-cs"/>
          </a:endParaRPr>
        </a:p>
      </dsp:txBody>
      <dsp:txXfrm>
        <a:off x="377191" y="4488012"/>
        <a:ext cx="3278419" cy="353014"/>
      </dsp:txXfrm>
    </dsp:sp>
    <dsp:sp modelId="{0FF55D94-3DC7-4967-A78C-AEE1181B95DA}">
      <dsp:nvSpPr>
        <dsp:cNvPr id="0" name=""/>
        <dsp:cNvSpPr/>
      </dsp:nvSpPr>
      <dsp:spPr>
        <a:xfrm>
          <a:off x="4439181" y="296064"/>
          <a:ext cx="4125481" cy="4924421"/>
        </a:xfrm>
        <a:prstGeom prst="roundRect">
          <a:avLst>
            <a:gd name="adj" fmla="val 10000"/>
          </a:avLst>
        </a:prstGeom>
        <a:noFill/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0" tIns="152400" rIns="152400" bIns="152400" numCol="1" spcCol="1270" anchor="t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4000" kern="1200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 panose="020F0502020204030204" pitchFamily="34" charset="0"/>
              <a:ea typeface="+mn-ea"/>
              <a:cs typeface="+mn-cs"/>
            </a:rPr>
            <a:t>Kihívások</a:t>
          </a:r>
          <a:endParaRPr lang="en-US" sz="40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 panose="020F0502020204030204" pitchFamily="34" charset="0"/>
            <a:ea typeface="+mn-ea"/>
            <a:cs typeface="+mn-cs"/>
          </a:endParaRPr>
        </a:p>
      </dsp:txBody>
      <dsp:txXfrm>
        <a:off x="4439181" y="296064"/>
        <a:ext cx="4125481" cy="1477326"/>
      </dsp:txXfrm>
    </dsp:sp>
    <dsp:sp modelId="{69D3B7EA-1A0B-4148-8469-E93A5552CCB7}">
      <dsp:nvSpPr>
        <dsp:cNvPr id="0" name=""/>
        <dsp:cNvSpPr/>
      </dsp:nvSpPr>
      <dsp:spPr>
        <a:xfrm>
          <a:off x="4833775" y="1304969"/>
          <a:ext cx="3300385" cy="390772"/>
        </a:xfrm>
        <a:prstGeom prst="roundRect">
          <a:avLst>
            <a:gd name="adj" fmla="val 10000"/>
          </a:avLst>
        </a:prstGeom>
        <a:solidFill>
          <a:srgbClr val="FFCB1F"/>
        </a:solidFill>
        <a:ln w="1270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640" tIns="30480" rIns="40640" bIns="3048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1600" b="1" kern="1200" dirty="0">
              <a:solidFill>
                <a:schemeClr val="tx1"/>
              </a:solidFill>
              <a:latin typeface="Calibri" panose="020F0502020204030204" pitchFamily="34" charset="0"/>
              <a:ea typeface="+mn-ea"/>
              <a:cs typeface="+mn-cs"/>
            </a:rPr>
            <a:t>Nemzetközi piacok elérése</a:t>
          </a:r>
          <a:endParaRPr lang="en-US" sz="1600" b="1" kern="1200" dirty="0">
            <a:solidFill>
              <a:schemeClr val="tx1"/>
            </a:solidFill>
            <a:latin typeface="Calibri" panose="020F0502020204030204" pitchFamily="34" charset="0"/>
            <a:ea typeface="+mn-ea"/>
            <a:cs typeface="+mn-cs"/>
          </a:endParaRPr>
        </a:p>
      </dsp:txBody>
      <dsp:txXfrm>
        <a:off x="4845220" y="1316414"/>
        <a:ext cx="3277495" cy="367882"/>
      </dsp:txXfrm>
    </dsp:sp>
    <dsp:sp modelId="{9EB31C5D-2A14-49C9-B4FA-FC4A54AB799F}">
      <dsp:nvSpPr>
        <dsp:cNvPr id="0" name=""/>
        <dsp:cNvSpPr/>
      </dsp:nvSpPr>
      <dsp:spPr>
        <a:xfrm>
          <a:off x="4830310" y="1776773"/>
          <a:ext cx="3300385" cy="351994"/>
        </a:xfrm>
        <a:prstGeom prst="roundRect">
          <a:avLst>
            <a:gd name="adj" fmla="val 10000"/>
          </a:avLst>
        </a:prstGeom>
        <a:solidFill>
          <a:srgbClr val="FFCB1F"/>
        </a:solidFill>
        <a:ln w="1270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640" tIns="30480" rIns="40640" bIns="3048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1600" b="1" kern="1200">
              <a:solidFill>
                <a:schemeClr val="tx1"/>
              </a:solidFill>
              <a:latin typeface="Calibri" panose="020F0502020204030204" pitchFamily="34" charset="0"/>
              <a:ea typeface="+mn-ea"/>
              <a:cs typeface="+mn-cs"/>
            </a:rPr>
            <a:t>Alacsony hazai dizájnkereslet</a:t>
          </a:r>
          <a:endParaRPr lang="en-US" sz="1600" b="1" kern="1200" dirty="0">
            <a:solidFill>
              <a:schemeClr val="tx1"/>
            </a:solidFill>
            <a:latin typeface="Calibri" panose="020F0502020204030204" pitchFamily="34" charset="0"/>
            <a:ea typeface="+mn-ea"/>
            <a:cs typeface="+mn-cs"/>
          </a:endParaRPr>
        </a:p>
      </dsp:txBody>
      <dsp:txXfrm>
        <a:off x="4840620" y="1787083"/>
        <a:ext cx="3279765" cy="331374"/>
      </dsp:txXfrm>
    </dsp:sp>
    <dsp:sp modelId="{7A21AF9A-2FA6-439C-BDC0-0A118CE0D9AD}">
      <dsp:nvSpPr>
        <dsp:cNvPr id="0" name=""/>
        <dsp:cNvSpPr/>
      </dsp:nvSpPr>
      <dsp:spPr>
        <a:xfrm>
          <a:off x="4833775" y="2208284"/>
          <a:ext cx="3300385" cy="521781"/>
        </a:xfrm>
        <a:prstGeom prst="roundRect">
          <a:avLst>
            <a:gd name="adj" fmla="val 10000"/>
          </a:avLst>
        </a:prstGeom>
        <a:solidFill>
          <a:srgbClr val="FFCB1F"/>
        </a:solidFill>
        <a:ln w="1270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640" tIns="30480" rIns="40640" bIns="3048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1600" b="1" kern="1200">
              <a:solidFill>
                <a:schemeClr val="tx1"/>
              </a:solidFill>
              <a:latin typeface="Calibri" panose="020F0502020204030204" pitchFamily="34" charset="0"/>
              <a:ea typeface="+mn-ea"/>
              <a:cs typeface="+mn-cs"/>
            </a:rPr>
            <a:t>A tőke és vállalkozás találkozása nehézkes</a:t>
          </a:r>
          <a:endParaRPr lang="en-US" sz="1600" b="1" kern="1200" dirty="0">
            <a:solidFill>
              <a:schemeClr val="tx1"/>
            </a:solidFill>
            <a:latin typeface="Calibri" panose="020F0502020204030204" pitchFamily="34" charset="0"/>
            <a:ea typeface="+mn-ea"/>
            <a:cs typeface="+mn-cs"/>
          </a:endParaRPr>
        </a:p>
      </dsp:txBody>
      <dsp:txXfrm>
        <a:off x="4849057" y="2223566"/>
        <a:ext cx="3269821" cy="491217"/>
      </dsp:txXfrm>
    </dsp:sp>
    <dsp:sp modelId="{C2E33C8B-BDCF-4DF4-8363-283B3EB8E7DD}">
      <dsp:nvSpPr>
        <dsp:cNvPr id="0" name=""/>
        <dsp:cNvSpPr/>
      </dsp:nvSpPr>
      <dsp:spPr>
        <a:xfrm>
          <a:off x="4830310" y="2786892"/>
          <a:ext cx="3300385" cy="591617"/>
        </a:xfrm>
        <a:prstGeom prst="roundRect">
          <a:avLst>
            <a:gd name="adj" fmla="val 10000"/>
          </a:avLst>
        </a:prstGeom>
        <a:solidFill>
          <a:srgbClr val="FFCB1F"/>
        </a:solidFill>
        <a:ln w="1270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640" tIns="30480" rIns="40640" bIns="3048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1600" b="1" kern="1200" dirty="0">
              <a:solidFill>
                <a:schemeClr val="tx1"/>
              </a:solidFill>
              <a:latin typeface="Calibri" panose="020F0502020204030204" pitchFamily="34" charset="0"/>
              <a:ea typeface="+mn-ea"/>
              <a:cs typeface="+mn-cs"/>
            </a:rPr>
            <a:t>Szürkegazdaság: </a:t>
          </a:r>
          <a:br>
            <a:rPr lang="hu-HU" sz="1600" b="1" kern="1200" dirty="0">
              <a:solidFill>
                <a:schemeClr val="tx1"/>
              </a:solidFill>
              <a:latin typeface="Calibri" panose="020F0502020204030204" pitchFamily="34" charset="0"/>
              <a:ea typeface="+mn-ea"/>
              <a:cs typeface="+mn-cs"/>
            </a:rPr>
          </a:br>
          <a:r>
            <a:rPr lang="hu-HU" sz="1600" b="1" kern="1200" dirty="0" smtClean="0">
              <a:solidFill>
                <a:schemeClr val="tx1"/>
              </a:solidFill>
              <a:latin typeface="Calibri" panose="020F0502020204030204" pitchFamily="34" charset="0"/>
              <a:ea typeface="+mn-ea"/>
              <a:cs typeface="+mn-cs"/>
            </a:rPr>
            <a:t>nehéz </a:t>
          </a:r>
          <a:r>
            <a:rPr lang="hu-HU" sz="1600" b="1" kern="1200" dirty="0">
              <a:solidFill>
                <a:schemeClr val="tx1"/>
              </a:solidFill>
              <a:latin typeface="Calibri" panose="020F0502020204030204" pitchFamily="34" charset="0"/>
              <a:ea typeface="+mn-ea"/>
              <a:cs typeface="+mn-cs"/>
            </a:rPr>
            <a:t>kilépés</a:t>
          </a:r>
          <a:endParaRPr lang="en-US" sz="1600" b="1" kern="1200" dirty="0">
            <a:solidFill>
              <a:schemeClr val="tx1"/>
            </a:solidFill>
            <a:latin typeface="Calibri" panose="020F0502020204030204" pitchFamily="34" charset="0"/>
            <a:ea typeface="+mn-ea"/>
            <a:cs typeface="+mn-cs"/>
          </a:endParaRPr>
        </a:p>
      </dsp:txBody>
      <dsp:txXfrm>
        <a:off x="4847638" y="2804220"/>
        <a:ext cx="3265729" cy="556961"/>
      </dsp:txXfrm>
    </dsp:sp>
    <dsp:sp modelId="{16138785-6579-4AC9-ADAF-3CDE9E240F7E}">
      <dsp:nvSpPr>
        <dsp:cNvPr id="0" name=""/>
        <dsp:cNvSpPr/>
      </dsp:nvSpPr>
      <dsp:spPr>
        <a:xfrm>
          <a:off x="4833775" y="3438173"/>
          <a:ext cx="3300385" cy="656600"/>
        </a:xfrm>
        <a:prstGeom prst="roundRect">
          <a:avLst>
            <a:gd name="adj" fmla="val 10000"/>
          </a:avLst>
        </a:prstGeom>
        <a:solidFill>
          <a:srgbClr val="FFCB1F"/>
        </a:solidFill>
        <a:ln w="1270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640" tIns="30480" rIns="40640" bIns="3048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1600" b="1" kern="1200">
              <a:solidFill>
                <a:schemeClr val="tx1"/>
              </a:solidFill>
              <a:latin typeface="Calibri" panose="020F0502020204030204" pitchFamily="34" charset="0"/>
              <a:ea typeface="+mn-ea"/>
              <a:cs typeface="+mn-cs"/>
            </a:rPr>
            <a:t>Művész attitűd: </a:t>
          </a:r>
          <a:br>
            <a:rPr lang="hu-HU" sz="1600" b="1" kern="1200">
              <a:solidFill>
                <a:schemeClr val="tx1"/>
              </a:solidFill>
              <a:latin typeface="Calibri" panose="020F0502020204030204" pitchFamily="34" charset="0"/>
              <a:ea typeface="+mn-ea"/>
              <a:cs typeface="+mn-cs"/>
            </a:rPr>
          </a:br>
          <a:r>
            <a:rPr lang="hu-HU" sz="1600" b="1" kern="1200">
              <a:solidFill>
                <a:schemeClr val="tx1"/>
              </a:solidFill>
              <a:latin typeface="Calibri" panose="020F0502020204030204" pitchFamily="34" charset="0"/>
              <a:ea typeface="+mn-ea"/>
              <a:cs typeface="+mn-cs"/>
            </a:rPr>
            <a:t>kevés üzleti tudás</a:t>
          </a:r>
          <a:endParaRPr lang="en-US" sz="1600" b="1" kern="1200">
            <a:solidFill>
              <a:schemeClr val="tx1"/>
            </a:solidFill>
            <a:latin typeface="Calibri" panose="020F0502020204030204" pitchFamily="34" charset="0"/>
            <a:ea typeface="+mn-ea"/>
            <a:cs typeface="+mn-cs"/>
          </a:endParaRPr>
        </a:p>
      </dsp:txBody>
      <dsp:txXfrm>
        <a:off x="4853006" y="3457404"/>
        <a:ext cx="3261923" cy="618138"/>
      </dsp:txXfrm>
    </dsp:sp>
    <dsp:sp modelId="{1AD71FBE-A7AD-4D74-9F29-36DD811AC842}">
      <dsp:nvSpPr>
        <dsp:cNvPr id="0" name=""/>
        <dsp:cNvSpPr/>
      </dsp:nvSpPr>
      <dsp:spPr>
        <a:xfrm>
          <a:off x="4820541" y="4166964"/>
          <a:ext cx="3300385" cy="362294"/>
        </a:xfrm>
        <a:prstGeom prst="roundRect">
          <a:avLst>
            <a:gd name="adj" fmla="val 10000"/>
          </a:avLst>
        </a:prstGeom>
        <a:solidFill>
          <a:srgbClr val="FFCB1F"/>
        </a:solidFill>
        <a:ln w="1270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640" tIns="30480" rIns="40640" bIns="3048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1600" b="1" kern="1200">
              <a:solidFill>
                <a:schemeClr val="tx1"/>
              </a:solidFill>
              <a:latin typeface="Calibri" panose="020F0502020204030204" pitchFamily="34" charset="0"/>
              <a:ea typeface="+mn-ea"/>
              <a:cs typeface="+mn-cs"/>
            </a:rPr>
            <a:t>Ágazaton belüli törésvonalak</a:t>
          </a:r>
          <a:endParaRPr lang="en-US" sz="1600" b="1" kern="1200">
            <a:solidFill>
              <a:schemeClr val="tx1"/>
            </a:solidFill>
            <a:latin typeface="Calibri" panose="020F0502020204030204" pitchFamily="34" charset="0"/>
            <a:ea typeface="+mn-ea"/>
            <a:cs typeface="+mn-cs"/>
          </a:endParaRPr>
        </a:p>
      </dsp:txBody>
      <dsp:txXfrm>
        <a:off x="4831152" y="4177575"/>
        <a:ext cx="3279163" cy="341072"/>
      </dsp:txXfrm>
    </dsp:sp>
    <dsp:sp modelId="{80BEB27B-4C64-4B5D-BCBA-E66938E730D3}">
      <dsp:nvSpPr>
        <dsp:cNvPr id="0" name=""/>
        <dsp:cNvSpPr/>
      </dsp:nvSpPr>
      <dsp:spPr>
        <a:xfrm>
          <a:off x="4820541" y="4598137"/>
          <a:ext cx="3300385" cy="339998"/>
        </a:xfrm>
        <a:prstGeom prst="roundRect">
          <a:avLst>
            <a:gd name="adj" fmla="val 10000"/>
          </a:avLst>
        </a:prstGeom>
        <a:solidFill>
          <a:srgbClr val="FFCB1F"/>
        </a:solidFill>
        <a:ln w="1270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640" tIns="30480" rIns="40640" bIns="3048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1600" b="1" kern="1200">
              <a:solidFill>
                <a:schemeClr val="tx1"/>
              </a:solidFill>
              <a:latin typeface="Calibri" panose="020F0502020204030204" pitchFamily="34" charset="0"/>
              <a:ea typeface="+mn-ea"/>
              <a:cs typeface="+mn-cs"/>
            </a:rPr>
            <a:t>Gyenge együttműködések</a:t>
          </a:r>
          <a:endParaRPr lang="en-US" sz="1600" b="1" kern="1200">
            <a:solidFill>
              <a:schemeClr val="tx1"/>
            </a:solidFill>
            <a:latin typeface="Calibri" panose="020F0502020204030204" pitchFamily="34" charset="0"/>
            <a:ea typeface="+mn-ea"/>
            <a:cs typeface="+mn-cs"/>
          </a:endParaRPr>
        </a:p>
      </dsp:txBody>
      <dsp:txXfrm>
        <a:off x="4830499" y="4608095"/>
        <a:ext cx="3280469" cy="32008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fej hely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CB7BE8F-D98F-4D74-94C0-23FA90D136A9}" type="datetimeFigureOut">
              <a:rPr lang="hu-HU" smtClean="0"/>
              <a:t>2014.05.29.</a:t>
            </a:fld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C9666B6-45F2-419B-9D16-F58B1359E2F8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79423524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fej hely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C03D72C-474D-41FF-BE14-3C22A276BFEB}" type="datetimeFigureOut">
              <a:rPr lang="hu-HU" smtClean="0"/>
              <a:t>2014.05.29.</a:t>
            </a:fld>
            <a:endParaRPr lang="hu-HU"/>
          </a:p>
        </p:txBody>
      </p:sp>
      <p:sp>
        <p:nvSpPr>
          <p:cNvPr id="4" name="Diakép helye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hu-HU"/>
          </a:p>
        </p:txBody>
      </p:sp>
      <p:sp>
        <p:nvSpPr>
          <p:cNvPr id="5" name="Jegyzetek helye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F92C09-CB63-43E9-B12C-4EC32322E993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4886587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F92C09-CB63-43E9-B12C-4EC32322E993}" type="slidenum">
              <a:rPr lang="hu-HU" smtClean="0"/>
              <a:t>1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8926027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1D35E-C3FC-4649-A5BA-9710341D749C}" type="datetimeFigureOut">
              <a:rPr lang="hu-HU" smtClean="0"/>
              <a:t>2014.05.29.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701E35-8B16-448B-A1F6-7089D9199B00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5708892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1D35E-C3FC-4649-A5BA-9710341D749C}" type="datetimeFigureOut">
              <a:rPr lang="hu-HU" smtClean="0"/>
              <a:t>2014.05.29.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701E35-8B16-448B-A1F6-7089D9199B00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2315488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1D35E-C3FC-4649-A5BA-9710341D749C}" type="datetimeFigureOut">
              <a:rPr lang="hu-HU" smtClean="0"/>
              <a:t>2014.05.29.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701E35-8B16-448B-A1F6-7089D9199B00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405595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1D35E-C3FC-4649-A5BA-9710341D749C}" type="datetimeFigureOut">
              <a:rPr lang="hu-HU" smtClean="0"/>
              <a:t>2014.05.29.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701E35-8B16-448B-A1F6-7089D9199B00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8815656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1D35E-C3FC-4649-A5BA-9710341D749C}" type="datetimeFigureOut">
              <a:rPr lang="hu-HU" smtClean="0"/>
              <a:t>2014.05.29.</a:t>
            </a:fld>
            <a:endParaRPr lang="hu-HU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701E35-8B16-448B-A1F6-7089D9199B00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2700313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1D35E-C3FC-4649-A5BA-9710341D749C}" type="datetimeFigureOut">
              <a:rPr lang="hu-HU" smtClean="0"/>
              <a:t>2014.05.29.</a:t>
            </a:fld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701E35-8B16-448B-A1F6-7089D9199B00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819754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1D35E-C3FC-4649-A5BA-9710341D749C}" type="datetimeFigureOut">
              <a:rPr lang="hu-HU" smtClean="0"/>
              <a:t>2014.05.29.</a:t>
            </a:fld>
            <a:endParaRPr lang="hu-HU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701E35-8B16-448B-A1F6-7089D9199B00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5911445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1D35E-C3FC-4649-A5BA-9710341D749C}" type="datetimeFigureOut">
              <a:rPr lang="hu-HU" smtClean="0"/>
              <a:t>2014.05.29.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701E35-8B16-448B-A1F6-7089D9199B00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90494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1D35E-C3FC-4649-A5BA-9710341D749C}" type="datetimeFigureOut">
              <a:rPr lang="hu-HU" smtClean="0"/>
              <a:t>2014.05.29.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701E35-8B16-448B-A1F6-7089D9199B00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2647994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1D35E-C3FC-4649-A5BA-9710341D749C}" type="datetimeFigureOut">
              <a:rPr lang="hu-HU" smtClean="0"/>
              <a:t>2014.05.29.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701E35-8B16-448B-A1F6-7089D9199B00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6460005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1D35E-C3FC-4649-A5BA-9710341D749C}" type="datetimeFigureOut">
              <a:rPr lang="hu-HU" smtClean="0"/>
              <a:t>2014.05.29.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701E35-8B16-448B-A1F6-7089D9199B00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4407974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C1D35E-C3FC-4649-A5BA-9710341D749C}" type="datetimeFigureOut">
              <a:rPr lang="hu-HU" smtClean="0"/>
              <a:t>2014.05.29.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701E35-8B16-448B-A1F6-7089D9199B00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567948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chart" Target="../charts/chart1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g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1.xml"/><Relationship Id="rId3" Type="http://schemas.openxmlformats.org/officeDocument/2006/relationships/image" Target="../media/image4.png"/><Relationship Id="rId7" Type="http://schemas.openxmlformats.org/officeDocument/2006/relationships/diagramLayout" Target="../diagrams/layout1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diagramData" Target="../diagrams/data1.xml"/><Relationship Id="rId5" Type="http://schemas.openxmlformats.org/officeDocument/2006/relationships/image" Target="../media/image6.png"/><Relationship Id="rId10" Type="http://schemas.microsoft.com/office/2007/relationships/diagramDrawing" Target="../diagrams/drawing1.xml"/><Relationship Id="rId4" Type="http://schemas.openxmlformats.org/officeDocument/2006/relationships/image" Target="../media/image5.jpeg"/><Relationship Id="rId9" Type="http://schemas.openxmlformats.org/officeDocument/2006/relationships/diagramColors" Target="../diagrams/colors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goo.gl/6UCr3U" TargetMode="Externa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539552" y="2492896"/>
            <a:ext cx="5904656" cy="3096344"/>
          </a:xfrm>
        </p:spPr>
        <p:txBody>
          <a:bodyPr>
            <a:noAutofit/>
          </a:bodyPr>
          <a:lstStyle/>
          <a:p>
            <a:pPr algn="l"/>
            <a:r>
              <a:rPr lang="hu-HU" sz="6000" b="1" dirty="0" smtClean="0">
                <a:solidFill>
                  <a:srgbClr val="FFCB1F"/>
                </a:solidFill>
                <a:latin typeface="Arial" panose="020B0604020202020204" pitchFamily="34" charset="0"/>
                <a:ea typeface="Roboto" pitchFamily="2" charset="0"/>
                <a:cs typeface="Arial" panose="020B0604020202020204" pitchFamily="34" charset="0"/>
              </a:rPr>
              <a:t>KREATÍVIPAR:NAGYPÁLYÁN</a:t>
            </a:r>
            <a:endParaRPr lang="hu-HU" sz="6000" b="1" dirty="0">
              <a:solidFill>
                <a:srgbClr val="FFCB1F"/>
              </a:solidFill>
              <a:latin typeface="Arial" panose="020B0604020202020204" pitchFamily="34" charset="0"/>
              <a:ea typeface="Roboto" pitchFamily="2" charset="0"/>
              <a:cs typeface="Arial" panose="020B0604020202020204" pitchFamily="34" charset="0"/>
            </a:endParaRPr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6372200" y="5157192"/>
            <a:ext cx="2430588" cy="936104"/>
          </a:xfrm>
        </p:spPr>
        <p:txBody>
          <a:bodyPr>
            <a:noAutofit/>
          </a:bodyPr>
          <a:lstStyle/>
          <a:p>
            <a:pPr algn="r"/>
            <a:r>
              <a:rPr lang="hu-HU" sz="2400" dirty="0" smtClean="0">
                <a:latin typeface="Calibri" panose="020F0502020204030204" pitchFamily="34" charset="0"/>
                <a:ea typeface="Roboto" pitchFamily="2" charset="0"/>
              </a:rPr>
              <a:t>Szepesi Balázs</a:t>
            </a:r>
            <a:endParaRPr lang="en-US" sz="2400" dirty="0" smtClean="0">
              <a:latin typeface="Calibri" panose="020F0502020204030204" pitchFamily="34" charset="0"/>
              <a:ea typeface="Roboto" pitchFamily="2" charset="0"/>
            </a:endParaRPr>
          </a:p>
          <a:p>
            <a:pPr algn="r"/>
            <a:r>
              <a:rPr lang="hu-HU" sz="2400" dirty="0" smtClean="0">
                <a:latin typeface="Calibri" panose="020F0502020204030204" pitchFamily="34" charset="0"/>
                <a:ea typeface="Roboto" pitchFamily="2" charset="0"/>
              </a:rPr>
              <a:t>Stratégiai igazgató</a:t>
            </a:r>
            <a:endParaRPr lang="en-US" sz="2400" dirty="0" smtClean="0">
              <a:latin typeface="Calibri" panose="020F0502020204030204" pitchFamily="34" charset="0"/>
              <a:ea typeface="Roboto" pitchFamily="2" charset="0"/>
            </a:endParaRPr>
          </a:p>
        </p:txBody>
      </p:sp>
      <p:pic>
        <p:nvPicPr>
          <p:cNvPr id="1027" name="Picture 3" descr="C:\Users\gergely.fay\Desktop\hetfa_logo_uresen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272957"/>
            <a:ext cx="1764832" cy="1606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gergely.fay\Desktop\DT_logo_Fekete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077" y="606439"/>
            <a:ext cx="2615892" cy="9398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35898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gergely.fay\Desktop\b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90992"/>
            <a:ext cx="9144000" cy="45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gergely.fay\Desktop\DT_logo_Negativ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9" y="164945"/>
            <a:ext cx="1338148" cy="495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C:\Users\gergely.fay\Desktop\hetfa_logo_uresen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1107" y="138530"/>
            <a:ext cx="602625" cy="548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C:\Users\gergely.fay\Desktop\DT_logo_Fekete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18828"/>
            <a:ext cx="1080120" cy="3880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ím 1"/>
          <p:cNvSpPr txBox="1">
            <a:spLocks/>
          </p:cNvSpPr>
          <p:nvPr/>
        </p:nvSpPr>
        <p:spPr>
          <a:xfrm>
            <a:off x="395536" y="980728"/>
            <a:ext cx="8338196" cy="5688632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hu-HU" sz="4000" b="1" dirty="0" smtClean="0">
              <a:solidFill>
                <a:srgbClr val="FFCB1F"/>
              </a:solidFill>
              <a:latin typeface="Arial" panose="020B0604020202020204" pitchFamily="34" charset="0"/>
              <a:ea typeface="Roboto" pitchFamily="2" charset="0"/>
              <a:cs typeface="Arial" panose="020B0604020202020204" pitchFamily="34" charset="0"/>
            </a:endParaRPr>
          </a:p>
          <a:p>
            <a:pPr algn="l"/>
            <a:r>
              <a:rPr lang="hu-HU" sz="4000" b="1" dirty="0" smtClean="0">
                <a:solidFill>
                  <a:srgbClr val="FFCB1F"/>
                </a:solidFill>
                <a:latin typeface="Arial" panose="020B0604020202020204" pitchFamily="34" charset="0"/>
                <a:ea typeface="Roboto" pitchFamily="2" charset="0"/>
                <a:cs typeface="Arial" panose="020B0604020202020204" pitchFamily="34" charset="0"/>
              </a:rPr>
              <a:t>KREATÍV </a:t>
            </a:r>
            <a:r>
              <a:rPr lang="hu-HU" sz="4000" b="1" dirty="0">
                <a:solidFill>
                  <a:srgbClr val="FFCB1F"/>
                </a:solidFill>
                <a:latin typeface="Arial" panose="020B0604020202020204" pitchFamily="34" charset="0"/>
                <a:ea typeface="Roboto" pitchFamily="2" charset="0"/>
                <a:cs typeface="Arial" panose="020B0604020202020204" pitchFamily="34" charset="0"/>
              </a:rPr>
              <a:t>GAZDASÁG</a:t>
            </a:r>
          </a:p>
          <a:p>
            <a:pPr algn="l"/>
            <a:r>
              <a:rPr lang="hu-HU" sz="2800" b="1" dirty="0" smtClean="0">
                <a:solidFill>
                  <a:srgbClr val="FFCB1F"/>
                </a:solidFill>
                <a:latin typeface="Arial" panose="020B0604020202020204" pitchFamily="34" charset="0"/>
                <a:ea typeface="Roboto" pitchFamily="2" charset="0"/>
                <a:cs typeface="Arial" panose="020B0604020202020204" pitchFamily="34" charset="0"/>
              </a:rPr>
              <a:t>	</a:t>
            </a:r>
            <a:r>
              <a:rPr lang="hu-HU" sz="2800" b="1" dirty="0" smtClean="0">
                <a:solidFill>
                  <a:srgbClr val="000000"/>
                </a:solidFill>
                <a:latin typeface="Arial" panose="020B0604020202020204" pitchFamily="34" charset="0"/>
                <a:ea typeface="Roboto" pitchFamily="2" charset="0"/>
                <a:cs typeface="Arial" panose="020B0604020202020204" pitchFamily="34" charset="0"/>
              </a:rPr>
              <a:t>289 </a:t>
            </a:r>
            <a:r>
              <a:rPr lang="hu-HU" sz="2800" b="1" dirty="0">
                <a:solidFill>
                  <a:srgbClr val="000000"/>
                </a:solidFill>
                <a:latin typeface="Arial" panose="020B0604020202020204" pitchFamily="34" charset="0"/>
                <a:ea typeface="Roboto" pitchFamily="2" charset="0"/>
                <a:cs typeface="Arial" panose="020B0604020202020204" pitchFamily="34" charset="0"/>
              </a:rPr>
              <a:t>ezer ember - 7,5 %</a:t>
            </a:r>
          </a:p>
          <a:p>
            <a:pPr algn="l"/>
            <a:endParaRPr lang="hu-HU" sz="4000" b="1" dirty="0" smtClean="0">
              <a:solidFill>
                <a:srgbClr val="000000"/>
              </a:solidFill>
              <a:latin typeface="Arial" panose="020B0604020202020204" pitchFamily="34" charset="0"/>
              <a:ea typeface="Roboto" pitchFamily="2" charset="0"/>
              <a:cs typeface="Arial" panose="020B0604020202020204" pitchFamily="34" charset="0"/>
            </a:endParaRPr>
          </a:p>
          <a:p>
            <a:pPr algn="l"/>
            <a:endParaRPr lang="hu-HU" sz="4000" b="1" dirty="0">
              <a:solidFill>
                <a:srgbClr val="FFCB1F"/>
              </a:solidFill>
              <a:latin typeface="Arial" panose="020B0604020202020204" pitchFamily="34" charset="0"/>
              <a:ea typeface="Roboto" pitchFamily="2" charset="0"/>
              <a:cs typeface="Arial" panose="020B0604020202020204" pitchFamily="34" charset="0"/>
            </a:endParaRPr>
          </a:p>
          <a:p>
            <a:pPr algn="l"/>
            <a:r>
              <a:rPr lang="hu-HU" sz="4000" b="1" dirty="0" smtClean="0">
                <a:solidFill>
                  <a:srgbClr val="FFCB1F"/>
                </a:solidFill>
                <a:latin typeface="Arial" panose="020B0604020202020204" pitchFamily="34" charset="0"/>
                <a:ea typeface="Roboto" pitchFamily="2" charset="0"/>
                <a:cs typeface="Arial" panose="020B0604020202020204" pitchFamily="34" charset="0"/>
              </a:rPr>
              <a:t>KREATÍVIPAR</a:t>
            </a:r>
          </a:p>
          <a:p>
            <a:pPr algn="l"/>
            <a:r>
              <a:rPr lang="hu-HU" sz="2800" b="1" dirty="0" smtClean="0">
                <a:solidFill>
                  <a:srgbClr val="FFCB1F"/>
                </a:solidFill>
                <a:latin typeface="Arial" panose="020B0604020202020204" pitchFamily="34" charset="0"/>
                <a:ea typeface="Roboto" pitchFamily="2" charset="0"/>
                <a:cs typeface="Arial" panose="020B0604020202020204" pitchFamily="34" charset="0"/>
              </a:rPr>
              <a:t>	</a:t>
            </a:r>
            <a:r>
              <a:rPr lang="hu-HU" sz="2800" b="1" dirty="0" smtClean="0">
                <a:solidFill>
                  <a:srgbClr val="000000"/>
                </a:solidFill>
                <a:latin typeface="Arial" panose="020B0604020202020204" pitchFamily="34" charset="0"/>
                <a:ea typeface="Roboto" pitchFamily="2" charset="0"/>
                <a:cs typeface="Arial" panose="020B0604020202020204" pitchFamily="34" charset="0"/>
              </a:rPr>
              <a:t>168 ezer ember – 4,</a:t>
            </a:r>
            <a:r>
              <a:rPr lang="hu-HU" sz="2800" b="1" dirty="0" err="1" smtClean="0">
                <a:solidFill>
                  <a:srgbClr val="000000"/>
                </a:solidFill>
                <a:latin typeface="Arial" panose="020B0604020202020204" pitchFamily="34" charset="0"/>
                <a:ea typeface="Roboto" pitchFamily="2" charset="0"/>
                <a:cs typeface="Arial" panose="020B0604020202020204" pitchFamily="34" charset="0"/>
              </a:rPr>
              <a:t>4</a:t>
            </a:r>
            <a:r>
              <a:rPr lang="hu-HU" sz="2800" b="1" dirty="0" smtClean="0">
                <a:solidFill>
                  <a:srgbClr val="000000"/>
                </a:solidFill>
                <a:latin typeface="Arial" panose="020B0604020202020204" pitchFamily="34" charset="0"/>
                <a:ea typeface="Roboto" pitchFamily="2" charset="0"/>
                <a:cs typeface="Arial" panose="020B0604020202020204" pitchFamily="34" charset="0"/>
              </a:rPr>
              <a:t> %</a:t>
            </a:r>
          </a:p>
          <a:p>
            <a:pPr algn="l"/>
            <a:r>
              <a:rPr lang="hu-HU" sz="2800" b="1" dirty="0" smtClean="0">
                <a:solidFill>
                  <a:srgbClr val="000000"/>
                </a:solidFill>
                <a:latin typeface="Arial" panose="020B0604020202020204" pitchFamily="34" charset="0"/>
                <a:ea typeface="Roboto" pitchFamily="2" charset="0"/>
                <a:cs typeface="Arial" panose="020B0604020202020204" pitchFamily="34" charset="0"/>
              </a:rPr>
              <a:t>	47 % Budapesten </a:t>
            </a:r>
          </a:p>
          <a:p>
            <a:pPr algn="l"/>
            <a:r>
              <a:rPr lang="hu-HU" sz="2800" b="1" dirty="0" smtClean="0">
                <a:solidFill>
                  <a:srgbClr val="000000"/>
                </a:solidFill>
                <a:latin typeface="Arial" panose="020B0604020202020204" pitchFamily="34" charset="0"/>
                <a:ea typeface="Roboto" pitchFamily="2" charset="0"/>
                <a:cs typeface="Arial" panose="020B0604020202020204" pitchFamily="34" charset="0"/>
              </a:rPr>
              <a:t>	61 % diplomás</a:t>
            </a:r>
          </a:p>
          <a:p>
            <a:pPr algn="l"/>
            <a:endParaRPr lang="hu-HU" sz="6000" b="1" dirty="0" smtClean="0">
              <a:solidFill>
                <a:srgbClr val="FFCB1F"/>
              </a:solidFill>
              <a:latin typeface="Arial" panose="020B0604020202020204" pitchFamily="34" charset="0"/>
              <a:ea typeface="Roboto" pitchFamily="2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079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gergely.fay\Desktop\b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90992"/>
            <a:ext cx="9144000" cy="45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gergely.fay\Desktop\DT_logo_Negativ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9" y="164945"/>
            <a:ext cx="1338148" cy="495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C:\Users\gergely.fay\Desktop\hetfa_logo_uresen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1107" y="138530"/>
            <a:ext cx="602625" cy="548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C:\Users\gergely.fay\Desktop\DT_logo_Fekete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18828"/>
            <a:ext cx="1080120" cy="3880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ím 1"/>
          <p:cNvSpPr txBox="1">
            <a:spLocks/>
          </p:cNvSpPr>
          <p:nvPr/>
        </p:nvSpPr>
        <p:spPr>
          <a:xfrm>
            <a:off x="395536" y="980728"/>
            <a:ext cx="8338196" cy="5688632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hu-HU" sz="3600" b="1" dirty="0" smtClean="0">
              <a:solidFill>
                <a:srgbClr val="FFCB1F"/>
              </a:solidFill>
              <a:latin typeface="Arial" panose="020B0604020202020204" pitchFamily="34" charset="0"/>
              <a:ea typeface="Roboto" pitchFamily="2" charset="0"/>
              <a:cs typeface="Arial" panose="020B0604020202020204" pitchFamily="34" charset="0"/>
            </a:endParaRPr>
          </a:p>
          <a:p>
            <a:pPr algn="l"/>
            <a:endParaRPr lang="hu-HU" sz="3600" b="1" dirty="0">
              <a:solidFill>
                <a:srgbClr val="FFCB1F"/>
              </a:solidFill>
              <a:latin typeface="Arial" panose="020B0604020202020204" pitchFamily="34" charset="0"/>
              <a:ea typeface="Roboto" pitchFamily="2" charset="0"/>
              <a:cs typeface="Arial" panose="020B0604020202020204" pitchFamily="34" charset="0"/>
            </a:endParaRPr>
          </a:p>
          <a:p>
            <a:pPr algn="l"/>
            <a:r>
              <a:rPr lang="hu-HU" sz="4000" b="1" dirty="0" smtClean="0">
                <a:solidFill>
                  <a:srgbClr val="FFCB1F"/>
                </a:solidFill>
                <a:latin typeface="Arial" panose="020B0604020202020204" pitchFamily="34" charset="0"/>
                <a:ea typeface="Roboto" pitchFamily="2" charset="0"/>
                <a:cs typeface="Arial" panose="020B0604020202020204" pitchFamily="34" charset="0"/>
              </a:rPr>
              <a:t>GAZDASÁGI TELJESÍTMÉNY</a:t>
            </a:r>
            <a:endParaRPr lang="hu-HU" sz="4000" b="1" dirty="0">
              <a:solidFill>
                <a:srgbClr val="FFCB1F"/>
              </a:solidFill>
              <a:latin typeface="Arial" panose="020B0604020202020204" pitchFamily="34" charset="0"/>
              <a:ea typeface="Roboto" pitchFamily="2" charset="0"/>
              <a:cs typeface="Arial" panose="020B0604020202020204" pitchFamily="34" charset="0"/>
            </a:endParaRPr>
          </a:p>
          <a:p>
            <a:pPr algn="l"/>
            <a:r>
              <a:rPr lang="hu-HU" sz="2800" b="1" dirty="0" smtClean="0">
                <a:solidFill>
                  <a:srgbClr val="FFCB1F"/>
                </a:solidFill>
                <a:latin typeface="Arial" panose="020B0604020202020204" pitchFamily="34" charset="0"/>
                <a:ea typeface="Roboto" pitchFamily="2" charset="0"/>
                <a:cs typeface="Arial" panose="020B0604020202020204" pitchFamily="34" charset="0"/>
              </a:rPr>
              <a:t>	</a:t>
            </a:r>
            <a:r>
              <a:rPr lang="hu-HU" sz="2800" b="1" dirty="0" smtClean="0">
                <a:solidFill>
                  <a:srgbClr val="000000"/>
                </a:solidFill>
                <a:latin typeface="Arial" panose="020B0604020202020204" pitchFamily="34" charset="0"/>
                <a:ea typeface="Roboto" pitchFamily="2" charset="0"/>
                <a:cs typeface="Arial" panose="020B0604020202020204" pitchFamily="34" charset="0"/>
              </a:rPr>
              <a:t>856 </a:t>
            </a:r>
            <a:r>
              <a:rPr lang="hu-HU" sz="2800" b="1" dirty="0" err="1" smtClean="0">
                <a:solidFill>
                  <a:srgbClr val="000000"/>
                </a:solidFill>
                <a:latin typeface="Arial" panose="020B0604020202020204" pitchFamily="34" charset="0"/>
                <a:ea typeface="Roboto" pitchFamily="2" charset="0"/>
                <a:cs typeface="Arial" panose="020B0604020202020204" pitchFamily="34" charset="0"/>
              </a:rPr>
              <a:t>mrd</a:t>
            </a:r>
            <a:r>
              <a:rPr lang="hu-HU" sz="2800" b="1" dirty="0" smtClean="0">
                <a:solidFill>
                  <a:srgbClr val="000000"/>
                </a:solidFill>
                <a:latin typeface="Arial" panose="020B0604020202020204" pitchFamily="34" charset="0"/>
                <a:ea typeface="Roboto" pitchFamily="2" charset="0"/>
                <a:cs typeface="Arial" panose="020B0604020202020204" pitchFamily="34" charset="0"/>
              </a:rPr>
              <a:t> Ft – 3,7 % </a:t>
            </a:r>
            <a:r>
              <a:rPr lang="hu-HU" sz="2800" b="1" dirty="0">
                <a:solidFill>
                  <a:srgbClr val="000000"/>
                </a:solidFill>
                <a:latin typeface="Arial" panose="020B0604020202020204" pitchFamily="34" charset="0"/>
                <a:ea typeface="Roboto" pitchFamily="2" charset="0"/>
                <a:cs typeface="Arial" panose="020B0604020202020204" pitchFamily="34" charset="0"/>
              </a:rPr>
              <a:t>– </a:t>
            </a:r>
            <a:r>
              <a:rPr lang="hu-HU" sz="2800" b="1" dirty="0" smtClean="0">
                <a:solidFill>
                  <a:srgbClr val="000000"/>
                </a:solidFill>
                <a:latin typeface="Arial" panose="020B0604020202020204" pitchFamily="34" charset="0"/>
                <a:ea typeface="Roboto" pitchFamily="2" charset="0"/>
                <a:cs typeface="Arial" panose="020B0604020202020204" pitchFamily="34" charset="0"/>
              </a:rPr>
              <a:t>4,6</a:t>
            </a:r>
            <a:r>
              <a:rPr lang="hu-HU" sz="2800" b="1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×</a:t>
            </a:r>
            <a:endParaRPr lang="hu-HU" sz="2800" b="1" dirty="0">
              <a:solidFill>
                <a:srgbClr val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l"/>
            <a:endParaRPr lang="hu-HU" sz="4000" b="1" dirty="0" smtClean="0">
              <a:solidFill>
                <a:srgbClr val="000000"/>
              </a:solidFill>
              <a:latin typeface="Arial" panose="020B0604020202020204" pitchFamily="34" charset="0"/>
              <a:ea typeface="Roboto" pitchFamily="2" charset="0"/>
              <a:cs typeface="Arial" panose="020B0604020202020204" pitchFamily="34" charset="0"/>
            </a:endParaRPr>
          </a:p>
          <a:p>
            <a:pPr algn="l"/>
            <a:endParaRPr lang="hu-HU" sz="4000" b="1" dirty="0" smtClean="0">
              <a:solidFill>
                <a:srgbClr val="FFCB1F"/>
              </a:solidFill>
              <a:latin typeface="Arial" panose="020B0604020202020204" pitchFamily="34" charset="0"/>
              <a:ea typeface="Roboto" pitchFamily="2" charset="0"/>
              <a:cs typeface="Arial" panose="020B0604020202020204" pitchFamily="34" charset="0"/>
            </a:endParaRPr>
          </a:p>
          <a:p>
            <a:pPr algn="l"/>
            <a:r>
              <a:rPr lang="hu-HU" sz="4000" b="1" dirty="0" smtClean="0">
                <a:solidFill>
                  <a:srgbClr val="FFCB1F"/>
                </a:solidFill>
                <a:latin typeface="Arial" panose="020B0604020202020204" pitchFamily="34" charset="0"/>
                <a:ea typeface="Roboto" pitchFamily="2" charset="0"/>
                <a:cs typeface="Arial" panose="020B0604020202020204" pitchFamily="34" charset="0"/>
              </a:rPr>
              <a:t>EXPORT</a:t>
            </a:r>
          </a:p>
          <a:p>
            <a:pPr algn="l"/>
            <a:r>
              <a:rPr lang="hu-HU" sz="2800" b="1" dirty="0" smtClean="0">
                <a:solidFill>
                  <a:srgbClr val="FFCB1F"/>
                </a:solidFill>
                <a:latin typeface="Arial" panose="020B0604020202020204" pitchFamily="34" charset="0"/>
                <a:ea typeface="Roboto" pitchFamily="2" charset="0"/>
                <a:cs typeface="Arial" panose="020B0604020202020204" pitchFamily="34" charset="0"/>
              </a:rPr>
              <a:t>	</a:t>
            </a:r>
            <a:r>
              <a:rPr lang="hu-HU" sz="2800" b="1" dirty="0" smtClean="0">
                <a:solidFill>
                  <a:srgbClr val="000000"/>
                </a:solidFill>
                <a:latin typeface="Arial" panose="020B0604020202020204" pitchFamily="34" charset="0"/>
                <a:ea typeface="Roboto" pitchFamily="2" charset="0"/>
                <a:cs typeface="Arial" panose="020B0604020202020204" pitchFamily="34" charset="0"/>
              </a:rPr>
              <a:t>1085 </a:t>
            </a:r>
            <a:r>
              <a:rPr lang="hu-HU" sz="2800" b="1" dirty="0" err="1" smtClean="0">
                <a:solidFill>
                  <a:srgbClr val="000000"/>
                </a:solidFill>
                <a:latin typeface="Arial" panose="020B0604020202020204" pitchFamily="34" charset="0"/>
                <a:ea typeface="Roboto" pitchFamily="2" charset="0"/>
                <a:cs typeface="Arial" panose="020B0604020202020204" pitchFamily="34" charset="0"/>
              </a:rPr>
              <a:t>mrd</a:t>
            </a:r>
            <a:r>
              <a:rPr lang="hu-HU" sz="2800" b="1" dirty="0" smtClean="0">
                <a:solidFill>
                  <a:srgbClr val="000000"/>
                </a:solidFill>
                <a:latin typeface="Arial" panose="020B0604020202020204" pitchFamily="34" charset="0"/>
                <a:ea typeface="Roboto" pitchFamily="2" charset="0"/>
                <a:cs typeface="Arial" panose="020B0604020202020204" pitchFamily="34" charset="0"/>
              </a:rPr>
              <a:t> Ft – 3,9 % </a:t>
            </a:r>
            <a:r>
              <a:rPr lang="hu-HU" sz="2800" b="1" dirty="0">
                <a:solidFill>
                  <a:srgbClr val="000000"/>
                </a:solidFill>
                <a:latin typeface="Arial" panose="020B0604020202020204" pitchFamily="34" charset="0"/>
                <a:ea typeface="Roboto" pitchFamily="2" charset="0"/>
                <a:cs typeface="Arial" panose="020B0604020202020204" pitchFamily="34" charset="0"/>
              </a:rPr>
              <a:t>– </a:t>
            </a:r>
            <a:r>
              <a:rPr lang="hu-HU" sz="2800" b="1" dirty="0" smtClean="0">
                <a:solidFill>
                  <a:srgbClr val="000000"/>
                </a:solidFill>
                <a:latin typeface="Arial" panose="020B0604020202020204" pitchFamily="34" charset="0"/>
                <a:ea typeface="Roboto" pitchFamily="2" charset="0"/>
                <a:cs typeface="Arial" panose="020B0604020202020204" pitchFamily="34" charset="0"/>
              </a:rPr>
              <a:t>1,85</a:t>
            </a:r>
            <a:r>
              <a:rPr lang="hu-HU" sz="2800" b="1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×</a:t>
            </a:r>
            <a:endParaRPr lang="hu-HU" sz="4000" b="1" dirty="0" smtClean="0">
              <a:solidFill>
                <a:srgbClr val="000000"/>
              </a:solidFill>
              <a:latin typeface="Arial" panose="020B0604020202020204" pitchFamily="34" charset="0"/>
              <a:ea typeface="Roboto" pitchFamily="2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06527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gergely.fay\Desktop\b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90992"/>
            <a:ext cx="9144000" cy="45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gergely.fay\Desktop\DT_logo_Negativ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9" y="164945"/>
            <a:ext cx="1338148" cy="495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C:\Users\gergely.fay\Desktop\hetfa_logo_uresen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1107" y="138530"/>
            <a:ext cx="602625" cy="548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C:\Users\gergely.fay\Desktop\DT_logo_Fekete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18828"/>
            <a:ext cx="1080120" cy="3880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ím 1"/>
          <p:cNvSpPr txBox="1">
            <a:spLocks/>
          </p:cNvSpPr>
          <p:nvPr/>
        </p:nvSpPr>
        <p:spPr>
          <a:xfrm>
            <a:off x="395536" y="980728"/>
            <a:ext cx="8338196" cy="5688632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hu-HU" sz="4000" b="1" dirty="0" smtClean="0">
                <a:solidFill>
                  <a:srgbClr val="FFCB1F"/>
                </a:solidFill>
                <a:latin typeface="Arial" panose="020B0604020202020204" pitchFamily="34" charset="0"/>
                <a:ea typeface="Roboto" pitchFamily="2" charset="0"/>
                <a:cs typeface="Arial" panose="020B0604020202020204" pitchFamily="34" charset="0"/>
              </a:rPr>
              <a:t>KREATÍVIPAR: KITÖRÉSI PONT</a:t>
            </a:r>
          </a:p>
          <a:p>
            <a:endParaRPr lang="hu-HU" sz="3200" b="1" dirty="0" smtClean="0">
              <a:solidFill>
                <a:srgbClr val="FFCB1F"/>
              </a:solidFill>
              <a:latin typeface="Arial" panose="020B0604020202020204" pitchFamily="34" charset="0"/>
              <a:ea typeface="Roboto" pitchFamily="2" charset="0"/>
              <a:cs typeface="Arial" panose="020B0604020202020204" pitchFamily="34" charset="0"/>
            </a:endParaRPr>
          </a:p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hu-HU" sz="2400" b="1" dirty="0" smtClean="0">
                <a:solidFill>
                  <a:srgbClr val="000000"/>
                </a:solidFill>
                <a:latin typeface="Arial" panose="020B0604020202020204" pitchFamily="34" charset="0"/>
                <a:ea typeface="Roboto" pitchFamily="2" charset="0"/>
                <a:cs typeface="Arial" panose="020B0604020202020204" pitchFamily="34" charset="0"/>
              </a:rPr>
              <a:t>Teljesítmény</a:t>
            </a:r>
          </a:p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hu-HU" sz="2400" b="1" dirty="0" smtClean="0">
                <a:solidFill>
                  <a:srgbClr val="000000"/>
                </a:solidFill>
                <a:latin typeface="Arial" panose="020B0604020202020204" pitchFamily="34" charset="0"/>
                <a:ea typeface="Roboto" pitchFamily="2" charset="0"/>
                <a:cs typeface="Arial" panose="020B0604020202020204" pitchFamily="34" charset="0"/>
              </a:rPr>
              <a:t>Termelés</a:t>
            </a:r>
          </a:p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hu-HU" sz="2400" b="1" dirty="0" smtClean="0">
                <a:solidFill>
                  <a:srgbClr val="000000"/>
                </a:solidFill>
                <a:latin typeface="Arial" panose="020B0604020202020204" pitchFamily="34" charset="0"/>
                <a:ea typeface="Roboto" pitchFamily="2" charset="0"/>
                <a:cs typeface="Arial" panose="020B0604020202020204" pitchFamily="34" charset="0"/>
              </a:rPr>
              <a:t>Európa</a:t>
            </a:r>
          </a:p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hu-HU" sz="2400" b="1" dirty="0" smtClean="0">
                <a:solidFill>
                  <a:srgbClr val="000000"/>
                </a:solidFill>
                <a:latin typeface="Arial" panose="020B0604020202020204" pitchFamily="34" charset="0"/>
                <a:ea typeface="Roboto" pitchFamily="2" charset="0"/>
                <a:cs typeface="Arial" panose="020B0604020202020204" pitchFamily="34" charset="0"/>
              </a:rPr>
              <a:t>Fiatalok</a:t>
            </a:r>
          </a:p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hu-HU" sz="2400" b="1" dirty="0">
                <a:solidFill>
                  <a:srgbClr val="000000"/>
                </a:solidFill>
                <a:latin typeface="Arial" panose="020B0604020202020204" pitchFamily="34" charset="0"/>
                <a:ea typeface="Roboto" pitchFamily="2" charset="0"/>
                <a:cs typeface="Arial" panose="020B0604020202020204" pitchFamily="34" charset="0"/>
              </a:rPr>
              <a:t>I</a:t>
            </a:r>
            <a:r>
              <a:rPr lang="hu-HU" sz="2400" b="1" dirty="0" smtClean="0">
                <a:solidFill>
                  <a:srgbClr val="000000"/>
                </a:solidFill>
                <a:latin typeface="Arial" panose="020B0604020202020204" pitchFamily="34" charset="0"/>
                <a:ea typeface="Roboto" pitchFamily="2" charset="0"/>
                <a:cs typeface="Arial" panose="020B0604020202020204" pitchFamily="34" charset="0"/>
              </a:rPr>
              <a:t>mázs </a:t>
            </a:r>
            <a:endParaRPr lang="hu-HU" sz="2400" b="1" dirty="0">
              <a:solidFill>
                <a:srgbClr val="000000"/>
              </a:solidFill>
              <a:latin typeface="Arial" panose="020B0604020202020204" pitchFamily="34" charset="0"/>
              <a:ea typeface="Roboto" pitchFamily="2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1093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gergely.fay\Desktop\b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90992"/>
            <a:ext cx="9144000" cy="45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gergely.fay\Desktop\DT_logo_Negativ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9" y="164945"/>
            <a:ext cx="1338148" cy="495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C:\Users\gergely.fay\Desktop\hetfa_logo_uresen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1107" y="138530"/>
            <a:ext cx="602625" cy="548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C:\Users\gergely.fay\Desktop\DT_logo_Fekete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18828"/>
            <a:ext cx="1080120" cy="3880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ím 1"/>
          <p:cNvSpPr txBox="1">
            <a:spLocks/>
          </p:cNvSpPr>
          <p:nvPr/>
        </p:nvSpPr>
        <p:spPr>
          <a:xfrm>
            <a:off x="402902" y="980728"/>
            <a:ext cx="8338196" cy="540060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Aft>
                <a:spcPts val="1200"/>
              </a:spcAft>
            </a:pPr>
            <a:r>
              <a:rPr lang="hu-HU" sz="4000" b="1" dirty="0" smtClean="0">
                <a:solidFill>
                  <a:srgbClr val="FFCB1F"/>
                </a:solidFill>
                <a:latin typeface="Arial" panose="020B0604020202020204" pitchFamily="34" charset="0"/>
                <a:ea typeface="Roboto" pitchFamily="2" charset="0"/>
                <a:cs typeface="Arial" panose="020B0604020202020204" pitchFamily="34" charset="0"/>
              </a:rPr>
              <a:t>„…ÁM A GÉP AZ AGYBAN</a:t>
            </a:r>
          </a:p>
          <a:p>
            <a:pPr>
              <a:spcAft>
                <a:spcPts val="1200"/>
              </a:spcAft>
            </a:pPr>
            <a:r>
              <a:rPr lang="hu-HU" sz="4000" b="1" dirty="0" smtClean="0">
                <a:solidFill>
                  <a:srgbClr val="FFCB1F"/>
                </a:solidFill>
                <a:latin typeface="Arial" panose="020B0604020202020204" pitchFamily="34" charset="0"/>
                <a:ea typeface="Roboto" pitchFamily="2" charset="0"/>
                <a:cs typeface="Arial" panose="020B0604020202020204" pitchFamily="34" charset="0"/>
              </a:rPr>
              <a:t>ZÖRGÖTT TOVÁBB, KATTOGVA ZÚGVA NAGYBAN.” </a:t>
            </a:r>
            <a:r>
              <a:rPr lang="hu-HU" sz="4000" b="1" dirty="0">
                <a:solidFill>
                  <a:srgbClr val="FFCB1F"/>
                </a:solidFill>
                <a:latin typeface="Arial" panose="020B0604020202020204" pitchFamily="34" charset="0"/>
                <a:ea typeface="Roboto" pitchFamily="2" charset="0"/>
                <a:cs typeface="Arial" panose="020B0604020202020204" pitchFamily="34" charset="0"/>
              </a:rPr>
              <a:t/>
            </a:r>
            <a:br>
              <a:rPr lang="hu-HU" sz="4000" b="1" dirty="0">
                <a:solidFill>
                  <a:srgbClr val="FFCB1F"/>
                </a:solidFill>
                <a:latin typeface="Arial" panose="020B0604020202020204" pitchFamily="34" charset="0"/>
                <a:ea typeface="Roboto" pitchFamily="2" charset="0"/>
                <a:cs typeface="Arial" panose="020B0604020202020204" pitchFamily="34" charset="0"/>
              </a:rPr>
            </a:br>
            <a:endParaRPr lang="hu-HU" sz="4000" b="1" dirty="0" smtClean="0">
              <a:solidFill>
                <a:srgbClr val="FFCB1F"/>
              </a:solidFill>
              <a:latin typeface="Arial" panose="020B0604020202020204" pitchFamily="34" charset="0"/>
              <a:ea typeface="Roboto" pitchFamily="2" charset="0"/>
              <a:cs typeface="Arial" panose="020B0604020202020204" pitchFamily="34" charset="0"/>
            </a:endParaRPr>
          </a:p>
          <a:p>
            <a:pPr>
              <a:spcAft>
                <a:spcPts val="1200"/>
              </a:spcAft>
            </a:pPr>
            <a:r>
              <a:rPr lang="hu-HU" sz="2400" b="1" dirty="0" smtClean="0">
                <a:solidFill>
                  <a:srgbClr val="000000"/>
                </a:solidFill>
                <a:latin typeface="Arial" panose="020B0604020202020204" pitchFamily="34" charset="0"/>
                <a:ea typeface="Roboto" pitchFamily="2" charset="0"/>
                <a:cs typeface="Arial" panose="020B0604020202020204" pitchFamily="34" charset="0"/>
              </a:rPr>
              <a:t>Szomorkás</a:t>
            </a:r>
          </a:p>
          <a:p>
            <a:pPr>
              <a:spcAft>
                <a:spcPts val="1200"/>
              </a:spcAft>
            </a:pPr>
            <a:r>
              <a:rPr lang="hu-HU" sz="2400" b="1" dirty="0" smtClean="0">
                <a:solidFill>
                  <a:srgbClr val="000000"/>
                </a:solidFill>
                <a:latin typeface="Arial" panose="020B0604020202020204" pitchFamily="34" charset="0"/>
                <a:ea typeface="Roboto" pitchFamily="2" charset="0"/>
                <a:cs typeface="Arial" panose="020B0604020202020204" pitchFamily="34" charset="0"/>
              </a:rPr>
              <a:t>Megbecsült</a:t>
            </a:r>
          </a:p>
          <a:p>
            <a:pPr>
              <a:spcAft>
                <a:spcPts val="1200"/>
              </a:spcAft>
            </a:pPr>
            <a:r>
              <a:rPr lang="hu-HU" sz="2400" b="1" dirty="0" smtClean="0">
                <a:solidFill>
                  <a:srgbClr val="000000"/>
                </a:solidFill>
                <a:latin typeface="Arial" panose="020B0604020202020204" pitchFamily="34" charset="0"/>
                <a:ea typeface="Roboto" pitchFamily="2" charset="0"/>
                <a:cs typeface="Arial" panose="020B0604020202020204" pitchFamily="34" charset="0"/>
              </a:rPr>
              <a:t>Nagyvilági</a:t>
            </a:r>
          </a:p>
          <a:p>
            <a:pPr>
              <a:spcAft>
                <a:spcPts val="1200"/>
              </a:spcAft>
            </a:pPr>
            <a:r>
              <a:rPr lang="hu-HU" sz="2400" b="1" dirty="0" smtClean="0">
                <a:solidFill>
                  <a:srgbClr val="000000"/>
                </a:solidFill>
                <a:latin typeface="Arial" panose="020B0604020202020204" pitchFamily="34" charset="0"/>
                <a:ea typeface="Roboto" pitchFamily="2" charset="0"/>
                <a:cs typeface="Arial" panose="020B0604020202020204" pitchFamily="34" charset="0"/>
              </a:rPr>
              <a:t>Művész</a:t>
            </a:r>
          </a:p>
          <a:p>
            <a:pPr>
              <a:spcAft>
                <a:spcPts val="1200"/>
              </a:spcAft>
            </a:pPr>
            <a:r>
              <a:rPr lang="hu-HU" sz="2400" b="1" dirty="0">
                <a:solidFill>
                  <a:srgbClr val="000000"/>
                </a:solidFill>
                <a:latin typeface="Arial" panose="020B0604020202020204" pitchFamily="34" charset="0"/>
                <a:ea typeface="Roboto" pitchFamily="2" charset="0"/>
                <a:cs typeface="Arial" panose="020B0604020202020204" pitchFamily="34" charset="0"/>
              </a:rPr>
              <a:t>Budapest</a:t>
            </a:r>
          </a:p>
          <a:p>
            <a:pPr>
              <a:spcAft>
                <a:spcPts val="1200"/>
              </a:spcAft>
            </a:pPr>
            <a:endParaRPr lang="hu-HU" sz="2400" b="1" dirty="0">
              <a:solidFill>
                <a:srgbClr val="FFCB1F"/>
              </a:solidFill>
              <a:latin typeface="Arial" panose="020B0604020202020204" pitchFamily="34" charset="0"/>
              <a:ea typeface="Roboto" pitchFamily="2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8043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gergely.fay\Desktop\b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90992"/>
            <a:ext cx="9144000" cy="45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gergely.fay\Desktop\DT_logo_Negativ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9" y="164945"/>
            <a:ext cx="1338148" cy="495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C:\Users\gergely.fay\Desktop\hetfa_logo_uresen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1107" y="138530"/>
            <a:ext cx="602625" cy="548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C:\Users\gergely.fay\Desktop\DT_logo_Fekete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18828"/>
            <a:ext cx="1080120" cy="3880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ím 1"/>
          <p:cNvSpPr txBox="1">
            <a:spLocks/>
          </p:cNvSpPr>
          <p:nvPr/>
        </p:nvSpPr>
        <p:spPr>
          <a:xfrm>
            <a:off x="402902" y="980728"/>
            <a:ext cx="8338196" cy="540060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Aft>
                <a:spcPts val="1200"/>
              </a:spcAft>
            </a:pPr>
            <a:r>
              <a:rPr lang="hu-HU" sz="4000" b="1" dirty="0" smtClean="0">
                <a:solidFill>
                  <a:srgbClr val="FFCB1F"/>
                </a:solidFill>
                <a:latin typeface="Arial" panose="020B0604020202020204" pitchFamily="34" charset="0"/>
                <a:ea typeface="Roboto" pitchFamily="2" charset="0"/>
                <a:cs typeface="Arial" panose="020B0604020202020204" pitchFamily="34" charset="0"/>
              </a:rPr>
              <a:t>A JÉG HÁTÁN </a:t>
            </a:r>
            <a:r>
              <a:rPr lang="hu-HU" sz="4000" b="1" dirty="0">
                <a:solidFill>
                  <a:srgbClr val="FFCB1F"/>
                </a:solidFill>
                <a:latin typeface="Arial" panose="020B0604020202020204" pitchFamily="34" charset="0"/>
                <a:ea typeface="Roboto" pitchFamily="2" charset="0"/>
                <a:cs typeface="Arial" panose="020B0604020202020204" pitchFamily="34" charset="0"/>
              </a:rPr>
              <a:t/>
            </a:r>
            <a:br>
              <a:rPr lang="hu-HU" sz="4000" b="1" dirty="0">
                <a:solidFill>
                  <a:srgbClr val="FFCB1F"/>
                </a:solidFill>
                <a:latin typeface="Arial" panose="020B0604020202020204" pitchFamily="34" charset="0"/>
                <a:ea typeface="Roboto" pitchFamily="2" charset="0"/>
                <a:cs typeface="Arial" panose="020B0604020202020204" pitchFamily="34" charset="0"/>
              </a:rPr>
            </a:br>
            <a:endParaRPr lang="hu-HU" sz="4000" b="1" dirty="0" smtClean="0">
              <a:solidFill>
                <a:srgbClr val="000000"/>
              </a:solidFill>
              <a:latin typeface="Arial" panose="020B0604020202020204" pitchFamily="34" charset="0"/>
              <a:ea typeface="Roboto" pitchFamily="2" charset="0"/>
              <a:cs typeface="Arial" panose="020B0604020202020204" pitchFamily="34" charset="0"/>
            </a:endParaRPr>
          </a:p>
          <a:p>
            <a:pPr>
              <a:spcAft>
                <a:spcPts val="3600"/>
              </a:spcAft>
            </a:pPr>
            <a:r>
              <a:rPr lang="hu-HU" sz="2400" b="1" dirty="0" smtClean="0">
                <a:solidFill>
                  <a:srgbClr val="000000"/>
                </a:solidFill>
                <a:latin typeface="Arial" panose="020B0604020202020204" pitchFamily="34" charset="0"/>
                <a:ea typeface="Roboto" pitchFamily="2" charset="0"/>
                <a:cs typeface="Arial" panose="020B0604020202020204" pitchFamily="34" charset="0"/>
              </a:rPr>
              <a:t>Ingyen?</a:t>
            </a:r>
          </a:p>
          <a:p>
            <a:pPr>
              <a:spcAft>
                <a:spcPts val="3600"/>
              </a:spcAft>
            </a:pPr>
            <a:r>
              <a:rPr lang="hu-HU" sz="2400" b="1" dirty="0" smtClean="0">
                <a:solidFill>
                  <a:srgbClr val="000000"/>
                </a:solidFill>
                <a:latin typeface="Arial" panose="020B0604020202020204" pitchFamily="34" charset="0"/>
                <a:ea typeface="Roboto" pitchFamily="2" charset="0"/>
                <a:cs typeface="Arial" panose="020B0604020202020204" pitchFamily="34" charset="0"/>
              </a:rPr>
              <a:t>Személyi tőke</a:t>
            </a:r>
          </a:p>
          <a:p>
            <a:pPr>
              <a:spcAft>
                <a:spcPts val="3600"/>
              </a:spcAft>
            </a:pPr>
            <a:r>
              <a:rPr lang="hu-HU" sz="2400" b="1" dirty="0" smtClean="0">
                <a:solidFill>
                  <a:srgbClr val="000000"/>
                </a:solidFill>
                <a:latin typeface="Arial" panose="020B0604020202020204" pitchFamily="34" charset="0"/>
                <a:ea typeface="Roboto" pitchFamily="2" charset="0"/>
                <a:cs typeface="Arial" panose="020B0604020202020204" pitchFamily="34" charset="0"/>
              </a:rPr>
              <a:t>Szeglet, nem sziget</a:t>
            </a:r>
          </a:p>
          <a:p>
            <a:pPr>
              <a:spcAft>
                <a:spcPts val="3600"/>
              </a:spcAft>
            </a:pPr>
            <a:r>
              <a:rPr lang="hu-HU" sz="2400" b="1" dirty="0" smtClean="0">
                <a:solidFill>
                  <a:srgbClr val="000000"/>
                </a:solidFill>
                <a:latin typeface="Arial" panose="020B0604020202020204" pitchFamily="34" charset="0"/>
                <a:ea typeface="Roboto" pitchFamily="2" charset="0"/>
                <a:cs typeface="Arial" panose="020B0604020202020204" pitchFamily="34" charset="0"/>
              </a:rPr>
              <a:t>Gyenge beágyazottság</a:t>
            </a:r>
            <a:endParaRPr lang="hu-HU" sz="2400" b="1" dirty="0">
              <a:solidFill>
                <a:srgbClr val="000000"/>
              </a:solidFill>
              <a:latin typeface="Arial" panose="020B0604020202020204" pitchFamily="34" charset="0"/>
              <a:ea typeface="Roboto" pitchFamily="2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3171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gergely.fay\Desktop\b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90992"/>
            <a:ext cx="9144000" cy="45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gergely.fay\Desktop\DT_logo_Negativ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9" y="164945"/>
            <a:ext cx="1338148" cy="495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C:\Users\gergely.fay\Desktop\hetfa_logo_uresen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1107" y="138530"/>
            <a:ext cx="602625" cy="548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C:\Users\gergely.fay\Desktop\DT_logo_Fekete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18828"/>
            <a:ext cx="1080120" cy="3880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ím 1"/>
          <p:cNvSpPr txBox="1">
            <a:spLocks/>
          </p:cNvSpPr>
          <p:nvPr/>
        </p:nvSpPr>
        <p:spPr>
          <a:xfrm>
            <a:off x="402902" y="980728"/>
            <a:ext cx="8338196" cy="540060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Aft>
                <a:spcPts val="1200"/>
              </a:spcAft>
            </a:pPr>
            <a:r>
              <a:rPr lang="hu-HU" sz="4000" b="1" dirty="0" smtClean="0">
                <a:solidFill>
                  <a:srgbClr val="FFCB1F"/>
                </a:solidFill>
                <a:latin typeface="Arial" panose="020B0604020202020204" pitchFamily="34" charset="0"/>
                <a:ea typeface="Roboto" pitchFamily="2" charset="0"/>
                <a:cs typeface="Arial" panose="020B0604020202020204" pitchFamily="34" charset="0"/>
              </a:rPr>
              <a:t>HIVATALOS HELYZET </a:t>
            </a:r>
            <a:r>
              <a:rPr lang="hu-HU" sz="4000" b="1" dirty="0">
                <a:solidFill>
                  <a:srgbClr val="FFCB1F"/>
                </a:solidFill>
                <a:latin typeface="Arial" panose="020B0604020202020204" pitchFamily="34" charset="0"/>
                <a:ea typeface="Roboto" pitchFamily="2" charset="0"/>
                <a:cs typeface="Arial" panose="020B0604020202020204" pitchFamily="34" charset="0"/>
              </a:rPr>
              <a:t/>
            </a:r>
            <a:br>
              <a:rPr lang="hu-HU" sz="4000" b="1" dirty="0">
                <a:solidFill>
                  <a:srgbClr val="FFCB1F"/>
                </a:solidFill>
                <a:latin typeface="Arial" panose="020B0604020202020204" pitchFamily="34" charset="0"/>
                <a:ea typeface="Roboto" pitchFamily="2" charset="0"/>
                <a:cs typeface="Arial" panose="020B0604020202020204" pitchFamily="34" charset="0"/>
              </a:rPr>
            </a:br>
            <a:endParaRPr lang="hu-HU" sz="4000" b="1" dirty="0" smtClean="0">
              <a:solidFill>
                <a:srgbClr val="000000"/>
              </a:solidFill>
              <a:latin typeface="Arial" panose="020B0604020202020204" pitchFamily="34" charset="0"/>
              <a:ea typeface="Roboto" pitchFamily="2" charset="0"/>
              <a:cs typeface="Arial" panose="020B0604020202020204" pitchFamily="34" charset="0"/>
            </a:endParaRPr>
          </a:p>
          <a:p>
            <a:pPr>
              <a:spcAft>
                <a:spcPts val="3600"/>
              </a:spcAft>
            </a:pPr>
            <a:r>
              <a:rPr lang="hu-HU" sz="2400" b="1" dirty="0" smtClean="0">
                <a:solidFill>
                  <a:srgbClr val="000000"/>
                </a:solidFill>
                <a:latin typeface="Arial" panose="020B0604020202020204" pitchFamily="34" charset="0"/>
                <a:ea typeface="Roboto" pitchFamily="2" charset="0"/>
                <a:cs typeface="Arial" panose="020B0604020202020204" pitchFamily="34" charset="0"/>
              </a:rPr>
              <a:t>Bürokrácia</a:t>
            </a:r>
          </a:p>
          <a:p>
            <a:pPr>
              <a:spcAft>
                <a:spcPts val="3600"/>
              </a:spcAft>
            </a:pPr>
            <a:r>
              <a:rPr lang="hu-HU" sz="2400" b="1" dirty="0" smtClean="0">
                <a:solidFill>
                  <a:srgbClr val="000000"/>
                </a:solidFill>
                <a:latin typeface="Arial" panose="020B0604020202020204" pitchFamily="34" charset="0"/>
                <a:ea typeface="Roboto" pitchFamily="2" charset="0"/>
                <a:cs typeface="Arial" panose="020B0604020202020204" pitchFamily="34" charset="0"/>
              </a:rPr>
              <a:t>Szürkület</a:t>
            </a:r>
          </a:p>
          <a:p>
            <a:pPr>
              <a:spcAft>
                <a:spcPts val="3600"/>
              </a:spcAft>
            </a:pPr>
            <a:r>
              <a:rPr lang="hu-HU" sz="2400" b="1" dirty="0" smtClean="0">
                <a:solidFill>
                  <a:srgbClr val="000000"/>
                </a:solidFill>
                <a:latin typeface="Arial" panose="020B0604020202020204" pitchFamily="34" charset="0"/>
                <a:ea typeface="Roboto" pitchFamily="2" charset="0"/>
                <a:cs typeface="Arial" panose="020B0604020202020204" pitchFamily="34" charset="0"/>
              </a:rPr>
              <a:t>K+F vs. Innováció</a:t>
            </a:r>
          </a:p>
          <a:p>
            <a:pPr>
              <a:spcAft>
                <a:spcPts val="3600"/>
              </a:spcAft>
            </a:pPr>
            <a:r>
              <a:rPr lang="hu-HU" sz="2400" b="1" dirty="0" smtClean="0">
                <a:solidFill>
                  <a:srgbClr val="000000"/>
                </a:solidFill>
                <a:latin typeface="Arial" panose="020B0604020202020204" pitchFamily="34" charset="0"/>
                <a:ea typeface="Roboto" pitchFamily="2" charset="0"/>
                <a:cs typeface="Arial" panose="020B0604020202020204" pitchFamily="34" charset="0"/>
              </a:rPr>
              <a:t>Formálódó keretek</a:t>
            </a:r>
          </a:p>
        </p:txBody>
      </p:sp>
    </p:spTree>
    <p:extLst>
      <p:ext uri="{BB962C8B-B14F-4D97-AF65-F5344CB8AC3E}">
        <p14:creationId xmlns:p14="http://schemas.microsoft.com/office/powerpoint/2010/main" val="2848309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gergely.fay\Desktop\b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90992"/>
            <a:ext cx="9144000" cy="45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gergely.fay\Desktop\DT_logo_Negativ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9" y="164945"/>
            <a:ext cx="1338148" cy="495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C:\Users\gergely.fay\Desktop\hetfa_logo_uresen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1107" y="138530"/>
            <a:ext cx="602625" cy="548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C:\Users\gergely.fay\Desktop\DT_logo_Fekete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18828"/>
            <a:ext cx="1080120" cy="3880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ím 1"/>
          <p:cNvSpPr txBox="1">
            <a:spLocks/>
          </p:cNvSpPr>
          <p:nvPr/>
        </p:nvSpPr>
        <p:spPr>
          <a:xfrm>
            <a:off x="402902" y="980728"/>
            <a:ext cx="8338196" cy="540060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Aft>
                <a:spcPts val="1200"/>
              </a:spcAft>
            </a:pPr>
            <a:endParaRPr lang="hu-HU" sz="4000" b="1" dirty="0" smtClean="0">
              <a:solidFill>
                <a:srgbClr val="FFCB1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Roboto" pitchFamily="2" charset="0"/>
              <a:cs typeface="Arial" panose="020B0604020202020204" pitchFamily="34" charset="0"/>
            </a:endParaRPr>
          </a:p>
        </p:txBody>
      </p:sp>
      <p:graphicFrame>
        <p:nvGraphicFramePr>
          <p:cNvPr id="10" name="Diagram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182802218"/>
              </p:ext>
            </p:extLst>
          </p:nvPr>
        </p:nvGraphicFramePr>
        <p:xfrm>
          <a:off x="683568" y="1268760"/>
          <a:ext cx="7632848" cy="52565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</p:spTree>
    <p:extLst>
      <p:ext uri="{BB962C8B-B14F-4D97-AF65-F5344CB8AC3E}">
        <p14:creationId xmlns:p14="http://schemas.microsoft.com/office/powerpoint/2010/main" val="24755191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gergely.fay\Desktop\b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90992"/>
            <a:ext cx="9144000" cy="45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gergely.fay\Desktop\DT_logo_Negativ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9" y="164945"/>
            <a:ext cx="1338148" cy="495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C:\Users\gergely.fay\Desktop\hetfa_logo_uresen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1107" y="138530"/>
            <a:ext cx="602625" cy="548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C:\Users\gergely.fay\Desktop\DT_logo_Fekete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18828"/>
            <a:ext cx="1080120" cy="3880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ím 1"/>
          <p:cNvSpPr txBox="1">
            <a:spLocks/>
          </p:cNvSpPr>
          <p:nvPr/>
        </p:nvSpPr>
        <p:spPr>
          <a:xfrm>
            <a:off x="402902" y="980728"/>
            <a:ext cx="8338196" cy="540060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Aft>
                <a:spcPts val="1200"/>
              </a:spcAft>
            </a:pPr>
            <a:r>
              <a:rPr lang="hu-HU" sz="4000" b="1" dirty="0" smtClean="0">
                <a:solidFill>
                  <a:srgbClr val="FFCB1F"/>
                </a:solidFill>
                <a:latin typeface="Arial" panose="020B0604020202020204" pitchFamily="34" charset="0"/>
                <a:ea typeface="Roboto" pitchFamily="2" charset="0"/>
                <a:cs typeface="Arial" panose="020B0604020202020204" pitchFamily="34" charset="0"/>
              </a:rPr>
              <a:t>ELTÉRŐ VÁLLALKOZÓI FORMÁK </a:t>
            </a:r>
            <a:r>
              <a:rPr lang="hu-HU" sz="4000" b="1" dirty="0">
                <a:solidFill>
                  <a:srgbClr val="FFCB1F"/>
                </a:solidFill>
                <a:latin typeface="Arial" panose="020B0604020202020204" pitchFamily="34" charset="0"/>
                <a:ea typeface="Roboto" pitchFamily="2" charset="0"/>
                <a:cs typeface="Arial" panose="020B0604020202020204" pitchFamily="34" charset="0"/>
              </a:rPr>
              <a:t/>
            </a:r>
            <a:br>
              <a:rPr lang="hu-HU" sz="4000" b="1" dirty="0">
                <a:solidFill>
                  <a:srgbClr val="FFCB1F"/>
                </a:solidFill>
                <a:latin typeface="Arial" panose="020B0604020202020204" pitchFamily="34" charset="0"/>
                <a:ea typeface="Roboto" pitchFamily="2" charset="0"/>
                <a:cs typeface="Arial" panose="020B0604020202020204" pitchFamily="34" charset="0"/>
              </a:rPr>
            </a:br>
            <a:endParaRPr lang="hu-HU" sz="4000" b="1" dirty="0">
              <a:solidFill>
                <a:srgbClr val="FFCB1F"/>
              </a:solidFill>
              <a:latin typeface="Arial" panose="020B0604020202020204" pitchFamily="34" charset="0"/>
              <a:ea typeface="Roboto" pitchFamily="2" charset="0"/>
              <a:cs typeface="Arial" panose="020B0604020202020204" pitchFamily="34" charset="0"/>
            </a:endParaRPr>
          </a:p>
          <a:p>
            <a:pPr>
              <a:spcAft>
                <a:spcPts val="2400"/>
              </a:spcAft>
            </a:pPr>
            <a:r>
              <a:rPr lang="hu-HU" sz="2400" b="1" dirty="0" smtClean="0">
                <a:solidFill>
                  <a:srgbClr val="000000"/>
                </a:solidFill>
                <a:latin typeface="Arial" panose="020B0604020202020204" pitchFamily="34" charset="0"/>
                <a:ea typeface="Roboto" pitchFamily="2" charset="0"/>
                <a:cs typeface="Arial" panose="020B0604020202020204" pitchFamily="34" charset="0"/>
              </a:rPr>
              <a:t>Magányos hős</a:t>
            </a:r>
          </a:p>
          <a:p>
            <a:pPr>
              <a:spcAft>
                <a:spcPts val="2400"/>
              </a:spcAft>
            </a:pPr>
            <a:r>
              <a:rPr lang="hu-HU" sz="2400" b="1" dirty="0" smtClean="0">
                <a:solidFill>
                  <a:srgbClr val="000000"/>
                </a:solidFill>
                <a:latin typeface="Arial" panose="020B0604020202020204" pitchFamily="34" charset="0"/>
                <a:ea typeface="Roboto" pitchFamily="2" charset="0"/>
                <a:cs typeface="Arial" panose="020B0604020202020204" pitchFamily="34" charset="0"/>
              </a:rPr>
              <a:t>Hazai pályán</a:t>
            </a:r>
          </a:p>
          <a:p>
            <a:pPr>
              <a:spcAft>
                <a:spcPts val="2400"/>
              </a:spcAft>
            </a:pPr>
            <a:r>
              <a:rPr lang="hu-HU" sz="2400" b="1" dirty="0" smtClean="0">
                <a:solidFill>
                  <a:srgbClr val="000000"/>
                </a:solidFill>
                <a:latin typeface="Arial" panose="020B0604020202020204" pitchFamily="34" charset="0"/>
                <a:ea typeface="Roboto" pitchFamily="2" charset="0"/>
                <a:cs typeface="Arial" panose="020B0604020202020204" pitchFamily="34" charset="0"/>
              </a:rPr>
              <a:t>KREUP</a:t>
            </a:r>
          </a:p>
          <a:p>
            <a:pPr>
              <a:spcAft>
                <a:spcPts val="2400"/>
              </a:spcAft>
            </a:pPr>
            <a:r>
              <a:rPr lang="hu-HU" sz="2400" b="1" dirty="0" smtClean="0">
                <a:solidFill>
                  <a:srgbClr val="000000"/>
                </a:solidFill>
                <a:latin typeface="Arial" panose="020B0604020202020204" pitchFamily="34" charset="0"/>
                <a:ea typeface="Roboto" pitchFamily="2" charset="0"/>
                <a:cs typeface="Arial" panose="020B0604020202020204" pitchFamily="34" charset="0"/>
              </a:rPr>
              <a:t>START-UP</a:t>
            </a:r>
          </a:p>
        </p:txBody>
      </p:sp>
    </p:spTree>
    <p:extLst>
      <p:ext uri="{BB962C8B-B14F-4D97-AF65-F5344CB8AC3E}">
        <p14:creationId xmlns:p14="http://schemas.microsoft.com/office/powerpoint/2010/main" val="3863360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gergely.fay\Desktop\b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90992"/>
            <a:ext cx="9144000" cy="45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gergely.fay\Desktop\DT_logo_Negativ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9" y="164945"/>
            <a:ext cx="1338148" cy="495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C:\Users\gergely.fay\Desktop\hetfa_logo_uresen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1107" y="138530"/>
            <a:ext cx="602625" cy="548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C:\Users\gergely.fay\Desktop\DT_logo_Fekete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18828"/>
            <a:ext cx="1080120" cy="3880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ím 1"/>
          <p:cNvSpPr txBox="1">
            <a:spLocks/>
          </p:cNvSpPr>
          <p:nvPr/>
        </p:nvSpPr>
        <p:spPr>
          <a:xfrm>
            <a:off x="402902" y="980728"/>
            <a:ext cx="8338196" cy="540060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Aft>
                <a:spcPts val="1200"/>
              </a:spcAft>
            </a:pPr>
            <a:r>
              <a:rPr lang="hu-HU" sz="4000" b="1" dirty="0">
                <a:solidFill>
                  <a:srgbClr val="FFCB1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Roboto" pitchFamily="2" charset="0"/>
                <a:cs typeface="Arial" panose="020B0604020202020204" pitchFamily="34" charset="0"/>
              </a:rPr>
              <a:t/>
            </a:r>
            <a:br>
              <a:rPr lang="hu-HU" sz="4000" b="1" dirty="0">
                <a:solidFill>
                  <a:srgbClr val="FFCB1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Roboto" pitchFamily="2" charset="0"/>
                <a:cs typeface="Arial" panose="020B0604020202020204" pitchFamily="34" charset="0"/>
              </a:rPr>
            </a:br>
            <a:endParaRPr lang="hu-HU" sz="4000" b="1" dirty="0">
              <a:solidFill>
                <a:srgbClr val="FFCB1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Roboto" pitchFamily="2" charset="0"/>
              <a:cs typeface="Arial" panose="020B0604020202020204" pitchFamily="34" charset="0"/>
            </a:endParaRPr>
          </a:p>
        </p:txBody>
      </p:sp>
      <p:pic>
        <p:nvPicPr>
          <p:cNvPr id="9" name="Picture 1"/>
          <p:cNvPicPr/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10" t="13378" r="9868" b="10087"/>
          <a:stretch/>
        </p:blipFill>
        <p:spPr bwMode="auto">
          <a:xfrm>
            <a:off x="1475656" y="836711"/>
            <a:ext cx="6048672" cy="5832649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370091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gergely.fay\Desktop\b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90992"/>
            <a:ext cx="9144000" cy="45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gergely.fay\Desktop\DT_logo_Negativ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9" y="164945"/>
            <a:ext cx="1338148" cy="495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C:\Users\gergely.fay\Desktop\hetfa_logo_uresen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1107" y="138530"/>
            <a:ext cx="602625" cy="548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C:\Users\gergely.fay\Desktop\DT_logo_Fekete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18828"/>
            <a:ext cx="1080120" cy="3880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ím 1"/>
          <p:cNvSpPr txBox="1">
            <a:spLocks/>
          </p:cNvSpPr>
          <p:nvPr/>
        </p:nvSpPr>
        <p:spPr>
          <a:xfrm>
            <a:off x="402902" y="1556792"/>
            <a:ext cx="8338196" cy="4824536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Aft>
                <a:spcPts val="2400"/>
              </a:spcAft>
            </a:pPr>
            <a:endParaRPr lang="hu-HU" sz="2400" b="1" dirty="0" smtClean="0">
              <a:solidFill>
                <a:srgbClr val="FFCB1F"/>
              </a:solidFill>
              <a:latin typeface="Arial" panose="020B0604020202020204" pitchFamily="34" charset="0"/>
              <a:ea typeface="Roboto" pitchFamily="2" charset="0"/>
              <a:cs typeface="Arial" panose="020B0604020202020204" pitchFamily="34" charset="0"/>
            </a:endParaRPr>
          </a:p>
          <a:p>
            <a:pPr>
              <a:spcAft>
                <a:spcPts val="3600"/>
              </a:spcAft>
            </a:pPr>
            <a:r>
              <a:rPr lang="hu-HU" sz="4000" b="1" dirty="0" smtClean="0">
                <a:solidFill>
                  <a:srgbClr val="FFCB1F"/>
                </a:solidFill>
                <a:latin typeface="Arial" panose="020B0604020202020204" pitchFamily="34" charset="0"/>
                <a:ea typeface="Roboto" pitchFamily="2" charset="0"/>
                <a:cs typeface="Arial" panose="020B0604020202020204" pitchFamily="34" charset="0"/>
              </a:rPr>
              <a:t>ÉLHETŐSÉG</a:t>
            </a:r>
          </a:p>
          <a:p>
            <a:pPr>
              <a:spcAft>
                <a:spcPts val="3600"/>
              </a:spcAft>
            </a:pPr>
            <a:r>
              <a:rPr lang="hu-HU" sz="4000" b="1" dirty="0" smtClean="0">
                <a:solidFill>
                  <a:srgbClr val="FFCB1F"/>
                </a:solidFill>
                <a:latin typeface="Arial" panose="020B0604020202020204" pitchFamily="34" charset="0"/>
                <a:ea typeface="Roboto" pitchFamily="2" charset="0"/>
                <a:cs typeface="Arial" panose="020B0604020202020204" pitchFamily="34" charset="0"/>
              </a:rPr>
              <a:t>ERŐS KÖZÖSSÉG</a:t>
            </a:r>
          </a:p>
          <a:p>
            <a:pPr>
              <a:spcAft>
                <a:spcPts val="3600"/>
              </a:spcAft>
            </a:pPr>
            <a:r>
              <a:rPr lang="hu-HU" sz="4000" b="1" dirty="0" smtClean="0">
                <a:solidFill>
                  <a:srgbClr val="FFCB1F"/>
                </a:solidFill>
                <a:latin typeface="Arial" panose="020B0604020202020204" pitchFamily="34" charset="0"/>
                <a:ea typeface="Roboto" pitchFamily="2" charset="0"/>
                <a:cs typeface="Arial" panose="020B0604020202020204" pitchFamily="34" charset="0"/>
              </a:rPr>
              <a:t>VERSENYKÉPESSÉG</a:t>
            </a:r>
          </a:p>
        </p:txBody>
      </p:sp>
    </p:spTree>
    <p:extLst>
      <p:ext uri="{BB962C8B-B14F-4D97-AF65-F5344CB8AC3E}">
        <p14:creationId xmlns:p14="http://schemas.microsoft.com/office/powerpoint/2010/main" val="415145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gergely.fay\Desktop\b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90992"/>
            <a:ext cx="9144000" cy="45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gergely.fay\Desktop\DT_logo_Negativ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9" y="164945"/>
            <a:ext cx="1338148" cy="495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C:\Users\gergely.fay\Desktop\hetfa_logo_uresen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1107" y="138530"/>
            <a:ext cx="602625" cy="548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C:\Users\gergely.fay\Desktop\DT_logo_Fekete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18828"/>
            <a:ext cx="1080120" cy="3880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ím 1"/>
          <p:cNvSpPr txBox="1">
            <a:spLocks/>
          </p:cNvSpPr>
          <p:nvPr/>
        </p:nvSpPr>
        <p:spPr>
          <a:xfrm>
            <a:off x="402902" y="1556792"/>
            <a:ext cx="8338196" cy="4824536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Aft>
                <a:spcPts val="2400"/>
              </a:spcAft>
            </a:pPr>
            <a:endParaRPr lang="hu-HU" sz="4000" b="1" dirty="0" smtClean="0">
              <a:solidFill>
                <a:srgbClr val="FFCB1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Roboto" pitchFamily="2" charset="0"/>
              <a:cs typeface="Arial" panose="020B0604020202020204" pitchFamily="34" charset="0"/>
            </a:endParaRPr>
          </a:p>
        </p:txBody>
      </p:sp>
      <p:graphicFrame>
        <p:nvGraphicFramePr>
          <p:cNvPr id="9" name="Diagram 8"/>
          <p:cNvGraphicFramePr/>
          <p:nvPr>
            <p:extLst>
              <p:ext uri="{D42A27DB-BD31-4B8C-83A1-F6EECF244321}">
                <p14:modId xmlns:p14="http://schemas.microsoft.com/office/powerpoint/2010/main" val="1142177549"/>
              </p:ext>
            </p:extLst>
          </p:nvPr>
        </p:nvGraphicFramePr>
        <p:xfrm>
          <a:off x="251520" y="692696"/>
          <a:ext cx="8568952" cy="56886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</p:spTree>
    <p:extLst>
      <p:ext uri="{BB962C8B-B14F-4D97-AF65-F5344CB8AC3E}">
        <p14:creationId xmlns:p14="http://schemas.microsoft.com/office/powerpoint/2010/main" val="889957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gergely.fay\Desktop\b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90992"/>
            <a:ext cx="9144000" cy="45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gergely.fay\Desktop\DT_logo_Negativ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9" y="164945"/>
            <a:ext cx="1338148" cy="495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C:\Users\gergely.fay\Desktop\hetfa_logo_uresen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1107" y="138530"/>
            <a:ext cx="602625" cy="548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C:\Users\gergely.fay\Desktop\DT_logo_Fekete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18828"/>
            <a:ext cx="1080120" cy="3880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ím 1"/>
          <p:cNvSpPr txBox="1">
            <a:spLocks/>
          </p:cNvSpPr>
          <p:nvPr/>
        </p:nvSpPr>
        <p:spPr>
          <a:xfrm>
            <a:off x="391077" y="1124744"/>
            <a:ext cx="8338196" cy="4824536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Aft>
                <a:spcPts val="2400"/>
              </a:spcAft>
            </a:pPr>
            <a:endParaRPr lang="hu-HU" sz="2400" b="1" dirty="0" smtClean="0">
              <a:solidFill>
                <a:srgbClr val="FFCB1F"/>
              </a:solidFill>
              <a:latin typeface="Arial" panose="020B0604020202020204" pitchFamily="34" charset="0"/>
              <a:ea typeface="Roboto" pitchFamily="2" charset="0"/>
              <a:cs typeface="Arial" panose="020B0604020202020204" pitchFamily="34" charset="0"/>
            </a:endParaRPr>
          </a:p>
          <a:p>
            <a:pPr>
              <a:spcAft>
                <a:spcPts val="3600"/>
              </a:spcAft>
            </a:pPr>
            <a:r>
              <a:rPr lang="hu-HU" sz="4000" b="1" dirty="0" smtClean="0">
                <a:solidFill>
                  <a:srgbClr val="FFCB1F"/>
                </a:solidFill>
                <a:latin typeface="Arial" panose="020B0604020202020204" pitchFamily="34" charset="0"/>
                <a:ea typeface="Roboto" pitchFamily="2" charset="0"/>
                <a:cs typeface="Arial" panose="020B0604020202020204" pitchFamily="34" charset="0"/>
              </a:rPr>
              <a:t>ÜZLETI KÖRNYEZET</a:t>
            </a:r>
          </a:p>
          <a:p>
            <a:pPr>
              <a:spcAft>
                <a:spcPts val="3600"/>
              </a:spcAft>
            </a:pPr>
            <a:r>
              <a:rPr lang="hu-HU" sz="4000" b="1" dirty="0" smtClean="0">
                <a:solidFill>
                  <a:srgbClr val="FFCB1F"/>
                </a:solidFill>
                <a:latin typeface="Arial" panose="020B0604020202020204" pitchFamily="34" charset="0"/>
                <a:ea typeface="Roboto" pitchFamily="2" charset="0"/>
                <a:cs typeface="Arial" panose="020B0604020202020204" pitchFamily="34" charset="0"/>
              </a:rPr>
              <a:t>NÖVEKEDÉSI KORLÁTOK</a:t>
            </a:r>
          </a:p>
          <a:p>
            <a:pPr>
              <a:spcAft>
                <a:spcPts val="3600"/>
              </a:spcAft>
            </a:pPr>
            <a:r>
              <a:rPr lang="hu-HU" sz="4000" b="1" dirty="0" smtClean="0">
                <a:solidFill>
                  <a:srgbClr val="FFCB1F"/>
                </a:solidFill>
                <a:latin typeface="Arial" panose="020B0604020202020204" pitchFamily="34" charset="0"/>
                <a:ea typeface="Roboto" pitchFamily="2" charset="0"/>
                <a:cs typeface="Arial" panose="020B0604020202020204" pitchFamily="34" charset="0"/>
              </a:rPr>
              <a:t>INTÉZMÉNYEK</a:t>
            </a:r>
          </a:p>
          <a:p>
            <a:pPr>
              <a:spcAft>
                <a:spcPts val="3600"/>
              </a:spcAft>
            </a:pPr>
            <a:r>
              <a:rPr lang="hu-HU" sz="4000" b="1" dirty="0" smtClean="0">
                <a:solidFill>
                  <a:srgbClr val="FFCB1F"/>
                </a:solidFill>
                <a:latin typeface="Arial" panose="020B0604020202020204" pitchFamily="34" charset="0"/>
                <a:ea typeface="Roboto" pitchFamily="2" charset="0"/>
                <a:cs typeface="Arial" panose="020B0604020202020204" pitchFamily="34" charset="0"/>
              </a:rPr>
              <a:t>INSPIRÁLÓ KÖZEG</a:t>
            </a:r>
          </a:p>
        </p:txBody>
      </p:sp>
    </p:spTree>
    <p:extLst>
      <p:ext uri="{BB962C8B-B14F-4D97-AF65-F5344CB8AC3E}">
        <p14:creationId xmlns:p14="http://schemas.microsoft.com/office/powerpoint/2010/main" val="889957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gergely.fay\Desktop\b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90992"/>
            <a:ext cx="9144000" cy="45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gergely.fay\Desktop\DT_logo_Negativ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9" y="164945"/>
            <a:ext cx="1338148" cy="495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C:\Users\gergely.fay\Desktop\hetfa_logo_uresen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1107" y="138530"/>
            <a:ext cx="602625" cy="548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C:\Users\gergely.fay\Desktop\DT_logo_Fekete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18828"/>
            <a:ext cx="1080120" cy="3880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ím 1"/>
          <p:cNvSpPr txBox="1">
            <a:spLocks/>
          </p:cNvSpPr>
          <p:nvPr/>
        </p:nvSpPr>
        <p:spPr>
          <a:xfrm>
            <a:off x="391077" y="1124744"/>
            <a:ext cx="8338196" cy="4824536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Aft>
                <a:spcPts val="2400"/>
              </a:spcAft>
            </a:pPr>
            <a:endParaRPr lang="hu-HU" sz="2400" b="1" dirty="0" smtClean="0">
              <a:solidFill>
                <a:srgbClr val="FFCB1F"/>
              </a:solidFill>
              <a:latin typeface="Arial" panose="020B0604020202020204" pitchFamily="34" charset="0"/>
              <a:ea typeface="Roboto" pitchFamily="2" charset="0"/>
              <a:cs typeface="Arial" panose="020B0604020202020204" pitchFamily="34" charset="0"/>
            </a:endParaRPr>
          </a:p>
          <a:p>
            <a:pPr>
              <a:spcAft>
                <a:spcPts val="3600"/>
              </a:spcAft>
            </a:pPr>
            <a:r>
              <a:rPr lang="hu-HU" sz="4000" b="1" dirty="0" smtClean="0">
                <a:solidFill>
                  <a:srgbClr val="FFCB1F"/>
                </a:solidFill>
                <a:latin typeface="Arial" panose="020B0604020202020204" pitchFamily="34" charset="0"/>
                <a:ea typeface="Roboto" pitchFamily="2" charset="0"/>
                <a:cs typeface="Arial" panose="020B0604020202020204" pitchFamily="34" charset="0"/>
              </a:rPr>
              <a:t>PUSZTA</a:t>
            </a:r>
          </a:p>
          <a:p>
            <a:pPr>
              <a:spcAft>
                <a:spcPts val="3600"/>
              </a:spcAft>
            </a:pPr>
            <a:r>
              <a:rPr lang="hu-HU" sz="4000" b="1" dirty="0" smtClean="0">
                <a:solidFill>
                  <a:srgbClr val="FFCB1F"/>
                </a:solidFill>
                <a:latin typeface="Arial" panose="020B0604020202020204" pitchFamily="34" charset="0"/>
                <a:ea typeface="Roboto" pitchFamily="2" charset="0"/>
                <a:cs typeface="Arial" panose="020B0604020202020204" pitchFamily="34" charset="0"/>
              </a:rPr>
              <a:t>RÉT</a:t>
            </a:r>
          </a:p>
          <a:p>
            <a:pPr>
              <a:spcAft>
                <a:spcPts val="3600"/>
              </a:spcAft>
            </a:pPr>
            <a:r>
              <a:rPr lang="hu-HU" sz="4000" b="1" dirty="0" smtClean="0">
                <a:solidFill>
                  <a:srgbClr val="FFCB1F"/>
                </a:solidFill>
                <a:latin typeface="Arial" panose="020B0604020202020204" pitchFamily="34" charset="0"/>
                <a:ea typeface="Roboto" pitchFamily="2" charset="0"/>
                <a:cs typeface="Arial" panose="020B0604020202020204" pitchFamily="34" charset="0"/>
              </a:rPr>
              <a:t>FENYVES</a:t>
            </a:r>
          </a:p>
          <a:p>
            <a:pPr>
              <a:spcAft>
                <a:spcPts val="3600"/>
              </a:spcAft>
            </a:pPr>
            <a:r>
              <a:rPr lang="hu-HU" sz="4000" b="1" dirty="0" smtClean="0">
                <a:solidFill>
                  <a:srgbClr val="FFCB1F"/>
                </a:solidFill>
                <a:latin typeface="Arial" panose="020B0604020202020204" pitchFamily="34" charset="0"/>
                <a:ea typeface="Roboto" pitchFamily="2" charset="0"/>
                <a:cs typeface="Arial" panose="020B0604020202020204" pitchFamily="34" charset="0"/>
              </a:rPr>
              <a:t>TÖLGYES</a:t>
            </a:r>
          </a:p>
        </p:txBody>
      </p:sp>
    </p:spTree>
    <p:extLst>
      <p:ext uri="{BB962C8B-B14F-4D97-AF65-F5344CB8AC3E}">
        <p14:creationId xmlns:p14="http://schemas.microsoft.com/office/powerpoint/2010/main" val="29848345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gergely.fay\Desktop\b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90992"/>
            <a:ext cx="9144000" cy="45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gergely.fay\Desktop\DT_logo_Negativ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9" y="164945"/>
            <a:ext cx="1338148" cy="495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C:\Users\gergely.fay\Desktop\hetfa_logo_uresen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1107" y="138530"/>
            <a:ext cx="602625" cy="548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C:\Users\gergely.fay\Desktop\DT_logo_Fekete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18828"/>
            <a:ext cx="1080120" cy="3880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ím 1"/>
          <p:cNvSpPr txBox="1">
            <a:spLocks/>
          </p:cNvSpPr>
          <p:nvPr/>
        </p:nvSpPr>
        <p:spPr>
          <a:xfrm>
            <a:off x="391077" y="1124744"/>
            <a:ext cx="8338196" cy="4824536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Aft>
                <a:spcPts val="2400"/>
              </a:spcAft>
            </a:pPr>
            <a:endParaRPr lang="hu-HU" sz="2400" b="1" dirty="0" smtClean="0">
              <a:solidFill>
                <a:srgbClr val="FFCB1F"/>
              </a:solidFill>
              <a:latin typeface="Arial" panose="020B0604020202020204" pitchFamily="34" charset="0"/>
              <a:ea typeface="Roboto" pitchFamily="2" charset="0"/>
              <a:cs typeface="Arial" panose="020B0604020202020204" pitchFamily="34" charset="0"/>
            </a:endParaRPr>
          </a:p>
          <a:p>
            <a:pPr>
              <a:spcAft>
                <a:spcPts val="3600"/>
              </a:spcAft>
            </a:pPr>
            <a:r>
              <a:rPr lang="hu-HU" sz="4000" b="1" dirty="0">
                <a:solidFill>
                  <a:srgbClr val="FFCB1F"/>
                </a:solidFill>
                <a:latin typeface="Arial" panose="020B0604020202020204" pitchFamily="34" charset="0"/>
                <a:ea typeface="Roboto" pitchFamily="2" charset="0"/>
                <a:cs typeface="Arial" panose="020B0604020202020204" pitchFamily="34" charset="0"/>
              </a:rPr>
              <a:t>A kutatás legfontosabb eredményei:</a:t>
            </a:r>
          </a:p>
          <a:p>
            <a:pPr>
              <a:spcAft>
                <a:spcPts val="3600"/>
              </a:spcAft>
            </a:pPr>
            <a:r>
              <a:rPr lang="en-US" sz="4000" dirty="0" smtClean="0">
                <a:hlinkClick r:id="rId6"/>
              </a:rPr>
              <a:t>http</a:t>
            </a:r>
            <a:r>
              <a:rPr lang="en-US" sz="4000" dirty="0">
                <a:hlinkClick r:id="rId6"/>
              </a:rPr>
              <a:t>://</a:t>
            </a:r>
            <a:r>
              <a:rPr lang="en-US" sz="4000" dirty="0" err="1">
                <a:hlinkClick r:id="rId6"/>
              </a:rPr>
              <a:t>goo.gl</a:t>
            </a:r>
            <a:r>
              <a:rPr lang="en-US" sz="4000" dirty="0">
                <a:hlinkClick r:id="rId6"/>
              </a:rPr>
              <a:t>/6UCr3U</a:t>
            </a:r>
            <a:endParaRPr lang="hu-HU" sz="4000" b="1" dirty="0">
              <a:latin typeface="Arial" panose="020B0604020202020204" pitchFamily="34" charset="0"/>
              <a:ea typeface="Roboto" pitchFamily="2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04842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gergely.fay\Desktop\b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90992"/>
            <a:ext cx="9144000" cy="45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gergely.fay\Desktop\DT_logo_Negativ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9" y="164945"/>
            <a:ext cx="1338148" cy="495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C:\Users\gergely.fay\Desktop\hetfa_logo_uresen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1107" y="138530"/>
            <a:ext cx="602625" cy="548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C:\Users\gergely.fay\Desktop\DT_logo_Fekete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18828"/>
            <a:ext cx="1080120" cy="3880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ím 1"/>
          <p:cNvSpPr txBox="1">
            <a:spLocks/>
          </p:cNvSpPr>
          <p:nvPr/>
        </p:nvSpPr>
        <p:spPr>
          <a:xfrm>
            <a:off x="391077" y="1124744"/>
            <a:ext cx="8338196" cy="4824536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Aft>
                <a:spcPts val="2400"/>
              </a:spcAft>
            </a:pPr>
            <a:endParaRPr lang="hu-HU" sz="2400" b="1" dirty="0" smtClean="0">
              <a:solidFill>
                <a:srgbClr val="FFCB1F"/>
              </a:solidFill>
              <a:latin typeface="Arial" panose="020B0604020202020204" pitchFamily="34" charset="0"/>
              <a:ea typeface="Roboto" pitchFamily="2" charset="0"/>
              <a:cs typeface="Arial" panose="020B0604020202020204" pitchFamily="34" charset="0"/>
            </a:endParaRPr>
          </a:p>
          <a:p>
            <a:pPr>
              <a:spcAft>
                <a:spcPts val="2400"/>
              </a:spcAft>
            </a:pPr>
            <a:endParaRPr lang="hu-HU" sz="2400" b="1" dirty="0">
              <a:solidFill>
                <a:srgbClr val="FFCB1F"/>
              </a:solidFill>
              <a:latin typeface="Arial" panose="020B0604020202020204" pitchFamily="34" charset="0"/>
              <a:ea typeface="Roboto" pitchFamily="2" charset="0"/>
              <a:cs typeface="Arial" panose="020B0604020202020204" pitchFamily="34" charset="0"/>
            </a:endParaRPr>
          </a:p>
          <a:p>
            <a:pPr>
              <a:spcAft>
                <a:spcPts val="2400"/>
              </a:spcAft>
            </a:pPr>
            <a:endParaRPr lang="hu-HU" sz="2400" b="1" dirty="0" smtClean="0">
              <a:solidFill>
                <a:srgbClr val="FFCB1F"/>
              </a:solidFill>
              <a:latin typeface="Arial" panose="020B0604020202020204" pitchFamily="34" charset="0"/>
              <a:ea typeface="Roboto" pitchFamily="2" charset="0"/>
              <a:cs typeface="Arial" panose="020B0604020202020204" pitchFamily="34" charset="0"/>
            </a:endParaRPr>
          </a:p>
          <a:p>
            <a:pPr>
              <a:spcAft>
                <a:spcPts val="3600"/>
              </a:spcAft>
            </a:pPr>
            <a:r>
              <a:rPr lang="hu-HU" sz="4000" b="1" dirty="0" smtClean="0">
                <a:solidFill>
                  <a:srgbClr val="FFCB1F"/>
                </a:solidFill>
                <a:latin typeface="Arial" panose="020B0604020202020204" pitchFamily="34" charset="0"/>
                <a:ea typeface="Roboto" pitchFamily="2" charset="0"/>
                <a:cs typeface="Arial" panose="020B0604020202020204" pitchFamily="34" charset="0"/>
              </a:rPr>
              <a:t>KÖSZÖNÖM A FIGYELMET!</a:t>
            </a:r>
          </a:p>
          <a:p>
            <a:pPr>
              <a:spcAft>
                <a:spcPts val="3600"/>
              </a:spcAft>
            </a:pPr>
            <a:r>
              <a:rPr lang="hu-HU" sz="2000" b="1" dirty="0" err="1" smtClean="0">
                <a:solidFill>
                  <a:srgbClr val="000000"/>
                </a:solidFill>
                <a:latin typeface="Arial" panose="020B0604020202020204" pitchFamily="34" charset="0"/>
                <a:ea typeface="Roboto" pitchFamily="2" charset="0"/>
                <a:cs typeface="Arial" panose="020B0604020202020204" pitchFamily="34" charset="0"/>
              </a:rPr>
              <a:t>szepesibalazs</a:t>
            </a:r>
            <a:r>
              <a:rPr lang="hu-HU" sz="2000" b="1" dirty="0" smtClean="0">
                <a:solidFill>
                  <a:srgbClr val="000000"/>
                </a:solidFill>
                <a:latin typeface="Arial" panose="020B0604020202020204" pitchFamily="34" charset="0"/>
                <a:ea typeface="Roboto" pitchFamily="2" charset="0"/>
                <a:cs typeface="Arial" panose="020B0604020202020204" pitchFamily="34" charset="0"/>
              </a:rPr>
              <a:t>@</a:t>
            </a:r>
            <a:r>
              <a:rPr lang="hu-HU" sz="2000" b="1" dirty="0" err="1" smtClean="0">
                <a:solidFill>
                  <a:srgbClr val="000000"/>
                </a:solidFill>
                <a:latin typeface="Arial" panose="020B0604020202020204" pitchFamily="34" charset="0"/>
                <a:ea typeface="Roboto" pitchFamily="2" charset="0"/>
                <a:cs typeface="Arial" panose="020B0604020202020204" pitchFamily="34" charset="0"/>
              </a:rPr>
              <a:t>hetfa.hu</a:t>
            </a:r>
            <a:endParaRPr lang="hu-HU" sz="2000" b="1" dirty="0" smtClean="0">
              <a:solidFill>
                <a:srgbClr val="000000"/>
              </a:solidFill>
              <a:latin typeface="Arial" panose="020B0604020202020204" pitchFamily="34" charset="0"/>
              <a:ea typeface="Roboto" pitchFamily="2" charset="0"/>
              <a:cs typeface="Arial" panose="020B0604020202020204" pitchFamily="34" charset="0"/>
            </a:endParaRPr>
          </a:p>
          <a:p>
            <a:pPr>
              <a:spcAft>
                <a:spcPts val="3600"/>
              </a:spcAft>
            </a:pPr>
            <a:r>
              <a:rPr lang="hu-HU" sz="2000" b="1" dirty="0" smtClean="0">
                <a:solidFill>
                  <a:srgbClr val="000000"/>
                </a:solidFill>
                <a:latin typeface="Arial" panose="020B0604020202020204" pitchFamily="34" charset="0"/>
                <a:ea typeface="Roboto" pitchFamily="2" charset="0"/>
                <a:cs typeface="Arial" panose="020B0604020202020204" pitchFamily="34" charset="0"/>
              </a:rPr>
              <a:t>WWW.HETFA.HU</a:t>
            </a:r>
          </a:p>
        </p:txBody>
      </p:sp>
    </p:spTree>
    <p:extLst>
      <p:ext uri="{BB962C8B-B14F-4D97-AF65-F5344CB8AC3E}">
        <p14:creationId xmlns:p14="http://schemas.microsoft.com/office/powerpoint/2010/main" val="2324513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405</TotalTime>
  <Words>115</Words>
  <Application>Microsoft Office PowerPoint</Application>
  <PresentationFormat>Diavetítés a képernyőre (4:3 oldalarány)</PresentationFormat>
  <Paragraphs>90</Paragraphs>
  <Slides>16</Slides>
  <Notes>1</Notes>
  <HiddenSlides>0</HiddenSlides>
  <MMClips>0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16</vt:i4>
      </vt:variant>
    </vt:vector>
  </HeadingPairs>
  <TitlesOfParts>
    <vt:vector size="17" baseType="lpstr">
      <vt:lpstr>Office-téma</vt:lpstr>
      <vt:lpstr>KREATÍVIPAR:NAGYPÁLYÁN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BUDAPEST: THE NEXT BIG THING</dc:title>
  <dc:creator>Fáy Gergely</dc:creator>
  <cp:lastModifiedBy>Administrator</cp:lastModifiedBy>
  <cp:revision>26</cp:revision>
  <cp:lastPrinted>2014-05-29T15:33:26Z</cp:lastPrinted>
  <dcterms:created xsi:type="dcterms:W3CDTF">2014-05-28T18:17:40Z</dcterms:created>
  <dcterms:modified xsi:type="dcterms:W3CDTF">2014-05-29T16:20:33Z</dcterms:modified>
</cp:coreProperties>
</file>