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ags/tag1.xml" ContentType="application/vnd.openxmlformats-officedocument.presentationml.tags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96" r:id="rId2"/>
  </p:sldMasterIdLst>
  <p:notesMasterIdLst>
    <p:notesMasterId r:id="rId16"/>
  </p:notesMasterIdLst>
  <p:handoutMasterIdLst>
    <p:handoutMasterId r:id="rId17"/>
  </p:handoutMasterIdLst>
  <p:sldIdLst>
    <p:sldId id="258" r:id="rId3"/>
    <p:sldId id="320" r:id="rId4"/>
    <p:sldId id="543" r:id="rId5"/>
    <p:sldId id="546" r:id="rId6"/>
    <p:sldId id="548" r:id="rId7"/>
    <p:sldId id="549" r:id="rId8"/>
    <p:sldId id="544" r:id="rId9"/>
    <p:sldId id="545" r:id="rId10"/>
    <p:sldId id="547" r:id="rId11"/>
    <p:sldId id="550" r:id="rId12"/>
    <p:sldId id="551" r:id="rId13"/>
    <p:sldId id="552" r:id="rId14"/>
    <p:sldId id="553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73" userDrawn="1">
          <p15:clr>
            <a:srgbClr val="A4A3A4"/>
          </p15:clr>
        </p15:guide>
        <p15:guide id="2" pos="4989" userDrawn="1">
          <p15:clr>
            <a:srgbClr val="A4A3A4"/>
          </p15:clr>
        </p15:guide>
        <p15:guide id="3" orient="horz" pos="822" userDrawn="1">
          <p15:clr>
            <a:srgbClr val="A4A3A4"/>
          </p15:clr>
        </p15:guide>
        <p15:guide id="5" pos="3061" userDrawn="1">
          <p15:clr>
            <a:srgbClr val="A4A3A4"/>
          </p15:clr>
        </p15:guide>
        <p15:guide id="6" pos="5556" userDrawn="1">
          <p15:clr>
            <a:srgbClr val="A4A3A4"/>
          </p15:clr>
        </p15:guide>
        <p15:guide id="7" orient="horz" pos="1344" userDrawn="1">
          <p15:clr>
            <a:srgbClr val="A4A3A4"/>
          </p15:clr>
        </p15:guide>
        <p15:guide id="8" orient="horz" pos="1480" userDrawn="1">
          <p15:clr>
            <a:srgbClr val="A4A3A4"/>
          </p15:clr>
        </p15:guide>
        <p15:guide id="9" pos="1451" userDrawn="1">
          <p15:clr>
            <a:srgbClr val="A4A3A4"/>
          </p15:clr>
        </p15:guide>
        <p15:guide id="10" orient="horz" pos="4315" userDrawn="1">
          <p15:clr>
            <a:srgbClr val="A4A3A4"/>
          </p15:clr>
        </p15:guide>
        <p15:guide id="11" pos="573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AA15"/>
    <a:srgbClr val="F08C00"/>
    <a:srgbClr val="7C791B"/>
    <a:srgbClr val="759AA2"/>
    <a:srgbClr val="ACB60D"/>
    <a:srgbClr val="F5EDE3"/>
    <a:srgbClr val="B863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854" autoAdjust="0"/>
    <p:restoredTop sz="89911" autoAdjust="0"/>
  </p:normalViewPr>
  <p:slideViewPr>
    <p:cSldViewPr snapToGrid="0" snapToObjects="1">
      <p:cViewPr varScale="1">
        <p:scale>
          <a:sx n="63" d="100"/>
          <a:sy n="63" d="100"/>
        </p:scale>
        <p:origin x="-1326" y="-108"/>
      </p:cViewPr>
      <p:guideLst>
        <p:guide orient="horz" pos="73"/>
        <p:guide orient="horz" pos="1484"/>
        <p:guide orient="horz" pos="1344"/>
        <p:guide orient="horz" pos="1480"/>
        <p:guide orient="horz" pos="4315"/>
        <p:guide pos="4989"/>
        <p:guide pos="3061"/>
        <p:guide pos="5556"/>
        <p:guide pos="1451"/>
        <p:guide pos="573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25" d="100"/>
        <a:sy n="125" d="100"/>
      </p:scale>
      <p:origin x="0" y="-799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Munka1!$B$2</c:f>
              <c:strCache>
                <c:ptCount val="1"/>
                <c:pt idx="0">
                  <c:v>Nagyon releváns kuponok aránya</c:v>
                </c:pt>
              </c:strCache>
            </c:strRef>
          </c:tx>
          <c:spPr>
            <a:ln w="38100">
              <a:solidFill>
                <a:schemeClr val="accent1"/>
              </a:solidFill>
            </a:ln>
          </c:spPr>
          <c:marker>
            <c:symbol val="none"/>
          </c:marker>
          <c:cat>
            <c:strRef>
              <c:f>Munka1!$A$3:$A$11</c:f>
              <c:strCache>
                <c:ptCount val="9"/>
                <c:pt idx="0">
                  <c:v>2013.03. statement</c:v>
                </c:pt>
                <c:pt idx="1">
                  <c:v>2013.05. BCM</c:v>
                </c:pt>
                <c:pt idx="2">
                  <c:v>2013.08. statement</c:v>
                </c:pt>
                <c:pt idx="3">
                  <c:v>2013.10. BCM</c:v>
                </c:pt>
                <c:pt idx="4">
                  <c:v>2013.12. statement</c:v>
                </c:pt>
                <c:pt idx="5">
                  <c:v>2014.01. BCM</c:v>
                </c:pt>
                <c:pt idx="6">
                  <c:v>2014.03. statement</c:v>
                </c:pt>
                <c:pt idx="7">
                  <c:v>2014.05. BCM</c:v>
                </c:pt>
                <c:pt idx="8">
                  <c:v>2014.08. statement</c:v>
                </c:pt>
              </c:strCache>
            </c:strRef>
          </c:cat>
          <c:val>
            <c:numRef>
              <c:f>Munka1!$B$3:$B$11</c:f>
              <c:numCache>
                <c:formatCode>0%</c:formatCode>
                <c:ptCount val="9"/>
                <c:pt idx="0">
                  <c:v>0.21</c:v>
                </c:pt>
                <c:pt idx="1">
                  <c:v>0.34</c:v>
                </c:pt>
                <c:pt idx="2">
                  <c:v>0.45</c:v>
                </c:pt>
                <c:pt idx="3">
                  <c:v>0.57999999999999996</c:v>
                </c:pt>
                <c:pt idx="4">
                  <c:v>0.5</c:v>
                </c:pt>
                <c:pt idx="5">
                  <c:v>0.73</c:v>
                </c:pt>
                <c:pt idx="6">
                  <c:v>0.57999999999999996</c:v>
                </c:pt>
                <c:pt idx="7">
                  <c:v>0.83</c:v>
                </c:pt>
                <c:pt idx="8">
                  <c:v>0.63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Munka1!$C$2</c:f>
              <c:strCache>
                <c:ptCount val="1"/>
                <c:pt idx="0">
                  <c:v>Beváltási arány</c:v>
                </c:pt>
              </c:strCache>
            </c:strRef>
          </c:tx>
          <c:spPr>
            <a:ln w="38100">
              <a:solidFill>
                <a:srgbClr val="FF0000"/>
              </a:solidFill>
            </a:ln>
          </c:spPr>
          <c:marker>
            <c:symbol val="none"/>
          </c:marker>
          <c:cat>
            <c:strRef>
              <c:f>Munka1!$A$3:$A$11</c:f>
              <c:strCache>
                <c:ptCount val="9"/>
                <c:pt idx="0">
                  <c:v>2013.03. statement</c:v>
                </c:pt>
                <c:pt idx="1">
                  <c:v>2013.05. BCM</c:v>
                </c:pt>
                <c:pt idx="2">
                  <c:v>2013.08. statement</c:v>
                </c:pt>
                <c:pt idx="3">
                  <c:v>2013.10. BCM</c:v>
                </c:pt>
                <c:pt idx="4">
                  <c:v>2013.12. statement</c:v>
                </c:pt>
                <c:pt idx="5">
                  <c:v>2014.01. BCM</c:v>
                </c:pt>
                <c:pt idx="6">
                  <c:v>2014.03. statement</c:v>
                </c:pt>
                <c:pt idx="7">
                  <c:v>2014.05. BCM</c:v>
                </c:pt>
                <c:pt idx="8">
                  <c:v>2014.08. statement</c:v>
                </c:pt>
              </c:strCache>
            </c:strRef>
          </c:cat>
          <c:val>
            <c:numRef>
              <c:f>Munka1!$C$3:$C$11</c:f>
              <c:numCache>
                <c:formatCode>0.00%</c:formatCode>
                <c:ptCount val="9"/>
                <c:pt idx="0">
                  <c:v>8.137556105298023E-2</c:v>
                </c:pt>
                <c:pt idx="1">
                  <c:v>0.2116501924719367</c:v>
                </c:pt>
                <c:pt idx="2">
                  <c:v>0.11550171966333939</c:v>
                </c:pt>
                <c:pt idx="3">
                  <c:v>0.2730315154528441</c:v>
                </c:pt>
                <c:pt idx="4">
                  <c:v>0.14871873639519681</c:v>
                </c:pt>
                <c:pt idx="5">
                  <c:v>0.35651404468795322</c:v>
                </c:pt>
                <c:pt idx="6">
                  <c:v>0.16065746810491099</c:v>
                </c:pt>
                <c:pt idx="7">
                  <c:v>0.33175083514158543</c:v>
                </c:pt>
                <c:pt idx="8">
                  <c:v>0.16496432691683335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2246656"/>
        <c:axId val="102264832"/>
      </c:lineChart>
      <c:catAx>
        <c:axId val="102246656"/>
        <c:scaling>
          <c:orientation val="minMax"/>
        </c:scaling>
        <c:delete val="0"/>
        <c:axPos val="b"/>
        <c:majorTickMark val="out"/>
        <c:minorTickMark val="none"/>
        <c:tickLblPos val="nextTo"/>
        <c:crossAx val="102264832"/>
        <c:crosses val="autoZero"/>
        <c:auto val="1"/>
        <c:lblAlgn val="ctr"/>
        <c:lblOffset val="100"/>
        <c:noMultiLvlLbl val="0"/>
      </c:catAx>
      <c:valAx>
        <c:axId val="102264832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102246656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spPr>
    <a:noFill/>
  </c:spPr>
  <c:txPr>
    <a:bodyPr/>
    <a:lstStyle/>
    <a:p>
      <a:pPr>
        <a:defRPr sz="1200" b="1"/>
      </a:pPr>
      <a:endParaRPr lang="hu-H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DCAAED-A65A-429A-90EF-9DE1238D7A1D}" type="doc">
      <dgm:prSet loTypeId="urn:microsoft.com/office/officeart/2005/8/layout/cycle8" loCatId="cycle" qsTypeId="urn:microsoft.com/office/officeart/2005/8/quickstyle/simple2" qsCatId="simple" csTypeId="urn:microsoft.com/office/officeart/2005/8/colors/accent3_2" csCatId="accent3" phldr="1"/>
      <dgm:spPr/>
      <dgm:t>
        <a:bodyPr/>
        <a:lstStyle/>
        <a:p>
          <a:endParaRPr lang="hu-HU"/>
        </a:p>
      </dgm:t>
    </dgm:pt>
    <dgm:pt modelId="{02BD31CE-9B61-42E0-959B-8273D602117E}" type="pres">
      <dgm:prSet presAssocID="{19DCAAED-A65A-429A-90EF-9DE1238D7A1D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hu-HU"/>
        </a:p>
      </dgm:t>
    </dgm:pt>
  </dgm:ptLst>
  <dgm:cxnLst>
    <dgm:cxn modelId="{6E4189E9-A55E-4624-B8E7-EE0CFF599593}" type="presOf" srcId="{19DCAAED-A65A-429A-90EF-9DE1238D7A1D}" destId="{02BD31CE-9B61-42E0-959B-8273D602117E}" srcOrd="0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9DCAAED-A65A-429A-90EF-9DE1238D7A1D}" type="doc">
      <dgm:prSet loTypeId="urn:microsoft.com/office/officeart/2005/8/layout/cycle8" loCatId="cycle" qsTypeId="urn:microsoft.com/office/officeart/2005/8/quickstyle/simple2" qsCatId="simple" csTypeId="urn:microsoft.com/office/officeart/2005/8/colors/accent3_2" csCatId="accent3" phldr="1"/>
      <dgm:spPr/>
      <dgm:t>
        <a:bodyPr/>
        <a:lstStyle/>
        <a:p>
          <a:endParaRPr lang="hu-HU"/>
        </a:p>
      </dgm:t>
    </dgm:pt>
    <dgm:pt modelId="{992C9085-58CA-4FBA-84C0-13A32256FDD9}">
      <dgm:prSet phldrT="[Szöveg]" custT="1"/>
      <dgm:spPr>
        <a:solidFill>
          <a:srgbClr val="F8AA15"/>
        </a:solidFill>
      </dgm:spPr>
      <dgm:t>
        <a:bodyPr/>
        <a:lstStyle/>
        <a:p>
          <a:r>
            <a:rPr lang="en-US" sz="1800" b="1" dirty="0" smtClean="0"/>
            <a:t>Your Loyalty Rewarded in a proper way</a:t>
          </a:r>
        </a:p>
        <a:p>
          <a:r>
            <a:rPr lang="en-US" sz="1400" b="0" dirty="0" smtClean="0"/>
            <a:t>(Strong Statement and Bonus letter with relevant coupons)</a:t>
          </a:r>
          <a:endParaRPr lang="en-US" sz="1400" b="0" dirty="0"/>
        </a:p>
      </dgm:t>
    </dgm:pt>
    <dgm:pt modelId="{8BAB2FDD-CE5D-458D-BE89-D4A187768A59}" type="parTrans" cxnId="{4E81E39F-9E12-4263-AC9F-8A7E3A601966}">
      <dgm:prSet/>
      <dgm:spPr/>
      <dgm:t>
        <a:bodyPr/>
        <a:lstStyle/>
        <a:p>
          <a:endParaRPr lang="en-US" dirty="0"/>
        </a:p>
      </dgm:t>
    </dgm:pt>
    <dgm:pt modelId="{45B909D0-6079-41D1-A992-4129CAA2D4DA}" type="sibTrans" cxnId="{4E81E39F-9E12-4263-AC9F-8A7E3A601966}">
      <dgm:prSet/>
      <dgm:spPr/>
      <dgm:t>
        <a:bodyPr/>
        <a:lstStyle/>
        <a:p>
          <a:endParaRPr lang="en-US" dirty="0"/>
        </a:p>
      </dgm:t>
    </dgm:pt>
    <dgm:pt modelId="{672D339C-FFBD-4CB1-9E6B-0A44C7215727}">
      <dgm:prSet phldrT="[Szöveg]" custT="1"/>
      <dgm:spPr/>
      <dgm:t>
        <a:bodyPr/>
        <a:lstStyle/>
        <a:p>
          <a:r>
            <a:rPr lang="en-US" sz="2000" b="1" noProof="0" dirty="0" smtClean="0"/>
            <a:t>Personalized and not expected experience</a:t>
          </a:r>
        </a:p>
        <a:p>
          <a:r>
            <a:rPr lang="en-US" sz="1400" b="0" noProof="0" dirty="0" smtClean="0"/>
            <a:t>(invitation to an event, discount on your favorite line, a present for your birthday…)</a:t>
          </a:r>
          <a:endParaRPr lang="en-US" sz="1400" b="0" noProof="0" dirty="0"/>
        </a:p>
      </dgm:t>
    </dgm:pt>
    <dgm:pt modelId="{E041B45D-A3A2-4175-B9CD-76255CD9EF5D}" type="parTrans" cxnId="{9960CEDE-40FD-4455-8CEF-5AED5EB64355}">
      <dgm:prSet/>
      <dgm:spPr/>
      <dgm:t>
        <a:bodyPr/>
        <a:lstStyle/>
        <a:p>
          <a:endParaRPr lang="en-US" dirty="0"/>
        </a:p>
      </dgm:t>
    </dgm:pt>
    <dgm:pt modelId="{D37A4913-C4E6-442B-BE8B-30A83E996749}" type="sibTrans" cxnId="{9960CEDE-40FD-4455-8CEF-5AED5EB64355}">
      <dgm:prSet/>
      <dgm:spPr/>
      <dgm:t>
        <a:bodyPr/>
        <a:lstStyle/>
        <a:p>
          <a:endParaRPr lang="en-US" dirty="0"/>
        </a:p>
      </dgm:t>
    </dgm:pt>
    <dgm:pt modelId="{8C3F9C8D-605B-47D3-A5DF-99FD58AE196B}">
      <dgm:prSet phldrT="[Szöveg]" custT="1"/>
      <dgm:spPr>
        <a:solidFill>
          <a:srgbClr val="F8AA15"/>
        </a:solidFill>
      </dgm:spPr>
      <dgm:t>
        <a:bodyPr/>
        <a:lstStyle/>
        <a:p>
          <a:r>
            <a:rPr lang="en-US" sz="1800" b="1" dirty="0" smtClean="0"/>
            <a:t>Everyday Reason to use your Clubcard</a:t>
          </a:r>
        </a:p>
        <a:p>
          <a:r>
            <a:rPr lang="en-US" sz="1400" b="0" dirty="0" smtClean="0"/>
            <a:t>(</a:t>
          </a:r>
          <a:r>
            <a:rPr lang="en-US" sz="1400" b="0" noProof="0" dirty="0" smtClean="0"/>
            <a:t>Membership</a:t>
          </a:r>
          <a:r>
            <a:rPr lang="en-US" sz="1400" b="0" dirty="0" smtClean="0"/>
            <a:t> Promotions)</a:t>
          </a:r>
        </a:p>
      </dgm:t>
    </dgm:pt>
    <dgm:pt modelId="{EE81E415-3234-4F20-AF69-98C57E386A98}" type="parTrans" cxnId="{71AC1D5D-8E95-4786-9141-2E50C517258A}">
      <dgm:prSet/>
      <dgm:spPr/>
      <dgm:t>
        <a:bodyPr/>
        <a:lstStyle/>
        <a:p>
          <a:endParaRPr lang="en-US" dirty="0"/>
        </a:p>
      </dgm:t>
    </dgm:pt>
    <dgm:pt modelId="{756751B8-6F54-494E-A932-B7633FD2E6D5}" type="sibTrans" cxnId="{71AC1D5D-8E95-4786-9141-2E50C517258A}">
      <dgm:prSet/>
      <dgm:spPr/>
      <dgm:t>
        <a:bodyPr/>
        <a:lstStyle/>
        <a:p>
          <a:endParaRPr lang="en-US" dirty="0"/>
        </a:p>
      </dgm:t>
    </dgm:pt>
    <dgm:pt modelId="{02BD31CE-9B61-42E0-959B-8273D602117E}" type="pres">
      <dgm:prSet presAssocID="{19DCAAED-A65A-429A-90EF-9DE1238D7A1D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7AC6F518-B22A-4678-BFA5-5AB99EE895B4}" type="pres">
      <dgm:prSet presAssocID="{19DCAAED-A65A-429A-90EF-9DE1238D7A1D}" presName="wedge1" presStyleLbl="node1" presStyleIdx="0" presStyleCnt="3"/>
      <dgm:spPr/>
      <dgm:t>
        <a:bodyPr/>
        <a:lstStyle/>
        <a:p>
          <a:endParaRPr lang="hu-HU"/>
        </a:p>
      </dgm:t>
    </dgm:pt>
    <dgm:pt modelId="{7E894F2B-DD74-4F00-AD7D-F88CE51C9BDA}" type="pres">
      <dgm:prSet presAssocID="{19DCAAED-A65A-429A-90EF-9DE1238D7A1D}" presName="dummy1a" presStyleCnt="0"/>
      <dgm:spPr/>
      <dgm:t>
        <a:bodyPr/>
        <a:lstStyle/>
        <a:p>
          <a:endParaRPr lang="hu-HU"/>
        </a:p>
      </dgm:t>
    </dgm:pt>
    <dgm:pt modelId="{DD219B13-9756-4CDD-B0F4-CE18101E6F07}" type="pres">
      <dgm:prSet presAssocID="{19DCAAED-A65A-429A-90EF-9DE1238D7A1D}" presName="dummy1b" presStyleCnt="0"/>
      <dgm:spPr/>
      <dgm:t>
        <a:bodyPr/>
        <a:lstStyle/>
        <a:p>
          <a:endParaRPr lang="hu-HU"/>
        </a:p>
      </dgm:t>
    </dgm:pt>
    <dgm:pt modelId="{CF6FD4C5-8C17-4886-A9F8-932BF83D2170}" type="pres">
      <dgm:prSet presAssocID="{19DCAAED-A65A-429A-90EF-9DE1238D7A1D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F7E65AA1-1A29-4B38-8D5E-B9F14C46AF7F}" type="pres">
      <dgm:prSet presAssocID="{19DCAAED-A65A-429A-90EF-9DE1238D7A1D}" presName="wedge2" presStyleLbl="node1" presStyleIdx="1" presStyleCnt="3"/>
      <dgm:spPr/>
      <dgm:t>
        <a:bodyPr/>
        <a:lstStyle/>
        <a:p>
          <a:endParaRPr lang="hu-HU"/>
        </a:p>
      </dgm:t>
    </dgm:pt>
    <dgm:pt modelId="{DB72F008-427D-4188-A8B0-E3155C2FB8D9}" type="pres">
      <dgm:prSet presAssocID="{19DCAAED-A65A-429A-90EF-9DE1238D7A1D}" presName="dummy2a" presStyleCnt="0"/>
      <dgm:spPr/>
      <dgm:t>
        <a:bodyPr/>
        <a:lstStyle/>
        <a:p>
          <a:endParaRPr lang="hu-HU"/>
        </a:p>
      </dgm:t>
    </dgm:pt>
    <dgm:pt modelId="{E0616D2F-5FF6-4B88-8576-9F81DC980319}" type="pres">
      <dgm:prSet presAssocID="{19DCAAED-A65A-429A-90EF-9DE1238D7A1D}" presName="dummy2b" presStyleCnt="0"/>
      <dgm:spPr/>
      <dgm:t>
        <a:bodyPr/>
        <a:lstStyle/>
        <a:p>
          <a:endParaRPr lang="hu-HU"/>
        </a:p>
      </dgm:t>
    </dgm:pt>
    <dgm:pt modelId="{0FFF7F8D-6740-4C00-890E-B66AFC5FA85E}" type="pres">
      <dgm:prSet presAssocID="{19DCAAED-A65A-429A-90EF-9DE1238D7A1D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53B22EBD-026B-446C-9CC1-046D759B4FCF}" type="pres">
      <dgm:prSet presAssocID="{19DCAAED-A65A-429A-90EF-9DE1238D7A1D}" presName="wedge3" presStyleLbl="node1" presStyleIdx="2" presStyleCnt="3"/>
      <dgm:spPr/>
      <dgm:t>
        <a:bodyPr/>
        <a:lstStyle/>
        <a:p>
          <a:endParaRPr lang="hu-HU"/>
        </a:p>
      </dgm:t>
    </dgm:pt>
    <dgm:pt modelId="{DF83B381-AF3C-43EE-AD82-57C5F3E34F98}" type="pres">
      <dgm:prSet presAssocID="{19DCAAED-A65A-429A-90EF-9DE1238D7A1D}" presName="dummy3a" presStyleCnt="0"/>
      <dgm:spPr/>
      <dgm:t>
        <a:bodyPr/>
        <a:lstStyle/>
        <a:p>
          <a:endParaRPr lang="hu-HU"/>
        </a:p>
      </dgm:t>
    </dgm:pt>
    <dgm:pt modelId="{D684CF06-34BD-4586-8FE4-6B937C6ED00B}" type="pres">
      <dgm:prSet presAssocID="{19DCAAED-A65A-429A-90EF-9DE1238D7A1D}" presName="dummy3b" presStyleCnt="0"/>
      <dgm:spPr/>
      <dgm:t>
        <a:bodyPr/>
        <a:lstStyle/>
        <a:p>
          <a:endParaRPr lang="hu-HU"/>
        </a:p>
      </dgm:t>
    </dgm:pt>
    <dgm:pt modelId="{59BB9D94-045D-46C6-8C55-F380233C3EB9}" type="pres">
      <dgm:prSet presAssocID="{19DCAAED-A65A-429A-90EF-9DE1238D7A1D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128A9B0F-D697-44AC-B948-2A63D31468DA}" type="pres">
      <dgm:prSet presAssocID="{45B909D0-6079-41D1-A992-4129CAA2D4DA}" presName="arrowWedge1" presStyleLbl="fgSibTrans2D1" presStyleIdx="0" presStyleCnt="3"/>
      <dgm:spPr/>
      <dgm:t>
        <a:bodyPr/>
        <a:lstStyle/>
        <a:p>
          <a:endParaRPr lang="hu-HU"/>
        </a:p>
      </dgm:t>
    </dgm:pt>
    <dgm:pt modelId="{4BA9C614-5120-48D5-AE2A-D48A0F018818}" type="pres">
      <dgm:prSet presAssocID="{D37A4913-C4E6-442B-BE8B-30A83E996749}" presName="arrowWedge2" presStyleLbl="fgSibTrans2D1" presStyleIdx="1" presStyleCnt="3"/>
      <dgm:spPr>
        <a:solidFill>
          <a:srgbClr val="F8AA15"/>
        </a:solidFill>
      </dgm:spPr>
      <dgm:t>
        <a:bodyPr/>
        <a:lstStyle/>
        <a:p>
          <a:endParaRPr lang="hu-HU"/>
        </a:p>
      </dgm:t>
    </dgm:pt>
    <dgm:pt modelId="{E6133D84-5537-443F-A2F2-25428DE92AE7}" type="pres">
      <dgm:prSet presAssocID="{756751B8-6F54-494E-A932-B7633FD2E6D5}" presName="arrowWedge3" presStyleLbl="fgSibTrans2D1" presStyleIdx="2" presStyleCnt="3"/>
      <dgm:spPr/>
      <dgm:t>
        <a:bodyPr/>
        <a:lstStyle/>
        <a:p>
          <a:endParaRPr lang="hu-HU"/>
        </a:p>
      </dgm:t>
    </dgm:pt>
  </dgm:ptLst>
  <dgm:cxnLst>
    <dgm:cxn modelId="{D2A6FFA4-845B-4FAB-BB7F-FF57504FCD18}" type="presOf" srcId="{672D339C-FFBD-4CB1-9E6B-0A44C7215727}" destId="{F7E65AA1-1A29-4B38-8D5E-B9F14C46AF7F}" srcOrd="0" destOrd="0" presId="urn:microsoft.com/office/officeart/2005/8/layout/cycle8"/>
    <dgm:cxn modelId="{21BA2B35-071B-47B7-8183-F61284AAF1E0}" type="presOf" srcId="{672D339C-FFBD-4CB1-9E6B-0A44C7215727}" destId="{0FFF7F8D-6740-4C00-890E-B66AFC5FA85E}" srcOrd="1" destOrd="0" presId="urn:microsoft.com/office/officeart/2005/8/layout/cycle8"/>
    <dgm:cxn modelId="{A44ED84B-A8C1-420D-892C-3DB88BF5F2F5}" type="presOf" srcId="{8C3F9C8D-605B-47D3-A5DF-99FD58AE196B}" destId="{59BB9D94-045D-46C6-8C55-F380233C3EB9}" srcOrd="1" destOrd="0" presId="urn:microsoft.com/office/officeart/2005/8/layout/cycle8"/>
    <dgm:cxn modelId="{41A06C74-F3D2-4052-808B-D8D5F3E38936}" type="presOf" srcId="{19DCAAED-A65A-429A-90EF-9DE1238D7A1D}" destId="{02BD31CE-9B61-42E0-959B-8273D602117E}" srcOrd="0" destOrd="0" presId="urn:microsoft.com/office/officeart/2005/8/layout/cycle8"/>
    <dgm:cxn modelId="{3EB9488B-9864-4810-8665-EF751DEB20E9}" type="presOf" srcId="{8C3F9C8D-605B-47D3-A5DF-99FD58AE196B}" destId="{53B22EBD-026B-446C-9CC1-046D759B4FCF}" srcOrd="0" destOrd="0" presId="urn:microsoft.com/office/officeart/2005/8/layout/cycle8"/>
    <dgm:cxn modelId="{71AC1D5D-8E95-4786-9141-2E50C517258A}" srcId="{19DCAAED-A65A-429A-90EF-9DE1238D7A1D}" destId="{8C3F9C8D-605B-47D3-A5DF-99FD58AE196B}" srcOrd="2" destOrd="0" parTransId="{EE81E415-3234-4F20-AF69-98C57E386A98}" sibTransId="{756751B8-6F54-494E-A932-B7633FD2E6D5}"/>
    <dgm:cxn modelId="{9960CEDE-40FD-4455-8CEF-5AED5EB64355}" srcId="{19DCAAED-A65A-429A-90EF-9DE1238D7A1D}" destId="{672D339C-FFBD-4CB1-9E6B-0A44C7215727}" srcOrd="1" destOrd="0" parTransId="{E041B45D-A3A2-4175-B9CD-76255CD9EF5D}" sibTransId="{D37A4913-C4E6-442B-BE8B-30A83E996749}"/>
    <dgm:cxn modelId="{4E81E39F-9E12-4263-AC9F-8A7E3A601966}" srcId="{19DCAAED-A65A-429A-90EF-9DE1238D7A1D}" destId="{992C9085-58CA-4FBA-84C0-13A32256FDD9}" srcOrd="0" destOrd="0" parTransId="{8BAB2FDD-CE5D-458D-BE89-D4A187768A59}" sibTransId="{45B909D0-6079-41D1-A992-4129CAA2D4DA}"/>
    <dgm:cxn modelId="{62120BD9-5F0A-4D31-B3FD-F57BB2089C18}" type="presOf" srcId="{992C9085-58CA-4FBA-84C0-13A32256FDD9}" destId="{CF6FD4C5-8C17-4886-A9F8-932BF83D2170}" srcOrd="1" destOrd="0" presId="urn:microsoft.com/office/officeart/2005/8/layout/cycle8"/>
    <dgm:cxn modelId="{A0B59EC7-7531-489B-8322-5EF89A97636F}" type="presOf" srcId="{992C9085-58CA-4FBA-84C0-13A32256FDD9}" destId="{7AC6F518-B22A-4678-BFA5-5AB99EE895B4}" srcOrd="0" destOrd="0" presId="urn:microsoft.com/office/officeart/2005/8/layout/cycle8"/>
    <dgm:cxn modelId="{9AC842B7-2A7A-4842-A9EA-5B49A77B11E8}" type="presParOf" srcId="{02BD31CE-9B61-42E0-959B-8273D602117E}" destId="{7AC6F518-B22A-4678-BFA5-5AB99EE895B4}" srcOrd="0" destOrd="0" presId="urn:microsoft.com/office/officeart/2005/8/layout/cycle8"/>
    <dgm:cxn modelId="{973C6B02-14F1-40F5-9DF1-83A6B946526E}" type="presParOf" srcId="{02BD31CE-9B61-42E0-959B-8273D602117E}" destId="{7E894F2B-DD74-4F00-AD7D-F88CE51C9BDA}" srcOrd="1" destOrd="0" presId="urn:microsoft.com/office/officeart/2005/8/layout/cycle8"/>
    <dgm:cxn modelId="{79CC2BDF-05C5-439C-ABD2-BC9EF19561E0}" type="presParOf" srcId="{02BD31CE-9B61-42E0-959B-8273D602117E}" destId="{DD219B13-9756-4CDD-B0F4-CE18101E6F07}" srcOrd="2" destOrd="0" presId="urn:microsoft.com/office/officeart/2005/8/layout/cycle8"/>
    <dgm:cxn modelId="{649DF742-1025-4360-A2BA-0BE5E698EEDB}" type="presParOf" srcId="{02BD31CE-9B61-42E0-959B-8273D602117E}" destId="{CF6FD4C5-8C17-4886-A9F8-932BF83D2170}" srcOrd="3" destOrd="0" presId="urn:microsoft.com/office/officeart/2005/8/layout/cycle8"/>
    <dgm:cxn modelId="{983444F2-B89E-4CA1-B7FD-03B5F38BB847}" type="presParOf" srcId="{02BD31CE-9B61-42E0-959B-8273D602117E}" destId="{F7E65AA1-1A29-4B38-8D5E-B9F14C46AF7F}" srcOrd="4" destOrd="0" presId="urn:microsoft.com/office/officeart/2005/8/layout/cycle8"/>
    <dgm:cxn modelId="{7A29953D-2F5B-4A24-99CD-DAF1B5FAEAEC}" type="presParOf" srcId="{02BD31CE-9B61-42E0-959B-8273D602117E}" destId="{DB72F008-427D-4188-A8B0-E3155C2FB8D9}" srcOrd="5" destOrd="0" presId="urn:microsoft.com/office/officeart/2005/8/layout/cycle8"/>
    <dgm:cxn modelId="{34CA47AA-044B-468C-A397-59927CE7C2A5}" type="presParOf" srcId="{02BD31CE-9B61-42E0-959B-8273D602117E}" destId="{E0616D2F-5FF6-4B88-8576-9F81DC980319}" srcOrd="6" destOrd="0" presId="urn:microsoft.com/office/officeart/2005/8/layout/cycle8"/>
    <dgm:cxn modelId="{77985487-C801-4ED0-BFF6-16F04E74FA39}" type="presParOf" srcId="{02BD31CE-9B61-42E0-959B-8273D602117E}" destId="{0FFF7F8D-6740-4C00-890E-B66AFC5FA85E}" srcOrd="7" destOrd="0" presId="urn:microsoft.com/office/officeart/2005/8/layout/cycle8"/>
    <dgm:cxn modelId="{D04F93FE-2228-4D24-B16F-AF19D7F10871}" type="presParOf" srcId="{02BD31CE-9B61-42E0-959B-8273D602117E}" destId="{53B22EBD-026B-446C-9CC1-046D759B4FCF}" srcOrd="8" destOrd="0" presId="urn:microsoft.com/office/officeart/2005/8/layout/cycle8"/>
    <dgm:cxn modelId="{206FF3A0-6FF6-4ECA-A77B-D94AE5027E59}" type="presParOf" srcId="{02BD31CE-9B61-42E0-959B-8273D602117E}" destId="{DF83B381-AF3C-43EE-AD82-57C5F3E34F98}" srcOrd="9" destOrd="0" presId="urn:microsoft.com/office/officeart/2005/8/layout/cycle8"/>
    <dgm:cxn modelId="{BFCA41F8-ECB0-46B3-845C-50450A6BC4D7}" type="presParOf" srcId="{02BD31CE-9B61-42E0-959B-8273D602117E}" destId="{D684CF06-34BD-4586-8FE4-6B937C6ED00B}" srcOrd="10" destOrd="0" presId="urn:microsoft.com/office/officeart/2005/8/layout/cycle8"/>
    <dgm:cxn modelId="{63FEF62B-D54C-465C-A123-88D9DC092CBC}" type="presParOf" srcId="{02BD31CE-9B61-42E0-959B-8273D602117E}" destId="{59BB9D94-045D-46C6-8C55-F380233C3EB9}" srcOrd="11" destOrd="0" presId="urn:microsoft.com/office/officeart/2005/8/layout/cycle8"/>
    <dgm:cxn modelId="{28362DE1-75F4-45EF-8B51-BFAE3322A8E6}" type="presParOf" srcId="{02BD31CE-9B61-42E0-959B-8273D602117E}" destId="{128A9B0F-D697-44AC-B948-2A63D31468DA}" srcOrd="12" destOrd="0" presId="urn:microsoft.com/office/officeart/2005/8/layout/cycle8"/>
    <dgm:cxn modelId="{6CFC5C08-48CD-4B5A-A7EB-D7E0EEAA5E04}" type="presParOf" srcId="{02BD31CE-9B61-42E0-959B-8273D602117E}" destId="{4BA9C614-5120-48D5-AE2A-D48A0F018818}" srcOrd="13" destOrd="0" presId="urn:microsoft.com/office/officeart/2005/8/layout/cycle8"/>
    <dgm:cxn modelId="{F91387BC-FDC3-47D1-B851-F5502C35404D}" type="presParOf" srcId="{02BD31CE-9B61-42E0-959B-8273D602117E}" destId="{E6133D84-5537-443F-A2F2-25428DE92AE7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C6F518-B22A-4678-BFA5-5AB99EE895B4}">
      <dsp:nvSpPr>
        <dsp:cNvPr id="0" name=""/>
        <dsp:cNvSpPr/>
      </dsp:nvSpPr>
      <dsp:spPr>
        <a:xfrm>
          <a:off x="1655615" y="360400"/>
          <a:ext cx="4657477" cy="4657477"/>
        </a:xfrm>
        <a:prstGeom prst="pie">
          <a:avLst>
            <a:gd name="adj1" fmla="val 16200000"/>
            <a:gd name="adj2" fmla="val 1800000"/>
          </a:avLst>
        </a:prstGeom>
        <a:solidFill>
          <a:srgbClr val="F8AA15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Your Loyalty Rewarded in a proper way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dirty="0" smtClean="0"/>
            <a:t>(Strong Statement and Bonus letter with relevant coupons)</a:t>
          </a:r>
          <a:endParaRPr lang="en-US" sz="1400" b="0" kern="1200" dirty="0"/>
        </a:p>
      </dsp:txBody>
      <dsp:txXfrm>
        <a:off x="4110216" y="1347341"/>
        <a:ext cx="1663384" cy="1386154"/>
      </dsp:txXfrm>
    </dsp:sp>
    <dsp:sp modelId="{F7E65AA1-1A29-4B38-8D5E-B9F14C46AF7F}">
      <dsp:nvSpPr>
        <dsp:cNvPr id="0" name=""/>
        <dsp:cNvSpPr/>
      </dsp:nvSpPr>
      <dsp:spPr>
        <a:xfrm>
          <a:off x="1559693" y="526738"/>
          <a:ext cx="4657477" cy="4657477"/>
        </a:xfrm>
        <a:prstGeom prst="pie">
          <a:avLst>
            <a:gd name="adj1" fmla="val 1800000"/>
            <a:gd name="adj2" fmla="val 90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noProof="0" dirty="0" smtClean="0"/>
            <a:t>Personalized and not expected experience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noProof="0" dirty="0" smtClean="0"/>
            <a:t>(invitation to an event, discount on your favorite line, a present for your birthday…)</a:t>
          </a:r>
          <a:endParaRPr lang="en-US" sz="1400" b="0" kern="1200" noProof="0" dirty="0"/>
        </a:p>
      </dsp:txBody>
      <dsp:txXfrm>
        <a:off x="2668616" y="3548554"/>
        <a:ext cx="2495077" cy="1219815"/>
      </dsp:txXfrm>
    </dsp:sp>
    <dsp:sp modelId="{53B22EBD-026B-446C-9CC1-046D759B4FCF}">
      <dsp:nvSpPr>
        <dsp:cNvPr id="0" name=""/>
        <dsp:cNvSpPr/>
      </dsp:nvSpPr>
      <dsp:spPr>
        <a:xfrm>
          <a:off x="1463771" y="360400"/>
          <a:ext cx="4657477" cy="4657477"/>
        </a:xfrm>
        <a:prstGeom prst="pie">
          <a:avLst>
            <a:gd name="adj1" fmla="val 9000000"/>
            <a:gd name="adj2" fmla="val 16200000"/>
          </a:avLst>
        </a:prstGeom>
        <a:solidFill>
          <a:srgbClr val="F8AA15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Everyday Reason to use your Clubcard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dirty="0" smtClean="0"/>
            <a:t>(</a:t>
          </a:r>
          <a:r>
            <a:rPr lang="en-US" sz="1400" b="0" kern="1200" noProof="0" dirty="0" smtClean="0"/>
            <a:t>Membership</a:t>
          </a:r>
          <a:r>
            <a:rPr lang="en-US" sz="1400" b="0" kern="1200" dirty="0" smtClean="0"/>
            <a:t> Promotions)</a:t>
          </a:r>
        </a:p>
      </dsp:txBody>
      <dsp:txXfrm>
        <a:off x="2003262" y="1347341"/>
        <a:ext cx="1663384" cy="1386154"/>
      </dsp:txXfrm>
    </dsp:sp>
    <dsp:sp modelId="{128A9B0F-D697-44AC-B948-2A63D31468DA}">
      <dsp:nvSpPr>
        <dsp:cNvPr id="0" name=""/>
        <dsp:cNvSpPr/>
      </dsp:nvSpPr>
      <dsp:spPr>
        <a:xfrm>
          <a:off x="1367679" y="72079"/>
          <a:ext cx="5234117" cy="5234117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BA9C614-5120-48D5-AE2A-D48A0F018818}">
      <dsp:nvSpPr>
        <dsp:cNvPr id="0" name=""/>
        <dsp:cNvSpPr/>
      </dsp:nvSpPr>
      <dsp:spPr>
        <a:xfrm>
          <a:off x="1271373" y="238124"/>
          <a:ext cx="5234117" cy="5234117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rgbClr val="F8AA15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6133D84-5537-443F-A2F2-25428DE92AE7}">
      <dsp:nvSpPr>
        <dsp:cNvPr id="0" name=""/>
        <dsp:cNvSpPr/>
      </dsp:nvSpPr>
      <dsp:spPr>
        <a:xfrm>
          <a:off x="1175066" y="72079"/>
          <a:ext cx="5234117" cy="5234117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53C506-D7EB-0848-A5D8-8E7A4C914625}" type="datetimeFigureOut">
              <a:rPr lang="en-US" smtClean="0"/>
              <a:t>9/15/2014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414EE2-E3ED-3943-AE3A-E37F61B18D4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53090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909BF9-BD60-427B-98E1-F55A2102BAF6}" type="datetimeFigureOut">
              <a:rPr lang="en-GB" smtClean="0"/>
              <a:t>15/09/2014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1495E3-7E73-4793-A2BD-5F7C6204D1D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00667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495E3-7E73-4793-A2BD-5F7C6204D1D4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5771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495E3-7E73-4793-A2BD-5F7C6204D1D4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5771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495E3-7E73-4793-A2BD-5F7C6204D1D4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57714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495E3-7E73-4793-A2BD-5F7C6204D1D4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57714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495E3-7E73-4793-A2BD-5F7C6204D1D4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5771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emf"/><Relationship Id="rId4" Type="http://schemas.openxmlformats.org/officeDocument/2006/relationships/oleObject" Target="../embeddings/oleObject1.bin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7" Type="http://schemas.openxmlformats.org/officeDocument/2006/relationships/image" Target="../media/image9.emf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9.xml"/><Relationship Id="rId4" Type="http://schemas.openxmlformats.org/officeDocument/2006/relationships/tags" Target="../tags/tag18.xml"/></Relationships>
</file>

<file path=ppt/slideLayouts/_rels/slideLayout35.xml.rels><?xml version="1.0" encoding="UTF-8" standalone="yes"?>
<Relationships xmlns="http://schemas.openxmlformats.org/package/2006/relationships"><Relationship Id="rId8" Type="http://schemas.openxmlformats.org/officeDocument/2006/relationships/tags" Target="../tags/tag26.xml"/><Relationship Id="rId13" Type="http://schemas.openxmlformats.org/officeDocument/2006/relationships/tags" Target="../tags/tag31.xml"/><Relationship Id="rId3" Type="http://schemas.openxmlformats.org/officeDocument/2006/relationships/tags" Target="../tags/tag21.xml"/><Relationship Id="rId7" Type="http://schemas.openxmlformats.org/officeDocument/2006/relationships/tags" Target="../tags/tag25.xml"/><Relationship Id="rId12" Type="http://schemas.openxmlformats.org/officeDocument/2006/relationships/tags" Target="../tags/tag30.xml"/><Relationship Id="rId2" Type="http://schemas.openxmlformats.org/officeDocument/2006/relationships/tags" Target="../tags/tag20.xml"/><Relationship Id="rId16" Type="http://schemas.openxmlformats.org/officeDocument/2006/relationships/image" Target="../media/image8.emf"/><Relationship Id="rId1" Type="http://schemas.openxmlformats.org/officeDocument/2006/relationships/vmlDrawing" Target="../drawings/vmlDrawing3.vml"/><Relationship Id="rId6" Type="http://schemas.openxmlformats.org/officeDocument/2006/relationships/tags" Target="../tags/tag24.xml"/><Relationship Id="rId11" Type="http://schemas.openxmlformats.org/officeDocument/2006/relationships/tags" Target="../tags/tag29.xml"/><Relationship Id="rId5" Type="http://schemas.openxmlformats.org/officeDocument/2006/relationships/tags" Target="../tags/tag23.xml"/><Relationship Id="rId15" Type="http://schemas.openxmlformats.org/officeDocument/2006/relationships/oleObject" Target="../embeddings/oleObject3.bin"/><Relationship Id="rId10" Type="http://schemas.openxmlformats.org/officeDocument/2006/relationships/tags" Target="../tags/tag28.xml"/><Relationship Id="rId4" Type="http://schemas.openxmlformats.org/officeDocument/2006/relationships/tags" Target="../tags/tag22.xml"/><Relationship Id="rId9" Type="http://schemas.openxmlformats.org/officeDocument/2006/relationships/tags" Target="../tags/tag27.xml"/><Relationship Id="rId14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8" Type="http://schemas.openxmlformats.org/officeDocument/2006/relationships/tags" Target="../tags/tag38.xml"/><Relationship Id="rId13" Type="http://schemas.openxmlformats.org/officeDocument/2006/relationships/tags" Target="../tags/tag43.xml"/><Relationship Id="rId3" Type="http://schemas.openxmlformats.org/officeDocument/2006/relationships/tags" Target="../tags/tag33.xml"/><Relationship Id="rId7" Type="http://schemas.openxmlformats.org/officeDocument/2006/relationships/tags" Target="../tags/tag37.xml"/><Relationship Id="rId12" Type="http://schemas.openxmlformats.org/officeDocument/2006/relationships/tags" Target="../tags/tag42.xml"/><Relationship Id="rId2" Type="http://schemas.openxmlformats.org/officeDocument/2006/relationships/tags" Target="../tags/tag32.xml"/><Relationship Id="rId16" Type="http://schemas.openxmlformats.org/officeDocument/2006/relationships/image" Target="../media/image8.emf"/><Relationship Id="rId1" Type="http://schemas.openxmlformats.org/officeDocument/2006/relationships/vmlDrawing" Target="../drawings/vmlDrawing4.vml"/><Relationship Id="rId6" Type="http://schemas.openxmlformats.org/officeDocument/2006/relationships/tags" Target="../tags/tag36.xml"/><Relationship Id="rId11" Type="http://schemas.openxmlformats.org/officeDocument/2006/relationships/tags" Target="../tags/tag41.xml"/><Relationship Id="rId5" Type="http://schemas.openxmlformats.org/officeDocument/2006/relationships/tags" Target="../tags/tag35.xml"/><Relationship Id="rId15" Type="http://schemas.openxmlformats.org/officeDocument/2006/relationships/oleObject" Target="../embeddings/oleObject4.bin"/><Relationship Id="rId10" Type="http://schemas.openxmlformats.org/officeDocument/2006/relationships/tags" Target="../tags/tag40.xml"/><Relationship Id="rId4" Type="http://schemas.openxmlformats.org/officeDocument/2006/relationships/tags" Target="../tags/tag34.xml"/><Relationship Id="rId9" Type="http://schemas.openxmlformats.org/officeDocument/2006/relationships/tags" Target="../tags/tag39.xml"/><Relationship Id="rId14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5940000"/>
          </a:xfrm>
          <a:prstGeom prst="rect">
            <a:avLst/>
          </a:prstGeom>
          <a:solidFill>
            <a:srgbClr val="F8AA1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10" name="Picture 9" descr="Tesco_4 col 2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5999" y="6230918"/>
            <a:ext cx="1284112" cy="351052"/>
          </a:xfrm>
          <a:prstGeom prst="rect">
            <a:avLst/>
          </a:prstGeom>
        </p:spPr>
      </p:pic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846139"/>
            <a:ext cx="8229600" cy="2349346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ts val="9000"/>
              </a:lnSpc>
              <a:spcBef>
                <a:spcPts val="0"/>
              </a:spcBef>
              <a:buNone/>
              <a:defRPr sz="8800">
                <a:solidFill>
                  <a:srgbClr val="F08C00"/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 sz="4000">
                <a:latin typeface="Tesco Handmade Bold"/>
                <a:cs typeface="Tesco Handmade Bold"/>
              </a:defRPr>
            </a:lvl2pPr>
            <a:lvl3pPr marL="914400" indent="0">
              <a:buNone/>
              <a:defRPr sz="4000">
                <a:latin typeface="Tesco Handmade Bold"/>
                <a:cs typeface="Tesco Handmade Bold"/>
              </a:defRPr>
            </a:lvl3pPr>
            <a:lvl4pPr marL="1371600" indent="0">
              <a:buNone/>
              <a:defRPr sz="4000">
                <a:latin typeface="Tesco Handmade Bold"/>
                <a:cs typeface="Tesco Handmade Bold"/>
              </a:defRPr>
            </a:lvl4pPr>
            <a:lvl5pPr marL="1828800" indent="0">
              <a:buNone/>
              <a:defRPr sz="4000"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BUILDING A </a:t>
            </a:r>
            <a:br>
              <a:rPr lang="en-US" dirty="0" smtClean="0"/>
            </a:br>
            <a:r>
              <a:rPr lang="en-US" dirty="0" smtClean="0"/>
              <a:t>BETTER TESCO</a:t>
            </a:r>
            <a:endParaRPr lang="en-US" dirty="0"/>
          </a:p>
        </p:txBody>
      </p:sp>
      <p:sp>
        <p:nvSpPr>
          <p:cNvPr id="15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3195485"/>
            <a:ext cx="3311832" cy="1442063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ts val="9000"/>
              </a:lnSpc>
              <a:spcBef>
                <a:spcPts val="0"/>
              </a:spcBef>
              <a:buNone/>
              <a:defRPr sz="6000">
                <a:solidFill>
                  <a:schemeClr val="bg1"/>
                </a:solidFill>
                <a:latin typeface="Tesco Handmade Light"/>
                <a:cs typeface="Tesco Handmade Light"/>
              </a:defRPr>
            </a:lvl1pPr>
            <a:lvl2pPr marL="457200" indent="0">
              <a:buNone/>
              <a:defRPr sz="4000">
                <a:latin typeface="Tesco Handmade Bold"/>
                <a:cs typeface="Tesco Handmade Bold"/>
              </a:defRPr>
            </a:lvl2pPr>
            <a:lvl3pPr marL="914400" indent="0">
              <a:buNone/>
              <a:defRPr sz="4000">
                <a:latin typeface="Tesco Handmade Bold"/>
                <a:cs typeface="Tesco Handmade Bold"/>
              </a:defRPr>
            </a:lvl3pPr>
            <a:lvl4pPr marL="1371600" indent="0">
              <a:buNone/>
              <a:defRPr sz="4000">
                <a:latin typeface="Tesco Handmade Bold"/>
                <a:cs typeface="Tesco Handmade Bold"/>
              </a:defRPr>
            </a:lvl4pPr>
            <a:lvl5pPr marL="1828800" indent="0">
              <a:buNone/>
              <a:defRPr sz="4000"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2014/15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803648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rgbClr val="F8AA1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8" name="Picture 7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533067" y="1669074"/>
            <a:ext cx="7732712" cy="197213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7200">
                <a:solidFill>
                  <a:srgbClr val="F08C00"/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 marL="914400" indent="0">
              <a:buNone/>
              <a:defRPr>
                <a:latin typeface="Tesco Handmade Bold"/>
                <a:cs typeface="Tesco Handmade Bold"/>
              </a:defRPr>
            </a:lvl3pPr>
            <a:lvl4pPr marL="1371600" indent="0">
              <a:buNone/>
              <a:defRPr>
                <a:latin typeface="Tesco Handmade Bold"/>
                <a:cs typeface="Tesco Handmade Bold"/>
              </a:defRPr>
            </a:lvl4pPr>
            <a:lvl5pPr marL="1828800" indent="0">
              <a:buNone/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SECTION HEADER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533400" y="3641212"/>
            <a:ext cx="7732713" cy="12366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>
                <a:latin typeface="Tesco Handmade Bold"/>
                <a:cs typeface="Tesco Handmade Bold"/>
              </a:defRPr>
            </a:lvl1pPr>
          </a:lstStyle>
          <a:p>
            <a:pPr lvl="0"/>
            <a:r>
              <a:rPr lang="en-US" dirty="0" smtClean="0"/>
              <a:t>SUB HEADER TO GO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430234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rgbClr val="F8AA1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43276"/>
            <a:ext cx="7939088" cy="604757"/>
          </a:xfrm>
          <a:prstGeom prst="rect">
            <a:avLst/>
          </a:prstGeom>
        </p:spPr>
        <p:txBody>
          <a:bodyPr vert="horz"/>
          <a:lstStyle>
            <a:lvl1pPr>
              <a:defRPr lang="en-GB"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ea typeface="+mn-ea"/>
                <a:cs typeface="Tesco Handmade Bold"/>
              </a:defRPr>
            </a:lvl1pPr>
          </a:lstStyle>
          <a:p>
            <a:pPr marL="0" lvl="0" indent="0" algn="l">
              <a:spcBef>
                <a:spcPct val="20000"/>
              </a:spcBef>
              <a:buFont typeface="Arial"/>
            </a:pPr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11188" y="1568450"/>
            <a:ext cx="7956550" cy="4948238"/>
          </a:xfrm>
          <a:prstGeom prst="rect">
            <a:avLst/>
          </a:prstGeom>
        </p:spPr>
        <p:txBody>
          <a:bodyPr vert="horz"/>
          <a:lstStyle>
            <a:lvl1pPr>
              <a:defRPr lang="en-US" sz="2400" baseline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esco Handmade Bold"/>
              </a:defRPr>
            </a:lvl1pPr>
            <a:lvl2pPr>
              <a:defRPr lang="en-US" smtClean="0">
                <a:latin typeface="Tesco Handmade Bold"/>
                <a:cs typeface="Tesco Handmade Bold"/>
              </a:defRPr>
            </a:lvl2pPr>
            <a:lvl3pPr>
              <a:defRPr lang="en-US" smtClean="0">
                <a:latin typeface="Tesco Handmade Bold"/>
                <a:cs typeface="Tesco Handmade Bold"/>
              </a:defRPr>
            </a:lvl3pPr>
            <a:lvl4pPr>
              <a:defRPr lang="en-US" smtClean="0">
                <a:latin typeface="Tesco Handmade Bold"/>
                <a:cs typeface="Tesco Handmade Bold"/>
              </a:defRPr>
            </a:lvl4pPr>
            <a:lvl5pPr>
              <a:defRPr lang="en-GB">
                <a:latin typeface="Tesco Handmade Bold"/>
                <a:cs typeface="Tesco Handmade Bold"/>
              </a:defRPr>
            </a:lvl5pPr>
          </a:lstStyle>
          <a:p>
            <a:pPr marL="457200" lvl="0" indent="-457200"/>
            <a:r>
              <a:rPr lang="en-US" smtClean="0"/>
              <a:t>Click to edit Master text styles</a:t>
            </a:r>
          </a:p>
          <a:p>
            <a:pPr marL="457200" lvl="1" indent="0">
              <a:buNone/>
            </a:pPr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01045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0" orient="horz" pos="459" userDrawn="1">
          <p15:clr>
            <a:srgbClr val="FBAE40"/>
          </p15:clr>
        </p15:guide>
        <p15:guide id="3" pos="385" userDrawn="1">
          <p15:clr>
            <a:srgbClr val="FBAE40"/>
          </p15:clr>
        </p15:guide>
        <p15:guide id="4" pos="5397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rgbClr val="F8AA1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43276"/>
            <a:ext cx="7939088" cy="604757"/>
          </a:xfrm>
          <a:prstGeom prst="rect">
            <a:avLst/>
          </a:prstGeom>
        </p:spPr>
        <p:txBody>
          <a:bodyPr vert="horz"/>
          <a:lstStyle>
            <a:lvl1pPr>
              <a:defRPr lang="en-GB"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ea typeface="+mn-ea"/>
                <a:cs typeface="Tesco Handmade Bold"/>
              </a:defRPr>
            </a:lvl1pPr>
          </a:lstStyle>
          <a:p>
            <a:pPr marL="0" lvl="0" indent="0" algn="l">
              <a:spcBef>
                <a:spcPct val="20000"/>
              </a:spcBef>
              <a:buFont typeface="Arial"/>
            </a:pPr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4156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orient="horz" pos="459">
          <p15:clr>
            <a:srgbClr val="FBAE40"/>
          </p15:clr>
        </p15:guide>
        <p15:guide id="4" pos="385">
          <p15:clr>
            <a:srgbClr val="FBAE40"/>
          </p15:clr>
        </p15:guide>
        <p15:guide id="5" pos="5397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rgbClr val="F8AA1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663575" y="1409700"/>
            <a:ext cx="7885113" cy="786171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>
              <a:defRPr>
                <a:latin typeface="Tesco Handmade Bold"/>
                <a:cs typeface="Tesco Handmade Bold"/>
              </a:defRPr>
            </a:lvl3pPr>
            <a:lvl4pPr>
              <a:defRPr>
                <a:latin typeface="Tesco Handmade Bold"/>
                <a:cs typeface="Tesco Handmade Bold"/>
              </a:defRPr>
            </a:lvl4pPr>
            <a:lvl5pPr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INTROUDCTION PARAGRAPH TO GO HERE</a:t>
            </a:r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663575" y="2195871"/>
            <a:ext cx="7885113" cy="3088968"/>
          </a:xfrm>
          <a:prstGeom prst="rect">
            <a:avLst/>
          </a:prstGeom>
        </p:spPr>
        <p:txBody>
          <a:bodyPr vert="horz"/>
          <a:lstStyle>
            <a:lvl1pPr marL="457200" indent="-457200">
              <a:buFont typeface="Arial"/>
              <a:buChar char="•"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>
              <a:defRPr>
                <a:latin typeface="Tesco Handmade Bold"/>
                <a:cs typeface="Tesco Handmade Bold"/>
              </a:defRPr>
            </a:lvl3pPr>
            <a:lvl4pPr>
              <a:defRPr>
                <a:latin typeface="Tesco Handmade Bold"/>
                <a:cs typeface="Tesco Handmade Bold"/>
              </a:defRPr>
            </a:lvl4pPr>
            <a:lvl5pPr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Bullet points</a:t>
            </a:r>
          </a:p>
        </p:txBody>
      </p:sp>
    </p:spTree>
    <p:extLst>
      <p:ext uri="{BB962C8B-B14F-4D97-AF65-F5344CB8AC3E}">
        <p14:creationId xmlns:p14="http://schemas.microsoft.com/office/powerpoint/2010/main" val="375428319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Image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rgbClr val="F8AA1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8" name="Picture 7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pic>
        <p:nvPicPr>
          <p:cNvPr id="12" name="Picture 11" descr="dw_335.jpg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0" r="980" b="980"/>
          <a:stretch/>
        </p:blipFill>
        <p:spPr>
          <a:xfrm>
            <a:off x="0" y="712612"/>
            <a:ext cx="9144000" cy="6145388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39763" y="1327150"/>
            <a:ext cx="8004175" cy="22780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600" baseline="0">
                <a:solidFill>
                  <a:schemeClr val="bg1"/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SPACE TO INSERT A </a:t>
            </a:r>
            <a:br>
              <a:rPr lang="en-US" dirty="0" smtClean="0"/>
            </a:br>
            <a:r>
              <a:rPr lang="en-US" dirty="0" smtClean="0"/>
              <a:t>QUOTE OR STATISTIC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3569045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5940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bg1"/>
              </a:solidFill>
            </a:endParaRPr>
          </a:p>
        </p:txBody>
      </p:sp>
      <p:pic>
        <p:nvPicPr>
          <p:cNvPr id="10" name="Picture 9" descr="Tesco_4 col 2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5999" y="6230918"/>
            <a:ext cx="1284112" cy="351052"/>
          </a:xfrm>
          <a:prstGeom prst="rect">
            <a:avLst/>
          </a:prstGeom>
        </p:spPr>
      </p:pic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846139"/>
            <a:ext cx="8229600" cy="2349346"/>
          </a:xfrm>
          <a:prstGeom prst="rect">
            <a:avLst/>
          </a:prstGeom>
          <a:noFill/>
        </p:spPr>
        <p:txBody>
          <a:bodyPr vert="horz"/>
          <a:lstStyle>
            <a:lvl1pPr marL="0" indent="0">
              <a:lnSpc>
                <a:spcPts val="9000"/>
              </a:lnSpc>
              <a:spcBef>
                <a:spcPts val="0"/>
              </a:spcBef>
              <a:buNone/>
              <a:defRPr sz="8800">
                <a:solidFill>
                  <a:schemeClr val="accent2">
                    <a:lumMod val="20000"/>
                    <a:lumOff val="80000"/>
                  </a:schemeClr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 sz="4000">
                <a:latin typeface="Tesco Handmade Bold"/>
                <a:cs typeface="Tesco Handmade Bold"/>
              </a:defRPr>
            </a:lvl2pPr>
            <a:lvl3pPr marL="914400" indent="0">
              <a:buNone/>
              <a:defRPr sz="4000">
                <a:latin typeface="Tesco Handmade Bold"/>
                <a:cs typeface="Tesco Handmade Bold"/>
              </a:defRPr>
            </a:lvl3pPr>
            <a:lvl4pPr marL="1371600" indent="0">
              <a:buNone/>
              <a:defRPr sz="4000">
                <a:latin typeface="Tesco Handmade Bold"/>
                <a:cs typeface="Tesco Handmade Bold"/>
              </a:defRPr>
            </a:lvl4pPr>
            <a:lvl5pPr marL="1828800" indent="0">
              <a:buNone/>
              <a:defRPr sz="4000"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BUILDING A </a:t>
            </a:r>
            <a:br>
              <a:rPr lang="en-US" dirty="0" smtClean="0"/>
            </a:br>
            <a:r>
              <a:rPr lang="en-US" dirty="0" smtClean="0"/>
              <a:t>BETTER TESCO</a:t>
            </a:r>
            <a:endParaRPr lang="en-US" dirty="0"/>
          </a:p>
        </p:txBody>
      </p:sp>
      <p:sp>
        <p:nvSpPr>
          <p:cNvPr id="15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3195485"/>
            <a:ext cx="3311832" cy="1442063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ts val="9000"/>
              </a:lnSpc>
              <a:spcBef>
                <a:spcPts val="0"/>
              </a:spcBef>
              <a:buNone/>
              <a:defRPr sz="6000">
                <a:solidFill>
                  <a:schemeClr val="bg1"/>
                </a:solidFill>
                <a:latin typeface="Tesco Handmade Light"/>
                <a:cs typeface="Tesco Handmade Light"/>
              </a:defRPr>
            </a:lvl1pPr>
            <a:lvl2pPr marL="457200" indent="0">
              <a:buNone/>
              <a:defRPr sz="4000">
                <a:latin typeface="Tesco Handmade Bold"/>
                <a:cs typeface="Tesco Handmade Bold"/>
              </a:defRPr>
            </a:lvl2pPr>
            <a:lvl3pPr marL="914400" indent="0">
              <a:buNone/>
              <a:defRPr sz="4000">
                <a:latin typeface="Tesco Handmade Bold"/>
                <a:cs typeface="Tesco Handmade Bold"/>
              </a:defRPr>
            </a:lvl3pPr>
            <a:lvl4pPr marL="1371600" indent="0">
              <a:buNone/>
              <a:defRPr sz="4000">
                <a:latin typeface="Tesco Handmade Bold"/>
                <a:cs typeface="Tesco Handmade Bold"/>
              </a:defRPr>
            </a:lvl4pPr>
            <a:lvl5pPr marL="1828800" indent="0">
              <a:buNone/>
              <a:defRPr sz="4000"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2014/15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515299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Gre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rgbClr val="ACB6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15" name="Picture 14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17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533067" y="1669074"/>
            <a:ext cx="7732712" cy="197213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7200">
                <a:solidFill>
                  <a:srgbClr val="7C791B"/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 marL="914400" indent="0">
              <a:buNone/>
              <a:defRPr>
                <a:latin typeface="Tesco Handmade Bold"/>
                <a:cs typeface="Tesco Handmade Bold"/>
              </a:defRPr>
            </a:lvl3pPr>
            <a:lvl4pPr marL="1371600" indent="0">
              <a:buNone/>
              <a:defRPr>
                <a:latin typeface="Tesco Handmade Bold"/>
                <a:cs typeface="Tesco Handmade Bold"/>
              </a:defRPr>
            </a:lvl4pPr>
            <a:lvl5pPr marL="1828800" indent="0">
              <a:buNone/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SECTION HEADER</a:t>
            </a:r>
            <a:endParaRPr lang="en-US" dirty="0"/>
          </a:p>
        </p:txBody>
      </p:sp>
      <p:sp>
        <p:nvSpPr>
          <p:cNvPr id="18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533400" y="3641212"/>
            <a:ext cx="7732713" cy="12366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>
                <a:latin typeface="Tesco Handmade Bold"/>
                <a:cs typeface="Tesco Handmade Bold"/>
              </a:defRPr>
            </a:lvl1pPr>
          </a:lstStyle>
          <a:p>
            <a:pPr lvl="0"/>
            <a:r>
              <a:rPr lang="en-US" dirty="0" smtClean="0"/>
              <a:t>SUB HEADER TO GO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9375500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rgbClr val="F8AA1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540000" y="30665"/>
            <a:ext cx="7944558" cy="623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40"/>
              </a:lnSpc>
            </a:pPr>
            <a:r>
              <a:rPr lang="en-US" sz="1200" dirty="0" smtClean="0">
                <a:solidFill>
                  <a:schemeClr val="bg1"/>
                </a:solidFill>
                <a:latin typeface="Tesco Handmade Bold"/>
                <a:cs typeface="Tesco Handmade Bold"/>
              </a:rPr>
              <a:t>BUILDING A</a:t>
            </a:r>
          </a:p>
          <a:p>
            <a:pPr>
              <a:lnSpc>
                <a:spcPts val="2040"/>
              </a:lnSpc>
            </a:pPr>
            <a:r>
              <a:rPr lang="en-US" sz="2000" dirty="0" smtClean="0">
                <a:solidFill>
                  <a:srgbClr val="F08C00"/>
                </a:solidFill>
                <a:latin typeface="Tesco Handmade Bold"/>
                <a:cs typeface="Tesco Handmade Bold"/>
              </a:rPr>
              <a:t>BETTER TESCO</a:t>
            </a:r>
            <a:endParaRPr lang="en-US" sz="1200" dirty="0">
              <a:solidFill>
                <a:schemeClr val="bg1"/>
              </a:solidFill>
              <a:latin typeface="Tesco Handmade Light"/>
              <a:cs typeface="Tesco Handmade Ligh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43276"/>
            <a:ext cx="7939088" cy="604757"/>
          </a:xfrm>
          <a:prstGeom prst="rect">
            <a:avLst/>
          </a:prstGeom>
        </p:spPr>
        <p:txBody>
          <a:bodyPr vert="horz"/>
          <a:lstStyle>
            <a:lvl1pPr>
              <a:defRPr lang="en-GB"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ea typeface="+mn-ea"/>
                <a:cs typeface="Tesco Handmade Bold"/>
              </a:defRPr>
            </a:lvl1pPr>
          </a:lstStyle>
          <a:p>
            <a:pPr marL="0" lvl="0" indent="0" algn="l">
              <a:spcBef>
                <a:spcPct val="20000"/>
              </a:spcBef>
              <a:buFont typeface="Arial"/>
            </a:pPr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11188" y="1568450"/>
            <a:ext cx="7956550" cy="4948238"/>
          </a:xfrm>
          <a:prstGeom prst="rect">
            <a:avLst/>
          </a:prstGeom>
        </p:spPr>
        <p:txBody>
          <a:bodyPr vert="horz"/>
          <a:lstStyle>
            <a:lvl1pPr>
              <a:defRPr lang="en-US" sz="2400" baseline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esco Handmade Bold"/>
              </a:defRPr>
            </a:lvl1pPr>
            <a:lvl2pPr>
              <a:defRPr lang="en-US" smtClean="0">
                <a:latin typeface="Tesco Handmade Bold"/>
                <a:cs typeface="Tesco Handmade Bold"/>
              </a:defRPr>
            </a:lvl2pPr>
            <a:lvl3pPr>
              <a:defRPr lang="en-US" smtClean="0">
                <a:latin typeface="Tesco Handmade Bold"/>
                <a:cs typeface="Tesco Handmade Bold"/>
              </a:defRPr>
            </a:lvl3pPr>
            <a:lvl4pPr>
              <a:defRPr lang="en-US" smtClean="0">
                <a:latin typeface="Tesco Handmade Bold"/>
                <a:cs typeface="Tesco Handmade Bold"/>
              </a:defRPr>
            </a:lvl4pPr>
            <a:lvl5pPr>
              <a:defRPr lang="en-GB">
                <a:latin typeface="Tesco Handmade Bold"/>
                <a:cs typeface="Tesco Handmade Bold"/>
              </a:defRPr>
            </a:lvl5pPr>
          </a:lstStyle>
          <a:p>
            <a:pPr marL="457200" lvl="0" indent="-457200"/>
            <a:r>
              <a:rPr lang="en-US" smtClean="0"/>
              <a:t>Click to edit Master text styles</a:t>
            </a:r>
          </a:p>
          <a:p>
            <a:pPr marL="457200" lvl="1" indent="0">
              <a:buNone/>
            </a:pPr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rgbClr val="ACB6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11" name="Picture 10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48373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orient="horz" pos="459">
          <p15:clr>
            <a:srgbClr val="FBAE40"/>
          </p15:clr>
        </p15:guide>
        <p15:guide id="4" pos="385">
          <p15:clr>
            <a:srgbClr val="FBAE40"/>
          </p15:clr>
        </p15:guide>
        <p15:guide id="5" pos="5397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Content Gre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rgbClr val="ACB6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13" name="Picture 12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15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663575" y="1409700"/>
            <a:ext cx="7885113" cy="786171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>
              <a:defRPr>
                <a:latin typeface="Tesco Handmade Bold"/>
                <a:cs typeface="Tesco Handmade Bold"/>
              </a:defRPr>
            </a:lvl3pPr>
            <a:lvl4pPr>
              <a:defRPr>
                <a:latin typeface="Tesco Handmade Bold"/>
                <a:cs typeface="Tesco Handmade Bold"/>
              </a:defRPr>
            </a:lvl4pPr>
            <a:lvl5pPr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INTROUDCTION PARAGRAPH TO GO HERE</a:t>
            </a:r>
          </a:p>
        </p:txBody>
      </p:sp>
      <p:sp>
        <p:nvSpPr>
          <p:cNvPr id="16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663575" y="2195871"/>
            <a:ext cx="7885113" cy="3088968"/>
          </a:xfrm>
          <a:prstGeom prst="rect">
            <a:avLst/>
          </a:prstGeom>
        </p:spPr>
        <p:txBody>
          <a:bodyPr vert="horz"/>
          <a:lstStyle>
            <a:lvl1pPr marL="457200" indent="-457200">
              <a:buFont typeface="Arial"/>
              <a:buChar char="•"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>
              <a:defRPr>
                <a:latin typeface="Tesco Handmade Bold"/>
                <a:cs typeface="Tesco Handmade Bold"/>
              </a:defRPr>
            </a:lvl3pPr>
            <a:lvl4pPr>
              <a:defRPr>
                <a:latin typeface="Tesco Handmade Bold"/>
                <a:cs typeface="Tesco Handmade Bold"/>
              </a:defRPr>
            </a:lvl4pPr>
            <a:lvl5pPr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Bullet points</a:t>
            </a:r>
          </a:p>
        </p:txBody>
      </p:sp>
    </p:spTree>
    <p:extLst>
      <p:ext uri="{BB962C8B-B14F-4D97-AF65-F5344CB8AC3E}">
        <p14:creationId xmlns:p14="http://schemas.microsoft.com/office/powerpoint/2010/main" val="163519735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240" y="755993"/>
            <a:ext cx="7886700" cy="947412"/>
          </a:xfrm>
          <a:prstGeom prst="rect">
            <a:avLst/>
          </a:prstGeom>
        </p:spPr>
        <p:txBody>
          <a:bodyPr vert="horz"/>
          <a:lstStyle>
            <a:lvl1pPr>
              <a:defRPr lang="en-GB" sz="3200" baseline="0" dirty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ea typeface="+mn-ea"/>
                <a:cs typeface="Tesco Handmade Bold"/>
              </a:defRPr>
            </a:lvl1pPr>
          </a:lstStyle>
          <a:p>
            <a:pPr marL="0" lvl="0" indent="0" algn="l">
              <a:spcBef>
                <a:spcPct val="20000"/>
              </a:spcBef>
              <a:buFont typeface="Arial"/>
            </a:pPr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rgbClr val="ACB6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9292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orient="horz" pos="459">
          <p15:clr>
            <a:srgbClr val="FBAE40"/>
          </p15:clr>
        </p15:guide>
        <p15:guide id="4" pos="385">
          <p15:clr>
            <a:srgbClr val="FBAE40"/>
          </p15:clr>
        </p15:guide>
        <p15:guide id="5" pos="5397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Image Gre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w_491.jpg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03" t="5711" r="24806" b="37747"/>
          <a:stretch/>
        </p:blipFill>
        <p:spPr>
          <a:xfrm>
            <a:off x="0" y="30666"/>
            <a:ext cx="9144001" cy="6827334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rgbClr val="ACB6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15" name="Picture 14" descr="Tesco logo white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17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39763" y="1327150"/>
            <a:ext cx="8004175" cy="22780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600" baseline="0">
                <a:solidFill>
                  <a:schemeClr val="bg1"/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SPACE TO INSERT A </a:t>
            </a:r>
            <a:br>
              <a:rPr lang="en-US" dirty="0" smtClean="0"/>
            </a:br>
            <a:r>
              <a:rPr lang="en-US" dirty="0" smtClean="0"/>
              <a:t>QUOTE OR STATISTIC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010369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5940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10" name="Picture 9" descr="Tesco_4 col 2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5999" y="6230918"/>
            <a:ext cx="1284112" cy="351052"/>
          </a:xfrm>
          <a:prstGeom prst="rect">
            <a:avLst/>
          </a:prstGeom>
        </p:spPr>
      </p:pic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846139"/>
            <a:ext cx="8229600" cy="2349346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ts val="9000"/>
              </a:lnSpc>
              <a:spcBef>
                <a:spcPts val="0"/>
              </a:spcBef>
              <a:buNone/>
              <a:defRPr sz="8800">
                <a:solidFill>
                  <a:schemeClr val="bg1"/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 sz="4000">
                <a:latin typeface="Tesco Handmade Bold"/>
                <a:cs typeface="Tesco Handmade Bold"/>
              </a:defRPr>
            </a:lvl2pPr>
            <a:lvl3pPr marL="914400" indent="0">
              <a:buNone/>
              <a:defRPr sz="4000">
                <a:latin typeface="Tesco Handmade Bold"/>
                <a:cs typeface="Tesco Handmade Bold"/>
              </a:defRPr>
            </a:lvl3pPr>
            <a:lvl4pPr marL="1371600" indent="0">
              <a:buNone/>
              <a:defRPr sz="4000">
                <a:latin typeface="Tesco Handmade Bold"/>
                <a:cs typeface="Tesco Handmade Bold"/>
              </a:defRPr>
            </a:lvl4pPr>
            <a:lvl5pPr marL="1828800" indent="0">
              <a:buNone/>
              <a:defRPr sz="4000"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BUILDING A </a:t>
            </a:r>
            <a:br>
              <a:rPr lang="en-US" dirty="0" smtClean="0"/>
            </a:br>
            <a:r>
              <a:rPr lang="en-US" dirty="0" smtClean="0"/>
              <a:t>BETTER TESCO</a:t>
            </a:r>
            <a:endParaRPr lang="en-US" dirty="0"/>
          </a:p>
        </p:txBody>
      </p:sp>
      <p:sp>
        <p:nvSpPr>
          <p:cNvPr id="15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3195485"/>
            <a:ext cx="3311832" cy="1442063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ts val="9000"/>
              </a:lnSpc>
              <a:spcBef>
                <a:spcPts val="0"/>
              </a:spcBef>
              <a:buNone/>
              <a:defRPr sz="6000">
                <a:solidFill>
                  <a:schemeClr val="bg1"/>
                </a:solidFill>
                <a:latin typeface="Tesco Handmade Light"/>
                <a:cs typeface="Tesco Handmade Light"/>
              </a:defRPr>
            </a:lvl1pPr>
            <a:lvl2pPr marL="457200" indent="0">
              <a:buNone/>
              <a:defRPr sz="4000">
                <a:latin typeface="Tesco Handmade Bold"/>
                <a:cs typeface="Tesco Handmade Bold"/>
              </a:defRPr>
            </a:lvl2pPr>
            <a:lvl3pPr marL="914400" indent="0">
              <a:buNone/>
              <a:defRPr sz="4000">
                <a:latin typeface="Tesco Handmade Bold"/>
                <a:cs typeface="Tesco Handmade Bold"/>
              </a:defRPr>
            </a:lvl3pPr>
            <a:lvl4pPr marL="1371600" indent="0">
              <a:buNone/>
              <a:defRPr sz="4000">
                <a:latin typeface="Tesco Handmade Bold"/>
                <a:cs typeface="Tesco Handmade Bold"/>
              </a:defRPr>
            </a:lvl4pPr>
            <a:lvl5pPr marL="1828800" indent="0">
              <a:buNone/>
              <a:defRPr sz="4000"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2014/15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62450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8" name="Picture 7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533067" y="1669074"/>
            <a:ext cx="7732712" cy="197213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7200">
                <a:solidFill>
                  <a:schemeClr val="accent4"/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 marL="914400" indent="0">
              <a:buNone/>
              <a:defRPr>
                <a:latin typeface="Tesco Handmade Bold"/>
                <a:cs typeface="Tesco Handmade Bold"/>
              </a:defRPr>
            </a:lvl3pPr>
            <a:lvl4pPr marL="1371600" indent="0">
              <a:buNone/>
              <a:defRPr>
                <a:latin typeface="Tesco Handmade Bold"/>
                <a:cs typeface="Tesco Handmade Bold"/>
              </a:defRPr>
            </a:lvl4pPr>
            <a:lvl5pPr marL="1828800" indent="0">
              <a:buNone/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SECTION HEADER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533400" y="3641212"/>
            <a:ext cx="7732713" cy="12366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>
                <a:solidFill>
                  <a:schemeClr val="accent4">
                    <a:lumMod val="60000"/>
                    <a:lumOff val="40000"/>
                  </a:schemeClr>
                </a:solidFill>
                <a:latin typeface="Tesco Handmade Bold"/>
                <a:cs typeface="Tesco Handmade Bold"/>
              </a:defRPr>
            </a:lvl1pPr>
          </a:lstStyle>
          <a:p>
            <a:pPr lvl="0"/>
            <a:r>
              <a:rPr lang="en-US" dirty="0" smtClean="0"/>
              <a:t>SUB HEADER TO GO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322767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92971"/>
            <a:ext cx="7939088" cy="604757"/>
          </a:xfrm>
          <a:prstGeom prst="rect">
            <a:avLst/>
          </a:prstGeom>
        </p:spPr>
        <p:txBody>
          <a:bodyPr vert="horz"/>
          <a:lstStyle>
            <a:lvl1pPr>
              <a:defRPr lang="en-GB"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ea typeface="+mn-ea"/>
                <a:cs typeface="Tesco Handmade Bold"/>
              </a:defRPr>
            </a:lvl1pPr>
          </a:lstStyle>
          <a:p>
            <a:pPr marL="0" lvl="0" indent="0" algn="l">
              <a:spcBef>
                <a:spcPct val="20000"/>
              </a:spcBef>
              <a:buFont typeface="Arial"/>
            </a:pPr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11188" y="1568450"/>
            <a:ext cx="7956550" cy="4948238"/>
          </a:xfrm>
          <a:prstGeom prst="rect">
            <a:avLst/>
          </a:prstGeom>
        </p:spPr>
        <p:txBody>
          <a:bodyPr vert="horz"/>
          <a:lstStyle>
            <a:lvl1pPr>
              <a:defRPr lang="en-US" sz="2400" baseline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esco Handmade Bold"/>
              </a:defRPr>
            </a:lvl1pPr>
            <a:lvl2pPr>
              <a:defRPr lang="en-US" smtClean="0">
                <a:latin typeface="Tesco Handmade Bold"/>
                <a:cs typeface="Tesco Handmade Bold"/>
              </a:defRPr>
            </a:lvl2pPr>
            <a:lvl3pPr>
              <a:defRPr lang="en-US" smtClean="0">
                <a:latin typeface="Tesco Handmade Bold"/>
                <a:cs typeface="Tesco Handmade Bold"/>
              </a:defRPr>
            </a:lvl3pPr>
            <a:lvl4pPr>
              <a:defRPr lang="en-US" smtClean="0">
                <a:latin typeface="Tesco Handmade Bold"/>
                <a:cs typeface="Tesco Handmade Bold"/>
              </a:defRPr>
            </a:lvl4pPr>
            <a:lvl5pPr>
              <a:defRPr lang="en-GB">
                <a:latin typeface="Tesco Handmade Bold"/>
                <a:cs typeface="Tesco Handmade Bold"/>
              </a:defRPr>
            </a:lvl5pPr>
          </a:lstStyle>
          <a:p>
            <a:pPr marL="457200" lvl="0" indent="-457200"/>
            <a:r>
              <a:rPr lang="en-US" smtClean="0"/>
              <a:t>Click to edit Master text styles</a:t>
            </a:r>
          </a:p>
          <a:p>
            <a:pPr marL="457200" lvl="1" indent="0">
              <a:buNone/>
            </a:pPr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1161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orient="horz" pos="459">
          <p15:clr>
            <a:srgbClr val="FBAE40"/>
          </p15:clr>
        </p15:guide>
        <p15:guide id="4" pos="385">
          <p15:clr>
            <a:srgbClr val="FBAE40"/>
          </p15:clr>
        </p15:guide>
        <p15:guide id="5" pos="5397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43276"/>
            <a:ext cx="7939088" cy="604757"/>
          </a:xfrm>
          <a:prstGeom prst="rect">
            <a:avLst/>
          </a:prstGeom>
        </p:spPr>
        <p:txBody>
          <a:bodyPr vert="horz"/>
          <a:lstStyle>
            <a:lvl1pPr>
              <a:defRPr lang="en-GB"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ea typeface="+mn-ea"/>
                <a:cs typeface="Tesco Handmade Bold"/>
              </a:defRPr>
            </a:lvl1pPr>
          </a:lstStyle>
          <a:p>
            <a:pPr marL="0" lvl="0" indent="0" algn="l">
              <a:spcBef>
                <a:spcPct val="20000"/>
              </a:spcBef>
              <a:buFont typeface="Arial"/>
            </a:pPr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64351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orient="horz" pos="459">
          <p15:clr>
            <a:srgbClr val="FBAE40"/>
          </p15:clr>
        </p15:guide>
        <p15:guide id="4" pos="385">
          <p15:clr>
            <a:srgbClr val="FBAE40"/>
          </p15:clr>
        </p15:guide>
        <p15:guide id="5" pos="5397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663575" y="1409700"/>
            <a:ext cx="7885113" cy="786171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>
              <a:defRPr>
                <a:latin typeface="Tesco Handmade Bold"/>
                <a:cs typeface="Tesco Handmade Bold"/>
              </a:defRPr>
            </a:lvl3pPr>
            <a:lvl4pPr>
              <a:defRPr>
                <a:latin typeface="Tesco Handmade Bold"/>
                <a:cs typeface="Tesco Handmade Bold"/>
              </a:defRPr>
            </a:lvl4pPr>
            <a:lvl5pPr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INTROUDCTION PARAGRAPH TO GO HERE</a:t>
            </a:r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663575" y="2195871"/>
            <a:ext cx="7885113" cy="3088968"/>
          </a:xfrm>
          <a:prstGeom prst="rect">
            <a:avLst/>
          </a:prstGeom>
        </p:spPr>
        <p:txBody>
          <a:bodyPr vert="horz"/>
          <a:lstStyle>
            <a:lvl1pPr marL="457200" indent="-457200">
              <a:buFont typeface="Arial"/>
              <a:buChar char="•"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>
              <a:defRPr>
                <a:latin typeface="Tesco Handmade Bold"/>
                <a:cs typeface="Tesco Handmade Bold"/>
              </a:defRPr>
            </a:lvl3pPr>
            <a:lvl4pPr>
              <a:defRPr>
                <a:latin typeface="Tesco Handmade Bold"/>
                <a:cs typeface="Tesco Handmade Bold"/>
              </a:defRPr>
            </a:lvl4pPr>
            <a:lvl5pPr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Bullet points</a:t>
            </a:r>
          </a:p>
        </p:txBody>
      </p:sp>
    </p:spTree>
    <p:extLst>
      <p:ext uri="{BB962C8B-B14F-4D97-AF65-F5344CB8AC3E}">
        <p14:creationId xmlns:p14="http://schemas.microsoft.com/office/powerpoint/2010/main" val="109052614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Image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8" name="Picture 7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540000" y="30665"/>
            <a:ext cx="7944558" cy="623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40"/>
              </a:lnSpc>
            </a:pPr>
            <a:r>
              <a:rPr lang="en-US" sz="1200" dirty="0" smtClean="0">
                <a:solidFill>
                  <a:schemeClr val="bg1"/>
                </a:solidFill>
                <a:latin typeface="Tesco Handmade Bold"/>
                <a:cs typeface="Tesco Handmade Bold"/>
              </a:rPr>
              <a:t>BUILDING A</a:t>
            </a:r>
          </a:p>
          <a:p>
            <a:pPr>
              <a:lnSpc>
                <a:spcPts val="2040"/>
              </a:lnSpc>
            </a:pPr>
            <a:r>
              <a:rPr lang="en-US" sz="20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esco Handmade Bold"/>
                <a:cs typeface="Tesco Handmade Bold"/>
              </a:rPr>
              <a:t>BETTER TESCO</a:t>
            </a:r>
            <a:endParaRPr lang="en-US" sz="1200" dirty="0">
              <a:solidFill>
                <a:schemeClr val="accent4">
                  <a:lumMod val="60000"/>
                  <a:lumOff val="40000"/>
                </a:schemeClr>
              </a:solidFill>
              <a:latin typeface="Tesco Handmade Light"/>
              <a:cs typeface="Tesco Handmade Ligh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39763" y="1327150"/>
            <a:ext cx="8004175" cy="22780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600" baseline="0">
                <a:solidFill>
                  <a:schemeClr val="bg1"/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SPACE TO INSERT A </a:t>
            </a:r>
            <a:br>
              <a:rPr lang="en-US" dirty="0" smtClean="0"/>
            </a:br>
            <a:r>
              <a:rPr lang="en-US" dirty="0" smtClean="0"/>
              <a:t>QUOTE OR STATISTIC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157962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5940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10" name="Picture 9" descr="Tesco_4 col 2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5999" y="6230918"/>
            <a:ext cx="1284112" cy="351052"/>
          </a:xfrm>
          <a:prstGeom prst="rect">
            <a:avLst/>
          </a:prstGeom>
        </p:spPr>
      </p:pic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846139"/>
            <a:ext cx="8229600" cy="2349346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ts val="9000"/>
              </a:lnSpc>
              <a:spcBef>
                <a:spcPts val="0"/>
              </a:spcBef>
              <a:buNone/>
              <a:defRPr sz="8800">
                <a:solidFill>
                  <a:schemeClr val="bg1"/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 sz="4000">
                <a:latin typeface="Tesco Handmade Bold"/>
                <a:cs typeface="Tesco Handmade Bold"/>
              </a:defRPr>
            </a:lvl2pPr>
            <a:lvl3pPr marL="914400" indent="0">
              <a:buNone/>
              <a:defRPr sz="4000">
                <a:latin typeface="Tesco Handmade Bold"/>
                <a:cs typeface="Tesco Handmade Bold"/>
              </a:defRPr>
            </a:lvl3pPr>
            <a:lvl4pPr marL="1371600" indent="0">
              <a:buNone/>
              <a:defRPr sz="4000">
                <a:latin typeface="Tesco Handmade Bold"/>
                <a:cs typeface="Tesco Handmade Bold"/>
              </a:defRPr>
            </a:lvl4pPr>
            <a:lvl5pPr marL="1828800" indent="0">
              <a:buNone/>
              <a:defRPr sz="4000"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BUILDING A </a:t>
            </a:r>
            <a:br>
              <a:rPr lang="en-US" dirty="0" smtClean="0"/>
            </a:br>
            <a:r>
              <a:rPr lang="en-US" dirty="0" smtClean="0"/>
              <a:t>BETTER TESCO</a:t>
            </a:r>
            <a:endParaRPr lang="en-US" dirty="0"/>
          </a:p>
        </p:txBody>
      </p:sp>
      <p:sp>
        <p:nvSpPr>
          <p:cNvPr id="15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3195485"/>
            <a:ext cx="3311832" cy="1442063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ts val="9000"/>
              </a:lnSpc>
              <a:spcBef>
                <a:spcPts val="0"/>
              </a:spcBef>
              <a:buNone/>
              <a:defRPr sz="6000">
                <a:solidFill>
                  <a:schemeClr val="bg1"/>
                </a:solidFill>
                <a:latin typeface="Tesco Handmade Light"/>
                <a:cs typeface="Tesco Handmade Light"/>
              </a:defRPr>
            </a:lvl1pPr>
            <a:lvl2pPr marL="457200" indent="0">
              <a:buNone/>
              <a:defRPr sz="4000">
                <a:latin typeface="Tesco Handmade Bold"/>
                <a:cs typeface="Tesco Handmade Bold"/>
              </a:defRPr>
            </a:lvl2pPr>
            <a:lvl3pPr marL="914400" indent="0">
              <a:buNone/>
              <a:defRPr sz="4000">
                <a:latin typeface="Tesco Handmade Bold"/>
                <a:cs typeface="Tesco Handmade Bold"/>
              </a:defRPr>
            </a:lvl3pPr>
            <a:lvl4pPr marL="1371600" indent="0">
              <a:buNone/>
              <a:defRPr sz="4000">
                <a:latin typeface="Tesco Handmade Bold"/>
                <a:cs typeface="Tesco Handmade Bold"/>
              </a:defRPr>
            </a:lvl4pPr>
            <a:lvl5pPr marL="1828800" indent="0">
              <a:buNone/>
              <a:defRPr sz="4000"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2014/15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94319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8" name="Picture 7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533067" y="1669074"/>
            <a:ext cx="7732712" cy="197213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7200">
                <a:solidFill>
                  <a:schemeClr val="accent1">
                    <a:lumMod val="75000"/>
                  </a:schemeClr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 marL="914400" indent="0">
              <a:buNone/>
              <a:defRPr>
                <a:latin typeface="Tesco Handmade Bold"/>
                <a:cs typeface="Tesco Handmade Bold"/>
              </a:defRPr>
            </a:lvl3pPr>
            <a:lvl4pPr marL="1371600" indent="0">
              <a:buNone/>
              <a:defRPr>
                <a:latin typeface="Tesco Handmade Bold"/>
                <a:cs typeface="Tesco Handmade Bold"/>
              </a:defRPr>
            </a:lvl4pPr>
            <a:lvl5pPr marL="1828800" indent="0">
              <a:buNone/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SECTION HEADER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533400" y="3641212"/>
            <a:ext cx="7732713" cy="12366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>
                <a:solidFill>
                  <a:schemeClr val="accent1">
                    <a:lumMod val="20000"/>
                    <a:lumOff val="80000"/>
                  </a:schemeClr>
                </a:solidFill>
                <a:latin typeface="Tesco Handmade Bold"/>
                <a:cs typeface="Tesco Handmade Bold"/>
              </a:defRPr>
            </a:lvl1pPr>
          </a:lstStyle>
          <a:p>
            <a:pPr lvl="0"/>
            <a:r>
              <a:rPr lang="en-US" dirty="0" smtClean="0"/>
              <a:t>SUB HEADER TO GO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10735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92971"/>
            <a:ext cx="7939088" cy="604757"/>
          </a:xfrm>
          <a:prstGeom prst="rect">
            <a:avLst/>
          </a:prstGeom>
        </p:spPr>
        <p:txBody>
          <a:bodyPr vert="horz"/>
          <a:lstStyle>
            <a:lvl1pPr>
              <a:defRPr lang="en-GB"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ea typeface="+mn-ea"/>
                <a:cs typeface="Tesco Handmade Bold"/>
              </a:defRPr>
            </a:lvl1pPr>
          </a:lstStyle>
          <a:p>
            <a:pPr marL="0" lvl="0" indent="0" algn="l">
              <a:spcBef>
                <a:spcPct val="20000"/>
              </a:spcBef>
              <a:buFont typeface="Arial"/>
            </a:pPr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11188" y="1568450"/>
            <a:ext cx="7956550" cy="4948238"/>
          </a:xfrm>
          <a:prstGeom prst="rect">
            <a:avLst/>
          </a:prstGeom>
        </p:spPr>
        <p:txBody>
          <a:bodyPr vert="horz"/>
          <a:lstStyle>
            <a:lvl1pPr>
              <a:defRPr lang="en-US" sz="2400" baseline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esco Handmade Bold"/>
              </a:defRPr>
            </a:lvl1pPr>
            <a:lvl2pPr>
              <a:defRPr lang="en-US" smtClean="0">
                <a:latin typeface="Tesco Handmade Bold"/>
                <a:cs typeface="Tesco Handmade Bold"/>
              </a:defRPr>
            </a:lvl2pPr>
            <a:lvl3pPr>
              <a:defRPr lang="en-US" smtClean="0">
                <a:latin typeface="Tesco Handmade Bold"/>
                <a:cs typeface="Tesco Handmade Bold"/>
              </a:defRPr>
            </a:lvl3pPr>
            <a:lvl4pPr>
              <a:defRPr lang="en-US" smtClean="0">
                <a:latin typeface="Tesco Handmade Bold"/>
                <a:cs typeface="Tesco Handmade Bold"/>
              </a:defRPr>
            </a:lvl4pPr>
            <a:lvl5pPr>
              <a:defRPr lang="en-GB">
                <a:latin typeface="Tesco Handmade Bold"/>
                <a:cs typeface="Tesco Handmade Bold"/>
              </a:defRPr>
            </a:lvl5pPr>
          </a:lstStyle>
          <a:p>
            <a:pPr marL="457200" lvl="0" indent="-457200"/>
            <a:r>
              <a:rPr lang="en-US" smtClean="0"/>
              <a:t>Click to edit Master text styles</a:t>
            </a:r>
          </a:p>
          <a:p>
            <a:pPr marL="457200" lvl="1" indent="0">
              <a:buNone/>
            </a:pPr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17912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orient="horz" pos="459">
          <p15:clr>
            <a:srgbClr val="FBAE40"/>
          </p15:clr>
        </p15:guide>
        <p15:guide id="4" pos="385">
          <p15:clr>
            <a:srgbClr val="FBAE40"/>
          </p15:clr>
        </p15:guide>
        <p15:guide id="5" pos="5397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43276"/>
            <a:ext cx="7939088" cy="604757"/>
          </a:xfrm>
          <a:prstGeom prst="rect">
            <a:avLst/>
          </a:prstGeom>
        </p:spPr>
        <p:txBody>
          <a:bodyPr vert="horz"/>
          <a:lstStyle>
            <a:lvl1pPr>
              <a:defRPr lang="en-GB"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ea typeface="+mn-ea"/>
                <a:cs typeface="Tesco Handmade Bold"/>
              </a:defRPr>
            </a:lvl1pPr>
          </a:lstStyle>
          <a:p>
            <a:pPr marL="0" lvl="0" indent="0" algn="l">
              <a:spcBef>
                <a:spcPct val="20000"/>
              </a:spcBef>
              <a:buFont typeface="Arial"/>
            </a:pPr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57142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orient="horz" pos="459">
          <p15:clr>
            <a:srgbClr val="FBAE40"/>
          </p15:clr>
        </p15:guide>
        <p15:guide id="4" pos="385">
          <p15:clr>
            <a:srgbClr val="FBAE40"/>
          </p15:clr>
        </p15:guide>
        <p15:guide id="5" pos="5397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663575" y="1409700"/>
            <a:ext cx="7885113" cy="786171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>
              <a:defRPr>
                <a:latin typeface="Tesco Handmade Bold"/>
                <a:cs typeface="Tesco Handmade Bold"/>
              </a:defRPr>
            </a:lvl3pPr>
            <a:lvl4pPr>
              <a:defRPr>
                <a:latin typeface="Tesco Handmade Bold"/>
                <a:cs typeface="Tesco Handmade Bold"/>
              </a:defRPr>
            </a:lvl4pPr>
            <a:lvl5pPr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INTROUDCTION PARAGRAPH TO GO HERE</a:t>
            </a:r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663575" y="2195871"/>
            <a:ext cx="7885113" cy="3088968"/>
          </a:xfrm>
          <a:prstGeom prst="rect">
            <a:avLst/>
          </a:prstGeom>
        </p:spPr>
        <p:txBody>
          <a:bodyPr vert="horz"/>
          <a:lstStyle>
            <a:lvl1pPr marL="457200" indent="-457200">
              <a:buFont typeface="Arial"/>
              <a:buChar char="•"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>
              <a:defRPr>
                <a:latin typeface="Tesco Handmade Bold"/>
                <a:cs typeface="Tesco Handmade Bold"/>
              </a:defRPr>
            </a:lvl3pPr>
            <a:lvl4pPr>
              <a:defRPr>
                <a:latin typeface="Tesco Handmade Bold"/>
                <a:cs typeface="Tesco Handmade Bold"/>
              </a:defRPr>
            </a:lvl4pPr>
            <a:lvl5pPr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Bullet points</a:t>
            </a:r>
          </a:p>
        </p:txBody>
      </p:sp>
    </p:spTree>
    <p:extLst>
      <p:ext uri="{BB962C8B-B14F-4D97-AF65-F5344CB8AC3E}">
        <p14:creationId xmlns:p14="http://schemas.microsoft.com/office/powerpoint/2010/main" val="255736609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Image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8" name="Picture 7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39763" y="1327150"/>
            <a:ext cx="8004175" cy="22780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60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SPACE TO INSERT A </a:t>
            </a:r>
            <a:br>
              <a:rPr lang="en-US" dirty="0" smtClean="0"/>
            </a:br>
            <a:r>
              <a:rPr lang="en-US" dirty="0" smtClean="0"/>
              <a:t>QUOTE OR STATISTIC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132335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5940000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10" name="Picture 9" descr="Tesco_4 col 2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5999" y="6230918"/>
            <a:ext cx="1284112" cy="351052"/>
          </a:xfrm>
          <a:prstGeom prst="rect">
            <a:avLst/>
          </a:prstGeom>
        </p:spPr>
      </p:pic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846139"/>
            <a:ext cx="8229600" cy="2349346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ts val="9000"/>
              </a:lnSpc>
              <a:spcBef>
                <a:spcPts val="0"/>
              </a:spcBef>
              <a:buNone/>
              <a:defRPr sz="8800">
                <a:solidFill>
                  <a:schemeClr val="bg1"/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 sz="4000">
                <a:latin typeface="Tesco Handmade Bold"/>
                <a:cs typeface="Tesco Handmade Bold"/>
              </a:defRPr>
            </a:lvl2pPr>
            <a:lvl3pPr marL="914400" indent="0">
              <a:buNone/>
              <a:defRPr sz="4000">
                <a:latin typeface="Tesco Handmade Bold"/>
                <a:cs typeface="Tesco Handmade Bold"/>
              </a:defRPr>
            </a:lvl3pPr>
            <a:lvl4pPr marL="1371600" indent="0">
              <a:buNone/>
              <a:defRPr sz="4000">
                <a:latin typeface="Tesco Handmade Bold"/>
                <a:cs typeface="Tesco Handmade Bold"/>
              </a:defRPr>
            </a:lvl4pPr>
            <a:lvl5pPr marL="1828800" indent="0">
              <a:buNone/>
              <a:defRPr sz="4000"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BUILDING A </a:t>
            </a:r>
            <a:br>
              <a:rPr lang="en-US" dirty="0" smtClean="0"/>
            </a:br>
            <a:r>
              <a:rPr lang="en-US" dirty="0" smtClean="0"/>
              <a:t>BETTER TESCO</a:t>
            </a:r>
            <a:endParaRPr lang="en-US" dirty="0"/>
          </a:p>
        </p:txBody>
      </p:sp>
      <p:sp>
        <p:nvSpPr>
          <p:cNvPr id="15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3195485"/>
            <a:ext cx="3311832" cy="1442063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ts val="9000"/>
              </a:lnSpc>
              <a:spcBef>
                <a:spcPts val="0"/>
              </a:spcBef>
              <a:buNone/>
              <a:defRPr sz="6000">
                <a:solidFill>
                  <a:schemeClr val="bg1"/>
                </a:solidFill>
                <a:latin typeface="Tesco Handmade Light"/>
                <a:cs typeface="Tesco Handmade Light"/>
              </a:defRPr>
            </a:lvl1pPr>
            <a:lvl2pPr marL="457200" indent="0">
              <a:buNone/>
              <a:defRPr sz="4000">
                <a:latin typeface="Tesco Handmade Bold"/>
                <a:cs typeface="Tesco Handmade Bold"/>
              </a:defRPr>
            </a:lvl2pPr>
            <a:lvl3pPr marL="914400" indent="0">
              <a:buNone/>
              <a:defRPr sz="4000">
                <a:latin typeface="Tesco Handmade Bold"/>
                <a:cs typeface="Tesco Handmade Bold"/>
              </a:defRPr>
            </a:lvl3pPr>
            <a:lvl4pPr marL="1371600" indent="0">
              <a:buNone/>
              <a:defRPr sz="4000">
                <a:latin typeface="Tesco Handmade Bold"/>
                <a:cs typeface="Tesco Handmade Bold"/>
              </a:defRPr>
            </a:lvl4pPr>
            <a:lvl5pPr marL="1828800" indent="0">
              <a:buNone/>
              <a:defRPr sz="4000"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2014/15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055605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Header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8" name="Picture 7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533067" y="1669074"/>
            <a:ext cx="7732712" cy="197213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7200">
                <a:solidFill>
                  <a:schemeClr val="accent5">
                    <a:lumMod val="75000"/>
                  </a:schemeClr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 marL="914400" indent="0">
              <a:buNone/>
              <a:defRPr>
                <a:latin typeface="Tesco Handmade Bold"/>
                <a:cs typeface="Tesco Handmade Bold"/>
              </a:defRPr>
            </a:lvl3pPr>
            <a:lvl4pPr marL="1371600" indent="0">
              <a:buNone/>
              <a:defRPr>
                <a:latin typeface="Tesco Handmade Bold"/>
                <a:cs typeface="Tesco Handmade Bold"/>
              </a:defRPr>
            </a:lvl4pPr>
            <a:lvl5pPr marL="1828800" indent="0">
              <a:buNone/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SECTION HEADER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533400" y="3641212"/>
            <a:ext cx="7732713" cy="12366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>
                <a:solidFill>
                  <a:schemeClr val="accent5"/>
                </a:solidFill>
                <a:latin typeface="Tesco Handmade Bold"/>
                <a:cs typeface="Tesco Handmade Bold"/>
              </a:defRPr>
            </a:lvl1pPr>
          </a:lstStyle>
          <a:p>
            <a:pPr lvl="0"/>
            <a:r>
              <a:rPr lang="en-US" dirty="0" smtClean="0"/>
              <a:t>SUB HEADER TO GO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133373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92971"/>
            <a:ext cx="7939088" cy="604757"/>
          </a:xfrm>
          <a:prstGeom prst="rect">
            <a:avLst/>
          </a:prstGeom>
        </p:spPr>
        <p:txBody>
          <a:bodyPr vert="horz"/>
          <a:lstStyle>
            <a:lvl1pPr>
              <a:defRPr lang="en-GB"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ea typeface="+mn-ea"/>
                <a:cs typeface="Tesco Handmade Bold"/>
              </a:defRPr>
            </a:lvl1pPr>
          </a:lstStyle>
          <a:p>
            <a:pPr marL="0" lvl="0" indent="0" algn="l">
              <a:spcBef>
                <a:spcPct val="20000"/>
              </a:spcBef>
              <a:buFont typeface="Arial"/>
            </a:pPr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11188" y="1568450"/>
            <a:ext cx="7956550" cy="4948238"/>
          </a:xfrm>
          <a:prstGeom prst="rect">
            <a:avLst/>
          </a:prstGeom>
        </p:spPr>
        <p:txBody>
          <a:bodyPr vert="horz"/>
          <a:lstStyle>
            <a:lvl1pPr>
              <a:defRPr lang="en-US" sz="2400" baseline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esco Handmade Bold"/>
              </a:defRPr>
            </a:lvl1pPr>
            <a:lvl2pPr>
              <a:defRPr lang="en-US" smtClean="0">
                <a:latin typeface="Tesco Handmade Bold"/>
                <a:cs typeface="Tesco Handmade Bold"/>
              </a:defRPr>
            </a:lvl2pPr>
            <a:lvl3pPr>
              <a:defRPr lang="en-US" smtClean="0">
                <a:latin typeface="Tesco Handmade Bold"/>
                <a:cs typeface="Tesco Handmade Bold"/>
              </a:defRPr>
            </a:lvl3pPr>
            <a:lvl4pPr>
              <a:defRPr lang="en-US" smtClean="0">
                <a:latin typeface="Tesco Handmade Bold"/>
                <a:cs typeface="Tesco Handmade Bold"/>
              </a:defRPr>
            </a:lvl4pPr>
            <a:lvl5pPr>
              <a:defRPr lang="en-GB">
                <a:latin typeface="Tesco Handmade Bold"/>
                <a:cs typeface="Tesco Handmade Bold"/>
              </a:defRPr>
            </a:lvl5pPr>
          </a:lstStyle>
          <a:p>
            <a:pPr marL="457200" lvl="0" indent="-457200"/>
            <a:r>
              <a:rPr lang="en-US" smtClean="0"/>
              <a:t>Click to edit Master text styles</a:t>
            </a:r>
          </a:p>
          <a:p>
            <a:pPr marL="457200" lvl="1" indent="0">
              <a:buNone/>
            </a:pPr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54127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orient="horz" pos="459">
          <p15:clr>
            <a:srgbClr val="FBAE40"/>
          </p15:clr>
        </p15:guide>
        <p15:guide id="4" pos="385">
          <p15:clr>
            <a:srgbClr val="FBAE40"/>
          </p15:clr>
        </p15:guide>
        <p15:guide id="5" pos="5397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43276"/>
            <a:ext cx="7939088" cy="604757"/>
          </a:xfrm>
          <a:prstGeom prst="rect">
            <a:avLst/>
          </a:prstGeom>
        </p:spPr>
        <p:txBody>
          <a:bodyPr vert="horz"/>
          <a:lstStyle>
            <a:lvl1pPr>
              <a:defRPr lang="en-GB"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ea typeface="+mn-ea"/>
                <a:cs typeface="Tesco Handmade Bold"/>
              </a:defRPr>
            </a:lvl1pPr>
          </a:lstStyle>
          <a:p>
            <a:pPr marL="0" lvl="0" indent="0" algn="l">
              <a:spcBef>
                <a:spcPct val="20000"/>
              </a:spcBef>
              <a:buFont typeface="Arial"/>
            </a:pPr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37114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orient="horz" pos="459">
          <p15:clr>
            <a:srgbClr val="FBAE40"/>
          </p15:clr>
        </p15:guide>
        <p15:guide id="4" pos="385">
          <p15:clr>
            <a:srgbClr val="FBAE40"/>
          </p15:clr>
        </p15:guide>
        <p15:guide id="5" pos="5397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663575" y="1409700"/>
            <a:ext cx="7885113" cy="786171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>
              <a:defRPr>
                <a:latin typeface="Tesco Handmade Bold"/>
                <a:cs typeface="Tesco Handmade Bold"/>
              </a:defRPr>
            </a:lvl3pPr>
            <a:lvl4pPr>
              <a:defRPr>
                <a:latin typeface="Tesco Handmade Bold"/>
                <a:cs typeface="Tesco Handmade Bold"/>
              </a:defRPr>
            </a:lvl4pPr>
            <a:lvl5pPr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INTROUDCTION PARAGRAPH TO GO HERE</a:t>
            </a:r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663575" y="2195871"/>
            <a:ext cx="7885113" cy="3088968"/>
          </a:xfrm>
          <a:prstGeom prst="rect">
            <a:avLst/>
          </a:prstGeom>
        </p:spPr>
        <p:txBody>
          <a:bodyPr vert="horz"/>
          <a:lstStyle>
            <a:lvl1pPr marL="457200" indent="-457200">
              <a:buFont typeface="Arial"/>
              <a:buChar char="•"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>
              <a:defRPr>
                <a:latin typeface="Tesco Handmade Bold"/>
                <a:cs typeface="Tesco Handmade Bold"/>
              </a:defRPr>
            </a:lvl3pPr>
            <a:lvl4pPr>
              <a:defRPr>
                <a:latin typeface="Tesco Handmade Bold"/>
                <a:cs typeface="Tesco Handmade Bold"/>
              </a:defRPr>
            </a:lvl4pPr>
            <a:lvl5pPr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Bullet points</a:t>
            </a:r>
          </a:p>
        </p:txBody>
      </p:sp>
    </p:spTree>
    <p:extLst>
      <p:ext uri="{BB962C8B-B14F-4D97-AF65-F5344CB8AC3E}">
        <p14:creationId xmlns:p14="http://schemas.microsoft.com/office/powerpoint/2010/main" val="248908678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Image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8" name="Picture 7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39763" y="1327150"/>
            <a:ext cx="8004175" cy="22780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600" baseline="0">
                <a:solidFill>
                  <a:schemeClr val="accent5">
                    <a:lumMod val="75000"/>
                  </a:schemeClr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SPACE TO INSERT A </a:t>
            </a:r>
            <a:br>
              <a:rPr lang="en-US" dirty="0" smtClean="0"/>
            </a:br>
            <a:r>
              <a:rPr lang="en-US" dirty="0" smtClean="0"/>
              <a:t>QUOTE OR STATISTIC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643377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5940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10" name="Picture 9" descr="Tesco_4 col 2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5999" y="6230918"/>
            <a:ext cx="1284112" cy="35105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2431">
            <a:off x="2597378" y="-34481"/>
            <a:ext cx="6525291" cy="600896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5302" y="463915"/>
            <a:ext cx="5309420" cy="13255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Tesco Handmade Bold" panose="02000000000000000000" pitchFamily="50" charset="0"/>
              </a:defRPr>
            </a:lvl1pPr>
          </a:lstStyle>
          <a:p>
            <a:r>
              <a:rPr lang="en-US" dirty="0" smtClean="0"/>
              <a:t>Title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9591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5940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10" name="Picture 9" descr="Tesco_4 col 2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5999" y="6230918"/>
            <a:ext cx="1284112" cy="35105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2431">
            <a:off x="957862" y="-901480"/>
            <a:ext cx="8805392" cy="81086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5302" y="463915"/>
            <a:ext cx="5309420" cy="13255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Tesco Handmade Bold" panose="02000000000000000000" pitchFamily="50" charset="0"/>
              </a:defRPr>
            </a:lvl1pPr>
          </a:lstStyle>
          <a:p>
            <a:r>
              <a:rPr lang="en-US" dirty="0" smtClean="0"/>
              <a:t>AWARD TITLE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 rot="399268">
            <a:off x="2959341" y="1844404"/>
            <a:ext cx="4802434" cy="225119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esco Handmade Light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winner</a:t>
            </a:r>
          </a:p>
        </p:txBody>
      </p:sp>
    </p:spTree>
    <p:extLst>
      <p:ext uri="{BB962C8B-B14F-4D97-AF65-F5344CB8AC3E}">
        <p14:creationId xmlns:p14="http://schemas.microsoft.com/office/powerpoint/2010/main" val="38486352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358" y="1435"/>
          <a:ext cx="1357" cy="14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3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358" y="1435"/>
                        <a:ext cx="1357" cy="14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435506"/>
      </p:ext>
    </p:extLst>
  </p:cSld>
  <p:clrMapOvr>
    <a:masterClrMapping/>
  </p:clrMapOvr>
  <p:transition spd="slow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c id"/>
          <p:cNvSpPr txBox="1">
            <a:spLocks noChangeArrowheads="1"/>
          </p:cNvSpPr>
          <p:nvPr/>
        </p:nvSpPr>
        <p:spPr bwMode="auto">
          <a:xfrm>
            <a:off x="8614312" y="37255"/>
            <a:ext cx="301290" cy="12472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defTabSz="932962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sz="816" dirty="0" smtClean="0">
              <a:solidFill>
                <a:srgbClr val="000000"/>
              </a:solidFill>
              <a:latin typeface="Arial"/>
            </a:endParaRPr>
          </a:p>
        </p:txBody>
      </p:sp>
      <p:grpSp>
        <p:nvGrpSpPr>
          <p:cNvPr id="5" name="McK Title Elements"/>
          <p:cNvGrpSpPr>
            <a:grpSpLocks/>
          </p:cNvGrpSpPr>
          <p:nvPr/>
        </p:nvGrpSpPr>
        <p:grpSpPr bwMode="auto">
          <a:xfrm>
            <a:off x="1" y="1"/>
            <a:ext cx="9140760" cy="6859620"/>
            <a:chOff x="0" y="0"/>
            <a:chExt cx="5643" cy="4235"/>
          </a:xfrm>
        </p:grpSpPr>
        <p:sp>
          <p:nvSpPr>
            <p:cNvPr id="6" name="McK Document type" hidden="1"/>
            <p:cNvSpPr txBox="1">
              <a:spLocks noChangeArrowheads="1"/>
            </p:cNvSpPr>
            <p:nvPr/>
          </p:nvSpPr>
          <p:spPr bwMode="auto">
            <a:xfrm>
              <a:off x="1663" y="3104"/>
              <a:ext cx="3109" cy="138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b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defTabSz="932962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428" dirty="0" smtClean="0">
                  <a:solidFill>
                    <a:srgbClr val="000000"/>
                  </a:solidFill>
                  <a:latin typeface="Arial"/>
                </a:rPr>
                <a:t>Document type</a:t>
              </a:r>
            </a:p>
          </p:txBody>
        </p:sp>
        <p:sp>
          <p:nvSpPr>
            <p:cNvPr id="7" name="McK Date" hidden="1"/>
            <p:cNvSpPr txBox="1">
              <a:spLocks noChangeArrowheads="1"/>
            </p:cNvSpPr>
            <p:nvPr/>
          </p:nvSpPr>
          <p:spPr bwMode="auto">
            <a:xfrm>
              <a:off x="1663" y="3275"/>
              <a:ext cx="3109" cy="138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defTabSz="932962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428" dirty="0" smtClean="0">
                  <a:solidFill>
                    <a:srgbClr val="000000"/>
                  </a:solidFill>
                  <a:latin typeface="Arial"/>
                </a:rPr>
                <a:t>Date</a:t>
              </a:r>
            </a:p>
          </p:txBody>
        </p:sp>
        <p:sp>
          <p:nvSpPr>
            <p:cNvPr id="8" name="McK Disclaimer" hidden="1"/>
            <p:cNvSpPr>
              <a:spLocks noChangeArrowheads="1"/>
            </p:cNvSpPr>
            <p:nvPr/>
          </p:nvSpPr>
          <p:spPr bwMode="auto">
            <a:xfrm>
              <a:off x="1663" y="3710"/>
              <a:ext cx="3226" cy="158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b">
              <a:spAutoFit/>
            </a:bodyPr>
            <a:lstStyle/>
            <a:p>
              <a:pPr defTabSz="821202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816" dirty="0">
                  <a:solidFill>
                    <a:srgbClr val="000000"/>
                  </a:solidFill>
                </a:rPr>
                <a:t>CONFIDENTIAL AND PROPRIETARY</a:t>
              </a:r>
            </a:p>
            <a:p>
              <a:pPr defTabSz="821202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816" dirty="0">
                  <a:solidFill>
                    <a:srgbClr val="000000"/>
                  </a:solidFill>
                </a:rPr>
                <a:t>Any use of this material without specific permission of McKinsey &amp; Company is strictly prohibited</a:t>
              </a:r>
            </a:p>
          </p:txBody>
        </p:sp>
        <p:sp>
          <p:nvSpPr>
            <p:cNvPr id="9" name="TitleBottomPlaceholder" hidden="1"/>
            <p:cNvSpPr>
              <a:spLocks noChangeArrowheads="1"/>
            </p:cNvSpPr>
            <p:nvPr/>
          </p:nvSpPr>
          <p:spPr bwMode="auto">
            <a:xfrm>
              <a:off x="0" y="1410"/>
              <a:ext cx="1382" cy="2825"/>
            </a:xfrm>
            <a:prstGeom prst="rect">
              <a:avLst/>
            </a:prstGeom>
            <a:solidFill>
              <a:srgbClr val="0065CC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defTabSz="932962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632" dirty="0">
                <a:solidFill>
                  <a:srgbClr val="000000"/>
                </a:solidFill>
              </a:endParaRPr>
            </a:p>
          </p:txBody>
        </p:sp>
        <p:sp>
          <p:nvSpPr>
            <p:cNvPr id="10" name="TitleTopPlaceholder" hidden="1"/>
            <p:cNvSpPr>
              <a:spLocks noChangeArrowheads="1"/>
            </p:cNvSpPr>
            <p:nvPr/>
          </p:nvSpPr>
          <p:spPr bwMode="auto">
            <a:xfrm>
              <a:off x="0" y="0"/>
              <a:ext cx="1382" cy="1410"/>
            </a:xfrm>
            <a:prstGeom prst="rect">
              <a:avLst/>
            </a:prstGeom>
            <a:solidFill>
              <a:srgbClr val="91AFFF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defTabSz="932962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632" dirty="0">
                <a:solidFill>
                  <a:srgbClr val="000000"/>
                </a:solidFill>
              </a:endParaRPr>
            </a:p>
          </p:txBody>
        </p:sp>
        <p:sp>
          <p:nvSpPr>
            <p:cNvPr id="11" name="Rectangle 1189" hidden="1"/>
            <p:cNvSpPr>
              <a:spLocks noChangeArrowheads="1"/>
            </p:cNvSpPr>
            <p:nvPr/>
          </p:nvSpPr>
          <p:spPr bwMode="auto">
            <a:xfrm>
              <a:off x="0" y="0"/>
              <a:ext cx="5643" cy="4234"/>
            </a:xfrm>
            <a:prstGeom prst="rect">
              <a:avLst/>
            </a:prstGeom>
            <a:noFill/>
            <a:ln w="3175">
              <a:solidFill>
                <a:srgbClr val="000000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defTabSz="932962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632" dirty="0">
                <a:solidFill>
                  <a:srgbClr val="000000"/>
                </a:solidFill>
              </a:endParaRPr>
            </a:p>
          </p:txBody>
        </p:sp>
      </p:grpSp>
      <p:pic>
        <p:nvPicPr>
          <p:cNvPr id="12" name="TitleBottomBarBW" hidden="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20060" y="6574545"/>
            <a:ext cx="1670055" cy="195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SlideBottomBar"/>
          <p:cNvSpPr>
            <a:spLocks noChangeArrowheads="1"/>
          </p:cNvSpPr>
          <p:nvPr userDrawn="1">
            <p:custDataLst>
              <p:tags r:id="rId1"/>
            </p:custDataLst>
          </p:nvPr>
        </p:nvSpPr>
        <p:spPr bwMode="auto">
          <a:xfrm>
            <a:off x="0" y="6428769"/>
            <a:ext cx="9144000" cy="430852"/>
          </a:xfrm>
          <a:prstGeom prst="rect">
            <a:avLst/>
          </a:prstGeom>
          <a:solidFill>
            <a:srgbClr val="C7DFFB"/>
          </a:solidFill>
          <a:ln>
            <a:noFill/>
          </a:ln>
          <a:effectLst/>
          <a:extLst/>
        </p:spPr>
        <p:txBody>
          <a:bodyPr wrap="none" anchor="ctr"/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32" dirty="0">
              <a:solidFill>
                <a:srgbClr val="000000"/>
              </a:solidFill>
            </a:endParaRPr>
          </a:p>
        </p:txBody>
      </p:sp>
      <p:sp>
        <p:nvSpPr>
          <p:cNvPr id="14" name="SlideLogoText"/>
          <p:cNvSpPr>
            <a:spLocks noChangeArrowheads="1"/>
          </p:cNvSpPr>
          <p:nvPr userDrawn="1">
            <p:custDataLst>
              <p:tags r:id="rId2"/>
            </p:custDataLst>
          </p:nvPr>
        </p:nvSpPr>
        <p:spPr bwMode="auto">
          <a:xfrm>
            <a:off x="7192379" y="6564117"/>
            <a:ext cx="1310164" cy="160154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 anchor="ctr">
            <a:spAutoFit/>
          </a:bodyPr>
          <a:lstStyle/>
          <a:p>
            <a:pPr algn="r" defTabSz="913526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20" dirty="0">
                <a:solidFill>
                  <a:srgbClr val="000000"/>
                </a:solidFill>
              </a:rPr>
              <a:t>McKinsey &amp; Company</a:t>
            </a:r>
          </a:p>
        </p:txBody>
      </p:sp>
      <p:sp>
        <p:nvSpPr>
          <p:cNvPr id="15" name="SlideLogoSeparator"/>
          <p:cNvSpPr>
            <a:spLocks noChangeArrowheads="1"/>
          </p:cNvSpPr>
          <p:nvPr userDrawn="1">
            <p:custDataLst>
              <p:tags r:id="rId3"/>
            </p:custDataLst>
          </p:nvPr>
        </p:nvSpPr>
        <p:spPr bwMode="auto">
          <a:xfrm>
            <a:off x="8590015" y="6534052"/>
            <a:ext cx="42116" cy="18627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 anchor="ctr"/>
          <a:lstStyle/>
          <a:p>
            <a:pPr algn="r" defTabSz="913526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24" dirty="0">
                <a:solidFill>
                  <a:srgbClr val="000000"/>
                </a:solidFill>
              </a:rPr>
              <a:t>|</a:t>
            </a:r>
          </a:p>
        </p:txBody>
      </p:sp>
      <p:sp>
        <p:nvSpPr>
          <p:cNvPr id="16" name="SlideBottomBar"/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auto">
          <a:xfrm>
            <a:off x="0" y="4784727"/>
            <a:ext cx="9144000" cy="1655379"/>
          </a:xfrm>
          <a:prstGeom prst="rect">
            <a:avLst/>
          </a:prstGeom>
          <a:gradFill rotWithShape="1">
            <a:gsLst>
              <a:gs pos="0">
                <a:schemeClr val="bg1">
                  <a:alpha val="500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32" dirty="0">
              <a:solidFill>
                <a:srgbClr val="000000"/>
              </a:solidFill>
            </a:endParaRPr>
          </a:p>
        </p:txBody>
      </p:sp>
      <p:sp>
        <p:nvSpPr>
          <p:cNvPr id="13314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2693795" y="2176938"/>
            <a:ext cx="5036084" cy="1004890"/>
          </a:xfrm>
          <a:prstGeom prst="rect">
            <a:avLst/>
          </a:prstGeom>
        </p:spPr>
        <p:txBody>
          <a:bodyPr/>
          <a:lstStyle>
            <a:lvl1pPr>
              <a:defRPr sz="3265" b="0" baseline="0">
                <a:latin typeface="+mj-lt"/>
                <a:ea typeface="+mj-ea"/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1331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2693795" y="3945699"/>
            <a:ext cx="5036084" cy="219820"/>
          </a:xfrm>
        </p:spPr>
        <p:txBody>
          <a:bodyPr/>
          <a:lstStyle>
            <a:lvl1pPr>
              <a:defRPr sz="1428" baseline="0">
                <a:latin typeface="+mj-lt"/>
                <a:ea typeface="+mj-ea"/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17" name="Slide Number Placeholder 1"/>
          <p:cNvSpPr>
            <a:spLocks noGrp="1"/>
          </p:cNvSpPr>
          <p:nvPr>
            <p:ph type="sldNum" sz="quarter" idx="10"/>
            <p:custDataLst>
              <p:tags r:id="rId5"/>
            </p:custDataLst>
          </p:nvPr>
        </p:nvSpPr>
        <p:spPr/>
        <p:txBody>
          <a:bodyPr/>
          <a:lstStyle>
            <a:lvl1pPr algn="l">
              <a:defRPr lang="en-US" sz="102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17B93253-B7FA-48A6-A005-8DCE91E878F4}" type="slidenum">
              <a:rPr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71297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61984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0" name="think-cell Slide" r:id="rId15" imgW="360" imgH="360" progId="TCLayout.ActiveDocument.1">
                  <p:embed/>
                </p:oleObj>
              </mc:Choice>
              <mc:Fallback>
                <p:oleObj name="think-cell Slide" r:id="rId15" imgW="360" imgH="36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61984" cy="16197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SlideBottomBar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0" y="6428769"/>
            <a:ext cx="9144000" cy="430852"/>
          </a:xfrm>
          <a:prstGeom prst="rect">
            <a:avLst/>
          </a:prstGeom>
          <a:solidFill>
            <a:srgbClr val="C7DFFB"/>
          </a:solidFill>
          <a:ln>
            <a:noFill/>
          </a:ln>
          <a:effectLst/>
          <a:extLst/>
        </p:spPr>
        <p:txBody>
          <a:bodyPr wrap="none" anchor="ctr"/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32" dirty="0">
              <a:solidFill>
                <a:srgbClr val="000000"/>
              </a:solidFill>
            </a:endParaRPr>
          </a:p>
        </p:txBody>
      </p:sp>
      <p:sp>
        <p:nvSpPr>
          <p:cNvPr id="6" name="doc id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8246609" y="37255"/>
            <a:ext cx="670614" cy="12472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/>
          <a:lstStyle/>
          <a:p>
            <a:pPr algn="r" defTabSz="913526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16" dirty="0">
              <a:solidFill>
                <a:srgbClr val="000000"/>
              </a:solidFill>
            </a:endParaRPr>
          </a:p>
        </p:txBody>
      </p:sp>
      <p:sp>
        <p:nvSpPr>
          <p:cNvPr id="7" name="McK 1. On-page tracker" hidden="1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21489" y="27536"/>
            <a:ext cx="894706" cy="22420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28" dirty="0">
                <a:solidFill>
                  <a:srgbClr val="808080"/>
                </a:solidFill>
              </a:rPr>
              <a:t>TRACKER</a:t>
            </a:r>
          </a:p>
        </p:txBody>
      </p:sp>
      <p:sp>
        <p:nvSpPr>
          <p:cNvPr id="8" name="McK 3. Unit of measure" hidden="1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21489" y="542616"/>
            <a:ext cx="8794113" cy="25626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32" dirty="0" smtClean="0">
                <a:solidFill>
                  <a:srgbClr val="808080"/>
                </a:solidFill>
                <a:latin typeface="Arial"/>
              </a:rPr>
              <a:t>Unit of measure</a:t>
            </a:r>
          </a:p>
        </p:txBody>
      </p:sp>
      <p:grpSp>
        <p:nvGrpSpPr>
          <p:cNvPr id="9" name="McK Slide Elements" hidden="1"/>
          <p:cNvGrpSpPr>
            <a:grpSpLocks/>
          </p:cNvGrpSpPr>
          <p:nvPr>
            <p:custDataLst>
              <p:tags r:id="rId7"/>
            </p:custDataLst>
          </p:nvPr>
        </p:nvGrpSpPr>
        <p:grpSpPr bwMode="auto">
          <a:xfrm>
            <a:off x="121489" y="6198769"/>
            <a:ext cx="8722840" cy="526418"/>
            <a:chOff x="75" y="3827"/>
            <a:chExt cx="5385" cy="325"/>
          </a:xfrm>
        </p:grpSpPr>
        <p:sp>
          <p:nvSpPr>
            <p:cNvPr id="10" name="McK 4. Footnote"/>
            <p:cNvSpPr txBox="1">
              <a:spLocks noChangeArrowheads="1"/>
            </p:cNvSpPr>
            <p:nvPr/>
          </p:nvSpPr>
          <p:spPr bwMode="auto">
            <a:xfrm>
              <a:off x="75" y="3827"/>
              <a:ext cx="5385" cy="9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b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020" dirty="0" smtClean="0">
                  <a:solidFill>
                    <a:srgbClr val="000000"/>
                  </a:solidFill>
                  <a:latin typeface="Arial"/>
                </a:rPr>
                <a:t>1 Footnote</a:t>
              </a:r>
            </a:p>
          </p:txBody>
        </p:sp>
        <p:sp>
          <p:nvSpPr>
            <p:cNvPr id="11" name="McK 5. Source"/>
            <p:cNvSpPr>
              <a:spLocks noChangeArrowheads="1"/>
            </p:cNvSpPr>
            <p:nvPr/>
          </p:nvSpPr>
          <p:spPr bwMode="auto">
            <a:xfrm>
              <a:off x="75" y="4053"/>
              <a:ext cx="4323" cy="9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ctr">
              <a:spAutoFit/>
            </a:bodyPr>
            <a:lstStyle/>
            <a:p>
              <a:pPr marL="621975" indent="-621975" defTabSz="913526" fontAlgn="base">
                <a:spcBef>
                  <a:spcPct val="0"/>
                </a:spcBef>
                <a:spcAft>
                  <a:spcPct val="0"/>
                </a:spcAft>
                <a:tabLst>
                  <a:tab pos="625214" algn="l"/>
                </a:tabLst>
                <a:defRPr/>
              </a:pPr>
              <a:r>
                <a:rPr lang="en-US" sz="1020" dirty="0">
                  <a:solidFill>
                    <a:srgbClr val="000000"/>
                  </a:solidFill>
                </a:rPr>
                <a:t>SOURCE: Source</a:t>
              </a:r>
            </a:p>
          </p:txBody>
        </p:sp>
      </p:grpSp>
      <p:grpSp>
        <p:nvGrpSpPr>
          <p:cNvPr id="12" name="ACET" hidden="1"/>
          <p:cNvGrpSpPr>
            <a:grpSpLocks/>
          </p:cNvGrpSpPr>
          <p:nvPr>
            <p:custDataLst>
              <p:tags r:id="rId8"/>
            </p:custDataLst>
          </p:nvPr>
        </p:nvGrpSpPr>
        <p:grpSpPr bwMode="auto">
          <a:xfrm>
            <a:off x="1482155" y="1137061"/>
            <a:ext cx="4350892" cy="531276"/>
            <a:chOff x="915" y="702"/>
            <a:chExt cx="2686" cy="328"/>
          </a:xfrm>
        </p:grpSpPr>
        <p:cxnSp>
          <p:nvCxnSpPr>
            <p:cNvPr id="13" name="AutoShape 249"/>
            <p:cNvCxnSpPr>
              <a:cxnSpLocks noChangeShapeType="1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</p:cxnSp>
        <p:sp>
          <p:nvSpPr>
            <p:cNvPr id="14" name="AutoShape 250"/>
            <p:cNvSpPr>
              <a:spLocks noChangeArrowheads="1"/>
            </p:cNvSpPr>
            <p:nvPr/>
          </p:nvSpPr>
          <p:spPr bwMode="auto">
            <a:xfrm>
              <a:off x="915" y="702"/>
              <a:ext cx="2686" cy="328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/>
          </p:spPr>
          <p:txBody>
            <a:bodyPr lIns="0" tIns="0" rIns="0" bIns="18288" anchor="b">
              <a:spAutoFit/>
            </a:bodyPr>
            <a:lstStyle/>
            <a:p>
              <a:pPr defTabSz="932962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632" b="1" dirty="0">
                  <a:solidFill>
                    <a:srgbClr val="000000"/>
                  </a:solidFill>
                </a:rPr>
                <a:t>Title</a:t>
              </a:r>
            </a:p>
            <a:p>
              <a:pPr defTabSz="932962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632" dirty="0">
                  <a:solidFill>
                    <a:srgbClr val="808080"/>
                  </a:solidFill>
                </a:rPr>
                <a:t>Unit of measure</a:t>
              </a:r>
            </a:p>
          </p:txBody>
        </p:sp>
      </p:grpSp>
      <p:sp>
        <p:nvSpPr>
          <p:cNvPr id="15" name="SlideLogoText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7192379" y="6564117"/>
            <a:ext cx="1310164" cy="160154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 anchor="ctr">
            <a:spAutoFit/>
          </a:bodyPr>
          <a:lstStyle/>
          <a:p>
            <a:pPr algn="r" defTabSz="913526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20" dirty="0">
                <a:solidFill>
                  <a:srgbClr val="000000"/>
                </a:solidFill>
              </a:rPr>
              <a:t>McKinsey &amp; Company</a:t>
            </a:r>
          </a:p>
        </p:txBody>
      </p:sp>
      <p:sp>
        <p:nvSpPr>
          <p:cNvPr id="16" name="SlideLogoSeparator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8590015" y="6534052"/>
            <a:ext cx="42116" cy="18627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 anchor="ctr"/>
          <a:lstStyle/>
          <a:p>
            <a:pPr algn="r" defTabSz="913526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24" dirty="0">
                <a:solidFill>
                  <a:srgbClr val="000000"/>
                </a:solidFill>
              </a:rPr>
              <a:t>|</a:t>
            </a:r>
          </a:p>
        </p:txBody>
      </p:sp>
      <p:sp>
        <p:nvSpPr>
          <p:cNvPr id="17" name="SlideBottomBar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0" y="4784727"/>
            <a:ext cx="9144000" cy="1655379"/>
          </a:xfrm>
          <a:prstGeom prst="rect">
            <a:avLst/>
          </a:prstGeom>
          <a:gradFill rotWithShape="1">
            <a:gsLst>
              <a:gs pos="0">
                <a:schemeClr val="bg1">
                  <a:alpha val="500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32" dirty="0">
              <a:solidFill>
                <a:srgbClr val="000000"/>
              </a:solidFill>
            </a:endParaRPr>
          </a:p>
        </p:txBody>
      </p:sp>
      <p:sp>
        <p:nvSpPr>
          <p:cNvPr id="18" name="SlideBottomBar"/>
          <p:cNvSpPr>
            <a:spLocks noChangeArrowheads="1"/>
          </p:cNvSpPr>
          <p:nvPr userDrawn="1">
            <p:custDataLst>
              <p:tags r:id="rId12"/>
            </p:custDataLst>
          </p:nvPr>
        </p:nvSpPr>
        <p:spPr bwMode="auto">
          <a:xfrm>
            <a:off x="0" y="4784727"/>
            <a:ext cx="9144000" cy="1655379"/>
          </a:xfrm>
          <a:prstGeom prst="rect">
            <a:avLst/>
          </a:prstGeom>
          <a:gradFill rotWithShape="1">
            <a:gsLst>
              <a:gs pos="0">
                <a:schemeClr val="bg1">
                  <a:alpha val="500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32" dirty="0">
              <a:solidFill>
                <a:srgbClr val="000000"/>
              </a:solidFill>
            </a:endParaRPr>
          </a:p>
        </p:txBody>
      </p:sp>
      <p:sp>
        <p:nvSpPr>
          <p:cNvPr id="4" name="McK 2. Slide Title"/>
          <p:cNvSpPr>
            <a:spLocks noGrp="1" noChangeArrowheads="1"/>
          </p:cNvSpPr>
          <p:nvPr>
            <p:ph type="title"/>
          </p:nvPr>
        </p:nvSpPr>
        <p:spPr bwMode="auto">
          <a:xfrm>
            <a:off x="121489" y="234863"/>
            <a:ext cx="8794113" cy="29832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>
              <a:defRPr baseline="0">
                <a:latin typeface="+mj-lt"/>
                <a:ea typeface="+mj-ea"/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19" name="Slide Number Placeholder 1"/>
          <p:cNvSpPr>
            <a:spLocks noGrp="1"/>
          </p:cNvSpPr>
          <p:nvPr>
            <p:ph type="sldNum" sz="quarter" idx="10"/>
            <p:custDataLst>
              <p:tags r:id="rId13"/>
            </p:custDataLst>
          </p:nvPr>
        </p:nvSpPr>
        <p:spPr/>
        <p:txBody>
          <a:bodyPr/>
          <a:lstStyle>
            <a:lvl1pPr algn="l">
              <a:defRPr lang="en-US" sz="102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2332B40F-326E-4938-93EA-AF222A050486}" type="slidenum">
              <a:rPr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32539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61984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4" name="think-cell Slide" r:id="rId15" imgW="360" imgH="360" progId="TCLayout.ActiveDocument.1">
                  <p:embed/>
                </p:oleObj>
              </mc:Choice>
              <mc:Fallback>
                <p:oleObj name="think-cell Slide" r:id="rId15" imgW="360" imgH="36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61984" cy="16197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BottomBar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0" y="6428769"/>
            <a:ext cx="9144000" cy="430852"/>
          </a:xfrm>
          <a:prstGeom prst="rect">
            <a:avLst/>
          </a:prstGeom>
          <a:solidFill>
            <a:srgbClr val="C7DFFB"/>
          </a:solidFill>
          <a:ln>
            <a:noFill/>
          </a:ln>
          <a:effectLst/>
          <a:extLst/>
        </p:spPr>
        <p:txBody>
          <a:bodyPr wrap="none" anchor="ctr"/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32" dirty="0">
              <a:solidFill>
                <a:srgbClr val="000000"/>
              </a:solidFill>
            </a:endParaRPr>
          </a:p>
        </p:txBody>
      </p:sp>
      <p:sp>
        <p:nvSpPr>
          <p:cNvPr id="5" name="doc id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8246609" y="37255"/>
            <a:ext cx="670614" cy="12472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/>
          <a:lstStyle/>
          <a:p>
            <a:pPr algn="r" defTabSz="913526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16" dirty="0">
              <a:solidFill>
                <a:srgbClr val="000000"/>
              </a:solidFill>
            </a:endParaRPr>
          </a:p>
        </p:txBody>
      </p:sp>
      <p:sp>
        <p:nvSpPr>
          <p:cNvPr id="6" name="McK 1. On-page tracker" hidden="1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21489" y="27536"/>
            <a:ext cx="894706" cy="22420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28" dirty="0">
                <a:solidFill>
                  <a:srgbClr val="808080"/>
                </a:solidFill>
              </a:rPr>
              <a:t>TRACKER</a:t>
            </a:r>
          </a:p>
        </p:txBody>
      </p:sp>
      <p:sp>
        <p:nvSpPr>
          <p:cNvPr id="7" name="McK 3. Unit of measure" hidden="1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21489" y="542616"/>
            <a:ext cx="8794113" cy="25626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32" dirty="0" smtClean="0">
                <a:solidFill>
                  <a:srgbClr val="808080"/>
                </a:solidFill>
                <a:latin typeface="Arial"/>
              </a:rPr>
              <a:t>Unit of measure</a:t>
            </a:r>
          </a:p>
        </p:txBody>
      </p:sp>
      <p:grpSp>
        <p:nvGrpSpPr>
          <p:cNvPr id="8" name="McK Slide Elements" hidden="1"/>
          <p:cNvGrpSpPr>
            <a:grpSpLocks/>
          </p:cNvGrpSpPr>
          <p:nvPr>
            <p:custDataLst>
              <p:tags r:id="rId7"/>
            </p:custDataLst>
          </p:nvPr>
        </p:nvGrpSpPr>
        <p:grpSpPr bwMode="auto">
          <a:xfrm>
            <a:off x="121489" y="6198769"/>
            <a:ext cx="8722840" cy="526418"/>
            <a:chOff x="75" y="3827"/>
            <a:chExt cx="5385" cy="325"/>
          </a:xfrm>
        </p:grpSpPr>
        <p:sp>
          <p:nvSpPr>
            <p:cNvPr id="9" name="McK 4. Footnote"/>
            <p:cNvSpPr txBox="1">
              <a:spLocks noChangeArrowheads="1"/>
            </p:cNvSpPr>
            <p:nvPr/>
          </p:nvSpPr>
          <p:spPr bwMode="auto">
            <a:xfrm>
              <a:off x="75" y="3827"/>
              <a:ext cx="5385" cy="9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b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020" dirty="0" smtClean="0">
                  <a:solidFill>
                    <a:srgbClr val="000000"/>
                  </a:solidFill>
                  <a:latin typeface="Arial"/>
                </a:rPr>
                <a:t>1 Footnote</a:t>
              </a:r>
            </a:p>
          </p:txBody>
        </p:sp>
        <p:sp>
          <p:nvSpPr>
            <p:cNvPr id="10" name="McK 5. Source"/>
            <p:cNvSpPr>
              <a:spLocks noChangeArrowheads="1"/>
            </p:cNvSpPr>
            <p:nvPr/>
          </p:nvSpPr>
          <p:spPr bwMode="auto">
            <a:xfrm>
              <a:off x="75" y="4053"/>
              <a:ext cx="4323" cy="9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ctr">
              <a:spAutoFit/>
            </a:bodyPr>
            <a:lstStyle/>
            <a:p>
              <a:pPr marL="621975" indent="-621975" defTabSz="913526" fontAlgn="base">
                <a:spcBef>
                  <a:spcPct val="0"/>
                </a:spcBef>
                <a:spcAft>
                  <a:spcPct val="0"/>
                </a:spcAft>
                <a:tabLst>
                  <a:tab pos="625214" algn="l"/>
                </a:tabLst>
                <a:defRPr/>
              </a:pPr>
              <a:r>
                <a:rPr lang="en-US" sz="1020" dirty="0">
                  <a:solidFill>
                    <a:srgbClr val="000000"/>
                  </a:solidFill>
                </a:rPr>
                <a:t>SOURCE: Source</a:t>
              </a:r>
            </a:p>
          </p:txBody>
        </p:sp>
      </p:grpSp>
      <p:grpSp>
        <p:nvGrpSpPr>
          <p:cNvPr id="11" name="ACET" hidden="1"/>
          <p:cNvGrpSpPr>
            <a:grpSpLocks/>
          </p:cNvGrpSpPr>
          <p:nvPr>
            <p:custDataLst>
              <p:tags r:id="rId8"/>
            </p:custDataLst>
          </p:nvPr>
        </p:nvGrpSpPr>
        <p:grpSpPr bwMode="auto">
          <a:xfrm>
            <a:off x="1482155" y="1137061"/>
            <a:ext cx="4350892" cy="531276"/>
            <a:chOff x="915" y="702"/>
            <a:chExt cx="2686" cy="328"/>
          </a:xfrm>
        </p:grpSpPr>
        <p:cxnSp>
          <p:nvCxnSpPr>
            <p:cNvPr id="12" name="AutoShape 249"/>
            <p:cNvCxnSpPr>
              <a:cxnSpLocks noChangeShapeType="1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</p:cxnSp>
        <p:sp>
          <p:nvSpPr>
            <p:cNvPr id="13" name="AutoShape 250"/>
            <p:cNvSpPr>
              <a:spLocks noChangeArrowheads="1"/>
            </p:cNvSpPr>
            <p:nvPr/>
          </p:nvSpPr>
          <p:spPr bwMode="auto">
            <a:xfrm>
              <a:off x="915" y="702"/>
              <a:ext cx="2686" cy="328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/>
          </p:spPr>
          <p:txBody>
            <a:bodyPr lIns="0" tIns="0" rIns="0" bIns="18288" anchor="b">
              <a:spAutoFit/>
            </a:bodyPr>
            <a:lstStyle/>
            <a:p>
              <a:pPr defTabSz="932962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632" b="1" dirty="0">
                  <a:solidFill>
                    <a:srgbClr val="000000"/>
                  </a:solidFill>
                </a:rPr>
                <a:t>Title</a:t>
              </a:r>
            </a:p>
            <a:p>
              <a:pPr defTabSz="932962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632" dirty="0">
                  <a:solidFill>
                    <a:srgbClr val="808080"/>
                  </a:solidFill>
                </a:rPr>
                <a:t>Unit of measure</a:t>
              </a:r>
            </a:p>
          </p:txBody>
        </p:sp>
      </p:grpSp>
      <p:sp>
        <p:nvSpPr>
          <p:cNvPr id="14" name="SlideLogoText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7192379" y="6564117"/>
            <a:ext cx="1310164" cy="160154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 anchor="ctr">
            <a:spAutoFit/>
          </a:bodyPr>
          <a:lstStyle/>
          <a:p>
            <a:pPr algn="r" defTabSz="913526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20" dirty="0">
                <a:solidFill>
                  <a:srgbClr val="000000"/>
                </a:solidFill>
              </a:rPr>
              <a:t>McKinsey &amp; Company</a:t>
            </a:r>
          </a:p>
        </p:txBody>
      </p:sp>
      <p:sp>
        <p:nvSpPr>
          <p:cNvPr id="15" name="SlideLogoSeparator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8590015" y="6534052"/>
            <a:ext cx="42116" cy="18627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 anchor="ctr"/>
          <a:lstStyle/>
          <a:p>
            <a:pPr algn="r" defTabSz="913526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24" dirty="0">
                <a:solidFill>
                  <a:srgbClr val="000000"/>
                </a:solidFill>
              </a:rPr>
              <a:t>|</a:t>
            </a:r>
          </a:p>
        </p:txBody>
      </p:sp>
      <p:sp>
        <p:nvSpPr>
          <p:cNvPr id="16" name="SlideBottomBar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0" y="4784727"/>
            <a:ext cx="9144000" cy="1655379"/>
          </a:xfrm>
          <a:prstGeom prst="rect">
            <a:avLst/>
          </a:prstGeom>
          <a:gradFill rotWithShape="1">
            <a:gsLst>
              <a:gs pos="0">
                <a:schemeClr val="bg1">
                  <a:alpha val="500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32" dirty="0">
              <a:solidFill>
                <a:srgbClr val="000000"/>
              </a:solidFill>
            </a:endParaRPr>
          </a:p>
        </p:txBody>
      </p:sp>
      <p:sp>
        <p:nvSpPr>
          <p:cNvPr id="17" name="SlideBottomBar"/>
          <p:cNvSpPr>
            <a:spLocks noChangeArrowheads="1"/>
          </p:cNvSpPr>
          <p:nvPr userDrawn="1">
            <p:custDataLst>
              <p:tags r:id="rId12"/>
            </p:custDataLst>
          </p:nvPr>
        </p:nvSpPr>
        <p:spPr bwMode="auto">
          <a:xfrm>
            <a:off x="0" y="4784727"/>
            <a:ext cx="9144000" cy="1655379"/>
          </a:xfrm>
          <a:prstGeom prst="rect">
            <a:avLst/>
          </a:prstGeom>
          <a:gradFill rotWithShape="1">
            <a:gsLst>
              <a:gs pos="0">
                <a:schemeClr val="bg1">
                  <a:alpha val="500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32" dirty="0">
              <a:solidFill>
                <a:srgbClr val="000000"/>
              </a:solidFill>
            </a:endParaRPr>
          </a:p>
        </p:txBody>
      </p:sp>
      <p:sp>
        <p:nvSpPr>
          <p:cNvPr id="18" name="SlideBottomBar"/>
          <p:cNvSpPr>
            <a:spLocks noChangeArrowheads="1"/>
          </p:cNvSpPr>
          <p:nvPr userDrawn="1">
            <p:custDataLst>
              <p:tags r:id="rId13"/>
            </p:custDataLst>
          </p:nvPr>
        </p:nvSpPr>
        <p:spPr bwMode="auto">
          <a:xfrm>
            <a:off x="0" y="4784727"/>
            <a:ext cx="9144000" cy="1655379"/>
          </a:xfrm>
          <a:prstGeom prst="rect">
            <a:avLst/>
          </a:prstGeom>
          <a:gradFill rotWithShape="1">
            <a:gsLst>
              <a:gs pos="0">
                <a:schemeClr val="bg1">
                  <a:alpha val="500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32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CF11F3-7510-4F6F-B567-7408A72E444A}" type="slidenum">
              <a:rPr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100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ags" Target="../tags/tag4.xml"/><Relationship Id="rId13" Type="http://schemas.openxmlformats.org/officeDocument/2006/relationships/tags" Target="../tags/tag9.xml"/><Relationship Id="rId18" Type="http://schemas.openxmlformats.org/officeDocument/2006/relationships/tags" Target="../tags/tag14.xml"/><Relationship Id="rId3" Type="http://schemas.openxmlformats.org/officeDocument/2006/relationships/slideLayout" Target="../slideLayouts/slideLayout36.xml"/><Relationship Id="rId7" Type="http://schemas.openxmlformats.org/officeDocument/2006/relationships/tags" Target="../tags/tag3.xml"/><Relationship Id="rId12" Type="http://schemas.openxmlformats.org/officeDocument/2006/relationships/tags" Target="../tags/tag8.xml"/><Relationship Id="rId17" Type="http://schemas.openxmlformats.org/officeDocument/2006/relationships/tags" Target="../tags/tag13.xml"/><Relationship Id="rId2" Type="http://schemas.openxmlformats.org/officeDocument/2006/relationships/slideLayout" Target="../slideLayouts/slideLayout35.xml"/><Relationship Id="rId16" Type="http://schemas.openxmlformats.org/officeDocument/2006/relationships/tags" Target="../tags/tag12.xml"/><Relationship Id="rId20" Type="http://schemas.openxmlformats.org/officeDocument/2006/relationships/image" Target="../media/image8.emf"/><Relationship Id="rId1" Type="http://schemas.openxmlformats.org/officeDocument/2006/relationships/slideLayout" Target="../slideLayouts/slideLayout34.xml"/><Relationship Id="rId6" Type="http://schemas.openxmlformats.org/officeDocument/2006/relationships/tags" Target="../tags/tag2.xml"/><Relationship Id="rId11" Type="http://schemas.openxmlformats.org/officeDocument/2006/relationships/tags" Target="../tags/tag7.xml"/><Relationship Id="rId5" Type="http://schemas.openxmlformats.org/officeDocument/2006/relationships/vmlDrawing" Target="../drawings/vmlDrawing2.vml"/><Relationship Id="rId15" Type="http://schemas.openxmlformats.org/officeDocument/2006/relationships/tags" Target="../tags/tag11.xml"/><Relationship Id="rId10" Type="http://schemas.openxmlformats.org/officeDocument/2006/relationships/tags" Target="../tags/tag6.xml"/><Relationship Id="rId19" Type="http://schemas.openxmlformats.org/officeDocument/2006/relationships/oleObject" Target="../embeddings/oleObject2.bin"/><Relationship Id="rId4" Type="http://schemas.openxmlformats.org/officeDocument/2006/relationships/theme" Target="../theme/theme2.xml"/><Relationship Id="rId9" Type="http://schemas.openxmlformats.org/officeDocument/2006/relationships/tags" Target="../tags/tag5.xml"/><Relationship Id="rId14" Type="http://schemas.openxmlformats.org/officeDocument/2006/relationships/tags" Target="../tags/tag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067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  <p:sldLayoutId id="2147483656" r:id="rId3"/>
    <p:sldLayoutId id="2147483665" r:id="rId4"/>
    <p:sldLayoutId id="2147483651" r:id="rId5"/>
    <p:sldLayoutId id="2147483652" r:id="rId6"/>
    <p:sldLayoutId id="2147483684" r:id="rId7"/>
    <p:sldLayoutId id="2147483653" r:id="rId8"/>
    <p:sldLayoutId id="2147483666" r:id="rId9"/>
    <p:sldLayoutId id="2147483655" r:id="rId10"/>
    <p:sldLayoutId id="2147483657" r:id="rId11"/>
    <p:sldLayoutId id="2147483654" r:id="rId12"/>
    <p:sldLayoutId id="2147483667" r:id="rId13"/>
    <p:sldLayoutId id="2147483668" r:id="rId14"/>
    <p:sldLayoutId id="2147483669" r:id="rId15"/>
    <p:sldLayoutId id="2147483670" r:id="rId16"/>
    <p:sldLayoutId id="2147483671" r:id="rId17"/>
    <p:sldLayoutId id="2147483672" r:id="rId18"/>
    <p:sldLayoutId id="2147483675" r:id="rId19"/>
    <p:sldLayoutId id="2147483676" r:id="rId20"/>
    <p:sldLayoutId id="2147483677" r:id="rId21"/>
    <p:sldLayoutId id="2147483678" r:id="rId22"/>
    <p:sldLayoutId id="2147483679" r:id="rId23"/>
    <p:sldLayoutId id="2147483680" r:id="rId24"/>
    <p:sldLayoutId id="2147483686" r:id="rId25"/>
    <p:sldLayoutId id="2147483687" r:id="rId26"/>
    <p:sldLayoutId id="2147483688" r:id="rId27"/>
    <p:sldLayoutId id="2147483689" r:id="rId28"/>
    <p:sldLayoutId id="2147483690" r:id="rId29"/>
    <p:sldLayoutId id="2147483691" r:id="rId30"/>
    <p:sldLayoutId id="2147483694" r:id="rId31"/>
    <p:sldLayoutId id="2147483693" r:id="rId32"/>
    <p:sldLayoutId id="2147483695" r:id="rId33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4317" name="Object 1453" hidden="1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0" y="0"/>
          <a:ext cx="161984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6" name="think-cell Slide" r:id="rId19" imgW="360" imgH="360" progId="TCLayout.ActiveDocument.1">
                  <p:embed/>
                </p:oleObj>
              </mc:Choice>
              <mc:Fallback>
                <p:oleObj name="think-cell Slide" r:id="rId19" imgW="360" imgH="36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61984" cy="16197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" name="SlideBottomBar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0" y="6428769"/>
            <a:ext cx="9144000" cy="430852"/>
          </a:xfrm>
          <a:prstGeom prst="rect">
            <a:avLst/>
          </a:prstGeom>
          <a:solidFill>
            <a:srgbClr val="C7DFFB"/>
          </a:solidFill>
          <a:ln>
            <a:noFill/>
          </a:ln>
          <a:effectLst/>
          <a:extLst/>
        </p:spPr>
        <p:txBody>
          <a:bodyPr wrap="none" anchor="ctr"/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32" dirty="0">
              <a:solidFill>
                <a:srgbClr val="000000"/>
              </a:solidFill>
            </a:endParaRPr>
          </a:p>
        </p:txBody>
      </p:sp>
      <p:sp>
        <p:nvSpPr>
          <p:cNvPr id="1033" name="doc id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8246609" y="37255"/>
            <a:ext cx="670614" cy="12472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/>
          <a:lstStyle/>
          <a:p>
            <a:pPr algn="r" defTabSz="913526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16" dirty="0">
              <a:solidFill>
                <a:srgbClr val="000000"/>
              </a:solidFill>
            </a:endParaRPr>
          </a:p>
        </p:txBody>
      </p:sp>
      <p:sp>
        <p:nvSpPr>
          <p:cNvPr id="294321" name="Rectangle 286"/>
          <p:cNvSpPr>
            <a:spLocks noGrp="1" noChangeArrowheads="1"/>
          </p:cNvSpPr>
          <p:nvPr>
            <p:ph type="body" idx="1"/>
            <p:custDataLst>
              <p:tags r:id="rId9"/>
            </p:custDataLst>
          </p:nvPr>
        </p:nvSpPr>
        <p:spPr bwMode="auto">
          <a:xfrm>
            <a:off x="1482155" y="1990667"/>
            <a:ext cx="4389768" cy="1255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94322" name="Title Placeholder 2"/>
          <p:cNvSpPr>
            <a:spLocks noGrp="1" noChangeArrowheads="1"/>
          </p:cNvSpPr>
          <p:nvPr>
            <p:ph type="title"/>
            <p:custDataLst>
              <p:tags r:id="rId10"/>
            </p:custDataLst>
          </p:nvPr>
        </p:nvSpPr>
        <p:spPr bwMode="auto">
          <a:xfrm>
            <a:off x="121489" y="234864"/>
            <a:ext cx="8794113" cy="298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" name="McK 1. On-page tracker" hidden="1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121489" y="27536"/>
            <a:ext cx="894706" cy="22420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28" dirty="0">
                <a:solidFill>
                  <a:srgbClr val="808080"/>
                </a:solidFill>
              </a:rPr>
              <a:t>TRACKER</a:t>
            </a:r>
          </a:p>
        </p:txBody>
      </p:sp>
      <p:sp>
        <p:nvSpPr>
          <p:cNvPr id="11" name="McK 3. Unit of measure" hidden="1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121489" y="542616"/>
            <a:ext cx="8794113" cy="25626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32" dirty="0" smtClean="0">
                <a:solidFill>
                  <a:srgbClr val="808080"/>
                </a:solidFill>
                <a:latin typeface="Arial"/>
              </a:rPr>
              <a:t>Unit of measure</a:t>
            </a:r>
          </a:p>
        </p:txBody>
      </p:sp>
      <p:grpSp>
        <p:nvGrpSpPr>
          <p:cNvPr id="294325" name="McK Slide Elements" hidden="1"/>
          <p:cNvGrpSpPr>
            <a:grpSpLocks/>
          </p:cNvGrpSpPr>
          <p:nvPr>
            <p:custDataLst>
              <p:tags r:id="rId13"/>
            </p:custDataLst>
          </p:nvPr>
        </p:nvGrpSpPr>
        <p:grpSpPr bwMode="auto">
          <a:xfrm>
            <a:off x="121489" y="6198769"/>
            <a:ext cx="8722840" cy="526418"/>
            <a:chOff x="75" y="3827"/>
            <a:chExt cx="5385" cy="325"/>
          </a:xfrm>
        </p:grpSpPr>
        <p:sp>
          <p:nvSpPr>
            <p:cNvPr id="13" name="McK 4. Footnote"/>
            <p:cNvSpPr txBox="1">
              <a:spLocks noChangeArrowheads="1"/>
            </p:cNvSpPr>
            <p:nvPr/>
          </p:nvSpPr>
          <p:spPr bwMode="auto">
            <a:xfrm>
              <a:off x="75" y="3827"/>
              <a:ext cx="5385" cy="9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b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020" dirty="0" smtClean="0">
                  <a:solidFill>
                    <a:srgbClr val="000000"/>
                  </a:solidFill>
                  <a:latin typeface="Arial"/>
                </a:rPr>
                <a:t>1 Footnote</a:t>
              </a:r>
            </a:p>
          </p:txBody>
        </p:sp>
        <p:sp>
          <p:nvSpPr>
            <p:cNvPr id="14" name="McK 5. Source"/>
            <p:cNvSpPr>
              <a:spLocks noChangeArrowheads="1"/>
            </p:cNvSpPr>
            <p:nvPr/>
          </p:nvSpPr>
          <p:spPr bwMode="auto">
            <a:xfrm>
              <a:off x="75" y="4053"/>
              <a:ext cx="4323" cy="9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ctr">
              <a:spAutoFit/>
            </a:bodyPr>
            <a:lstStyle/>
            <a:p>
              <a:pPr marL="621975" indent="-621975" defTabSz="913526" fontAlgn="base">
                <a:spcBef>
                  <a:spcPct val="0"/>
                </a:spcBef>
                <a:spcAft>
                  <a:spcPct val="0"/>
                </a:spcAft>
                <a:tabLst>
                  <a:tab pos="625214" algn="l"/>
                </a:tabLst>
                <a:defRPr/>
              </a:pPr>
              <a:r>
                <a:rPr lang="en-US" sz="1020" dirty="0">
                  <a:solidFill>
                    <a:srgbClr val="000000"/>
                  </a:solidFill>
                </a:rPr>
                <a:t>SOURCE: Source</a:t>
              </a:r>
            </a:p>
          </p:txBody>
        </p:sp>
      </p:grpSp>
      <p:grpSp>
        <p:nvGrpSpPr>
          <p:cNvPr id="294326" name="ACET" hidden="1"/>
          <p:cNvGrpSpPr>
            <a:grpSpLocks/>
          </p:cNvGrpSpPr>
          <p:nvPr>
            <p:custDataLst>
              <p:tags r:id="rId14"/>
            </p:custDataLst>
          </p:nvPr>
        </p:nvGrpSpPr>
        <p:grpSpPr bwMode="auto">
          <a:xfrm>
            <a:off x="1482155" y="1137061"/>
            <a:ext cx="4350892" cy="531276"/>
            <a:chOff x="915" y="702"/>
            <a:chExt cx="2686" cy="328"/>
          </a:xfrm>
        </p:grpSpPr>
        <p:cxnSp>
          <p:nvCxnSpPr>
            <p:cNvPr id="294331" name="AutoShape 249"/>
            <p:cNvCxnSpPr>
              <a:cxnSpLocks noChangeShapeType="1"/>
              <a:stCxn id="17" idx="4"/>
              <a:endCxn id="17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</p:cxnSp>
        <p:sp>
          <p:nvSpPr>
            <p:cNvPr id="17" name="AutoShape 250"/>
            <p:cNvSpPr>
              <a:spLocks noChangeArrowheads="1"/>
            </p:cNvSpPr>
            <p:nvPr/>
          </p:nvSpPr>
          <p:spPr bwMode="auto">
            <a:xfrm>
              <a:off x="915" y="702"/>
              <a:ext cx="2686" cy="328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/>
          </p:spPr>
          <p:txBody>
            <a:bodyPr lIns="0" tIns="0" rIns="0" bIns="18288" anchor="b">
              <a:spAutoFit/>
            </a:bodyPr>
            <a:lstStyle/>
            <a:p>
              <a:pPr defTabSz="932962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632" b="1" dirty="0">
                  <a:solidFill>
                    <a:srgbClr val="000000"/>
                  </a:solidFill>
                </a:rPr>
                <a:t>Title</a:t>
              </a:r>
            </a:p>
            <a:p>
              <a:pPr defTabSz="932962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632" dirty="0">
                  <a:solidFill>
                    <a:srgbClr val="808080"/>
                  </a:solidFill>
                </a:rPr>
                <a:t>Unit of measure</a:t>
              </a:r>
            </a:p>
          </p:txBody>
        </p:sp>
      </p:grpSp>
      <p:sp>
        <p:nvSpPr>
          <p:cNvPr id="20" name="SlideLogoText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7192379" y="6564117"/>
            <a:ext cx="1310164" cy="160154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 anchor="ctr">
            <a:spAutoFit/>
          </a:bodyPr>
          <a:lstStyle/>
          <a:p>
            <a:pPr algn="r" defTabSz="913526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20" dirty="0">
                <a:solidFill>
                  <a:srgbClr val="000000"/>
                </a:solidFill>
              </a:rPr>
              <a:t>McKinsey &amp; Company</a:t>
            </a:r>
          </a:p>
        </p:txBody>
      </p:sp>
      <p:sp>
        <p:nvSpPr>
          <p:cNvPr id="21" name="SlideLogoSeparator"/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8590015" y="6534052"/>
            <a:ext cx="42116" cy="18627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 anchor="ctr"/>
          <a:lstStyle/>
          <a:p>
            <a:pPr algn="r" defTabSz="913526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24" dirty="0">
                <a:solidFill>
                  <a:srgbClr val="000000"/>
                </a:solidFill>
              </a:rPr>
              <a:t>|</a:t>
            </a:r>
          </a:p>
        </p:txBody>
      </p:sp>
      <p:sp>
        <p:nvSpPr>
          <p:cNvPr id="22" name="Slide Number Placeholder 1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719602" y="6566446"/>
            <a:ext cx="213819" cy="155496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lvl1pPr algn="l">
              <a:defRPr lang="en-US" sz="102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fld id="{2C8BF939-4FBE-4AC0-87B7-11A8A9D1E71B}" type="slidenum">
              <a:rPr lang="en-GB" smtClean="0">
                <a:solidFill>
                  <a:srgbClr val="000000"/>
                </a:solidFill>
              </a:rPr>
              <a:pPr defTabSz="932962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23" name="SlideBottomBar"/>
          <p:cNvSpPr>
            <a:spLocks noChangeArrowheads="1"/>
          </p:cNvSpPr>
          <p:nvPr>
            <p:custDataLst>
              <p:tags r:id="rId18"/>
            </p:custDataLst>
          </p:nvPr>
        </p:nvSpPr>
        <p:spPr bwMode="auto">
          <a:xfrm>
            <a:off x="0" y="4784727"/>
            <a:ext cx="9144000" cy="1655379"/>
          </a:xfrm>
          <a:prstGeom prst="rect">
            <a:avLst/>
          </a:prstGeom>
          <a:gradFill rotWithShape="1">
            <a:gsLst>
              <a:gs pos="0">
                <a:schemeClr val="bg1">
                  <a:alpha val="500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32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6368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3526" rtl="0" eaLnBrk="0" fontAlgn="base" hangingPunct="0">
        <a:spcBef>
          <a:spcPct val="0"/>
        </a:spcBef>
        <a:spcAft>
          <a:spcPct val="0"/>
        </a:spcAft>
        <a:tabLst>
          <a:tab pos="275353" algn="l"/>
        </a:tabLst>
        <a:defRPr sz="1939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913526" rtl="0" eaLnBrk="0" fontAlgn="base" hangingPunct="0">
        <a:spcBef>
          <a:spcPct val="0"/>
        </a:spcBef>
        <a:spcAft>
          <a:spcPct val="0"/>
        </a:spcAft>
        <a:tabLst>
          <a:tab pos="275353" algn="l"/>
        </a:tabLst>
        <a:defRPr sz="1939" b="1">
          <a:solidFill>
            <a:schemeClr val="tx2"/>
          </a:solidFill>
          <a:latin typeface="Arial" charset="0"/>
          <a:ea typeface="ＭＳ Ｐゴシック" pitchFamily="34" charset="-128"/>
        </a:defRPr>
      </a:lvl2pPr>
      <a:lvl3pPr algn="l" defTabSz="913526" rtl="0" eaLnBrk="0" fontAlgn="base" hangingPunct="0">
        <a:spcBef>
          <a:spcPct val="0"/>
        </a:spcBef>
        <a:spcAft>
          <a:spcPct val="0"/>
        </a:spcAft>
        <a:tabLst>
          <a:tab pos="275353" algn="l"/>
        </a:tabLst>
        <a:defRPr sz="1939" b="1">
          <a:solidFill>
            <a:schemeClr val="tx2"/>
          </a:solidFill>
          <a:latin typeface="Arial" charset="0"/>
          <a:ea typeface="ＭＳ Ｐゴシック" pitchFamily="34" charset="-128"/>
        </a:defRPr>
      </a:lvl3pPr>
      <a:lvl4pPr algn="l" defTabSz="913526" rtl="0" eaLnBrk="0" fontAlgn="base" hangingPunct="0">
        <a:spcBef>
          <a:spcPct val="0"/>
        </a:spcBef>
        <a:spcAft>
          <a:spcPct val="0"/>
        </a:spcAft>
        <a:tabLst>
          <a:tab pos="275353" algn="l"/>
        </a:tabLst>
        <a:defRPr sz="1939" b="1">
          <a:solidFill>
            <a:schemeClr val="tx2"/>
          </a:solidFill>
          <a:latin typeface="Arial" charset="0"/>
          <a:ea typeface="ＭＳ Ｐゴシック" pitchFamily="34" charset="-128"/>
        </a:defRPr>
      </a:lvl4pPr>
      <a:lvl5pPr algn="l" defTabSz="913526" rtl="0" eaLnBrk="0" fontAlgn="base" hangingPunct="0">
        <a:spcBef>
          <a:spcPct val="0"/>
        </a:spcBef>
        <a:spcAft>
          <a:spcPct val="0"/>
        </a:spcAft>
        <a:tabLst>
          <a:tab pos="275353" algn="l"/>
        </a:tabLst>
        <a:defRPr sz="1939" b="1">
          <a:solidFill>
            <a:schemeClr val="tx2"/>
          </a:solidFill>
          <a:latin typeface="Arial" charset="0"/>
          <a:ea typeface="ＭＳ Ｐゴシック" pitchFamily="34" charset="-128"/>
        </a:defRPr>
      </a:lvl5pPr>
      <a:lvl6pPr marL="466481" algn="l" defTabSz="913526" rtl="0" eaLnBrk="1" fontAlgn="base" hangingPunct="1">
        <a:spcBef>
          <a:spcPct val="0"/>
        </a:spcBef>
        <a:spcAft>
          <a:spcPct val="0"/>
        </a:spcAft>
        <a:defRPr sz="1939" b="1">
          <a:solidFill>
            <a:schemeClr val="tx2"/>
          </a:solidFill>
          <a:latin typeface="Arial" charset="0"/>
        </a:defRPr>
      </a:lvl6pPr>
      <a:lvl7pPr marL="932962" algn="l" defTabSz="913526" rtl="0" eaLnBrk="1" fontAlgn="base" hangingPunct="1">
        <a:spcBef>
          <a:spcPct val="0"/>
        </a:spcBef>
        <a:spcAft>
          <a:spcPct val="0"/>
        </a:spcAft>
        <a:defRPr sz="1939" b="1">
          <a:solidFill>
            <a:schemeClr val="tx2"/>
          </a:solidFill>
          <a:latin typeface="Arial" charset="0"/>
        </a:defRPr>
      </a:lvl7pPr>
      <a:lvl8pPr marL="1399443" algn="l" defTabSz="913526" rtl="0" eaLnBrk="1" fontAlgn="base" hangingPunct="1">
        <a:spcBef>
          <a:spcPct val="0"/>
        </a:spcBef>
        <a:spcAft>
          <a:spcPct val="0"/>
        </a:spcAft>
        <a:defRPr sz="1939" b="1">
          <a:solidFill>
            <a:schemeClr val="tx2"/>
          </a:solidFill>
          <a:latin typeface="Arial" charset="0"/>
        </a:defRPr>
      </a:lvl8pPr>
      <a:lvl9pPr marL="1865925" algn="l" defTabSz="913526" rtl="0" eaLnBrk="1" fontAlgn="base" hangingPunct="1">
        <a:spcBef>
          <a:spcPct val="0"/>
        </a:spcBef>
        <a:spcAft>
          <a:spcPct val="0"/>
        </a:spcAft>
        <a:defRPr sz="1939" b="1">
          <a:solidFill>
            <a:schemeClr val="tx2"/>
          </a:solidFill>
          <a:latin typeface="Arial" charset="0"/>
        </a:defRPr>
      </a:lvl9pPr>
    </p:titleStyle>
    <p:bodyStyle>
      <a:lvl1pPr marL="349861" indent="-349861" algn="l" defTabSz="913526" rtl="0" eaLnBrk="0" fontAlgn="base" hangingPunct="0">
        <a:spcBef>
          <a:spcPct val="0"/>
        </a:spcBef>
        <a:spcAft>
          <a:spcPct val="0"/>
        </a:spcAft>
        <a:buClr>
          <a:schemeClr val="tx2"/>
        </a:buClr>
        <a:defRPr sz="1632">
          <a:solidFill>
            <a:schemeClr val="tx1"/>
          </a:solidFill>
          <a:latin typeface="+mn-lt"/>
          <a:ea typeface="+mn-ea"/>
          <a:cs typeface="+mn-cs"/>
        </a:defRPr>
      </a:lvl1pPr>
      <a:lvl2pPr marL="197607" indent="-195987" algn="l" defTabSz="913526" rtl="0" eaLnBrk="0" fontAlgn="base" hangingPunct="0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sz="1632">
          <a:solidFill>
            <a:schemeClr val="tx1"/>
          </a:solidFill>
          <a:latin typeface="+mn-lt"/>
          <a:ea typeface="ＭＳ Ｐゴシック" pitchFamily="34" charset="-128"/>
        </a:defRPr>
      </a:lvl2pPr>
      <a:lvl3pPr marL="466481" indent="-267255" algn="l" defTabSz="913526" rtl="0" eaLnBrk="0" fontAlgn="base" hangingPunct="0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sz="1632">
          <a:solidFill>
            <a:schemeClr val="tx1"/>
          </a:solidFill>
          <a:latin typeface="+mn-lt"/>
          <a:ea typeface="ＭＳ Ｐゴシック" pitchFamily="34" charset="-128"/>
        </a:defRPr>
      </a:lvl3pPr>
      <a:lvl4pPr marL="626835" indent="-158733" algn="l" defTabSz="913526" rtl="0" eaLnBrk="0" fontAlgn="base" hangingPunct="0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sz="1632">
          <a:solidFill>
            <a:schemeClr val="tx1"/>
          </a:solidFill>
          <a:latin typeface="+mn-lt"/>
          <a:ea typeface="ＭＳ Ｐゴシック" pitchFamily="34" charset="-128"/>
        </a:defRPr>
      </a:lvl4pPr>
      <a:lvl5pPr marL="764511" indent="-132818" algn="l" defTabSz="913526" rtl="0" eaLnBrk="0" fontAlgn="base" hangingPunct="0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32">
          <a:solidFill>
            <a:schemeClr val="tx1"/>
          </a:solidFill>
          <a:latin typeface="+mn-lt"/>
          <a:ea typeface="ＭＳ Ｐゴシック" pitchFamily="34" charset="-128"/>
        </a:defRPr>
      </a:lvl5pPr>
      <a:lvl6pPr marL="765029" indent="-132818" algn="l" defTabSz="913526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32" baseline="0">
          <a:solidFill>
            <a:schemeClr val="tx1"/>
          </a:solidFill>
          <a:latin typeface="+mn-lt"/>
        </a:defRPr>
      </a:lvl6pPr>
      <a:lvl7pPr marL="765029" indent="-132818" algn="l" defTabSz="913526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32" baseline="0">
          <a:solidFill>
            <a:schemeClr val="tx1"/>
          </a:solidFill>
          <a:latin typeface="+mn-lt"/>
        </a:defRPr>
      </a:lvl7pPr>
      <a:lvl8pPr marL="765029" indent="-132818" algn="l" defTabSz="913526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32" baseline="0">
          <a:solidFill>
            <a:schemeClr val="tx1"/>
          </a:solidFill>
          <a:latin typeface="+mn-lt"/>
        </a:defRPr>
      </a:lvl8pPr>
      <a:lvl9pPr marL="765029" indent="-132818" algn="l" defTabSz="913526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32" baseline="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32962" rtl="0" eaLnBrk="1" latinLnBrk="0" hangingPunct="1">
        <a:defRPr sz="1837" kern="1200">
          <a:solidFill>
            <a:schemeClr val="tx1"/>
          </a:solidFill>
          <a:latin typeface="+mn-lt"/>
          <a:ea typeface="+mn-ea"/>
          <a:cs typeface="+mn-cs"/>
        </a:defRPr>
      </a:lvl1pPr>
      <a:lvl2pPr marL="466481" algn="l" defTabSz="932962" rtl="0" eaLnBrk="1" latinLnBrk="0" hangingPunct="1">
        <a:defRPr sz="1837" kern="1200">
          <a:solidFill>
            <a:schemeClr val="tx1"/>
          </a:solidFill>
          <a:latin typeface="+mn-lt"/>
          <a:ea typeface="+mn-ea"/>
          <a:cs typeface="+mn-cs"/>
        </a:defRPr>
      </a:lvl2pPr>
      <a:lvl3pPr marL="932962" algn="l" defTabSz="932962" rtl="0" eaLnBrk="1" latinLnBrk="0" hangingPunct="1">
        <a:defRPr sz="1837" kern="1200">
          <a:solidFill>
            <a:schemeClr val="tx1"/>
          </a:solidFill>
          <a:latin typeface="+mn-lt"/>
          <a:ea typeface="+mn-ea"/>
          <a:cs typeface="+mn-cs"/>
        </a:defRPr>
      </a:lvl3pPr>
      <a:lvl4pPr marL="1399443" algn="l" defTabSz="932962" rtl="0" eaLnBrk="1" latinLnBrk="0" hangingPunct="1">
        <a:defRPr sz="1837" kern="1200">
          <a:solidFill>
            <a:schemeClr val="tx1"/>
          </a:solidFill>
          <a:latin typeface="+mn-lt"/>
          <a:ea typeface="+mn-ea"/>
          <a:cs typeface="+mn-cs"/>
        </a:defRPr>
      </a:lvl4pPr>
      <a:lvl5pPr marL="1865925" algn="l" defTabSz="932962" rtl="0" eaLnBrk="1" latinLnBrk="0" hangingPunct="1">
        <a:defRPr sz="1837" kern="1200">
          <a:solidFill>
            <a:schemeClr val="tx1"/>
          </a:solidFill>
          <a:latin typeface="+mn-lt"/>
          <a:ea typeface="+mn-ea"/>
          <a:cs typeface="+mn-cs"/>
        </a:defRPr>
      </a:lvl5pPr>
      <a:lvl6pPr marL="2332406" algn="l" defTabSz="932962" rtl="0" eaLnBrk="1" latinLnBrk="0" hangingPunct="1">
        <a:defRPr sz="1837" kern="1200">
          <a:solidFill>
            <a:schemeClr val="tx1"/>
          </a:solidFill>
          <a:latin typeface="+mn-lt"/>
          <a:ea typeface="+mn-ea"/>
          <a:cs typeface="+mn-cs"/>
        </a:defRPr>
      </a:lvl6pPr>
      <a:lvl7pPr marL="2798887" algn="l" defTabSz="932962" rtl="0" eaLnBrk="1" latinLnBrk="0" hangingPunct="1">
        <a:defRPr sz="1837" kern="1200">
          <a:solidFill>
            <a:schemeClr val="tx1"/>
          </a:solidFill>
          <a:latin typeface="+mn-lt"/>
          <a:ea typeface="+mn-ea"/>
          <a:cs typeface="+mn-cs"/>
        </a:defRPr>
      </a:lvl7pPr>
      <a:lvl8pPr marL="3265368" algn="l" defTabSz="932962" rtl="0" eaLnBrk="1" latinLnBrk="0" hangingPunct="1">
        <a:defRPr sz="1837" kern="1200">
          <a:solidFill>
            <a:schemeClr val="tx1"/>
          </a:solidFill>
          <a:latin typeface="+mn-lt"/>
          <a:ea typeface="+mn-ea"/>
          <a:cs typeface="+mn-cs"/>
        </a:defRPr>
      </a:lvl8pPr>
      <a:lvl9pPr marL="3731849" algn="l" defTabSz="932962" rtl="0" eaLnBrk="1" latinLnBrk="0" hangingPunct="1">
        <a:defRPr sz="183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image" Target="../media/image13.wmf"/><Relationship Id="rId7" Type="http://schemas.openxmlformats.org/officeDocument/2006/relationships/image" Target="../media/image17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10" Type="http://schemas.openxmlformats.org/officeDocument/2006/relationships/image" Target="../media/image20.wmf"/><Relationship Id="rId4" Type="http://schemas.openxmlformats.org/officeDocument/2006/relationships/image" Target="../media/image14.wmf"/><Relationship Id="rId9" Type="http://schemas.openxmlformats.org/officeDocument/2006/relationships/image" Target="../media/image19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3.emf"/><Relationship Id="rId4" Type="http://schemas.openxmlformats.org/officeDocument/2006/relationships/image" Target="../media/image22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33.png"/><Relationship Id="rId3" Type="http://schemas.openxmlformats.org/officeDocument/2006/relationships/image" Target="../media/image27.png"/><Relationship Id="rId7" Type="http://schemas.openxmlformats.org/officeDocument/2006/relationships/image" Target="../media/image29.png"/><Relationship Id="rId12" Type="http://schemas.openxmlformats.org/officeDocument/2006/relationships/image" Target="../media/image3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microsoft.com/office/2007/relationships/hdphoto" Target="../media/hdphoto3.wdp"/><Relationship Id="rId11" Type="http://schemas.openxmlformats.org/officeDocument/2006/relationships/image" Target="../media/image31.png"/><Relationship Id="rId5" Type="http://schemas.openxmlformats.org/officeDocument/2006/relationships/image" Target="../media/image28.png"/><Relationship Id="rId10" Type="http://schemas.microsoft.com/office/2007/relationships/hdphoto" Target="../media/hdphoto5.wdp"/><Relationship Id="rId4" Type="http://schemas.microsoft.com/office/2007/relationships/hdphoto" Target="../media/hdphoto2.wdp"/><Relationship Id="rId9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57199" y="846139"/>
            <a:ext cx="8541327" cy="2349346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hu-HU" sz="5400" b="1" dirty="0" smtClean="0">
                <a:solidFill>
                  <a:schemeClr val="bg1"/>
                </a:solidFill>
                <a:latin typeface="Tesco" pitchFamily="34" charset="0"/>
              </a:rPr>
              <a:t>Személyre szóló kuponok vásárlási minta alapján</a:t>
            </a:r>
            <a:endParaRPr lang="en-US" sz="5400" b="1" dirty="0">
              <a:solidFill>
                <a:schemeClr val="bg1"/>
              </a:solidFill>
              <a:latin typeface="Tesco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57199" y="4963325"/>
            <a:ext cx="6413500" cy="85835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hu-HU" sz="2400" b="1" dirty="0" smtClean="0">
                <a:latin typeface="Tesco" pitchFamily="34" charset="0"/>
              </a:rPr>
              <a:t>Szőcs András</a:t>
            </a:r>
          </a:p>
          <a:p>
            <a:pPr>
              <a:lnSpc>
                <a:spcPct val="90000"/>
              </a:lnSpc>
            </a:pPr>
            <a:r>
              <a:rPr lang="hu-HU" sz="2400" b="1" dirty="0" smtClean="0">
                <a:latin typeface="Tesco" pitchFamily="34" charset="0"/>
              </a:rPr>
              <a:t>Customer Experience Manager</a:t>
            </a:r>
            <a:endParaRPr lang="en-US" sz="2400" b="1" dirty="0">
              <a:latin typeface="Tesco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71185">
            <a:off x="6442384" y="2889905"/>
            <a:ext cx="2397641" cy="2923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10871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22263" y="1344295"/>
            <a:ext cx="61214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69875" indent="-269875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None/>
            </a:pPr>
            <a:r>
              <a:rPr lang="hu-HU" altLang="hu-HU" sz="2400" b="1" dirty="0">
                <a:solidFill>
                  <a:srgbClr val="F08C00"/>
                </a:solidFill>
              </a:rPr>
              <a:t>…ennyi ember csalja meg az élettársát…</a:t>
            </a:r>
            <a:endParaRPr lang="en-GB" altLang="hu-HU" sz="2400" b="1" dirty="0">
              <a:solidFill>
                <a:srgbClr val="F08C00"/>
              </a:solidFill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22263" y="4079558"/>
            <a:ext cx="5905500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None/>
            </a:pPr>
            <a:r>
              <a:rPr lang="hu-HU" altLang="hu-HU" sz="2400" b="1" dirty="0">
                <a:solidFill>
                  <a:srgbClr val="F08C00"/>
                </a:solidFill>
              </a:rPr>
              <a:t>…ennyi ember veszi az Ön márkáját és egy másikat is…</a:t>
            </a:r>
            <a:endParaRPr lang="en-GB" altLang="hu-HU" sz="2400" b="1" dirty="0">
              <a:solidFill>
                <a:srgbClr val="F08C00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hu-HU" altLang="hu-HU" sz="1800" b="1" dirty="0">
              <a:solidFill>
                <a:srgbClr val="F08C00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hu-HU" altLang="hu-HU" sz="1800" b="1" dirty="0">
              <a:solidFill>
                <a:srgbClr val="F08C00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6731000" y="3936683"/>
            <a:ext cx="2520950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hu-HU" sz="6600" dirty="0">
                <a:solidFill>
                  <a:srgbClr val="F08C00"/>
                </a:solidFill>
              </a:rPr>
              <a:t>85%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330200" y="2568258"/>
            <a:ext cx="6113463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None/>
            </a:pPr>
            <a:r>
              <a:rPr lang="hu-HU" altLang="hu-HU" sz="2400" b="1" dirty="0">
                <a:solidFill>
                  <a:srgbClr val="F08C00"/>
                </a:solidFill>
              </a:rPr>
              <a:t>…ennyi ember tart más embereket is vonzónak…</a:t>
            </a:r>
            <a:endParaRPr lang="en-GB" altLang="hu-HU" sz="2400" b="1" dirty="0">
              <a:solidFill>
                <a:srgbClr val="F08C00"/>
              </a:solidFill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6661150" y="983933"/>
            <a:ext cx="24479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hu-HU" sz="6600" dirty="0">
                <a:solidFill>
                  <a:srgbClr val="F08C00"/>
                </a:solidFill>
              </a:rPr>
              <a:t>15%</a:t>
            </a: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6732588" y="2279333"/>
            <a:ext cx="2376487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hu-HU" sz="6600" dirty="0">
                <a:solidFill>
                  <a:srgbClr val="F08C00"/>
                </a:solidFill>
              </a:rPr>
              <a:t>71%</a:t>
            </a:r>
          </a:p>
        </p:txBody>
      </p:sp>
      <p:sp>
        <p:nvSpPr>
          <p:cNvPr id="12" name="TextBox 1"/>
          <p:cNvSpPr txBox="1">
            <a:spLocks noChangeArrowheads="1"/>
          </p:cNvSpPr>
          <p:nvPr/>
        </p:nvSpPr>
        <p:spPr bwMode="auto">
          <a:xfrm>
            <a:off x="1393825" y="5592445"/>
            <a:ext cx="64960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hu-HU" altLang="hu-HU" sz="2800" b="1" dirty="0">
                <a:solidFill>
                  <a:srgbClr val="F08C00"/>
                </a:solidFill>
              </a:rPr>
              <a:t>…az életre szóló hűség nem létezik…</a:t>
            </a:r>
            <a:endParaRPr lang="en-GB" altLang="hu-HU" sz="2800" b="1" dirty="0">
              <a:solidFill>
                <a:srgbClr val="F08C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18957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9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 txBox="1">
            <a:spLocks/>
          </p:cNvSpPr>
          <p:nvPr/>
        </p:nvSpPr>
        <p:spPr>
          <a:xfrm>
            <a:off x="139700" y="880110"/>
            <a:ext cx="9141460" cy="1377950"/>
          </a:xfrm>
          <a:prstGeom prst="rect">
            <a:avLst/>
          </a:prstGeom>
        </p:spPr>
        <p:txBody>
          <a:bodyPr vert="horz"/>
          <a:lstStyle>
            <a:defPPr>
              <a:defRPr lang="en-US"/>
            </a:defPPr>
            <a:lvl1pPr indent="0">
              <a:spcBef>
                <a:spcPct val="20000"/>
              </a:spcBef>
              <a:buFont typeface="Arial"/>
              <a:buNone/>
              <a:defRPr sz="2800" b="1">
                <a:solidFill>
                  <a:srgbClr val="F08C00"/>
                </a:solidFill>
                <a:latin typeface="Tesco" pitchFamily="34" charset="0"/>
                <a:cs typeface="Tesco Handmade Bold"/>
              </a:defRPr>
            </a:lvl1pPr>
            <a:lvl2pPr indent="0">
              <a:spcBef>
                <a:spcPct val="20000"/>
              </a:spcBef>
              <a:buFont typeface="Arial"/>
              <a:buNone/>
              <a:defRPr sz="2800">
                <a:latin typeface="Tesco Handmade Bold"/>
                <a:cs typeface="Tesco Handmade Bold"/>
              </a:defRPr>
            </a:lvl2pPr>
            <a:lvl3pPr indent="0">
              <a:spcBef>
                <a:spcPct val="20000"/>
              </a:spcBef>
              <a:buFont typeface="Arial"/>
              <a:buNone/>
              <a:defRPr sz="2400">
                <a:latin typeface="Tesco Handmade Bold"/>
                <a:cs typeface="Tesco Handmade Bold"/>
              </a:defRPr>
            </a:lvl3pPr>
            <a:lvl4pPr indent="0">
              <a:spcBef>
                <a:spcPct val="20000"/>
              </a:spcBef>
              <a:buFont typeface="Arial"/>
              <a:buNone/>
              <a:defRPr sz="2000">
                <a:latin typeface="Tesco Handmade Bold"/>
                <a:cs typeface="Tesco Handmade Bold"/>
              </a:defRPr>
            </a:lvl4pPr>
            <a:lvl5pPr indent="0">
              <a:spcBef>
                <a:spcPct val="20000"/>
              </a:spcBef>
              <a:buFont typeface="Arial"/>
              <a:buNone/>
              <a:defRPr sz="2000">
                <a:latin typeface="Tesco Handmade Bold"/>
                <a:cs typeface="Tesco Handmade Bold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hu-HU" dirty="0"/>
              <a:t>A </a:t>
            </a:r>
            <a:r>
              <a:rPr lang="hu-HU" dirty="0" smtClean="0"/>
              <a:t>Tesco elkötelezett, hogy </a:t>
            </a:r>
            <a:r>
              <a:rPr lang="hu-HU" dirty="0"/>
              <a:t>a Hűséges Vásárlók </a:t>
            </a:r>
            <a:r>
              <a:rPr lang="hu-HU" dirty="0" smtClean="0"/>
              <a:t>beazonosításával, jutalmazásával </a:t>
            </a:r>
            <a:r>
              <a:rPr lang="hu-HU" dirty="0"/>
              <a:t>és megtartásával érje el üzleti céljait</a:t>
            </a:r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273" y="2621280"/>
            <a:ext cx="6820197" cy="3611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026359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 txBox="1">
            <a:spLocks/>
          </p:cNvSpPr>
          <p:nvPr/>
        </p:nvSpPr>
        <p:spPr>
          <a:xfrm>
            <a:off x="139700" y="880110"/>
            <a:ext cx="9141460" cy="1377950"/>
          </a:xfrm>
          <a:prstGeom prst="rect">
            <a:avLst/>
          </a:prstGeom>
        </p:spPr>
        <p:txBody>
          <a:bodyPr vert="horz"/>
          <a:lstStyle>
            <a:defPPr>
              <a:defRPr lang="en-US"/>
            </a:defPPr>
            <a:lvl1pPr indent="0">
              <a:spcBef>
                <a:spcPct val="20000"/>
              </a:spcBef>
              <a:buFont typeface="Arial"/>
              <a:buNone/>
              <a:defRPr sz="2800" b="1">
                <a:solidFill>
                  <a:srgbClr val="F08C00"/>
                </a:solidFill>
                <a:latin typeface="Tesco" pitchFamily="34" charset="0"/>
                <a:cs typeface="Tesco Handmade Bold"/>
              </a:defRPr>
            </a:lvl1pPr>
            <a:lvl2pPr indent="0">
              <a:spcBef>
                <a:spcPct val="20000"/>
              </a:spcBef>
              <a:buFont typeface="Arial"/>
              <a:buNone/>
              <a:defRPr sz="2800">
                <a:latin typeface="Tesco Handmade Bold"/>
                <a:cs typeface="Tesco Handmade Bold"/>
              </a:defRPr>
            </a:lvl2pPr>
            <a:lvl3pPr indent="0">
              <a:spcBef>
                <a:spcPct val="20000"/>
              </a:spcBef>
              <a:buFont typeface="Arial"/>
              <a:buNone/>
              <a:defRPr sz="2400">
                <a:latin typeface="Tesco Handmade Bold"/>
                <a:cs typeface="Tesco Handmade Bold"/>
              </a:defRPr>
            </a:lvl3pPr>
            <a:lvl4pPr indent="0">
              <a:spcBef>
                <a:spcPct val="20000"/>
              </a:spcBef>
              <a:buFont typeface="Arial"/>
              <a:buNone/>
              <a:defRPr sz="2000">
                <a:latin typeface="Tesco Handmade Bold"/>
                <a:cs typeface="Tesco Handmade Bold"/>
              </a:defRPr>
            </a:lvl4pPr>
            <a:lvl5pPr indent="0">
              <a:spcBef>
                <a:spcPct val="20000"/>
              </a:spcBef>
              <a:buFont typeface="Arial"/>
              <a:buNone/>
              <a:defRPr sz="2000">
                <a:latin typeface="Tesco Handmade Bold"/>
                <a:cs typeface="Tesco Handmade Bold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hu-HU" dirty="0" smtClean="0"/>
              <a:t>A vásárlási gyakoriság és a kosarak méretének köszönhetően 1 lojális vásárló </a:t>
            </a:r>
            <a:r>
              <a:rPr lang="hu-HU" dirty="0"/>
              <a:t>9</a:t>
            </a:r>
            <a:r>
              <a:rPr lang="hu-HU" dirty="0" smtClean="0"/>
              <a:t> nem elkötelezett vásárlóval helyettesíthető</a:t>
            </a:r>
            <a:endParaRPr lang="en-US" dirty="0"/>
          </a:p>
        </p:txBody>
      </p:sp>
      <p:grpSp>
        <p:nvGrpSpPr>
          <p:cNvPr id="6" name="Group 1"/>
          <p:cNvGrpSpPr>
            <a:grpSpLocks/>
          </p:cNvGrpSpPr>
          <p:nvPr/>
        </p:nvGrpSpPr>
        <p:grpSpPr bwMode="auto">
          <a:xfrm>
            <a:off x="684213" y="2467293"/>
            <a:ext cx="7145337" cy="3363913"/>
            <a:chOff x="395536" y="4002856"/>
            <a:chExt cx="7145337" cy="3363913"/>
          </a:xfrm>
        </p:grpSpPr>
        <p:pic>
          <p:nvPicPr>
            <p:cNvPr id="7" name="Picture 3" descr="MCj04404980000[1]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rgbClr val="F8AA15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4901381"/>
              <a:ext cx="1135062" cy="1554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AutoShape 16"/>
            <p:cNvSpPr>
              <a:spLocks noChangeArrowheads="1"/>
            </p:cNvSpPr>
            <p:nvPr/>
          </p:nvSpPr>
          <p:spPr bwMode="auto">
            <a:xfrm rot="5400000">
              <a:off x="1923028" y="4444181"/>
              <a:ext cx="2709863" cy="2411413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500 h 21600"/>
                <a:gd name="T14" fmla="*/ 17100 w 21600"/>
                <a:gd name="T15" fmla="*/ 171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chemeClr val="hlink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hu-HU" dirty="0"/>
            </a:p>
          </p:txBody>
        </p:sp>
        <p:grpSp>
          <p:nvGrpSpPr>
            <p:cNvPr id="9" name="Group 36"/>
            <p:cNvGrpSpPr>
              <a:grpSpLocks/>
            </p:cNvGrpSpPr>
            <p:nvPr/>
          </p:nvGrpSpPr>
          <p:grpSpPr bwMode="auto">
            <a:xfrm>
              <a:off x="5040561" y="4002856"/>
              <a:ext cx="2500312" cy="3363913"/>
              <a:chOff x="3084" y="1706"/>
              <a:chExt cx="1575" cy="2119"/>
            </a:xfrm>
          </p:grpSpPr>
          <p:pic>
            <p:nvPicPr>
              <p:cNvPr id="10" name="Picture 4" descr="MCj04404880000[1]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prstClr val="black"/>
                  <a:srgbClr val="F8AA15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22" y="3161"/>
                <a:ext cx="497" cy="6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" name="Picture 5" descr="MCj04404900000[1]"/>
              <p:cNvPicPr>
                <a:picLocks noChangeAspect="1" noChangeArrowheads="1"/>
              </p:cNvPicPr>
              <p:nvPr/>
            </p:nvPicPr>
            <p:blipFill>
              <a:blip r:embed="rId4" cstate="print">
                <a:duotone>
                  <a:prstClr val="black"/>
                  <a:srgbClr val="F8AA15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8" y="3145"/>
                <a:ext cx="513" cy="6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7" descr="MCj04404940000[1]"/>
              <p:cNvPicPr>
                <a:picLocks noChangeAspect="1" noChangeArrowheads="1"/>
              </p:cNvPicPr>
              <p:nvPr/>
            </p:nvPicPr>
            <p:blipFill>
              <a:blip r:embed="rId5" cstate="print">
                <a:duotone>
                  <a:prstClr val="black"/>
                  <a:srgbClr val="F8AA15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96" y="2439"/>
                <a:ext cx="508" cy="6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" name="Picture 8" descr="MCj04404960000[1]"/>
              <p:cNvPicPr>
                <a:picLocks noChangeAspect="1" noChangeArrowheads="1"/>
              </p:cNvPicPr>
              <p:nvPr/>
            </p:nvPicPr>
            <p:blipFill>
              <a:blip r:embed="rId6" cstate="print">
                <a:duotone>
                  <a:prstClr val="black"/>
                  <a:srgbClr val="F8AA15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04" y="1716"/>
                <a:ext cx="504" cy="7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Picture 9" descr="MCj04404800000[1]"/>
              <p:cNvPicPr>
                <a:picLocks noChangeAspect="1" noChangeArrowheads="1"/>
              </p:cNvPicPr>
              <p:nvPr/>
            </p:nvPicPr>
            <p:blipFill>
              <a:blip r:embed="rId7" cstate="print">
                <a:duotone>
                  <a:prstClr val="black"/>
                  <a:srgbClr val="F8AA15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24" y="2446"/>
                <a:ext cx="494" cy="6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" name="Picture 10" descr="MCj04404840000[1]"/>
              <p:cNvPicPr>
                <a:picLocks noChangeAspect="1" noChangeArrowheads="1"/>
              </p:cNvPicPr>
              <p:nvPr/>
            </p:nvPicPr>
            <p:blipFill>
              <a:blip r:embed="rId8" cstate="print">
                <a:duotone>
                  <a:prstClr val="black"/>
                  <a:srgbClr val="F8AA15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22" y="1715"/>
                <a:ext cx="479" cy="7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Picture 11" descr="MCj04404860000[1]"/>
              <p:cNvPicPr>
                <a:picLocks noChangeAspect="1" noChangeArrowheads="1"/>
              </p:cNvPicPr>
              <p:nvPr/>
            </p:nvPicPr>
            <p:blipFill>
              <a:blip r:embed="rId9" cstate="print">
                <a:duotone>
                  <a:prstClr val="black"/>
                  <a:srgbClr val="F8AA15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6224"/>
              <a:stretch>
                <a:fillRect/>
              </a:stretch>
            </p:blipFill>
            <p:spPr bwMode="auto">
              <a:xfrm>
                <a:off x="4130" y="2453"/>
                <a:ext cx="529" cy="6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" name="Picture 13" descr="MCj04405040000[1]"/>
              <p:cNvPicPr>
                <a:picLocks noChangeAspect="1" noChangeArrowheads="1"/>
              </p:cNvPicPr>
              <p:nvPr/>
            </p:nvPicPr>
            <p:blipFill>
              <a:blip r:embed="rId10" cstate="print">
                <a:duotone>
                  <a:prstClr val="black"/>
                  <a:srgbClr val="F8AA15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22" y="1706"/>
                <a:ext cx="528" cy="7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" name="Picture 15" descr="MCj04404980000[1]"/>
              <p:cNvPicPr>
                <a:picLocks noChangeAspect="1" noChangeArrowheads="1"/>
              </p:cNvPicPr>
              <p:nvPr/>
            </p:nvPicPr>
            <p:blipFill>
              <a:blip r:embed="rId2" cstate="print">
                <a:duotone>
                  <a:prstClr val="black"/>
                  <a:srgbClr val="F8AA15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84" y="3168"/>
                <a:ext cx="519" cy="6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33238542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"/>
          <p:cNvSpPr txBox="1">
            <a:spLocks/>
          </p:cNvSpPr>
          <p:nvPr/>
        </p:nvSpPr>
        <p:spPr bwMode="auto">
          <a:xfrm>
            <a:off x="133668" y="880428"/>
            <a:ext cx="9513252" cy="1225550"/>
          </a:xfrm>
          <a:prstGeom prst="rect">
            <a:avLst/>
          </a:prstGeom>
        </p:spPr>
        <p:txBody>
          <a:bodyPr vert="horz"/>
          <a:lstStyle>
            <a:defPPr>
              <a:defRPr lang="en-US"/>
            </a:defPPr>
            <a:lvl1pPr indent="0">
              <a:spcBef>
                <a:spcPct val="20000"/>
              </a:spcBef>
              <a:buFont typeface="Arial"/>
              <a:buNone/>
              <a:defRPr sz="2800" b="1">
                <a:solidFill>
                  <a:srgbClr val="F08C00"/>
                </a:solidFill>
                <a:latin typeface="Tesco" pitchFamily="34" charset="0"/>
                <a:cs typeface="Tesco Handmade Bold"/>
              </a:defRPr>
            </a:lvl1pPr>
            <a:lvl2pPr indent="0">
              <a:spcBef>
                <a:spcPct val="20000"/>
              </a:spcBef>
              <a:buFont typeface="Arial"/>
              <a:buNone/>
              <a:defRPr sz="2800">
                <a:latin typeface="Tesco Handmade Bold"/>
                <a:cs typeface="Tesco Handmade Bold"/>
              </a:defRPr>
            </a:lvl2pPr>
            <a:lvl3pPr indent="0">
              <a:spcBef>
                <a:spcPct val="20000"/>
              </a:spcBef>
              <a:buFont typeface="Arial"/>
              <a:buNone/>
              <a:defRPr sz="2400">
                <a:latin typeface="Tesco Handmade Bold"/>
                <a:cs typeface="Tesco Handmade Bold"/>
              </a:defRPr>
            </a:lvl3pPr>
            <a:lvl4pPr indent="0">
              <a:spcBef>
                <a:spcPct val="20000"/>
              </a:spcBef>
              <a:buFont typeface="Arial"/>
              <a:buNone/>
              <a:defRPr sz="2000">
                <a:latin typeface="Tesco Handmade Bold"/>
                <a:cs typeface="Tesco Handmade Bold"/>
              </a:defRPr>
            </a:lvl4pPr>
            <a:lvl5pPr indent="0">
              <a:spcBef>
                <a:spcPct val="20000"/>
              </a:spcBef>
              <a:buFont typeface="Arial"/>
              <a:buNone/>
              <a:defRPr sz="2000">
                <a:latin typeface="Tesco Handmade Bold"/>
                <a:cs typeface="Tesco Handmade Bold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hu-HU" altLang="hu-HU" dirty="0"/>
              <a:t>Ha nem törődünk a márkánk hűséges vásárlóival, akkor hosszú távon nem érhető el fenntartható növekedés</a:t>
            </a: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538163" y="3528060"/>
            <a:ext cx="1081087" cy="2160588"/>
          </a:xfrm>
          <a:prstGeom prst="rect">
            <a:avLst/>
          </a:prstGeom>
          <a:solidFill>
            <a:srgbClr val="F8AA15"/>
          </a:solidFill>
          <a:ln>
            <a:noFill/>
          </a:ln>
          <a:effectLst/>
        </p:spPr>
        <p:txBody>
          <a:bodyPr wrap="none" anchor="ctr"/>
          <a:lstStyle/>
          <a:p>
            <a:pPr>
              <a:defRPr/>
            </a:pPr>
            <a:endParaRPr lang="hu-HU" sz="1400" dirty="0">
              <a:latin typeface="Arial" charset="0"/>
            </a:endParaRPr>
          </a:p>
        </p:txBody>
      </p: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1692275" y="3018473"/>
            <a:ext cx="1350963" cy="484187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hu-HU" sz="2000" b="1" dirty="0">
                <a:solidFill>
                  <a:schemeClr val="bg1"/>
                </a:solidFill>
              </a:rPr>
              <a:t>96m</a:t>
            </a:r>
          </a:p>
        </p:txBody>
      </p:sp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7578725" y="3259773"/>
            <a:ext cx="1081088" cy="2428875"/>
          </a:xfrm>
          <a:prstGeom prst="rect">
            <a:avLst/>
          </a:prstGeom>
          <a:solidFill>
            <a:srgbClr val="F8AA15"/>
          </a:solidFill>
          <a:ln>
            <a:noFill/>
          </a:ln>
          <a:effectLst/>
        </p:spPr>
        <p:txBody>
          <a:bodyPr wrap="none" anchor="ctr"/>
          <a:lstStyle/>
          <a:p>
            <a:pPr>
              <a:defRPr/>
            </a:pPr>
            <a:endParaRPr lang="hu-HU" sz="1400" dirty="0">
              <a:latin typeface="Arial" charset="0"/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3132138" y="2219960"/>
            <a:ext cx="1350962" cy="935038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hu-HU" sz="2000" b="1" dirty="0">
                <a:solidFill>
                  <a:schemeClr val="bg1"/>
                </a:solidFill>
              </a:rPr>
              <a:t>118m</a:t>
            </a:r>
          </a:p>
        </p:txBody>
      </p:sp>
      <p:sp>
        <p:nvSpPr>
          <p:cNvPr id="24" name="Rectangle 7"/>
          <p:cNvSpPr>
            <a:spLocks noChangeArrowheads="1"/>
          </p:cNvSpPr>
          <p:nvPr/>
        </p:nvSpPr>
        <p:spPr bwMode="auto">
          <a:xfrm>
            <a:off x="4572000" y="2219960"/>
            <a:ext cx="1457325" cy="34925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hu-HU" sz="2000" b="1" dirty="0">
                <a:solidFill>
                  <a:schemeClr val="bg1"/>
                </a:solidFill>
              </a:rPr>
              <a:t>42m</a:t>
            </a:r>
          </a:p>
        </p:txBody>
      </p:sp>
      <p:sp>
        <p:nvSpPr>
          <p:cNvPr id="25" name="Rectangle 8"/>
          <p:cNvSpPr>
            <a:spLocks noChangeArrowheads="1"/>
          </p:cNvSpPr>
          <p:nvPr/>
        </p:nvSpPr>
        <p:spPr bwMode="auto">
          <a:xfrm>
            <a:off x="6154738" y="2569210"/>
            <a:ext cx="1350962" cy="900113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hu-HU" sz="2000" b="1" dirty="0">
                <a:solidFill>
                  <a:schemeClr val="bg1"/>
                </a:solidFill>
              </a:rPr>
              <a:t>151m</a:t>
            </a:r>
          </a:p>
        </p:txBody>
      </p:sp>
      <p:sp>
        <p:nvSpPr>
          <p:cNvPr id="26" name="Rectangle 9"/>
          <p:cNvSpPr>
            <a:spLocks noChangeArrowheads="1"/>
          </p:cNvSpPr>
          <p:nvPr/>
        </p:nvSpPr>
        <p:spPr bwMode="auto">
          <a:xfrm rot="10800000" flipV="1">
            <a:off x="1692275" y="3502660"/>
            <a:ext cx="1350963" cy="2185988"/>
          </a:xfrm>
          <a:prstGeom prst="rect">
            <a:avLst/>
          </a:prstGeom>
          <a:solidFill>
            <a:srgbClr val="00B0F0">
              <a:alpha val="1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b" anchorCtr="1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hu-HU" altLang="hu-HU" sz="2000" b="1" dirty="0">
                <a:solidFill>
                  <a:srgbClr val="0070C0"/>
                </a:solidFill>
              </a:rPr>
              <a:t>Új márka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hu-HU" altLang="hu-HU" sz="2000" b="1" dirty="0">
                <a:solidFill>
                  <a:srgbClr val="0070C0"/>
                </a:solidFill>
              </a:rPr>
              <a:t>vevők</a:t>
            </a:r>
            <a:endParaRPr lang="en-GB" altLang="hu-HU" sz="2000" b="1" dirty="0">
              <a:solidFill>
                <a:srgbClr val="0070C0"/>
              </a:solidFill>
            </a:endParaRPr>
          </a:p>
        </p:txBody>
      </p:sp>
      <p:sp>
        <p:nvSpPr>
          <p:cNvPr id="27" name="Rectangle 10"/>
          <p:cNvSpPr>
            <a:spLocks noChangeArrowheads="1"/>
          </p:cNvSpPr>
          <p:nvPr/>
        </p:nvSpPr>
        <p:spPr bwMode="auto">
          <a:xfrm rot="10800000" flipV="1">
            <a:off x="3132138" y="3154998"/>
            <a:ext cx="1350962" cy="2533650"/>
          </a:xfrm>
          <a:prstGeom prst="rect">
            <a:avLst/>
          </a:prstGeom>
          <a:solidFill>
            <a:srgbClr val="00B0F0">
              <a:alpha val="1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b" anchorCtr="1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hu-HU" altLang="hu-HU" sz="2000" b="1" dirty="0">
                <a:solidFill>
                  <a:srgbClr val="0070C0"/>
                </a:solidFill>
              </a:rPr>
              <a:t>Új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hu-HU" altLang="hu-HU" sz="2000" b="1" dirty="0">
                <a:solidFill>
                  <a:srgbClr val="0070C0"/>
                </a:solidFill>
              </a:rPr>
              <a:t>kategória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hu-HU" altLang="hu-HU" sz="2000" b="1" dirty="0">
                <a:solidFill>
                  <a:srgbClr val="0070C0"/>
                </a:solidFill>
              </a:rPr>
              <a:t>vevők</a:t>
            </a:r>
            <a:endParaRPr lang="en-GB" altLang="hu-HU" sz="2000" b="1" dirty="0">
              <a:solidFill>
                <a:srgbClr val="0070C0"/>
              </a:solidFill>
            </a:endParaRPr>
          </a:p>
        </p:txBody>
      </p:sp>
      <p:sp>
        <p:nvSpPr>
          <p:cNvPr id="28" name="Rectangle 11"/>
          <p:cNvSpPr>
            <a:spLocks noChangeArrowheads="1"/>
          </p:cNvSpPr>
          <p:nvPr/>
        </p:nvSpPr>
        <p:spPr bwMode="auto">
          <a:xfrm rot="10800000" flipV="1">
            <a:off x="4572000" y="2567623"/>
            <a:ext cx="1457325" cy="3121025"/>
          </a:xfrm>
          <a:prstGeom prst="rect">
            <a:avLst/>
          </a:prstGeom>
          <a:solidFill>
            <a:srgbClr val="FF0000">
              <a:alpha val="10196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hu-HU" altLang="hu-HU" sz="2000" b="1" dirty="0">
                <a:solidFill>
                  <a:srgbClr val="FF0000"/>
                </a:solidFill>
              </a:rPr>
              <a:t>Elvesztett váltogatók</a:t>
            </a:r>
            <a:endParaRPr lang="en-GB" altLang="hu-HU" sz="2000" b="1" dirty="0">
              <a:solidFill>
                <a:srgbClr val="FF0000"/>
              </a:solidFill>
            </a:endParaRPr>
          </a:p>
        </p:txBody>
      </p:sp>
      <p:sp>
        <p:nvSpPr>
          <p:cNvPr id="29" name="Rectangle 12"/>
          <p:cNvSpPr>
            <a:spLocks noChangeArrowheads="1"/>
          </p:cNvSpPr>
          <p:nvPr/>
        </p:nvSpPr>
        <p:spPr bwMode="auto">
          <a:xfrm rot="10800000" flipV="1">
            <a:off x="6154738" y="3469323"/>
            <a:ext cx="1350962" cy="2219325"/>
          </a:xfrm>
          <a:prstGeom prst="rect">
            <a:avLst/>
          </a:prstGeom>
          <a:solidFill>
            <a:srgbClr val="FF0000">
              <a:alpha val="10196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b" anchorCtr="1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hu-HU" altLang="hu-HU" sz="2000" b="1" dirty="0">
                <a:solidFill>
                  <a:srgbClr val="FF0000"/>
                </a:solidFill>
              </a:rPr>
              <a:t>Elvesztett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hu-HU" altLang="hu-HU" sz="2000" b="1" dirty="0">
                <a:solidFill>
                  <a:srgbClr val="FF0000"/>
                </a:solidFill>
              </a:rPr>
              <a:t>hűséges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hu-HU" altLang="hu-HU" sz="2000" b="1" dirty="0">
                <a:solidFill>
                  <a:srgbClr val="FF0000"/>
                </a:solidFill>
              </a:rPr>
              <a:t>vevők</a:t>
            </a:r>
          </a:p>
        </p:txBody>
      </p:sp>
      <p:sp>
        <p:nvSpPr>
          <p:cNvPr id="30" name="Line 15"/>
          <p:cNvSpPr>
            <a:spLocks noChangeShapeType="1"/>
          </p:cNvSpPr>
          <p:nvPr/>
        </p:nvSpPr>
        <p:spPr bwMode="auto">
          <a:xfrm>
            <a:off x="2051050" y="5963285"/>
            <a:ext cx="5113338" cy="0"/>
          </a:xfrm>
          <a:prstGeom prst="line">
            <a:avLst/>
          </a:prstGeom>
          <a:noFill/>
          <a:ln w="25400">
            <a:solidFill>
              <a:srgbClr val="F08C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hu-HU" dirty="0">
              <a:solidFill>
                <a:srgbClr val="F08C00"/>
              </a:solidFill>
            </a:endParaRPr>
          </a:p>
        </p:txBody>
      </p:sp>
      <p:sp>
        <p:nvSpPr>
          <p:cNvPr id="31" name="Rectangle 3"/>
          <p:cNvSpPr>
            <a:spLocks noChangeArrowheads="1"/>
          </p:cNvSpPr>
          <p:nvPr/>
        </p:nvSpPr>
        <p:spPr bwMode="auto">
          <a:xfrm>
            <a:off x="3492500" y="6034723"/>
            <a:ext cx="2159000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altLang="hu-HU" sz="2400" dirty="0">
                <a:solidFill>
                  <a:srgbClr val="F08C00"/>
                </a:solidFill>
              </a:rPr>
              <a:t>+1.7%</a:t>
            </a:r>
          </a:p>
        </p:txBody>
      </p:sp>
      <p:sp>
        <p:nvSpPr>
          <p:cNvPr id="32" name="Rectangle 3"/>
          <p:cNvSpPr>
            <a:spLocks noChangeArrowheads="1"/>
          </p:cNvSpPr>
          <p:nvPr/>
        </p:nvSpPr>
        <p:spPr bwMode="auto">
          <a:xfrm>
            <a:off x="468313" y="5759450"/>
            <a:ext cx="12954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hu-HU" altLang="hu-HU" sz="1800" b="1" dirty="0">
                <a:solidFill>
                  <a:srgbClr val="F08C00"/>
                </a:solidFill>
                <a:latin typeface="Tesco" pitchFamily="34" charset="0"/>
                <a:ea typeface="Tesco Handmade Bold" pitchFamily="50" charset="0"/>
                <a:cs typeface="Tesco Handmade Bold" pitchFamily="50" charset="0"/>
              </a:rPr>
              <a:t>Elmúlt év</a:t>
            </a:r>
            <a:endParaRPr lang="en-GB" altLang="hu-HU" sz="1800" b="1" dirty="0">
              <a:solidFill>
                <a:srgbClr val="F08C00"/>
              </a:solidFill>
              <a:latin typeface="Tesco" pitchFamily="34" charset="0"/>
              <a:ea typeface="Tesco Handmade Bold" pitchFamily="50" charset="0"/>
              <a:cs typeface="Tesco Handmade Bold" pitchFamily="50" charset="0"/>
            </a:endParaRPr>
          </a:p>
        </p:txBody>
      </p:sp>
      <p:sp>
        <p:nvSpPr>
          <p:cNvPr id="33" name="Rectangle 3"/>
          <p:cNvSpPr>
            <a:spLocks noChangeArrowheads="1"/>
          </p:cNvSpPr>
          <p:nvPr/>
        </p:nvSpPr>
        <p:spPr bwMode="auto">
          <a:xfrm>
            <a:off x="7667625" y="5759450"/>
            <a:ext cx="1152525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hu-HU" altLang="hu-HU" sz="1800" b="1" dirty="0">
                <a:solidFill>
                  <a:srgbClr val="F08C00"/>
                </a:solidFill>
                <a:latin typeface="Tesco" pitchFamily="34" charset="0"/>
                <a:ea typeface="Tesco Handmade Bold" pitchFamily="50" charset="0"/>
                <a:cs typeface="Tesco Handmade Bold" pitchFamily="50" charset="0"/>
              </a:rPr>
              <a:t>Idei év</a:t>
            </a:r>
            <a:endParaRPr lang="en-GB" altLang="hu-HU" sz="1800" b="1" dirty="0">
              <a:solidFill>
                <a:srgbClr val="F08C00"/>
              </a:solidFill>
              <a:latin typeface="Tesco" pitchFamily="34" charset="0"/>
              <a:ea typeface="Tesco Handmade Bold" pitchFamily="50" charset="0"/>
              <a:cs typeface="Tesco Handmade 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099097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751265118"/>
              </p:ext>
            </p:extLst>
          </p:nvPr>
        </p:nvGraphicFramePr>
        <p:xfrm>
          <a:off x="683568" y="895008"/>
          <a:ext cx="7776864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 Placeholder 1"/>
          <p:cNvSpPr txBox="1">
            <a:spLocks/>
          </p:cNvSpPr>
          <p:nvPr/>
        </p:nvSpPr>
        <p:spPr>
          <a:xfrm>
            <a:off x="1419544" y="3034356"/>
            <a:ext cx="6840536" cy="1034724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hu-HU" sz="7200" b="1" dirty="0" smtClean="0">
                <a:solidFill>
                  <a:srgbClr val="F08C00"/>
                </a:solidFill>
                <a:latin typeface="Tesco" pitchFamily="34" charset="0"/>
              </a:rPr>
              <a:t>Perszonalizáció</a:t>
            </a:r>
            <a:endParaRPr lang="en-US" sz="7200" b="1" dirty="0">
              <a:solidFill>
                <a:srgbClr val="F08C00"/>
              </a:solidFill>
              <a:latin typeface="Tesc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42678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216821321"/>
              </p:ext>
            </p:extLst>
          </p:nvPr>
        </p:nvGraphicFramePr>
        <p:xfrm>
          <a:off x="683568" y="895008"/>
          <a:ext cx="7776864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507544" y="1073572"/>
            <a:ext cx="1656184" cy="1296144"/>
          </a:xfrm>
          <a:prstGeom prst="wedgeRoundRectCallout">
            <a:avLst>
              <a:gd name="adj1" fmla="val 77962"/>
              <a:gd name="adj2" fmla="val 127523"/>
              <a:gd name="adj3" fmla="val 16667"/>
            </a:avLst>
          </a:prstGeom>
          <a:solidFill>
            <a:srgbClr val="F8AA15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altLang="hu-HU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alibri" pitchFamily="34" charset="0"/>
                <a:cs typeface="Arial" pitchFamily="34" charset="0"/>
              </a:rPr>
              <a:t>I go to Tesco, because they have the best offers</a:t>
            </a:r>
            <a:endParaRPr kumimoji="0" lang="hu-HU" altLang="hu-H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6804248" y="967016"/>
            <a:ext cx="1808981" cy="1152128"/>
          </a:xfrm>
          <a:prstGeom prst="wedgeRoundRectCallout">
            <a:avLst>
              <a:gd name="adj1" fmla="val -61067"/>
              <a:gd name="adj2" fmla="val 116248"/>
              <a:gd name="adj3" fmla="val 16667"/>
            </a:avLst>
          </a:prstGeom>
          <a:solidFill>
            <a:srgbClr val="F8AA15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altLang="hu-HU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alibri" pitchFamily="34" charset="0"/>
                <a:cs typeface="Arial" pitchFamily="34" charset="0"/>
              </a:rPr>
              <a:t>I got some reason to go back</a:t>
            </a:r>
            <a:endParaRPr kumimoji="0" lang="hu-HU" altLang="hu-H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AutoShape 4"/>
          <p:cNvSpPr>
            <a:spLocks noChangeArrowheads="1"/>
          </p:cNvSpPr>
          <p:nvPr/>
        </p:nvSpPr>
        <p:spPr bwMode="auto">
          <a:xfrm>
            <a:off x="6796789" y="6007576"/>
            <a:ext cx="1643128" cy="648072"/>
          </a:xfrm>
          <a:prstGeom prst="wedgeRoundRectCallout">
            <a:avLst>
              <a:gd name="adj1" fmla="val -149350"/>
              <a:gd name="adj2" fmla="val -54459"/>
              <a:gd name="adj3" fmla="val 16667"/>
            </a:avLst>
          </a:prstGeom>
          <a:solidFill>
            <a:srgbClr val="F8AA15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altLang="hu-HU" sz="16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alibri" pitchFamily="34" charset="0"/>
                <a:cs typeface="Arial" pitchFamily="34" charset="0"/>
              </a:rPr>
              <a:t>I LOVE to go to TESCO</a:t>
            </a:r>
            <a:endParaRPr kumimoji="0" lang="hu-HU" altLang="hu-H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47401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 txBox="1">
            <a:spLocks/>
          </p:cNvSpPr>
          <p:nvPr/>
        </p:nvSpPr>
        <p:spPr>
          <a:xfrm>
            <a:off x="117158" y="788670"/>
            <a:ext cx="8991917" cy="1162050"/>
          </a:xfrm>
          <a:prstGeom prst="rect">
            <a:avLst/>
          </a:prstGeom>
        </p:spPr>
        <p:txBody>
          <a:bodyPr vert="horz"/>
          <a:lstStyle>
            <a:lvl1pPr indent="0">
              <a:spcBef>
                <a:spcPct val="20000"/>
              </a:spcBef>
              <a:buFont typeface="Arial"/>
              <a:buNone/>
              <a:defRPr sz="4400" b="1">
                <a:solidFill>
                  <a:srgbClr val="F08C00"/>
                </a:solidFill>
                <a:latin typeface="Tesco" pitchFamily="34" charset="0"/>
                <a:cs typeface="Tesco Handmade Bold"/>
              </a:defRPr>
            </a:lvl1pPr>
            <a:lvl2pPr indent="0">
              <a:spcBef>
                <a:spcPct val="20000"/>
              </a:spcBef>
              <a:buFont typeface="Arial"/>
              <a:buNone/>
              <a:defRPr sz="2800">
                <a:latin typeface="Tesco Handmade Bold"/>
                <a:cs typeface="Tesco Handmade Bold"/>
              </a:defRPr>
            </a:lvl2pPr>
            <a:lvl3pPr indent="0">
              <a:spcBef>
                <a:spcPct val="20000"/>
              </a:spcBef>
              <a:buFont typeface="Arial"/>
              <a:buNone/>
              <a:defRPr sz="2400">
                <a:latin typeface="Tesco Handmade Bold"/>
                <a:cs typeface="Tesco Handmade Bold"/>
              </a:defRPr>
            </a:lvl3pPr>
            <a:lvl4pPr indent="0">
              <a:spcBef>
                <a:spcPct val="20000"/>
              </a:spcBef>
              <a:buFont typeface="Arial"/>
              <a:buNone/>
              <a:defRPr sz="2000">
                <a:latin typeface="Tesco Handmade Bold"/>
                <a:cs typeface="Tesco Handmade Bold"/>
              </a:defRPr>
            </a:lvl4pPr>
            <a:lvl5pPr indent="0">
              <a:spcBef>
                <a:spcPct val="20000"/>
              </a:spcBef>
              <a:buFont typeface="Arial"/>
              <a:buNone/>
              <a:defRPr sz="2000">
                <a:latin typeface="Tesco Handmade Bold"/>
                <a:cs typeface="Tesco Handmade Bold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hu-HU" sz="2800" dirty="0" smtClean="0"/>
              <a:t>Tapasztalataink alapján a Vásárlóink egyre inkább értékelik a hűségüket jutalmazó, személyre szabott ajánlatokat</a:t>
            </a:r>
            <a:endParaRPr lang="en-US" sz="2800" dirty="0"/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491808" y="2212340"/>
            <a:ext cx="8179752" cy="5033962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hu-HU" sz="2000" b="1" dirty="0">
                <a:solidFill>
                  <a:srgbClr val="F08C00"/>
                </a:solidFill>
                <a:cs typeface="Arial" pitchFamily="34" charset="0"/>
              </a:rPr>
              <a:t>A 2014 márciusi Clubcard pontösszesítő kimutatás részvételi aránya több mit 30% volt, míg a beváltott kuponok aránya meghaladta a 16%-ot</a:t>
            </a:r>
          </a:p>
          <a:p>
            <a:pPr>
              <a:defRPr/>
            </a:pPr>
            <a:endParaRPr lang="hu-HU" sz="2000" b="1" dirty="0">
              <a:solidFill>
                <a:srgbClr val="F08C00"/>
              </a:solidFill>
              <a:cs typeface="Arial" pitchFamily="34" charset="0"/>
            </a:endParaRPr>
          </a:p>
          <a:p>
            <a:pPr>
              <a:defRPr/>
            </a:pPr>
            <a:r>
              <a:rPr lang="hu-HU" sz="2000" b="1" dirty="0">
                <a:solidFill>
                  <a:srgbClr val="F08C00"/>
                </a:solidFill>
                <a:cs typeface="Arial" pitchFamily="34" charset="0"/>
              </a:rPr>
              <a:t>A 2014 májusi Bónusz kuponfüzet részvételi arány több mint 60% volt, a beváltás pedig túlszárnyalta a 33%-ot</a:t>
            </a:r>
          </a:p>
          <a:p>
            <a:pPr>
              <a:defRPr/>
            </a:pPr>
            <a:endParaRPr lang="hu-HU" sz="2000" b="1" dirty="0">
              <a:solidFill>
                <a:srgbClr val="F08C00"/>
              </a:solidFill>
              <a:cs typeface="Arial" pitchFamily="34" charset="0"/>
            </a:endParaRPr>
          </a:p>
          <a:p>
            <a:pPr>
              <a:defRPr/>
            </a:pPr>
            <a:r>
              <a:rPr lang="hu-HU" sz="2000" b="1" dirty="0">
                <a:solidFill>
                  <a:srgbClr val="F08C00"/>
                </a:solidFill>
                <a:cs typeface="Arial" pitchFamily="34" charset="0"/>
              </a:rPr>
              <a:t>A 2014  augusztusi pontösszesítő kimutatás </a:t>
            </a:r>
            <a:r>
              <a:rPr lang="hu-HU" sz="2000" b="1" dirty="0" smtClean="0">
                <a:solidFill>
                  <a:srgbClr val="F08C00"/>
                </a:solidFill>
                <a:cs typeface="Arial" pitchFamily="34" charset="0"/>
              </a:rPr>
              <a:t>16,5</a:t>
            </a:r>
            <a:r>
              <a:rPr lang="hu-HU" sz="2000" b="1" dirty="0" smtClean="0">
                <a:solidFill>
                  <a:srgbClr val="F08C00"/>
                </a:solidFill>
                <a:cs typeface="Arial" pitchFamily="34" charset="0"/>
              </a:rPr>
              <a:t>%-</a:t>
            </a:r>
            <a:r>
              <a:rPr lang="hu-HU" sz="2000" b="1" dirty="0">
                <a:solidFill>
                  <a:srgbClr val="F08C00"/>
                </a:solidFill>
                <a:cs typeface="Arial" pitchFamily="34" charset="0"/>
              </a:rPr>
              <a:t>on zárt. </a:t>
            </a:r>
          </a:p>
          <a:p>
            <a:pPr>
              <a:defRPr/>
            </a:pPr>
            <a:endParaRPr lang="hu-HU" sz="2000" b="1" dirty="0">
              <a:solidFill>
                <a:srgbClr val="F08C00"/>
              </a:solidFill>
              <a:cs typeface="Arial" pitchFamily="34" charset="0"/>
            </a:endParaRPr>
          </a:p>
          <a:p>
            <a:pPr>
              <a:defRPr/>
            </a:pPr>
            <a:r>
              <a:rPr lang="hu-HU" sz="2000" b="1" dirty="0">
                <a:solidFill>
                  <a:srgbClr val="F08C00"/>
                </a:solidFill>
                <a:cs typeface="Arial" pitchFamily="34" charset="0"/>
              </a:rPr>
              <a:t>A Húsvétot megelőző hetekben döntő tényező volt a boltválasztáskor a Clubcard utalvány és a Clubcardon keresztül kiküldött kedvezményes kuponok. A válaszadók 29%-a az utalványokat, 28%-a pedig a kedvezményes kuponokat jelölte mind elsődleges érv, amiért a Tescót választotta a húsvéti nagybevásárláskor</a:t>
            </a:r>
            <a:endParaRPr lang="hu-HU" sz="2400" dirty="0">
              <a:solidFill>
                <a:srgbClr val="F08C00"/>
              </a:solidFill>
            </a:endParaRPr>
          </a:p>
          <a:p>
            <a:pPr>
              <a:defRPr/>
            </a:pPr>
            <a:endParaRPr lang="hu-HU" dirty="0" smtClean="0">
              <a:solidFill>
                <a:srgbClr val="F08C00"/>
              </a:solidFill>
            </a:endParaRPr>
          </a:p>
          <a:p>
            <a:pPr>
              <a:defRPr/>
            </a:pPr>
            <a:endParaRPr lang="hu-HU" sz="2400" dirty="0" smtClean="0">
              <a:solidFill>
                <a:srgbClr val="F08C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23309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"/>
          <p:cNvSpPr>
            <a:spLocks noGrp="1"/>
          </p:cNvSpPr>
          <p:nvPr>
            <p:ph type="title"/>
          </p:nvPr>
        </p:nvSpPr>
        <p:spPr>
          <a:xfrm>
            <a:off x="354330" y="870276"/>
            <a:ext cx="7939088" cy="943284"/>
          </a:xfrm>
        </p:spPr>
        <p:txBody>
          <a:bodyPr vert="horz"/>
          <a:lstStyle/>
          <a:p>
            <a:pPr algn="l">
              <a:spcBef>
                <a:spcPct val="20000"/>
              </a:spcBef>
              <a:buFont typeface="Arial"/>
            </a:pPr>
            <a:r>
              <a:rPr lang="hu-HU" sz="2800" b="1" dirty="0">
                <a:solidFill>
                  <a:srgbClr val="F08C00"/>
                </a:solidFill>
                <a:latin typeface="Tesco" pitchFamily="34" charset="0"/>
              </a:rPr>
              <a:t>A kuponok relevanciájának növelésével szignifikánsan </a:t>
            </a:r>
            <a:r>
              <a:rPr lang="hu-HU" sz="2800" b="1" dirty="0" smtClean="0">
                <a:solidFill>
                  <a:srgbClr val="F08C00"/>
                </a:solidFill>
                <a:latin typeface="Tesco" pitchFamily="34" charset="0"/>
              </a:rPr>
              <a:t>nő </a:t>
            </a:r>
            <a:r>
              <a:rPr lang="hu-HU" sz="2800" b="1" dirty="0">
                <a:solidFill>
                  <a:srgbClr val="F08C00"/>
                </a:solidFill>
                <a:latin typeface="Tesco" pitchFamily="34" charset="0"/>
              </a:rPr>
              <a:t>a részvételi és a beváltási </a:t>
            </a:r>
            <a:r>
              <a:rPr lang="hu-HU" sz="2800" b="1" dirty="0" smtClean="0">
                <a:solidFill>
                  <a:srgbClr val="F08C00"/>
                </a:solidFill>
                <a:latin typeface="Tesco" pitchFamily="34" charset="0"/>
              </a:rPr>
              <a:t>arány</a:t>
            </a:r>
            <a:endParaRPr lang="en-US" sz="2800" b="1" dirty="0">
              <a:solidFill>
                <a:srgbClr val="F08C00"/>
              </a:solidFill>
              <a:latin typeface="Tesco" pitchFamily="34" charset="0"/>
            </a:endParaRPr>
          </a:p>
        </p:txBody>
      </p:sp>
      <p:graphicFrame>
        <p:nvGraphicFramePr>
          <p:cNvPr id="8" name="Diagram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93046847"/>
              </p:ext>
            </p:extLst>
          </p:nvPr>
        </p:nvGraphicFramePr>
        <p:xfrm>
          <a:off x="216310" y="2057400"/>
          <a:ext cx="8790037" cy="464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1660260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Lefelé nyíl 20"/>
          <p:cNvSpPr/>
          <p:nvPr/>
        </p:nvSpPr>
        <p:spPr>
          <a:xfrm>
            <a:off x="1873250" y="3633153"/>
            <a:ext cx="322263" cy="43180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 dirty="0"/>
          </a:p>
        </p:txBody>
      </p:sp>
      <p:sp>
        <p:nvSpPr>
          <p:cNvPr id="22" name="Lekerekített téglalap 21"/>
          <p:cNvSpPr/>
          <p:nvPr/>
        </p:nvSpPr>
        <p:spPr>
          <a:xfrm>
            <a:off x="323850" y="2182178"/>
            <a:ext cx="1703388" cy="503237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/>
              <a:t>Célszámok</a:t>
            </a:r>
          </a:p>
        </p:txBody>
      </p:sp>
      <p:sp>
        <p:nvSpPr>
          <p:cNvPr id="23" name="Lekerekített téglalap 22"/>
          <p:cNvSpPr/>
          <p:nvPr/>
        </p:nvSpPr>
        <p:spPr>
          <a:xfrm>
            <a:off x="1043558" y="2840792"/>
            <a:ext cx="1800250" cy="576064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sz="1600" b="1" dirty="0">
                <a:solidFill>
                  <a:schemeClr val="bg1"/>
                </a:solidFill>
              </a:rPr>
              <a:t>Beszállító</a:t>
            </a:r>
          </a:p>
        </p:txBody>
      </p:sp>
      <p:sp>
        <p:nvSpPr>
          <p:cNvPr id="24" name="Lekerekített téglalap 23"/>
          <p:cNvSpPr/>
          <p:nvPr/>
        </p:nvSpPr>
        <p:spPr>
          <a:xfrm>
            <a:off x="1043558" y="4281846"/>
            <a:ext cx="1800250" cy="575170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sz="1600" b="1" dirty="0">
                <a:solidFill>
                  <a:schemeClr val="bg1"/>
                </a:solidFill>
              </a:rPr>
              <a:t>dunnhumby</a:t>
            </a:r>
          </a:p>
        </p:txBody>
      </p:sp>
      <p:sp>
        <p:nvSpPr>
          <p:cNvPr id="25" name="Lekerekített téglalap 24"/>
          <p:cNvSpPr/>
          <p:nvPr/>
        </p:nvSpPr>
        <p:spPr>
          <a:xfrm>
            <a:off x="1115615" y="5767955"/>
            <a:ext cx="1800201" cy="627088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b="1" dirty="0">
                <a:solidFill>
                  <a:schemeClr val="bg1"/>
                </a:solidFill>
              </a:rPr>
              <a:t>Vásárló</a:t>
            </a:r>
          </a:p>
        </p:txBody>
      </p:sp>
      <p:sp>
        <p:nvSpPr>
          <p:cNvPr id="26" name="Lefelé nyíl 25"/>
          <p:cNvSpPr/>
          <p:nvPr/>
        </p:nvSpPr>
        <p:spPr>
          <a:xfrm>
            <a:off x="1871663" y="5073015"/>
            <a:ext cx="323850" cy="43180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 dirty="0"/>
          </a:p>
        </p:txBody>
      </p:sp>
      <p:sp>
        <p:nvSpPr>
          <p:cNvPr id="27" name="Lekerekített téglalap 26"/>
          <p:cNvSpPr/>
          <p:nvPr/>
        </p:nvSpPr>
        <p:spPr>
          <a:xfrm>
            <a:off x="5436096" y="1905283"/>
            <a:ext cx="1943100" cy="575469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b="1" dirty="0">
                <a:solidFill>
                  <a:schemeClr val="bg1"/>
                </a:solidFill>
              </a:rPr>
              <a:t>Vásárló</a:t>
            </a:r>
          </a:p>
        </p:txBody>
      </p:sp>
      <p:sp>
        <p:nvSpPr>
          <p:cNvPr id="28" name="Lekerekített téglalap 27"/>
          <p:cNvSpPr/>
          <p:nvPr/>
        </p:nvSpPr>
        <p:spPr>
          <a:xfrm>
            <a:off x="5436096" y="3078917"/>
            <a:ext cx="2015630" cy="69797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sz="1600" b="1" dirty="0">
                <a:solidFill>
                  <a:schemeClr val="bg1"/>
                </a:solidFill>
              </a:rPr>
              <a:t>dunnhumby</a:t>
            </a:r>
          </a:p>
        </p:txBody>
      </p:sp>
      <p:sp>
        <p:nvSpPr>
          <p:cNvPr id="29" name="Lekerekített téglalap 28"/>
          <p:cNvSpPr/>
          <p:nvPr/>
        </p:nvSpPr>
        <p:spPr>
          <a:xfrm>
            <a:off x="5508625" y="4711167"/>
            <a:ext cx="1943101" cy="50588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sz="1600" b="1" dirty="0">
                <a:solidFill>
                  <a:schemeClr val="bg1"/>
                </a:solidFill>
              </a:rPr>
              <a:t>Beszállító</a:t>
            </a:r>
          </a:p>
        </p:txBody>
      </p:sp>
      <p:sp>
        <p:nvSpPr>
          <p:cNvPr id="30" name="Lefelé nyíl 29"/>
          <p:cNvSpPr/>
          <p:nvPr/>
        </p:nvSpPr>
        <p:spPr>
          <a:xfrm>
            <a:off x="6300788" y="2625090"/>
            <a:ext cx="323850" cy="43180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 dirty="0"/>
          </a:p>
        </p:txBody>
      </p:sp>
      <p:sp>
        <p:nvSpPr>
          <p:cNvPr id="31" name="Lekerekített téglalap 30"/>
          <p:cNvSpPr/>
          <p:nvPr/>
        </p:nvSpPr>
        <p:spPr>
          <a:xfrm>
            <a:off x="5748338" y="3753803"/>
            <a:ext cx="1487487" cy="382587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hu-HU" dirty="0"/>
              <a:t>Kuponlista</a:t>
            </a:r>
          </a:p>
        </p:txBody>
      </p:sp>
      <p:sp>
        <p:nvSpPr>
          <p:cNvPr id="32" name="Lekerekített téglalap 31"/>
          <p:cNvSpPr/>
          <p:nvPr/>
        </p:nvSpPr>
        <p:spPr>
          <a:xfrm>
            <a:off x="5508625" y="5793020"/>
            <a:ext cx="1943101" cy="576164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hu-HU" b="1" dirty="0">
                <a:solidFill>
                  <a:schemeClr val="bg1"/>
                </a:solidFill>
              </a:rPr>
              <a:t>Vásárló</a:t>
            </a:r>
          </a:p>
        </p:txBody>
      </p:sp>
      <p:sp>
        <p:nvSpPr>
          <p:cNvPr id="33" name="Lefelé nyíl 32"/>
          <p:cNvSpPr/>
          <p:nvPr/>
        </p:nvSpPr>
        <p:spPr>
          <a:xfrm>
            <a:off x="6300788" y="4209415"/>
            <a:ext cx="323850" cy="43180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 dirty="0"/>
          </a:p>
        </p:txBody>
      </p:sp>
      <p:sp>
        <p:nvSpPr>
          <p:cNvPr id="34" name="Lefelé nyíl 33"/>
          <p:cNvSpPr/>
          <p:nvPr/>
        </p:nvSpPr>
        <p:spPr>
          <a:xfrm>
            <a:off x="6300788" y="5287328"/>
            <a:ext cx="323850" cy="433387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 dirty="0"/>
          </a:p>
        </p:txBody>
      </p:sp>
      <p:sp>
        <p:nvSpPr>
          <p:cNvPr id="35" name="Szövegdoboz 42"/>
          <p:cNvSpPr txBox="1">
            <a:spLocks noChangeArrowheads="1"/>
          </p:cNvSpPr>
          <p:nvPr/>
        </p:nvSpPr>
        <p:spPr bwMode="auto">
          <a:xfrm>
            <a:off x="1187450" y="1359853"/>
            <a:ext cx="16129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hu-HU" sz="2000" dirty="0">
                <a:solidFill>
                  <a:srgbClr val="F08C00"/>
                </a:solidFill>
              </a:rPr>
              <a:t>KORÁBBAN</a:t>
            </a:r>
          </a:p>
        </p:txBody>
      </p:sp>
      <p:sp>
        <p:nvSpPr>
          <p:cNvPr id="36" name="Szövegdoboz 45"/>
          <p:cNvSpPr txBox="1">
            <a:spLocks noChangeArrowheads="1"/>
          </p:cNvSpPr>
          <p:nvPr/>
        </p:nvSpPr>
        <p:spPr bwMode="auto">
          <a:xfrm>
            <a:off x="5724525" y="1359853"/>
            <a:ext cx="14970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hu-HU" altLang="hu-HU" sz="2000" dirty="0">
                <a:solidFill>
                  <a:srgbClr val="F08C00"/>
                </a:solidFill>
              </a:rPr>
              <a:t>JELENLEG</a:t>
            </a:r>
          </a:p>
        </p:txBody>
      </p:sp>
      <p:cxnSp>
        <p:nvCxnSpPr>
          <p:cNvPr id="37" name="Egyenes összekötő 36"/>
          <p:cNvCxnSpPr/>
          <p:nvPr/>
        </p:nvCxnSpPr>
        <p:spPr>
          <a:xfrm>
            <a:off x="4389438" y="1559878"/>
            <a:ext cx="0" cy="4887912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3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2769553"/>
            <a:ext cx="769937" cy="78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3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475" y="4204653"/>
            <a:ext cx="723900" cy="712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3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475" y="5793740"/>
            <a:ext cx="719138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4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000" y="5642928"/>
            <a:ext cx="696913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1850390"/>
            <a:ext cx="676275" cy="75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4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7175" y="3096578"/>
            <a:ext cx="715963" cy="795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3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6538" y="4496753"/>
            <a:ext cx="757237" cy="769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5" name="Egyenes összekötő 44"/>
          <p:cNvCxnSpPr/>
          <p:nvPr/>
        </p:nvCxnSpPr>
        <p:spPr>
          <a:xfrm>
            <a:off x="323850" y="1759903"/>
            <a:ext cx="8020050" cy="0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itle 3"/>
          <p:cNvSpPr txBox="1">
            <a:spLocks/>
          </p:cNvSpPr>
          <p:nvPr/>
        </p:nvSpPr>
        <p:spPr bwMode="auto">
          <a:xfrm>
            <a:off x="395288" y="740728"/>
            <a:ext cx="7927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hu-HU" altLang="hu-HU" sz="2800" b="1" dirty="0" smtClean="0">
                <a:solidFill>
                  <a:srgbClr val="F08C00"/>
                </a:solidFill>
                <a:latin typeface="Tesco" pitchFamily="34" charset="0"/>
                <a:ea typeface="Tesco Handmade Bold" pitchFamily="50" charset="0"/>
                <a:cs typeface="Tesco Handmade Bold" pitchFamily="50" charset="0"/>
              </a:rPr>
              <a:t>Célzási </a:t>
            </a:r>
            <a:r>
              <a:rPr lang="hu-HU" altLang="hu-HU" sz="2800" b="1" dirty="0">
                <a:solidFill>
                  <a:srgbClr val="F08C00"/>
                </a:solidFill>
                <a:latin typeface="Tesco" pitchFamily="34" charset="0"/>
                <a:ea typeface="Tesco Handmade Bold" pitchFamily="50" charset="0"/>
                <a:cs typeface="Tesco Handmade Bold" pitchFamily="50" charset="0"/>
              </a:rPr>
              <a:t>folyamat</a:t>
            </a:r>
          </a:p>
        </p:txBody>
      </p:sp>
    </p:spTree>
    <p:extLst>
      <p:ext uri="{BB962C8B-B14F-4D97-AF65-F5344CB8AC3E}">
        <p14:creationId xmlns:p14="http://schemas.microsoft.com/office/powerpoint/2010/main" val="31799583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6" grpId="0" animBg="1"/>
      <p:bldP spid="30" grpId="0" animBg="1"/>
      <p:bldP spid="31" grpId="0" animBg="1"/>
      <p:bldP spid="33" grpId="0" animBg="1"/>
      <p:bldP spid="3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1"/>
          <p:cNvSpPr txBox="1">
            <a:spLocks/>
          </p:cNvSpPr>
          <p:nvPr/>
        </p:nvSpPr>
        <p:spPr bwMode="auto">
          <a:xfrm>
            <a:off x="323850" y="787400"/>
            <a:ext cx="8928100" cy="80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hu-HU" altLang="hu-HU" sz="2800" b="1" dirty="0">
                <a:solidFill>
                  <a:srgbClr val="F08C00"/>
                </a:solidFill>
                <a:latin typeface="Tesco" pitchFamily="34" charset="0"/>
                <a:ea typeface="Tesco Handmade Bold" pitchFamily="50" charset="0"/>
                <a:cs typeface="Tesco Handmade Bold" pitchFamily="50" charset="0"/>
              </a:rPr>
              <a:t>A </a:t>
            </a:r>
            <a:r>
              <a:rPr lang="hu-HU" altLang="hu-HU" sz="2800" b="1" dirty="0" smtClean="0">
                <a:solidFill>
                  <a:srgbClr val="F08C00"/>
                </a:solidFill>
                <a:latin typeface="Tesco" pitchFamily="34" charset="0"/>
                <a:ea typeface="Tesco Handmade Bold" pitchFamily="50" charset="0"/>
                <a:cs typeface="Tesco Handmade Bold" pitchFamily="50" charset="0"/>
              </a:rPr>
              <a:t>pontösszesítő </a:t>
            </a:r>
            <a:r>
              <a:rPr lang="hu-HU" altLang="hu-HU" sz="2800" b="1" dirty="0">
                <a:solidFill>
                  <a:srgbClr val="F08C00"/>
                </a:solidFill>
                <a:latin typeface="Tesco" pitchFamily="34" charset="0"/>
                <a:ea typeface="Tesco Handmade Bold" pitchFamily="50" charset="0"/>
                <a:cs typeface="Tesco Handmade Bold" pitchFamily="50" charset="0"/>
              </a:rPr>
              <a:t>eredmények látványosan </a:t>
            </a:r>
            <a:r>
              <a:rPr lang="hu-HU" altLang="hu-HU" sz="2800" b="1" dirty="0" smtClean="0">
                <a:solidFill>
                  <a:srgbClr val="F08C00"/>
                </a:solidFill>
                <a:latin typeface="Tesco" pitchFamily="34" charset="0"/>
                <a:ea typeface="Tesco Handmade Bold" pitchFamily="50" charset="0"/>
                <a:cs typeface="Tesco Handmade Bold" pitchFamily="50" charset="0"/>
              </a:rPr>
              <a:t>fejlődnek </a:t>
            </a:r>
            <a:r>
              <a:rPr lang="hu-HU" altLang="hu-HU" sz="2800" b="1" dirty="0">
                <a:solidFill>
                  <a:srgbClr val="F08C00"/>
                </a:solidFill>
                <a:latin typeface="Tesco" pitchFamily="34" charset="0"/>
                <a:ea typeface="Tesco Handmade Bold" pitchFamily="50" charset="0"/>
                <a:cs typeface="Tesco Handmade Bold" pitchFamily="50" charset="0"/>
              </a:rPr>
              <a:t>az új kupongyűjtési folyamatnak köszönhetően</a:t>
            </a:r>
            <a:endParaRPr lang="en-GB" altLang="hu-HU" sz="2800" b="1" dirty="0">
              <a:solidFill>
                <a:srgbClr val="F08C00"/>
              </a:solidFill>
              <a:latin typeface="Tesco" pitchFamily="34" charset="0"/>
              <a:ea typeface="Tesco Handmade Bold" pitchFamily="50" charset="0"/>
              <a:cs typeface="Tesco Handmade Bold" pitchFamily="50" charset="0"/>
            </a:endParaRPr>
          </a:p>
        </p:txBody>
      </p:sp>
      <p:graphicFrame>
        <p:nvGraphicFramePr>
          <p:cNvPr id="24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8633777"/>
              </p:ext>
            </p:extLst>
          </p:nvPr>
        </p:nvGraphicFramePr>
        <p:xfrm>
          <a:off x="395288" y="2022475"/>
          <a:ext cx="8208961" cy="43926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68370"/>
                <a:gridCol w="2664312"/>
                <a:gridCol w="2376279"/>
              </a:tblGrid>
              <a:tr h="510234">
                <a:tc>
                  <a:txBody>
                    <a:bodyPr/>
                    <a:lstStyle/>
                    <a:p>
                      <a:endParaRPr lang="hu-HU" sz="1800" b="1" dirty="0">
                        <a:solidFill>
                          <a:schemeClr val="bg1"/>
                        </a:solidFill>
                      </a:endParaRPr>
                    </a:p>
                  </a:txBody>
                  <a:tcPr marL="91441" marR="91441" marT="45721" marB="45721" anchor="ctr">
                    <a:solidFill>
                      <a:srgbClr val="F8AA1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800" b="1" baseline="0" dirty="0" smtClean="0">
                          <a:solidFill>
                            <a:schemeClr val="bg1"/>
                          </a:solidFill>
                        </a:rPr>
                        <a:t>2012.december</a:t>
                      </a:r>
                      <a:endParaRPr lang="hu-HU" sz="1800" b="1" dirty="0">
                        <a:solidFill>
                          <a:schemeClr val="bg1"/>
                        </a:solidFill>
                      </a:endParaRPr>
                    </a:p>
                  </a:txBody>
                  <a:tcPr marL="91441" marR="91441" marT="45721" marB="45721" anchor="ctr">
                    <a:solidFill>
                      <a:srgbClr val="F8AA1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800" b="1" dirty="0" smtClean="0">
                          <a:solidFill>
                            <a:schemeClr val="bg1"/>
                          </a:solidFill>
                        </a:rPr>
                        <a:t>2013.december</a:t>
                      </a:r>
                      <a:endParaRPr lang="hu-HU" sz="1800" b="1" dirty="0">
                        <a:solidFill>
                          <a:schemeClr val="bg1"/>
                        </a:solidFill>
                      </a:endParaRPr>
                    </a:p>
                  </a:txBody>
                  <a:tcPr marL="91441" marR="91441" marT="45721" marB="45721" anchor="ctr">
                    <a:solidFill>
                      <a:srgbClr val="F8AA15"/>
                    </a:solidFill>
                  </a:tcPr>
                </a:tc>
              </a:tr>
              <a:tr h="13543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1" dirty="0" smtClean="0">
                          <a:solidFill>
                            <a:srgbClr val="F08C00"/>
                          </a:solidFill>
                        </a:rPr>
                        <a:t>Vásárlók</a:t>
                      </a:r>
                      <a:r>
                        <a:rPr lang="hu-HU" sz="1800" b="1" baseline="0" dirty="0" smtClean="0">
                          <a:solidFill>
                            <a:srgbClr val="F08C00"/>
                          </a:solidFill>
                        </a:rPr>
                        <a:t> számára n</a:t>
                      </a:r>
                      <a:r>
                        <a:rPr lang="hu-HU" sz="1800" b="1" dirty="0" smtClean="0">
                          <a:solidFill>
                            <a:srgbClr val="F08C00"/>
                          </a:solidFill>
                        </a:rPr>
                        <a:t>agyon releváns kuponok aránya a statementben</a:t>
                      </a:r>
                    </a:p>
                  </a:txBody>
                  <a:tcPr marL="91441" marR="91441"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400" b="1" dirty="0" smtClean="0">
                          <a:solidFill>
                            <a:srgbClr val="F08C00"/>
                          </a:solidFill>
                        </a:rPr>
                        <a:t>23%</a:t>
                      </a:r>
                      <a:endParaRPr lang="hu-HU" sz="2400" b="1" dirty="0">
                        <a:solidFill>
                          <a:srgbClr val="F08C00"/>
                        </a:solidFill>
                      </a:endParaRPr>
                    </a:p>
                  </a:txBody>
                  <a:tcPr marL="91441" marR="91441"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400" b="1" dirty="0" smtClean="0">
                          <a:solidFill>
                            <a:srgbClr val="F08C00"/>
                          </a:solidFill>
                        </a:rPr>
                        <a:t>50%</a:t>
                      </a:r>
                      <a:endParaRPr lang="hu-HU" sz="2400" b="1" dirty="0">
                        <a:solidFill>
                          <a:srgbClr val="F08C00"/>
                        </a:solidFill>
                      </a:endParaRPr>
                    </a:p>
                  </a:txBody>
                  <a:tcPr marL="91441" marR="91441" marT="45721" marB="45721" anchor="ctr"/>
                </a:tc>
              </a:tr>
              <a:tr h="11736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1" dirty="0" smtClean="0">
                          <a:solidFill>
                            <a:srgbClr val="F08C00"/>
                          </a:solidFill>
                        </a:rPr>
                        <a:t>Kupon</a:t>
                      </a:r>
                      <a:r>
                        <a:rPr lang="hu-HU" sz="1800" b="1" baseline="0" dirty="0" smtClean="0">
                          <a:solidFill>
                            <a:srgbClr val="F08C00"/>
                          </a:solidFill>
                        </a:rPr>
                        <a:t> beváltási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1" baseline="0" dirty="0" smtClean="0">
                          <a:solidFill>
                            <a:srgbClr val="F08C00"/>
                          </a:solidFill>
                        </a:rPr>
                        <a:t>arány</a:t>
                      </a:r>
                      <a:endParaRPr lang="hu-HU" sz="1800" b="1" dirty="0" smtClean="0">
                        <a:solidFill>
                          <a:srgbClr val="F08C00"/>
                        </a:solidFill>
                      </a:endParaRPr>
                    </a:p>
                  </a:txBody>
                  <a:tcPr marL="91441" marR="91441"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800" b="1" dirty="0" smtClean="0">
                          <a:solidFill>
                            <a:srgbClr val="F08C00"/>
                          </a:solidFill>
                        </a:rPr>
                        <a:t>9%</a:t>
                      </a:r>
                      <a:endParaRPr lang="hu-HU" sz="2800" b="1" dirty="0">
                        <a:solidFill>
                          <a:srgbClr val="F08C00"/>
                        </a:solidFill>
                      </a:endParaRPr>
                    </a:p>
                  </a:txBody>
                  <a:tcPr marL="91441" marR="91441"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800" b="1" dirty="0" smtClean="0">
                          <a:solidFill>
                            <a:srgbClr val="F08C00"/>
                          </a:solidFill>
                        </a:rPr>
                        <a:t>15%</a:t>
                      </a:r>
                      <a:endParaRPr lang="hu-HU" sz="2800" b="1" dirty="0">
                        <a:solidFill>
                          <a:srgbClr val="F08C00"/>
                        </a:solidFill>
                      </a:endParaRPr>
                    </a:p>
                  </a:txBody>
                  <a:tcPr marL="91441" marR="91441" marT="45721" marB="45721" anchor="ctr"/>
                </a:tc>
              </a:tr>
              <a:tr h="13543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1" dirty="0" smtClean="0">
                          <a:solidFill>
                            <a:srgbClr val="F08C00"/>
                          </a:solidFill>
                        </a:rPr>
                        <a:t>Összes forgalomnövekmény</a:t>
                      </a:r>
                      <a:r>
                        <a:rPr lang="hu-HU" sz="1800" b="1" baseline="0" dirty="0" smtClean="0">
                          <a:solidFill>
                            <a:srgbClr val="F08C00"/>
                          </a:solidFill>
                        </a:rPr>
                        <a:t> a kupon beváltási termékeken</a:t>
                      </a:r>
                      <a:endParaRPr lang="hu-HU" sz="1800" b="1" dirty="0" smtClean="0">
                        <a:solidFill>
                          <a:srgbClr val="F08C00"/>
                        </a:solidFill>
                      </a:endParaRPr>
                    </a:p>
                  </a:txBody>
                  <a:tcPr marL="91441" marR="91441"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800" b="1" dirty="0" smtClean="0">
                          <a:solidFill>
                            <a:srgbClr val="F08C00"/>
                          </a:solidFill>
                        </a:rPr>
                        <a:t>171m Ft</a:t>
                      </a:r>
                      <a:endParaRPr lang="hu-HU" sz="2800" b="1" dirty="0">
                        <a:solidFill>
                          <a:srgbClr val="F08C00"/>
                        </a:solidFill>
                      </a:endParaRPr>
                    </a:p>
                  </a:txBody>
                  <a:tcPr marL="91441" marR="91441"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800" b="1" dirty="0" smtClean="0">
                          <a:solidFill>
                            <a:srgbClr val="F08C00"/>
                          </a:solidFill>
                        </a:rPr>
                        <a:t>360m Ft</a:t>
                      </a:r>
                      <a:endParaRPr lang="hu-HU" sz="2800" b="1" dirty="0">
                        <a:solidFill>
                          <a:srgbClr val="F08C00"/>
                        </a:solidFill>
                      </a:endParaRPr>
                    </a:p>
                  </a:txBody>
                  <a:tcPr marL="91441" marR="91441" marT="45721" marB="45721" anchor="ctr"/>
                </a:tc>
              </a:tr>
            </a:tbl>
          </a:graphicData>
        </a:graphic>
      </p:graphicFrame>
      <p:pic>
        <p:nvPicPr>
          <p:cNvPr id="25" name="Picture 2" descr="http://tesco.hu/art/cc/other/pontosszesito_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69243">
            <a:off x="3448908" y="2748233"/>
            <a:ext cx="696380" cy="9886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http://www.staticwhich.co.uk/media/images/in-content/woman-in-supermarket-cashier-34345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21279" y="4102933"/>
            <a:ext cx="1229043" cy="81895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C:\Users\orsolyam\AppData\Local\Microsoft\Windows\Temporary Internet Files\Content.IE5\41N8SMWF\MP900399463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1220885">
            <a:off x="3409331" y="5276414"/>
            <a:ext cx="779744" cy="97355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72827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0657854"/>
              </p:ext>
            </p:extLst>
          </p:nvPr>
        </p:nvGraphicFramePr>
        <p:xfrm>
          <a:off x="354330" y="1847533"/>
          <a:ext cx="5832475" cy="230505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251131"/>
                <a:gridCol w="1892996"/>
                <a:gridCol w="1688348"/>
              </a:tblGrid>
              <a:tr h="331736">
                <a:tc>
                  <a:txBody>
                    <a:bodyPr/>
                    <a:lstStyle/>
                    <a:p>
                      <a:r>
                        <a:rPr lang="hu-HU" sz="1200" dirty="0" smtClean="0"/>
                        <a:t>Nagy nemzetközi szállító</a:t>
                      </a:r>
                      <a:endParaRPr lang="hu-HU" sz="1200" dirty="0"/>
                    </a:p>
                  </a:txBody>
                  <a:tcPr marL="91437" marR="91437" marT="45736" marB="45736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200" dirty="0" smtClean="0"/>
                        <a:t>2012.December</a:t>
                      </a:r>
                      <a:endParaRPr lang="hu-HU" sz="1200" dirty="0"/>
                    </a:p>
                  </a:txBody>
                  <a:tcPr marL="91437" marR="91437" marT="45736" marB="45736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200" dirty="0" smtClean="0"/>
                        <a:t>2013.december</a:t>
                      </a:r>
                      <a:endParaRPr lang="hu-HU" sz="1200" dirty="0"/>
                    </a:p>
                  </a:txBody>
                  <a:tcPr marL="91437" marR="91437" marT="45736" marB="45736" anchor="ctr">
                    <a:solidFill>
                      <a:srgbClr val="00B0F0"/>
                    </a:solidFill>
                  </a:tcPr>
                </a:tc>
              </a:tr>
              <a:tr h="5103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100" dirty="0" smtClean="0">
                          <a:solidFill>
                            <a:srgbClr val="5569BF"/>
                          </a:solidFill>
                        </a:rPr>
                        <a:t>Kuponnominációk száma</a:t>
                      </a:r>
                    </a:p>
                  </a:txBody>
                  <a:tcPr marL="91437" marR="91437" marT="45736" marB="45736" anchor="ctr">
                    <a:solidFill>
                      <a:srgbClr val="D5E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200" b="1" dirty="0" smtClean="0">
                          <a:solidFill>
                            <a:srgbClr val="5569BF"/>
                          </a:solidFill>
                        </a:rPr>
                        <a:t>16</a:t>
                      </a:r>
                      <a:endParaRPr lang="hu-HU" sz="1200" b="1" dirty="0">
                        <a:solidFill>
                          <a:srgbClr val="5569BF"/>
                        </a:solidFill>
                      </a:endParaRPr>
                    </a:p>
                  </a:txBody>
                  <a:tcPr marL="91437" marR="91437" marT="45736" marB="45736" anchor="ctr">
                    <a:solidFill>
                      <a:srgbClr val="D5E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200" b="1" dirty="0" smtClean="0">
                          <a:solidFill>
                            <a:srgbClr val="5569BF"/>
                          </a:solidFill>
                        </a:rPr>
                        <a:t>18</a:t>
                      </a:r>
                      <a:endParaRPr lang="hu-HU" sz="1200" b="1" dirty="0">
                        <a:solidFill>
                          <a:srgbClr val="5569BF"/>
                        </a:solidFill>
                      </a:endParaRPr>
                    </a:p>
                  </a:txBody>
                  <a:tcPr marL="91437" marR="91437" marT="45736" marB="45736" anchor="ctr">
                    <a:solidFill>
                      <a:srgbClr val="D5E6FF"/>
                    </a:solidFill>
                  </a:tcPr>
                </a:tc>
              </a:tr>
              <a:tr h="4422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100" dirty="0" smtClean="0">
                          <a:solidFill>
                            <a:srgbClr val="5569BF"/>
                          </a:solidFill>
                        </a:rPr>
                        <a:t>Teljes kiküldött kuponmennyiség</a:t>
                      </a:r>
                    </a:p>
                  </a:txBody>
                  <a:tcPr marL="91437" marR="91437" marT="45736" marB="45736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>
                          <a:solidFill>
                            <a:srgbClr val="5569BF"/>
                          </a:solidFill>
                        </a:rPr>
                        <a:t>558</a:t>
                      </a:r>
                      <a:r>
                        <a:rPr lang="hu-HU" sz="1400" b="1" baseline="0" dirty="0" smtClean="0">
                          <a:solidFill>
                            <a:srgbClr val="5569BF"/>
                          </a:solidFill>
                        </a:rPr>
                        <a:t> ezer</a:t>
                      </a:r>
                      <a:endParaRPr lang="hu-HU" sz="1400" b="1" dirty="0">
                        <a:solidFill>
                          <a:srgbClr val="5569BF"/>
                        </a:solidFill>
                      </a:endParaRPr>
                    </a:p>
                  </a:txBody>
                  <a:tcPr marL="91437" marR="91437" marT="45736" marB="45736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>
                          <a:solidFill>
                            <a:srgbClr val="5569BF"/>
                          </a:solidFill>
                        </a:rPr>
                        <a:t>301</a:t>
                      </a:r>
                      <a:r>
                        <a:rPr lang="hu-HU" sz="1400" b="1" baseline="0" dirty="0" smtClean="0">
                          <a:solidFill>
                            <a:srgbClr val="5569BF"/>
                          </a:solidFill>
                        </a:rPr>
                        <a:t> ezer</a:t>
                      </a:r>
                      <a:endParaRPr lang="hu-HU" sz="1400" b="1" dirty="0">
                        <a:solidFill>
                          <a:srgbClr val="5569BF"/>
                        </a:solidFill>
                      </a:endParaRPr>
                    </a:p>
                  </a:txBody>
                  <a:tcPr marL="91437" marR="91437" marT="45736" marB="45736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5103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100" dirty="0" smtClean="0">
                          <a:solidFill>
                            <a:srgbClr val="5569BF"/>
                          </a:solidFill>
                        </a:rPr>
                        <a:t>Átlagos beváltási arány</a:t>
                      </a:r>
                    </a:p>
                  </a:txBody>
                  <a:tcPr marL="91437" marR="91437" marT="45736" marB="45736" anchor="ctr">
                    <a:solidFill>
                      <a:srgbClr val="D5E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>
                          <a:solidFill>
                            <a:srgbClr val="5569BF"/>
                          </a:solidFill>
                        </a:rPr>
                        <a:t>12%</a:t>
                      </a:r>
                      <a:endParaRPr lang="hu-HU" sz="1400" b="1" dirty="0">
                        <a:solidFill>
                          <a:srgbClr val="5569BF"/>
                        </a:solidFill>
                      </a:endParaRPr>
                    </a:p>
                  </a:txBody>
                  <a:tcPr marL="91437" marR="91437" marT="45736" marB="45736" anchor="ctr">
                    <a:solidFill>
                      <a:srgbClr val="D5E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>
                          <a:solidFill>
                            <a:srgbClr val="5569BF"/>
                          </a:solidFill>
                        </a:rPr>
                        <a:t>16%</a:t>
                      </a:r>
                      <a:endParaRPr lang="hu-HU" sz="1400" b="1" dirty="0">
                        <a:solidFill>
                          <a:srgbClr val="5569BF"/>
                        </a:solidFill>
                      </a:endParaRPr>
                    </a:p>
                  </a:txBody>
                  <a:tcPr marL="91437" marR="91437" marT="45736" marB="45736" anchor="ctr">
                    <a:solidFill>
                      <a:srgbClr val="D5E6FF"/>
                    </a:solidFill>
                  </a:tcPr>
                </a:tc>
              </a:tr>
              <a:tr h="5103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100" dirty="0" smtClean="0">
                          <a:solidFill>
                            <a:srgbClr val="5569BF"/>
                          </a:solidFill>
                        </a:rPr>
                        <a:t>Megtérülés</a:t>
                      </a:r>
                      <a:r>
                        <a:rPr lang="hu-HU" sz="1100" baseline="0" dirty="0" smtClean="0">
                          <a:solidFill>
                            <a:srgbClr val="5569BF"/>
                          </a:solidFill>
                        </a:rPr>
                        <a:t> minden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100" baseline="0" dirty="0" smtClean="0">
                          <a:solidFill>
                            <a:srgbClr val="5569BF"/>
                          </a:solidFill>
                        </a:rPr>
                        <a:t>befektetett Ft után</a:t>
                      </a:r>
                      <a:endParaRPr lang="hu-HU" sz="1100" dirty="0" smtClean="0">
                        <a:solidFill>
                          <a:srgbClr val="5569BF"/>
                        </a:solidFill>
                      </a:endParaRPr>
                    </a:p>
                  </a:txBody>
                  <a:tcPr marL="91437" marR="91437" marT="45736" marB="45736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400" b="1" dirty="0" smtClean="0">
                          <a:solidFill>
                            <a:srgbClr val="5569BF"/>
                          </a:solidFill>
                        </a:rPr>
                        <a:t>2.0 Ft</a:t>
                      </a:r>
                    </a:p>
                  </a:txBody>
                  <a:tcPr marL="91437" marR="91437" marT="45736" marB="45736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>
                          <a:solidFill>
                            <a:srgbClr val="5569BF"/>
                          </a:solidFill>
                        </a:rPr>
                        <a:t>2.7 Ft</a:t>
                      </a:r>
                      <a:endParaRPr lang="hu-HU" sz="1400" b="1" dirty="0">
                        <a:solidFill>
                          <a:srgbClr val="5569BF"/>
                        </a:solidFill>
                      </a:endParaRPr>
                    </a:p>
                  </a:txBody>
                  <a:tcPr marL="91437" marR="91437" marT="45736" marB="45736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Up Arrow 6"/>
          <p:cNvSpPr/>
          <p:nvPr/>
        </p:nvSpPr>
        <p:spPr>
          <a:xfrm>
            <a:off x="5755005" y="3169920"/>
            <a:ext cx="360363" cy="406400"/>
          </a:xfrm>
          <a:prstGeom prst="up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 dirty="0"/>
          </a:p>
        </p:txBody>
      </p:sp>
      <p:graphicFrame>
        <p:nvGraphicFramePr>
          <p:cNvPr id="4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0078700"/>
              </p:ext>
            </p:extLst>
          </p:nvPr>
        </p:nvGraphicFramePr>
        <p:xfrm>
          <a:off x="3434715" y="4338003"/>
          <a:ext cx="5329238" cy="2300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6898"/>
                <a:gridCol w="1729665"/>
                <a:gridCol w="1542675"/>
              </a:tblGrid>
              <a:tr h="331051">
                <a:tc>
                  <a:txBody>
                    <a:bodyPr/>
                    <a:lstStyle/>
                    <a:p>
                      <a:r>
                        <a:rPr lang="hu-HU" sz="1200" dirty="0" smtClean="0"/>
                        <a:t>KKV</a:t>
                      </a:r>
                      <a:endParaRPr lang="hu-HU" sz="1200" dirty="0"/>
                    </a:p>
                  </a:txBody>
                  <a:tcPr marL="91451" marR="91451" marT="45702" marB="45702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200" dirty="0" smtClean="0"/>
                        <a:t>2012.december</a:t>
                      </a:r>
                      <a:endParaRPr lang="hu-HU" sz="1200" dirty="0"/>
                    </a:p>
                  </a:txBody>
                  <a:tcPr marL="91451" marR="91451" marT="45702" marB="45702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200" dirty="0" smtClean="0"/>
                        <a:t>2013.december</a:t>
                      </a:r>
                      <a:endParaRPr lang="hu-HU" sz="1200" dirty="0"/>
                    </a:p>
                  </a:txBody>
                  <a:tcPr marL="91451" marR="91451" marT="45702" marB="45702" anchor="ctr">
                    <a:solidFill>
                      <a:srgbClr val="FF0000"/>
                    </a:solidFill>
                  </a:tcPr>
                </a:tc>
              </a:tr>
              <a:tr h="5093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100" dirty="0" smtClean="0">
                          <a:solidFill>
                            <a:srgbClr val="5569BF"/>
                          </a:solidFill>
                        </a:rPr>
                        <a:t>Kuponnominációk száma</a:t>
                      </a:r>
                    </a:p>
                  </a:txBody>
                  <a:tcPr marL="91451" marR="91451" marT="45702" marB="45702" anchor="ctr">
                    <a:solidFill>
                      <a:srgbClr val="FFDDD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200" b="1" dirty="0" smtClean="0">
                          <a:solidFill>
                            <a:srgbClr val="5569BF"/>
                          </a:solidFill>
                        </a:rPr>
                        <a:t>1</a:t>
                      </a:r>
                      <a:endParaRPr lang="hu-HU" sz="1200" b="1" dirty="0">
                        <a:solidFill>
                          <a:srgbClr val="5569BF"/>
                        </a:solidFill>
                      </a:endParaRPr>
                    </a:p>
                  </a:txBody>
                  <a:tcPr marL="91451" marR="91451" marT="45702" marB="45702" anchor="ctr">
                    <a:solidFill>
                      <a:srgbClr val="FFDDD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200" b="1" dirty="0" smtClean="0">
                          <a:solidFill>
                            <a:srgbClr val="5569BF"/>
                          </a:solidFill>
                        </a:rPr>
                        <a:t>2</a:t>
                      </a:r>
                      <a:endParaRPr lang="hu-HU" sz="1200" b="1" dirty="0">
                        <a:solidFill>
                          <a:srgbClr val="5569BF"/>
                        </a:solidFill>
                      </a:endParaRPr>
                    </a:p>
                  </a:txBody>
                  <a:tcPr marL="91451" marR="91451" marT="45702" marB="45702" anchor="ctr">
                    <a:solidFill>
                      <a:srgbClr val="FFDDDD"/>
                    </a:solidFill>
                  </a:tcPr>
                </a:tc>
              </a:tr>
              <a:tr h="4413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100" dirty="0" smtClean="0">
                          <a:solidFill>
                            <a:srgbClr val="5569BF"/>
                          </a:solidFill>
                        </a:rPr>
                        <a:t>Teljes kiküldött kuponmennyiség</a:t>
                      </a:r>
                    </a:p>
                  </a:txBody>
                  <a:tcPr marL="91451" marR="91451" marT="45702" marB="45702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>
                          <a:solidFill>
                            <a:srgbClr val="5569BF"/>
                          </a:solidFill>
                        </a:rPr>
                        <a:t>48</a:t>
                      </a:r>
                      <a:r>
                        <a:rPr lang="hu-HU" sz="1400" b="1" baseline="0" dirty="0" smtClean="0">
                          <a:solidFill>
                            <a:srgbClr val="5569BF"/>
                          </a:solidFill>
                        </a:rPr>
                        <a:t> ezer</a:t>
                      </a:r>
                      <a:endParaRPr lang="hu-HU" sz="1400" b="1" dirty="0">
                        <a:solidFill>
                          <a:srgbClr val="5569BF"/>
                        </a:solidFill>
                      </a:endParaRPr>
                    </a:p>
                  </a:txBody>
                  <a:tcPr marL="91451" marR="91451" marT="45702" marB="45702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>
                          <a:solidFill>
                            <a:srgbClr val="5569BF"/>
                          </a:solidFill>
                        </a:rPr>
                        <a:t>15</a:t>
                      </a:r>
                      <a:r>
                        <a:rPr lang="hu-HU" sz="1400" b="1" baseline="0" dirty="0" smtClean="0">
                          <a:solidFill>
                            <a:srgbClr val="5569BF"/>
                          </a:solidFill>
                        </a:rPr>
                        <a:t> ezer</a:t>
                      </a:r>
                      <a:endParaRPr lang="hu-HU" sz="1400" b="1" dirty="0">
                        <a:solidFill>
                          <a:srgbClr val="5569BF"/>
                        </a:solidFill>
                      </a:endParaRPr>
                    </a:p>
                  </a:txBody>
                  <a:tcPr marL="91451" marR="91451" marT="45702" marB="45702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5093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100" dirty="0" smtClean="0">
                          <a:solidFill>
                            <a:srgbClr val="5569BF"/>
                          </a:solidFill>
                        </a:rPr>
                        <a:t>Átlagos beváltási arány</a:t>
                      </a:r>
                    </a:p>
                  </a:txBody>
                  <a:tcPr marL="91451" marR="91451" marT="45702" marB="45702" anchor="ctr">
                    <a:solidFill>
                      <a:srgbClr val="FFDDD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>
                          <a:solidFill>
                            <a:srgbClr val="5569BF"/>
                          </a:solidFill>
                        </a:rPr>
                        <a:t>15%</a:t>
                      </a:r>
                      <a:endParaRPr lang="hu-HU" sz="1400" b="1" dirty="0">
                        <a:solidFill>
                          <a:srgbClr val="5569BF"/>
                        </a:solidFill>
                      </a:endParaRPr>
                    </a:p>
                  </a:txBody>
                  <a:tcPr marL="91451" marR="91451" marT="45702" marB="45702" anchor="ctr">
                    <a:solidFill>
                      <a:srgbClr val="FFDDD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>
                          <a:solidFill>
                            <a:srgbClr val="5569BF"/>
                          </a:solidFill>
                        </a:rPr>
                        <a:t>18%</a:t>
                      </a:r>
                      <a:endParaRPr lang="hu-HU" sz="1400" b="1" dirty="0">
                        <a:solidFill>
                          <a:srgbClr val="5569BF"/>
                        </a:solidFill>
                      </a:endParaRPr>
                    </a:p>
                  </a:txBody>
                  <a:tcPr marL="91451" marR="91451" marT="45702" marB="45702" anchor="ctr">
                    <a:solidFill>
                      <a:srgbClr val="FFDDDD"/>
                    </a:solidFill>
                  </a:tcPr>
                </a:tc>
              </a:tr>
              <a:tr h="5093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100" dirty="0" smtClean="0">
                          <a:solidFill>
                            <a:srgbClr val="5569BF"/>
                          </a:solidFill>
                        </a:rPr>
                        <a:t>Megtérülés</a:t>
                      </a:r>
                      <a:r>
                        <a:rPr lang="hu-HU" sz="1100" baseline="0" dirty="0" smtClean="0">
                          <a:solidFill>
                            <a:srgbClr val="5569BF"/>
                          </a:solidFill>
                        </a:rPr>
                        <a:t> minden befektetett Ft után</a:t>
                      </a:r>
                      <a:endParaRPr lang="hu-HU" sz="1100" dirty="0" smtClean="0">
                        <a:solidFill>
                          <a:srgbClr val="5569BF"/>
                        </a:solidFill>
                      </a:endParaRPr>
                    </a:p>
                  </a:txBody>
                  <a:tcPr marL="91451" marR="91451" marT="45702" marB="45702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400" b="1" dirty="0" smtClean="0">
                          <a:solidFill>
                            <a:srgbClr val="5569BF"/>
                          </a:solidFill>
                        </a:rPr>
                        <a:t>1.5 Ft</a:t>
                      </a:r>
                    </a:p>
                  </a:txBody>
                  <a:tcPr marL="91451" marR="91451" marT="45702" marB="45702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>
                          <a:solidFill>
                            <a:srgbClr val="5569BF"/>
                          </a:solidFill>
                        </a:rPr>
                        <a:t>3 Ft</a:t>
                      </a:r>
                      <a:endParaRPr lang="hu-HU" sz="1400" b="1" dirty="0">
                        <a:solidFill>
                          <a:srgbClr val="5569BF"/>
                        </a:solidFill>
                      </a:endParaRPr>
                    </a:p>
                  </a:txBody>
                  <a:tcPr marL="91451" marR="91451" marT="45702" marB="45702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281305" y="732790"/>
            <a:ext cx="7927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hu-HU" altLang="hu-HU" sz="2800" b="1" dirty="0">
                <a:solidFill>
                  <a:srgbClr val="F08C00"/>
                </a:solidFill>
                <a:latin typeface="Tesco" pitchFamily="34" charset="0"/>
                <a:ea typeface="Tesco Handmade Bold" pitchFamily="50" charset="0"/>
                <a:cs typeface="Tesco Handmade Bold" pitchFamily="50" charset="0"/>
              </a:rPr>
              <a:t>Az új folyamat pozitív hatásai szállítói szinten is érzékelhetők</a:t>
            </a:r>
            <a:endParaRPr lang="en-GB" altLang="hu-HU" sz="2800" b="1" dirty="0">
              <a:solidFill>
                <a:srgbClr val="F08C00"/>
              </a:solidFill>
              <a:latin typeface="Tesco" pitchFamily="34" charset="0"/>
              <a:ea typeface="Tesco Handmade Bold" pitchFamily="50" charset="0"/>
              <a:cs typeface="Tesco Handmade Bold" pitchFamily="50" charset="0"/>
            </a:endParaRPr>
          </a:p>
        </p:txBody>
      </p:sp>
      <p:sp>
        <p:nvSpPr>
          <p:cNvPr id="6" name="Up Arrow 10"/>
          <p:cNvSpPr/>
          <p:nvPr/>
        </p:nvSpPr>
        <p:spPr>
          <a:xfrm>
            <a:off x="5755005" y="3674745"/>
            <a:ext cx="360363" cy="404813"/>
          </a:xfrm>
          <a:prstGeom prst="up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 dirty="0"/>
          </a:p>
        </p:txBody>
      </p:sp>
      <p:sp>
        <p:nvSpPr>
          <p:cNvPr id="7" name="Up Arrow 11"/>
          <p:cNvSpPr/>
          <p:nvPr/>
        </p:nvSpPr>
        <p:spPr>
          <a:xfrm>
            <a:off x="8397240" y="5636578"/>
            <a:ext cx="358775" cy="406400"/>
          </a:xfrm>
          <a:prstGeom prst="up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 dirty="0"/>
          </a:p>
        </p:txBody>
      </p:sp>
      <p:sp>
        <p:nvSpPr>
          <p:cNvPr id="8" name="Up Arrow 12"/>
          <p:cNvSpPr/>
          <p:nvPr/>
        </p:nvSpPr>
        <p:spPr>
          <a:xfrm>
            <a:off x="8397240" y="6141403"/>
            <a:ext cx="358775" cy="406400"/>
          </a:xfrm>
          <a:prstGeom prst="up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 dirty="0"/>
          </a:p>
        </p:txBody>
      </p:sp>
      <p:sp>
        <p:nvSpPr>
          <p:cNvPr id="9" name="Up Arrow 13"/>
          <p:cNvSpPr/>
          <p:nvPr/>
        </p:nvSpPr>
        <p:spPr>
          <a:xfrm rot="10800000">
            <a:off x="5762943" y="2712720"/>
            <a:ext cx="360362" cy="404813"/>
          </a:xfrm>
          <a:prstGeom prst="up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 dirty="0"/>
          </a:p>
        </p:txBody>
      </p:sp>
      <p:sp>
        <p:nvSpPr>
          <p:cNvPr id="10" name="Up Arrow 14"/>
          <p:cNvSpPr/>
          <p:nvPr/>
        </p:nvSpPr>
        <p:spPr>
          <a:xfrm rot="10800000">
            <a:off x="8403590" y="5179378"/>
            <a:ext cx="360363" cy="406400"/>
          </a:xfrm>
          <a:prstGeom prst="up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 dirty="0"/>
          </a:p>
        </p:txBody>
      </p:sp>
      <p:sp>
        <p:nvSpPr>
          <p:cNvPr id="11" name="Up Arrow 15"/>
          <p:cNvSpPr/>
          <p:nvPr/>
        </p:nvSpPr>
        <p:spPr>
          <a:xfrm>
            <a:off x="5755005" y="2207895"/>
            <a:ext cx="360363" cy="406400"/>
          </a:xfrm>
          <a:prstGeom prst="up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 dirty="0"/>
          </a:p>
        </p:txBody>
      </p:sp>
      <p:sp>
        <p:nvSpPr>
          <p:cNvPr id="12" name="Up Arrow 16"/>
          <p:cNvSpPr/>
          <p:nvPr/>
        </p:nvSpPr>
        <p:spPr>
          <a:xfrm>
            <a:off x="8390890" y="4698365"/>
            <a:ext cx="360363" cy="404813"/>
          </a:xfrm>
          <a:prstGeom prst="up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86220749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07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150" y="2241065"/>
            <a:ext cx="1222454" cy="1753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938" y="4064846"/>
            <a:ext cx="1469731" cy="1491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589553"/>
            <a:ext cx="1827707" cy="191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32" y="2611958"/>
            <a:ext cx="1462372" cy="1462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zövegdoboz 5"/>
          <p:cNvSpPr txBox="1"/>
          <p:nvPr/>
        </p:nvSpPr>
        <p:spPr>
          <a:xfrm>
            <a:off x="5868144" y="1666458"/>
            <a:ext cx="1795683" cy="400110"/>
          </a:xfrm>
          <a:prstGeom prst="rect">
            <a:avLst/>
          </a:prstGeom>
          <a:solidFill>
            <a:srgbClr val="F8AA15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hu-HU" sz="2000" dirty="0" smtClean="0"/>
              <a:t>Kassza kupon</a:t>
            </a:r>
            <a:endParaRPr lang="hu-HU" sz="2000" dirty="0"/>
          </a:p>
        </p:txBody>
      </p:sp>
      <p:sp>
        <p:nvSpPr>
          <p:cNvPr id="7" name="Szövegdoboz 6"/>
          <p:cNvSpPr txBox="1"/>
          <p:nvPr/>
        </p:nvSpPr>
        <p:spPr>
          <a:xfrm>
            <a:off x="7675200" y="2570624"/>
            <a:ext cx="1306768" cy="400110"/>
          </a:xfrm>
          <a:prstGeom prst="rect">
            <a:avLst/>
          </a:prstGeom>
          <a:solidFill>
            <a:srgbClr val="F8AA15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hu-HU" sz="2000" dirty="0" smtClean="0"/>
              <a:t>Mobil </a:t>
            </a:r>
            <a:r>
              <a:rPr lang="hu-HU" sz="2000" dirty="0" err="1" smtClean="0"/>
              <a:t>app</a:t>
            </a:r>
            <a:r>
              <a:rPr lang="hu-HU" sz="2000" dirty="0" smtClean="0"/>
              <a:t>.</a:t>
            </a:r>
            <a:endParaRPr lang="hu-HU" sz="2000" dirty="0"/>
          </a:p>
        </p:txBody>
      </p:sp>
      <p:sp>
        <p:nvSpPr>
          <p:cNvPr id="8" name="Szövegdoboz 7"/>
          <p:cNvSpPr txBox="1"/>
          <p:nvPr/>
        </p:nvSpPr>
        <p:spPr>
          <a:xfrm>
            <a:off x="8244408" y="4730864"/>
            <a:ext cx="827471" cy="400110"/>
          </a:xfrm>
          <a:prstGeom prst="rect">
            <a:avLst/>
          </a:prstGeom>
          <a:solidFill>
            <a:srgbClr val="F8AA15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hu-HU" sz="2000" dirty="0" smtClean="0"/>
              <a:t>Email</a:t>
            </a:r>
            <a:endParaRPr lang="hu-HU" sz="2000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346" y="4930919"/>
            <a:ext cx="2454948" cy="158417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Szövegdoboz 9"/>
          <p:cNvSpPr txBox="1"/>
          <p:nvPr/>
        </p:nvSpPr>
        <p:spPr>
          <a:xfrm>
            <a:off x="1325776" y="2962602"/>
            <a:ext cx="2095445" cy="400110"/>
          </a:xfrm>
          <a:prstGeom prst="rect">
            <a:avLst/>
          </a:prstGeom>
          <a:solidFill>
            <a:srgbClr val="F8AA15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hu-HU" sz="2000" dirty="0" smtClean="0"/>
              <a:t>Papír alapú levél</a:t>
            </a:r>
            <a:endParaRPr lang="hu-HU" sz="2000" dirty="0"/>
          </a:p>
        </p:txBody>
      </p:sp>
      <p:sp>
        <p:nvSpPr>
          <p:cNvPr id="11" name="Szövegdoboz 10"/>
          <p:cNvSpPr txBox="1"/>
          <p:nvPr/>
        </p:nvSpPr>
        <p:spPr>
          <a:xfrm>
            <a:off x="6169819" y="6010562"/>
            <a:ext cx="2494594" cy="400110"/>
          </a:xfrm>
          <a:prstGeom prst="rect">
            <a:avLst/>
          </a:prstGeom>
          <a:solidFill>
            <a:srgbClr val="F8AA15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hu-HU" sz="2000" dirty="0" smtClean="0"/>
              <a:t>Online </a:t>
            </a:r>
            <a:r>
              <a:rPr lang="hu-HU" sz="2000" dirty="0" err="1" smtClean="0"/>
              <a:t>Clubcard</a:t>
            </a:r>
            <a:r>
              <a:rPr lang="hu-HU" sz="2000" dirty="0" smtClean="0"/>
              <a:t> fiók</a:t>
            </a:r>
            <a:endParaRPr lang="hu-HU" sz="2000" dirty="0"/>
          </a:p>
        </p:txBody>
      </p:sp>
      <p:sp>
        <p:nvSpPr>
          <p:cNvPr id="12" name="Pluszjel 11"/>
          <p:cNvSpPr/>
          <p:nvPr/>
        </p:nvSpPr>
        <p:spPr bwMode="auto">
          <a:xfrm>
            <a:off x="3779912" y="3506728"/>
            <a:ext cx="914400" cy="914400"/>
          </a:xfrm>
          <a:prstGeom prst="mathPlus">
            <a:avLst/>
          </a:prstGeom>
          <a:solidFill>
            <a:srgbClr val="F8AA15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3200" b="0" i="0" u="none" strike="noStrike" cap="none" normalizeH="0" baseline="0" smtClean="0">
              <a:ln>
                <a:noFill/>
              </a:ln>
              <a:solidFill>
                <a:srgbClr val="000080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377" y="4124527"/>
            <a:ext cx="1275324" cy="1718395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124527"/>
            <a:ext cx="1120693" cy="1718395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5" name="Title 1"/>
          <p:cNvSpPr txBox="1">
            <a:spLocks/>
          </p:cNvSpPr>
          <p:nvPr/>
        </p:nvSpPr>
        <p:spPr bwMode="auto">
          <a:xfrm>
            <a:off x="281305" y="732790"/>
            <a:ext cx="7927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hu-HU" altLang="hu-HU" sz="4400" b="1" dirty="0" smtClean="0">
                <a:solidFill>
                  <a:srgbClr val="F08C00"/>
                </a:solidFill>
                <a:latin typeface="Tesco" pitchFamily="34" charset="0"/>
                <a:ea typeface="Tesco Handmade Bold" pitchFamily="50" charset="0"/>
                <a:cs typeface="Tesco Handmade Bold" pitchFamily="50" charset="0"/>
              </a:rPr>
              <a:t>Digitális Kommunikáció</a:t>
            </a:r>
            <a:endParaRPr lang="en-GB" altLang="hu-HU" sz="4400" b="1" dirty="0">
              <a:solidFill>
                <a:srgbClr val="F08C00"/>
              </a:solidFill>
              <a:latin typeface="Tesco" pitchFamily="34" charset="0"/>
              <a:ea typeface="Tesco Handmade Bold" pitchFamily="50" charset="0"/>
              <a:cs typeface="Tesco Handmade 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47255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PLGfWqOe0CBmm3barZWJ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dZkZuRo4kO5KlulchSHL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jr9yLR6dESp92i.jUaes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JP.NxCAIkODDeGTX6hkJA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x_msYV5W0OGJ9s.J8rfQA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JgAkdZsik.pHy2hdw9QjA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owaDWee8kiFak03wnyfNQ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8HD1ALd4EaUwJh9ZW3i1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Logo"/>
  <p:tag name="THINKCELLSHAPEDONOTDELETE" val="pWrF.fdh7p0an3deMgPZFRQ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Logo"/>
  <p:tag name="THINKCELLSHAPEDONOTDELETE" val="pE8iHgkA6AEu_FumrDOoSDw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GOKCNd2QkysGs0.uaGZtA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zvU1jZMoEyNVpfqHPZzH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PLGfWqOe0CBmm3barZWJg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Logo"/>
  <p:tag name="THINKCELLSHAPEDONOTDELETE" val="pWrF.fdh7p0an3deMgPZFRQ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Logo"/>
  <p:tag name="THINKCELLSHAPEDONOTDELETE" val="pE8iHgkA6AEu_FumrDOoSDw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zvU1jZMoEyNVpfqHPZzHg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GOKCNd2QkysGs0.uaGZtA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PLGfWqOe0CBmm3barZWJg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dZkZuRo4kO5KlulchSHLg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x_msYV5W0OGJ9s.J8rfQA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JgAkdZsik.pHy2hdw9QjA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owaDWee8kiFak03wnyfNQ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8HD1ALd4EaUwJh9ZW3i1g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Logo"/>
  <p:tag name="THINKCELLSHAPEDONOTDELETE" val="pWrF.fdh7p0an3deMgPZFRQ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Logo"/>
  <p:tag name="THINKCELLSHAPEDONOTDELETE" val="pE8iHgkA6AEu_FumrDOoSDw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zvU1jZMoEyNVpfqHPZzHg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zvU1jZMoEyNVpfqHPZzHg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GOKCNd2QkysGs0.uaGZtA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PLGfWqOe0CBmm3barZWJg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dZkZuRo4kO5KlulchSHLg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x_msYV5W0OGJ9s.J8rfQA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JgAkdZsik.pHy2hdw9QjA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owaDWee8kiFak03wnyfNQ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8HD1ALd4EaUwJh9ZW3i1g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Logo"/>
  <p:tag name="THINKCELLSHAPEDONOTDELETE" val="pWrF.fdh7p0an3deMgPZFRQ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Logo"/>
  <p:tag name="THINKCELLSHAPEDONOTDELETE" val="pE8iHgkA6AEu_FumrDOoSDw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zvU1jZMoEyNVpfqHPZzHg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zvU1jZMoEyNVpfqHPZzHg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zvU1jZMoEyNVpfqHPZzHg"/>
</p:tagLst>
</file>

<file path=ppt/theme/theme1.xml><?xml version="1.0" encoding="utf-8"?>
<a:theme xmlns:a="http://schemas.openxmlformats.org/drawingml/2006/main" name="Office Theme">
  <a:themeElements>
    <a:clrScheme name="Custom 2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00539F"/>
      </a:accent1>
      <a:accent2>
        <a:srgbClr val="B5BF00"/>
      </a:accent2>
      <a:accent3>
        <a:srgbClr val="E9B532"/>
      </a:accent3>
      <a:accent4>
        <a:srgbClr val="762457"/>
      </a:accent4>
      <a:accent5>
        <a:srgbClr val="7BA296"/>
      </a:accent5>
      <a:accent6>
        <a:srgbClr val="DF170F"/>
      </a:accent6>
      <a:hlink>
        <a:srgbClr val="F59E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Blank">
  <a:themeElements>
    <a:clrScheme name="Firm Format 2">
      <a:dk1>
        <a:srgbClr val="000000"/>
      </a:dk1>
      <a:lt1>
        <a:srgbClr val="FFFFFF"/>
      </a:lt1>
      <a:dk2>
        <a:srgbClr val="002960"/>
      </a:dk2>
      <a:lt2>
        <a:srgbClr val="FFFFFF"/>
      </a:lt2>
      <a:accent1>
        <a:srgbClr val="C7E0FB"/>
      </a:accent1>
      <a:accent2>
        <a:srgbClr val="91B0FF"/>
      </a:accent2>
      <a:accent3>
        <a:srgbClr val="0066CC"/>
      </a:accent3>
      <a:accent4>
        <a:srgbClr val="002960"/>
      </a:accent4>
      <a:accent5>
        <a:srgbClr val="FF6600"/>
      </a:accent5>
      <a:accent6>
        <a:srgbClr val="808080"/>
      </a:accent6>
      <a:hlink>
        <a:srgbClr val="0066CC"/>
      </a:hlink>
      <a:folHlink>
        <a:srgbClr val="002960"/>
      </a:folHlink>
    </a:clrScheme>
    <a:fontScheme name="McKJapanese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9525">
          <a:solidFill>
            <a:schemeClr val="accent6"/>
          </a:solidFill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EAEAEA"/>
        </a:accent1>
        <a:accent2>
          <a:srgbClr val="D0D0D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BCBCBC"/>
        </a:accent6>
        <a:hlink>
          <a:srgbClr val="909090"/>
        </a:hlink>
        <a:folHlink>
          <a:srgbClr val="6060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91B0FF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839FE7"/>
        </a:accent6>
        <a:hlink>
          <a:srgbClr val="0066CC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C7C293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B4B085"/>
        </a:accent6>
        <a:hlink>
          <a:srgbClr val="50A2A0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1860 Tesco Business Plan 2014 Template</Template>
  <TotalTime>5574</TotalTime>
  <Words>472</Words>
  <Application>Microsoft Office PowerPoint</Application>
  <PresentationFormat>Diavetítés a képernyőre (4:3 oldalarány)</PresentationFormat>
  <Paragraphs>116</Paragraphs>
  <Slides>13</Slides>
  <Notes>5</Notes>
  <HiddenSlides>0</HiddenSlides>
  <MMClips>0</MMClips>
  <ScaleCrop>false</ScaleCrop>
  <HeadingPairs>
    <vt:vector size="6" baseType="variant">
      <vt:variant>
        <vt:lpstr>Téma</vt:lpstr>
      </vt:variant>
      <vt:variant>
        <vt:i4>2</vt:i4>
      </vt:variant>
      <vt:variant>
        <vt:lpstr>Beágyazott OLE kiszolgálók</vt:lpstr>
      </vt:variant>
      <vt:variant>
        <vt:i4>1</vt:i4>
      </vt:variant>
      <vt:variant>
        <vt:lpstr>Diacímek</vt:lpstr>
      </vt:variant>
      <vt:variant>
        <vt:i4>13</vt:i4>
      </vt:variant>
    </vt:vector>
  </HeadingPairs>
  <TitlesOfParts>
    <vt:vector size="16" baseType="lpstr">
      <vt:lpstr>Office Theme</vt:lpstr>
      <vt:lpstr>Blank</vt:lpstr>
      <vt:lpstr>think-cell Slide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A kuponok relevanciájának növelésével szignifikánsan nő a részvételi és a beváltási arány</vt:lpstr>
      <vt:lpstr>PowerPoint bemutató</vt:lpstr>
      <vt:lpstr>PowerPoint bemutató</vt:lpstr>
      <vt:lpstr>PowerPoint bemutató</vt:lpstr>
      <vt:lpstr>PowerPoint bemutató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Slennett</dc:creator>
  <cp:lastModifiedBy>Szocs Andras</cp:lastModifiedBy>
  <cp:revision>336</cp:revision>
  <dcterms:created xsi:type="dcterms:W3CDTF">2014-02-03T11:34:57Z</dcterms:created>
  <dcterms:modified xsi:type="dcterms:W3CDTF">2014-09-15T14:18:52Z</dcterms:modified>
</cp:coreProperties>
</file>