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0" r:id="rId3"/>
    <p:sldId id="273" r:id="rId4"/>
    <p:sldId id="295" r:id="rId5"/>
    <p:sldId id="298" r:id="rId6"/>
    <p:sldId id="297" r:id="rId7"/>
    <p:sldId id="301" r:id="rId8"/>
    <p:sldId id="294" r:id="rId9"/>
    <p:sldId id="296" r:id="rId10"/>
    <p:sldId id="302" r:id="rId11"/>
    <p:sldId id="304" r:id="rId12"/>
    <p:sldId id="307" r:id="rId13"/>
    <p:sldId id="306" r:id="rId14"/>
    <p:sldId id="308" r:id="rId15"/>
    <p:sldId id="309" r:id="rId16"/>
    <p:sldId id="311" r:id="rId17"/>
    <p:sldId id="312" r:id="rId18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08" autoAdjust="0"/>
    <p:restoredTop sz="94660"/>
  </p:normalViewPr>
  <p:slideViewPr>
    <p:cSldViewPr>
      <p:cViewPr varScale="1">
        <p:scale>
          <a:sx n="66" d="100"/>
          <a:sy n="66" d="100"/>
        </p:scale>
        <p:origin x="-3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Lekerekített téglalap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églalap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Téglalap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Téglalap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8" name="Cím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1" name="Dátum hely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96E9C-F956-49F8-8B06-8E81B5E25AC1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12" name="Élőláb hely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" name="Dia számának hely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F69A635-58D2-4E5B-9E60-F9D45982D4A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8" name="Tartalom helye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79B7D-70C8-41B6-97FA-640D3AF0EB11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5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2EC6D-5A93-4F67-8F7C-E2AC64D10B8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Lekerekített téglalap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églalap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Téglalap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églalap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0F39A-761F-4B90-BFFF-6AD39FA58E2E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10" name="Élőláb helye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1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11BBC-6181-4C0C-AA4B-8D1054EA791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9" name="Tartalom helye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1" name="Tartalom helye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0EBC5-1835-49CE-84ED-197DB14E9B36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6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D0719-669A-4E0D-A5A5-7418268F879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artalom helye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3" name="Tartalom helye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7" name="Dátum hely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2F9ED-86AF-40BD-9E68-9D45400F3B7E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8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EDD10-CAFE-4956-AB25-55D83A26323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0DFD7-014A-48EA-974A-D0DCC2168A89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4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90F9A-8AA4-4AEB-B55A-61E8B5A9106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04111-C44F-4D8C-B3B9-880D955579C2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E06E9-A882-4047-B60C-B4FC35ABC76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Lekerekített téglalap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artalom helye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7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2CDF5-F5BB-4123-B67A-BF340EC7090B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8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ACCC9-AD85-46F8-86EA-6B68E104BA0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églalap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Téglalap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8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903E8-E62D-4033-B3F9-E4656E8D7D55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9" name="Élőláb helye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5DC0D-2172-45FB-9E37-4E7F2190515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328AE-1645-4902-9B54-077B046E3991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5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9B028-27DD-4A62-A248-A7F4FF78EE3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E41B3-F920-4704-BE09-EE9B6260A023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5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155E2-D75C-42C6-A9BB-70B555137FB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églalap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Lekerekített téglalap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Cím helye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  <a:endParaRPr lang="en-US" smtClean="0"/>
          </a:p>
        </p:txBody>
      </p:sp>
      <p:sp>
        <p:nvSpPr>
          <p:cNvPr id="1029" name="Szöveg helye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14" name="Dátum helye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3F2234-656B-471C-9066-D2BECE156E2C}" type="datetimeFigureOut">
              <a:rPr lang="hu-HU"/>
              <a:pPr>
                <a:defRPr/>
              </a:pPr>
              <a:t>2014.04.17.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3" name="Dia számának helye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F7B2412A-48EF-4892-B1B2-EDA4B9FB269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06" r:id="rId2"/>
    <p:sldLayoutId id="2147483714" r:id="rId3"/>
    <p:sldLayoutId id="2147483707" r:id="rId4"/>
    <p:sldLayoutId id="2147483708" r:id="rId5"/>
    <p:sldLayoutId id="2147483709" r:id="rId6"/>
    <p:sldLayoutId id="2147483710" r:id="rId7"/>
    <p:sldLayoutId id="2147483715" r:id="rId8"/>
    <p:sldLayoutId id="2147483716" r:id="rId9"/>
    <p:sldLayoutId id="2147483711" r:id="rId10"/>
    <p:sldLayoutId id="2147483712" r:id="rId11"/>
  </p:sldLayoutIdLst>
  <p:transition>
    <p:wipe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hu-HU" dirty="0" smtClean="0"/>
              <a:t>A KÖZVETLEN KÖZLÉS HATALMA</a:t>
            </a:r>
          </a:p>
        </p:txBody>
      </p:sp>
      <p:sp>
        <p:nvSpPr>
          <p:cNvPr id="6147" name="Szövegdoboz 3"/>
          <p:cNvSpPr txBox="1">
            <a:spLocks noChangeArrowheads="1"/>
          </p:cNvSpPr>
          <p:nvPr/>
        </p:nvSpPr>
        <p:spPr bwMode="auto">
          <a:xfrm>
            <a:off x="2411413" y="3716338"/>
            <a:ext cx="4681537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3200"/>
              <a:t>Torma Kálmán</a:t>
            </a:r>
          </a:p>
          <a:p>
            <a:pPr algn="ctr"/>
            <a:endParaRPr lang="hu-HU" sz="2800"/>
          </a:p>
          <a:p>
            <a:pPr algn="ctr"/>
            <a:endParaRPr lang="hu-HU" sz="2400">
              <a:solidFill>
                <a:srgbClr val="FF0000"/>
              </a:solidFill>
            </a:endParaRPr>
          </a:p>
          <a:p>
            <a:pPr algn="ctr"/>
            <a:endParaRPr lang="hu-HU" sz="2400">
              <a:solidFill>
                <a:srgbClr val="FF0000"/>
              </a:solidFill>
            </a:endParaRPr>
          </a:p>
          <a:p>
            <a:pPr algn="ctr"/>
            <a:endParaRPr lang="hu-HU" sz="2400">
              <a:solidFill>
                <a:srgbClr val="FF0000"/>
              </a:solidFill>
            </a:endParaRPr>
          </a:p>
          <a:p>
            <a:pPr algn="ctr"/>
            <a:r>
              <a:rPr lang="hu-HU" sz="2400">
                <a:solidFill>
                  <a:srgbClr val="FF0000"/>
                </a:solidFill>
              </a:rPr>
              <a:t>TMT</a:t>
            </a:r>
            <a:r>
              <a:rPr lang="hu-HU" sz="2400"/>
              <a:t> </a:t>
            </a:r>
          </a:p>
          <a:p>
            <a:pPr algn="ctr"/>
            <a:r>
              <a:rPr lang="hu-HU" sz="2400"/>
              <a:t>Consulting</a:t>
            </a:r>
            <a:endParaRPr lang="hu-H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hu-HU" dirty="0" smtClean="0"/>
              <a:t>A KÖZVETLEN KÖZLÉS HATALMA</a:t>
            </a:r>
          </a:p>
        </p:txBody>
      </p:sp>
      <p:sp>
        <p:nvSpPr>
          <p:cNvPr id="6147" name="Szövegdoboz 3"/>
          <p:cNvSpPr txBox="1">
            <a:spLocks noChangeArrowheads="1"/>
          </p:cNvSpPr>
          <p:nvPr/>
        </p:nvSpPr>
        <p:spPr bwMode="auto">
          <a:xfrm>
            <a:off x="2411413" y="3716338"/>
            <a:ext cx="4681537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hu-HU" sz="2800" dirty="0"/>
          </a:p>
          <a:p>
            <a:pPr algn="ctr"/>
            <a:r>
              <a:rPr lang="hu-HU" sz="2400" b="1" dirty="0" smtClean="0"/>
              <a:t>MIÉRT OLYAN ERŐS FELETTÜNK A HATALMA ?</a:t>
            </a:r>
            <a:endParaRPr lang="hu-HU" sz="2400" b="1" dirty="0"/>
          </a:p>
          <a:p>
            <a:pPr algn="ctr"/>
            <a:endParaRPr lang="hu-HU" sz="2400" dirty="0">
              <a:solidFill>
                <a:srgbClr val="FF0000"/>
              </a:solidFill>
            </a:endParaRPr>
          </a:p>
          <a:p>
            <a:pPr algn="ctr"/>
            <a:endParaRPr lang="hu-H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MIKOR KÖZVETLEN A KÖZLÉS ?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628775"/>
            <a:ext cx="7772400" cy="4537075"/>
          </a:xfrm>
        </p:spPr>
        <p:txBody>
          <a:bodyPr/>
          <a:lstStyle/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HA CÉLZOTTAN FELÉNK IRÁNYUL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HA NINCS KÖZVETÍTŐ A KÖZLÉSI FOLYAMATBAN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HA SZEMTŐL-SZEMBEN TÖRTÉNIK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HA NEKÜNK SZÓL SZEMÉLYESEN</a:t>
            </a: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Legerősebb megjelenése a </a:t>
            </a:r>
            <a:r>
              <a:rPr lang="hu-HU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barátok</a:t>
            </a:r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u-HU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ismerősök</a:t>
            </a:r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általi a közlés és ha </a:t>
            </a:r>
            <a:r>
              <a:rPr lang="hu-HU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elfogulatlan</a:t>
            </a: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A KÖZLÉS TARTALMÁNAK FELDOLGOZÁSA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628775"/>
            <a:ext cx="7772400" cy="4537075"/>
          </a:xfrm>
        </p:spPr>
        <p:txBody>
          <a:bodyPr/>
          <a:lstStyle/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Minek hiszünk jobban?</a:t>
            </a: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Az </a:t>
            </a:r>
            <a:r>
              <a:rPr lang="hu-HU" sz="2200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észnek, az érveknek</a:t>
            </a:r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vagy az </a:t>
            </a:r>
            <a:r>
              <a:rPr lang="hu-HU" sz="22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érzelmeknek</a:t>
            </a:r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lvl="4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Mindkettőnek, de másképpen működnek.</a:t>
            </a: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A RACIONALITÁS ÚTJA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584" y="1412776"/>
            <a:ext cx="7772400" cy="4537075"/>
          </a:xfrm>
        </p:spPr>
        <p:txBody>
          <a:bodyPr/>
          <a:lstStyle/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Az elfogadás főútvonala</a:t>
            </a:r>
            <a:r>
              <a:rPr lang="hu-HU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*</a:t>
            </a:r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– a racionális út</a:t>
            </a:r>
          </a:p>
          <a:p>
            <a:pPr lvl="1" eaLnBrk="1" hangingPunct="1"/>
            <a:r>
              <a:rPr lang="hu-H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Jellemzők értékelése</a:t>
            </a:r>
          </a:p>
          <a:p>
            <a:pPr lvl="1" eaLnBrk="1" hangingPunct="1"/>
            <a:r>
              <a:rPr lang="hu-H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Szükségletek megfogalmazása</a:t>
            </a:r>
          </a:p>
          <a:p>
            <a:pPr lvl="1" eaLnBrk="1" hangingPunct="1"/>
            <a:r>
              <a:rPr lang="hu-H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Lehetőségek összevetése</a:t>
            </a:r>
          </a:p>
          <a:p>
            <a:pPr lvl="1" eaLnBrk="1" hangingPunct="1"/>
            <a:r>
              <a:rPr lang="hu-H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Összegző értékelés</a:t>
            </a:r>
          </a:p>
          <a:p>
            <a:pPr lvl="1" eaLnBrk="1" hangingPunct="1"/>
            <a:r>
              <a:rPr lang="hu-H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Mérlegelés</a:t>
            </a:r>
          </a:p>
          <a:p>
            <a:pPr lvl="1" eaLnBrk="1" hangingPunct="1"/>
            <a:r>
              <a:rPr lang="hu-H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Döntés</a:t>
            </a:r>
          </a:p>
          <a:p>
            <a:pPr marL="228600" lvl="1" eaLnBrk="1" hangingPunct="1"/>
            <a:r>
              <a:rPr lang="hu-H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közlés forrásának minősége nem fontos</a:t>
            </a:r>
          </a:p>
          <a:p>
            <a:pPr marL="228600" lvl="1" eaLnBrk="1" hangingPunct="1"/>
            <a:r>
              <a:rPr lang="hu-HU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Miért  használjuk kevésbé szívesen?</a:t>
            </a:r>
          </a:p>
          <a:p>
            <a:pPr marL="503237" lvl="2" eaLnBrk="1" hangingPunct="1"/>
            <a:r>
              <a:rPr lang="hu-HU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Lassú</a:t>
            </a:r>
          </a:p>
          <a:p>
            <a:pPr marL="503237" lvl="2" eaLnBrk="1" hangingPunct="1"/>
            <a:r>
              <a:rPr lang="hu-HU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Energiaigényes</a:t>
            </a:r>
          </a:p>
          <a:p>
            <a:pPr marL="503237" lvl="2" eaLnBrk="1" hangingPunct="1"/>
            <a:r>
              <a:rPr lang="hu-HU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Sok figyelmet követel</a:t>
            </a:r>
          </a:p>
          <a:p>
            <a:pPr marL="503237" lvl="2" eaLnBrk="1" hangingPunct="1"/>
            <a:r>
              <a:rPr lang="hu-HU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Ellentétes lehet érzelmi elfogultságainkkal</a:t>
            </a:r>
          </a:p>
          <a:p>
            <a:pPr lvl="1" eaLnBrk="1" hangingPunct="1">
              <a:buNone/>
            </a:pPr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34566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</a:t>
            </a:r>
            <a:r>
              <a:rPr lang="hu-HU" sz="800" dirty="0" smtClean="0">
                <a:solidFill>
                  <a:srgbClr val="C00000"/>
                </a:solidFill>
                <a:latin typeface="+mj-lt"/>
                <a:cs typeface="+mn-cs"/>
              </a:rPr>
              <a:t>Kálmán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000" dirty="0" smtClean="0">
                <a:latin typeface="+mj-lt"/>
                <a:cs typeface="+mn-cs"/>
              </a:rPr>
              <a:t>* </a:t>
            </a:r>
            <a:r>
              <a:rPr lang="hu-HU" sz="800" dirty="0" err="1" smtClean="0">
                <a:latin typeface="+mj-lt"/>
                <a:cs typeface="+mn-cs"/>
              </a:rPr>
              <a:t>Pratkanis-Aronson</a:t>
            </a:r>
            <a:r>
              <a:rPr lang="hu-HU" sz="900" dirty="0" smtClean="0">
                <a:latin typeface="+mj-lt"/>
                <a:cs typeface="+mn-cs"/>
              </a:rPr>
              <a:t>: </a:t>
            </a:r>
            <a:r>
              <a:rPr lang="hu-HU" sz="800" dirty="0" smtClean="0">
                <a:latin typeface="+mj-lt"/>
                <a:cs typeface="+mn-cs"/>
              </a:rPr>
              <a:t>A </a:t>
            </a:r>
            <a:r>
              <a:rPr lang="hu-HU" sz="800" dirty="0" err="1" smtClean="0">
                <a:latin typeface="+mj-lt"/>
                <a:cs typeface="+mn-cs"/>
              </a:rPr>
              <a:t>rábeszélőgép</a:t>
            </a:r>
            <a:endParaRPr lang="hu-HU" sz="900" dirty="0">
              <a:latin typeface="+mj-lt"/>
              <a:cs typeface="+mn-cs"/>
            </a:endParaRP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AZ ÉRZELMEK ÚTJA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484785"/>
            <a:ext cx="7772400" cy="4681066"/>
          </a:xfrm>
        </p:spPr>
        <p:txBody>
          <a:bodyPr/>
          <a:lstStyle/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Az elfogadás mellékútvonala – az érzelmek útja</a:t>
            </a:r>
          </a:p>
          <a:p>
            <a:pPr marL="503237" lvl="2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Gyenge és ingadozó racionális értékelés</a:t>
            </a:r>
          </a:p>
          <a:p>
            <a:pPr marL="503237" lvl="2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Ellentmondásokkal teli döntések és érvelések</a:t>
            </a:r>
          </a:p>
          <a:p>
            <a:pPr marL="503237" lvl="2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Fontos a közlés forrásának minősége</a:t>
            </a:r>
          </a:p>
          <a:p>
            <a:pPr marL="503237" lvl="2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Nem odatartozó elemek befolyásolnak</a:t>
            </a:r>
          </a:p>
          <a:p>
            <a:pPr marL="503237" lvl="2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Szociális értékelés fontos: trendi vagy sem</a:t>
            </a:r>
          </a:p>
          <a:p>
            <a:pPr marL="228600" lvl="2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Mibe kerül?</a:t>
            </a:r>
          </a:p>
          <a:p>
            <a:pPr marL="503238" lvl="3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Gyenge döntési hatékonyság</a:t>
            </a:r>
          </a:p>
          <a:p>
            <a:pPr marL="265113" lvl="3" indent="-265113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Miért létezik mégis?</a:t>
            </a:r>
          </a:p>
          <a:p>
            <a:pPr marL="539750" lvl="4" indent="-265113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Energiatakarékos</a:t>
            </a:r>
          </a:p>
          <a:p>
            <a:pPr marL="539750" lvl="4" indent="-265113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Gyors</a:t>
            </a:r>
          </a:p>
          <a:p>
            <a:pPr marL="539750" lvl="4" indent="-265113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Kevés figyelmet igényel, a részletek fontosabbak</a:t>
            </a:r>
          </a:p>
          <a:p>
            <a:pPr marL="539750" lvl="4" indent="-265113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Érzékeny a közvetlen közlésre, </a:t>
            </a:r>
            <a:r>
              <a:rPr lang="hu-HU" sz="18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személyességre</a:t>
            </a:r>
          </a:p>
          <a:p>
            <a:pPr marL="503238" lvl="3" eaLnBrk="1" hangingPunct="1">
              <a:buNone/>
            </a:pPr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503237" lvl="2" eaLnBrk="1" hangingPunct="1">
              <a:buNone/>
            </a:pPr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503237" lvl="2" eaLnBrk="1" hangingPunct="1"/>
            <a:endParaRPr lang="hu-HU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A KÖZLÉS FORRÁSÁNAK MINŐSÉGE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628775"/>
            <a:ext cx="7772400" cy="4537075"/>
          </a:xfrm>
        </p:spPr>
        <p:txBody>
          <a:bodyPr/>
          <a:lstStyle/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Elfogult közlés</a:t>
            </a:r>
          </a:p>
          <a:p>
            <a:pPr lvl="1" eaLnBrk="1" hangingPunct="1"/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Valamilyen ellenszolgáltatás: pénz, kölcsönösség, szívesség, előny, értékeltség stb.</a:t>
            </a:r>
          </a:p>
          <a:p>
            <a:pPr lvl="1" eaLnBrk="1" hangingPunct="1"/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Torzított információk vagy a befogadó gondolja torzítottnak</a:t>
            </a:r>
          </a:p>
          <a:p>
            <a:pPr lvl="1" eaLnBrk="1" hangingPunct="1"/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Gyenge hatás a befogadóra, elutasítás</a:t>
            </a:r>
          </a:p>
          <a:p>
            <a:pPr lvl="1" eaLnBrk="1" hangingPunct="1">
              <a:buNone/>
            </a:pPr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20663" lvl="1" indent="-220663" eaLnBrk="1" hangingPunct="1"/>
            <a:r>
              <a:rPr lang="hu-H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Elfogulatlan közlés</a:t>
            </a:r>
          </a:p>
          <a:p>
            <a:pPr marL="495300" lvl="2" indent="-220663"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Nincs ellenszolgáltatás</a:t>
            </a:r>
          </a:p>
          <a:p>
            <a:pPr marL="495300" lvl="2" indent="-220663"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Spontaneitás, nyíltság jellemzi a közlést</a:t>
            </a:r>
          </a:p>
          <a:p>
            <a:pPr marL="495300" lvl="2" indent="-220663"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Erős hatás a befogadóra</a:t>
            </a:r>
          </a:p>
          <a:p>
            <a:pPr marL="495300" lvl="2" indent="-220663" eaLnBrk="1" hangingPunct="1"/>
            <a:endParaRPr lang="hu-HU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>
              <a:buNone/>
            </a:pPr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>
              <a:buNone/>
            </a:pPr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2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A KÖZLÉS KÖZVETÍTŐI: AZ IDEGEN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628775"/>
            <a:ext cx="7772400" cy="4537075"/>
          </a:xfrm>
        </p:spPr>
        <p:txBody>
          <a:bodyPr/>
          <a:lstStyle/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IDEGEN</a:t>
            </a: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Érzelmek</a:t>
            </a:r>
          </a:p>
          <a:p>
            <a:pPr lvl="2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Nem tudjuk milyen ember, gyanakvás, bizalmatlanság, elutasításra való hajlás, védekezés</a:t>
            </a:r>
          </a:p>
          <a:p>
            <a:pPr lvl="2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539750" lvl="2"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Racionalitás</a:t>
            </a:r>
          </a:p>
          <a:p>
            <a:pPr marL="814388" lvl="3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Információkat inkább elutasítjuk</a:t>
            </a:r>
          </a:p>
          <a:p>
            <a:pPr marL="814388" lvl="3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Erősebb a racionális értékelés, de sokszor az elutasítást támasztjuk alá a racionalitással</a:t>
            </a: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A KÖZLÉS KÖZVETÍTŐI: A BARÁT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628775"/>
            <a:ext cx="7772400" cy="4537075"/>
          </a:xfrm>
        </p:spPr>
        <p:txBody>
          <a:bodyPr/>
          <a:lstStyle/>
          <a:p>
            <a:pPr marL="228600" lvl="2"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BARÁT, KEDVELT ISMERŐS</a:t>
            </a:r>
          </a:p>
          <a:p>
            <a:pPr marL="228600" lvl="2"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Érzelmek</a:t>
            </a:r>
          </a:p>
          <a:p>
            <a:pPr lvl="2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Nincs gyanakvás, tudjuk ki ő, hajlamosak vagyunk az elfogadásra</a:t>
            </a:r>
          </a:p>
          <a:p>
            <a:pPr lvl="2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Bízunk benne, hogy nem akar nekünk rosszat</a:t>
            </a:r>
          </a:p>
          <a:p>
            <a:pPr lvl="2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74638" lvl="3" indent="401638" eaLnBrk="1" hangingPunct="1"/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Racionalitás</a:t>
            </a:r>
          </a:p>
          <a:p>
            <a:pPr marL="803275" eaLnBrk="1" hangingPunct="1"/>
            <a:r>
              <a:rPr lang="hu-H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Hiszünk neki, racionális értékelést csökkentjük</a:t>
            </a:r>
          </a:p>
          <a:p>
            <a:pPr marL="803275" eaLnBrk="1" hangingPunct="1"/>
            <a:r>
              <a:rPr lang="hu-H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Hajlamosak vagyunk a racionalitást az elfogadás alátámasztására használni </a:t>
            </a:r>
            <a:r>
              <a:rPr lang="hu-HU" sz="2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A KÖZVETLENSÉG HATÓTÉNYEZŐI I.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628775"/>
            <a:ext cx="7772400" cy="4537075"/>
          </a:xfrm>
        </p:spPr>
        <p:txBody>
          <a:bodyPr/>
          <a:lstStyle/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Szorongás oldás: </a:t>
            </a:r>
            <a:r>
              <a:rPr lang="hu-HU" sz="2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magam adhatom, ismert a környezet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Szimpátia – antipátia viszonyok: </a:t>
            </a:r>
            <a:r>
              <a:rPr lang="hu-HU" sz="2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többnyire jól érezzük magunkat együtt, vagy jól esik találkozni</a:t>
            </a:r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Szociális összehasonlítás: kulturális felmérés:</a:t>
            </a:r>
            <a:r>
              <a:rPr lang="hu-HU" sz="2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imponál nekem, fontos jelen lennem vele</a:t>
            </a:r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Csoporthoz tartozás keresése: MI tudat: </a:t>
            </a:r>
            <a:r>
              <a:rPr lang="hu-HU" sz="2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hasonlók vagyunk, van együvé tartozási érzésünk, tehát hasonlóan értékeljük a világot (bizonyos értelemben) és a dolgokat.</a:t>
            </a:r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endParaRPr lang="hu-H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A KÖZVETLENSÉG HATÓTÉNYEZŐI </a:t>
            </a:r>
            <a:r>
              <a:rPr lang="hu-HU" sz="2800" dirty="0" err="1" smtClean="0">
                <a:solidFill>
                  <a:schemeClr val="bg1"/>
                </a:solidFill>
              </a:rPr>
              <a:t>II</a:t>
            </a:r>
            <a:r>
              <a:rPr lang="hu-HU" sz="28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628775"/>
            <a:ext cx="7772400" cy="4537075"/>
          </a:xfrm>
        </p:spPr>
        <p:txBody>
          <a:bodyPr/>
          <a:lstStyle/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Versengés felkeltése: </a:t>
            </a:r>
            <a:r>
              <a:rPr lang="hu-HU" sz="2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lemaradás vagy haladás a korral, változási képesség, </a:t>
            </a:r>
            <a:r>
              <a:rPr lang="hu-HU" sz="2400" b="1" dirty="0" err="1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trendiség</a:t>
            </a:r>
            <a:r>
              <a:rPr lang="hu-HU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Önértékelés emelése: </a:t>
            </a:r>
            <a:r>
              <a:rPr lang="hu-HU" sz="2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aki tartja magát valamire, annak van …</a:t>
            </a:r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Csábítás: </a:t>
            </a:r>
            <a:r>
              <a:rPr lang="hu-HU" sz="2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már annyira vágytam rá, most itt a lehetőség, nem akarok rosszul járni, nyerni akarok és nem veszteni</a:t>
            </a:r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Szuggesztív hatás: a közlő erős érzelmi hatása a befogadóra: </a:t>
            </a:r>
            <a:r>
              <a:rPr lang="hu-HU" sz="2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olyan akarok lenni, mint ő, tehát nekem is kell.</a:t>
            </a:r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endParaRPr lang="hu-H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A BEFOGADÁS IDŐBELI LEFUTÁSA</a:t>
            </a:r>
            <a:r>
              <a:rPr lang="hu-HU" sz="1800" dirty="0" smtClean="0">
                <a:solidFill>
                  <a:schemeClr val="bg1"/>
                </a:solidFill>
              </a:rPr>
              <a:t>*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347968" cy="4753074"/>
          </a:xfrm>
        </p:spPr>
        <p:txBody>
          <a:bodyPr/>
          <a:lstStyle/>
          <a:p>
            <a:pPr eaLnBrk="1" hangingPunct="1">
              <a:buNone/>
            </a:pPr>
            <a:endParaRPr lang="hu-HU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endParaRPr lang="hu-H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idő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352864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</a:t>
            </a:r>
            <a:r>
              <a:rPr lang="hu-HU" sz="800" dirty="0" smtClean="0">
                <a:solidFill>
                  <a:srgbClr val="C00000"/>
                </a:solidFill>
                <a:latin typeface="+mj-lt"/>
                <a:cs typeface="+mn-cs"/>
              </a:rPr>
              <a:t>Kálmán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00" dirty="0" smtClean="0">
                <a:latin typeface="+mj-lt"/>
                <a:cs typeface="+mn-cs"/>
              </a:rPr>
              <a:t>* </a:t>
            </a:r>
            <a:r>
              <a:rPr lang="hu-HU" sz="800" dirty="0" smtClean="0">
                <a:latin typeface="+mj-lt"/>
                <a:cs typeface="+mn-cs"/>
              </a:rPr>
              <a:t>Rogers, </a:t>
            </a:r>
            <a:r>
              <a:rPr lang="hu-HU" sz="800" dirty="0" err="1" smtClean="0">
                <a:latin typeface="+mj-lt"/>
                <a:cs typeface="+mn-cs"/>
              </a:rPr>
              <a:t>Everett</a:t>
            </a:r>
            <a:r>
              <a:rPr lang="hu-HU" sz="800" dirty="0" smtClean="0">
                <a:latin typeface="+mj-lt"/>
                <a:cs typeface="+mn-cs"/>
              </a:rPr>
              <a:t>  </a:t>
            </a:r>
            <a:r>
              <a:rPr lang="hu-HU" sz="800" dirty="0" err="1" smtClean="0">
                <a:latin typeface="+mj-lt"/>
                <a:cs typeface="+mn-cs"/>
              </a:rPr>
              <a:t>in</a:t>
            </a:r>
            <a:r>
              <a:rPr lang="hu-HU" sz="800" dirty="0" smtClean="0">
                <a:latin typeface="+mj-lt"/>
                <a:cs typeface="+mn-cs"/>
              </a:rPr>
              <a:t> </a:t>
            </a:r>
            <a:r>
              <a:rPr lang="hu-HU" sz="800" dirty="0" err="1" smtClean="0">
                <a:latin typeface="+mj-lt"/>
                <a:cs typeface="+mn-cs"/>
              </a:rPr>
              <a:t>Kotler</a:t>
            </a:r>
            <a:r>
              <a:rPr lang="hu-HU" sz="800" dirty="0" smtClean="0">
                <a:latin typeface="+mj-lt"/>
                <a:cs typeface="+mn-cs"/>
              </a:rPr>
              <a:t>:Marketing  menedzsment 382.old 1999, </a:t>
            </a:r>
            <a:r>
              <a:rPr lang="hu-HU" sz="800" dirty="0" err="1" smtClean="0">
                <a:latin typeface="+mj-lt"/>
                <a:cs typeface="+mn-cs"/>
              </a:rPr>
              <a:t>MK</a:t>
            </a:r>
            <a:endParaRPr lang="hu-HU" sz="800" dirty="0" smtClean="0">
              <a:latin typeface="+mj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800" dirty="0">
              <a:solidFill>
                <a:srgbClr val="C00000"/>
              </a:solidFill>
              <a:latin typeface="+mj-lt"/>
              <a:cs typeface="+mn-cs"/>
            </a:endParaRP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  <p:pic>
        <p:nvPicPr>
          <p:cNvPr id="39938" name="Picture 2" descr="D:\Data_D\Disk2_Quantum10Gb\Pictures\gauss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060848"/>
            <a:ext cx="6696744" cy="2630338"/>
          </a:xfrm>
          <a:prstGeom prst="rect">
            <a:avLst/>
          </a:prstGeom>
          <a:noFill/>
        </p:spPr>
      </p:pic>
      <p:sp>
        <p:nvSpPr>
          <p:cNvPr id="10" name="Szövegdoboz 9"/>
          <p:cNvSpPr txBox="1"/>
          <p:nvPr/>
        </p:nvSpPr>
        <p:spPr>
          <a:xfrm rot="-5400000">
            <a:off x="1505854" y="5255623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/>
              <a:t>Úttörők </a:t>
            </a:r>
          </a:p>
          <a:p>
            <a:r>
              <a:rPr lang="hu-HU" sz="1400" b="1" dirty="0" smtClean="0"/>
              <a:t>2,6 %</a:t>
            </a:r>
          </a:p>
        </p:txBody>
      </p:sp>
      <p:cxnSp>
        <p:nvCxnSpPr>
          <p:cNvPr id="12" name="Egyenes összekötő nyíllal 11"/>
          <p:cNvCxnSpPr/>
          <p:nvPr/>
        </p:nvCxnSpPr>
        <p:spPr>
          <a:xfrm>
            <a:off x="1259632" y="4797152"/>
            <a:ext cx="63367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zövegdoboz 12"/>
          <p:cNvSpPr txBox="1"/>
          <p:nvPr/>
        </p:nvSpPr>
        <p:spPr>
          <a:xfrm rot="-5400000">
            <a:off x="2395791" y="5245169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1000" dirty="0" smtClean="0"/>
          </a:p>
          <a:p>
            <a:endParaRPr lang="hu-HU" sz="1000" dirty="0"/>
          </a:p>
        </p:txBody>
      </p:sp>
      <p:sp>
        <p:nvSpPr>
          <p:cNvPr id="14" name="Szövegdoboz 13"/>
          <p:cNvSpPr txBox="1"/>
          <p:nvPr/>
        </p:nvSpPr>
        <p:spPr>
          <a:xfrm rot="-5400000">
            <a:off x="2369951" y="5178678"/>
            <a:ext cx="15841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/>
              <a:t>Korai elfogadók </a:t>
            </a:r>
          </a:p>
          <a:p>
            <a:r>
              <a:rPr lang="hu-HU" sz="1400" b="1" dirty="0" smtClean="0"/>
              <a:t>13 %</a:t>
            </a:r>
          </a:p>
          <a:p>
            <a:endParaRPr lang="hu-HU" sz="1000" dirty="0"/>
          </a:p>
        </p:txBody>
      </p:sp>
      <p:sp>
        <p:nvSpPr>
          <p:cNvPr id="15" name="Szövegdoboz 14"/>
          <p:cNvSpPr txBox="1"/>
          <p:nvPr/>
        </p:nvSpPr>
        <p:spPr>
          <a:xfrm rot="-5400000">
            <a:off x="3234047" y="5178678"/>
            <a:ext cx="15841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/>
              <a:t>Korai többség</a:t>
            </a:r>
          </a:p>
          <a:p>
            <a:r>
              <a:rPr lang="hu-HU" sz="1400" b="1" dirty="0" smtClean="0"/>
              <a:t> 34 %</a:t>
            </a:r>
          </a:p>
          <a:p>
            <a:endParaRPr lang="hu-HU" sz="1000" dirty="0"/>
          </a:p>
        </p:txBody>
      </p:sp>
      <p:sp>
        <p:nvSpPr>
          <p:cNvPr id="16" name="Szövegdoboz 15"/>
          <p:cNvSpPr txBox="1"/>
          <p:nvPr/>
        </p:nvSpPr>
        <p:spPr>
          <a:xfrm rot="-5400000">
            <a:off x="4026135" y="5178678"/>
            <a:ext cx="15841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/>
              <a:t>Késői többség</a:t>
            </a:r>
          </a:p>
          <a:p>
            <a:r>
              <a:rPr lang="hu-HU" sz="1400" b="1" dirty="0" smtClean="0"/>
              <a:t>34 %</a:t>
            </a:r>
          </a:p>
          <a:p>
            <a:endParaRPr lang="hu-HU" sz="1000" dirty="0"/>
          </a:p>
        </p:txBody>
      </p:sp>
      <p:sp>
        <p:nvSpPr>
          <p:cNvPr id="17" name="Szövegdoboz 16"/>
          <p:cNvSpPr txBox="1"/>
          <p:nvPr/>
        </p:nvSpPr>
        <p:spPr>
          <a:xfrm rot="-5400000">
            <a:off x="5358284" y="5214682"/>
            <a:ext cx="15121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/>
              <a:t>Lemaradók</a:t>
            </a:r>
          </a:p>
          <a:p>
            <a:r>
              <a:rPr lang="hu-HU" sz="1400" b="1" dirty="0" smtClean="0"/>
              <a:t>16 %</a:t>
            </a:r>
            <a:r>
              <a:rPr lang="hu-HU" sz="1200" dirty="0" smtClean="0"/>
              <a:t> </a:t>
            </a:r>
          </a:p>
          <a:p>
            <a:endParaRPr lang="hu-HU" sz="1000" dirty="0"/>
          </a:p>
        </p:txBody>
      </p:sp>
      <p:sp>
        <p:nvSpPr>
          <p:cNvPr id="21" name="Háromszög 20"/>
          <p:cNvSpPr/>
          <p:nvPr/>
        </p:nvSpPr>
        <p:spPr>
          <a:xfrm>
            <a:off x="6156176" y="4365104"/>
            <a:ext cx="864096" cy="288032"/>
          </a:xfrm>
          <a:prstGeom prst="triangle">
            <a:avLst>
              <a:gd name="adj" fmla="val 1322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Lekerekített téglalap 22"/>
          <p:cNvSpPr/>
          <p:nvPr/>
        </p:nvSpPr>
        <p:spPr>
          <a:xfrm>
            <a:off x="5292080" y="4365104"/>
            <a:ext cx="864096" cy="28803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Háromszög 23"/>
          <p:cNvSpPr/>
          <p:nvPr/>
        </p:nvSpPr>
        <p:spPr>
          <a:xfrm>
            <a:off x="5292080" y="3140968"/>
            <a:ext cx="864096" cy="1224136"/>
          </a:xfrm>
          <a:prstGeom prst="triangle">
            <a:avLst>
              <a:gd name="adj" fmla="val 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5" name="Lekerekített téglalap 24"/>
          <p:cNvSpPr/>
          <p:nvPr/>
        </p:nvSpPr>
        <p:spPr>
          <a:xfrm>
            <a:off x="1043608" y="4509120"/>
            <a:ext cx="792088" cy="21602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" name="Lekerekített téglalap 25"/>
          <p:cNvSpPr/>
          <p:nvPr/>
        </p:nvSpPr>
        <p:spPr>
          <a:xfrm>
            <a:off x="7020272" y="4509120"/>
            <a:ext cx="792088" cy="21602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A BEFOGADÁSI CSOPORTOK JELLEMZŐI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700808"/>
            <a:ext cx="7772400" cy="4536504"/>
          </a:xfrm>
        </p:spPr>
        <p:txBody>
          <a:bodyPr/>
          <a:lstStyle/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Úttörők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Vállalkozók, kockáztatók, szeretik az újdonságot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Korai elfogadók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Racionális értékelők, jó önértékelés, aktív véleményezés, öntudatosság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Korai többség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Óvatos döntés, közepes kockázatvállalás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Késői többség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Szkeptikusság, szociális követés, védekezés a lemaradás ellen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Lemaradók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Védekezés a változás ellen, az újdonság gyanús, ha hagyomány lesz, akkor fogadnak el valamit</a:t>
            </a:r>
          </a:p>
          <a:p>
            <a:pPr lvl="1" eaLnBrk="1" hangingPunct="1"/>
            <a:endParaRPr lang="hu-HU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28600"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endParaRPr lang="hu-H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A BEFOGADÁSI CSOPORTOK  ÉS A KÖZVETLEN KÖZLÉS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088" y="1700808"/>
            <a:ext cx="7772400" cy="4536504"/>
          </a:xfrm>
        </p:spPr>
        <p:txBody>
          <a:bodyPr/>
          <a:lstStyle/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Úttörők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Vállalkozók, kockáztatók, szeretik az újdonságot</a:t>
            </a:r>
          </a:p>
          <a:p>
            <a:pPr lvl="2" eaLnBrk="1" hangingPunct="1"/>
            <a:r>
              <a:rPr lang="hu-HU" sz="1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Ők lesznek az első közvetlen terjesztők, számukra fontos, hogy kockázatos döntésüket igazolandó, minél több hívet gyűjtsenek, fontos, hogy trendinek látszódjanak. Rájuk elsősorban a </a:t>
            </a:r>
            <a:r>
              <a:rPr lang="hu-HU" sz="1400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termék újdonsága </a:t>
            </a:r>
            <a:r>
              <a:rPr lang="hu-HU" sz="1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hat.</a:t>
            </a:r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Korai elfogadók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Racionális értékelők, jó önértékelés, aktív véleményezés, öntudatosság</a:t>
            </a:r>
          </a:p>
          <a:p>
            <a:pPr lvl="2" eaLnBrk="1" hangingPunct="1"/>
            <a:r>
              <a:rPr lang="hu-HU" sz="1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tágabb referencia csoportok felé közvetítenek nagy számban, jól érvelnek és általában elfogadják véleményüket, jó közösségi kapcsolataik vannak egy adott csoportban</a:t>
            </a:r>
            <a:endParaRPr lang="hu-HU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A BEFOGADÁSI CSOPORTOK JELLEMZŐI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584" y="1556792"/>
            <a:ext cx="7772400" cy="5040560"/>
          </a:xfrm>
        </p:spPr>
        <p:txBody>
          <a:bodyPr/>
          <a:lstStyle/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Korai többség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Óvatos döntés, közepes kockázatvállalás, trend alakítók</a:t>
            </a:r>
          </a:p>
          <a:p>
            <a:pPr lvl="1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Érzékenyek a szociális értékeltségre, a változásképességre, de racionálisnak, és önállónak látják magukat, érzékenyek a közvetlen kommunikációra 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Késői többség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Szkeptikusság, szociális követés, védekezés a lemaradás ellen</a:t>
            </a:r>
          </a:p>
          <a:p>
            <a:pPr lvl="1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Bizonytalanság, félelem, a szociális leértékeléstől, fontos a barát véleménye, megbízhatósága</a:t>
            </a:r>
          </a:p>
          <a:p>
            <a:pPr eaLnBrk="1" hangingPunct="1"/>
            <a:r>
              <a:rPr lang="hu-HU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Lemaradók</a:t>
            </a:r>
          </a:p>
          <a:p>
            <a:pPr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Védekezés a változás ellen, az újdonság gyanús, ha hagyomány lesz, akkor fogadnak el valamit</a:t>
            </a:r>
          </a:p>
          <a:p>
            <a:pPr lvl="1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Elzárkóznak az új információk, dolgok elől, zárt csoportokban bíznak csak, tekintély személyeknek hisznek</a:t>
            </a:r>
          </a:p>
          <a:p>
            <a:pPr lvl="1" eaLnBrk="1" hangingPunct="1"/>
            <a:endParaRPr lang="hu-HU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28600"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endParaRPr lang="hu-H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A KÖZLÉS HATÉKONYSÁGA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584" y="1556792"/>
            <a:ext cx="7772400" cy="5040560"/>
          </a:xfrm>
        </p:spPr>
        <p:txBody>
          <a:bodyPr/>
          <a:lstStyle/>
          <a:p>
            <a:pPr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Elfogulatlan a leghatékonyabb.</a:t>
            </a: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Önkéntes, ingyenes, de jár előnnyel  </a:t>
            </a:r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	</a:t>
            </a:r>
            <a:r>
              <a:rPr lang="hu-HU" sz="1800" dirty="0" err="1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WOM</a:t>
            </a:r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077913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 </a:t>
            </a:r>
            <a:r>
              <a:rPr lang="hu-HU" sz="1800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jelzi</a:t>
            </a:r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hogy részese a </a:t>
            </a:r>
            <a:r>
              <a:rPr lang="hu-HU" sz="1800" dirty="0" err="1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WOM</a:t>
            </a:r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projektnek, akkor elfogadják az előnyt, és csábítónak találják saját részvételüket</a:t>
            </a:r>
          </a:p>
          <a:p>
            <a:pPr marL="1077913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 </a:t>
            </a:r>
            <a:r>
              <a:rPr lang="hu-HU" sz="1800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nem jelzi</a:t>
            </a:r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becsapottságot él át a másik fél.</a:t>
            </a:r>
            <a:endParaRPr lang="hu-HU" sz="16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Elfogult, ellentételezés van.</a:t>
            </a:r>
          </a:p>
          <a:p>
            <a:pPr marL="1077913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személyes közlés még ekkor is hatékonyabb más kommunikációs csatornáknál.</a:t>
            </a:r>
          </a:p>
          <a:p>
            <a:pPr marL="1077913"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 rejtőzködés van akkor, hosszú időre elutasítás lesz, a negatív kondicionálás miatt.</a:t>
            </a:r>
          </a:p>
          <a:p>
            <a:pPr marL="1077913"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28600"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endParaRPr lang="hu-H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772400" cy="10668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342900" indent="-342900" algn="ctr" eaLnBrk="1" hangingPunct="1"/>
            <a:r>
              <a:rPr lang="hu-HU" sz="2800" dirty="0" smtClean="0">
                <a:solidFill>
                  <a:schemeClr val="bg1"/>
                </a:solidFill>
              </a:rPr>
              <a:t>	… ÉS  EGY ŐSI HAJTÓERŐ</a:t>
            </a:r>
          </a:p>
        </p:txBody>
      </p:sp>
      <p:sp>
        <p:nvSpPr>
          <p:cNvPr id="8195" name="Tartalom helye 2"/>
          <p:cNvSpPr>
            <a:spLocks noGrp="1"/>
          </p:cNvSpPr>
          <p:nvPr>
            <p:ph sz="quarter" idx="1"/>
          </p:nvPr>
        </p:nvSpPr>
        <p:spPr>
          <a:xfrm>
            <a:off x="827584" y="1556792"/>
            <a:ext cx="7772400" cy="5040560"/>
          </a:xfrm>
        </p:spPr>
        <p:txBody>
          <a:bodyPr/>
          <a:lstStyle/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Az </a:t>
            </a:r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explorációs drive.</a:t>
            </a: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711200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Emlősökre jellemző késztetés, amely a környezet felmérésére irányul, felfigyel a szokatlan, váratlan tárgyakra, jelenségekre és ezeket </a:t>
            </a:r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MEGVIZSGÁLJA.</a:t>
            </a:r>
          </a:p>
          <a:p>
            <a:pPr eaLnBrk="1" hangingPunct="1"/>
            <a:endParaRPr lang="hu-HU" sz="18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Ezért</a:t>
            </a:r>
          </a:p>
          <a:p>
            <a:pPr marL="712788" lvl="1" eaLnBrk="1" hangingPunct="1"/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Ha egy termék valóban </a:t>
            </a:r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érdekesen ÚJ</a:t>
            </a:r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akkor meglepően vonzó lesz és szinte magától hozza létre a </a:t>
            </a:r>
            <a:r>
              <a:rPr lang="hu-HU" sz="18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SZÁJMARKETINGET és a </a:t>
            </a:r>
            <a:r>
              <a:rPr lang="hu-HU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termék befogadást elősegítő közösségét.</a:t>
            </a:r>
          </a:p>
          <a:p>
            <a:pPr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28600" lvl="1" eaLnBrk="1" hangingPunct="1"/>
            <a:endParaRPr lang="hu-HU" sz="1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endParaRPr lang="hu-H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/>
            <a:endParaRPr lang="hu-HU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95288" y="6381750"/>
            <a:ext cx="1655762" cy="214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Copyright  </a:t>
            </a:r>
            <a:r>
              <a:rPr lang="hu-HU" sz="8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®</a:t>
            </a:r>
            <a:r>
              <a:rPr lang="hu-HU" sz="800" dirty="0">
                <a:latin typeface="+mn-lt"/>
                <a:cs typeface="+mn-cs"/>
              </a:rPr>
              <a:t> </a:t>
            </a:r>
            <a:r>
              <a:rPr lang="hu-HU" sz="800" dirty="0">
                <a:solidFill>
                  <a:srgbClr val="C00000"/>
                </a:solidFill>
                <a:latin typeface="+mj-lt"/>
                <a:cs typeface="+mn-cs"/>
              </a:rPr>
              <a:t>Torma Kálmán</a:t>
            </a:r>
          </a:p>
        </p:txBody>
      </p:sp>
      <p:sp>
        <p:nvSpPr>
          <p:cNvPr id="8197" name="Tartalom helye 2"/>
          <p:cNvSpPr txBox="1">
            <a:spLocks/>
          </p:cNvSpPr>
          <p:nvPr/>
        </p:nvSpPr>
        <p:spPr bwMode="auto">
          <a:xfrm>
            <a:off x="900113" y="1557338"/>
            <a:ext cx="77724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lang="hu-HU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észvény">
  <a:themeElements>
    <a:clrScheme name="Részvén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észvén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Részvén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615</TotalTime>
  <Words>812</Words>
  <Application>Microsoft Office PowerPoint</Application>
  <PresentationFormat>Diavetítés a képernyőre (4:3 oldalarány)</PresentationFormat>
  <Paragraphs>267</Paragraphs>
  <Slides>17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18" baseType="lpstr">
      <vt:lpstr>Részvény</vt:lpstr>
      <vt:lpstr>A KÖZVETLEN KÖZLÉS HATALMA</vt:lpstr>
      <vt:lpstr>A KÖZVETLEN KÖZLÉS HATALMA</vt:lpstr>
      <vt:lpstr>MIKOR KÖZVETLEN A KÖZLÉS ?</vt:lpstr>
      <vt:lpstr>A KÖZLÉS TARTALMÁNAK FELDOLGOZÁSA</vt:lpstr>
      <vt:lpstr>A RACIONALITÁS ÚTJA</vt:lpstr>
      <vt:lpstr>AZ ÉRZELMEK ÚTJA</vt:lpstr>
      <vt:lpstr>A KÖZLÉS FORRÁSÁNAK MINŐSÉGE</vt:lpstr>
      <vt:lpstr> A KÖZLÉS KÖZVETÍTŐI: AZ IDEGEN</vt:lpstr>
      <vt:lpstr> A KÖZLÉS KÖZVETÍTŐI: A BARÁT</vt:lpstr>
      <vt:lpstr> A KÖZVETLENSÉG HATÓTÉNYEZŐI I.</vt:lpstr>
      <vt:lpstr> A KÖZVETLENSÉG HATÓTÉNYEZŐI II.</vt:lpstr>
      <vt:lpstr> A BEFOGADÁS IDŐBELI LEFUTÁSA*</vt:lpstr>
      <vt:lpstr> A BEFOGADÁSI CSOPORTOK JELLEMZŐI</vt:lpstr>
      <vt:lpstr> A BEFOGADÁSI CSOPORTOK  ÉS A KÖZVETLEN KÖZLÉS</vt:lpstr>
      <vt:lpstr> A BEFOGADÁSI CSOPORTOK JELLEMZŐI</vt:lpstr>
      <vt:lpstr> A KÖZLÉS HATÉKONYSÁGA</vt:lpstr>
      <vt:lpstr> … ÉS  EGY ŐSI HAJTÓERŐ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VÁLTOZÁS PRAKTIKUS BUKTATÓI</dc:title>
  <dc:creator>Torma Kálmán</dc:creator>
  <cp:lastModifiedBy>Román Balázs</cp:lastModifiedBy>
  <cp:revision>64</cp:revision>
  <dcterms:created xsi:type="dcterms:W3CDTF">2013-10-27T15:14:22Z</dcterms:created>
  <dcterms:modified xsi:type="dcterms:W3CDTF">2014-04-17T09:02:13Z</dcterms:modified>
</cp:coreProperties>
</file>