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8" r:id="rId6"/>
    <p:sldId id="298" r:id="rId7"/>
    <p:sldId id="289" r:id="rId8"/>
    <p:sldId id="290" r:id="rId9"/>
    <p:sldId id="292" r:id="rId10"/>
    <p:sldId id="293" r:id="rId11"/>
    <p:sldId id="294" r:id="rId12"/>
    <p:sldId id="295" r:id="rId13"/>
    <p:sldId id="296" r:id="rId14"/>
    <p:sldId id="307" r:id="rId15"/>
    <p:sldId id="297" r:id="rId16"/>
    <p:sldId id="313" r:id="rId17"/>
    <p:sldId id="300" r:id="rId18"/>
    <p:sldId id="299" r:id="rId19"/>
    <p:sldId id="302" r:id="rId20"/>
    <p:sldId id="303" r:id="rId21"/>
    <p:sldId id="301" r:id="rId22"/>
    <p:sldId id="308" r:id="rId23"/>
    <p:sldId id="304" r:id="rId24"/>
    <p:sldId id="305" r:id="rId25"/>
    <p:sldId id="306" r:id="rId26"/>
    <p:sldId id="274" r:id="rId27"/>
    <p:sldId id="275" r:id="rId28"/>
    <p:sldId id="276" r:id="rId29"/>
    <p:sldId id="309" r:id="rId30"/>
    <p:sldId id="277" r:id="rId31"/>
    <p:sldId id="278" r:id="rId32"/>
    <p:sldId id="271" r:id="rId33"/>
    <p:sldId id="310" r:id="rId34"/>
    <p:sldId id="285" r:id="rId35"/>
    <p:sldId id="282" r:id="rId36"/>
    <p:sldId id="281" r:id="rId37"/>
    <p:sldId id="283" r:id="rId38"/>
    <p:sldId id="284" r:id="rId39"/>
    <p:sldId id="286" r:id="rId40"/>
    <p:sldId id="311" r:id="rId41"/>
    <p:sldId id="312" r:id="rId4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9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7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8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63688" y="908720"/>
            <a:ext cx="5544616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763688" y="2320280"/>
            <a:ext cx="5616624" cy="2260848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7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8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11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7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07703" y="2714997"/>
            <a:ext cx="6624737" cy="1362075"/>
          </a:xfrm>
        </p:spPr>
        <p:txBody>
          <a:bodyPr anchor="t"/>
          <a:lstStyle>
            <a:lvl1pPr algn="l">
              <a:defRPr sz="4000" b="1" cap="all">
                <a:solidFill>
                  <a:srgbClr val="C000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907703" y="920701"/>
            <a:ext cx="662473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7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8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10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1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2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911896" y="908720"/>
            <a:ext cx="3092152" cy="4525963"/>
          </a:xfrm>
        </p:spPr>
        <p:txBody>
          <a:bodyPr/>
          <a:lstStyle>
            <a:lvl1pPr>
              <a:defRPr sz="2800">
                <a:solidFill>
                  <a:srgbClr val="C00000"/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152256" y="908720"/>
            <a:ext cx="3380184" cy="4525963"/>
          </a:xfrm>
        </p:spPr>
        <p:txBody>
          <a:bodyPr/>
          <a:lstStyle>
            <a:lvl1pPr>
              <a:defRPr sz="2800">
                <a:solidFill>
                  <a:srgbClr val="C00000"/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 dirty="0"/>
          </a:p>
        </p:txBody>
      </p:sp>
      <p:pic>
        <p:nvPicPr>
          <p:cNvPr id="8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9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11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2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3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763688" y="908720"/>
            <a:ext cx="3096344" cy="792088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763688" y="1709960"/>
            <a:ext cx="3096344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5004048" y="908720"/>
            <a:ext cx="3384376" cy="792088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5005065" y="1700808"/>
            <a:ext cx="3383359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10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11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13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4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5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07704" y="908720"/>
            <a:ext cx="6131024" cy="4608512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6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7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9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0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1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5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6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8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9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0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835696" y="908720"/>
            <a:ext cx="1584176" cy="1162050"/>
          </a:xfrm>
        </p:spPr>
        <p:txBody>
          <a:bodyPr anchor="b"/>
          <a:lstStyle>
            <a:lvl1pPr algn="l">
              <a:defRPr sz="2000" b="1">
                <a:solidFill>
                  <a:srgbClr val="C000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63888" y="908720"/>
            <a:ext cx="5122912" cy="5217443"/>
          </a:xfrm>
        </p:spPr>
        <p:txBody>
          <a:bodyPr/>
          <a:lstStyle>
            <a:lvl1pPr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835696" y="2060848"/>
            <a:ext cx="1584176" cy="4104456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8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9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11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2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3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C000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908720"/>
            <a:ext cx="5486400" cy="388843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8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9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11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2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3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63688" y="917848"/>
            <a:ext cx="6048672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763688" y="2276872"/>
            <a:ext cx="6059016" cy="3240360"/>
          </a:xfrm>
        </p:spPr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7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8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sp>
        <p:nvSpPr>
          <p:cNvPr id="10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1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2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908721"/>
            <a:ext cx="2057400" cy="4752527"/>
          </a:xfrm>
        </p:spPr>
        <p:txBody>
          <a:bodyPr vert="eaVert"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691680" y="908720"/>
            <a:ext cx="4785320" cy="4785395"/>
          </a:xfrm>
        </p:spPr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115144" cy="365125"/>
          </a:xfrm>
          <a:prstGeom prst="rect">
            <a:avLst/>
          </a:prstGeom>
        </p:spPr>
        <p:txBody>
          <a:bodyPr/>
          <a:lstStyle/>
          <a:p>
            <a:fld id="{3554AA74-896C-42DB-AC78-7ADF2ADB0A47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7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pic>
        <p:nvPicPr>
          <p:cNvPr id="8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sp>
        <p:nvSpPr>
          <p:cNvPr id="10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909191"/>
            <a:ext cx="1296863" cy="215553"/>
          </a:xfrm>
        </p:spPr>
        <p:txBody>
          <a:bodyPr>
            <a:normAutofit/>
          </a:bodyPr>
          <a:lstStyle>
            <a:lvl1pPr>
              <a:buNone/>
              <a:defRPr sz="800">
                <a:solidFill>
                  <a:srgbClr val="C00000"/>
                </a:solidFill>
              </a:defRPr>
            </a:lvl1pPr>
          </a:lstStyle>
          <a:p>
            <a:pPr lvl="0"/>
            <a:r>
              <a:rPr lang="hu-HU" dirty="0" smtClean="0"/>
              <a:t>Főcím</a:t>
            </a:r>
            <a:endParaRPr lang="hu-HU" dirty="0"/>
          </a:p>
        </p:txBody>
      </p:sp>
      <p:sp>
        <p:nvSpPr>
          <p:cNvPr id="11" name="Szöveg helye 15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1125215"/>
            <a:ext cx="1296417" cy="215553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hu-HU" dirty="0" smtClean="0"/>
              <a:t>Alcím </a:t>
            </a:r>
            <a:endParaRPr lang="hu-HU" dirty="0"/>
          </a:p>
        </p:txBody>
      </p:sp>
      <p:sp>
        <p:nvSpPr>
          <p:cNvPr id="12" name="Szöveg helye 10"/>
          <p:cNvSpPr>
            <a:spLocks noGrp="1"/>
          </p:cNvSpPr>
          <p:nvPr>
            <p:ph type="body" sz="quarter" idx="13"/>
          </p:nvPr>
        </p:nvSpPr>
        <p:spPr>
          <a:xfrm>
            <a:off x="179388" y="1484784"/>
            <a:ext cx="1296268" cy="3096344"/>
          </a:xfrm>
        </p:spPr>
        <p:txBody>
          <a:bodyPr>
            <a:normAutofit/>
          </a:bodyPr>
          <a:lstStyle>
            <a:lvl1pPr>
              <a:buNone/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pic>
        <p:nvPicPr>
          <p:cNvPr id="10" name="Picture 2" descr="C:\Users\kvarga\Documents\Nelli marketing\Arculati kezikonyv_01\Logók\Beflex_logo 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  <p:pic>
        <p:nvPicPr>
          <p:cNvPr id="11" name="Picture 2" descr="C:\Users\kvarga\AppData\Local\Microsoft\Windows\Temporary Internet Files\Content.Outlook\8B3EU3MK\felX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13498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537320" y="3140968"/>
            <a:ext cx="6275040" cy="22608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2F2E-48E5-4775-BEBA-CB3B56AA1B6B}" type="datetimeFigureOut">
              <a:rPr lang="hu-HU" smtClean="0"/>
              <a:pPr/>
              <a:t>2013.09.23.</a:t>
            </a:fld>
            <a:endParaRPr lang="hu-HU"/>
          </a:p>
        </p:txBody>
      </p:sp>
      <p:pic>
        <p:nvPicPr>
          <p:cNvPr id="7" name="Picture 2" descr="C:\Users\kvarga\AppData\Local\Microsoft\Windows\Temporary Internet Files\Content.Outlook\8B3EU3MK\felX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316416" y="6237312"/>
            <a:ext cx="719329" cy="475489"/>
          </a:xfrm>
          <a:prstGeom prst="rect">
            <a:avLst/>
          </a:prstGeom>
          <a:noFill/>
        </p:spPr>
      </p:pic>
      <p:pic>
        <p:nvPicPr>
          <p:cNvPr id="8" name="Picture 2" descr="C:\Users\kvarga\Documents\Nelli marketing\Arculati kezikonyv_01\Logók\Beflex_logo 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7504" y="260648"/>
            <a:ext cx="2205608" cy="4184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gitalsignagetoday.com/" TargetMode="External"/><Relationship Id="rId2" Type="http://schemas.openxmlformats.org/officeDocument/2006/relationships/hyperlink" Target="http://www.phntv.com/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mailto:kvarga@beflex.h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2816"/>
            <a:ext cx="7772400" cy="1470025"/>
          </a:xfrm>
        </p:spPr>
        <p:txBody>
          <a:bodyPr/>
          <a:lstStyle/>
          <a:p>
            <a:r>
              <a:rPr lang="hu-HU" dirty="0" smtClean="0"/>
              <a:t>Reklámeszköz tervezés?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1331640" y="3861048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rgbClr val="C00000"/>
                </a:solidFill>
              </a:rPr>
              <a:t>Modern 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(eladáshelyi) </a:t>
            </a:r>
            <a:r>
              <a:rPr lang="hu-HU" b="1" dirty="0" smtClean="0">
                <a:solidFill>
                  <a:srgbClr val="C00000"/>
                </a:solidFill>
              </a:rPr>
              <a:t>marketingeszközök a gyógyszeripari kommunikációban</a:t>
            </a:r>
            <a:endParaRPr lang="hu-H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0" y="206084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rgbClr val="C00000"/>
                </a:solidFill>
              </a:rPr>
              <a:t>Digital </a:t>
            </a:r>
            <a:r>
              <a:rPr lang="hu-HU" b="1" dirty="0" err="1" smtClean="0">
                <a:solidFill>
                  <a:srgbClr val="C00000"/>
                </a:solidFill>
              </a:rPr>
              <a:t>Signage</a:t>
            </a:r>
            <a:r>
              <a:rPr lang="hu-HU" b="1" dirty="0" smtClean="0">
                <a:solidFill>
                  <a:srgbClr val="C00000"/>
                </a:solidFill>
              </a:rPr>
              <a:t> megoldások    </a:t>
            </a:r>
            <a:endParaRPr lang="hu-HU" b="1" dirty="0">
              <a:solidFill>
                <a:srgbClr val="C00000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755576" y="3068960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Az utóbbi évek nagy szakmai konferenciáin (</a:t>
            </a:r>
            <a:r>
              <a:rPr lang="hu-HU" b="1" dirty="0" err="1" smtClean="0">
                <a:solidFill>
                  <a:srgbClr val="C00000"/>
                </a:solidFill>
              </a:rPr>
              <a:t>Euroshop</a:t>
            </a:r>
            <a:r>
              <a:rPr lang="hu-HU" b="1" dirty="0" smtClean="0">
                <a:solidFill>
                  <a:srgbClr val="C00000"/>
                </a:solidFill>
              </a:rPr>
              <a:t> / Düsseldorf 2011</a:t>
            </a:r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 </a:t>
            </a:r>
            <a:r>
              <a:rPr lang="hu-HU" b="1" dirty="0" err="1" smtClean="0">
                <a:solidFill>
                  <a:srgbClr val="C00000"/>
                </a:solidFill>
              </a:rPr>
              <a:t>Integrated</a:t>
            </a:r>
            <a:r>
              <a:rPr lang="hu-HU" b="1" dirty="0" smtClean="0">
                <a:solidFill>
                  <a:srgbClr val="C00000"/>
                </a:solidFill>
              </a:rPr>
              <a:t> Systems Europe</a:t>
            </a:r>
            <a:r>
              <a:rPr lang="hu-HU" b="1" dirty="0" smtClean="0">
                <a:solidFill>
                  <a:srgbClr val="C00000"/>
                </a:solidFill>
              </a:rPr>
              <a:t> </a:t>
            </a:r>
            <a:r>
              <a:rPr lang="hu-HU" b="1" dirty="0" smtClean="0">
                <a:solidFill>
                  <a:srgbClr val="C00000"/>
                </a:solidFill>
              </a:rPr>
              <a:t>/</a:t>
            </a:r>
            <a:r>
              <a:rPr lang="hu-HU" b="1" dirty="0" smtClean="0">
                <a:solidFill>
                  <a:srgbClr val="C00000"/>
                </a:solidFill>
              </a:rPr>
              <a:t> Amsterdam 2013 /</a:t>
            </a:r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hu-HU" b="1" dirty="0" smtClean="0">
                <a:solidFill>
                  <a:srgbClr val="C00000"/>
                </a:solidFill>
              </a:rPr>
              <a:t>FESPA </a:t>
            </a:r>
            <a:r>
              <a:rPr lang="hu-HU" b="1" dirty="0" smtClean="0">
                <a:solidFill>
                  <a:srgbClr val="C00000"/>
                </a:solidFill>
              </a:rPr>
              <a:t>/ London 2013 / Marketing </a:t>
            </a:r>
            <a:r>
              <a:rPr lang="hu-HU" b="1" dirty="0" err="1" smtClean="0">
                <a:solidFill>
                  <a:srgbClr val="C00000"/>
                </a:solidFill>
              </a:rPr>
              <a:t>Week</a:t>
            </a:r>
            <a:r>
              <a:rPr lang="hu-HU" b="1" dirty="0" smtClean="0">
                <a:solidFill>
                  <a:srgbClr val="C00000"/>
                </a:solidFill>
              </a:rPr>
              <a:t> / London 2013</a:t>
            </a:r>
            <a:endParaRPr lang="hu-H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0" y="458112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rgbClr val="C00000"/>
                </a:solidFill>
              </a:rPr>
              <a:t>Innováció 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=</a:t>
            </a:r>
            <a:r>
              <a:rPr lang="hu-HU" b="1" dirty="0" smtClean="0">
                <a:solidFill>
                  <a:srgbClr val="C00000"/>
                </a:solidFill>
              </a:rPr>
              <a:t> Digital </a:t>
            </a:r>
            <a:r>
              <a:rPr lang="hu-HU" b="1" dirty="0" err="1" smtClean="0">
                <a:solidFill>
                  <a:srgbClr val="C00000"/>
                </a:solidFill>
              </a:rPr>
              <a:t>Signage</a:t>
            </a:r>
            <a:r>
              <a:rPr lang="hu-HU" b="1" dirty="0" smtClean="0">
                <a:solidFill>
                  <a:srgbClr val="C00000"/>
                </a:solidFill>
              </a:rPr>
              <a:t>.</a:t>
            </a:r>
            <a:endParaRPr lang="hu-H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kvarga\Documents\Nelli marketing\EuroShop_2011\IMG_42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064" cy="6864247"/>
          </a:xfrm>
          <a:prstGeom prst="rect">
            <a:avLst/>
          </a:prstGeom>
          <a:noFill/>
        </p:spPr>
      </p:pic>
      <p:pic>
        <p:nvPicPr>
          <p:cNvPr id="6" name="Picture 3" descr="C:\Users\kvarga\Documents\Nelli marketing\EuroShop_2011\IMG_42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-27547"/>
            <a:ext cx="5184576" cy="69129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varga\Documents\Nelli marketing\EuroShop_2011\GA\IMG_15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5122334" cy="6858000"/>
          </a:xfrm>
          <a:prstGeom prst="rect">
            <a:avLst/>
          </a:prstGeom>
          <a:noFill/>
        </p:spPr>
      </p:pic>
      <p:pic>
        <p:nvPicPr>
          <p:cNvPr id="7" name="Picture 4" descr="C:\Users\kvarga\Documents\Nelli marketing\EuroShop_2011\David\IMG_03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7" y="-34450"/>
            <a:ext cx="5148064" cy="6892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varga\Documents\Nelli marketing\EuroShop_2011\GA\IMG_16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1785" cy="6858000"/>
          </a:xfrm>
          <a:prstGeom prst="rect">
            <a:avLst/>
          </a:prstGeom>
          <a:noFill/>
        </p:spPr>
      </p:pic>
      <p:pic>
        <p:nvPicPr>
          <p:cNvPr id="6" name="Picture 2" descr="C:\Users\kvarga\Documents\Nelli marketing\EuroShop_2011\GA\IMG_16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3720" y="0"/>
            <a:ext cx="2520280" cy="22453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kvarga\Documents\Nelli marketing\EuroShop_2011\GA\IMG_16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kvarga\Documents\Nelli marketing\EuroShop_2011\GA\IMG_16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785" y="0"/>
            <a:ext cx="918178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kvarga\Documents\Nelli marketing\EuroShop_2011\Laco\IMG_01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784" y="0"/>
            <a:ext cx="918178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Users\kvarga\Documents\Nelli marketing\EuroShop_2011\Műszaki\IMAG0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34"/>
            <a:ext cx="4572000" cy="6854866"/>
          </a:xfrm>
          <a:prstGeom prst="rect">
            <a:avLst/>
          </a:prstGeom>
          <a:noFill/>
        </p:spPr>
      </p:pic>
      <p:pic>
        <p:nvPicPr>
          <p:cNvPr id="1026" name="Picture 2" descr="C:\Users\kvarga\Documents\Nelli marketing\EuroShop_2011\Műszaki\IMAG00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kvarga\Documents\Nelli marketing\EuroShop_2011\Laco\IMG_0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22333" cy="6858000"/>
          </a:xfrm>
          <a:prstGeom prst="rect">
            <a:avLst/>
          </a:prstGeom>
          <a:noFill/>
        </p:spPr>
      </p:pic>
      <p:pic>
        <p:nvPicPr>
          <p:cNvPr id="11267" name="Picture 3" descr="C:\Users\kvarga\Documents\Nelli marketing\EuroShop_2011\Laco\IMG_02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-34449"/>
            <a:ext cx="5148064" cy="68924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kvarga\Documents\Nelli marketing\EuroShop_2011\Laco\IMG_0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4448"/>
            <a:ext cx="5148064" cy="6892448"/>
          </a:xfrm>
          <a:prstGeom prst="rect">
            <a:avLst/>
          </a:prstGeom>
          <a:noFill/>
        </p:spPr>
      </p:pic>
      <p:pic>
        <p:nvPicPr>
          <p:cNvPr id="2051" name="Picture 3" descr="C:\Users\kvarga\Documents\Nelli marketing\EuroShop_2011\GA\IMG_16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7" y="-34450"/>
            <a:ext cx="5148064" cy="6892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kvarga\Documents\Nelli marketing\EuroShop_2011\SzLac\DSC07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5143500" cy="6858000"/>
          </a:xfrm>
          <a:prstGeom prst="rect">
            <a:avLst/>
          </a:prstGeom>
          <a:noFill/>
        </p:spPr>
      </p:pic>
      <p:pic>
        <p:nvPicPr>
          <p:cNvPr id="6" name="Picture 3" descr="C:\Users\kvarga\Documents\Nelli marketing\EuroShop_2011\Laco\IMG_0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8178" y="0"/>
            <a:ext cx="512233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varga\AppData\Local\Microsoft\Windows\Temporary Internet Files\Content.Outlook\8B3EU3MK\IMAG0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3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1331640" y="270892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 smtClean="0">
                <a:solidFill>
                  <a:srgbClr val="C00000"/>
                </a:solidFill>
              </a:rPr>
              <a:t>Mi  a siker titka? </a:t>
            </a:r>
            <a:endParaRPr lang="hu-H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kvarga\Documents\Nelli marketing\EuroShop_2011\GA\IMG_16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785" y="1"/>
            <a:ext cx="918178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1331640" y="270892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 smtClean="0">
                <a:solidFill>
                  <a:srgbClr val="C00000"/>
                </a:solidFill>
              </a:rPr>
              <a:t>Működhet ez a gyógyszeriparban is? </a:t>
            </a:r>
            <a:endParaRPr lang="hu-H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755576" y="1628800"/>
            <a:ext cx="78488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err="1" smtClean="0">
                <a:solidFill>
                  <a:srgbClr val="C00000"/>
                </a:solidFill>
              </a:rPr>
              <a:t>Pharmacy</a:t>
            </a:r>
            <a:r>
              <a:rPr lang="hu-HU" b="1" dirty="0" smtClean="0">
                <a:solidFill>
                  <a:srgbClr val="C00000"/>
                </a:solidFill>
              </a:rPr>
              <a:t> Health Network </a:t>
            </a:r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– Kanadában 830 +  patikában kialakított </a:t>
            </a:r>
            <a:r>
              <a:rPr lang="hu-H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digital</a:t>
            </a:r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hu-H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signage</a:t>
            </a:r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lánc, 3000 téma, aktualizált / rendszeresen frissülő tartalom! </a:t>
            </a:r>
          </a:p>
          <a:p>
            <a:endParaRPr lang="hu-H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Nagyon pozitív gyakorlat mind a felhasználók / vásárlók, mind pedig a hirdetők részéről. </a:t>
            </a:r>
          </a:p>
          <a:p>
            <a:endParaRPr lang="hu-H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Egyes hirdetők 15 % - ról37 % ROI értékre növekedtek.</a:t>
            </a:r>
          </a:p>
          <a:p>
            <a:endParaRPr lang="hu-H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hu-HU" dirty="0" err="1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/>
              </a:rPr>
              <a:t>www.phntv.com</a:t>
            </a:r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endParaRPr lang="hu-H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hu-HU" b="1" dirty="0" err="1" smtClean="0">
                <a:solidFill>
                  <a:srgbClr val="C00000"/>
                </a:solidFill>
              </a:rPr>
              <a:t>Medicine</a:t>
            </a:r>
            <a:r>
              <a:rPr lang="hu-HU" b="1" dirty="0" smtClean="0">
                <a:solidFill>
                  <a:srgbClr val="C00000"/>
                </a:solidFill>
              </a:rPr>
              <a:t> </a:t>
            </a:r>
            <a:r>
              <a:rPr lang="hu-HU" b="1" dirty="0" err="1" smtClean="0">
                <a:solidFill>
                  <a:srgbClr val="C00000"/>
                </a:solidFill>
              </a:rPr>
              <a:t>Shoppe</a:t>
            </a:r>
            <a:r>
              <a:rPr lang="hu-HU" b="1" dirty="0" smtClean="0">
                <a:solidFill>
                  <a:srgbClr val="C00000"/>
                </a:solidFill>
              </a:rPr>
              <a:t> </a:t>
            </a:r>
            <a:r>
              <a:rPr lang="hu-HU" b="1" dirty="0" err="1" smtClean="0">
                <a:solidFill>
                  <a:srgbClr val="C00000"/>
                </a:solidFill>
              </a:rPr>
              <a:t>Canada</a:t>
            </a:r>
            <a:r>
              <a:rPr lang="hu-HU" b="1" dirty="0" smtClean="0">
                <a:solidFill>
                  <a:srgbClr val="C00000"/>
                </a:solidFill>
              </a:rPr>
              <a:t> </a:t>
            </a:r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– 90 patikában alkalmazzák, hozzáadott érték az egészségügyi információs tartalom, felhasználóbarát és költséghatékony megoldás. </a:t>
            </a:r>
          </a:p>
          <a:p>
            <a:endParaRPr lang="hu-H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hu-HU" dirty="0" err="1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www.digitalsignagetoday.com</a:t>
            </a:r>
            <a:r>
              <a:rPr lang="hu-H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5646"/>
            <a:ext cx="9144000" cy="6582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1691680" y="1844824"/>
            <a:ext cx="561662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rgbClr val="C00000"/>
                </a:solidFill>
              </a:rPr>
              <a:t>Ellenérvek: </a:t>
            </a:r>
          </a:p>
          <a:p>
            <a:endParaRPr lang="hu-HU" sz="2800" dirty="0" smtClean="0"/>
          </a:p>
          <a:p>
            <a:r>
              <a:rPr lang="hu-H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Drága…</a:t>
            </a:r>
          </a:p>
          <a:p>
            <a:r>
              <a:rPr lang="hu-H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Itthon ez még nem kell… </a:t>
            </a:r>
          </a:p>
          <a:p>
            <a:r>
              <a:rPr lang="hu-H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 válság miatt nem aktuális…</a:t>
            </a:r>
          </a:p>
          <a:p>
            <a:r>
              <a:rPr lang="hu-H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 vásárlók úgysem tudják használni…  </a:t>
            </a:r>
          </a:p>
          <a:p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92" y="692696"/>
            <a:ext cx="7256412" cy="5863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Szövegdoboz 5"/>
          <p:cNvSpPr txBox="1"/>
          <p:nvPr/>
        </p:nvSpPr>
        <p:spPr>
          <a:xfrm>
            <a:off x="7308304" y="1268760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 jövő vásárlója már megszületett!</a:t>
            </a:r>
          </a:p>
          <a:p>
            <a:endParaRPr lang="hu-HU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7308304" y="416185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Versenyfutás az idővel!</a:t>
            </a:r>
          </a:p>
          <a:p>
            <a:endParaRPr lang="hu-HU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7308304" y="2564904"/>
            <a:ext cx="1835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Mennyire hozza majd őt lázba egy </a:t>
            </a:r>
            <a:r>
              <a:rPr lang="hu-HU" dirty="0" smtClean="0">
                <a:solidFill>
                  <a:srgbClr val="C00000"/>
                </a:solidFill>
              </a:rPr>
              <a:t>hagyományos POS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/>
          <p:cNvSpPr txBox="1"/>
          <p:nvPr/>
        </p:nvSpPr>
        <p:spPr>
          <a:xfrm>
            <a:off x="107504" y="980728"/>
            <a:ext cx="88569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Fontos, hogy </a:t>
            </a:r>
            <a:r>
              <a:rPr lang="hu-HU" sz="2800" b="1" dirty="0" smtClean="0">
                <a:solidFill>
                  <a:srgbClr val="C00000"/>
                </a:solidFill>
              </a:rPr>
              <a:t>tervezéskor</a:t>
            </a:r>
            <a:r>
              <a:rPr lang="hu-H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jó néhány </a:t>
            </a:r>
            <a:r>
              <a:rPr lang="hu-HU" sz="2800" b="1" dirty="0" smtClean="0">
                <a:solidFill>
                  <a:srgbClr val="C00000"/>
                </a:solidFill>
              </a:rPr>
              <a:t>kérdés</a:t>
            </a:r>
            <a:r>
              <a:rPr lang="hu-H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tisztázódjon a marketinges fejében, és a </a:t>
            </a:r>
            <a:r>
              <a:rPr lang="hu-HU" sz="2800" b="1" dirty="0" smtClean="0">
                <a:solidFill>
                  <a:srgbClr val="C00000"/>
                </a:solidFill>
              </a:rPr>
              <a:t>rendszerben meglássa</a:t>
            </a:r>
            <a:r>
              <a:rPr lang="hu-H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a</a:t>
            </a:r>
          </a:p>
          <a:p>
            <a:endParaRPr lang="hu-HU" sz="2800" b="1" dirty="0" smtClean="0">
              <a:solidFill>
                <a:srgbClr val="C00000"/>
              </a:solidFill>
            </a:endParaRPr>
          </a:p>
          <a:p>
            <a:endParaRPr lang="hu-HU" sz="2800" b="1" dirty="0" smtClean="0">
              <a:solidFill>
                <a:srgbClr val="C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hu-HU" sz="2800" b="1" dirty="0" smtClean="0">
                <a:solidFill>
                  <a:srgbClr val="C00000"/>
                </a:solidFill>
              </a:rPr>
              <a:t> kreativitást</a:t>
            </a:r>
            <a:r>
              <a:rPr lang="hu-H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hu-HU" sz="2800" b="1" dirty="0" smtClean="0">
                <a:solidFill>
                  <a:srgbClr val="C00000"/>
                </a:solidFill>
              </a:rPr>
              <a:t> folyamatos változás </a:t>
            </a:r>
            <a:r>
              <a:rPr lang="hu-H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lehetőségét (tartalmak / funkciók) </a:t>
            </a:r>
          </a:p>
          <a:p>
            <a:pPr>
              <a:buFont typeface="Arial" pitchFamily="34" charset="0"/>
              <a:buChar char="•"/>
            </a:pPr>
            <a:r>
              <a:rPr lang="hu-HU" sz="2800" b="1" dirty="0" smtClean="0">
                <a:solidFill>
                  <a:srgbClr val="C00000"/>
                </a:solidFill>
              </a:rPr>
              <a:t> komplexitást   </a:t>
            </a:r>
          </a:p>
          <a:p>
            <a:pPr>
              <a:buFont typeface="Arial" pitchFamily="34" charset="0"/>
              <a:buChar char="•"/>
            </a:pPr>
            <a:r>
              <a:rPr lang="hu-HU" sz="2800" b="1" dirty="0" smtClean="0">
                <a:solidFill>
                  <a:srgbClr val="C00000"/>
                </a:solidFill>
              </a:rPr>
              <a:t> kompatibilitást </a:t>
            </a:r>
          </a:p>
          <a:p>
            <a:pPr>
              <a:buFont typeface="Arial" pitchFamily="34" charset="0"/>
              <a:buChar char="•"/>
            </a:pPr>
            <a:r>
              <a:rPr lang="hu-HU" sz="2800" b="1" dirty="0" smtClean="0">
                <a:solidFill>
                  <a:srgbClr val="C00000"/>
                </a:solidFill>
              </a:rPr>
              <a:t> aktualizálhatóság   </a:t>
            </a:r>
            <a:endParaRPr lang="hu-HU" sz="2800" b="1" dirty="0">
              <a:solidFill>
                <a:srgbClr val="C00000"/>
              </a:solidFill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2483768" y="5373216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Nem egy passzív eszköz! A lehetőségek végtelen tárháza. </a:t>
            </a:r>
            <a:endParaRPr lang="hu-HU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/>
          <p:cNvSpPr txBox="1"/>
          <p:nvPr/>
        </p:nvSpPr>
        <p:spPr>
          <a:xfrm>
            <a:off x="107504" y="1628800"/>
            <a:ext cx="86409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AutoNum type="romanUcPeriod"/>
            </a:pPr>
            <a:r>
              <a:rPr lang="hu-HU" sz="2800" b="1" dirty="0" smtClean="0">
                <a:solidFill>
                  <a:srgbClr val="C00000"/>
                </a:solidFill>
              </a:rPr>
              <a:t>Tartalom </a:t>
            </a:r>
            <a:r>
              <a:rPr lang="hu-HU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–</a:t>
            </a:r>
            <a:r>
              <a:rPr lang="hu-HU" sz="2800" b="1" dirty="0" smtClean="0">
                <a:solidFill>
                  <a:srgbClr val="C00000"/>
                </a:solidFill>
              </a:rPr>
              <a:t> </a:t>
            </a:r>
            <a:r>
              <a:rPr lang="hu-HU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mitől lesz hasznos és érdekes, ugyanakkor 	hogyan szolgálja majd az értékesítési célokat? </a:t>
            </a:r>
          </a:p>
          <a:p>
            <a:pPr marL="571500" indent="-571500">
              <a:buAutoNum type="romanUcPeriod"/>
            </a:pPr>
            <a:endParaRPr lang="hu-HU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/>
            <a:endParaRPr lang="hu-HU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hu-HU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hu-HU" sz="2800" b="1" dirty="0" smtClean="0">
                <a:solidFill>
                  <a:srgbClr val="C00000"/>
                </a:solidFill>
              </a:rPr>
              <a:t>II.    Interaktivitás</a:t>
            </a:r>
            <a:r>
              <a:rPr lang="hu-HU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 hogyan tudom majd aktívvá tenni,                                  	bevonni a vásárlókat? </a:t>
            </a:r>
          </a:p>
          <a:p>
            <a:endParaRPr lang="hu-HU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3" descr="C:\Users\kvarga\Documents\Nelli marketing\PREZIK\off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476396"/>
            <a:ext cx="1440160" cy="15226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7149" y="4115214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9197" y="3179110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9970" y="4801427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9100" y="4068688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59140" y="5076800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9300" y="4500736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3196" y="3420616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7372" y="3996680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5593" y="4267779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743" y="1239167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99919" y="1527199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9879" y="2463303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3300" y="2933493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67316" y="1997389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4284" y="2573453"/>
            <a:ext cx="576064" cy="57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8500" y="1925381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8380" y="2501445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2596" y="2069397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8220" y="2429437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 descr="C:\Users\kvarga\Documents\Nelli marketing\PREZIK\off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6995" y="2450996"/>
            <a:ext cx="1440160" cy="15226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Szövegdoboz 32"/>
          <p:cNvSpPr txBox="1"/>
          <p:nvPr/>
        </p:nvSpPr>
        <p:spPr>
          <a:xfrm>
            <a:off x="251520" y="1196752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C00000"/>
                </a:solidFill>
              </a:rPr>
              <a:t>Országos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kampány „</a:t>
            </a:r>
            <a:r>
              <a:rPr lang="hu-HU" b="1" dirty="0" smtClean="0">
                <a:solidFill>
                  <a:srgbClr val="C00000"/>
                </a:solidFill>
              </a:rPr>
              <a:t>gombnyomásra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”</a:t>
            </a:r>
            <a:endParaRPr lang="hu-H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Szövegdoboz 33"/>
          <p:cNvSpPr txBox="1"/>
          <p:nvPr/>
        </p:nvSpPr>
        <p:spPr>
          <a:xfrm>
            <a:off x="3995936" y="5733256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Digitális üzenetek </a:t>
            </a:r>
            <a:r>
              <a:rPr lang="hu-HU" b="1" dirty="0" smtClean="0">
                <a:solidFill>
                  <a:srgbClr val="C00000"/>
                </a:solidFill>
              </a:rPr>
              <a:t>központi irányításból </a:t>
            </a:r>
          </a:p>
          <a:p>
            <a:r>
              <a:rPr lang="hu-HU" b="1" dirty="0" smtClean="0">
                <a:solidFill>
                  <a:srgbClr val="C00000"/>
                </a:solidFill>
              </a:rPr>
              <a:t>Gyors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hu-HU" b="1" dirty="0" smtClean="0">
                <a:solidFill>
                  <a:srgbClr val="C00000"/>
                </a:solidFill>
              </a:rPr>
              <a:t>hatékony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hu-HU" b="1" dirty="0" smtClean="0">
                <a:solidFill>
                  <a:srgbClr val="C00000"/>
                </a:solidFill>
              </a:rPr>
              <a:t>testreszabott,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hu-HU" b="1" dirty="0" smtClean="0">
                <a:solidFill>
                  <a:srgbClr val="C00000"/>
                </a:solidFill>
              </a:rPr>
              <a:t>aktualizálható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üzenetek! </a:t>
            </a:r>
            <a:endParaRPr lang="hu-H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3" descr="C:\Users\kvarga\Documents\Nelli marketing\PREZIK\off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400264"/>
            <a:ext cx="1512168" cy="15987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7149" y="4115214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9197" y="3179110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9970" y="4801427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9100" y="4068688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59140" y="5076800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3196" y="3420616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4284" y="2573453"/>
            <a:ext cx="576064" cy="57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8380" y="2501445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276872"/>
            <a:ext cx="504056" cy="50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zövegdoboz 22"/>
          <p:cNvSpPr txBox="1"/>
          <p:nvPr/>
        </p:nvSpPr>
        <p:spPr>
          <a:xfrm>
            <a:off x="4716016" y="5805264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Akár </a:t>
            </a:r>
            <a:r>
              <a:rPr lang="hu-HU" b="1" dirty="0" smtClean="0">
                <a:solidFill>
                  <a:srgbClr val="C00000"/>
                </a:solidFill>
              </a:rPr>
              <a:t>egy helyszínre is 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alkalmazható kommunikációs üzenet  </a:t>
            </a:r>
            <a:endParaRPr lang="hu-H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251520" y="1196752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Hatékony </a:t>
            </a:r>
            <a:r>
              <a:rPr lang="hu-HU" b="1" dirty="0" smtClean="0">
                <a:solidFill>
                  <a:srgbClr val="C00000"/>
                </a:solidFill>
              </a:rPr>
              <a:t>szegmentáció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és </a:t>
            </a:r>
            <a:r>
              <a:rPr lang="hu-HU" b="1" dirty="0" err="1" smtClean="0">
                <a:solidFill>
                  <a:srgbClr val="C00000"/>
                </a:solidFill>
              </a:rPr>
              <a:t>targetálás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földrajzi egységenként. </a:t>
            </a:r>
            <a:endParaRPr lang="hu-H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/>
          <p:cNvSpPr txBox="1"/>
          <p:nvPr/>
        </p:nvSpPr>
        <p:spPr>
          <a:xfrm>
            <a:off x="6876256" y="2780928"/>
            <a:ext cx="20882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Tartalom frissítése </a:t>
            </a:r>
            <a:r>
              <a:rPr lang="hu-HU" b="1" dirty="0" smtClean="0">
                <a:solidFill>
                  <a:srgbClr val="C00000"/>
                </a:solidFill>
              </a:rPr>
              <a:t>napszak 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szerint</a:t>
            </a:r>
          </a:p>
          <a:p>
            <a:endParaRPr lang="hu-HU" b="1" dirty="0" smtClean="0">
              <a:solidFill>
                <a:srgbClr val="C00000"/>
              </a:solidFill>
            </a:endParaRPr>
          </a:p>
          <a:p>
            <a:r>
              <a:rPr lang="hu-HU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hu-HU" b="1" dirty="0" smtClean="0">
                <a:solidFill>
                  <a:srgbClr val="C00000"/>
                </a:solidFill>
              </a:rPr>
              <a:t>Időbeli ütemezéssel 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tervezett kommunikáció lehetősége  </a:t>
            </a:r>
            <a:endParaRPr lang="hu-H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6696744" cy="5745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818224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zövegdoboz 8"/>
          <p:cNvSpPr txBox="1"/>
          <p:nvPr/>
        </p:nvSpPr>
        <p:spPr>
          <a:xfrm>
            <a:off x="4572000" y="838453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C00000"/>
                </a:solidFill>
              </a:rPr>
              <a:t>Évszakokhoz 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vagy </a:t>
            </a:r>
            <a:r>
              <a:rPr lang="hu-HU" b="1" dirty="0" smtClean="0">
                <a:solidFill>
                  <a:srgbClr val="C00000"/>
                </a:solidFill>
              </a:rPr>
              <a:t>időjárási viszonyokhoz 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köthető kommunikáció.  </a:t>
            </a:r>
            <a:endParaRPr lang="hu-H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2256" cy="4581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0968"/>
            <a:ext cx="9144000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539552" y="980728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rgbClr val="C00000"/>
                </a:solidFill>
              </a:rPr>
              <a:t>Tartalommenedzsment 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611560" y="1484784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 </a:t>
            </a:r>
            <a:r>
              <a:rPr lang="hu-HU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digital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hu-HU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signage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lelke</a:t>
            </a:r>
            <a:endParaRPr lang="hu-H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323528" y="2132856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Mini </a:t>
            </a:r>
            <a:r>
              <a:rPr lang="hu-HU" dirty="0" smtClean="0">
                <a:solidFill>
                  <a:srgbClr val="C00000"/>
                </a:solidFill>
              </a:rPr>
              <a:t>internet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 Megteremthető pl. egy gyógyszergyártó cég teljes „</a:t>
            </a:r>
            <a:r>
              <a:rPr lang="hu-HU" dirty="0" smtClean="0">
                <a:solidFill>
                  <a:srgbClr val="C00000"/>
                </a:solidFill>
              </a:rPr>
              <a:t>univerzuma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”, az általa megoldást nyújtó területek mindegyike bemutatható, </a:t>
            </a:r>
            <a:r>
              <a:rPr lang="hu-HU" dirty="0" smtClean="0">
                <a:solidFill>
                  <a:srgbClr val="C00000"/>
                </a:solidFill>
              </a:rPr>
              <a:t>navigálhatjuk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ügyfelünket!  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323528" y="2924944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hu-HU" dirty="0" smtClean="0">
                <a:solidFill>
                  <a:srgbClr val="C00000"/>
                </a:solidFill>
              </a:rPr>
              <a:t>Hasznos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tartalom = érték!   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323528" y="3501008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hu-HU" dirty="0" smtClean="0">
                <a:solidFill>
                  <a:srgbClr val="C00000"/>
                </a:solidFill>
              </a:rPr>
              <a:t>Pl.: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Kutatási eredmények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statisztikák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életmód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kulináris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betegek visszajelzései, tapa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sztalatai,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orvos válaszol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egy – </a:t>
            </a:r>
            <a:r>
              <a:rPr lang="hu-HU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egy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tünetcsoport vagy betegség körbejárása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stb.    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323528" y="4365104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Egyoldalú vagy </a:t>
            </a:r>
            <a:r>
              <a:rPr lang="hu-HU" dirty="0" smtClean="0">
                <a:solidFill>
                  <a:srgbClr val="C00000"/>
                </a:solidFill>
              </a:rPr>
              <a:t>interaktív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 Hogyan vonja be a vásárlókat?  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323528" y="4941168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hu-HU" dirty="0" smtClean="0">
                <a:solidFill>
                  <a:srgbClr val="C00000"/>
                </a:solidFill>
              </a:rPr>
              <a:t>Pl.: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Vevői visszajelzések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on-line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kérdőívek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on-line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felmérések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hu-HU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játékok</a:t>
            </a:r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lehetősége, érintőképernyős megoldások, nyomtathatóság!  </a:t>
            </a:r>
            <a:endParaRPr lang="hu-H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zövegdoboz 7"/>
          <p:cNvSpPr txBox="1"/>
          <p:nvPr/>
        </p:nvSpPr>
        <p:spPr>
          <a:xfrm>
            <a:off x="323528" y="3429000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 </a:t>
            </a:r>
          </a:p>
          <a:p>
            <a:endParaRPr lang="hu-HU" dirty="0" smtClean="0"/>
          </a:p>
        </p:txBody>
      </p:sp>
      <p:sp>
        <p:nvSpPr>
          <p:cNvPr id="3" name="Szövegdoboz 2"/>
          <p:cNvSpPr txBox="1"/>
          <p:nvPr/>
        </p:nvSpPr>
        <p:spPr>
          <a:xfrm>
            <a:off x="395536" y="1844824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hu-HU" dirty="0" smtClean="0">
                <a:solidFill>
                  <a:srgbClr val="C00000"/>
                </a:solidFill>
              </a:rPr>
              <a:t>Helyi CSR 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akciók lehetősége! Helyi vásárlók „bevonása” helyi jó célok érdekében = </a:t>
            </a:r>
            <a:r>
              <a:rPr lang="hu-HU" dirty="0" smtClean="0">
                <a:solidFill>
                  <a:srgbClr val="C00000"/>
                </a:solidFill>
              </a:rPr>
              <a:t>elköteleződés.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endParaRPr lang="hu-H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536" y="306896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RSS </a:t>
            </a:r>
            <a:r>
              <a:rPr lang="hu-HU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feed</a:t>
            </a:r>
            <a:r>
              <a:rPr lang="hu-HU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QR kód, </a:t>
            </a:r>
            <a:r>
              <a:rPr lang="hu-HU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Twitter</a:t>
            </a:r>
            <a:r>
              <a:rPr lang="hu-HU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hu-HU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Facebook</a:t>
            </a:r>
            <a:r>
              <a:rPr lang="hu-HU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– kapcsolódás lehetősége. </a:t>
            </a:r>
            <a:endParaRPr lang="hu-H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395536" y="400506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rgbClr val="C00000"/>
                </a:solidFill>
              </a:rPr>
              <a:t>Hagyományos POS eszközök kiegészítésül 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szolgálhatnak a </a:t>
            </a:r>
            <a:r>
              <a:rPr lang="hu-HU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digital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hu-HU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signage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eszköz mellé. </a:t>
            </a:r>
            <a:endParaRPr lang="hu-H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179512" y="2276872"/>
            <a:ext cx="87849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 smtClean="0">
                <a:solidFill>
                  <a:srgbClr val="C00000"/>
                </a:solidFill>
              </a:rPr>
              <a:t>III. Design</a:t>
            </a:r>
            <a:r>
              <a:rPr lang="hu-HU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 nem elég egy LCD kijelzőt kirakni, ha már POS akkor ne feledkezzünk meg a céges arculat fontosságáról sem! </a:t>
            </a:r>
          </a:p>
          <a:p>
            <a:endParaRPr lang="hu-HU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hu-HU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Interaktivitásra serkentsen az eszközünk!  </a:t>
            </a:r>
            <a:endParaRPr lang="hu-HU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\\10.14.1.7\Atadas\3D TERVEZES\AlmaPatikak\prezik\Latvany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185628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148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10.14.1.7\Atadas\3D TERVEZES\AlmaPatikak\prezik\Latvany_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446" cy="6525344"/>
          </a:xfrm>
          <a:prstGeom prst="rect">
            <a:avLst/>
          </a:prstGeom>
          <a:noFill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52920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10.14.1.7\Atadas\3D TERVEZES\AlmaPatikak\prezik\Latvany_0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2520" cy="6967760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148063" cy="698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10.14.1.7\Atadas\3D TERVEZES\AlmaPatikak\prezik\Latvany_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465289"/>
          </a:xfrm>
          <a:prstGeom prst="rect">
            <a:avLst/>
          </a:prstGeom>
          <a:noFill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5436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10.14.1.7\Atadas\3D TERVEZES\AlmaPatikak\prezik\Latvany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0933" cy="6309320"/>
          </a:xfrm>
          <a:prstGeom prst="rect">
            <a:avLst/>
          </a:prstGeom>
          <a:noFill/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43609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10.14.1.7\Atadas\3D TERVEZES\AlmaPatikak\prezik\Latvany_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185627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9401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683568" y="2017871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C00000"/>
                </a:solidFill>
              </a:rPr>
              <a:t>Innovatív 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r>
              <a:rPr lang="hu-HU" dirty="0" smtClean="0">
                <a:solidFill>
                  <a:srgbClr val="C00000"/>
                </a:solidFill>
              </a:rPr>
              <a:t>Gyors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– POS eszközök tervezésének, gyártásának ideje vs. Digitális tartalom előállításának ideje </a:t>
            </a:r>
          </a:p>
          <a:p>
            <a:r>
              <a:rPr lang="hu-HU" dirty="0" smtClean="0">
                <a:solidFill>
                  <a:srgbClr val="C00000"/>
                </a:solidFill>
              </a:rPr>
              <a:t>Terjesztés = egy gombnyomásra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nincs szállítás, helyi humánerőforrás  </a:t>
            </a:r>
          </a:p>
          <a:p>
            <a:r>
              <a:rPr lang="hu-HU" dirty="0" smtClean="0">
                <a:solidFill>
                  <a:srgbClr val="C00000"/>
                </a:solidFill>
              </a:rPr>
              <a:t>Környezetkímélő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megoldás </a:t>
            </a:r>
          </a:p>
          <a:p>
            <a:r>
              <a:rPr lang="hu-HU" dirty="0" smtClean="0">
                <a:solidFill>
                  <a:srgbClr val="C00000"/>
                </a:solidFill>
              </a:rPr>
              <a:t>Aktualizálható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gyorsan változtatható üzenetek </a:t>
            </a:r>
          </a:p>
          <a:p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Akár a </a:t>
            </a:r>
            <a:r>
              <a:rPr lang="hu-HU" dirty="0" smtClean="0">
                <a:solidFill>
                  <a:srgbClr val="C00000"/>
                </a:solidFill>
              </a:rPr>
              <a:t>kétoldalú kommunikáció 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is megvalósítható vele </a:t>
            </a:r>
          </a:p>
          <a:p>
            <a:r>
              <a:rPr lang="hu-HU" dirty="0" smtClean="0">
                <a:solidFill>
                  <a:srgbClr val="C00000"/>
                </a:solidFill>
              </a:rPr>
              <a:t>Tökéletes célzást 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biztosít a célcsoporton belül  </a:t>
            </a:r>
          </a:p>
          <a:p>
            <a:r>
              <a:rPr lang="hu-HU" dirty="0" smtClean="0">
                <a:solidFill>
                  <a:srgbClr val="C00000"/>
                </a:solidFill>
              </a:rPr>
              <a:t>Hatékonyság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r>
              <a:rPr lang="hu-HU" dirty="0" smtClean="0">
                <a:solidFill>
                  <a:srgbClr val="C00000"/>
                </a:solidFill>
              </a:rPr>
              <a:t>Összhang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ban cége arculatával, ill. az ATL és egyéb BTL megoldásokkal</a:t>
            </a:r>
          </a:p>
          <a:p>
            <a:r>
              <a:rPr lang="hu-HU" dirty="0" smtClean="0">
                <a:solidFill>
                  <a:srgbClr val="C00000"/>
                </a:solidFill>
              </a:rPr>
              <a:t>Mérhetőség</a:t>
            </a:r>
            <a:r>
              <a:rPr lang="hu-H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– tesztelhető a marketing üzenetek hatékonysága (szoftveres háttér garantálja – ez a fajta mérhetőség egyetlen „hagyományos” POS esetében nem áll fenn.  </a:t>
            </a:r>
          </a:p>
          <a:p>
            <a:endParaRPr lang="hu-H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683568" y="1196752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rgbClr val="C00000"/>
                </a:solidFill>
              </a:rPr>
              <a:t>GO DIGITAL! </a:t>
            </a:r>
            <a:endParaRPr lang="hu-H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6012160" y="836712"/>
            <a:ext cx="298782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 smtClean="0">
                <a:solidFill>
                  <a:srgbClr val="C00000"/>
                </a:solidFill>
              </a:rPr>
              <a:t>Köszönöm a figyelmet!</a:t>
            </a:r>
          </a:p>
          <a:p>
            <a:pPr algn="ctr"/>
            <a:endParaRPr lang="hu-HU" sz="2800" b="1" dirty="0" smtClean="0">
              <a:solidFill>
                <a:srgbClr val="C00000"/>
              </a:solidFill>
            </a:endParaRPr>
          </a:p>
          <a:p>
            <a:pPr algn="ctr"/>
            <a:endParaRPr lang="hu-HU" sz="2800" b="1" dirty="0" smtClean="0">
              <a:solidFill>
                <a:srgbClr val="C00000"/>
              </a:solidFill>
            </a:endParaRPr>
          </a:p>
          <a:p>
            <a:pPr algn="ctr"/>
            <a:endParaRPr lang="hu-HU" sz="2800" b="1" dirty="0" smtClean="0">
              <a:solidFill>
                <a:srgbClr val="C00000"/>
              </a:solidFill>
            </a:endParaRPr>
          </a:p>
          <a:p>
            <a:pPr algn="ctr"/>
            <a:r>
              <a:rPr lang="hu-H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Ha Ön is elindulna a digitális sztrádán: </a:t>
            </a:r>
          </a:p>
          <a:p>
            <a:pPr algn="ctr"/>
            <a:endParaRPr lang="hu-HU" sz="2800" b="1" dirty="0" smtClean="0">
              <a:solidFill>
                <a:srgbClr val="C00000"/>
              </a:solidFill>
            </a:endParaRPr>
          </a:p>
          <a:p>
            <a:pPr algn="ctr"/>
            <a:endParaRPr lang="hu-HU" sz="2800" b="1" dirty="0" smtClean="0">
              <a:solidFill>
                <a:srgbClr val="C00000"/>
              </a:solidFill>
            </a:endParaRPr>
          </a:p>
          <a:p>
            <a:pPr algn="ctr"/>
            <a:endParaRPr lang="hu-HU" b="1" dirty="0" smtClean="0">
              <a:solidFill>
                <a:srgbClr val="C00000"/>
              </a:solidFill>
            </a:endParaRPr>
          </a:p>
          <a:p>
            <a:pPr algn="ctr"/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Varga Kornélia </a:t>
            </a:r>
          </a:p>
          <a:p>
            <a:pPr algn="ctr"/>
            <a:r>
              <a:rPr lang="hu-H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Marketing &amp; PR Manager </a:t>
            </a:r>
          </a:p>
          <a:p>
            <a:pPr algn="ctr"/>
            <a:r>
              <a:rPr lang="hu-HU" b="1" dirty="0" smtClean="0">
                <a:solidFill>
                  <a:srgbClr val="C00000"/>
                </a:solidFill>
              </a:rPr>
              <a:t>BÉFLEX </a:t>
            </a:r>
            <a:r>
              <a:rPr lang="hu-HU" b="1" dirty="0" err="1" smtClean="0">
                <a:solidFill>
                  <a:srgbClr val="C00000"/>
                </a:solidFill>
              </a:rPr>
              <a:t>Zrt</a:t>
            </a:r>
            <a:r>
              <a:rPr lang="hu-HU" b="1" dirty="0" smtClean="0">
                <a:solidFill>
                  <a:srgbClr val="C00000"/>
                </a:solidFill>
              </a:rPr>
              <a:t>. </a:t>
            </a:r>
          </a:p>
          <a:p>
            <a:pPr algn="ctr"/>
            <a:r>
              <a:rPr lang="hu-HU" b="1" dirty="0" err="1" smtClean="0">
                <a:solidFill>
                  <a:srgbClr val="C00000"/>
                </a:solidFill>
                <a:hlinkClick r:id="rId2"/>
              </a:rPr>
              <a:t>kvarga</a:t>
            </a:r>
            <a:r>
              <a:rPr lang="hu-HU" b="1" dirty="0" smtClean="0">
                <a:solidFill>
                  <a:srgbClr val="C00000"/>
                </a:solidFill>
                <a:hlinkClick r:id="rId2"/>
              </a:rPr>
              <a:t>@</a:t>
            </a:r>
            <a:r>
              <a:rPr lang="hu-HU" b="1" dirty="0" err="1" smtClean="0">
                <a:solidFill>
                  <a:srgbClr val="C00000"/>
                </a:solidFill>
                <a:hlinkClick r:id="rId2"/>
              </a:rPr>
              <a:t>beflex.hu</a:t>
            </a:r>
            <a:r>
              <a:rPr lang="hu-HU" b="1" dirty="0" smtClean="0">
                <a:solidFill>
                  <a:srgbClr val="C00000"/>
                </a:solidFill>
              </a:rPr>
              <a:t> </a:t>
            </a:r>
            <a:endParaRPr lang="hu-HU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836712"/>
            <a:ext cx="5646311" cy="5671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rula prezi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A253BBCC14C83842843FD1C56CC81299" ma:contentTypeVersion="0" ma:contentTypeDescription="Új dokumentum létrehozása." ma:contentTypeScope="" ma:versionID="80d6ec53446d9a1f805e23352e8acc66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7272c3706e31d85aa278778a1025862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190D925-EC7E-41CC-969A-EC99A98CCD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3401B6-E74E-45FB-BCD2-CCD331FD95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8CD6CEB-A3C5-4B53-AF26-D6BAE395455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pirula prezi 2013</Template>
  <TotalTime>1299</TotalTime>
  <Words>550</Words>
  <Application>Microsoft Office PowerPoint</Application>
  <PresentationFormat>Diavetítés a képernyőre (4:3 oldalarány)</PresentationFormat>
  <Paragraphs>89</Paragraphs>
  <Slides>38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38</vt:i4>
      </vt:variant>
    </vt:vector>
  </HeadingPairs>
  <TitlesOfParts>
    <vt:vector size="39" baseType="lpstr">
      <vt:lpstr>pirula prezi 2013</vt:lpstr>
      <vt:lpstr>Reklámeszköz tervezés?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Reklámeszköz tervezés?</dc:title>
  <dc:creator>Varga Kornélia</dc:creator>
  <cp:lastModifiedBy>Varga Kornélia</cp:lastModifiedBy>
  <cp:revision>134</cp:revision>
  <dcterms:created xsi:type="dcterms:W3CDTF">2013-05-13T11:34:09Z</dcterms:created>
  <dcterms:modified xsi:type="dcterms:W3CDTF">2013-09-23T13:56:52Z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0x010100A253BBCC14C83842843FD1C56CC81299</vt:lpwstr>
  </property>
</Properties>
</file>