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257" r:id="rId3"/>
    <p:sldId id="258" r:id="rId4"/>
    <p:sldId id="270" r:id="rId5"/>
    <p:sldId id="272" r:id="rId6"/>
    <p:sldId id="268" r:id="rId7"/>
    <p:sldId id="259" r:id="rId8"/>
    <p:sldId id="273" r:id="rId9"/>
    <p:sldId id="274" r:id="rId10"/>
    <p:sldId id="275" r:id="rId11"/>
    <p:sldId id="276" r:id="rId12"/>
    <p:sldId id="277" r:id="rId13"/>
    <p:sldId id="261" r:id="rId14"/>
    <p:sldId id="271" r:id="rId15"/>
    <p:sldId id="260" r:id="rId16"/>
    <p:sldId id="269" r:id="rId17"/>
    <p:sldId id="262" r:id="rId18"/>
  </p:sldIdLst>
  <p:sldSz cx="9144000" cy="6858000" type="screen4x3"/>
  <p:notesSz cx="6797675" cy="9928225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5E6F9"/>
    <a:srgbClr val="55C4F1"/>
    <a:srgbClr val="63331F"/>
    <a:srgbClr val="E3B7A5"/>
    <a:srgbClr val="C9755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813A875-83FC-46AC-B449-F3243A1514BA}" type="datetimeFigureOut">
              <a:rPr lang="hu-HU"/>
              <a:pPr>
                <a:defRPr/>
              </a:pPr>
              <a:t>2010.11.15.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FDE8B3F5-9B62-4BDB-B15B-06909503DC4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3907A70-3891-4C4A-B670-798B3E1F1D78}" type="datetimeFigureOut">
              <a:rPr lang="hu-HU"/>
              <a:pPr>
                <a:defRPr/>
              </a:pPr>
              <a:t>2010.11.15.</a:t>
            </a:fld>
            <a:endParaRPr lang="hu-HU" dirty="0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hu-HU" noProof="0" dirty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  <a:endParaRPr lang="hu-HU" noProof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0774052-2EBC-428F-9900-10318E288307}" type="slidenum">
              <a:rPr lang="hu-HU"/>
              <a:pPr>
                <a:defRPr/>
              </a:pPr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u-HU" smtClean="0"/>
          </a:p>
        </p:txBody>
      </p:sp>
      <p:sp>
        <p:nvSpPr>
          <p:cNvPr id="2" name="Dia számának hely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6D0BF09-0667-4FEC-810F-6B684C81DAFD}" type="slidenum">
              <a:rPr lang="hu-H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hu-HU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4B210D-EFDE-433E-94AC-7E9923CE99CB}" type="datetimeFigureOut">
              <a:rPr lang="hu-HU"/>
              <a:pPr>
                <a:defRPr/>
              </a:pPr>
              <a:t>2010.11.15.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EC4A2E-60AF-415F-ACB5-8ABFE7322C49}" type="slidenum">
              <a:rPr lang="hu-HU"/>
              <a:pPr>
                <a:defRPr/>
              </a:pPr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8F4DC8-A1C0-4E1B-B3D0-DCC8066A0C1F}" type="datetimeFigureOut">
              <a:rPr lang="hu-HU"/>
              <a:pPr>
                <a:defRPr/>
              </a:pPr>
              <a:t>2010.11.15.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FF4CB-418D-48D1-BFB7-26CDAF42C228}" type="slidenum">
              <a:rPr lang="hu-HU"/>
              <a:pPr>
                <a:defRPr/>
              </a:pPr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C4BB2-CFAF-4135-A1A0-0780963141E1}" type="datetimeFigureOut">
              <a:rPr lang="hu-HU"/>
              <a:pPr>
                <a:defRPr/>
              </a:pPr>
              <a:t>2010.11.15.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75C4F-A644-44F8-A279-A1609515D5B8}" type="slidenum">
              <a:rPr lang="hu-HU"/>
              <a:pPr>
                <a:defRPr/>
              </a:pPr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0B9B56-938E-4606-8A82-335A71BC0861}" type="datetimeFigureOut">
              <a:rPr lang="hu-HU"/>
              <a:pPr>
                <a:defRPr/>
              </a:pPr>
              <a:t>2010.11.15.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3D498-C16C-40A7-B4CD-764C9851E96D}" type="slidenum">
              <a:rPr lang="hu-HU"/>
              <a:pPr>
                <a:defRPr/>
              </a:pPr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B13624-9E17-4F2A-8163-C8E4FCED2D53}" type="datetimeFigureOut">
              <a:rPr lang="hu-HU"/>
              <a:pPr>
                <a:defRPr/>
              </a:pPr>
              <a:t>2010.11.15.</a:t>
            </a:fld>
            <a:endParaRPr lang="hu-HU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99F0F-69E9-4A12-BA69-874A828CFD76}" type="slidenum">
              <a:rPr lang="hu-HU"/>
              <a:pPr>
                <a:defRPr/>
              </a:pPr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FD8F44-A593-470A-8CC9-A6BF0269EC18}" type="datetimeFigureOut">
              <a:rPr lang="hu-HU"/>
              <a:pPr>
                <a:defRPr/>
              </a:pPr>
              <a:t>2010.11.15.</a:t>
            </a:fld>
            <a:endParaRPr lang="hu-HU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6CDD4-4B1A-4D85-8A5D-18665E4E33C8}" type="slidenum">
              <a:rPr lang="hu-HU"/>
              <a:pPr>
                <a:defRPr/>
              </a:pPr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734CA-93A4-4B61-B947-15323BBA1287}" type="datetimeFigureOut">
              <a:rPr lang="hu-HU"/>
              <a:pPr>
                <a:defRPr/>
              </a:pPr>
              <a:t>2010.11.15.</a:t>
            </a:fld>
            <a:endParaRPr lang="hu-HU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5E8D75-F765-4D71-B7B9-EE6DE2CCE5D7}" type="slidenum">
              <a:rPr lang="hu-HU"/>
              <a:pPr>
                <a:defRPr/>
              </a:pPr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6749A0-9250-4D7F-B465-64DAB3BE112E}" type="datetimeFigureOut">
              <a:rPr lang="hu-HU"/>
              <a:pPr>
                <a:defRPr/>
              </a:pPr>
              <a:t>2010.11.15.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B1AD72-DCBC-441C-B35D-5442916D2436}" type="slidenum">
              <a:rPr lang="hu-HU"/>
              <a:pPr>
                <a:defRPr/>
              </a:pPr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51E729-6842-4DA1-BE77-6B0654AE52D3}" type="datetimeFigureOut">
              <a:rPr lang="hu-HU"/>
              <a:pPr>
                <a:defRPr/>
              </a:pPr>
              <a:t>2010.11.15.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1BE87-BD6F-4F3C-9564-6C7CEB49DB58}" type="slidenum">
              <a:rPr lang="hu-HU"/>
              <a:pPr>
                <a:defRPr/>
              </a:pPr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3DF51E-B890-4EFD-9A64-5B082E2BBD9C}" type="datetimeFigureOut">
              <a:rPr lang="hu-HU"/>
              <a:pPr>
                <a:defRPr/>
              </a:pPr>
              <a:t>2010.11.15.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D4F4D-4D16-44D0-86AF-F895011AF06F}" type="slidenum">
              <a:rPr lang="hu-HU"/>
              <a:pPr>
                <a:defRPr/>
              </a:pPr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DCC6D3-CBCA-4A13-B56F-B4CEF1D325F3}" type="datetimeFigureOut">
              <a:rPr lang="hu-HU"/>
              <a:pPr>
                <a:defRPr/>
              </a:pPr>
              <a:t>2010.11.15.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73A81-0F44-4A74-AC06-26B7A8CC4A8F}" type="slidenum">
              <a:rPr lang="hu-HU"/>
              <a:pPr>
                <a:defRPr/>
              </a:pPr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2AD16AB-A0B1-48DA-847B-8DC7B433EB5A}" type="datetimeFigureOut">
              <a:rPr lang="hu-HU"/>
              <a:pPr>
                <a:defRPr/>
              </a:pPr>
              <a:t>2010.11.15.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C1805EE-0786-4375-8316-6AF2CA46A25E}" type="slidenum">
              <a:rPr lang="hu-HU"/>
              <a:pPr>
                <a:defRPr/>
              </a:pPr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17" Type="http://schemas.openxmlformats.org/officeDocument/2006/relationships/image" Target="../media/image17.png"/><Relationship Id="rId2" Type="http://schemas.openxmlformats.org/officeDocument/2006/relationships/image" Target="../media/image2.jpeg"/><Relationship Id="rId16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5" Type="http://schemas.openxmlformats.org/officeDocument/2006/relationships/image" Target="../media/image15.jpeg"/><Relationship Id="rId10" Type="http://schemas.openxmlformats.org/officeDocument/2006/relationships/image" Target="../media/image10.jpeg"/><Relationship Id="rId19" Type="http://schemas.openxmlformats.org/officeDocument/2006/relationships/image" Target="../media/image19.pn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13" Type="http://schemas.openxmlformats.org/officeDocument/2006/relationships/image" Target="../media/image30.jpeg"/><Relationship Id="rId18" Type="http://schemas.openxmlformats.org/officeDocument/2006/relationships/image" Target="../media/image35.jpeg"/><Relationship Id="rId3" Type="http://schemas.openxmlformats.org/officeDocument/2006/relationships/image" Target="../media/image20.png"/><Relationship Id="rId7" Type="http://schemas.openxmlformats.org/officeDocument/2006/relationships/image" Target="../media/image24.jpeg"/><Relationship Id="rId12" Type="http://schemas.openxmlformats.org/officeDocument/2006/relationships/image" Target="../media/image29.jpeg"/><Relationship Id="rId17" Type="http://schemas.openxmlformats.org/officeDocument/2006/relationships/image" Target="../media/image34.jpe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33.jpeg"/><Relationship Id="rId20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11" Type="http://schemas.openxmlformats.org/officeDocument/2006/relationships/image" Target="../media/image28.jpeg"/><Relationship Id="rId5" Type="http://schemas.openxmlformats.org/officeDocument/2006/relationships/image" Target="../media/image22.jpeg"/><Relationship Id="rId15" Type="http://schemas.openxmlformats.org/officeDocument/2006/relationships/image" Target="../media/image32.jpeg"/><Relationship Id="rId10" Type="http://schemas.openxmlformats.org/officeDocument/2006/relationships/image" Target="../media/image27.jpeg"/><Relationship Id="rId19" Type="http://schemas.openxmlformats.org/officeDocument/2006/relationships/image" Target="../media/image36.png"/><Relationship Id="rId4" Type="http://schemas.openxmlformats.org/officeDocument/2006/relationships/image" Target="../media/image21.png"/><Relationship Id="rId9" Type="http://schemas.openxmlformats.org/officeDocument/2006/relationships/image" Target="../media/image26.jpeg"/><Relationship Id="rId14" Type="http://schemas.openxmlformats.org/officeDocument/2006/relationships/image" Target="../media/image3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Cím 1"/>
          <p:cNvSpPr>
            <a:spLocks noGrp="1"/>
          </p:cNvSpPr>
          <p:nvPr>
            <p:ph type="ctrTitle"/>
          </p:nvPr>
        </p:nvSpPr>
        <p:spPr>
          <a:xfrm>
            <a:off x="684213" y="1214438"/>
            <a:ext cx="7772400" cy="2389187"/>
          </a:xfrm>
        </p:spPr>
        <p:txBody>
          <a:bodyPr/>
          <a:lstStyle/>
          <a:p>
            <a:pPr eaLnBrk="1" hangingPunct="1">
              <a:defRPr/>
            </a:pPr>
            <a:r>
              <a:rPr lang="hu-HU" sz="6600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YOUNG &amp; PARTNERS</a:t>
            </a:r>
          </a:p>
        </p:txBody>
      </p:sp>
      <p:sp>
        <p:nvSpPr>
          <p:cNvPr id="4" name="Alcím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endParaRPr lang="hu-H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Cím 1"/>
          <p:cNvSpPr>
            <a:spLocks noGrp="1"/>
          </p:cNvSpPr>
          <p:nvPr>
            <p:ph type="title"/>
          </p:nvPr>
        </p:nvSpPr>
        <p:spPr>
          <a:xfrm>
            <a:off x="428625" y="285750"/>
            <a:ext cx="8229600" cy="1143000"/>
          </a:xfrm>
        </p:spPr>
        <p:txBody>
          <a:bodyPr/>
          <a:lstStyle/>
          <a:p>
            <a:pPr algn="r" eaLnBrk="1" hangingPunct="1">
              <a:defRPr/>
            </a:pPr>
            <a:r>
              <a:rPr lang="hu-HU" sz="4000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Előszó helyett</a:t>
            </a:r>
            <a:r>
              <a:rPr lang="hu-H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hu-H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hu-HU" sz="1400" b="1" i="1" dirty="0" smtClean="0">
                <a:solidFill>
                  <a:srgbClr val="55C4F1"/>
                </a:solidFill>
                <a:latin typeface="+mn-lt"/>
                <a:ea typeface="+mn-ea"/>
                <a:cs typeface="+mn-cs"/>
              </a:rPr>
              <a:t>„Csak a második lépés, hogy az ügyfelünk megnyerjen egy kommunikációs meccset, </a:t>
            </a:r>
            <a:br>
              <a:rPr lang="hu-HU" sz="1400" b="1" i="1" dirty="0" smtClean="0">
                <a:solidFill>
                  <a:srgbClr val="55C4F1"/>
                </a:solidFill>
                <a:latin typeface="+mn-lt"/>
                <a:ea typeface="+mn-ea"/>
                <a:cs typeface="+mn-cs"/>
              </a:rPr>
            </a:br>
            <a:r>
              <a:rPr lang="hu-HU" sz="1400" b="1" i="1" dirty="0" smtClean="0">
                <a:solidFill>
                  <a:srgbClr val="55C4F1"/>
                </a:solidFill>
                <a:latin typeface="+mn-lt"/>
                <a:ea typeface="+mn-ea"/>
                <a:cs typeface="+mn-cs"/>
              </a:rPr>
              <a:t>az első, hogy azt a saját pályáján játssza.”</a:t>
            </a:r>
            <a:br>
              <a:rPr lang="hu-HU" sz="1400" b="1" i="1" dirty="0" smtClean="0">
                <a:solidFill>
                  <a:srgbClr val="55C4F1"/>
                </a:solidFill>
                <a:latin typeface="+mn-lt"/>
                <a:ea typeface="+mn-ea"/>
                <a:cs typeface="+mn-cs"/>
              </a:rPr>
            </a:br>
            <a:r>
              <a:rPr lang="hu-HU" sz="1400" b="1" i="1" dirty="0" smtClean="0">
                <a:solidFill>
                  <a:srgbClr val="55C4F1"/>
                </a:solidFill>
                <a:latin typeface="+mn-lt"/>
                <a:ea typeface="+mn-ea"/>
                <a:cs typeface="+mn-cs"/>
              </a:rPr>
              <a:t>(Young &amp; Partners)</a:t>
            </a:r>
          </a:p>
        </p:txBody>
      </p:sp>
      <p:sp>
        <p:nvSpPr>
          <p:cNvPr id="3075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hu-HU" sz="2500" b="1" smtClean="0">
                <a:solidFill>
                  <a:srgbClr val="63331F"/>
                </a:solidFill>
              </a:rPr>
              <a:t>A Young &amp; Partners tevékenységének alappillérei</a:t>
            </a:r>
          </a:p>
          <a:p>
            <a:pPr lvl="1" eaLnBrk="1" hangingPunct="1">
              <a:lnSpc>
                <a:spcPct val="80000"/>
              </a:lnSpc>
              <a:spcBef>
                <a:spcPts val="1800"/>
              </a:spcBef>
            </a:pPr>
            <a:r>
              <a:rPr lang="hu-HU" sz="2000" smtClean="0">
                <a:solidFill>
                  <a:srgbClr val="63331F"/>
                </a:solidFill>
              </a:rPr>
              <a:t>a stratégiai kommunikáció mérhető műfaj</a:t>
            </a:r>
          </a:p>
          <a:p>
            <a:pPr lvl="1" eaLnBrk="1" hangingPunct="1">
              <a:lnSpc>
                <a:spcPct val="80000"/>
              </a:lnSpc>
              <a:spcBef>
                <a:spcPts val="1000"/>
              </a:spcBef>
            </a:pPr>
            <a:r>
              <a:rPr lang="hu-HU" sz="2000" smtClean="0">
                <a:solidFill>
                  <a:srgbClr val="63331F"/>
                </a:solidFill>
              </a:rPr>
              <a:t>a feladatot nem eszközoldalról közelítjük meg</a:t>
            </a:r>
          </a:p>
          <a:p>
            <a:pPr lvl="1" eaLnBrk="1" hangingPunct="1">
              <a:lnSpc>
                <a:spcPct val="80000"/>
              </a:lnSpc>
              <a:spcBef>
                <a:spcPts val="1000"/>
              </a:spcBef>
            </a:pPr>
            <a:r>
              <a:rPr lang="hu-HU" sz="2000" smtClean="0">
                <a:solidFill>
                  <a:srgbClr val="63331F"/>
                </a:solidFill>
              </a:rPr>
              <a:t>nem hiszünk az ATL és a reklámmarketing mindenek felettiségében</a:t>
            </a:r>
          </a:p>
          <a:p>
            <a:pPr lvl="1" eaLnBrk="1" hangingPunct="1">
              <a:lnSpc>
                <a:spcPct val="80000"/>
              </a:lnSpc>
              <a:spcBef>
                <a:spcPts val="1000"/>
              </a:spcBef>
            </a:pPr>
            <a:r>
              <a:rPr lang="hu-HU" sz="2000" smtClean="0">
                <a:solidFill>
                  <a:srgbClr val="63331F"/>
                </a:solidFill>
              </a:rPr>
              <a:t>minden vágyunk a felületmaximalizálás</a:t>
            </a:r>
          </a:p>
          <a:p>
            <a:pPr lvl="1" eaLnBrk="1" hangingPunct="1">
              <a:lnSpc>
                <a:spcPct val="80000"/>
              </a:lnSpc>
              <a:spcBef>
                <a:spcPts val="1000"/>
              </a:spcBef>
            </a:pPr>
            <a:r>
              <a:rPr lang="hu-HU" sz="2000" smtClean="0">
                <a:solidFill>
                  <a:srgbClr val="63331F"/>
                </a:solidFill>
              </a:rPr>
              <a:t>a kommunikációt csak integráltan szabad élni hagyni</a:t>
            </a:r>
          </a:p>
          <a:p>
            <a:pPr lvl="1" eaLnBrk="1" hangingPunct="1">
              <a:lnSpc>
                <a:spcPct val="80000"/>
              </a:lnSpc>
              <a:spcBef>
                <a:spcPts val="1000"/>
              </a:spcBef>
            </a:pPr>
            <a:r>
              <a:rPr lang="hu-HU" sz="2000" smtClean="0">
                <a:solidFill>
                  <a:srgbClr val="63331F"/>
                </a:solidFill>
              </a:rPr>
              <a:t>semmi sem segít jobban, mint egy alapos analízis</a:t>
            </a:r>
          </a:p>
          <a:p>
            <a:pPr lvl="1" eaLnBrk="1" hangingPunct="1">
              <a:lnSpc>
                <a:spcPct val="80000"/>
              </a:lnSpc>
              <a:spcBef>
                <a:spcPts val="1000"/>
              </a:spcBef>
            </a:pPr>
            <a:r>
              <a:rPr lang="hu-HU" sz="2000" smtClean="0">
                <a:solidFill>
                  <a:srgbClr val="63331F"/>
                </a:solidFill>
              </a:rPr>
              <a:t>stabil pozíció nélkül bukdácsol a legjobb kampány is</a:t>
            </a:r>
          </a:p>
          <a:p>
            <a:pPr lvl="1" eaLnBrk="1" hangingPunct="1">
              <a:lnSpc>
                <a:spcPct val="80000"/>
              </a:lnSpc>
              <a:spcBef>
                <a:spcPts val="1000"/>
              </a:spcBef>
            </a:pPr>
            <a:r>
              <a:rPr lang="hu-HU" sz="2000" smtClean="0">
                <a:solidFill>
                  <a:srgbClr val="63331F"/>
                </a:solidFill>
              </a:rPr>
              <a:t>küzdünk azért, hogy az ügyfelünk tematizálni tudja a kommunikációs mezőt, ezért mindent latba vetünk, bátrak és proaktívak vagyunk</a:t>
            </a:r>
          </a:p>
          <a:p>
            <a:pPr lvl="1" eaLnBrk="1" hangingPunct="1">
              <a:lnSpc>
                <a:spcPct val="80000"/>
              </a:lnSpc>
              <a:spcBef>
                <a:spcPts val="1000"/>
              </a:spcBef>
            </a:pPr>
            <a:r>
              <a:rPr lang="hu-HU" sz="2000" smtClean="0">
                <a:solidFill>
                  <a:srgbClr val="63331F"/>
                </a:solidFill>
              </a:rPr>
              <a:t>ha üzenetátvitelről van szó, akkor vagy találunk egy utat, vagy csinálunk egyet, vagy kettőt, vagy hármat…</a:t>
            </a:r>
          </a:p>
          <a:p>
            <a:pPr lvl="1" eaLnBrk="1" hangingPunct="1">
              <a:lnSpc>
                <a:spcPct val="80000"/>
              </a:lnSpc>
            </a:pPr>
            <a:endParaRPr lang="hu-HU" sz="2200" smtClean="0">
              <a:solidFill>
                <a:srgbClr val="63331F"/>
              </a:solidFill>
            </a:endParaRPr>
          </a:p>
          <a:p>
            <a:pPr lvl="1" eaLnBrk="1" hangingPunct="1">
              <a:lnSpc>
                <a:spcPct val="80000"/>
              </a:lnSpc>
            </a:pPr>
            <a:endParaRPr lang="hu-HU" sz="2200" smtClean="0"/>
          </a:p>
          <a:p>
            <a:pPr lvl="1" eaLnBrk="1" hangingPunct="1">
              <a:lnSpc>
                <a:spcPct val="80000"/>
              </a:lnSpc>
            </a:pPr>
            <a:endParaRPr lang="hu-HU" sz="2200" smtClean="0"/>
          </a:p>
          <a:p>
            <a:pPr lvl="1" eaLnBrk="1" hangingPunct="1">
              <a:lnSpc>
                <a:spcPct val="80000"/>
              </a:lnSpc>
            </a:pPr>
            <a:endParaRPr lang="hu-HU" sz="2200" smtClean="0"/>
          </a:p>
          <a:p>
            <a:pPr lvl="1" eaLnBrk="1" hangingPunct="1">
              <a:lnSpc>
                <a:spcPct val="80000"/>
              </a:lnSpc>
            </a:pPr>
            <a:endParaRPr lang="hu-HU" sz="2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800"/>
          </a:xfrm>
        </p:spPr>
        <p:txBody>
          <a:bodyPr/>
          <a:lstStyle/>
          <a:p>
            <a:pPr algn="r" eaLnBrk="1" hangingPunct="1">
              <a:defRPr/>
            </a:pPr>
            <a:r>
              <a:rPr lang="hu-HU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Tevékenységek</a:t>
            </a:r>
            <a:br>
              <a:rPr lang="hu-HU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hu-HU" sz="2400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referencia példákkal</a:t>
            </a:r>
            <a:r>
              <a:rPr lang="hu-H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hu-H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hu-HU" sz="2000" dirty="0" smtClean="0">
              <a:solidFill>
                <a:srgbClr val="55C4F1"/>
              </a:solidFill>
            </a:endParaRPr>
          </a:p>
        </p:txBody>
      </p:sp>
      <p:sp>
        <p:nvSpPr>
          <p:cNvPr id="4099" name="Tartalom helye 2"/>
          <p:cNvSpPr>
            <a:spLocks noGrp="1"/>
          </p:cNvSpPr>
          <p:nvPr>
            <p:ph idx="1"/>
          </p:nvPr>
        </p:nvSpPr>
        <p:spPr>
          <a:xfrm>
            <a:off x="457200" y="908050"/>
            <a:ext cx="8472488" cy="54006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hu-HU" sz="2000" b="1" smtClean="0">
                <a:solidFill>
                  <a:srgbClr val="55C4F1"/>
                </a:solidFill>
              </a:rPr>
              <a:t>Stratégiaalkotás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smtClean="0">
                <a:solidFill>
                  <a:srgbClr val="63331F"/>
                </a:solidFill>
              </a:rPr>
              <a:t>	sanofi-aventis vállalati kommunikációs stratégia (sanofi-aventis)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smtClean="0">
                <a:solidFill>
                  <a:srgbClr val="63331F"/>
                </a:solidFill>
              </a:rPr>
              <a:t>	Autopolis kommunikációs stratégia (AUDI, Győr MJV)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smtClean="0">
                <a:solidFill>
                  <a:srgbClr val="63331F"/>
                </a:solidFill>
              </a:rPr>
              <a:t>	Pannonhalmi Apátsági Pincészet kommunikációs stratégiája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smtClean="0">
                <a:solidFill>
                  <a:srgbClr val="63331F"/>
                </a:solidFill>
              </a:rPr>
              <a:t>	EU fejlesztési támogatások átfogó kommunikációs stratégiája (Nemzeti Fejlesztési Ügynökség)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smtClean="0">
                <a:solidFill>
                  <a:srgbClr val="63331F"/>
                </a:solidFill>
              </a:rPr>
              <a:t>	Nemzeti Vidékfejlesztés kommunikációs stratégiája (Magyar Vidékfejlesztési Hivatal)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smtClean="0">
                <a:solidFill>
                  <a:srgbClr val="63331F"/>
                </a:solidFill>
              </a:rPr>
              <a:t>	EU elnökség 2011 stratégia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smtClean="0">
                <a:solidFill>
                  <a:srgbClr val="63331F"/>
                </a:solidFill>
              </a:rPr>
              <a:t>	</a:t>
            </a:r>
          </a:p>
          <a:p>
            <a:pPr eaLnBrk="1" hangingPunct="1">
              <a:lnSpc>
                <a:spcPct val="80000"/>
              </a:lnSpc>
              <a:spcBef>
                <a:spcPts val="1200"/>
              </a:spcBef>
            </a:pPr>
            <a:r>
              <a:rPr lang="hu-HU" sz="2000" b="1" smtClean="0">
                <a:solidFill>
                  <a:srgbClr val="55C4F1"/>
                </a:solidFill>
              </a:rPr>
              <a:t>Pr - és marketingkommunikációs kampányok tervezése, kivitelezése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800" smtClean="0">
                <a:solidFill>
                  <a:srgbClr val="63331F"/>
                </a:solidFill>
              </a:rPr>
              <a:t>	</a:t>
            </a:r>
            <a:r>
              <a:rPr lang="hu-HU" sz="1600" smtClean="0">
                <a:solidFill>
                  <a:srgbClr val="63331F"/>
                </a:solidFill>
              </a:rPr>
              <a:t>Nike Futóklubok (Nike)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smtClean="0">
                <a:solidFill>
                  <a:srgbClr val="63331F"/>
                </a:solidFill>
              </a:rPr>
              <a:t>	Social Media kampány (Philip Morris)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smtClean="0">
                <a:solidFill>
                  <a:srgbClr val="63331F"/>
                </a:solidFill>
              </a:rPr>
              <a:t>	6/24 (sanofi)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smtClean="0">
                <a:solidFill>
                  <a:srgbClr val="63331F"/>
                </a:solidFill>
              </a:rPr>
              <a:t>	Costa Coffe Eiffel kampány (Lapker Zrt.)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smtClean="0">
                <a:solidFill>
                  <a:srgbClr val="63331F"/>
                </a:solidFill>
              </a:rPr>
              <a:t>	Robotino kampány és RoboCup (FESTO)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smtClean="0">
                <a:solidFill>
                  <a:srgbClr val="63331F"/>
                </a:solidFill>
              </a:rPr>
              <a:t>	Magyarország Egyetemi Fővárosa kampány (Széchenyi István Egyetem)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smtClean="0">
                <a:solidFill>
                  <a:srgbClr val="63331F"/>
                </a:solidFill>
              </a:rPr>
              <a:t>	Szentendre a Nőkre Szabott Város (Szentendre)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smtClean="0">
                <a:solidFill>
                  <a:srgbClr val="63331F"/>
                </a:solidFill>
              </a:rPr>
              <a:t>	„ALL” nemzetközi kutatási kampány (ESZA)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smtClean="0">
                <a:solidFill>
                  <a:srgbClr val="63331F"/>
                </a:solidFill>
              </a:rPr>
              <a:t>	Lipton Pyramid Tea (Unilever)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smtClean="0">
                <a:solidFill>
                  <a:srgbClr val="63331F"/>
                </a:solidFill>
              </a:rPr>
              <a:t>	Fogyasztóvédelmi kampány (Magyar Márkaszövetség)</a:t>
            </a:r>
            <a:endParaRPr lang="hu-HU" sz="1600" b="1" smtClean="0">
              <a:solidFill>
                <a:srgbClr val="55C4F1"/>
              </a:solidFill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hu-HU" sz="1600" smtClean="0">
              <a:solidFill>
                <a:srgbClr val="63331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Cím 1"/>
          <p:cNvSpPr>
            <a:spLocks noGrp="1"/>
          </p:cNvSpPr>
          <p:nvPr>
            <p:ph type="title"/>
          </p:nvPr>
        </p:nvSpPr>
        <p:spPr>
          <a:xfrm>
            <a:off x="395288" y="476250"/>
            <a:ext cx="8229600" cy="939800"/>
          </a:xfrm>
        </p:spPr>
        <p:txBody>
          <a:bodyPr/>
          <a:lstStyle/>
          <a:p>
            <a:pPr algn="r" eaLnBrk="1" hangingPunct="1">
              <a:defRPr/>
            </a:pPr>
            <a:r>
              <a:rPr lang="hu-HU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Tevékenységek</a:t>
            </a:r>
            <a:br>
              <a:rPr lang="hu-HU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hu-HU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u-HU" sz="2400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referencia példákkal </a:t>
            </a:r>
            <a:r>
              <a:rPr lang="hu-H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hu-H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hu-HU" sz="2000" dirty="0" smtClean="0">
              <a:solidFill>
                <a:srgbClr val="55C4F1"/>
              </a:solidFill>
            </a:endParaRPr>
          </a:p>
        </p:txBody>
      </p:sp>
      <p:sp>
        <p:nvSpPr>
          <p:cNvPr id="5123" name="Tartalom helye 2"/>
          <p:cNvSpPr>
            <a:spLocks noGrp="1"/>
          </p:cNvSpPr>
          <p:nvPr>
            <p:ph idx="1"/>
          </p:nvPr>
        </p:nvSpPr>
        <p:spPr>
          <a:xfrm>
            <a:off x="539750" y="908050"/>
            <a:ext cx="8472488" cy="54006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hu-HU" sz="1600" dirty="0" smtClean="0">
              <a:solidFill>
                <a:srgbClr val="63331F"/>
              </a:solidFill>
            </a:endParaRPr>
          </a:p>
          <a:p>
            <a:pPr eaLnBrk="1" hangingPunct="1">
              <a:lnSpc>
                <a:spcPct val="80000"/>
              </a:lnSpc>
              <a:spcBef>
                <a:spcPts val="1200"/>
              </a:spcBef>
            </a:pPr>
            <a:r>
              <a:rPr lang="hu-HU" sz="2000" b="1" dirty="0" smtClean="0">
                <a:solidFill>
                  <a:srgbClr val="55C4F1"/>
                </a:solidFill>
              </a:rPr>
              <a:t>PR tanácsadás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2400" dirty="0" smtClean="0">
                <a:solidFill>
                  <a:srgbClr val="63331F"/>
                </a:solidFill>
              </a:rPr>
              <a:t>	</a:t>
            </a:r>
            <a:r>
              <a:rPr lang="hu-HU" sz="1600" dirty="0" err="1" smtClean="0">
                <a:solidFill>
                  <a:srgbClr val="63331F"/>
                </a:solidFill>
              </a:rPr>
              <a:t>sanofi-aventis</a:t>
            </a:r>
            <a:r>
              <a:rPr lang="hu-HU" sz="1600" dirty="0" smtClean="0">
                <a:solidFill>
                  <a:srgbClr val="63331F"/>
                </a:solidFill>
              </a:rPr>
              <a:t>/Chinoin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dirty="0" smtClean="0">
                <a:solidFill>
                  <a:srgbClr val="63331F"/>
                </a:solidFill>
              </a:rPr>
              <a:t>	SAP Hungary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dirty="0" smtClean="0">
                <a:solidFill>
                  <a:srgbClr val="63331F"/>
                </a:solidFill>
              </a:rPr>
              <a:t>	IQSYS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dirty="0" smtClean="0">
                <a:solidFill>
                  <a:srgbClr val="63331F"/>
                </a:solidFill>
              </a:rPr>
              <a:t>	ECOTECH Közép-Európai Innovációs és Technológiai </a:t>
            </a:r>
            <a:r>
              <a:rPr lang="hu-HU" sz="1600" dirty="0" err="1" smtClean="0">
                <a:solidFill>
                  <a:srgbClr val="63331F"/>
                </a:solidFill>
              </a:rPr>
              <a:t>Zrt</a:t>
            </a:r>
            <a:r>
              <a:rPr lang="hu-HU" sz="1600" dirty="0" smtClean="0">
                <a:solidFill>
                  <a:srgbClr val="63331F"/>
                </a:solidFill>
              </a:rPr>
              <a:t>.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dirty="0" smtClean="0">
                <a:solidFill>
                  <a:srgbClr val="63331F"/>
                </a:solidFill>
              </a:rPr>
              <a:t>	</a:t>
            </a:r>
            <a:r>
              <a:rPr lang="hu-HU" sz="1600" dirty="0" err="1" smtClean="0">
                <a:solidFill>
                  <a:srgbClr val="63331F"/>
                </a:solidFill>
              </a:rPr>
              <a:t>Cryo-Save</a:t>
            </a:r>
            <a:endParaRPr lang="hu-HU" sz="1600" dirty="0" smtClean="0">
              <a:solidFill>
                <a:srgbClr val="63331F"/>
              </a:solidFill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dirty="0" smtClean="0">
                <a:solidFill>
                  <a:srgbClr val="63331F"/>
                </a:solidFill>
              </a:rPr>
              <a:t>	LSI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dirty="0" smtClean="0">
                <a:solidFill>
                  <a:srgbClr val="63331F"/>
                </a:solidFill>
              </a:rPr>
              <a:t>	Magyar Jégkorong Szövetség</a:t>
            </a:r>
            <a:endParaRPr lang="hu-HU" sz="1600" b="1" dirty="0" smtClean="0">
              <a:solidFill>
                <a:srgbClr val="55C4F1"/>
              </a:solidFill>
            </a:endParaRPr>
          </a:p>
          <a:p>
            <a:pPr eaLnBrk="1" hangingPunct="1">
              <a:lnSpc>
                <a:spcPct val="80000"/>
              </a:lnSpc>
              <a:spcBef>
                <a:spcPts val="1200"/>
              </a:spcBef>
            </a:pPr>
            <a:r>
              <a:rPr lang="hu-HU" sz="2000" b="1" dirty="0" smtClean="0">
                <a:solidFill>
                  <a:srgbClr val="55C4F1"/>
                </a:solidFill>
              </a:rPr>
              <a:t>Kríziskommunikáció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800" dirty="0" smtClean="0">
                <a:solidFill>
                  <a:srgbClr val="63331F"/>
                </a:solidFill>
              </a:rPr>
              <a:t>	</a:t>
            </a:r>
            <a:r>
              <a:rPr lang="hu-HU" sz="1600" dirty="0" err="1" smtClean="0">
                <a:solidFill>
                  <a:srgbClr val="63331F"/>
                </a:solidFill>
              </a:rPr>
              <a:t>Algoflex-gél</a:t>
            </a:r>
            <a:r>
              <a:rPr lang="hu-HU" sz="1600" dirty="0" smtClean="0">
                <a:solidFill>
                  <a:srgbClr val="63331F"/>
                </a:solidFill>
              </a:rPr>
              <a:t> krízis (</a:t>
            </a:r>
            <a:r>
              <a:rPr lang="hu-HU" sz="1600" dirty="0" err="1" smtClean="0">
                <a:solidFill>
                  <a:srgbClr val="63331F"/>
                </a:solidFill>
              </a:rPr>
              <a:t>sanofi</a:t>
            </a:r>
            <a:r>
              <a:rPr lang="hu-HU" sz="1600" dirty="0" smtClean="0">
                <a:solidFill>
                  <a:srgbClr val="63331F"/>
                </a:solidFill>
              </a:rPr>
              <a:t>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dirty="0" smtClean="0">
                <a:solidFill>
                  <a:srgbClr val="63331F"/>
                </a:solidFill>
              </a:rPr>
              <a:t>	</a:t>
            </a:r>
            <a:r>
              <a:rPr lang="hu-HU" sz="1600" dirty="0" err="1" smtClean="0">
                <a:solidFill>
                  <a:srgbClr val="63331F"/>
                </a:solidFill>
              </a:rPr>
              <a:t>Őssejttárolás</a:t>
            </a:r>
            <a:r>
              <a:rPr lang="hu-HU" sz="1600" dirty="0" smtClean="0">
                <a:solidFill>
                  <a:srgbClr val="63331F"/>
                </a:solidFill>
              </a:rPr>
              <a:t> vs. Kutatás krízis (</a:t>
            </a:r>
            <a:r>
              <a:rPr lang="hu-HU" sz="1600" dirty="0" err="1" smtClean="0">
                <a:solidFill>
                  <a:srgbClr val="63331F"/>
                </a:solidFill>
              </a:rPr>
              <a:t>Cryo</a:t>
            </a:r>
            <a:r>
              <a:rPr lang="hu-HU" sz="1600" dirty="0" smtClean="0">
                <a:solidFill>
                  <a:srgbClr val="63331F"/>
                </a:solidFill>
              </a:rPr>
              <a:t> </a:t>
            </a:r>
            <a:r>
              <a:rPr lang="hu-HU" sz="1600" dirty="0" err="1" smtClean="0">
                <a:solidFill>
                  <a:srgbClr val="63331F"/>
                </a:solidFill>
              </a:rPr>
              <a:t>Save</a:t>
            </a:r>
            <a:r>
              <a:rPr lang="hu-HU" sz="1600" dirty="0" smtClean="0">
                <a:solidFill>
                  <a:srgbClr val="63331F"/>
                </a:solidFill>
              </a:rPr>
              <a:t>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dirty="0" smtClean="0">
                <a:solidFill>
                  <a:srgbClr val="63331F"/>
                </a:solidFill>
              </a:rPr>
              <a:t>	Vakcina krízis (</a:t>
            </a:r>
            <a:r>
              <a:rPr lang="hu-HU" sz="1600" dirty="0" err="1" smtClean="0">
                <a:solidFill>
                  <a:srgbClr val="63331F"/>
                </a:solidFill>
              </a:rPr>
              <a:t>sanofi</a:t>
            </a:r>
            <a:r>
              <a:rPr lang="hu-HU" sz="1600" dirty="0" smtClean="0">
                <a:solidFill>
                  <a:srgbClr val="63331F"/>
                </a:solidFill>
              </a:rPr>
              <a:t> – Pasteur)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dirty="0" smtClean="0">
                <a:solidFill>
                  <a:srgbClr val="63331F"/>
                </a:solidFill>
              </a:rPr>
              <a:t>	Szentendrei „túlnépesedési” krízis (Szentendre)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dirty="0" smtClean="0">
                <a:solidFill>
                  <a:srgbClr val="63331F"/>
                </a:solidFill>
              </a:rPr>
              <a:t>	Támogatás felhasználási krízis (Pannon TISZK)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dirty="0" smtClean="0">
                <a:solidFill>
                  <a:srgbClr val="63331F"/>
                </a:solidFill>
              </a:rPr>
              <a:t>	Mobilszolgáltatók kapacitáskrízise (</a:t>
            </a:r>
            <a:r>
              <a:rPr lang="hu-HU" sz="1600" dirty="0" err="1" smtClean="0">
                <a:solidFill>
                  <a:srgbClr val="63331F"/>
                </a:solidFill>
              </a:rPr>
              <a:t>Infrapont</a:t>
            </a:r>
            <a:r>
              <a:rPr lang="hu-HU" sz="1600" dirty="0" smtClean="0">
                <a:solidFill>
                  <a:srgbClr val="63331F"/>
                </a:solidFill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800"/>
          </a:xfrm>
        </p:spPr>
        <p:txBody>
          <a:bodyPr/>
          <a:lstStyle/>
          <a:p>
            <a:pPr algn="r" eaLnBrk="1" hangingPunct="1">
              <a:defRPr/>
            </a:pPr>
            <a:r>
              <a:rPr lang="hu-HU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Tevékenységek</a:t>
            </a:r>
            <a:br>
              <a:rPr lang="hu-HU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hu-HU" sz="2400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referencia példákkal </a:t>
            </a:r>
            <a:r>
              <a:rPr lang="hu-H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hu-H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hu-HU" sz="2000" dirty="0" smtClean="0">
              <a:solidFill>
                <a:srgbClr val="55C4F1"/>
              </a:solidFill>
            </a:endParaRPr>
          </a:p>
        </p:txBody>
      </p:sp>
      <p:sp>
        <p:nvSpPr>
          <p:cNvPr id="6147" name="Tartalom helye 2"/>
          <p:cNvSpPr>
            <a:spLocks noGrp="1"/>
          </p:cNvSpPr>
          <p:nvPr>
            <p:ph idx="1"/>
          </p:nvPr>
        </p:nvSpPr>
        <p:spPr>
          <a:xfrm>
            <a:off x="457200" y="908050"/>
            <a:ext cx="8472488" cy="54006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ts val="1200"/>
              </a:spcBef>
            </a:pPr>
            <a:endParaRPr lang="hu-HU" sz="2000" b="1" smtClean="0">
              <a:solidFill>
                <a:srgbClr val="55C4F1"/>
              </a:solidFill>
            </a:endParaRPr>
          </a:p>
          <a:p>
            <a:pPr eaLnBrk="1" hangingPunct="1">
              <a:lnSpc>
                <a:spcPct val="80000"/>
              </a:lnSpc>
              <a:spcBef>
                <a:spcPts val="1200"/>
              </a:spcBef>
            </a:pPr>
            <a:r>
              <a:rPr lang="hu-HU" sz="2000" b="1" smtClean="0">
                <a:solidFill>
                  <a:srgbClr val="55C4F1"/>
                </a:solidFill>
              </a:rPr>
              <a:t>Fejlesztési kommunikáció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800" smtClean="0">
                <a:solidFill>
                  <a:srgbClr val="63331F"/>
                </a:solidFill>
              </a:rPr>
              <a:t>	</a:t>
            </a:r>
            <a:r>
              <a:rPr lang="hu-HU" sz="1600" smtClean="0">
                <a:solidFill>
                  <a:srgbClr val="63331F"/>
                </a:solidFill>
              </a:rPr>
              <a:t>Szentendre 1000 év + ( 10 fejlesztési projekt kommunikációja – Szentendre)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smtClean="0">
                <a:solidFill>
                  <a:srgbClr val="63331F"/>
                </a:solidFill>
              </a:rPr>
              <a:t>	Alkalmazott Tudományok Egyeteme (12 projekt kommunikációja SZE – Győr)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smtClean="0">
                <a:solidFill>
                  <a:srgbClr val="63331F"/>
                </a:solidFill>
              </a:rPr>
              <a:t>	Kolostorok és Kertek projekt (Veszprém)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smtClean="0">
                <a:solidFill>
                  <a:srgbClr val="63331F"/>
                </a:solidFill>
              </a:rPr>
              <a:t>	Európai Campus (8 fejlesztési projekt  - Dunaújvárosi Főiskola)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smtClean="0">
                <a:solidFill>
                  <a:srgbClr val="63331F"/>
                </a:solidFill>
              </a:rPr>
              <a:t>	Agóra Pólus (Győr)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smtClean="0">
                <a:solidFill>
                  <a:srgbClr val="63331F"/>
                </a:solidFill>
              </a:rPr>
              <a:t>	Fertőrákosi Barlangszínház (Sopron)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smtClean="0">
                <a:solidFill>
                  <a:srgbClr val="63331F"/>
                </a:solidFill>
              </a:rPr>
              <a:t>	(ECOTECH Zrt.)</a:t>
            </a:r>
          </a:p>
          <a:p>
            <a:pPr eaLnBrk="1" hangingPunct="1">
              <a:lnSpc>
                <a:spcPct val="80000"/>
              </a:lnSpc>
              <a:spcBef>
                <a:spcPts val="1200"/>
              </a:spcBef>
            </a:pPr>
            <a:r>
              <a:rPr lang="hu-HU" sz="2000" b="1" smtClean="0">
                <a:solidFill>
                  <a:srgbClr val="55C4F1"/>
                </a:solidFill>
              </a:rPr>
              <a:t>Public affairs támogató PR aktivitások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800" smtClean="0">
                <a:solidFill>
                  <a:srgbClr val="63331F"/>
                </a:solidFill>
              </a:rPr>
              <a:t>	</a:t>
            </a:r>
            <a:r>
              <a:rPr lang="hu-HU" sz="1600" smtClean="0">
                <a:solidFill>
                  <a:srgbClr val="63331F"/>
                </a:solidFill>
              </a:rPr>
              <a:t>NATO anthrax elleni vakcina (Emergant Biosolutions)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smtClean="0">
                <a:solidFill>
                  <a:srgbClr val="63331F"/>
                </a:solidFill>
              </a:rPr>
              <a:t>	Dohánytermesztési szabályozás (Magyar Dohánytermelők Országos Szövetsége)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smtClean="0">
                <a:solidFill>
                  <a:srgbClr val="63331F"/>
                </a:solidFill>
              </a:rPr>
              <a:t>	Gyógyszerbefogadások (sanofi-aventis)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hu-HU" sz="1600" smtClean="0">
                <a:solidFill>
                  <a:srgbClr val="63331F"/>
                </a:solidFill>
              </a:rPr>
              <a:t>	Kormányzati, fejlesztési támogatás (ECOTECH)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hu-HU" sz="1600" smtClean="0">
              <a:solidFill>
                <a:srgbClr val="63331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800"/>
          </a:xfrm>
        </p:spPr>
        <p:txBody>
          <a:bodyPr/>
          <a:lstStyle/>
          <a:p>
            <a:pPr algn="r">
              <a:defRPr/>
            </a:pPr>
            <a:r>
              <a:rPr lang="hu-HU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Ügyfeleink</a:t>
            </a:r>
            <a:endParaRPr lang="hu-HU" dirty="0"/>
          </a:p>
        </p:txBody>
      </p:sp>
      <p:sp>
        <p:nvSpPr>
          <p:cNvPr id="7171" name="Tartalom helye 2"/>
          <p:cNvSpPr>
            <a:spLocks noGrp="1"/>
          </p:cNvSpPr>
          <p:nvPr>
            <p:ph idx="1"/>
          </p:nvPr>
        </p:nvSpPr>
        <p:spPr>
          <a:xfrm>
            <a:off x="395288" y="188913"/>
            <a:ext cx="8748712" cy="5472112"/>
          </a:xfrm>
        </p:spPr>
        <p:txBody>
          <a:bodyPr/>
          <a:lstStyle/>
          <a:p>
            <a:pPr eaLnBrk="1" hangingPunct="1">
              <a:defRPr/>
            </a:pPr>
            <a:r>
              <a:rPr lang="hu-HU" sz="1750" b="1" dirty="0" err="1" smtClean="0">
                <a:solidFill>
                  <a:srgbClr val="63331F"/>
                </a:solidFill>
              </a:rPr>
              <a:t>Sanofi-aventis</a:t>
            </a:r>
            <a:endParaRPr lang="hu-HU" sz="1750" b="1" dirty="0" smtClean="0">
              <a:solidFill>
                <a:srgbClr val="63331F"/>
              </a:solidFill>
            </a:endParaRPr>
          </a:p>
          <a:p>
            <a:pPr eaLnBrk="1" hangingPunct="1">
              <a:defRPr/>
            </a:pPr>
            <a:r>
              <a:rPr lang="hu-HU" sz="1750" b="1" dirty="0" smtClean="0">
                <a:solidFill>
                  <a:srgbClr val="63331F"/>
                </a:solidFill>
              </a:rPr>
              <a:t>Szentendre</a:t>
            </a:r>
          </a:p>
          <a:p>
            <a:pPr eaLnBrk="1" hangingPunct="1">
              <a:defRPr/>
            </a:pPr>
            <a:r>
              <a:rPr lang="hu-HU" sz="1750" b="1" dirty="0" smtClean="0">
                <a:solidFill>
                  <a:srgbClr val="63331F"/>
                </a:solidFill>
              </a:rPr>
              <a:t>Nike</a:t>
            </a:r>
          </a:p>
          <a:p>
            <a:pPr eaLnBrk="1" hangingPunct="1">
              <a:defRPr/>
            </a:pPr>
            <a:r>
              <a:rPr lang="hu-HU" sz="1750" b="1" dirty="0" smtClean="0">
                <a:solidFill>
                  <a:srgbClr val="63331F"/>
                </a:solidFill>
              </a:rPr>
              <a:t>Lipton (Unilever)</a:t>
            </a:r>
          </a:p>
          <a:p>
            <a:pPr eaLnBrk="1" hangingPunct="1">
              <a:defRPr/>
            </a:pPr>
            <a:r>
              <a:rPr lang="hu-HU" sz="1750" b="1" dirty="0" smtClean="0">
                <a:solidFill>
                  <a:srgbClr val="63331F"/>
                </a:solidFill>
              </a:rPr>
              <a:t>Costa </a:t>
            </a:r>
            <a:r>
              <a:rPr lang="hu-HU" sz="1750" b="1" dirty="0" err="1" smtClean="0">
                <a:solidFill>
                  <a:srgbClr val="63331F"/>
                </a:solidFill>
              </a:rPr>
              <a:t>Coffee</a:t>
            </a:r>
            <a:endParaRPr lang="hu-HU" sz="1750" b="1" dirty="0" smtClean="0">
              <a:solidFill>
                <a:srgbClr val="63331F"/>
              </a:solidFill>
            </a:endParaRPr>
          </a:p>
          <a:p>
            <a:pPr eaLnBrk="1" hangingPunct="1">
              <a:defRPr/>
            </a:pPr>
            <a:r>
              <a:rPr lang="hu-HU" sz="1750" b="1" dirty="0" smtClean="0">
                <a:solidFill>
                  <a:srgbClr val="63331F"/>
                </a:solidFill>
              </a:rPr>
              <a:t>SAP Hungary</a:t>
            </a:r>
          </a:p>
          <a:p>
            <a:pPr eaLnBrk="1" hangingPunct="1">
              <a:defRPr/>
            </a:pPr>
            <a:r>
              <a:rPr lang="hu-HU" sz="1750" b="1" dirty="0" smtClean="0">
                <a:solidFill>
                  <a:srgbClr val="63331F"/>
                </a:solidFill>
              </a:rPr>
              <a:t>Magyar Jégkorongszövetség</a:t>
            </a:r>
          </a:p>
          <a:p>
            <a:pPr eaLnBrk="1" hangingPunct="1">
              <a:defRPr/>
            </a:pPr>
            <a:r>
              <a:rPr lang="hu-HU" sz="1750" b="1" dirty="0" smtClean="0">
                <a:solidFill>
                  <a:srgbClr val="63331F"/>
                </a:solidFill>
              </a:rPr>
              <a:t>ESZA</a:t>
            </a:r>
          </a:p>
          <a:p>
            <a:pPr eaLnBrk="1" hangingPunct="1">
              <a:defRPr/>
            </a:pPr>
            <a:r>
              <a:rPr lang="hu-HU" sz="1750" b="1" dirty="0" err="1" smtClean="0">
                <a:solidFill>
                  <a:srgbClr val="63331F"/>
                </a:solidFill>
              </a:rPr>
              <a:t>EuroOne</a:t>
            </a:r>
            <a:r>
              <a:rPr lang="hu-HU" sz="1750" b="1" dirty="0" smtClean="0">
                <a:solidFill>
                  <a:srgbClr val="63331F"/>
                </a:solidFill>
              </a:rPr>
              <a:t> </a:t>
            </a:r>
            <a:r>
              <a:rPr lang="hu-HU" sz="1750" b="1" dirty="0" err="1" smtClean="0">
                <a:solidFill>
                  <a:srgbClr val="63331F"/>
                </a:solidFill>
              </a:rPr>
              <a:t>Zrt</a:t>
            </a:r>
            <a:r>
              <a:rPr lang="hu-HU" sz="1750" b="1" dirty="0" smtClean="0">
                <a:solidFill>
                  <a:srgbClr val="63331F"/>
                </a:solidFill>
              </a:rPr>
              <a:t>.</a:t>
            </a:r>
          </a:p>
          <a:p>
            <a:pPr eaLnBrk="1" hangingPunct="1">
              <a:defRPr/>
            </a:pPr>
            <a:r>
              <a:rPr lang="hu-HU" sz="1750" b="1" dirty="0" err="1" smtClean="0">
                <a:solidFill>
                  <a:srgbClr val="63331F"/>
                </a:solidFill>
              </a:rPr>
              <a:t>BravoGroup</a:t>
            </a:r>
            <a:endParaRPr lang="hu-HU" sz="1750" b="1" dirty="0" smtClean="0">
              <a:solidFill>
                <a:srgbClr val="63331F"/>
              </a:solidFill>
            </a:endParaRPr>
          </a:p>
          <a:p>
            <a:pPr eaLnBrk="1" hangingPunct="1">
              <a:defRPr/>
            </a:pPr>
            <a:r>
              <a:rPr lang="hu-HU" sz="1750" b="1" dirty="0" smtClean="0">
                <a:solidFill>
                  <a:srgbClr val="63331F"/>
                </a:solidFill>
              </a:rPr>
              <a:t>Új Magyarország Vidékfejlesztési Program</a:t>
            </a:r>
          </a:p>
          <a:p>
            <a:pPr eaLnBrk="1" hangingPunct="1">
              <a:defRPr/>
            </a:pPr>
            <a:r>
              <a:rPr lang="hu-HU" sz="1750" b="1" dirty="0" smtClean="0">
                <a:solidFill>
                  <a:srgbClr val="63331F"/>
                </a:solidFill>
              </a:rPr>
              <a:t>IQSYS</a:t>
            </a:r>
          </a:p>
          <a:p>
            <a:pPr eaLnBrk="1" hangingPunct="1">
              <a:defRPr/>
            </a:pPr>
            <a:r>
              <a:rPr lang="hu-HU" sz="1750" b="1" dirty="0" smtClean="0">
                <a:solidFill>
                  <a:srgbClr val="63331F"/>
                </a:solidFill>
              </a:rPr>
              <a:t>Magyar Nemzeti Vagyonkezelő </a:t>
            </a:r>
            <a:r>
              <a:rPr lang="hu-HU" sz="1750" b="1" dirty="0" err="1" smtClean="0">
                <a:solidFill>
                  <a:srgbClr val="63331F"/>
                </a:solidFill>
              </a:rPr>
              <a:t>Zrt</a:t>
            </a:r>
            <a:r>
              <a:rPr lang="hu-HU" sz="1750" b="1" dirty="0" smtClean="0">
                <a:solidFill>
                  <a:srgbClr val="63331F"/>
                </a:solidFill>
              </a:rPr>
              <a:t>.</a:t>
            </a:r>
          </a:p>
          <a:p>
            <a:pPr eaLnBrk="1" hangingPunct="1">
              <a:defRPr/>
            </a:pPr>
            <a:r>
              <a:rPr lang="hu-HU" sz="1750" b="1" dirty="0" err="1" smtClean="0">
                <a:solidFill>
                  <a:srgbClr val="63331F"/>
                </a:solidFill>
              </a:rPr>
              <a:t>Cryo-Save</a:t>
            </a:r>
            <a:endParaRPr lang="hu-HU" sz="1750" b="1" dirty="0" smtClean="0">
              <a:solidFill>
                <a:srgbClr val="63331F"/>
              </a:solidFill>
            </a:endParaRPr>
          </a:p>
          <a:p>
            <a:pPr eaLnBrk="1" hangingPunct="1">
              <a:defRPr/>
            </a:pPr>
            <a:r>
              <a:rPr lang="hu-HU" sz="1750" b="1" dirty="0" err="1" smtClean="0">
                <a:solidFill>
                  <a:srgbClr val="63331F"/>
                </a:solidFill>
              </a:rPr>
              <a:t>Emergent</a:t>
            </a:r>
            <a:r>
              <a:rPr lang="hu-HU" sz="1750" b="1" dirty="0" smtClean="0">
                <a:solidFill>
                  <a:srgbClr val="63331F"/>
                </a:solidFill>
              </a:rPr>
              <a:t> </a:t>
            </a:r>
            <a:r>
              <a:rPr lang="hu-HU" sz="1750" b="1" dirty="0" err="1" smtClean="0">
                <a:solidFill>
                  <a:srgbClr val="63331F"/>
                </a:solidFill>
              </a:rPr>
              <a:t>BioSolutions</a:t>
            </a:r>
            <a:endParaRPr lang="hu-HU" sz="1750" b="1" dirty="0" smtClean="0">
              <a:solidFill>
                <a:srgbClr val="63331F"/>
              </a:solidFill>
            </a:endParaRPr>
          </a:p>
          <a:p>
            <a:pPr eaLnBrk="1" hangingPunct="1">
              <a:defRPr/>
            </a:pPr>
            <a:r>
              <a:rPr lang="hu-HU" sz="1750" b="1" dirty="0" smtClean="0">
                <a:solidFill>
                  <a:srgbClr val="63331F"/>
                </a:solidFill>
              </a:rPr>
              <a:t>Győri Városfejlesztési Kft.</a:t>
            </a:r>
          </a:p>
          <a:p>
            <a:pPr eaLnBrk="1" hangingPunct="1">
              <a:defRPr/>
            </a:pPr>
            <a:r>
              <a:rPr lang="hu-HU" sz="1750" b="1" dirty="0" err="1" smtClean="0">
                <a:solidFill>
                  <a:srgbClr val="63331F"/>
                </a:solidFill>
              </a:rPr>
              <a:t>Infrapont</a:t>
            </a:r>
            <a:endParaRPr lang="hu-HU" sz="1750" b="1" dirty="0" smtClean="0">
              <a:solidFill>
                <a:srgbClr val="63331F"/>
              </a:solidFill>
            </a:endParaRPr>
          </a:p>
          <a:p>
            <a:pPr eaLnBrk="1" hangingPunct="1">
              <a:defRPr/>
            </a:pPr>
            <a:r>
              <a:rPr lang="hu-HU" sz="1750" b="1" dirty="0" smtClean="0">
                <a:solidFill>
                  <a:srgbClr val="63331F"/>
                </a:solidFill>
              </a:rPr>
              <a:t>GYSEV</a:t>
            </a:r>
          </a:p>
          <a:p>
            <a:pPr eaLnBrk="1" hangingPunct="1">
              <a:defRPr/>
            </a:pPr>
            <a:r>
              <a:rPr lang="hu-HU" sz="1750" b="1" dirty="0" smtClean="0">
                <a:solidFill>
                  <a:srgbClr val="63331F"/>
                </a:solidFill>
              </a:rPr>
              <a:t>NORDA</a:t>
            </a:r>
          </a:p>
          <a:p>
            <a:pPr eaLnBrk="1" hangingPunct="1">
              <a:defRPr/>
            </a:pPr>
            <a:r>
              <a:rPr lang="hu-HU" sz="1750" b="1" dirty="0" smtClean="0">
                <a:solidFill>
                  <a:srgbClr val="63331F"/>
                </a:solidFill>
              </a:rPr>
              <a:t>Dunántúli Regionális Vízmű </a:t>
            </a:r>
            <a:r>
              <a:rPr lang="hu-HU" sz="1750" b="1" dirty="0" err="1" smtClean="0">
                <a:solidFill>
                  <a:srgbClr val="63331F"/>
                </a:solidFill>
              </a:rPr>
              <a:t>Zrt</a:t>
            </a:r>
            <a:r>
              <a:rPr lang="hu-HU" sz="1750" b="1" dirty="0" smtClean="0">
                <a:solidFill>
                  <a:srgbClr val="63331F"/>
                </a:solidFill>
              </a:rPr>
              <a:t>.</a:t>
            </a:r>
          </a:p>
          <a:p>
            <a:pPr>
              <a:defRPr/>
            </a:pPr>
            <a:endParaRPr lang="hu-HU" dirty="0" smtClean="0"/>
          </a:p>
        </p:txBody>
      </p:sp>
      <p:pic>
        <p:nvPicPr>
          <p:cNvPr id="7172" name="Picture 4" descr="Sanofi-Aventis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51300" y="1341438"/>
            <a:ext cx="2471738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 descr="Szentendre cím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9563" y="1357313"/>
            <a:ext cx="51435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34" descr="D:\BiroB\Képek\nik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588" y="2133600"/>
            <a:ext cx="1220787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22" descr="lipton_log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75" y="3000375"/>
            <a:ext cx="9525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8263" y="5661025"/>
            <a:ext cx="904875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7" descr="44763493349f81b757b847mjsz_logo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29313" y="2214563"/>
            <a:ext cx="569912" cy="55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Picture 3" descr="D:\BiroB\Képek\537828-euroone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72375" y="2786063"/>
            <a:ext cx="1071563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9" name="Picture 9" descr="bravogroup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58000" y="3643313"/>
            <a:ext cx="11049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0" name="Picture 10" descr="Új Magyarország Vidékfejlesztési Program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16688" y="4797425"/>
            <a:ext cx="936625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1" name="Picture 11" descr="iqsys_logo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00938" y="4500563"/>
            <a:ext cx="1054100" cy="31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2" name="Picture 12" descr="Magyar nemzeti vagyonkezelő Zrt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858125" y="5000625"/>
            <a:ext cx="652463" cy="59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3" name="Picture 13" descr="cryosav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572125" y="3571875"/>
            <a:ext cx="1144588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4" name="Picture 15" descr="gyori varosfejlesztes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572125" y="3000375"/>
            <a:ext cx="64135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5" name="Picture 5" descr="D:\BiroB\Képek\infrapont[1]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858000" y="1428750"/>
            <a:ext cx="5715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6" name="Kép 17" descr="ESZA 4c.jpg"/>
          <p:cNvPicPr>
            <a:picLocks noChangeAspect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211638" y="2133600"/>
            <a:ext cx="1284287" cy="85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7" name="Kép 18"/>
          <p:cNvPicPr>
            <a:picLocks noChangeAspect="1" noChangeArrowheads="1"/>
          </p:cNvPicPr>
          <p:nvPr/>
        </p:nvPicPr>
        <p:blipFill>
          <a:blip r:embed="rId17" cstate="print"/>
          <a:srcRect l="24158" t="15474" r="58089" b="77925"/>
          <a:stretch>
            <a:fillRect/>
          </a:stretch>
        </p:blipFill>
        <p:spPr bwMode="auto">
          <a:xfrm>
            <a:off x="4716463" y="4292600"/>
            <a:ext cx="23907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8" name="Picture 22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8243888" y="3429000"/>
            <a:ext cx="604837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9" name="Picture 23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4791075" y="4868863"/>
            <a:ext cx="1289050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eaLnBrk="1" hangingPunct="1">
              <a:defRPr/>
            </a:pPr>
            <a:r>
              <a:rPr lang="hu-HU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Ügyfeleink</a:t>
            </a:r>
            <a:br>
              <a:rPr lang="hu-HU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hu-HU" sz="2000" dirty="0" smtClean="0">
              <a:solidFill>
                <a:srgbClr val="0070C0"/>
              </a:solidFill>
            </a:endParaRPr>
          </a:p>
        </p:txBody>
      </p:sp>
      <p:sp>
        <p:nvSpPr>
          <p:cNvPr id="8195" name="Tartalom helye 2"/>
          <p:cNvSpPr>
            <a:spLocks noGrp="1"/>
          </p:cNvSpPr>
          <p:nvPr>
            <p:ph idx="1"/>
          </p:nvPr>
        </p:nvSpPr>
        <p:spPr>
          <a:xfrm>
            <a:off x="323850" y="142875"/>
            <a:ext cx="8501063" cy="67151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hu-HU" sz="1800" b="1" smtClean="0">
              <a:solidFill>
                <a:srgbClr val="63331F"/>
              </a:solidFill>
            </a:endParaRPr>
          </a:p>
          <a:p>
            <a:pPr eaLnBrk="1" hangingPunct="1"/>
            <a:r>
              <a:rPr lang="hu-HU" sz="1800" b="1" smtClean="0">
                <a:solidFill>
                  <a:srgbClr val="63331F"/>
                </a:solidFill>
              </a:rPr>
              <a:t>OKM Támogatáskezelő</a:t>
            </a:r>
          </a:p>
          <a:p>
            <a:pPr eaLnBrk="1" hangingPunct="1"/>
            <a:r>
              <a:rPr lang="hu-HU" sz="1800" b="1" smtClean="0">
                <a:solidFill>
                  <a:srgbClr val="63331F"/>
                </a:solidFill>
              </a:rPr>
              <a:t>LSI Informatikai Oktatási Központ</a:t>
            </a:r>
          </a:p>
          <a:p>
            <a:pPr eaLnBrk="1" hangingPunct="1"/>
            <a:r>
              <a:rPr lang="hu-HU" sz="1800" b="1" smtClean="0">
                <a:solidFill>
                  <a:srgbClr val="63331F"/>
                </a:solidFill>
              </a:rPr>
              <a:t>Educatio</a:t>
            </a:r>
          </a:p>
          <a:p>
            <a:pPr eaLnBrk="1" hangingPunct="1"/>
            <a:r>
              <a:rPr lang="hu-HU" sz="1800" b="1" smtClean="0">
                <a:solidFill>
                  <a:srgbClr val="63331F"/>
                </a:solidFill>
              </a:rPr>
              <a:t>Sopron  Megyei Jogú Város</a:t>
            </a:r>
          </a:p>
          <a:p>
            <a:pPr eaLnBrk="1" hangingPunct="1"/>
            <a:r>
              <a:rPr lang="hu-HU" sz="1800" b="1" smtClean="0">
                <a:solidFill>
                  <a:srgbClr val="63331F"/>
                </a:solidFill>
              </a:rPr>
              <a:t>Vigadó Irodaház</a:t>
            </a:r>
          </a:p>
          <a:p>
            <a:pPr eaLnBrk="1" hangingPunct="1"/>
            <a:r>
              <a:rPr lang="hu-HU" sz="1800" b="1" smtClean="0">
                <a:solidFill>
                  <a:srgbClr val="63331F"/>
                </a:solidFill>
              </a:rPr>
              <a:t>Budapesti Kommunikációs és Üzleti Főiskola</a:t>
            </a:r>
          </a:p>
          <a:p>
            <a:pPr eaLnBrk="1" hangingPunct="1"/>
            <a:r>
              <a:rPr lang="hu-HU" sz="1800" b="1" smtClean="0">
                <a:solidFill>
                  <a:srgbClr val="63331F"/>
                </a:solidFill>
              </a:rPr>
              <a:t>Dunaújvárosi Főiskola</a:t>
            </a:r>
          </a:p>
          <a:p>
            <a:pPr eaLnBrk="1" hangingPunct="1"/>
            <a:r>
              <a:rPr lang="hu-HU" sz="1800" b="1" smtClean="0">
                <a:solidFill>
                  <a:srgbClr val="63331F"/>
                </a:solidFill>
              </a:rPr>
              <a:t>Pannon TISZK</a:t>
            </a:r>
          </a:p>
          <a:p>
            <a:pPr eaLnBrk="1" hangingPunct="1"/>
            <a:r>
              <a:rPr lang="hu-HU" sz="1800" b="1" smtClean="0">
                <a:solidFill>
                  <a:srgbClr val="63331F"/>
                </a:solidFill>
              </a:rPr>
              <a:t>Nemzeti Fejlesztési Ügynökség</a:t>
            </a:r>
          </a:p>
          <a:p>
            <a:pPr eaLnBrk="1" hangingPunct="1"/>
            <a:r>
              <a:rPr lang="hu-HU" sz="1800" b="1" smtClean="0">
                <a:solidFill>
                  <a:srgbClr val="63331F"/>
                </a:solidFill>
              </a:rPr>
              <a:t>Széchenyi István Egyetem</a:t>
            </a:r>
          </a:p>
          <a:p>
            <a:pPr eaLnBrk="1" hangingPunct="1"/>
            <a:r>
              <a:rPr lang="hu-HU" sz="1800" b="1" smtClean="0">
                <a:solidFill>
                  <a:srgbClr val="63331F"/>
                </a:solidFill>
              </a:rPr>
              <a:t>Pannonhalmi Főapátság</a:t>
            </a:r>
          </a:p>
          <a:p>
            <a:pPr eaLnBrk="1" hangingPunct="1"/>
            <a:r>
              <a:rPr lang="hu-HU" sz="1800" b="1" smtClean="0">
                <a:solidFill>
                  <a:srgbClr val="63331F"/>
                </a:solidFill>
              </a:rPr>
              <a:t>Veszprém Megyei Jogú Város</a:t>
            </a:r>
          </a:p>
          <a:p>
            <a:pPr eaLnBrk="1" hangingPunct="1"/>
            <a:r>
              <a:rPr lang="hu-HU" sz="1800" b="1" smtClean="0">
                <a:solidFill>
                  <a:srgbClr val="63331F"/>
                </a:solidFill>
              </a:rPr>
              <a:t>TOTHBORI</a:t>
            </a:r>
          </a:p>
          <a:p>
            <a:pPr eaLnBrk="1" hangingPunct="1"/>
            <a:r>
              <a:rPr lang="hu-HU" sz="1800" b="1" smtClean="0">
                <a:solidFill>
                  <a:srgbClr val="63331F"/>
                </a:solidFill>
              </a:rPr>
              <a:t>Ecotech Zrt.</a:t>
            </a:r>
          </a:p>
          <a:p>
            <a:pPr eaLnBrk="1" hangingPunct="1"/>
            <a:r>
              <a:rPr lang="hu-HU" sz="1800" b="1" smtClean="0">
                <a:solidFill>
                  <a:srgbClr val="63331F"/>
                </a:solidFill>
              </a:rPr>
              <a:t>Széchenyi István Egyetem </a:t>
            </a:r>
          </a:p>
          <a:p>
            <a:pPr eaLnBrk="1" hangingPunct="1"/>
            <a:r>
              <a:rPr lang="hu-HU" sz="1800" b="1" smtClean="0">
                <a:solidFill>
                  <a:srgbClr val="63331F"/>
                </a:solidFill>
              </a:rPr>
              <a:t>Győri Városfejlesztési Társaság</a:t>
            </a:r>
          </a:p>
          <a:p>
            <a:pPr eaLnBrk="1" hangingPunct="1"/>
            <a:r>
              <a:rPr lang="hu-HU" sz="1800" b="1" smtClean="0">
                <a:solidFill>
                  <a:srgbClr val="63331F"/>
                </a:solidFill>
              </a:rPr>
              <a:t>Videoton Zrt.</a:t>
            </a:r>
          </a:p>
          <a:p>
            <a:pPr eaLnBrk="1" hangingPunct="1"/>
            <a:r>
              <a:rPr lang="hu-HU" sz="1800" b="1" smtClean="0">
                <a:solidFill>
                  <a:srgbClr val="63331F"/>
                </a:solidFill>
              </a:rPr>
              <a:t>Magyar Villamos Művek</a:t>
            </a:r>
          </a:p>
          <a:p>
            <a:pPr eaLnBrk="1" hangingPunct="1"/>
            <a:r>
              <a:rPr lang="hu-HU" sz="1800" b="1" smtClean="0">
                <a:solidFill>
                  <a:srgbClr val="63331F"/>
                </a:solidFill>
              </a:rPr>
              <a:t>Vidékfejlesztési Minisztérium </a:t>
            </a:r>
          </a:p>
          <a:p>
            <a:pPr eaLnBrk="1" hangingPunct="1">
              <a:lnSpc>
                <a:spcPct val="80000"/>
              </a:lnSpc>
            </a:pPr>
            <a:endParaRPr lang="hu-HU" sz="1300" b="1" smtClean="0">
              <a:solidFill>
                <a:srgbClr val="63331F"/>
              </a:solidFill>
            </a:endParaRPr>
          </a:p>
          <a:p>
            <a:pPr eaLnBrk="1" hangingPunct="1">
              <a:lnSpc>
                <a:spcPct val="80000"/>
              </a:lnSpc>
            </a:pPr>
            <a:endParaRPr lang="hu-HU" sz="1300" smtClean="0"/>
          </a:p>
          <a:p>
            <a:pPr eaLnBrk="1" hangingPunct="1">
              <a:lnSpc>
                <a:spcPct val="80000"/>
              </a:lnSpc>
            </a:pPr>
            <a:endParaRPr lang="hu-HU" sz="1300" smtClean="0"/>
          </a:p>
        </p:txBody>
      </p:sp>
      <p:pic>
        <p:nvPicPr>
          <p:cNvPr id="8196" name="Picture 14" descr="emergentbiosolutio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4221163"/>
            <a:ext cx="1458912" cy="101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16" descr="ls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40650" y="4365625"/>
            <a:ext cx="1133475" cy="37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17" descr="educatio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850" y="3644900"/>
            <a:ext cx="1487488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18" descr="vigado irodahaz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00750" y="3643313"/>
            <a:ext cx="879475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19" descr="bkf_logo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25" y="4652963"/>
            <a:ext cx="1289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1" name="Picture 20" descr="dunauj_foiskol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80063" y="2997200"/>
            <a:ext cx="811212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2" name="Picture 21" descr="pannon tiszk_LOGÓ_JÓ_090423_Page_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43875" y="1357313"/>
            <a:ext cx="504825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3" name="Picture 23" descr="sejbank- uj logo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86438" y="5214938"/>
            <a:ext cx="1439862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4" name="Kép 23" descr="589697-logo_jpeg[1]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357938" y="2928938"/>
            <a:ext cx="142875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5" name="Picture 26" descr="D:\BiroB\Képek\PHlogo[1]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148263" y="1989138"/>
            <a:ext cx="1281112" cy="995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6" name="Picture 28" descr="D:\BiroB\Képek\sze_logo[1]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286625" y="1500188"/>
            <a:ext cx="714375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7" name="Picture 30" descr="D:\BiroB\Képek\tb_logo[1]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858000" y="2286000"/>
            <a:ext cx="5715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8" name="Picture 31" descr="D:\BiroB\Képek\898348-Videoton[1]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380288" y="2852738"/>
            <a:ext cx="1381125" cy="788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9" name="Picture 33" descr="D:\BiroB\Képek\veszpr[1]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286500" y="1500188"/>
            <a:ext cx="5381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0" name="Kép 19" descr="sap logo.jpg"/>
          <p:cNvPicPr>
            <a:picLocks noChangeAspect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708525" y="1341438"/>
            <a:ext cx="1376363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1" name="Kép 18" descr="okmt.jpg"/>
          <p:cNvPicPr>
            <a:picLocks noChangeAspect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5003800" y="3789363"/>
            <a:ext cx="731838" cy="40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2" name="Kép 19"/>
          <p:cNvPicPr>
            <a:picLocks noChangeAspect="1" noChangeArrowheads="1"/>
          </p:cNvPicPr>
          <p:nvPr/>
        </p:nvPicPr>
        <p:blipFill>
          <a:blip r:embed="rId19" cstate="print"/>
          <a:srcRect t="17905" r="89474" b="73682"/>
          <a:stretch>
            <a:fillRect/>
          </a:stretch>
        </p:blipFill>
        <p:spPr bwMode="auto">
          <a:xfrm>
            <a:off x="7308850" y="5157788"/>
            <a:ext cx="10858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3" name="Kép 20"/>
          <p:cNvPicPr>
            <a:picLocks noChangeAspect="1" noChangeArrowheads="1"/>
          </p:cNvPicPr>
          <p:nvPr/>
        </p:nvPicPr>
        <p:blipFill>
          <a:blip r:embed="rId20" cstate="print"/>
          <a:srcRect l="31816" t="16762" r="60773" b="72571"/>
          <a:stretch>
            <a:fillRect/>
          </a:stretch>
        </p:blipFill>
        <p:spPr bwMode="auto">
          <a:xfrm>
            <a:off x="5076825" y="5229225"/>
            <a:ext cx="65722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>
              <a:defRPr/>
            </a:pPr>
            <a:r>
              <a:rPr lang="hu-HU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Hol a pénz a </a:t>
            </a:r>
            <a:r>
              <a:rPr lang="hu-HU" b="1" dirty="0" err="1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pr-ben</a:t>
            </a:r>
            <a:r>
              <a:rPr lang="hu-HU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hu-HU" b="1" dirty="0">
              <a:solidFill>
                <a:srgbClr val="63331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9" name="Tartalom helye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hu-HU" sz="2300" dirty="0" smtClean="0">
                <a:solidFill>
                  <a:srgbClr val="63331F"/>
                </a:solidFill>
              </a:rPr>
              <a:t>A kommunikáció végső célja:</a:t>
            </a:r>
          </a:p>
          <a:p>
            <a:pPr algn="ctr">
              <a:buFont typeface="Arial" charset="0"/>
              <a:buNone/>
            </a:pPr>
            <a:endParaRPr lang="hu-HU" sz="1050" b="1" dirty="0" smtClean="0">
              <a:solidFill>
                <a:srgbClr val="63331F"/>
              </a:solidFill>
            </a:endParaRPr>
          </a:p>
          <a:p>
            <a:pPr algn="ctr">
              <a:buNone/>
            </a:pPr>
            <a:r>
              <a:rPr lang="hu-HU" sz="2800" b="1" dirty="0" smtClean="0">
                <a:solidFill>
                  <a:srgbClr val="63331F"/>
                </a:solidFill>
              </a:rPr>
              <a:t>ELADÁSÖSZTÖNZÉS</a:t>
            </a:r>
          </a:p>
          <a:p>
            <a:pPr algn="ctr">
              <a:buFont typeface="Arial" charset="0"/>
              <a:buNone/>
            </a:pPr>
            <a:r>
              <a:rPr lang="hu-HU" sz="2800" b="1" dirty="0" smtClean="0">
                <a:solidFill>
                  <a:srgbClr val="63331F"/>
                </a:solidFill>
              </a:rPr>
              <a:t>PROFIT NÖVELÉS</a:t>
            </a:r>
          </a:p>
          <a:p>
            <a:pPr algn="ctr">
              <a:buFont typeface="Arial" charset="0"/>
              <a:buNone/>
            </a:pPr>
            <a:r>
              <a:rPr lang="hu-HU" sz="2800" b="1" dirty="0" smtClean="0">
                <a:solidFill>
                  <a:srgbClr val="63331F"/>
                </a:solidFill>
              </a:rPr>
              <a:t>NYERESÉG </a:t>
            </a:r>
            <a:r>
              <a:rPr lang="hu-HU" sz="2800" b="1" dirty="0" smtClean="0">
                <a:solidFill>
                  <a:srgbClr val="63331F"/>
                </a:solidFill>
              </a:rPr>
              <a:t>MAXIMALIZÁLÁS</a:t>
            </a:r>
          </a:p>
          <a:p>
            <a:pPr algn="ctr">
              <a:buFont typeface="Arial" charset="0"/>
              <a:buNone/>
            </a:pPr>
            <a:r>
              <a:rPr lang="hu-HU" sz="2800" b="1" dirty="0" smtClean="0">
                <a:solidFill>
                  <a:srgbClr val="63331F"/>
                </a:solidFill>
              </a:rPr>
              <a:t>ÜGYFÉLKÖR BŐVÍTÉS</a:t>
            </a:r>
            <a:endParaRPr lang="hu-HU" sz="2800" b="1" dirty="0" smtClean="0">
              <a:solidFill>
                <a:srgbClr val="63331F"/>
              </a:solidFill>
            </a:endParaRPr>
          </a:p>
          <a:p>
            <a:pPr algn="ctr">
              <a:buFont typeface="Arial" charset="0"/>
              <a:buNone/>
            </a:pPr>
            <a:endParaRPr lang="hu-HU" sz="1000" b="1" dirty="0" smtClean="0">
              <a:solidFill>
                <a:srgbClr val="63331F"/>
              </a:solidFill>
            </a:endParaRPr>
          </a:p>
          <a:p>
            <a:pPr algn="ctr">
              <a:buNone/>
            </a:pPr>
            <a:r>
              <a:rPr lang="hu-HU" sz="2300" dirty="0" smtClean="0">
                <a:solidFill>
                  <a:srgbClr val="63331F"/>
                </a:solidFill>
              </a:rPr>
              <a:t>- a válság felerősítette ezen ügyfélelvárásokat -</a:t>
            </a:r>
          </a:p>
          <a:p>
            <a:pPr algn="ctr">
              <a:buFont typeface="Arial" charset="0"/>
              <a:buNone/>
            </a:pPr>
            <a:endParaRPr lang="hu-HU" sz="1000" b="1" dirty="0" smtClean="0">
              <a:solidFill>
                <a:srgbClr val="63331F"/>
              </a:solidFill>
            </a:endParaRPr>
          </a:p>
          <a:p>
            <a:pPr algn="ctr">
              <a:buFont typeface="Arial" charset="0"/>
              <a:buNone/>
            </a:pPr>
            <a:endParaRPr lang="hu-HU" sz="1000" b="1" dirty="0" smtClean="0">
              <a:solidFill>
                <a:srgbClr val="63331F"/>
              </a:solidFill>
            </a:endParaRPr>
          </a:p>
          <a:p>
            <a:pPr algn="ctr">
              <a:buFont typeface="Arial" charset="0"/>
              <a:buNone/>
            </a:pPr>
            <a:r>
              <a:rPr lang="hu-HU" sz="2300" dirty="0" smtClean="0">
                <a:solidFill>
                  <a:srgbClr val="63331F"/>
                </a:solidFill>
              </a:rPr>
              <a:t>Ennek mérése a kommunikációs tevékenység létjogosultságának igazolására szolgál.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>
              <a:defRPr/>
            </a:pPr>
            <a:r>
              <a:rPr lang="hu-HU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Hol a pénz a </a:t>
            </a:r>
            <a:r>
              <a:rPr lang="hu-HU" b="1" dirty="0" err="1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pr-ben</a:t>
            </a:r>
            <a:r>
              <a:rPr lang="hu-HU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hu-HU" b="1" dirty="0">
              <a:solidFill>
                <a:srgbClr val="63331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43" name="Tartalom helye 2"/>
          <p:cNvSpPr>
            <a:spLocks noGrp="1"/>
          </p:cNvSpPr>
          <p:nvPr>
            <p:ph idx="1"/>
          </p:nvPr>
        </p:nvSpPr>
        <p:spPr>
          <a:xfrm>
            <a:off x="395536" y="1556792"/>
            <a:ext cx="8507288" cy="452596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hu-HU" sz="2300" dirty="0" err="1" smtClean="0">
                <a:solidFill>
                  <a:srgbClr val="63331F"/>
                </a:solidFill>
              </a:rPr>
              <a:t>Pr</a:t>
            </a:r>
            <a:r>
              <a:rPr lang="hu-HU" sz="2300" dirty="0" smtClean="0">
                <a:solidFill>
                  <a:srgbClr val="63331F"/>
                </a:solidFill>
              </a:rPr>
              <a:t> alapú kommunikáció eredménye </a:t>
            </a:r>
            <a:r>
              <a:rPr lang="hu-HU" sz="2000" dirty="0" smtClean="0">
                <a:solidFill>
                  <a:srgbClr val="63331F"/>
                </a:solidFill>
              </a:rPr>
              <a:t>	                      </a:t>
            </a:r>
            <a:r>
              <a:rPr lang="hu-HU" sz="3000" b="1" dirty="0" smtClean="0">
                <a:solidFill>
                  <a:srgbClr val="63331F"/>
                </a:solidFill>
              </a:rPr>
              <a:t>IGAZOLHATÓ</a:t>
            </a:r>
          </a:p>
          <a:p>
            <a:pPr>
              <a:buFont typeface="Arial" charset="0"/>
              <a:buNone/>
            </a:pPr>
            <a:r>
              <a:rPr lang="hu-HU" b="1" dirty="0" smtClean="0">
                <a:solidFill>
                  <a:srgbClr val="63331F"/>
                </a:solidFill>
              </a:rPr>
              <a:t>		</a:t>
            </a:r>
            <a:r>
              <a:rPr lang="hu-HU" sz="2200" b="1" dirty="0" smtClean="0">
                <a:solidFill>
                  <a:srgbClr val="63331F"/>
                </a:solidFill>
              </a:rPr>
              <a:t>Sajtómegjelenés, médiaelemzés, reklámegyenérték</a:t>
            </a:r>
          </a:p>
          <a:p>
            <a:pPr>
              <a:buFont typeface="Arial" charset="0"/>
              <a:buNone/>
            </a:pPr>
            <a:r>
              <a:rPr lang="hu-HU" sz="2000" b="1" dirty="0" smtClean="0">
                <a:solidFill>
                  <a:srgbClr val="63331F"/>
                </a:solidFill>
              </a:rPr>
              <a:t>		</a:t>
            </a:r>
            <a:r>
              <a:rPr lang="hu-HU" sz="2200" dirty="0" smtClean="0">
                <a:solidFill>
                  <a:srgbClr val="63331F"/>
                </a:solidFill>
              </a:rPr>
              <a:t>Támpéldány		Médiaérték</a:t>
            </a:r>
          </a:p>
          <a:p>
            <a:pPr>
              <a:buFont typeface="Arial" charset="0"/>
              <a:buNone/>
            </a:pPr>
            <a:r>
              <a:rPr lang="hu-HU" sz="2200" dirty="0" smtClean="0">
                <a:solidFill>
                  <a:srgbClr val="63331F"/>
                </a:solidFill>
              </a:rPr>
              <a:t>		</a:t>
            </a:r>
            <a:r>
              <a:rPr lang="hu-HU" sz="2200" dirty="0" err="1" smtClean="0">
                <a:solidFill>
                  <a:srgbClr val="63331F"/>
                </a:solidFill>
              </a:rPr>
              <a:t>Reach</a:t>
            </a:r>
            <a:r>
              <a:rPr lang="hu-HU" sz="2200" dirty="0" smtClean="0">
                <a:solidFill>
                  <a:srgbClr val="63331F"/>
                </a:solidFill>
              </a:rPr>
              <a:t>			</a:t>
            </a:r>
            <a:r>
              <a:rPr lang="hu-HU" sz="2200" dirty="0" err="1" smtClean="0">
                <a:solidFill>
                  <a:srgbClr val="63331F"/>
                </a:solidFill>
              </a:rPr>
              <a:t>Frequency</a:t>
            </a:r>
            <a:endParaRPr lang="hu-HU" sz="2200" dirty="0" smtClean="0">
              <a:solidFill>
                <a:srgbClr val="63331F"/>
              </a:solidFill>
            </a:endParaRPr>
          </a:p>
          <a:p>
            <a:pPr>
              <a:buFont typeface="Arial" charset="0"/>
              <a:buNone/>
            </a:pPr>
            <a:r>
              <a:rPr lang="hu-HU" sz="2200" dirty="0" smtClean="0">
                <a:solidFill>
                  <a:srgbClr val="63331F"/>
                </a:solidFill>
              </a:rPr>
              <a:t>		</a:t>
            </a:r>
            <a:r>
              <a:rPr lang="hu-HU" sz="2200" dirty="0" err="1" smtClean="0">
                <a:solidFill>
                  <a:srgbClr val="63331F"/>
                </a:solidFill>
              </a:rPr>
              <a:t>Flució</a:t>
            </a:r>
            <a:r>
              <a:rPr lang="hu-HU" sz="2200" dirty="0" smtClean="0">
                <a:solidFill>
                  <a:srgbClr val="63331F"/>
                </a:solidFill>
              </a:rPr>
              <a:t> – </a:t>
            </a:r>
            <a:r>
              <a:rPr lang="hu-HU" sz="2200" dirty="0" err="1" smtClean="0">
                <a:solidFill>
                  <a:srgbClr val="63331F"/>
                </a:solidFill>
              </a:rPr>
              <a:t>ignoráció</a:t>
            </a:r>
            <a:r>
              <a:rPr lang="hu-HU" sz="2200" dirty="0" smtClean="0">
                <a:solidFill>
                  <a:srgbClr val="63331F"/>
                </a:solidFill>
              </a:rPr>
              <a:t>	Környezet</a:t>
            </a:r>
          </a:p>
          <a:p>
            <a:pPr>
              <a:buFont typeface="Arial" charset="0"/>
              <a:buNone/>
            </a:pPr>
            <a:r>
              <a:rPr lang="hu-HU" sz="2200" dirty="0" smtClean="0">
                <a:solidFill>
                  <a:srgbClr val="63331F"/>
                </a:solidFill>
              </a:rPr>
              <a:t>		Célcsoport relevancia	Üzenetátvitel minősége</a:t>
            </a:r>
          </a:p>
          <a:p>
            <a:pPr>
              <a:buFont typeface="Arial" charset="0"/>
              <a:buNone/>
            </a:pPr>
            <a:endParaRPr lang="hu-HU" sz="2000" dirty="0" smtClean="0">
              <a:solidFill>
                <a:srgbClr val="63331F"/>
              </a:solidFill>
            </a:endParaRPr>
          </a:p>
          <a:p>
            <a:pPr>
              <a:buFont typeface="Arial" charset="0"/>
              <a:buNone/>
            </a:pPr>
            <a:r>
              <a:rPr lang="hu-HU" sz="2300" dirty="0" smtClean="0">
                <a:solidFill>
                  <a:srgbClr val="63331F"/>
                </a:solidFill>
              </a:rPr>
              <a:t>A </a:t>
            </a:r>
            <a:r>
              <a:rPr lang="hu-HU" sz="2300" dirty="0" err="1" smtClean="0">
                <a:solidFill>
                  <a:srgbClr val="63331F"/>
                </a:solidFill>
              </a:rPr>
              <a:t>pr</a:t>
            </a:r>
            <a:r>
              <a:rPr lang="hu-HU" sz="2300" dirty="0" smtClean="0">
                <a:solidFill>
                  <a:srgbClr val="63331F"/>
                </a:solidFill>
              </a:rPr>
              <a:t>, mint kommunikációt támogató tevékenység lehet igazoltan hatékony, de stratégiai kommunikáció hiányában az eredménye nehezen meghatározható.</a:t>
            </a:r>
          </a:p>
        </p:txBody>
      </p:sp>
      <p:sp>
        <p:nvSpPr>
          <p:cNvPr id="4" name="Jobbra nyíl 3"/>
          <p:cNvSpPr/>
          <p:nvPr/>
        </p:nvSpPr>
        <p:spPr>
          <a:xfrm>
            <a:off x="5220072" y="1700808"/>
            <a:ext cx="977900" cy="287337"/>
          </a:xfrm>
          <a:prstGeom prst="rightArrow">
            <a:avLst/>
          </a:prstGeom>
          <a:solidFill>
            <a:srgbClr val="B5E6F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hu-H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pPr algn="r">
              <a:defRPr/>
            </a:pPr>
            <a:r>
              <a:rPr lang="hu-HU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Hol a pénz a </a:t>
            </a:r>
            <a:r>
              <a:rPr lang="hu-HU" b="1" dirty="0" err="1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pr-ben</a:t>
            </a:r>
            <a:r>
              <a:rPr lang="hu-HU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hu-HU" b="1" dirty="0">
              <a:solidFill>
                <a:srgbClr val="63331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67" name="Tartalom helye 2"/>
          <p:cNvSpPr>
            <a:spLocks noGrp="1"/>
          </p:cNvSpPr>
          <p:nvPr>
            <p:ph idx="1"/>
          </p:nvPr>
        </p:nvSpPr>
        <p:spPr>
          <a:xfrm>
            <a:off x="468313" y="1268761"/>
            <a:ext cx="8229600" cy="5112990"/>
          </a:xfrm>
        </p:spPr>
        <p:txBody>
          <a:bodyPr/>
          <a:lstStyle/>
          <a:p>
            <a:pPr>
              <a:buNone/>
            </a:pPr>
            <a:r>
              <a:rPr lang="hu-HU" sz="2300" dirty="0" smtClean="0">
                <a:solidFill>
                  <a:srgbClr val="63331F"/>
                </a:solidFill>
              </a:rPr>
              <a:t>A</a:t>
            </a:r>
            <a:r>
              <a:rPr lang="hu-HU" sz="2300" b="1" dirty="0" smtClean="0">
                <a:solidFill>
                  <a:srgbClr val="63331F"/>
                </a:solidFill>
              </a:rPr>
              <a:t> </a:t>
            </a:r>
            <a:r>
              <a:rPr lang="hu-HU" sz="2600" b="1" dirty="0" smtClean="0">
                <a:solidFill>
                  <a:srgbClr val="63331F"/>
                </a:solidFill>
              </a:rPr>
              <a:t>stratégiai kommunikáció </a:t>
            </a:r>
            <a:r>
              <a:rPr lang="hu-HU" sz="2300" dirty="0" smtClean="0">
                <a:solidFill>
                  <a:srgbClr val="63331F"/>
                </a:solidFill>
              </a:rPr>
              <a:t>során egy vállalat kommunikációját az alapoktól építjük fel. </a:t>
            </a:r>
          </a:p>
          <a:p>
            <a:pPr>
              <a:buNone/>
            </a:pPr>
            <a:r>
              <a:rPr lang="hu-HU" sz="2300" dirty="0" smtClean="0">
                <a:solidFill>
                  <a:srgbClr val="63331F"/>
                </a:solidFill>
              </a:rPr>
              <a:t>A stratégiaalkotás során mérhető célokat tűzünk ki.</a:t>
            </a:r>
          </a:p>
          <a:p>
            <a:pPr>
              <a:buFont typeface="Arial" charset="0"/>
              <a:buNone/>
            </a:pPr>
            <a:r>
              <a:rPr lang="hu-HU" sz="2300" dirty="0" smtClean="0">
                <a:solidFill>
                  <a:srgbClr val="63331F"/>
                </a:solidFill>
              </a:rPr>
              <a:t>Stratégiai kommunikáció eredménye</a:t>
            </a:r>
            <a:r>
              <a:rPr lang="hu-HU" dirty="0" smtClean="0">
                <a:solidFill>
                  <a:srgbClr val="63331F"/>
                </a:solidFill>
              </a:rPr>
              <a:t>                  </a:t>
            </a:r>
            <a:r>
              <a:rPr lang="hu-HU" sz="3000" b="1" dirty="0" smtClean="0">
                <a:solidFill>
                  <a:srgbClr val="63331F"/>
                </a:solidFill>
              </a:rPr>
              <a:t>MÉRHETŐ</a:t>
            </a:r>
          </a:p>
          <a:p>
            <a:pPr>
              <a:buFont typeface="Arial" charset="0"/>
              <a:buNone/>
            </a:pPr>
            <a:endParaRPr lang="hu-HU" sz="1000" b="1" dirty="0" smtClean="0">
              <a:solidFill>
                <a:srgbClr val="63331F"/>
              </a:solidFill>
            </a:endParaRPr>
          </a:p>
          <a:p>
            <a:r>
              <a:rPr lang="hu-HU" sz="2000" dirty="0" smtClean="0">
                <a:solidFill>
                  <a:srgbClr val="63331F"/>
                </a:solidFill>
              </a:rPr>
              <a:t>Egzakt módon meghatározható az eredmény.</a:t>
            </a:r>
          </a:p>
          <a:p>
            <a:r>
              <a:rPr lang="hu-HU" sz="2000" dirty="0" smtClean="0">
                <a:solidFill>
                  <a:srgbClr val="63331F"/>
                </a:solidFill>
              </a:rPr>
              <a:t>Számokban kifejezhető, hány fogyasztót </a:t>
            </a:r>
            <a:r>
              <a:rPr lang="hu-HU" sz="2000" dirty="0" smtClean="0">
                <a:solidFill>
                  <a:srgbClr val="63331F"/>
                </a:solidFill>
              </a:rPr>
              <a:t>értünk </a:t>
            </a:r>
            <a:r>
              <a:rPr lang="hu-HU" sz="2000" dirty="0" smtClean="0">
                <a:solidFill>
                  <a:srgbClr val="63331F"/>
                </a:solidFill>
              </a:rPr>
              <a:t>el.</a:t>
            </a:r>
          </a:p>
          <a:p>
            <a:r>
              <a:rPr lang="hu-HU" sz="2000" dirty="0" smtClean="0">
                <a:solidFill>
                  <a:srgbClr val="63331F"/>
                </a:solidFill>
              </a:rPr>
              <a:t>Milyen aktivitást váltottunk ki.</a:t>
            </a:r>
          </a:p>
          <a:p>
            <a:r>
              <a:rPr lang="hu-HU" sz="2000" dirty="0" smtClean="0">
                <a:solidFill>
                  <a:srgbClr val="63331F"/>
                </a:solidFill>
              </a:rPr>
              <a:t>Az eladási számok hogyan változtak.</a:t>
            </a:r>
          </a:p>
          <a:p>
            <a:pPr>
              <a:buFont typeface="Arial" charset="0"/>
              <a:buNone/>
            </a:pPr>
            <a:endParaRPr lang="hu-HU" sz="1100" dirty="0" smtClean="0">
              <a:solidFill>
                <a:srgbClr val="63331F"/>
              </a:solidFill>
            </a:endParaRPr>
          </a:p>
          <a:p>
            <a:pPr algn="ctr">
              <a:buFont typeface="Arial" charset="0"/>
              <a:buNone/>
            </a:pPr>
            <a:endParaRPr lang="hu-HU" sz="1000" b="1" dirty="0" smtClean="0">
              <a:solidFill>
                <a:srgbClr val="63331F"/>
              </a:solidFill>
            </a:endParaRPr>
          </a:p>
          <a:p>
            <a:pPr algn="ctr">
              <a:spcBef>
                <a:spcPts val="0"/>
              </a:spcBef>
              <a:buFont typeface="Arial" charset="0"/>
              <a:buNone/>
            </a:pPr>
            <a:r>
              <a:rPr lang="hu-HU" sz="3000" b="1" dirty="0" smtClean="0">
                <a:solidFill>
                  <a:srgbClr val="63331F"/>
                </a:solidFill>
              </a:rPr>
              <a:t>A stratégiai kommunikáció mennyiben </a:t>
            </a:r>
            <a:r>
              <a:rPr lang="hu-HU" sz="3000" b="1" dirty="0" smtClean="0">
                <a:solidFill>
                  <a:srgbClr val="63331F"/>
                </a:solidFill>
              </a:rPr>
              <a:t>járult </a:t>
            </a:r>
          </a:p>
          <a:p>
            <a:pPr algn="ctr">
              <a:spcBef>
                <a:spcPts val="0"/>
              </a:spcBef>
              <a:buFont typeface="Arial" charset="0"/>
              <a:buNone/>
            </a:pPr>
            <a:r>
              <a:rPr lang="hu-HU" sz="3000" b="1" dirty="0" smtClean="0">
                <a:solidFill>
                  <a:srgbClr val="63331F"/>
                </a:solidFill>
              </a:rPr>
              <a:t>hozzá </a:t>
            </a:r>
            <a:r>
              <a:rPr lang="hu-HU" sz="3000" b="1" dirty="0" smtClean="0">
                <a:solidFill>
                  <a:srgbClr val="63331F"/>
                </a:solidFill>
              </a:rPr>
              <a:t>a vállalat </a:t>
            </a:r>
            <a:endParaRPr lang="hu-HU" sz="3000" b="1" dirty="0" smtClean="0">
              <a:solidFill>
                <a:srgbClr val="63331F"/>
              </a:solidFill>
            </a:endParaRPr>
          </a:p>
          <a:p>
            <a:pPr algn="ctr">
              <a:spcBef>
                <a:spcPts val="0"/>
              </a:spcBef>
              <a:buFont typeface="Arial" charset="0"/>
              <a:buNone/>
            </a:pPr>
            <a:r>
              <a:rPr lang="hu-HU" sz="3000" b="1" dirty="0" smtClean="0">
                <a:solidFill>
                  <a:srgbClr val="63331F"/>
                </a:solidFill>
              </a:rPr>
              <a:t>c</a:t>
            </a:r>
            <a:r>
              <a:rPr lang="hu-HU" sz="3000" b="1" dirty="0" smtClean="0">
                <a:solidFill>
                  <a:srgbClr val="63331F"/>
                </a:solidFill>
              </a:rPr>
              <a:t>éljainak eléréséhez</a:t>
            </a:r>
            <a:r>
              <a:rPr lang="hu-HU" sz="3000" b="1" dirty="0" smtClean="0">
                <a:solidFill>
                  <a:srgbClr val="63331F"/>
                </a:solidFill>
              </a:rPr>
              <a:t>.</a:t>
            </a:r>
          </a:p>
          <a:p>
            <a:pPr>
              <a:buFont typeface="Arial" charset="0"/>
              <a:buNone/>
            </a:pPr>
            <a:endParaRPr lang="hu-HU" sz="2800" dirty="0" smtClean="0">
              <a:solidFill>
                <a:srgbClr val="63331F"/>
              </a:solidFill>
            </a:endParaRPr>
          </a:p>
          <a:p>
            <a:pPr>
              <a:buFont typeface="Arial" charset="0"/>
              <a:buNone/>
            </a:pPr>
            <a:endParaRPr lang="hu-HU" b="1" dirty="0" smtClean="0">
              <a:solidFill>
                <a:srgbClr val="63331F"/>
              </a:solidFill>
            </a:endParaRPr>
          </a:p>
        </p:txBody>
      </p:sp>
      <p:sp>
        <p:nvSpPr>
          <p:cNvPr id="4" name="Jobbra nyíl 3"/>
          <p:cNvSpPr/>
          <p:nvPr/>
        </p:nvSpPr>
        <p:spPr>
          <a:xfrm>
            <a:off x="5292080" y="2708920"/>
            <a:ext cx="977900" cy="287337"/>
          </a:xfrm>
          <a:prstGeom prst="rightArrow">
            <a:avLst/>
          </a:prstGeom>
          <a:solidFill>
            <a:srgbClr val="B5E6F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hu-HU"/>
          </a:p>
        </p:txBody>
      </p:sp>
      <p:sp>
        <p:nvSpPr>
          <p:cNvPr id="6" name="Lefelé nyíl 5"/>
          <p:cNvSpPr/>
          <p:nvPr/>
        </p:nvSpPr>
        <p:spPr>
          <a:xfrm>
            <a:off x="4427984" y="4797153"/>
            <a:ext cx="360363" cy="360040"/>
          </a:xfrm>
          <a:prstGeom prst="downArrow">
            <a:avLst/>
          </a:prstGeom>
          <a:solidFill>
            <a:srgbClr val="B5E6F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hu-H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hu-HU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Esettanulmány</a:t>
            </a:r>
            <a:br>
              <a:rPr lang="hu-HU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hu-HU" sz="3000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sejtbank -</a:t>
            </a:r>
            <a:endParaRPr lang="hu-HU" sz="3000" b="1" dirty="0">
              <a:solidFill>
                <a:srgbClr val="63331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/>
          <a:lstStyle/>
          <a:p>
            <a:pPr>
              <a:buNone/>
            </a:pPr>
            <a:r>
              <a:rPr lang="hu-HU" sz="2300" i="1" dirty="0" smtClean="0">
                <a:solidFill>
                  <a:srgbClr val="63331F"/>
                </a:solidFill>
              </a:rPr>
              <a:t>Ügyfél: 	</a:t>
            </a:r>
            <a:r>
              <a:rPr lang="hu-HU" sz="2300" dirty="0" smtClean="0">
                <a:solidFill>
                  <a:srgbClr val="63331F"/>
                </a:solidFill>
              </a:rPr>
              <a:t>		             	    , Európa legnagyobb </a:t>
            </a:r>
            <a:r>
              <a:rPr lang="hu-HU" sz="2300" dirty="0" err="1" smtClean="0">
                <a:solidFill>
                  <a:srgbClr val="63331F"/>
                </a:solidFill>
              </a:rPr>
              <a:t>őssejtbankja</a:t>
            </a:r>
            <a:endParaRPr lang="hu-HU" sz="2300" dirty="0" smtClean="0">
              <a:solidFill>
                <a:srgbClr val="63331F"/>
              </a:solidFill>
            </a:endParaRPr>
          </a:p>
          <a:p>
            <a:pPr>
              <a:buNone/>
            </a:pPr>
            <a:r>
              <a:rPr lang="hu-HU" sz="2300" i="1" dirty="0" smtClean="0">
                <a:solidFill>
                  <a:srgbClr val="63331F"/>
                </a:solidFill>
              </a:rPr>
              <a:t>Felkérés: </a:t>
            </a:r>
            <a:r>
              <a:rPr lang="hu-HU" sz="2300" dirty="0" smtClean="0">
                <a:solidFill>
                  <a:srgbClr val="63331F"/>
                </a:solidFill>
              </a:rPr>
              <a:t>		</a:t>
            </a:r>
            <a:r>
              <a:rPr lang="hu-HU" sz="2300" dirty="0" err="1" smtClean="0">
                <a:solidFill>
                  <a:srgbClr val="63331F"/>
                </a:solidFill>
              </a:rPr>
              <a:t>Pr</a:t>
            </a:r>
            <a:r>
              <a:rPr lang="hu-HU" sz="2300" dirty="0" smtClean="0">
                <a:solidFill>
                  <a:srgbClr val="63331F"/>
                </a:solidFill>
              </a:rPr>
              <a:t> aktivitással a cég tevékenységének 				támogatása</a:t>
            </a:r>
          </a:p>
          <a:p>
            <a:pPr>
              <a:buNone/>
            </a:pPr>
            <a:r>
              <a:rPr lang="hu-HU" sz="2300" i="1" dirty="0" smtClean="0">
                <a:solidFill>
                  <a:srgbClr val="63331F"/>
                </a:solidFill>
              </a:rPr>
              <a:t>Elvállalt feladat: 	</a:t>
            </a:r>
            <a:r>
              <a:rPr lang="hu-HU" sz="2300" dirty="0" err="1" smtClean="0">
                <a:solidFill>
                  <a:srgbClr val="63331F"/>
                </a:solidFill>
              </a:rPr>
              <a:t>Pr</a:t>
            </a:r>
            <a:r>
              <a:rPr lang="hu-HU" sz="2300" dirty="0" smtClean="0">
                <a:solidFill>
                  <a:srgbClr val="63331F"/>
                </a:solidFill>
              </a:rPr>
              <a:t> alapú kommunikációs stratégia 				megalkotása és megvalósítása</a:t>
            </a:r>
          </a:p>
          <a:p>
            <a:pPr>
              <a:buNone/>
            </a:pPr>
            <a:r>
              <a:rPr lang="hu-HU" sz="2300" i="1" dirty="0" smtClean="0">
                <a:solidFill>
                  <a:srgbClr val="63331F"/>
                </a:solidFill>
              </a:rPr>
              <a:t>	</a:t>
            </a:r>
            <a:r>
              <a:rPr lang="hu-HU" sz="2300" i="1" dirty="0" smtClean="0">
                <a:solidFill>
                  <a:srgbClr val="63331F"/>
                </a:solidFill>
              </a:rPr>
              <a:t>			</a:t>
            </a:r>
            <a:endParaRPr lang="hu-HU" sz="2300" b="1" dirty="0" smtClean="0">
              <a:solidFill>
                <a:srgbClr val="63331F"/>
              </a:solidFill>
            </a:endParaRPr>
          </a:p>
          <a:p>
            <a:pPr>
              <a:buNone/>
            </a:pPr>
            <a:r>
              <a:rPr lang="hu-HU" sz="2300" b="1" dirty="0" smtClean="0">
                <a:solidFill>
                  <a:srgbClr val="63331F"/>
                </a:solidFill>
              </a:rPr>
              <a:t>	</a:t>
            </a:r>
            <a:r>
              <a:rPr lang="hu-HU" sz="2300" b="1" dirty="0" smtClean="0">
                <a:solidFill>
                  <a:srgbClr val="55C4F1"/>
                </a:solidFill>
              </a:rPr>
              <a:t>Egy kommunikációs ügynökség csak abban az esetben tud garanciát vállalni a kommunikáció hatékonyságáért, ha a teljes kommunikációs stratégia tervezése és megvalósítása az ügynökség hatáskörébe tartozik.</a:t>
            </a:r>
            <a:endParaRPr lang="hu-HU" sz="2300" b="1" dirty="0">
              <a:solidFill>
                <a:srgbClr val="55C4F1"/>
              </a:solidFill>
            </a:endParaRPr>
          </a:p>
        </p:txBody>
      </p:sp>
      <p:pic>
        <p:nvPicPr>
          <p:cNvPr id="4" name="Picture 13" descr="cryosav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628800"/>
            <a:ext cx="1144588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pPr algn="r"/>
            <a:r>
              <a:rPr lang="hu-HU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Esettanulmány</a:t>
            </a:r>
            <a:br>
              <a:rPr lang="hu-HU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hu-HU" sz="3000" b="1" dirty="0" err="1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-sejtbank-</a:t>
            </a:r>
            <a:endParaRPr lang="hu-HU" sz="3000" b="1" dirty="0">
              <a:solidFill>
                <a:srgbClr val="63331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340768"/>
            <a:ext cx="8363272" cy="4785395"/>
          </a:xfrm>
        </p:spPr>
        <p:txBody>
          <a:bodyPr/>
          <a:lstStyle/>
          <a:p>
            <a:pPr>
              <a:buNone/>
            </a:pPr>
            <a:r>
              <a:rPr lang="hu-HU" sz="2300" i="1" dirty="0" smtClean="0">
                <a:solidFill>
                  <a:srgbClr val="63331F"/>
                </a:solidFill>
              </a:rPr>
              <a:t>Kommunikációs tevékenység:</a:t>
            </a:r>
          </a:p>
          <a:p>
            <a:pPr>
              <a:buNone/>
            </a:pPr>
            <a:r>
              <a:rPr lang="hu-HU" sz="2000" dirty="0" smtClean="0">
                <a:solidFill>
                  <a:srgbClr val="63331F"/>
                </a:solidFill>
              </a:rPr>
              <a:t>	</a:t>
            </a:r>
            <a:r>
              <a:rPr lang="hu-HU" sz="2000" dirty="0" err="1" smtClean="0">
                <a:solidFill>
                  <a:srgbClr val="63331F"/>
                </a:solidFill>
              </a:rPr>
              <a:t>Pr</a:t>
            </a:r>
            <a:r>
              <a:rPr lang="hu-HU" sz="2000" dirty="0" smtClean="0">
                <a:solidFill>
                  <a:srgbClr val="63331F"/>
                </a:solidFill>
              </a:rPr>
              <a:t> </a:t>
            </a:r>
            <a:r>
              <a:rPr lang="hu-HU" sz="2000" dirty="0" smtClean="0">
                <a:solidFill>
                  <a:srgbClr val="63331F"/>
                </a:solidFill>
              </a:rPr>
              <a:t>alapú stratégiával az őssejt tárolás </a:t>
            </a:r>
            <a:r>
              <a:rPr lang="hu-HU" sz="2000" dirty="0" smtClean="0">
                <a:solidFill>
                  <a:srgbClr val="63331F"/>
                </a:solidFill>
              </a:rPr>
              <a:t>fogalmának kisajátítása.</a:t>
            </a:r>
            <a:endParaRPr lang="hu-HU" sz="2000" dirty="0" smtClean="0">
              <a:solidFill>
                <a:srgbClr val="63331F"/>
              </a:solidFill>
            </a:endParaRPr>
          </a:p>
          <a:p>
            <a:pPr algn="ctr">
              <a:buNone/>
            </a:pPr>
            <a:r>
              <a:rPr lang="hu-HU" sz="2300" b="1" dirty="0" smtClean="0">
                <a:solidFill>
                  <a:srgbClr val="63331F"/>
                </a:solidFill>
              </a:rPr>
              <a:t>őssejt </a:t>
            </a:r>
            <a:r>
              <a:rPr lang="hu-HU" sz="2300" b="1" dirty="0" smtClean="0">
                <a:solidFill>
                  <a:srgbClr val="63331F"/>
                </a:solidFill>
              </a:rPr>
              <a:t>tárolás = </a:t>
            </a:r>
            <a:r>
              <a:rPr lang="hu-HU" sz="2300" b="1" dirty="0" smtClean="0">
                <a:solidFill>
                  <a:srgbClr val="63331F"/>
                </a:solidFill>
              </a:rPr>
              <a:t>sejtbank</a:t>
            </a:r>
          </a:p>
          <a:p>
            <a:pPr>
              <a:buNone/>
            </a:pPr>
            <a:r>
              <a:rPr lang="hu-HU" sz="2300" i="1" dirty="0" smtClean="0">
                <a:solidFill>
                  <a:srgbClr val="63331F"/>
                </a:solidFill>
              </a:rPr>
              <a:t>Eszközök:</a:t>
            </a:r>
          </a:p>
          <a:p>
            <a:pPr>
              <a:buNone/>
            </a:pPr>
            <a:r>
              <a:rPr lang="hu-HU" sz="2000" i="1" dirty="0" smtClean="0">
                <a:solidFill>
                  <a:srgbClr val="63331F"/>
                </a:solidFill>
              </a:rPr>
              <a:t>	</a:t>
            </a:r>
            <a:r>
              <a:rPr lang="hu-HU" sz="2000" dirty="0" smtClean="0">
                <a:solidFill>
                  <a:srgbClr val="63331F"/>
                </a:solidFill>
              </a:rPr>
              <a:t>- Integrált kommunikáció, - </a:t>
            </a:r>
            <a:r>
              <a:rPr lang="hu-HU" sz="2000" dirty="0" err="1" smtClean="0">
                <a:solidFill>
                  <a:srgbClr val="63331F"/>
                </a:solidFill>
              </a:rPr>
              <a:t>pr</a:t>
            </a:r>
            <a:r>
              <a:rPr lang="hu-HU" sz="2000" dirty="0" smtClean="0">
                <a:solidFill>
                  <a:srgbClr val="63331F"/>
                </a:solidFill>
              </a:rPr>
              <a:t> aktivitások, - </a:t>
            </a:r>
            <a:r>
              <a:rPr lang="hu-HU" sz="2000" dirty="0" err="1" smtClean="0">
                <a:solidFill>
                  <a:srgbClr val="63331F"/>
                </a:solidFill>
              </a:rPr>
              <a:t>pr</a:t>
            </a:r>
            <a:r>
              <a:rPr lang="hu-HU" sz="2000" dirty="0" smtClean="0">
                <a:solidFill>
                  <a:srgbClr val="63331F"/>
                </a:solidFill>
              </a:rPr>
              <a:t> hírfolyam indítása, - témagenerálás, - felületmaximalizálás, - </a:t>
            </a:r>
            <a:r>
              <a:rPr lang="hu-HU" sz="2000" dirty="0" err="1" smtClean="0">
                <a:solidFill>
                  <a:srgbClr val="63331F"/>
                </a:solidFill>
              </a:rPr>
              <a:t>issue</a:t>
            </a:r>
            <a:r>
              <a:rPr lang="hu-HU" sz="2000" dirty="0" smtClean="0">
                <a:solidFill>
                  <a:srgbClr val="63331F"/>
                </a:solidFill>
              </a:rPr>
              <a:t> menedzsment</a:t>
            </a:r>
            <a:endParaRPr lang="hu-HU" sz="2000" dirty="0" smtClean="0">
              <a:solidFill>
                <a:srgbClr val="63331F"/>
              </a:solidFill>
            </a:endParaRPr>
          </a:p>
          <a:p>
            <a:pPr>
              <a:buNone/>
            </a:pPr>
            <a:endParaRPr lang="hu-HU" sz="1000" i="1" dirty="0" smtClean="0">
              <a:solidFill>
                <a:srgbClr val="63331F"/>
              </a:solidFill>
            </a:endParaRPr>
          </a:p>
          <a:p>
            <a:pPr>
              <a:buNone/>
            </a:pPr>
            <a:r>
              <a:rPr lang="hu-HU" sz="2300" i="1" dirty="0" smtClean="0">
                <a:solidFill>
                  <a:srgbClr val="63331F"/>
                </a:solidFill>
              </a:rPr>
              <a:t>Eredmény: </a:t>
            </a:r>
          </a:p>
          <a:p>
            <a:r>
              <a:rPr lang="hu-HU" sz="2000" dirty="0" smtClean="0">
                <a:solidFill>
                  <a:srgbClr val="63331F"/>
                </a:solidFill>
              </a:rPr>
              <a:t>S</a:t>
            </a:r>
            <a:r>
              <a:rPr lang="hu-HU" sz="2000" dirty="0" smtClean="0">
                <a:solidFill>
                  <a:srgbClr val="63331F"/>
                </a:solidFill>
              </a:rPr>
              <a:t>zámos média megjelenés realizálása.</a:t>
            </a:r>
          </a:p>
          <a:p>
            <a:r>
              <a:rPr lang="hu-HU" sz="2000" dirty="0" smtClean="0">
                <a:solidFill>
                  <a:srgbClr val="63331F"/>
                </a:solidFill>
              </a:rPr>
              <a:t>Az </a:t>
            </a:r>
            <a:r>
              <a:rPr lang="hu-HU" sz="2000" dirty="0" err="1" smtClean="0">
                <a:solidFill>
                  <a:srgbClr val="63331F"/>
                </a:solidFill>
              </a:rPr>
              <a:t>őssejtbank</a:t>
            </a:r>
            <a:r>
              <a:rPr lang="hu-HU" sz="2000" dirty="0" smtClean="0">
                <a:solidFill>
                  <a:srgbClr val="63331F"/>
                </a:solidFill>
              </a:rPr>
              <a:t> fogalma bekerült a köztudatba.</a:t>
            </a:r>
          </a:p>
          <a:p>
            <a:r>
              <a:rPr lang="hu-HU" sz="2300" b="1" dirty="0" smtClean="0">
                <a:solidFill>
                  <a:srgbClr val="63331F"/>
                </a:solidFill>
              </a:rPr>
              <a:t>Negyed év alatt 35 %-kal nőtt az őssejt tárolásra szerződött ügyfelek száma.  </a:t>
            </a:r>
            <a:r>
              <a:rPr lang="hu-HU" sz="2600" b="1" dirty="0" smtClean="0">
                <a:solidFill>
                  <a:srgbClr val="63331F"/>
                </a:solidFill>
              </a:rPr>
              <a:t>		</a:t>
            </a:r>
            <a:r>
              <a:rPr lang="hu-HU" sz="1600" b="1" dirty="0" smtClean="0">
                <a:solidFill>
                  <a:srgbClr val="63331F"/>
                </a:solidFill>
              </a:rPr>
              <a:t>EGZAKT MÓDON MÉRHETŐ EREDMÉNY</a:t>
            </a:r>
          </a:p>
          <a:p>
            <a:pPr lvl="1">
              <a:buNone/>
            </a:pPr>
            <a:endParaRPr lang="hu-HU" dirty="0"/>
          </a:p>
        </p:txBody>
      </p:sp>
      <p:sp>
        <p:nvSpPr>
          <p:cNvPr id="4" name="Balra nyíl 3"/>
          <p:cNvSpPr/>
          <p:nvPr/>
        </p:nvSpPr>
        <p:spPr>
          <a:xfrm>
            <a:off x="3275856" y="5517232"/>
            <a:ext cx="360040" cy="216024"/>
          </a:xfrm>
          <a:prstGeom prst="leftArrow">
            <a:avLst/>
          </a:prstGeom>
          <a:solidFill>
            <a:srgbClr val="B5E6F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Cím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882650"/>
          </a:xfrm>
        </p:spPr>
        <p:txBody>
          <a:bodyPr/>
          <a:lstStyle/>
          <a:p>
            <a:pPr algn="r" eaLnBrk="1" hangingPunct="1">
              <a:defRPr/>
            </a:pPr>
            <a:r>
              <a:rPr lang="hu-HU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Eredményeink </a:t>
            </a:r>
            <a:r>
              <a:rPr lang="hu-HU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számokban</a:t>
            </a:r>
          </a:p>
        </p:txBody>
      </p:sp>
      <p:sp>
        <p:nvSpPr>
          <p:cNvPr id="12291" name="Tartalom helye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4911725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endParaRPr lang="hu-HU" sz="1800" dirty="0" smtClean="0">
              <a:solidFill>
                <a:srgbClr val="63331F"/>
              </a:solidFill>
            </a:endParaRPr>
          </a:p>
          <a:p>
            <a:pPr algn="just" eaLnBrk="1" hangingPunct="1">
              <a:lnSpc>
                <a:spcPct val="80000"/>
              </a:lnSpc>
            </a:pPr>
            <a:r>
              <a:rPr lang="hu-HU" sz="1800" dirty="0" smtClean="0">
                <a:solidFill>
                  <a:srgbClr val="63331F"/>
                </a:solidFill>
              </a:rPr>
              <a:t>Két év alatt</a:t>
            </a:r>
            <a:r>
              <a:rPr lang="hu-HU" sz="1800" dirty="0" smtClean="0"/>
              <a:t> </a:t>
            </a:r>
            <a:r>
              <a:rPr lang="hu-HU" sz="1800" b="1" dirty="0" smtClean="0">
                <a:solidFill>
                  <a:srgbClr val="55C4F1"/>
                </a:solidFill>
              </a:rPr>
              <a:t>32 vállalat, intézmény</a:t>
            </a:r>
            <a:r>
              <a:rPr lang="hu-HU" sz="1800" dirty="0" smtClean="0">
                <a:solidFill>
                  <a:srgbClr val="55C4F1"/>
                </a:solidFill>
              </a:rPr>
              <a:t> </a:t>
            </a:r>
            <a:r>
              <a:rPr lang="hu-HU" sz="1800" dirty="0" smtClean="0">
                <a:solidFill>
                  <a:srgbClr val="63331F"/>
                </a:solidFill>
              </a:rPr>
              <a:t>bízta meg a Young  &amp; </a:t>
            </a:r>
            <a:r>
              <a:rPr lang="hu-HU" sz="1800" dirty="0" err="1" smtClean="0">
                <a:solidFill>
                  <a:srgbClr val="63331F"/>
                </a:solidFill>
              </a:rPr>
              <a:t>Partners-t</a:t>
            </a:r>
            <a:r>
              <a:rPr lang="hu-HU" sz="1800" dirty="0" smtClean="0">
                <a:solidFill>
                  <a:srgbClr val="63331F"/>
                </a:solidFill>
              </a:rPr>
              <a:t>, kommunikációs feladatainak ellátásával</a:t>
            </a: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</a:pPr>
            <a:r>
              <a:rPr lang="hu-HU" sz="1800" dirty="0" smtClean="0">
                <a:solidFill>
                  <a:srgbClr val="63331F"/>
                </a:solidFill>
              </a:rPr>
              <a:t>Ügyfeleink számára két év alatt több mint</a:t>
            </a:r>
            <a:r>
              <a:rPr lang="hu-HU" sz="1800" dirty="0" smtClean="0"/>
              <a:t> </a:t>
            </a:r>
            <a:r>
              <a:rPr lang="hu-HU" sz="1800" b="1" dirty="0" smtClean="0">
                <a:solidFill>
                  <a:srgbClr val="55C4F1"/>
                </a:solidFill>
              </a:rPr>
              <a:t>22 000 megjelenés</a:t>
            </a:r>
            <a:r>
              <a:rPr lang="hu-HU" sz="1800" dirty="0" smtClean="0">
                <a:solidFill>
                  <a:srgbClr val="55C4F1"/>
                </a:solidFill>
              </a:rPr>
              <a:t>t </a:t>
            </a:r>
            <a:r>
              <a:rPr lang="hu-HU" sz="1800" dirty="0" smtClean="0">
                <a:solidFill>
                  <a:srgbClr val="63331F"/>
                </a:solidFill>
              </a:rPr>
              <a:t>generáltunk szerkesztőségi felületen, amelynek</a:t>
            </a:r>
            <a:r>
              <a:rPr lang="hu-HU" sz="1800" dirty="0" smtClean="0"/>
              <a:t> </a:t>
            </a:r>
            <a:r>
              <a:rPr lang="hu-HU" sz="1800" b="1" dirty="0" smtClean="0">
                <a:solidFill>
                  <a:srgbClr val="55C4F1"/>
                </a:solidFill>
              </a:rPr>
              <a:t>médiaértéke</a:t>
            </a:r>
            <a:r>
              <a:rPr lang="hu-HU" sz="1800" b="1" dirty="0" smtClean="0">
                <a:solidFill>
                  <a:srgbClr val="0070C0"/>
                </a:solidFill>
              </a:rPr>
              <a:t> </a:t>
            </a:r>
            <a:r>
              <a:rPr lang="hu-HU" sz="1800" dirty="0" smtClean="0">
                <a:solidFill>
                  <a:srgbClr val="63331F"/>
                </a:solidFill>
              </a:rPr>
              <a:t>meghaladja az</a:t>
            </a:r>
            <a:r>
              <a:rPr lang="hu-HU" sz="1800" dirty="0" smtClean="0"/>
              <a:t> </a:t>
            </a:r>
            <a:r>
              <a:rPr lang="hu-HU" sz="1800" b="1" dirty="0" smtClean="0">
                <a:solidFill>
                  <a:srgbClr val="55C4F1"/>
                </a:solidFill>
              </a:rPr>
              <a:t>másfél milliárd forint</a:t>
            </a:r>
            <a:r>
              <a:rPr lang="hu-HU" sz="1800" dirty="0" smtClean="0">
                <a:solidFill>
                  <a:srgbClr val="63331F"/>
                </a:solidFill>
              </a:rPr>
              <a:t>ot</a:t>
            </a: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</a:pPr>
            <a:r>
              <a:rPr lang="hu-HU" sz="1800" dirty="0" smtClean="0">
                <a:solidFill>
                  <a:srgbClr val="63331F"/>
                </a:solidFill>
              </a:rPr>
              <a:t>A </a:t>
            </a:r>
            <a:r>
              <a:rPr lang="hu-HU" sz="1800" b="1" dirty="0" err="1" smtClean="0">
                <a:solidFill>
                  <a:srgbClr val="55C4F1"/>
                </a:solidFill>
              </a:rPr>
              <a:t>Sanofi-aventis</a:t>
            </a:r>
            <a:r>
              <a:rPr lang="hu-HU" sz="1800" b="1" dirty="0" smtClean="0">
                <a:solidFill>
                  <a:srgbClr val="55C4F1"/>
                </a:solidFill>
              </a:rPr>
              <a:t>/Chinoin</a:t>
            </a:r>
            <a:r>
              <a:rPr lang="hu-HU" sz="1800" dirty="0" smtClean="0">
                <a:solidFill>
                  <a:srgbClr val="63331F"/>
                </a:solidFill>
              </a:rPr>
              <a:t> számára egy hónap alatt annyi megjelenést generálunk, mint amennyit korábban egy év alatt realizált a vállalat</a:t>
            </a: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</a:pPr>
            <a:r>
              <a:rPr lang="hu-HU" sz="1800" dirty="0" smtClean="0">
                <a:solidFill>
                  <a:srgbClr val="63331F"/>
                </a:solidFill>
              </a:rPr>
              <a:t>Stratégiánknak és kampányainknak köszönhetően a</a:t>
            </a:r>
            <a:r>
              <a:rPr lang="hu-HU" sz="1800" dirty="0" smtClean="0"/>
              <a:t> </a:t>
            </a:r>
            <a:r>
              <a:rPr lang="hu-HU" sz="1800" b="1" dirty="0" smtClean="0">
                <a:solidFill>
                  <a:srgbClr val="55C4F1"/>
                </a:solidFill>
              </a:rPr>
              <a:t>Széchenyi István Egyetemre </a:t>
            </a:r>
            <a:r>
              <a:rPr lang="hu-HU" sz="1800" dirty="0" smtClean="0">
                <a:solidFill>
                  <a:srgbClr val="63331F"/>
                </a:solidFill>
              </a:rPr>
              <a:t>jelentkezők száma 44%-kal nőtt</a:t>
            </a: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</a:pPr>
            <a:r>
              <a:rPr lang="hu-HU" sz="1800" dirty="0" smtClean="0">
                <a:solidFill>
                  <a:srgbClr val="63331F"/>
                </a:solidFill>
              </a:rPr>
              <a:t>A Young &amp; </a:t>
            </a:r>
            <a:r>
              <a:rPr lang="hu-HU" sz="1800" dirty="0" err="1" smtClean="0">
                <a:solidFill>
                  <a:srgbClr val="63331F"/>
                </a:solidFill>
              </a:rPr>
              <a:t>Partners</a:t>
            </a:r>
            <a:r>
              <a:rPr lang="hu-HU" sz="1800" dirty="0" smtClean="0">
                <a:solidFill>
                  <a:srgbClr val="63331F"/>
                </a:solidFill>
              </a:rPr>
              <a:t> készítette a</a:t>
            </a:r>
            <a:r>
              <a:rPr lang="hu-HU" sz="1800" dirty="0" smtClean="0"/>
              <a:t> </a:t>
            </a:r>
            <a:r>
              <a:rPr lang="hu-HU" sz="1800" b="1" dirty="0" smtClean="0">
                <a:solidFill>
                  <a:srgbClr val="55C4F1"/>
                </a:solidFill>
              </a:rPr>
              <a:t>Magyar Jégkorong Szövetség </a:t>
            </a:r>
            <a:r>
              <a:rPr lang="hu-HU" sz="1800" dirty="0" smtClean="0">
                <a:solidFill>
                  <a:srgbClr val="63331F"/>
                </a:solidFill>
              </a:rPr>
              <a:t>felkérése alapján azt a kommunikációs stratégiát, amivel Magyarország kandidált a 2014-es Világbajnokság megrendezési jogáért. A magyar pályázat minden eddiginél jobban szerepelt, 24 ország küldötteit győzte meg. </a:t>
            </a: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</a:pPr>
            <a:r>
              <a:rPr lang="hu-HU" sz="1800" dirty="0" smtClean="0">
                <a:solidFill>
                  <a:srgbClr val="63331F"/>
                </a:solidFill>
              </a:rPr>
              <a:t>Magyarország legjobban kommunikáló városai c. tanulmány szerint</a:t>
            </a:r>
            <a:r>
              <a:rPr lang="hu-HU" sz="1800" dirty="0" smtClean="0"/>
              <a:t> </a:t>
            </a:r>
            <a:r>
              <a:rPr lang="hu-HU" sz="1800" b="1" dirty="0" smtClean="0">
                <a:solidFill>
                  <a:srgbClr val="55C4F1"/>
                </a:solidFill>
              </a:rPr>
              <a:t>Szentendre</a:t>
            </a:r>
            <a:r>
              <a:rPr lang="hu-HU" sz="1800" dirty="0" smtClean="0"/>
              <a:t> </a:t>
            </a:r>
            <a:r>
              <a:rPr lang="hu-HU" sz="1800" dirty="0" smtClean="0">
                <a:solidFill>
                  <a:srgbClr val="63331F"/>
                </a:solidFill>
              </a:rPr>
              <a:t>a nagyvárosok kategóriában a 3. helyezést érte el. Egy évvel korábban még a 7. helyen szerepelt a város.</a:t>
            </a: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</a:pPr>
            <a:r>
              <a:rPr lang="hu-HU" sz="1800" dirty="0" smtClean="0">
                <a:solidFill>
                  <a:srgbClr val="63331F"/>
                </a:solidFill>
              </a:rPr>
              <a:t>A</a:t>
            </a:r>
            <a:r>
              <a:rPr lang="hu-HU" sz="1800" b="1" dirty="0" smtClean="0"/>
              <a:t> </a:t>
            </a:r>
            <a:r>
              <a:rPr lang="hu-HU" sz="1800" b="1" dirty="0" err="1" smtClean="0">
                <a:solidFill>
                  <a:srgbClr val="55C4F1"/>
                </a:solidFill>
              </a:rPr>
              <a:t>cryo-Save</a:t>
            </a:r>
            <a:r>
              <a:rPr lang="hu-HU" sz="1800" dirty="0" smtClean="0"/>
              <a:t> </a:t>
            </a:r>
            <a:r>
              <a:rPr lang="hu-HU" sz="1800" dirty="0" smtClean="0">
                <a:solidFill>
                  <a:srgbClr val="63331F"/>
                </a:solidFill>
              </a:rPr>
              <a:t>ügyfeleinek száma működésünk megkezdését követő </a:t>
            </a:r>
            <a:r>
              <a:rPr lang="hu-HU" sz="1800" dirty="0" smtClean="0">
                <a:solidFill>
                  <a:srgbClr val="63331F"/>
                </a:solidFill>
              </a:rPr>
              <a:t>negyed évben </a:t>
            </a:r>
            <a:r>
              <a:rPr lang="hu-HU" sz="1800" dirty="0" smtClean="0">
                <a:solidFill>
                  <a:srgbClr val="63331F"/>
                </a:solidFill>
              </a:rPr>
              <a:t>35 százalékkal nőtt.</a:t>
            </a:r>
          </a:p>
          <a:p>
            <a:pPr eaLnBrk="1" hangingPunct="1">
              <a:lnSpc>
                <a:spcPct val="80000"/>
              </a:lnSpc>
            </a:pPr>
            <a:endParaRPr lang="hu-HU" sz="1800" dirty="0" smtClean="0">
              <a:solidFill>
                <a:srgbClr val="63331F"/>
              </a:solidFill>
            </a:endParaRPr>
          </a:p>
          <a:p>
            <a:pPr eaLnBrk="1" hangingPunct="1">
              <a:lnSpc>
                <a:spcPct val="80000"/>
              </a:lnSpc>
            </a:pPr>
            <a:endParaRPr lang="hu-HU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Cím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882650"/>
          </a:xfrm>
        </p:spPr>
        <p:txBody>
          <a:bodyPr/>
          <a:lstStyle/>
          <a:p>
            <a:pPr algn="r" eaLnBrk="1" hangingPunct="1">
              <a:defRPr/>
            </a:pPr>
            <a:r>
              <a:rPr lang="hu-HU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Eredményeink </a:t>
            </a:r>
            <a:r>
              <a:rPr lang="hu-HU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számokban</a:t>
            </a:r>
          </a:p>
        </p:txBody>
      </p:sp>
      <p:sp>
        <p:nvSpPr>
          <p:cNvPr id="13315" name="Tartalom helye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4911725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endParaRPr lang="hu-HU" sz="1800" smtClean="0">
              <a:solidFill>
                <a:srgbClr val="63331F"/>
              </a:solidFill>
            </a:endParaRPr>
          </a:p>
          <a:p>
            <a:pPr algn="just" eaLnBrk="1" hangingPunct="1">
              <a:lnSpc>
                <a:spcPct val="80000"/>
              </a:lnSpc>
            </a:pPr>
            <a:r>
              <a:rPr lang="hu-HU" sz="1800" smtClean="0">
                <a:solidFill>
                  <a:srgbClr val="63331F"/>
                </a:solidFill>
              </a:rPr>
              <a:t>A</a:t>
            </a:r>
            <a:r>
              <a:rPr lang="hu-HU" sz="1800" smtClean="0"/>
              <a:t> </a:t>
            </a:r>
            <a:r>
              <a:rPr lang="hu-HU" sz="1800" b="1" smtClean="0">
                <a:solidFill>
                  <a:srgbClr val="55C4F1"/>
                </a:solidFill>
              </a:rPr>
              <a:t>Pannonhalmi Apátsági Pincészet </a:t>
            </a:r>
            <a:r>
              <a:rPr lang="hu-HU" sz="1800" smtClean="0">
                <a:solidFill>
                  <a:srgbClr val="63331F"/>
                </a:solidFill>
              </a:rPr>
              <a:t>kommunikációs stratégiánk alkalmazásának évében elnyerte az </a:t>
            </a:r>
            <a:r>
              <a:rPr lang="hu-HU" sz="1800" b="1" smtClean="0">
                <a:solidFill>
                  <a:srgbClr val="55C4F1"/>
                </a:solidFill>
              </a:rPr>
              <a:t>Év Pincészete díjat  </a:t>
            </a:r>
            <a:r>
              <a:rPr lang="hu-HU" sz="1800" smtClean="0">
                <a:solidFill>
                  <a:srgbClr val="63331F"/>
                </a:solidFill>
              </a:rPr>
              <a:t>(a számok kedvéért 1. hely)</a:t>
            </a: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</a:pPr>
            <a:r>
              <a:rPr lang="hu-HU" sz="1800" smtClean="0">
                <a:solidFill>
                  <a:srgbClr val="63331F"/>
                </a:solidFill>
              </a:rPr>
              <a:t>Kommunikációs aktivitásainknak köszönhetően </a:t>
            </a:r>
            <a:r>
              <a:rPr lang="hu-HU" sz="1800" b="1" smtClean="0">
                <a:solidFill>
                  <a:srgbClr val="55C4F1"/>
                </a:solidFill>
              </a:rPr>
              <a:t>ECOTECH Közép-Európai Innovációs és Technológia Zrt-ről közel 500 sajtó megjelenés </a:t>
            </a:r>
            <a:r>
              <a:rPr lang="hu-HU" sz="1800" smtClean="0">
                <a:solidFill>
                  <a:srgbClr val="63331F"/>
                </a:solidFill>
              </a:rPr>
              <a:t>született, s félév alatt kutatási együttműködést kötött a </a:t>
            </a:r>
            <a:r>
              <a:rPr lang="hu-HU" sz="1800" b="1" smtClean="0">
                <a:solidFill>
                  <a:srgbClr val="55C4F1"/>
                </a:solidFill>
              </a:rPr>
              <a:t>VIDEOTON-nal, a BOSCH-sal, a Furukawa-val, a SKODA-val.</a:t>
            </a:r>
            <a:endParaRPr lang="hu-HU" sz="1800" smtClean="0">
              <a:solidFill>
                <a:srgbClr val="63331F"/>
              </a:solidFill>
            </a:endParaRP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</a:pPr>
            <a:r>
              <a:rPr lang="hu-HU" sz="1800" smtClean="0">
                <a:solidFill>
                  <a:srgbClr val="63331F"/>
                </a:solidFill>
              </a:rPr>
              <a:t>Stratégiánknak és kampányainknak köszönhetően a</a:t>
            </a:r>
            <a:r>
              <a:rPr lang="hu-HU" sz="1800" smtClean="0"/>
              <a:t> </a:t>
            </a:r>
            <a:r>
              <a:rPr lang="hu-HU" sz="1800" b="1" smtClean="0">
                <a:solidFill>
                  <a:srgbClr val="55C4F1"/>
                </a:solidFill>
              </a:rPr>
              <a:t>Dunaújvárosi Főiskolára </a:t>
            </a:r>
            <a:r>
              <a:rPr lang="hu-HU" sz="1800" smtClean="0">
                <a:solidFill>
                  <a:srgbClr val="63331F"/>
                </a:solidFill>
              </a:rPr>
              <a:t>jelentkezők száma két év alatt 72%-kal nőtt.</a:t>
            </a: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</a:pPr>
            <a:r>
              <a:rPr lang="hu-HU" sz="1800" smtClean="0">
                <a:solidFill>
                  <a:srgbClr val="63331F"/>
                </a:solidFill>
              </a:rPr>
              <a:t>A </a:t>
            </a:r>
            <a:r>
              <a:rPr lang="hu-HU" sz="1800" b="1" smtClean="0">
                <a:solidFill>
                  <a:srgbClr val="55C4F1"/>
                </a:solidFill>
              </a:rPr>
              <a:t>Pannonhalmi Bencés Főapátság </a:t>
            </a:r>
            <a:r>
              <a:rPr lang="hu-HU" sz="1800" smtClean="0">
                <a:solidFill>
                  <a:srgbClr val="63331F"/>
                </a:solidFill>
              </a:rPr>
              <a:t>egyik fejlesztési projektjének átadásáról két hónap alatt közel 200 megjelenést generáltunk, több mint 60 millió forint értékben. A sajtótájékoztatón megjelent újságírók száma meghaladta a 70-et, amely éppen kétszerese a Világöröksége Díj elnyeréséről tájékoztatók számának</a:t>
            </a:r>
            <a:endParaRPr lang="hu-HU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Cím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071563"/>
          </a:xfrm>
        </p:spPr>
        <p:txBody>
          <a:bodyPr/>
          <a:lstStyle/>
          <a:p>
            <a:pPr algn="r" eaLnBrk="1" hangingPunct="1">
              <a:defRPr/>
            </a:pPr>
            <a:r>
              <a:rPr lang="hu-HU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Mi, a Young &amp; Partners</a:t>
            </a:r>
          </a:p>
        </p:txBody>
      </p:sp>
      <p:sp>
        <p:nvSpPr>
          <p:cNvPr id="14339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9003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hu-HU" sz="2000" smtClean="0">
              <a:solidFill>
                <a:srgbClr val="63331F"/>
              </a:solidFill>
            </a:endParaRPr>
          </a:p>
          <a:p>
            <a:pPr eaLnBrk="1" hangingPunct="1">
              <a:lnSpc>
                <a:spcPct val="80000"/>
              </a:lnSpc>
            </a:pPr>
            <a:endParaRPr lang="hu-HU" sz="2000" smtClean="0">
              <a:solidFill>
                <a:srgbClr val="63331F"/>
              </a:solidFill>
            </a:endParaRPr>
          </a:p>
          <a:p>
            <a:pPr lvl="1" eaLnBrk="1" hangingPunct="1">
              <a:buFont typeface="Arial" charset="0"/>
              <a:buNone/>
            </a:pPr>
            <a:r>
              <a:rPr lang="hu-HU" sz="1800" b="1" smtClean="0">
                <a:solidFill>
                  <a:srgbClr val="55C4F1"/>
                </a:solidFill>
              </a:rPr>
              <a:t>Alakulás					2008</a:t>
            </a:r>
          </a:p>
          <a:p>
            <a:pPr lvl="1" eaLnBrk="1" hangingPunct="1">
              <a:buFont typeface="Arial" charset="0"/>
              <a:buNone/>
            </a:pPr>
            <a:r>
              <a:rPr lang="hu-HU" sz="1800" b="1" smtClean="0">
                <a:solidFill>
                  <a:srgbClr val="55C4F1"/>
                </a:solidFill>
              </a:rPr>
              <a:t>Tulajdonos, ügyvezető				Kuna Tibor</a:t>
            </a:r>
          </a:p>
          <a:p>
            <a:pPr lvl="1" eaLnBrk="1" hangingPunct="1">
              <a:buFont typeface="Arial" charset="0"/>
              <a:buNone/>
            </a:pPr>
            <a:r>
              <a:rPr lang="hu-HU" sz="1800" b="1" smtClean="0">
                <a:solidFill>
                  <a:srgbClr val="55C4F1"/>
                </a:solidFill>
              </a:rPr>
              <a:t>Tanácsadók (account managerek) száma		5</a:t>
            </a:r>
          </a:p>
          <a:p>
            <a:pPr lvl="1" eaLnBrk="1" hangingPunct="1">
              <a:buFont typeface="Arial" charset="0"/>
              <a:buNone/>
            </a:pPr>
            <a:r>
              <a:rPr lang="hu-HU" sz="1800" b="1" smtClean="0">
                <a:solidFill>
                  <a:srgbClr val="55C4F1"/>
                </a:solidFill>
              </a:rPr>
              <a:t>Munkatársak száma				11</a:t>
            </a:r>
          </a:p>
          <a:p>
            <a:pPr lvl="1" eaLnBrk="1" hangingPunct="1">
              <a:buFont typeface="Arial" charset="0"/>
              <a:buNone/>
            </a:pPr>
            <a:r>
              <a:rPr lang="hu-HU" sz="1800" b="1" smtClean="0">
                <a:solidFill>
                  <a:srgbClr val="55C4F1"/>
                </a:solidFill>
              </a:rPr>
              <a:t>Ügyfelek száma				32</a:t>
            </a:r>
          </a:p>
          <a:p>
            <a:pPr lvl="1" eaLnBrk="1" hangingPunct="1">
              <a:buFont typeface="Arial" charset="0"/>
              <a:buNone/>
            </a:pPr>
            <a:endParaRPr lang="hu-HU" sz="1800" b="1" smtClean="0">
              <a:solidFill>
                <a:srgbClr val="63331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75"/>
          </a:xfrm>
        </p:spPr>
        <p:txBody>
          <a:bodyPr/>
          <a:lstStyle/>
          <a:p>
            <a:pPr algn="r">
              <a:defRPr/>
            </a:pPr>
            <a:r>
              <a:rPr lang="hu-HU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Mi, a Young &amp; Partners</a:t>
            </a:r>
            <a:endParaRPr lang="hu-HU" dirty="0">
              <a:solidFill>
                <a:srgbClr val="63331F"/>
              </a:solidFill>
            </a:endParaRPr>
          </a:p>
        </p:txBody>
      </p:sp>
      <p:sp>
        <p:nvSpPr>
          <p:cNvPr id="15363" name="Tartalom helye 2"/>
          <p:cNvSpPr>
            <a:spLocks noGrp="1"/>
          </p:cNvSpPr>
          <p:nvPr>
            <p:ph idx="1"/>
          </p:nvPr>
        </p:nvSpPr>
        <p:spPr>
          <a:xfrm>
            <a:off x="457200" y="857250"/>
            <a:ext cx="8229600" cy="5214938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  <a:buSzPts val="1000"/>
              <a:buFont typeface="Arial" charset="0"/>
              <a:buNone/>
              <a:tabLst>
                <a:tab pos="457200" algn="l"/>
              </a:tabLst>
            </a:pPr>
            <a:r>
              <a:rPr lang="hu-HU" sz="1600" b="1" u="sng" smtClean="0">
                <a:solidFill>
                  <a:srgbClr val="55C4F1"/>
                </a:solidFill>
              </a:rPr>
              <a:t>Vezető tanácsadó: </a:t>
            </a:r>
            <a:r>
              <a:rPr lang="hu-HU" sz="1600" b="1" smtClean="0">
                <a:solidFill>
                  <a:srgbClr val="55C4F1"/>
                </a:solidFill>
              </a:rPr>
              <a:t>Kuna Tibor</a:t>
            </a:r>
            <a:endParaRPr lang="hu-HU" sz="1600" b="1" smtClean="0">
              <a:solidFill>
                <a:srgbClr val="55C4F1"/>
              </a:solidFill>
              <a:ea typeface="Calibri" pitchFamily="34" charset="0"/>
              <a:cs typeface="Times New Roman" pitchFamily="18" charset="0"/>
            </a:endParaRPr>
          </a:p>
          <a:p>
            <a:pPr algn="just">
              <a:spcBef>
                <a:spcPts val="500"/>
              </a:spcBef>
              <a:spcAft>
                <a:spcPts val="500"/>
              </a:spcAft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r>
              <a:rPr lang="hu-HU" sz="1700" smtClean="0">
                <a:solidFill>
                  <a:srgbClr val="63331F"/>
                </a:solidFill>
                <a:ea typeface="Calibri" pitchFamily="34" charset="0"/>
                <a:cs typeface="Times New Roman" pitchFamily="18" charset="0"/>
              </a:rPr>
              <a:t>1999-től az Ifjúsági és Sportminisztérium munkatársa, ahonnan 2003-ban a Stratégiai és </a:t>
            </a:r>
            <a:r>
              <a:rPr lang="hu-HU" sz="1600" smtClean="0">
                <a:solidFill>
                  <a:srgbClr val="63331F"/>
                </a:solidFill>
                <a:ea typeface="Calibri" pitchFamily="34" charset="0"/>
                <a:cs typeface="Times New Roman" pitchFamily="18" charset="0"/>
              </a:rPr>
              <a:t>Fejlesztési Főosztály vezetőjeként szerel le. </a:t>
            </a:r>
          </a:p>
          <a:p>
            <a:pPr algn="just">
              <a:spcBef>
                <a:spcPts val="500"/>
              </a:spcBef>
              <a:spcAft>
                <a:spcPts val="500"/>
              </a:spcAft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r>
              <a:rPr lang="hu-HU" sz="1600" smtClean="0">
                <a:solidFill>
                  <a:srgbClr val="63331F"/>
                </a:solidFill>
                <a:ea typeface="Calibri" pitchFamily="34" charset="0"/>
                <a:cs typeface="Times New Roman" pitchFamily="18" charset="0"/>
              </a:rPr>
              <a:t>2003-tól a Full-Data Csoport pr és kommunikációs igazgatója</a:t>
            </a:r>
          </a:p>
          <a:p>
            <a:pPr algn="just">
              <a:spcBef>
                <a:spcPts val="500"/>
              </a:spcBef>
              <a:spcAft>
                <a:spcPts val="500"/>
              </a:spcAft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r>
              <a:rPr lang="hu-HU" sz="1600" smtClean="0">
                <a:solidFill>
                  <a:srgbClr val="63331F"/>
                </a:solidFill>
                <a:ea typeface="Calibri" pitchFamily="34" charset="0"/>
                <a:cs typeface="Times New Roman" pitchFamily="18" charset="0"/>
              </a:rPr>
              <a:t>2003-tól a kabinettitkár a FIDESZ országgyűlési frakciójánál</a:t>
            </a:r>
          </a:p>
          <a:p>
            <a:pPr algn="just">
              <a:spcBef>
                <a:spcPts val="500"/>
              </a:spcBef>
              <a:spcAft>
                <a:spcPts val="500"/>
              </a:spcAft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r>
              <a:rPr lang="hu-HU" sz="1600" smtClean="0">
                <a:solidFill>
                  <a:srgbClr val="63331F"/>
                </a:solidFill>
                <a:ea typeface="Calibri" pitchFamily="34" charset="0"/>
                <a:cs typeface="Times New Roman" pitchFamily="18" charset="0"/>
              </a:rPr>
              <a:t>2005-től a Merlin Communications  Magyarország stratégiai igazgatója.</a:t>
            </a:r>
          </a:p>
          <a:p>
            <a:pPr algn="just">
              <a:spcBef>
                <a:spcPts val="500"/>
              </a:spcBef>
              <a:spcAft>
                <a:spcPts val="500"/>
              </a:spcAft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r>
              <a:rPr lang="hu-HU" sz="1600" smtClean="0">
                <a:solidFill>
                  <a:srgbClr val="63331F"/>
                </a:solidFill>
                <a:ea typeface="Calibri" pitchFamily="34" charset="0"/>
                <a:cs typeface="Times New Roman" pitchFamily="18" charset="0"/>
              </a:rPr>
              <a:t>2008-tól a </a:t>
            </a:r>
            <a:r>
              <a:rPr lang="hu-HU" sz="1600" b="1" smtClean="0">
                <a:solidFill>
                  <a:srgbClr val="55C4F1"/>
                </a:solidFill>
                <a:ea typeface="Calibri" pitchFamily="34" charset="0"/>
                <a:cs typeface="Times New Roman" pitchFamily="18" charset="0"/>
              </a:rPr>
              <a:t>Young &amp; Partners </a:t>
            </a:r>
            <a:r>
              <a:rPr lang="hu-HU" sz="1600" smtClean="0">
                <a:solidFill>
                  <a:srgbClr val="63331F"/>
                </a:solidFill>
                <a:ea typeface="Calibri" pitchFamily="34" charset="0"/>
                <a:cs typeface="Times New Roman" pitchFamily="18" charset="0"/>
              </a:rPr>
              <a:t>ügyvezetője, vezető tanácsadója, emellett 2009-től a </a:t>
            </a:r>
            <a:r>
              <a:rPr lang="hu-HU" sz="1600" b="1" smtClean="0">
                <a:solidFill>
                  <a:srgbClr val="55C4F1"/>
                </a:solidFill>
                <a:ea typeface="Calibri" pitchFamily="34" charset="0"/>
                <a:cs typeface="Times New Roman" pitchFamily="18" charset="0"/>
              </a:rPr>
              <a:t>FIPRA  </a:t>
            </a:r>
            <a:r>
              <a:rPr lang="hu-HU" sz="1600" smtClean="0">
                <a:solidFill>
                  <a:srgbClr val="63331F"/>
                </a:solidFill>
                <a:ea typeface="Calibri" pitchFamily="34" charset="0"/>
                <a:cs typeface="Times New Roman" pitchFamily="18" charset="0"/>
              </a:rPr>
              <a:t>magyarországi vezető pr tanácsadója is.</a:t>
            </a:r>
          </a:p>
          <a:p>
            <a:pPr algn="just">
              <a:spcBef>
                <a:spcPts val="500"/>
              </a:spcBef>
              <a:spcAft>
                <a:spcPts val="500"/>
              </a:spcAft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r>
              <a:rPr lang="hu-HU" sz="1600" smtClean="0">
                <a:solidFill>
                  <a:srgbClr val="63331F"/>
                </a:solidFill>
                <a:ea typeface="Calibri" pitchFamily="34" charset="0"/>
                <a:cs typeface="Times New Roman" pitchFamily="18" charset="0"/>
              </a:rPr>
              <a:t>10 év stratégiai és kommunikációs területen végzett munkája során közel 70 vállalati és intézményi stratégiát alkotott meg és több mint 150 kommunikációs kampányt tervezett és irányított. </a:t>
            </a:r>
          </a:p>
          <a:p>
            <a:pPr algn="just">
              <a:spcBef>
                <a:spcPts val="500"/>
              </a:spcBef>
              <a:spcAft>
                <a:spcPts val="500"/>
              </a:spcAft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r>
              <a:rPr lang="hu-HU" sz="1600" smtClean="0">
                <a:solidFill>
                  <a:srgbClr val="63331F"/>
                </a:solidFill>
                <a:ea typeface="Calibri" pitchFamily="34" charset="0"/>
                <a:cs typeface="Times New Roman" pitchFamily="18" charset="0"/>
              </a:rPr>
              <a:t>A </a:t>
            </a:r>
            <a:r>
              <a:rPr lang="hu-HU" sz="1600" b="1" smtClean="0">
                <a:solidFill>
                  <a:srgbClr val="55C4F1"/>
                </a:solidFill>
                <a:ea typeface="Calibri" pitchFamily="34" charset="0"/>
                <a:cs typeface="Times New Roman" pitchFamily="18" charset="0"/>
              </a:rPr>
              <a:t>Budapesti Kommunikációs és Üzleti Főiskolán </a:t>
            </a:r>
            <a:r>
              <a:rPr lang="hu-HU" sz="1600" smtClean="0">
                <a:solidFill>
                  <a:srgbClr val="63331F"/>
                </a:solidFill>
                <a:ea typeface="Calibri" pitchFamily="34" charset="0"/>
                <a:cs typeface="Times New Roman" pitchFamily="18" charset="0"/>
              </a:rPr>
              <a:t>PR stratégiatervezés és EU fejlesztések kommunikációja tárgyat, a </a:t>
            </a:r>
            <a:r>
              <a:rPr lang="hu-HU" sz="1600" b="1" smtClean="0">
                <a:solidFill>
                  <a:srgbClr val="55C4F1"/>
                </a:solidFill>
                <a:ea typeface="Calibri" pitchFamily="34" charset="0"/>
                <a:cs typeface="Times New Roman" pitchFamily="18" charset="0"/>
              </a:rPr>
              <a:t>Corvinus Egyetem </a:t>
            </a:r>
            <a:r>
              <a:rPr lang="hu-HU" sz="1600" smtClean="0">
                <a:solidFill>
                  <a:srgbClr val="63331F"/>
                </a:solidFill>
                <a:ea typeface="Calibri" pitchFamily="34" charset="0"/>
                <a:cs typeface="Times New Roman" pitchFamily="18" charset="0"/>
              </a:rPr>
              <a:t>és  a </a:t>
            </a:r>
            <a:r>
              <a:rPr lang="hu-HU" sz="1600" b="1" smtClean="0">
                <a:solidFill>
                  <a:srgbClr val="55C4F1"/>
                </a:solidFill>
                <a:ea typeface="Calibri" pitchFamily="34" charset="0"/>
                <a:cs typeface="Times New Roman" pitchFamily="18" charset="0"/>
              </a:rPr>
              <a:t>Századvég Alapítvány </a:t>
            </a:r>
            <a:r>
              <a:rPr lang="hu-HU" sz="1600" smtClean="0">
                <a:solidFill>
                  <a:srgbClr val="63331F"/>
                </a:solidFill>
                <a:ea typeface="Calibri" pitchFamily="34" charset="0"/>
                <a:cs typeface="Times New Roman" pitchFamily="18" charset="0"/>
              </a:rPr>
              <a:t>közös politikai szakértő képzésén pedig politikai marketinget és politikai PR-t oktat.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37"/>
          </a:xfrm>
        </p:spPr>
        <p:txBody>
          <a:bodyPr/>
          <a:lstStyle/>
          <a:p>
            <a:pPr algn="r">
              <a:defRPr/>
            </a:pPr>
            <a:r>
              <a:rPr lang="hu-HU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Elérhetőségeink</a:t>
            </a:r>
          </a:p>
        </p:txBody>
      </p:sp>
      <p:sp>
        <p:nvSpPr>
          <p:cNvPr id="15363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3757613"/>
          </a:xfrm>
        </p:spPr>
        <p:txBody>
          <a:bodyPr/>
          <a:lstStyle/>
          <a:p>
            <a:pPr algn="ctr">
              <a:buFont typeface="Arial" charset="0"/>
              <a:buNone/>
              <a:defRPr/>
            </a:pPr>
            <a:endParaRPr lang="hu-HU" b="1" dirty="0" smtClean="0">
              <a:solidFill>
                <a:srgbClr val="63331F"/>
              </a:solidFill>
            </a:endParaRPr>
          </a:p>
          <a:p>
            <a:pPr algn="ctr">
              <a:buFont typeface="Arial" charset="0"/>
              <a:buNone/>
              <a:defRPr/>
            </a:pPr>
            <a:r>
              <a:rPr lang="hu-HU" sz="4000" b="1" dirty="0" smtClean="0">
                <a:solidFill>
                  <a:srgbClr val="633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Young &amp; Partners</a:t>
            </a:r>
          </a:p>
          <a:p>
            <a:pPr algn="ctr">
              <a:buFont typeface="Arial" charset="0"/>
              <a:buNone/>
              <a:defRPr/>
            </a:pPr>
            <a:r>
              <a:rPr lang="hu-HU" sz="2400" b="1" dirty="0" smtClean="0">
                <a:solidFill>
                  <a:srgbClr val="55C4F1"/>
                </a:solidFill>
              </a:rPr>
              <a:t>1035 Budapest, Miklós tér 1.</a:t>
            </a:r>
          </a:p>
          <a:p>
            <a:pPr algn="ctr">
              <a:buFont typeface="Arial" charset="0"/>
              <a:buNone/>
              <a:defRPr/>
            </a:pPr>
            <a:r>
              <a:rPr lang="hu-HU" sz="2400" b="1" dirty="0" smtClean="0">
                <a:solidFill>
                  <a:srgbClr val="55C4F1"/>
                </a:solidFill>
              </a:rPr>
              <a:t>Tel/Fax: +36 1 273-3371</a:t>
            </a:r>
          </a:p>
          <a:p>
            <a:pPr algn="ctr">
              <a:buFont typeface="Arial" charset="0"/>
              <a:buNone/>
              <a:defRPr/>
            </a:pPr>
            <a:r>
              <a:rPr lang="hu-HU" sz="2400" b="1" u="sng" dirty="0" smtClean="0">
                <a:solidFill>
                  <a:srgbClr val="55C4F1"/>
                </a:solidFill>
              </a:rPr>
              <a:t>www.youngandpartners.hu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1085</TotalTime>
  <Words>751</Words>
  <Application>Microsoft Office PowerPoint</Application>
  <PresentationFormat>Diavetítés a képernyőre (4:3 oldalarány)</PresentationFormat>
  <Paragraphs>201</Paragraphs>
  <Slides>17</Slides>
  <Notes>10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17</vt:i4>
      </vt:variant>
    </vt:vector>
  </HeadingPairs>
  <TitlesOfParts>
    <vt:vector size="18" baseType="lpstr">
      <vt:lpstr>Office-téma</vt:lpstr>
      <vt:lpstr>YOUNG &amp; PARTNERS</vt:lpstr>
      <vt:lpstr>Előszó helyett „Csak a második lépés, hogy az ügyfelünk megnyerjen egy kommunikációs meccset,  az első, hogy azt a saját pályáján játssza.” (Young &amp; Partners)</vt:lpstr>
      <vt:lpstr>Tevékenységek referencia példákkal </vt:lpstr>
      <vt:lpstr>Tevékenységek  referencia példákkal  </vt:lpstr>
      <vt:lpstr>Tevékenységek  referencia példákkal  </vt:lpstr>
      <vt:lpstr>Ügyfeleink</vt:lpstr>
      <vt:lpstr>Ügyfeleink </vt:lpstr>
      <vt:lpstr>Hol a pénz a pr-ben?</vt:lpstr>
      <vt:lpstr>Hol a pénz a pr-ben?</vt:lpstr>
      <vt:lpstr>Hol a pénz a pr-ben?</vt:lpstr>
      <vt:lpstr>Esettanulmány - sejtbank -</vt:lpstr>
      <vt:lpstr>Esettanulmány -sejtbank-</vt:lpstr>
      <vt:lpstr>Eredményeink számokban</vt:lpstr>
      <vt:lpstr>Eredményeink számokban</vt:lpstr>
      <vt:lpstr>Mi, a Young &amp; Partners</vt:lpstr>
      <vt:lpstr>Mi, a Young &amp; Partners</vt:lpstr>
      <vt:lpstr>Elérhetőségeink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Young &amp; Partners</dc:title>
  <dc:creator>Kuna Tibor</dc:creator>
  <cp:lastModifiedBy>stefank</cp:lastModifiedBy>
  <cp:revision>104</cp:revision>
  <dcterms:created xsi:type="dcterms:W3CDTF">2009-08-20T18:15:27Z</dcterms:created>
  <dcterms:modified xsi:type="dcterms:W3CDTF">2010-11-15T17:57:19Z</dcterms:modified>
</cp:coreProperties>
</file>