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7.xml" ContentType="application/vnd.openxmlformats-officedocument.presentationml.notesSlid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07" r:id="rId1"/>
  </p:sldMasterIdLst>
  <p:notesMasterIdLst>
    <p:notesMasterId r:id="rId32"/>
  </p:notesMasterIdLst>
  <p:sldIdLst>
    <p:sldId id="256" r:id="rId2"/>
    <p:sldId id="304" r:id="rId3"/>
    <p:sldId id="305" r:id="rId4"/>
    <p:sldId id="267" r:id="rId5"/>
    <p:sldId id="268" r:id="rId6"/>
    <p:sldId id="269" r:id="rId7"/>
    <p:sldId id="311" r:id="rId8"/>
    <p:sldId id="270" r:id="rId9"/>
    <p:sldId id="271" r:id="rId10"/>
    <p:sldId id="272" r:id="rId11"/>
    <p:sldId id="274" r:id="rId12"/>
    <p:sldId id="276" r:id="rId13"/>
    <p:sldId id="273" r:id="rId14"/>
    <p:sldId id="307" r:id="rId15"/>
    <p:sldId id="310" r:id="rId16"/>
    <p:sldId id="275" r:id="rId17"/>
    <p:sldId id="308" r:id="rId18"/>
    <p:sldId id="277" r:id="rId19"/>
    <p:sldId id="278" r:id="rId20"/>
    <p:sldId id="279" r:id="rId21"/>
    <p:sldId id="280" r:id="rId22"/>
    <p:sldId id="281" r:id="rId23"/>
    <p:sldId id="282" r:id="rId24"/>
    <p:sldId id="309" r:id="rId25"/>
    <p:sldId id="291" r:id="rId26"/>
    <p:sldId id="292" r:id="rId27"/>
    <p:sldId id="293" r:id="rId28"/>
    <p:sldId id="312" r:id="rId29"/>
    <p:sldId id="301" r:id="rId30"/>
    <p:sldId id="302" r:id="rId31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93" autoAdjust="0"/>
    <p:restoredTop sz="94660"/>
  </p:normalViewPr>
  <p:slideViewPr>
    <p:cSldViewPr snapToGrid="0">
      <p:cViewPr varScale="1">
        <p:scale>
          <a:sx n="64" d="100"/>
          <a:sy n="64" d="100"/>
        </p:scale>
        <p:origin x="-108" y="-4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509C73D-0124-4A00-93CF-275FB094650F}" type="datetimeFigureOut">
              <a:rPr lang="hu-HU"/>
              <a:pPr>
                <a:defRPr/>
              </a:pPr>
              <a:t>2014.09.18.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hu-HU" noProof="0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  <a:endParaRPr lang="hu-HU" noProof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BA8C8E7-1341-443F-A35A-5A260067D62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Megvizsgáltuk azoknak a gyártóknak, nagykereskedőknek az árbevételét, akikkel az elmúlt években dolgoztunk: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err="1" smtClean="0"/>
              <a:t>Mapei</a:t>
            </a:r>
            <a:r>
              <a:rPr lang="hu-HU" dirty="0" smtClean="0"/>
              <a:t>, </a:t>
            </a:r>
            <a:r>
              <a:rPr lang="hu-HU" dirty="0" err="1" smtClean="0"/>
              <a:t>Berkemann</a:t>
            </a:r>
            <a:r>
              <a:rPr lang="hu-HU" dirty="0" smtClean="0"/>
              <a:t>, </a:t>
            </a:r>
            <a:r>
              <a:rPr lang="hu-HU" dirty="0" err="1" smtClean="0"/>
              <a:t>Hörmann</a:t>
            </a:r>
            <a:r>
              <a:rPr lang="hu-HU" dirty="0" smtClean="0"/>
              <a:t>, stb. és a következőket láttuk, hogy a 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Sikeres üzlet alapja, mitől növekszik az árbevétel, profit?</a:t>
            </a:r>
          </a:p>
        </p:txBody>
      </p:sp>
      <p:sp>
        <p:nvSpPr>
          <p:cNvPr id="21507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B6CAF1F0-7F4D-4826-852B-C0E61F436887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hu-H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Héra vajról, ha információt szeretnék megtudni, akkor azt nem a Tesco oldalán tenném.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Ma a tudatos vásárlóknak szükségük van az információra: nem csak az eladótérben, hanem az interneten is.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Valamilyen szintű stratégiai partnerségben gondolkodnak: pl. Szentkirályi ásványvíz és Lufthansa a közös csomagoláson.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Ráadásul a biztos üzlet, ha mindenki jól jár: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vevő: információt kap, kampányokat kap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Viszonteladó támogatást kap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Gyártó pedig forgalmat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dirty="0" smtClean="0"/>
          </a:p>
        </p:txBody>
      </p:sp>
      <p:sp>
        <p:nvSpPr>
          <p:cNvPr id="23555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C48B79D-9BE3-4131-AC9E-0BB977B06201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hu-H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Héra vajról, ha információt szeretnék megtudni, akkor azt nem a Tesco oldalán tenném.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Ma a tudatos vásárlóknak szükségük van az információra: nem csak az eladótérben, hanem az interneten is.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Valamilyen szintű stratégiai partnerségben gondolkodnak: pl. Szentkirályi ásványvíz és Lufthansa a közös csomagoláson.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Ráadásul a biztos üzlet, ha mindenki jól jár: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vevő: információt kap, kampányokat kap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Viszonteladó támogatást kap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Gyártó pedig forgalmat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A lojalitás alapja tehát nem más: </a:t>
            </a:r>
            <a:r>
              <a:rPr lang="hu-HU" dirty="0" err="1" smtClean="0"/>
              <a:t>Win-Win</a:t>
            </a:r>
            <a:r>
              <a:rPr lang="hu-HU" dirty="0" smtClean="0"/>
              <a:t> – mindenki folyamatosan! Jól jár.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Ezért érdemes együtt dolgozni, ezért érdemes együttműködni a másik partnerrel.</a:t>
            </a:r>
          </a:p>
        </p:txBody>
      </p:sp>
      <p:sp>
        <p:nvSpPr>
          <p:cNvPr id="25603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5B177B4-8628-40CF-BF24-E54EEF5F690F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hu-H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Hogy keresel számítógépet?</a:t>
            </a:r>
          </a:p>
          <a:p>
            <a:pPr>
              <a:spcBef>
                <a:spcPct val="0"/>
              </a:spcBef>
            </a:pPr>
            <a:r>
              <a:rPr lang="hu-HU" smtClean="0"/>
              <a:t>Ezért ma minden olyan működik, amit egy SZÁMODRA HITELES EMBER AJÁNLÁSA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Az összefogás eredménye: Neckrmann utazást kaptunk, kaptunk belföldi utazást, </a:t>
            </a:r>
          </a:p>
          <a:p>
            <a:pPr>
              <a:spcBef>
                <a:spcPct val="0"/>
              </a:spcBef>
            </a:pPr>
            <a:r>
              <a:rPr lang="hu-HU" smtClean="0"/>
              <a:t>Mert akkor szabású volt a kampány.</a:t>
            </a:r>
          </a:p>
          <a:p>
            <a:pPr>
              <a:spcBef>
                <a:spcPct val="0"/>
              </a:spcBef>
            </a:pPr>
            <a:r>
              <a:rPr lang="hu-HU" smtClean="0"/>
              <a:t>Magyarság, Segíts, stb.</a:t>
            </a:r>
          </a:p>
        </p:txBody>
      </p:sp>
      <p:sp>
        <p:nvSpPr>
          <p:cNvPr id="29699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AF0B677-98A4-4A7B-8AFA-F8A1AD85D455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hu-H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Pl. itt van 8000 garázskapu érdeklődő, várja a hívásod.</a:t>
            </a:r>
          </a:p>
        </p:txBody>
      </p:sp>
      <p:sp>
        <p:nvSpPr>
          <p:cNvPr id="32771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770715E-2541-4C8D-8909-21352C169AD5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hu-H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Nem mindegy, hogy Te dolgozol a kampányban, vagy a vevő is dolgozik.</a:t>
            </a:r>
          </a:p>
        </p:txBody>
      </p:sp>
      <p:sp>
        <p:nvSpPr>
          <p:cNvPr id="34819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CA6498E-D2F9-4E14-A601-244148932FAE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hu-H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  <p:sp>
        <p:nvSpPr>
          <p:cNvPr id="36867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805A393-4CB4-4F02-B15B-43128EC5170A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hu-H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Még itt sem hagytuk abba… És végig tudtuk vinni a látogatót.</a:t>
            </a:r>
          </a:p>
        </p:txBody>
      </p:sp>
      <p:sp>
        <p:nvSpPr>
          <p:cNvPr id="38915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B466C90-5625-4E03-9B88-4FE6A9A3E91F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hu-H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6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A vevőnek ugye mondtuk, hogy fontos a tartalom, ezért a Facebookon olyan információkat adtunk, amelyeket kikisérleteztünk.</a:t>
            </a:r>
          </a:p>
        </p:txBody>
      </p:sp>
      <p:sp>
        <p:nvSpPr>
          <p:cNvPr id="41987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69B5497-FDFF-4440-BF4A-3E112BF0FE47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hu-H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4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Szakértelmet + utalványok a magazinban </a:t>
            </a:r>
          </a:p>
        </p:txBody>
      </p:sp>
      <p:sp>
        <p:nvSpPr>
          <p:cNvPr id="44035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9FA7CE3-DB55-4C66-806D-325E3EC8576F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hu-H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Szakértelmet + utalványok a magazinban </a:t>
            </a:r>
          </a:p>
        </p:txBody>
      </p:sp>
      <p:sp>
        <p:nvSpPr>
          <p:cNvPr id="46083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F1AF0EF-E9E7-4E4B-B876-F80D0C3A3E39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hu-H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0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8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A kiváló tartalom miatt, az ígéretek miatt nem csak a Facebook olvasottsági adatok voltak kiválóak, hanem az összkonverzió is.</a:t>
            </a:r>
          </a:p>
          <a:p>
            <a:pPr>
              <a:spcBef>
                <a:spcPct val="0"/>
              </a:spcBef>
            </a:pPr>
            <a:r>
              <a:rPr lang="hu-HU" smtClean="0"/>
              <a:t>Vagyis az oldalra érkezők 48,63 %-ától megtudtuk, hogy mit tervez.</a:t>
            </a:r>
          </a:p>
        </p:txBody>
      </p:sp>
      <p:sp>
        <p:nvSpPr>
          <p:cNvPr id="50179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3C98601-6ACB-4393-9A52-1B8D3D6E9B0A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hu-H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6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Szakértelmet + utalványok a magazinban </a:t>
            </a:r>
          </a:p>
        </p:txBody>
      </p:sp>
      <p:sp>
        <p:nvSpPr>
          <p:cNvPr id="52227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EFC7890-78A4-4E31-B6B4-F91A5623A775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hu-H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4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hu-HU" smtClean="0"/>
              <a:t>Az összefogás nagy előnye, hogy ugyanaz a célpiac:</a:t>
            </a:r>
          </a:p>
          <a:p>
            <a:pPr>
              <a:spcBef>
                <a:spcPct val="0"/>
              </a:spcBef>
            </a:pPr>
            <a:r>
              <a:rPr lang="hu-HU" smtClean="0"/>
              <a:t>Hogy a gyártók közösen népszerűsíették: lecsökkent a költsége a kampánynak,</a:t>
            </a:r>
          </a:p>
          <a:p>
            <a:pPr>
              <a:spcBef>
                <a:spcPct val="0"/>
              </a:spcBef>
            </a:pPr>
            <a:r>
              <a:rPr lang="hu-HU" smtClean="0"/>
              <a:t>illetve ez is egyfajta támoatás volt a viszonteladók felé,</a:t>
            </a:r>
          </a:p>
          <a:p>
            <a:pPr>
              <a:spcBef>
                <a:spcPct val="0"/>
              </a:spcBef>
            </a:pPr>
            <a:r>
              <a:rPr lang="hu-HU" smtClean="0"/>
              <a:t>Hiszen rengeteget tettünk azért, hogy az oldalra küldjük a végfelhasználókat.</a:t>
            </a:r>
          </a:p>
        </p:txBody>
      </p:sp>
      <p:sp>
        <p:nvSpPr>
          <p:cNvPr id="54275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DDB59AD-18B0-4529-B318-658803E084F8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hu-H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8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6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4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hu-H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Diakép helye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Héra vajról, ha információt szeretnék megtudni, akkor azt nem a Tesco oldalán tenném.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Ma a tudatos vásárlóknak szükségük van az információra: nem csak az eladótérben, hanem az interneten is.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Valamilyen szintű stratégiai partnerségben gondolkodnak: pl. Szentkirályi ásványvíz és Lufthansa a közös csomagoláson.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Ráadásul a biztos üzlet, ha mindenki jól jár: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vevő: információt kap, kampányokat kap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Viszonteladó támogatást kap</a:t>
            </a:r>
          </a:p>
          <a:p>
            <a:pPr marL="171450" indent="-1714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dirty="0" smtClean="0"/>
              <a:t>Gyártó pedig forgalmat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A lojalitás alapja tehát nem más: </a:t>
            </a:r>
            <a:r>
              <a:rPr lang="hu-HU" dirty="0" err="1" smtClean="0"/>
              <a:t>Win-Win</a:t>
            </a:r>
            <a:r>
              <a:rPr lang="hu-HU" dirty="0" smtClean="0"/>
              <a:t> – mindenki folyamatosan! Jól jár.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 smtClean="0"/>
              <a:t>Ezért érdemes együtt dolgozni, ezért érdemes együttműködni a másik partnerrel.</a:t>
            </a:r>
          </a:p>
        </p:txBody>
      </p:sp>
      <p:sp>
        <p:nvSpPr>
          <p:cNvPr id="69635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7A6650E-A47E-4265-9BD2-1254E098A56F}" type="slidenum">
              <a:rPr lang="hu-HU"/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B5FC0-3203-44C8-8CDE-0D7160D1B144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E6438-2F5B-4596-BF87-E543E85FF41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7CB6C-08A7-41A7-A8B2-BF0CA66DF9F3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1598D-8646-4AAD-8A23-19F0E5DD5CD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EAB22F-FCCD-4AB9-A3FB-D3EF74F8F840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B28614-A305-414B-9142-CF6C1409E0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12B45-BB80-4AE9-87D2-AF9387197510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DE9E9-BB53-434D-B575-1C4183BB2B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C9E8D-B95C-429F-A105-86604ADCF380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49BB8C-DC71-4E92-90CB-42F8ADE5BC6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0D2DE0-3FD4-4CE3-9F70-FB03967FCD69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03EAC-30F0-4536-ACA4-6103936852C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64A2B7-CBC0-4789-BD9C-9E8831EBACE1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E0897-8D40-4670-8BFF-B63E17CF55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072F4D-D684-4EF3-81BF-1E7778E2C0A6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33007-B6E7-4481-950E-C6F394740A7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D1BEF-783B-4751-8E22-6E843C1D300F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1CFF3-FD49-4697-9A64-D67FEE6B7C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F826DD-4D29-4FC7-8BEB-F7819A7E2C20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2549D-5C81-45FC-93B5-FE26A8FE1D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55625-A27E-440F-BF1A-01B1385C7033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B7B3E2-8646-4201-ADBB-CE3DBE69E70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1"/>
          <p:cNvSpPr txBox="1"/>
          <p:nvPr/>
        </p:nvSpPr>
        <p:spPr>
          <a:xfrm>
            <a:off x="898525" y="971550"/>
            <a:ext cx="801688" cy="19700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“</a:t>
            </a:r>
          </a:p>
        </p:txBody>
      </p:sp>
      <p:sp>
        <p:nvSpPr>
          <p:cNvPr id="6" name="TextBox 14"/>
          <p:cNvSpPr txBox="1"/>
          <p:nvPr/>
        </p:nvSpPr>
        <p:spPr>
          <a:xfrm>
            <a:off x="9329738" y="2613025"/>
            <a:ext cx="803275" cy="197008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rtlCol="0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F236B-F1DC-45D1-9591-C670DA9BB848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6491A-2034-4397-AD6B-1FA2284688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79E55-F563-4947-A640-860030EF336A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01D10-34B6-43A0-B061-C115276622D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/>
          <p:cNvCxnSpPr/>
          <p:nvPr/>
        </p:nvCxnSpPr>
        <p:spPr>
          <a:xfrm>
            <a:off x="3725863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/>
          <p:cNvCxnSpPr/>
          <p:nvPr/>
        </p:nvCxnSpPr>
        <p:spPr>
          <a:xfrm>
            <a:off x="69627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00EBB-2582-40A8-AE91-84CF94685B43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80AE3-4024-4583-9AAB-574DAA33E1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képhasá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18"/>
          <p:cNvCxnSpPr/>
          <p:nvPr/>
        </p:nvCxnSpPr>
        <p:spPr>
          <a:xfrm>
            <a:off x="3725863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9"/>
          <p:cNvCxnSpPr/>
          <p:nvPr/>
        </p:nvCxnSpPr>
        <p:spPr>
          <a:xfrm>
            <a:off x="6962775" y="2133600"/>
            <a:ext cx="0" cy="3967163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hu-HU" noProof="0" smtClean="0"/>
              <a:t>Kép beszúrásához kattintson az ikonra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5D9BC-A666-4BFA-BF06-CD188FA69A06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2F1F7-A6D8-4A99-8E08-D633EEF378C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C26A3-5EEF-4C74-815C-E403EEF5580D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179FF-699C-4A60-9886-46CE12A0C3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6DF89-B35C-4EEF-B694-4B3CBCC0575E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1F946-BB2A-4CAD-9BFF-2E471962C3A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 noChangeAspect="1"/>
          </p:cNvPicPr>
          <p:nvPr/>
        </p:nvPicPr>
        <p:blipFill>
          <a:blip r:embed="rId19"/>
          <a:srcRect l="3613"/>
          <a:stretch>
            <a:fillRect/>
          </a:stretch>
        </p:blipFill>
        <p:spPr bwMode="auto">
          <a:xfrm>
            <a:off x="0" y="2670175"/>
            <a:ext cx="4037013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6"/>
          <p:cNvPicPr>
            <a:picLocks noChangeAspect="1"/>
          </p:cNvPicPr>
          <p:nvPr/>
        </p:nvPicPr>
        <p:blipFill>
          <a:blip r:embed="rId20"/>
          <a:srcRect l="35640"/>
          <a:stretch>
            <a:fillRect/>
          </a:stretch>
        </p:blipFill>
        <p:spPr bwMode="auto">
          <a:xfrm>
            <a:off x="0" y="2892425"/>
            <a:ext cx="1522413" cy="2365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031" name="Picture 8"/>
          <p:cNvPicPr>
            <a:picLocks noChangeAspect="1"/>
          </p:cNvPicPr>
          <p:nvPr/>
        </p:nvPicPr>
        <p:blipFill>
          <a:blip r:embed="rId21"/>
          <a:srcRect t="28813"/>
          <a:stretch>
            <a:fillRect/>
          </a:stretch>
        </p:blipFill>
        <p:spPr bwMode="auto">
          <a:xfrm>
            <a:off x="7999413" y="0"/>
            <a:ext cx="1603375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9"/>
          <p:cNvPicPr>
            <a:picLocks noChangeAspect="1"/>
          </p:cNvPicPr>
          <p:nvPr/>
        </p:nvPicPr>
        <p:blipFill>
          <a:blip r:embed="rId22"/>
          <a:srcRect b="23320"/>
          <a:stretch>
            <a:fillRect/>
          </a:stretch>
        </p:blipFill>
        <p:spPr bwMode="auto">
          <a:xfrm>
            <a:off x="8605838" y="6096000"/>
            <a:ext cx="9937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Rectangle 13"/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34" name="Title Placeholder 1"/>
          <p:cNvSpPr>
            <a:spLocks noGrp="1"/>
          </p:cNvSpPr>
          <p:nvPr>
            <p:ph type="title"/>
          </p:nvPr>
        </p:nvSpPr>
        <p:spPr bwMode="auto">
          <a:xfrm>
            <a:off x="646113" y="452438"/>
            <a:ext cx="9404350" cy="140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  <a:endParaRPr lang="en-US" smtClean="0"/>
          </a:p>
        </p:txBody>
      </p:sp>
      <p:sp>
        <p:nvSpPr>
          <p:cNvPr id="103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103313" y="2052638"/>
            <a:ext cx="8947150" cy="419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238" y="1790700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 i="0" smtClean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500DE02-1322-4B69-A4CF-5FCD579AF390}" type="datetimeFigureOut">
              <a:rPr lang="en-US"/>
              <a:pPr>
                <a:defRPr/>
              </a:pPr>
              <a:t>9/18/2014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118" y="3225007"/>
            <a:ext cx="3859213" cy="3048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b="0" i="0" smtClean="0">
                <a:solidFill>
                  <a:schemeClr val="tx1">
                    <a:tint val="75000"/>
                    <a:alpha val="6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2800" b="0" i="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8F93642-C981-434D-8EF6-32F2DC98F7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5" r:id="rId12"/>
    <p:sldLayoutId id="2147483722" r:id="rId13"/>
    <p:sldLayoutId id="2147483726" r:id="rId14"/>
    <p:sldLayoutId id="2147483727" r:id="rId15"/>
    <p:sldLayoutId id="2147483723" r:id="rId16"/>
    <p:sldLayoutId id="2147483724" r:id="rId17"/>
  </p:sldLayoutIdLst>
  <p:hf sldNum="0" hdr="0" ftr="0" dt="0"/>
  <p:txStyles>
    <p:titleStyle>
      <a:lvl1pPr algn="l" defTabSz="457200" rtl="0" fontAlgn="base">
        <a:spcBef>
          <a:spcPct val="0"/>
        </a:spcBef>
        <a:spcAft>
          <a:spcPct val="0"/>
        </a:spcAft>
        <a:defRPr sz="4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200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60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rgbClr val="8AD0D6"/>
        </a:buClr>
        <a:buSzPct val="80000"/>
        <a:buFont typeface="Wingdings 3" pitchFamily="18" charset="2"/>
        <a:buChar char=""/>
        <a:defRPr sz="140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pitkezemfelujitok.hu/kuponfuzet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e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emf"/><Relationship Id="rId3" Type="http://schemas.openxmlformats.org/officeDocument/2006/relationships/image" Target="../media/image46.emf"/><Relationship Id="rId7" Type="http://schemas.openxmlformats.org/officeDocument/2006/relationships/image" Target="../media/image50.emf"/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emf"/><Relationship Id="rId11" Type="http://schemas.openxmlformats.org/officeDocument/2006/relationships/image" Target="../media/image54.png"/><Relationship Id="rId5" Type="http://schemas.openxmlformats.org/officeDocument/2006/relationships/image" Target="../media/image48.emf"/><Relationship Id="rId10" Type="http://schemas.openxmlformats.org/officeDocument/2006/relationships/image" Target="../media/image53.png"/><Relationship Id="rId4" Type="http://schemas.openxmlformats.org/officeDocument/2006/relationships/image" Target="../media/image47.emf"/><Relationship Id="rId9" Type="http://schemas.openxmlformats.org/officeDocument/2006/relationships/image" Target="../media/image52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Cím 1"/>
          <p:cNvSpPr>
            <a:spLocks noGrp="1"/>
          </p:cNvSpPr>
          <p:nvPr>
            <p:ph type="ctrTitle"/>
          </p:nvPr>
        </p:nvSpPr>
        <p:spPr>
          <a:xfrm>
            <a:off x="398463" y="273050"/>
            <a:ext cx="8826500" cy="3330575"/>
          </a:xfrm>
        </p:spPr>
        <p:txBody>
          <a:bodyPr/>
          <a:lstStyle/>
          <a:p>
            <a:endParaRPr lang="hu-HU" sz="4800" smtClean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155700" y="4776788"/>
            <a:ext cx="8824913" cy="862012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endParaRPr lang="hu-HU" dirty="0" smtClean="0"/>
          </a:p>
          <a:p>
            <a:pPr fontAlgn="auto"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None/>
              <a:defRPr/>
            </a:pPr>
            <a:r>
              <a:rPr lang="hu-HU" dirty="0" smtClean="0"/>
              <a:t>Jagodics Rita kereskedelmi marketing szakértő    </a:t>
            </a:r>
            <a:endParaRPr lang="hu-HU" dirty="0"/>
          </a:p>
        </p:txBody>
      </p:sp>
      <p:pic>
        <p:nvPicPr>
          <p:cNvPr id="20483" name="Kép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192000" cy="732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zövegdoboz 5"/>
          <p:cNvSpPr txBox="1"/>
          <p:nvPr/>
        </p:nvSpPr>
        <p:spPr>
          <a:xfrm>
            <a:off x="398463" y="447675"/>
            <a:ext cx="9224962" cy="2616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Ha lojalitás: akkor 3 az igazság:</a:t>
            </a:r>
            <a:r>
              <a:rPr lang="hu-H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hu-H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hu-H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Hogyan fog össze egy átütő kampányban a gyártó, a kereskedő és a vevő?</a:t>
            </a:r>
            <a:r>
              <a:rPr lang="hu-HU" sz="4400" dirty="0">
                <a:solidFill>
                  <a:srgbClr val="002060"/>
                </a:solidFill>
                <a:latin typeface="+mn-lt"/>
              </a:rPr>
              <a:t> </a:t>
            </a:r>
          </a:p>
        </p:txBody>
      </p:sp>
      <p:sp>
        <p:nvSpPr>
          <p:cNvPr id="4" name="Téglalap 3"/>
          <p:cNvSpPr/>
          <p:nvPr/>
        </p:nvSpPr>
        <p:spPr>
          <a:xfrm>
            <a:off x="0" y="6680200"/>
            <a:ext cx="12192000" cy="66040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</a:t>
            </a:r>
            <a:r>
              <a:rPr lang="hu-HU" sz="1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Jagodics Rita kereskedelmi marketing szakértő </a:t>
            </a:r>
            <a:endParaRPr lang="hu-HU" sz="1600" dirty="0"/>
          </a:p>
        </p:txBody>
      </p:sp>
      <p:pic>
        <p:nvPicPr>
          <p:cNvPr id="20487" name="Kép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24950" y="6858000"/>
            <a:ext cx="27527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Cím 1"/>
          <p:cNvSpPr>
            <a:spLocks noGrp="1"/>
          </p:cNvSpPr>
          <p:nvPr>
            <p:ph type="title"/>
          </p:nvPr>
        </p:nvSpPr>
        <p:spPr>
          <a:xfrm>
            <a:off x="0" y="146050"/>
            <a:ext cx="10523538" cy="1400175"/>
          </a:xfrm>
        </p:spPr>
        <p:txBody>
          <a:bodyPr/>
          <a:lstStyle/>
          <a:p>
            <a:r>
              <a:rPr lang="hu-HU" sz="3800" smtClean="0"/>
              <a:t>Partnereink emiatt növekedtek – </a:t>
            </a:r>
            <a:br>
              <a:rPr lang="hu-HU" sz="3800" smtClean="0"/>
            </a:br>
            <a:r>
              <a:rPr lang="hu-HU" sz="3800" smtClean="0"/>
              <a:t>Mitől függ a siker marketing szempontból? </a:t>
            </a:r>
          </a:p>
        </p:txBody>
      </p:sp>
      <p:sp>
        <p:nvSpPr>
          <p:cNvPr id="5" name="Ellipszis 4"/>
          <p:cNvSpPr/>
          <p:nvPr/>
        </p:nvSpPr>
        <p:spPr>
          <a:xfrm>
            <a:off x="3500398" y="2136422"/>
            <a:ext cx="4812908" cy="42051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SIKER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SUCCESS</a:t>
            </a:r>
            <a:endParaRPr lang="hu-HU" sz="4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2" name="Lekerekített téglalap 11"/>
          <p:cNvSpPr/>
          <p:nvPr/>
        </p:nvSpPr>
        <p:spPr>
          <a:xfrm>
            <a:off x="576263" y="2136775"/>
            <a:ext cx="4616450" cy="149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TÁMOGATÁS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viszonteladó és gyártó is profitra törekszik, mégis támogatják egymást: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Gyártó – vevőt visz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Viszonteladó - vásárol</a:t>
            </a:r>
            <a:endParaRPr lang="hu-HU" dirty="0"/>
          </a:p>
        </p:txBody>
      </p:sp>
      <p:sp>
        <p:nvSpPr>
          <p:cNvPr id="14" name="Lekerekített téglalap 13"/>
          <p:cNvSpPr/>
          <p:nvPr/>
        </p:nvSpPr>
        <p:spPr>
          <a:xfrm>
            <a:off x="6491288" y="2136775"/>
            <a:ext cx="5000625" cy="149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REKLÁM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 tesz azért, hogy keressék a termékét. Az érdeklődők 58 %-a gyártó oldalán keres.</a:t>
            </a:r>
            <a:endParaRPr lang="hu-HU" dirty="0"/>
          </a:p>
        </p:txBody>
      </p:sp>
      <p:sp>
        <p:nvSpPr>
          <p:cNvPr id="15" name="Lekerekített téglalap 14"/>
          <p:cNvSpPr/>
          <p:nvPr/>
        </p:nvSpPr>
        <p:spPr>
          <a:xfrm>
            <a:off x="485775" y="5159375"/>
            <a:ext cx="4706938" cy="118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TARTALOM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gyártók szakmai információkat állítanak elő  a termékekről. </a:t>
            </a:r>
            <a:endParaRPr lang="hu-HU" dirty="0"/>
          </a:p>
        </p:txBody>
      </p:sp>
      <p:sp>
        <p:nvSpPr>
          <p:cNvPr id="16" name="Lekerekített téglalap 15"/>
          <p:cNvSpPr/>
          <p:nvPr/>
        </p:nvSpPr>
        <p:spPr>
          <a:xfrm>
            <a:off x="6683375" y="5159375"/>
            <a:ext cx="4718050" cy="118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ÖSSZEFOGÁS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gyártók és kereskedők összefognak, hogy csökkentsék a reklámköltségeiket.</a:t>
            </a:r>
            <a:endParaRPr lang="hu-H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Cím 1"/>
          <p:cNvSpPr>
            <a:spLocks noGrp="1"/>
          </p:cNvSpPr>
          <p:nvPr>
            <p:ph type="title"/>
          </p:nvPr>
        </p:nvSpPr>
        <p:spPr>
          <a:xfrm>
            <a:off x="0" y="146050"/>
            <a:ext cx="10358438" cy="1400175"/>
          </a:xfrm>
        </p:spPr>
        <p:txBody>
          <a:bodyPr/>
          <a:lstStyle/>
          <a:p>
            <a:r>
              <a:rPr lang="hu-HU" sz="3800" smtClean="0"/>
              <a:t>Partnereink emiatt növekedtek – </a:t>
            </a:r>
            <a:br>
              <a:rPr lang="hu-HU" sz="3800" smtClean="0"/>
            </a:br>
            <a:r>
              <a:rPr lang="hu-HU" sz="3800" smtClean="0"/>
              <a:t>Mitől függ a siker marketing szempontból? </a:t>
            </a:r>
          </a:p>
        </p:txBody>
      </p:sp>
      <p:sp>
        <p:nvSpPr>
          <p:cNvPr id="5" name="Ellipszis 4"/>
          <p:cNvSpPr/>
          <p:nvPr/>
        </p:nvSpPr>
        <p:spPr>
          <a:xfrm>
            <a:off x="3500398" y="2136422"/>
            <a:ext cx="4812908" cy="42051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SIKER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SCCESS</a:t>
            </a:r>
            <a:endParaRPr lang="hu-HU" sz="4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2" name="Lekerekített téglalap 11"/>
          <p:cNvSpPr/>
          <p:nvPr/>
        </p:nvSpPr>
        <p:spPr>
          <a:xfrm>
            <a:off x="576263" y="2136775"/>
            <a:ext cx="4616450" cy="149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TÁMOGATÁS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viszonteladó és gyártó is profitra törekszik, mégis támogatják egymást: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Gyártó – vevőt visz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Viszonteladó - vásárol</a:t>
            </a:r>
            <a:endParaRPr lang="hu-HU" dirty="0"/>
          </a:p>
        </p:txBody>
      </p:sp>
      <p:sp>
        <p:nvSpPr>
          <p:cNvPr id="14" name="Lekerekített téglalap 13"/>
          <p:cNvSpPr/>
          <p:nvPr/>
        </p:nvSpPr>
        <p:spPr>
          <a:xfrm>
            <a:off x="6491288" y="2136775"/>
            <a:ext cx="5000625" cy="149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REKLÁM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 tesz azért, hogy keressék a termékét. Az érdeklődők 58 %-a gyártó oldalán keres.</a:t>
            </a:r>
            <a:endParaRPr lang="hu-HU" dirty="0"/>
          </a:p>
        </p:txBody>
      </p:sp>
      <p:sp>
        <p:nvSpPr>
          <p:cNvPr id="15" name="Lekerekített téglalap 14"/>
          <p:cNvSpPr/>
          <p:nvPr/>
        </p:nvSpPr>
        <p:spPr>
          <a:xfrm>
            <a:off x="485775" y="5159375"/>
            <a:ext cx="4706938" cy="118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TARTALOM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gyártók szakmai információkat állítanak elő  a termékekről. </a:t>
            </a:r>
            <a:endParaRPr lang="hu-HU" dirty="0"/>
          </a:p>
        </p:txBody>
      </p:sp>
      <p:sp>
        <p:nvSpPr>
          <p:cNvPr id="16" name="Lekerekített téglalap 15"/>
          <p:cNvSpPr/>
          <p:nvPr/>
        </p:nvSpPr>
        <p:spPr>
          <a:xfrm>
            <a:off x="6683375" y="5159375"/>
            <a:ext cx="4718050" cy="118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ÖSSZEFOGÁS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gyártók és kereskedők összefognak, hogy csökkentsék a reklámköltségeiket.</a:t>
            </a:r>
            <a:endParaRPr lang="hu-HU" dirty="0"/>
          </a:p>
        </p:txBody>
      </p:sp>
      <p:sp>
        <p:nvSpPr>
          <p:cNvPr id="8" name="Ellipszis 7"/>
          <p:cNvSpPr/>
          <p:nvPr/>
        </p:nvSpPr>
        <p:spPr>
          <a:xfrm>
            <a:off x="3500398" y="2136422"/>
            <a:ext cx="4812908" cy="42051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Win-win</a:t>
            </a:r>
            <a:endParaRPr lang="hu-HU" sz="4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1.VEVŐ: információ + kampány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2.VISZONTELADÓ: támogatás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3. GYÁRTÓ: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forgalom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Cím 1"/>
          <p:cNvSpPr>
            <a:spLocks noGrp="1"/>
          </p:cNvSpPr>
          <p:nvPr>
            <p:ph type="title"/>
          </p:nvPr>
        </p:nvSpPr>
        <p:spPr>
          <a:xfrm>
            <a:off x="646113" y="452438"/>
            <a:ext cx="9674225" cy="1400175"/>
          </a:xfrm>
        </p:spPr>
        <p:txBody>
          <a:bodyPr/>
          <a:lstStyle/>
          <a:p>
            <a:pPr defTabSz="455613"/>
            <a:r>
              <a:rPr lang="hu-HU" smtClean="0"/>
              <a:t>ÖSSZEFOGÁS EGY SIKERES KAMPÁNYBAN</a:t>
            </a:r>
          </a:p>
        </p:txBody>
      </p:sp>
      <p:pic>
        <p:nvPicPr>
          <p:cNvPr id="26626" name="Picture 7" descr="http://festek.eu/wp-content/uploads/2011/08/No-kekruhaban-ecsetekk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1825" y="2398713"/>
            <a:ext cx="437197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02525" y="3644900"/>
            <a:ext cx="1285875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Kép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51450" y="2132013"/>
            <a:ext cx="3128963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Picture 12" descr="C:\Users\Szabácsik Gergely\Desktop\Munkák\ABC Kampány\Ravak\Logó\RAVAK_LOGO_SZLOGE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0663" y="5045075"/>
            <a:ext cx="1276350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Picture 12" descr="C:\Users\Szabácsik Gergely\Desktop\Munkák\ABC Kampány\Hörmann\logó\logo_nagy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866188" y="3679825"/>
            <a:ext cx="4619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3" descr="C:\Users\Szabácsik Gergely\Google Drive\Nagyker Marketing\Ügyfelek\ÉpítkezemFelújítok\Tagok\Logók\Creaton\creaton_log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48438" y="4424363"/>
            <a:ext cx="1484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2" name="Picture 14" descr="C:\Users\Szabácsik Gergely\Google Drive\Nagyker Marketing\Ügyfelek\ÉpítkezemFelújítok\Tagok\Logók\Rigips\LOGO_RIGIPS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45463" y="4340225"/>
            <a:ext cx="1149350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3" name="Picture 14" descr="C:\Users\szabacsik.gergo\Desktop\ELKO EP_Hung_logo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032750" y="5087938"/>
            <a:ext cx="127952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Kép 3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511925" y="3543300"/>
            <a:ext cx="9048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6" name="Kép 2"/>
          <p:cNvPicPr>
            <a:picLocks noChangeAspect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6199188"/>
            <a:ext cx="121920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0" y="6197600"/>
            <a:ext cx="12192000" cy="660400"/>
          </a:xfrm>
          <a:prstGeom prst="rect">
            <a:avLst/>
          </a:prstGeom>
          <a:ln>
            <a:noFill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  </a:t>
            </a:r>
            <a:r>
              <a:rPr lang="hu-HU" sz="1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Jagodics Rita kereskedelmi marketing szakértő </a:t>
            </a:r>
            <a:endParaRPr lang="hu-HU" sz="1600" dirty="0"/>
          </a:p>
        </p:txBody>
      </p:sp>
      <p:pic>
        <p:nvPicPr>
          <p:cNvPr id="28674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25" y="317500"/>
            <a:ext cx="11401425" cy="534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Kép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13850" y="6316663"/>
            <a:ext cx="2752725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574675"/>
            <a:ext cx="11255375" cy="521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Kép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99188"/>
            <a:ext cx="121920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Kép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02138" y="2827338"/>
            <a:ext cx="7270750" cy="3725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zövegdoboz 2"/>
          <p:cNvSpPr txBox="1"/>
          <p:nvPr/>
        </p:nvSpPr>
        <p:spPr>
          <a:xfrm>
            <a:off x="519113" y="565150"/>
            <a:ext cx="5260975" cy="4524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200" dirty="0">
                <a:latin typeface="+mn-lt"/>
              </a:rPr>
              <a:t>Tudtuk: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3200" dirty="0">
              <a:latin typeface="+mn-lt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Felújít/építkezik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Mit tervez pontosan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Mikor tervezi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Email-címe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Telefonszáma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Címe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3200" dirty="0">
                <a:latin typeface="+mn-lt"/>
              </a:rPr>
              <a:t>Neve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025" y="1119188"/>
            <a:ext cx="11291888" cy="528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7" name="Téglalap 5"/>
          <p:cNvSpPr>
            <a:spLocks noChangeArrowheads="1"/>
          </p:cNvSpPr>
          <p:nvPr/>
        </p:nvSpPr>
        <p:spPr bwMode="auto">
          <a:xfrm>
            <a:off x="1690688" y="255588"/>
            <a:ext cx="881697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>
                <a:solidFill>
                  <a:schemeClr val="tx1"/>
                </a:solidFill>
              </a:rPr>
              <a:t>Szavazás után ajánlás kérése</a:t>
            </a:r>
            <a:endParaRPr lang="hu-HU" sz="2250" b="1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3094" b="1" u="sng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Verdana" panose="020B060403050404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663" y="930275"/>
            <a:ext cx="11149012" cy="527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4" name="Téglalap 5"/>
          <p:cNvSpPr>
            <a:spLocks noChangeArrowheads="1"/>
          </p:cNvSpPr>
          <p:nvPr/>
        </p:nvSpPr>
        <p:spPr bwMode="auto">
          <a:xfrm>
            <a:off x="1690688" y="255588"/>
            <a:ext cx="881697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tx1"/>
                </a:solidFill>
              </a:rPr>
              <a:t>Ajánlás után </a:t>
            </a:r>
            <a:r>
              <a:rPr lang="hu-HU" sz="3094" b="1" dirty="0" err="1">
                <a:solidFill>
                  <a:schemeClr val="tx1"/>
                </a:solidFill>
              </a:rPr>
              <a:t>Facebook</a:t>
            </a:r>
            <a:r>
              <a:rPr lang="hu-HU" sz="3094" b="1" dirty="0">
                <a:solidFill>
                  <a:schemeClr val="tx1"/>
                </a:solidFill>
              </a:rPr>
              <a:t> népszerűsítés kérése</a:t>
            </a:r>
            <a:endParaRPr lang="hu-HU" sz="225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3094" b="1" u="sng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Verdana" panose="020B0604030504040204" pitchFamily="34" charset="0"/>
            </a:endParaRPr>
          </a:p>
        </p:txBody>
      </p:sp>
      <p:pic>
        <p:nvPicPr>
          <p:cNvPr id="37890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300163"/>
            <a:ext cx="10467975" cy="486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Kép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3413" y="1117600"/>
            <a:ext cx="7872412" cy="5567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églalap 5"/>
          <p:cNvSpPr>
            <a:spLocks noChangeArrowheads="1"/>
          </p:cNvSpPr>
          <p:nvPr/>
        </p:nvSpPr>
        <p:spPr bwMode="auto">
          <a:xfrm>
            <a:off x="2605088" y="255588"/>
            <a:ext cx="8816975" cy="104457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 smtClean="0">
                <a:solidFill>
                  <a:schemeClr val="tx1"/>
                </a:solidFill>
              </a:rPr>
              <a:t>Külön kampány nélkül épült a lista</a:t>
            </a:r>
            <a:endParaRPr lang="hu-HU" sz="2250" b="1" dirty="0">
              <a:solidFill>
                <a:schemeClr val="tx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3094" b="1" u="sng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  <a:sym typeface="Verdana" panose="020B060403050404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Kép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9575" y="2670175"/>
            <a:ext cx="5372100" cy="349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2" name="Kép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7838" y="223838"/>
            <a:ext cx="4752975" cy="432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Kanyar felfelé 7"/>
          <p:cNvSpPr/>
          <p:nvPr/>
        </p:nvSpPr>
        <p:spPr>
          <a:xfrm flipV="1">
            <a:off x="5337175" y="1385888"/>
            <a:ext cx="2024063" cy="811212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Szövegdoboz 2"/>
          <p:cNvSpPr txBox="1">
            <a:spLocks noChangeArrowheads="1"/>
          </p:cNvSpPr>
          <p:nvPr/>
        </p:nvSpPr>
        <p:spPr bwMode="auto">
          <a:xfrm>
            <a:off x="5740400" y="6416675"/>
            <a:ext cx="5165725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87">
                <a:solidFill>
                  <a:schemeClr val="tx1"/>
                </a:solidFill>
              </a:rPr>
              <a:t>Jagodics Rita – kereskedelmi marketing szakértő</a:t>
            </a:r>
          </a:p>
        </p:txBody>
      </p:sp>
      <p:pic>
        <p:nvPicPr>
          <p:cNvPr id="43010" name="Picture 2">
            <a:hlinkClick r:id="rId3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90688" y="1004888"/>
            <a:ext cx="8799512" cy="55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9" name="Téglalap 6"/>
          <p:cNvSpPr>
            <a:spLocks noChangeArrowheads="1"/>
          </p:cNvSpPr>
          <p:nvPr/>
        </p:nvSpPr>
        <p:spPr bwMode="auto">
          <a:xfrm>
            <a:off x="1690688" y="255588"/>
            <a:ext cx="881697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tx1"/>
                </a:solidFill>
              </a:rPr>
              <a:t>Kitöltők letölthették a magazint utalványokkal</a:t>
            </a:r>
            <a:endParaRPr lang="hu-HU" sz="225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Szövegdoboz 2"/>
          <p:cNvSpPr txBox="1">
            <a:spLocks noChangeArrowheads="1"/>
          </p:cNvSpPr>
          <p:nvPr/>
        </p:nvSpPr>
        <p:spPr bwMode="auto">
          <a:xfrm>
            <a:off x="5740400" y="6416675"/>
            <a:ext cx="5165725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87">
                <a:solidFill>
                  <a:schemeClr val="tx1"/>
                </a:solidFill>
              </a:rPr>
              <a:t>Jagodics Rita – kereskedelmi marketing szakértő</a:t>
            </a:r>
          </a:p>
        </p:txBody>
      </p:sp>
      <p:sp>
        <p:nvSpPr>
          <p:cNvPr id="41989" name="Téglalap 6"/>
          <p:cNvSpPr>
            <a:spLocks noChangeArrowheads="1"/>
          </p:cNvSpPr>
          <p:nvPr/>
        </p:nvSpPr>
        <p:spPr bwMode="auto">
          <a:xfrm>
            <a:off x="1690688" y="255588"/>
            <a:ext cx="881697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tx1"/>
                </a:solidFill>
              </a:rPr>
              <a:t>Kitöltők letölthették a magazint utalványokkal</a:t>
            </a:r>
            <a:endParaRPr lang="hu-HU" sz="2250" b="1" dirty="0">
              <a:solidFill>
                <a:schemeClr val="tx1"/>
              </a:solidFill>
            </a:endParaRPr>
          </a:p>
        </p:txBody>
      </p:sp>
      <p:pic>
        <p:nvPicPr>
          <p:cNvPr id="45059" name="Kép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" y="1025525"/>
            <a:ext cx="7613650" cy="565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Kép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59363" y="1566863"/>
            <a:ext cx="7132637" cy="515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églalap 5"/>
          <p:cNvSpPr>
            <a:spLocks noChangeArrowheads="1"/>
          </p:cNvSpPr>
          <p:nvPr/>
        </p:nvSpPr>
        <p:spPr bwMode="auto">
          <a:xfrm>
            <a:off x="987425" y="585788"/>
            <a:ext cx="9169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entury Gothic" pitchFamily="34" charset="0"/>
              </a:rPr>
              <a:t>Hogy találtak a partnerekre a vásárlók?</a:t>
            </a:r>
          </a:p>
          <a:p>
            <a:endParaRPr lang="hu-HU" sz="3600">
              <a:latin typeface="Century Gothic" pitchFamily="34" charset="0"/>
            </a:endParaRPr>
          </a:p>
        </p:txBody>
      </p:sp>
      <p:pic>
        <p:nvPicPr>
          <p:cNvPr id="47106" name="Kép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2450" y="1455738"/>
            <a:ext cx="109061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Kép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3438" y="1685925"/>
            <a:ext cx="10748962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4" name="Kép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199188"/>
            <a:ext cx="121920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lipszis 2"/>
          <p:cNvSpPr/>
          <p:nvPr/>
        </p:nvSpPr>
        <p:spPr>
          <a:xfrm>
            <a:off x="7405688" y="2732088"/>
            <a:ext cx="2584450" cy="541337"/>
          </a:xfrm>
          <a:prstGeom prst="ellipse">
            <a:avLst/>
          </a:prstGeom>
          <a:noFill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9" name="Téglalap 6"/>
          <p:cNvSpPr>
            <a:spLocks noChangeArrowheads="1"/>
          </p:cNvSpPr>
          <p:nvPr/>
        </p:nvSpPr>
        <p:spPr bwMode="auto">
          <a:xfrm>
            <a:off x="1690688" y="255588"/>
            <a:ext cx="881697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 smtClean="0">
                <a:solidFill>
                  <a:schemeClr val="tx1"/>
                </a:solidFill>
              </a:rPr>
              <a:t>Szegmentált hírlevél!</a:t>
            </a:r>
            <a:endParaRPr lang="hu-HU" sz="2250" b="1" dirty="0">
              <a:solidFill>
                <a:schemeClr val="tx1"/>
              </a:solidFill>
            </a:endParaRPr>
          </a:p>
        </p:txBody>
      </p:sp>
      <p:pic>
        <p:nvPicPr>
          <p:cNvPr id="51202" name="Kép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0013" y="976313"/>
            <a:ext cx="6919912" cy="574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Cím 1"/>
          <p:cNvSpPr>
            <a:spLocks noGrp="1"/>
          </p:cNvSpPr>
          <p:nvPr>
            <p:ph type="title"/>
          </p:nvPr>
        </p:nvSpPr>
        <p:spPr>
          <a:xfrm>
            <a:off x="0" y="-431800"/>
            <a:ext cx="10755313" cy="1916113"/>
          </a:xfrm>
        </p:spPr>
        <p:txBody>
          <a:bodyPr/>
          <a:lstStyle/>
          <a:p>
            <a:pPr defTabSz="455613"/>
            <a:r>
              <a:rPr lang="hu-HU" smtClean="0"/>
              <a:t>Népszerűsítés = támogatás a viszonteladók felé, kampány a végfelhasználók felé</a:t>
            </a:r>
          </a:p>
        </p:txBody>
      </p:sp>
      <p:sp>
        <p:nvSpPr>
          <p:cNvPr id="4" name="Téglalap 3"/>
          <p:cNvSpPr/>
          <p:nvPr/>
        </p:nvSpPr>
        <p:spPr>
          <a:xfrm>
            <a:off x="-169863" y="1738313"/>
            <a:ext cx="12441238" cy="523875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  <p:pic>
        <p:nvPicPr>
          <p:cNvPr id="53251" name="Kép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6450" y="2085975"/>
            <a:ext cx="4381500" cy="367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zövegdoboz 5"/>
          <p:cNvSpPr txBox="1"/>
          <p:nvPr/>
        </p:nvSpPr>
        <p:spPr>
          <a:xfrm>
            <a:off x="6164263" y="1982788"/>
            <a:ext cx="4029075" cy="4676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800" dirty="0">
                <a:solidFill>
                  <a:schemeClr val="bg1"/>
                </a:solidFill>
                <a:latin typeface="+mn-lt"/>
              </a:rPr>
              <a:t>Forgalom forrásai teljesítés szerint: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2800" dirty="0">
              <a:solidFill>
                <a:schemeClr val="bg1"/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2800" dirty="0">
              <a:solidFill>
                <a:schemeClr val="bg1"/>
              </a:solidFill>
              <a:latin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2800" dirty="0">
                <a:solidFill>
                  <a:schemeClr val="bg1"/>
                </a:solidFill>
                <a:latin typeface="+mn-lt"/>
              </a:rPr>
              <a:t>Alapító tagok listái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2800" dirty="0">
                <a:solidFill>
                  <a:schemeClr val="bg1"/>
                </a:solidFill>
                <a:latin typeface="+mn-lt"/>
              </a:rPr>
              <a:t>Keresztmarketing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2800" dirty="0">
                <a:solidFill>
                  <a:schemeClr val="bg1"/>
                </a:solidFill>
                <a:latin typeface="+mn-lt"/>
              </a:rPr>
              <a:t>Ajánlási rendszer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2800" dirty="0" err="1">
                <a:solidFill>
                  <a:schemeClr val="bg1"/>
                </a:solidFill>
                <a:latin typeface="+mn-lt"/>
              </a:rPr>
              <a:t>Facebook</a:t>
            </a:r>
            <a:r>
              <a:rPr lang="hu-HU" sz="2800" dirty="0">
                <a:solidFill>
                  <a:schemeClr val="bg1"/>
                </a:solidFill>
                <a:latin typeface="+mn-lt"/>
              </a:rPr>
              <a:t> posztok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2800" dirty="0">
                <a:solidFill>
                  <a:schemeClr val="bg1"/>
                </a:solidFill>
                <a:latin typeface="+mn-lt"/>
              </a:rPr>
              <a:t>PPC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2800" dirty="0">
                <a:solidFill>
                  <a:schemeClr val="bg1"/>
                </a:solidFill>
                <a:latin typeface="+mn-lt"/>
              </a:rPr>
              <a:t>PR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endParaRPr lang="hu-HU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1"/>
          <p:cNvSpPr txBox="1"/>
          <p:nvPr/>
        </p:nvSpPr>
        <p:spPr>
          <a:xfrm>
            <a:off x="1484313" y="-114300"/>
            <a:ext cx="9520237" cy="3208338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1266" dirty="0">
              <a:latin typeface="+mn-lt"/>
            </a:endParaRPr>
          </a:p>
        </p:txBody>
      </p:sp>
      <p:sp>
        <p:nvSpPr>
          <p:cNvPr id="47107" name="Szövegdoboz 2"/>
          <p:cNvSpPr txBox="1">
            <a:spLocks noChangeArrowheads="1"/>
          </p:cNvSpPr>
          <p:nvPr/>
        </p:nvSpPr>
        <p:spPr bwMode="auto">
          <a:xfrm>
            <a:off x="5740400" y="6416675"/>
            <a:ext cx="5165725" cy="35083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687">
                <a:solidFill>
                  <a:schemeClr val="tx1"/>
                </a:solidFill>
              </a:rPr>
              <a:t>Jagodics Rita – kereskedelmi marketing szakértő</a:t>
            </a:r>
          </a:p>
        </p:txBody>
      </p:sp>
      <p:pic>
        <p:nvPicPr>
          <p:cNvPr id="55299" name="Kép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81125" y="947738"/>
            <a:ext cx="9591675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9" name="Téglalap 8"/>
          <p:cNvSpPr>
            <a:spLocks noChangeArrowheads="1"/>
          </p:cNvSpPr>
          <p:nvPr/>
        </p:nvSpPr>
        <p:spPr bwMode="auto">
          <a:xfrm>
            <a:off x="1690688" y="255588"/>
            <a:ext cx="881697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Verdana" panose="020B0604030504040204" pitchFamily="34" charset="0"/>
              </a:rPr>
              <a:t>KERESZTMARKETING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0" y="0"/>
            <a:ext cx="12452350" cy="6858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48132" name="Téglalap 8"/>
          <p:cNvSpPr>
            <a:spLocks noChangeArrowheads="1"/>
          </p:cNvSpPr>
          <p:nvPr/>
        </p:nvSpPr>
        <p:spPr bwMode="auto">
          <a:xfrm>
            <a:off x="1690688" y="255588"/>
            <a:ext cx="8816975" cy="568325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  <a:sym typeface="Verdana" panose="020B0604030504040204" pitchFamily="34" charset="0"/>
              </a:rPr>
              <a:t>KERESZTMARKETING</a:t>
            </a:r>
          </a:p>
        </p:txBody>
      </p:sp>
      <p:pic>
        <p:nvPicPr>
          <p:cNvPr id="56323" name="Kép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0700" y="1201738"/>
            <a:ext cx="7818438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llipszis 6"/>
          <p:cNvSpPr/>
          <p:nvPr/>
        </p:nvSpPr>
        <p:spPr bwMode="auto">
          <a:xfrm>
            <a:off x="6140450" y="5403850"/>
            <a:ext cx="5272088" cy="985838"/>
          </a:xfrm>
          <a:prstGeom prst="ellipse">
            <a:avLst/>
          </a:prstGeom>
          <a:ln>
            <a:noFill/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tx1">
                    <a:lumMod val="50000"/>
                  </a:schemeClr>
                </a:solidFill>
              </a:rPr>
              <a:t>0 Ft + munka</a:t>
            </a:r>
            <a:endParaRPr lang="hu-HU" sz="2531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7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87425" y="1674813"/>
            <a:ext cx="3865563" cy="172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8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92850" y="1741488"/>
            <a:ext cx="4719638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Ellipszis 10"/>
          <p:cNvSpPr/>
          <p:nvPr/>
        </p:nvSpPr>
        <p:spPr bwMode="auto">
          <a:xfrm>
            <a:off x="3321050" y="4300538"/>
            <a:ext cx="4810125" cy="690562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bg1"/>
                </a:solidFill>
              </a:rPr>
              <a:t>171Ft/regisztráló</a:t>
            </a:r>
            <a:endParaRPr lang="hu-HU" sz="2531" dirty="0">
              <a:solidFill>
                <a:schemeClr val="bg1"/>
              </a:solidFill>
            </a:endParaRPr>
          </a:p>
        </p:txBody>
      </p:sp>
      <p:sp>
        <p:nvSpPr>
          <p:cNvPr id="57348" name="Téglalap 1"/>
          <p:cNvSpPr>
            <a:spLocks noChangeArrowheads="1"/>
          </p:cNvSpPr>
          <p:nvPr/>
        </p:nvSpPr>
        <p:spPr bwMode="auto">
          <a:xfrm>
            <a:off x="987425" y="585788"/>
            <a:ext cx="2603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entury Gothic" pitchFamily="34" charset="0"/>
              </a:rPr>
              <a:t>Facebook: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llipszis 11"/>
          <p:cNvSpPr/>
          <p:nvPr/>
        </p:nvSpPr>
        <p:spPr bwMode="auto">
          <a:xfrm>
            <a:off x="3514725" y="5403850"/>
            <a:ext cx="4910138" cy="820738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tx1">
                    <a:lumMod val="50000"/>
                  </a:schemeClr>
                </a:solidFill>
              </a:rPr>
              <a:t>O Ft + munka</a:t>
            </a:r>
            <a:endParaRPr lang="hu-HU" sz="2531" dirty="0"/>
          </a:p>
        </p:txBody>
      </p:sp>
      <p:pic>
        <p:nvPicPr>
          <p:cNvPr id="59394" name="Kép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3575" y="1784350"/>
            <a:ext cx="5076825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5" name="Kép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54738" y="1784350"/>
            <a:ext cx="5394325" cy="285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Téglalap 6"/>
          <p:cNvSpPr>
            <a:spLocks noChangeArrowheads="1"/>
          </p:cNvSpPr>
          <p:nvPr/>
        </p:nvSpPr>
        <p:spPr bwMode="auto">
          <a:xfrm>
            <a:off x="987425" y="585788"/>
            <a:ext cx="22288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entury Gothic" pitchFamily="34" charset="0"/>
              </a:rPr>
              <a:t>Fórumok: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Ellipszis 11"/>
          <p:cNvSpPr/>
          <p:nvPr/>
        </p:nvSpPr>
        <p:spPr bwMode="auto">
          <a:xfrm>
            <a:off x="3333750" y="5764213"/>
            <a:ext cx="4911725" cy="82232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094" b="1" dirty="0">
                <a:solidFill>
                  <a:schemeClr val="tx1">
                    <a:lumMod val="50000"/>
                  </a:schemeClr>
                </a:solidFill>
              </a:rPr>
              <a:t>O Ft + munka</a:t>
            </a:r>
            <a:endParaRPr lang="hu-HU" sz="2531" dirty="0"/>
          </a:p>
        </p:txBody>
      </p:sp>
      <p:pic>
        <p:nvPicPr>
          <p:cNvPr id="61442" name="Kép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9838" y="1231900"/>
            <a:ext cx="6191250" cy="423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3" name="Téglalap 5"/>
          <p:cNvSpPr>
            <a:spLocks noChangeArrowheads="1"/>
          </p:cNvSpPr>
          <p:nvPr/>
        </p:nvSpPr>
        <p:spPr bwMode="auto">
          <a:xfrm>
            <a:off x="987425" y="585788"/>
            <a:ext cx="738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entury Gothic" pitchFamily="34" charset="0"/>
              </a:rPr>
              <a:t>PR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églalap 5"/>
          <p:cNvSpPr/>
          <p:nvPr/>
        </p:nvSpPr>
        <p:spPr>
          <a:xfrm>
            <a:off x="987425" y="585788"/>
            <a:ext cx="5746750" cy="28622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600" dirty="0">
                <a:latin typeface="+mn-lt"/>
              </a:rPr>
              <a:t>Munkatársak betanítása: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3600" dirty="0">
              <a:latin typeface="+mn-lt"/>
            </a:endParaRP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3600" dirty="0">
                <a:latin typeface="+mn-lt"/>
              </a:rPr>
              <a:t>Személyes v. </a:t>
            </a:r>
            <a:r>
              <a:rPr lang="hu-HU" sz="3600" dirty="0" err="1">
                <a:latin typeface="+mn-lt"/>
              </a:rPr>
              <a:t>webinar</a:t>
            </a:r>
            <a:endParaRPr lang="hu-HU" sz="3600" dirty="0">
              <a:latin typeface="+mn-lt"/>
            </a:endParaRP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3600" dirty="0">
                <a:latin typeface="+mn-lt"/>
              </a:rPr>
              <a:t>Útmutató</a:t>
            </a:r>
          </a:p>
          <a:p>
            <a:pPr marL="742950" indent="-74295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hu-HU" sz="3600" dirty="0">
                <a:latin typeface="+mn-lt"/>
              </a:rPr>
              <a:t>Próbavásárlás</a:t>
            </a:r>
            <a:endParaRPr lang="hu-HU" sz="3600" dirty="0">
              <a:latin typeface="+mn-lt"/>
            </a:endParaRPr>
          </a:p>
        </p:txBody>
      </p:sp>
      <p:pic>
        <p:nvPicPr>
          <p:cNvPr id="2050" name="Picture 2" descr="http://designvisionaries.com/wp-content/uploads/2011/04/trainin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6734561" y="2607734"/>
            <a:ext cx="4859988" cy="36978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/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Kép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4213" y="1355725"/>
            <a:ext cx="8151812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Téglalap 4"/>
          <p:cNvSpPr>
            <a:spLocks noChangeArrowheads="1"/>
          </p:cNvSpPr>
          <p:nvPr/>
        </p:nvSpPr>
        <p:spPr bwMode="auto">
          <a:xfrm>
            <a:off x="377825" y="314325"/>
            <a:ext cx="5500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entury Gothic" pitchFamily="34" charset="0"/>
              </a:rPr>
              <a:t>AZÓTA IS FOLYTATÓDIK :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2"/>
          <p:cNvSpPr>
            <a:spLocks/>
          </p:cNvSpPr>
          <p:nvPr/>
        </p:nvSpPr>
        <p:spPr bwMode="auto">
          <a:xfrm>
            <a:off x="1533525" y="5988050"/>
            <a:ext cx="9124950" cy="89376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/>
          </a:extLst>
        </p:spPr>
        <p:txBody>
          <a:bodyPr lIns="0" tIns="0" rIns="0" bIns="0"/>
          <a:lstStyle>
            <a:lvl1pPr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2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2953"/>
          </a:p>
        </p:txBody>
      </p:sp>
      <p:pic>
        <p:nvPicPr>
          <p:cNvPr id="66562" name="Kép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42288" y="5961063"/>
            <a:ext cx="23653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3" name="Kép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90688" y="6162675"/>
            <a:ext cx="6054725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4" name="Kép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2288" y="-119063"/>
            <a:ext cx="8250237" cy="6054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Ellipszis 2"/>
          <p:cNvSpPr/>
          <p:nvPr/>
        </p:nvSpPr>
        <p:spPr>
          <a:xfrm>
            <a:off x="8816975" y="2608263"/>
            <a:ext cx="2765425" cy="171608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Napi 580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regisztráló</a:t>
            </a:r>
            <a:endParaRPr lang="hu-H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82038" y="3479800"/>
            <a:ext cx="2797175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81163" y="2789238"/>
            <a:ext cx="4360862" cy="236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Kép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17888" y="754063"/>
            <a:ext cx="5114925" cy="1741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Kép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84950" y="2249488"/>
            <a:ext cx="3729038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Kép 8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0413" y="1274763"/>
            <a:ext cx="3048000" cy="311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Kép 9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418138" y="1039813"/>
            <a:ext cx="4108450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Kép 10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41788" y="2670175"/>
            <a:ext cx="3830637" cy="291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949325" y="2454275"/>
            <a:ext cx="3830638" cy="334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593" name="Téglalap 13"/>
          <p:cNvSpPr>
            <a:spLocks noChangeArrowheads="1"/>
          </p:cNvSpPr>
          <p:nvPr/>
        </p:nvSpPr>
        <p:spPr bwMode="auto">
          <a:xfrm>
            <a:off x="268288" y="112713"/>
            <a:ext cx="47132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hu-HU" sz="3600">
                <a:latin typeface="Century Gothic" pitchFamily="34" charset="0"/>
              </a:rPr>
              <a:t>133 PR MEGJELENÉS</a:t>
            </a:r>
          </a:p>
        </p:txBody>
      </p:sp>
      <p:pic>
        <p:nvPicPr>
          <p:cNvPr id="67594" name="Kép 3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709988" y="3255963"/>
            <a:ext cx="5057775" cy="336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95" name="Kép 3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815138" y="369888"/>
            <a:ext cx="4946650" cy="310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Cím 1"/>
          <p:cNvSpPr>
            <a:spLocks noGrp="1"/>
          </p:cNvSpPr>
          <p:nvPr>
            <p:ph type="title"/>
          </p:nvPr>
        </p:nvSpPr>
        <p:spPr>
          <a:xfrm>
            <a:off x="146050" y="439738"/>
            <a:ext cx="11752263" cy="1400175"/>
          </a:xfrm>
        </p:spPr>
        <p:txBody>
          <a:bodyPr/>
          <a:lstStyle/>
          <a:p>
            <a:r>
              <a:rPr lang="hu-HU" smtClean="0"/>
              <a:t> SIKER:</a:t>
            </a:r>
          </a:p>
        </p:txBody>
      </p:sp>
      <p:sp>
        <p:nvSpPr>
          <p:cNvPr id="5" name="Ellipszis 4"/>
          <p:cNvSpPr/>
          <p:nvPr/>
        </p:nvSpPr>
        <p:spPr>
          <a:xfrm>
            <a:off x="3500398" y="2136422"/>
            <a:ext cx="4812908" cy="42051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SIKER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SCCESS</a:t>
            </a:r>
            <a:endParaRPr lang="hu-HU" sz="4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2" name="Lekerekített téglalap 11"/>
          <p:cNvSpPr/>
          <p:nvPr/>
        </p:nvSpPr>
        <p:spPr>
          <a:xfrm>
            <a:off x="576263" y="2136775"/>
            <a:ext cx="4616450" cy="149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TÁMOGATÁS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viszonteladó és gyártó is profitra törekszik, mégis támogatják egymást: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Gyártó – vevőt visz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Viszonteladó - vásárol</a:t>
            </a:r>
            <a:endParaRPr lang="hu-HU" dirty="0"/>
          </a:p>
        </p:txBody>
      </p:sp>
      <p:sp>
        <p:nvSpPr>
          <p:cNvPr id="14" name="Lekerekített téglalap 13"/>
          <p:cNvSpPr/>
          <p:nvPr/>
        </p:nvSpPr>
        <p:spPr>
          <a:xfrm>
            <a:off x="6491288" y="2136775"/>
            <a:ext cx="5000625" cy="1498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REKLÁM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 tesz azért, hogy keressék a termékét. Az érdeklődők 58 %-a gyártó oldalán keres.</a:t>
            </a:r>
            <a:endParaRPr lang="hu-HU" dirty="0"/>
          </a:p>
        </p:txBody>
      </p:sp>
      <p:sp>
        <p:nvSpPr>
          <p:cNvPr id="15" name="Lekerekített téglalap 14"/>
          <p:cNvSpPr/>
          <p:nvPr/>
        </p:nvSpPr>
        <p:spPr>
          <a:xfrm>
            <a:off x="485775" y="5159375"/>
            <a:ext cx="4706938" cy="118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TARTALOM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gyártók szakmai információkat állítanak elő  a termékekről. </a:t>
            </a:r>
            <a:endParaRPr lang="hu-HU" dirty="0"/>
          </a:p>
        </p:txBody>
      </p:sp>
      <p:sp>
        <p:nvSpPr>
          <p:cNvPr id="16" name="Lekerekített téglalap 15"/>
          <p:cNvSpPr/>
          <p:nvPr/>
        </p:nvSpPr>
        <p:spPr>
          <a:xfrm>
            <a:off x="6683375" y="5159375"/>
            <a:ext cx="4718050" cy="1182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ÖSSZEFOGÁS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dirty="0"/>
              <a:t>A gyártók és kereskedők összefognak, hogy csökkentsék a reklámköltségeiket.</a:t>
            </a:r>
            <a:endParaRPr lang="hu-HU" dirty="0"/>
          </a:p>
        </p:txBody>
      </p:sp>
      <p:sp>
        <p:nvSpPr>
          <p:cNvPr id="8" name="Ellipszis 7"/>
          <p:cNvSpPr/>
          <p:nvPr/>
        </p:nvSpPr>
        <p:spPr>
          <a:xfrm>
            <a:off x="3500398" y="2136422"/>
            <a:ext cx="4812908" cy="4205112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Win-win</a:t>
            </a:r>
            <a:endParaRPr lang="hu-HU" sz="4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1.VEVŐ: információ + kampány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2.VISZONTELADÓ: támogatás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3. GYÁRTÓ: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2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forgalom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 sz="28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Szövegdoboz 6"/>
          <p:cNvSpPr>
            <a:spLocks noGrp="1" noChangeArrowheads="1"/>
          </p:cNvSpPr>
          <p:nvPr>
            <p:ph type="title"/>
          </p:nvPr>
        </p:nvSpPr>
        <p:spPr>
          <a:xfrm>
            <a:off x="5184775" y="1303338"/>
            <a:ext cx="5011738" cy="4479925"/>
          </a:xfrm>
        </p:spPr>
        <p:txBody>
          <a:bodyPr lIns="76805" tIns="38403" rIns="76805" bIns="38403" rtlCol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3726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>AJÁNDÉK</a:t>
            </a:r>
            <a:br>
              <a:rPr lang="hu-HU" sz="3726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3726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/>
            </a:r>
            <a:br>
              <a:rPr lang="hu-HU" sz="3726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>41 marketing teendő,</a:t>
            </a:r>
            <a:b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>amelyet a piacvezetőknél elvégzünk…</a:t>
            </a:r>
            <a:b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/>
            </a:r>
            <a:b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>… és amelyek a cégednek  is növekedést hoznak</a:t>
            </a:r>
            <a:br>
              <a:rPr lang="hu-HU" sz="2320" b="1">
                <a:solidFill>
                  <a:schemeClr val="tx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2320">
                <a:solidFill>
                  <a:schemeClr val="bg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/>
            </a:r>
            <a:br>
              <a:rPr lang="hu-HU" sz="2320">
                <a:solidFill>
                  <a:schemeClr val="bg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r>
              <a:rPr lang="hu-HU" sz="3375">
                <a:solidFill>
                  <a:schemeClr val="bg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  <a:t/>
            </a:r>
            <a:br>
              <a:rPr lang="hu-HU" sz="3375">
                <a:solidFill>
                  <a:schemeClr val="bg1"/>
                </a:solidFill>
                <a:latin typeface="Georgia" panose="02040502050405020303" pitchFamily="18" charset="0"/>
                <a:cs typeface="Helvetica" panose="020B0604020202020204" pitchFamily="34" charset="0"/>
                <a:sym typeface="Helvetica" panose="020B0604020202020204" pitchFamily="34" charset="0"/>
              </a:rPr>
            </a:br>
            <a:endParaRPr lang="hu-HU" sz="1547">
              <a:solidFill>
                <a:schemeClr val="bg1"/>
              </a:solidFill>
              <a:latin typeface="Calibri" panose="020F0502020204030204" pitchFamily="34" charset="0"/>
              <a:cs typeface="Helvetica" panose="020B0604020202020204" pitchFamily="34" charset="0"/>
              <a:sym typeface="Helvetica" panose="020B0604020202020204" pitchFamily="34" charset="0"/>
            </a:endParaRPr>
          </a:p>
        </p:txBody>
      </p:sp>
      <p:pic>
        <p:nvPicPr>
          <p:cNvPr id="3" name="Kép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/>
            </a:extLst>
          </a:blip>
          <a:stretch>
            <a:fillRect/>
          </a:stretch>
        </p:blipFill>
        <p:spPr>
          <a:xfrm>
            <a:off x="2349334" y="1707559"/>
            <a:ext cx="2709193" cy="3491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0660" name="Kép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199188"/>
            <a:ext cx="12192000" cy="658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46138" y="763588"/>
            <a:ext cx="9640887" cy="1400175"/>
          </a:xfrm>
        </p:spPr>
        <p:txBody>
          <a:bodyPr rtlCol="0">
            <a:noAutofit/>
          </a:bodyPr>
          <a:lstStyle/>
          <a:p>
            <a:pPr defTabSz="457184" fontAlgn="auto">
              <a:spcAft>
                <a:spcPts val="0"/>
              </a:spcAft>
              <a:defRPr/>
            </a:pPr>
            <a:r>
              <a:rPr lang="hu-HU" dirty="0" smtClean="0"/>
              <a:t>VEVŐKBEN </a:t>
            </a:r>
            <a:r>
              <a:rPr lang="hu-HU" dirty="0"/>
              <a:t>GAZDAG MARKETINGET!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sz="2250" dirty="0"/>
              <a:t>Jagodics Rita</a:t>
            </a:r>
            <a:br>
              <a:rPr lang="hu-HU" sz="2250" dirty="0"/>
            </a:br>
            <a:r>
              <a:rPr lang="hu-HU" sz="2250" dirty="0"/>
              <a:t>Kereskedelmi</a:t>
            </a:r>
            <a:br>
              <a:rPr lang="hu-HU" sz="2250" dirty="0"/>
            </a:br>
            <a:r>
              <a:rPr lang="hu-HU" sz="2250" dirty="0"/>
              <a:t>Marketing Trendek Kft.  - </a:t>
            </a:r>
            <a:r>
              <a:rPr lang="hu-HU" sz="2250" dirty="0" smtClean="0"/>
              <a:t/>
            </a:r>
            <a:br>
              <a:rPr lang="hu-HU" sz="2250" dirty="0" smtClean="0"/>
            </a:br>
            <a:r>
              <a:rPr lang="hu-HU" sz="2250" dirty="0" err="1" smtClean="0"/>
              <a:t>www.nagykermarketing.hu</a:t>
            </a:r>
            <a:endParaRPr lang="hu-HU" sz="2250" dirty="0"/>
          </a:p>
        </p:txBody>
      </p:sp>
      <p:pic>
        <p:nvPicPr>
          <p:cNvPr id="189442" name="Picture 2" descr="https://encrypted-tbn2.gstatic.com/images?q=tbn:ANd9GcQnjzGAMmM7aC_eoGqmG6UBMEdeo3fFzrNKw-Oy5KyyajhyzzewY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/>
            </a:extLst>
          </a:blip>
          <a:srcRect/>
          <a:stretch>
            <a:fillRect/>
          </a:stretch>
        </p:blipFill>
        <p:spPr bwMode="auto">
          <a:xfrm>
            <a:off x="4880865" y="2163234"/>
            <a:ext cx="4183819" cy="22277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191</TotalTime>
  <Words>773</Words>
  <Application>Microsoft Office PowerPoint</Application>
  <PresentationFormat>Custom</PresentationFormat>
  <Paragraphs>163</Paragraphs>
  <Slides>30</Slides>
  <Notes>21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9</vt:i4>
      </vt:variant>
      <vt:variant>
        <vt:lpstr>Tervezősablon</vt:lpstr>
      </vt:variant>
      <vt:variant>
        <vt:i4>4</vt:i4>
      </vt:variant>
      <vt:variant>
        <vt:lpstr>Diacímek</vt:lpstr>
      </vt:variant>
      <vt:variant>
        <vt:i4>30</vt:i4>
      </vt:variant>
    </vt:vector>
  </HeadingPairs>
  <TitlesOfParts>
    <vt:vector size="43" baseType="lpstr">
      <vt:lpstr>Century Gothic</vt:lpstr>
      <vt:lpstr>Arial</vt:lpstr>
      <vt:lpstr>Wingdings 3</vt:lpstr>
      <vt:lpstr>Calibri</vt:lpstr>
      <vt:lpstr>Gill Sans</vt:lpstr>
      <vt:lpstr>ヒラギノ角ゴ ProN W3</vt:lpstr>
      <vt:lpstr>Verdana</vt:lpstr>
      <vt:lpstr>Georgia</vt:lpstr>
      <vt:lpstr>Helvetica</vt:lpstr>
      <vt:lpstr>Ion</vt:lpstr>
      <vt:lpstr>Ion</vt:lpstr>
      <vt:lpstr>Ion</vt:lpstr>
      <vt:lpstr>Ion</vt:lpstr>
      <vt:lpstr>1. dia</vt:lpstr>
      <vt:lpstr>Partnereink emiatt növekedtek –  Mitől függ a siker marketing szempontból? </vt:lpstr>
      <vt:lpstr>Partnereink emiatt növekedtek –  Mitől függ a siker marketing szempontból? </vt:lpstr>
      <vt:lpstr>ÖSSZEFOGÁS EGY SIKERES KAMPÁNYBAN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Népszerűsítés = támogatás a viszonteladók felé, kampány a végfelhasználók felé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 SIKER:</vt:lpstr>
      <vt:lpstr>AJÁNDÉK  41 marketing teendő, amelyet a piacvezetőknél elvégzünk…  … és amelyek a cégednek  is növekedést hoznak   </vt:lpstr>
      <vt:lpstr>VEVŐKBEN GAZDAG MARKETINGET!     Jagodics Rita Kereskedelmi Marketing Trendek Kft.  -  www.nagykermarketing.hu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 lojalitás: akkor 3 az igazság: Hogyan fog össze egy átütő kampányban a gyártó, a kereskedő és a vevő?</dc:title>
  <dc:creator>Jagodics Rita</dc:creator>
  <cp:lastModifiedBy>helpdesk</cp:lastModifiedBy>
  <cp:revision>31</cp:revision>
  <dcterms:created xsi:type="dcterms:W3CDTF">2014-09-18T07:44:46Z</dcterms:created>
  <dcterms:modified xsi:type="dcterms:W3CDTF">2014-09-18T11:42:31Z</dcterms:modified>
</cp:coreProperties>
</file>