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aveSubsetFonts="1" autoCompressPictures="0">
  <p:sldMasterIdLst>
    <p:sldMasterId id="2147483650" r:id="rId1"/>
  </p:sldMasterIdLst>
  <p:notesMasterIdLst>
    <p:notesMasterId r:id="rId19"/>
  </p:notesMasterIdLst>
  <p:handoutMasterIdLst>
    <p:handoutMasterId r:id="rId20"/>
  </p:handoutMasterIdLst>
  <p:sldIdLst>
    <p:sldId id="500" r:id="rId2"/>
    <p:sldId id="637" r:id="rId3"/>
    <p:sldId id="646" r:id="rId4"/>
    <p:sldId id="642" r:id="rId5"/>
    <p:sldId id="645" r:id="rId6"/>
    <p:sldId id="647" r:id="rId7"/>
    <p:sldId id="644" r:id="rId8"/>
    <p:sldId id="654" r:id="rId9"/>
    <p:sldId id="638" r:id="rId10"/>
    <p:sldId id="639" r:id="rId11"/>
    <p:sldId id="640" r:id="rId12"/>
    <p:sldId id="641" r:id="rId13"/>
    <p:sldId id="649" r:id="rId14"/>
    <p:sldId id="648" r:id="rId15"/>
    <p:sldId id="650" r:id="rId16"/>
    <p:sldId id="653" r:id="rId17"/>
    <p:sldId id="652" r:id="rId18"/>
  </p:sldIdLst>
  <p:sldSz cx="9144000" cy="6858000" type="screen4x3"/>
  <p:notesSz cx="6788150" cy="9923463"/>
  <p:defaultTextStyle>
    <a:defPPr>
      <a:defRPr lang="hu-HU"/>
    </a:defPPr>
    <a:lvl1pPr algn="l" rtl="0" fontAlgn="base">
      <a:spcBef>
        <a:spcPct val="0"/>
      </a:spcBef>
      <a:spcAft>
        <a:spcPct val="0"/>
      </a:spcAft>
      <a:buClr>
        <a:srgbClr val="A9D82A"/>
      </a:buClr>
      <a:buFont typeface="Wingdings" charset="0"/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buClr>
        <a:srgbClr val="A9D82A"/>
      </a:buClr>
      <a:buFont typeface="Wingdings" charset="0"/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buClr>
        <a:srgbClr val="A9D82A"/>
      </a:buClr>
      <a:buFont typeface="Wingdings" charset="0"/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buClr>
        <a:srgbClr val="A9D82A"/>
      </a:buClr>
      <a:buFont typeface="Wingdings" charset="0"/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buClr>
        <a:srgbClr val="A9D82A"/>
      </a:buClr>
      <a:buFont typeface="Wingdings" charset="0"/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1400" b="1" kern="1200">
        <a:solidFill>
          <a:schemeClr val="tx1"/>
        </a:solidFill>
        <a:latin typeface="Verdana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3300"/>
    <a:srgbClr val="156CED"/>
    <a:srgbClr val="A9D82A"/>
    <a:srgbClr val="FE7F00"/>
    <a:srgbClr val="F42F0E"/>
    <a:srgbClr val="C0C0C0"/>
    <a:srgbClr val="455147"/>
    <a:srgbClr val="5A97CC"/>
    <a:srgbClr val="003366"/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8136" autoAdjust="0"/>
  </p:normalViewPr>
  <p:slideViewPr>
    <p:cSldViewPr snapToGrid="0" snapToObjects="1">
      <p:cViewPr>
        <p:scale>
          <a:sx n="66" d="100"/>
          <a:sy n="66" d="100"/>
        </p:scale>
        <p:origin x="-1290" y="-1008"/>
      </p:cViewPr>
      <p:guideLst>
        <p:guide orient="horz" pos="1267"/>
        <p:guide orient="horz" pos="2691"/>
        <p:guide orient="horz" pos="3571"/>
        <p:guide orient="horz" pos="2037"/>
        <p:guide pos="2129"/>
        <p:guide pos="24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munkalap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munkalap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munkalap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munkalap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munkalap5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90953981114613"/>
          <c:y val="1.4757567379604548E-2"/>
          <c:w val="0.61404705779668889"/>
          <c:h val="0.95739274371699357"/>
        </c:manualLayout>
      </c:layout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sdfasdf</c:v>
                </c:pt>
              </c:strCache>
            </c:strRef>
          </c:tx>
          <c:spPr>
            <a:solidFill>
              <a:srgbClr val="A9D82A"/>
            </a:solidFill>
            <a:scene3d>
              <a:camera prst="orthographicFront"/>
              <a:lightRig rig="threePt" dir="t"/>
            </a:scene3d>
            <a:sp3d prstMaterial="matte">
              <a:bevelT/>
            </a:sp3d>
          </c:spPr>
          <c:dPt>
            <c:idx val="0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2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3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4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5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6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7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8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9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0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1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Lbls>
            <c:dLbl>
              <c:idx val="0"/>
              <c:layout>
                <c:manualLayout>
                  <c:x val="2.3802793140710276E-2"/>
                  <c:y val="2.7759832645493426E-3"/>
                </c:manualLayout>
              </c:layout>
              <c:showVal val="1"/>
            </c:dLbl>
            <c:numFmt formatCode="#,##0" sourceLinked="0"/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Val val="1"/>
          </c:dLbls>
          <c:cat>
            <c:strRef>
              <c:f>Munka1!$A$2:$A$13</c:f>
              <c:strCache>
                <c:ptCount val="9"/>
                <c:pt idx="0">
                  <c:v>Kategória 1</c:v>
                </c:pt>
                <c:pt idx="1">
                  <c:v>Kategória 2</c:v>
                </c:pt>
                <c:pt idx="2">
                  <c:v>Kategória 3</c:v>
                </c:pt>
                <c:pt idx="3">
                  <c:v>Kategória 4</c:v>
                </c:pt>
                <c:pt idx="4">
                  <c:v>Kategória 5</c:v>
                </c:pt>
                <c:pt idx="5">
                  <c:v>Kategória 6</c:v>
                </c:pt>
                <c:pt idx="6">
                  <c:v>Kategória 7</c:v>
                </c:pt>
                <c:pt idx="7">
                  <c:v>Kategória 8</c:v>
                </c:pt>
                <c:pt idx="8">
                  <c:v>Kategória 9</c:v>
                </c:pt>
              </c:strCache>
            </c:strRef>
          </c:cat>
          <c:val>
            <c:numRef>
              <c:f>Munka1!$B$2:$B$13</c:f>
              <c:numCache>
                <c:formatCode>General</c:formatCode>
                <c:ptCount val="12"/>
                <c:pt idx="0">
                  <c:v>96.006343829334071</c:v>
                </c:pt>
                <c:pt idx="1">
                  <c:v>103.96686879930563</c:v>
                </c:pt>
                <c:pt idx="2">
                  <c:v>63.375775482714701</c:v>
                </c:pt>
                <c:pt idx="3">
                  <c:v>98.951755581294847</c:v>
                </c:pt>
                <c:pt idx="4">
                  <c:v>108.78217846847657</c:v>
                </c:pt>
                <c:pt idx="5">
                  <c:v>142.38018534120516</c:v>
                </c:pt>
                <c:pt idx="6">
                  <c:v>114.50242370871383</c:v>
                </c:pt>
                <c:pt idx="7">
                  <c:v>92.909705625676196</c:v>
                </c:pt>
                <c:pt idx="8">
                  <c:v>90.354622058865544</c:v>
                </c:pt>
                <c:pt idx="9">
                  <c:v>102.59738728858258</c:v>
                </c:pt>
                <c:pt idx="10">
                  <c:v>101.044893604641</c:v>
                </c:pt>
                <c:pt idx="11">
                  <c:v>95.049442892666576</c:v>
                </c:pt>
              </c:numCache>
            </c:numRef>
          </c:val>
        </c:ser>
        <c:gapWidth val="18"/>
        <c:axId val="89426944"/>
        <c:axId val="89432832"/>
      </c:barChart>
      <c:catAx>
        <c:axId val="89426944"/>
        <c:scaling>
          <c:orientation val="maxMin"/>
        </c:scaling>
        <c:delete val="1"/>
        <c:axPos val="l"/>
        <c:tickLblPos val="none"/>
        <c:crossAx val="89432832"/>
        <c:crossesAt val="100"/>
        <c:auto val="1"/>
        <c:lblAlgn val="ctr"/>
        <c:lblOffset val="100"/>
      </c:catAx>
      <c:valAx>
        <c:axId val="89432832"/>
        <c:scaling>
          <c:orientation val="minMax"/>
          <c:max val="150"/>
          <c:min val="50"/>
        </c:scaling>
        <c:delete val="1"/>
        <c:axPos val="t"/>
        <c:numFmt formatCode="#,##0" sourceLinked="0"/>
        <c:majorTickMark val="none"/>
        <c:tickLblPos val="none"/>
        <c:crossAx val="89426944"/>
        <c:crosses val="autoZero"/>
        <c:crossBetween val="between"/>
        <c:majorUnit val="10"/>
      </c:valAx>
    </c:plotArea>
    <c:plotVisOnly val="1"/>
    <c:dispBlanksAs val="gap"/>
  </c:chart>
  <c:txPr>
    <a:bodyPr/>
    <a:lstStyle/>
    <a:p>
      <a:pPr>
        <a:defRPr sz="1800"/>
      </a:pPr>
      <a:endParaRPr lang="hu-H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90953981114613"/>
          <c:y val="1.4757567379604548E-2"/>
          <c:w val="0.61404705779668911"/>
          <c:h val="0.95739274371699357"/>
        </c:manualLayout>
      </c:layout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sdfasdf</c:v>
                </c:pt>
              </c:strCache>
            </c:strRef>
          </c:tx>
          <c:spPr>
            <a:solidFill>
              <a:srgbClr val="A9D82A"/>
            </a:solidFill>
            <a:scene3d>
              <a:camera prst="orthographicFront"/>
              <a:lightRig rig="threePt" dir="t"/>
            </a:scene3d>
            <a:sp3d prstMaterial="matte">
              <a:bevelT/>
            </a:sp3d>
          </c:spPr>
          <c:dPt>
            <c:idx val="0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2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3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4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5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6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7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8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9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0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1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Lbls>
            <c:dLbl>
              <c:idx val="0"/>
              <c:layout>
                <c:manualLayout>
                  <c:x val="2.3802793140710276E-2"/>
                  <c:y val="2.7759832645493417E-3"/>
                </c:manualLayout>
              </c:layout>
              <c:showVal val="1"/>
            </c:dLbl>
            <c:numFmt formatCode="#,##0" sourceLinked="0"/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Val val="1"/>
          </c:dLbls>
          <c:cat>
            <c:strRef>
              <c:f>Munka1!$A$2:$A$13</c:f>
              <c:strCache>
                <c:ptCount val="9"/>
                <c:pt idx="0">
                  <c:v>Kategória 1</c:v>
                </c:pt>
                <c:pt idx="1">
                  <c:v>Kategória 2</c:v>
                </c:pt>
                <c:pt idx="2">
                  <c:v>Kategória 3</c:v>
                </c:pt>
                <c:pt idx="3">
                  <c:v>Kategória 4</c:v>
                </c:pt>
                <c:pt idx="4">
                  <c:v>Kategória 5</c:v>
                </c:pt>
                <c:pt idx="5">
                  <c:v>Kategória 6</c:v>
                </c:pt>
                <c:pt idx="6">
                  <c:v>Kategória 7</c:v>
                </c:pt>
                <c:pt idx="7">
                  <c:v>Kategória 8</c:v>
                </c:pt>
                <c:pt idx="8">
                  <c:v>Kategória 9</c:v>
                </c:pt>
              </c:strCache>
            </c:strRef>
          </c:cat>
          <c:val>
            <c:numRef>
              <c:f>Munka1!$B$2:$B$13</c:f>
              <c:numCache>
                <c:formatCode>General</c:formatCode>
                <c:ptCount val="12"/>
                <c:pt idx="0">
                  <c:v>108.66294928667455</c:v>
                </c:pt>
                <c:pt idx="1">
                  <c:v>91.395157277762578</c:v>
                </c:pt>
                <c:pt idx="2">
                  <c:v>99.791027363923874</c:v>
                </c:pt>
                <c:pt idx="3">
                  <c:v>112.92748906745634</c:v>
                </c:pt>
                <c:pt idx="4">
                  <c:v>94.497696219803188</c:v>
                </c:pt>
                <c:pt idx="5">
                  <c:v>86.520529773206562</c:v>
                </c:pt>
                <c:pt idx="6">
                  <c:v>94.920531752665227</c:v>
                </c:pt>
                <c:pt idx="7">
                  <c:v>100.86739676919187</c:v>
                </c:pt>
                <c:pt idx="8">
                  <c:v>106.38946164109923</c:v>
                </c:pt>
                <c:pt idx="9">
                  <c:v>107.61732518525697</c:v>
                </c:pt>
                <c:pt idx="10">
                  <c:v>100.37409185658282</c:v>
                </c:pt>
                <c:pt idx="11">
                  <c:v>91.859648058533608</c:v>
                </c:pt>
              </c:numCache>
            </c:numRef>
          </c:val>
        </c:ser>
        <c:gapWidth val="18"/>
        <c:axId val="90001408"/>
        <c:axId val="90002944"/>
      </c:barChart>
      <c:catAx>
        <c:axId val="90001408"/>
        <c:scaling>
          <c:orientation val="maxMin"/>
        </c:scaling>
        <c:delete val="1"/>
        <c:axPos val="l"/>
        <c:tickLblPos val="none"/>
        <c:crossAx val="90002944"/>
        <c:crossesAt val="100"/>
        <c:auto val="1"/>
        <c:lblAlgn val="ctr"/>
        <c:lblOffset val="100"/>
      </c:catAx>
      <c:valAx>
        <c:axId val="90002944"/>
        <c:scaling>
          <c:orientation val="minMax"/>
          <c:max val="150"/>
          <c:min val="50"/>
        </c:scaling>
        <c:delete val="1"/>
        <c:axPos val="t"/>
        <c:numFmt formatCode="#,##0" sourceLinked="0"/>
        <c:majorTickMark val="none"/>
        <c:tickLblPos val="none"/>
        <c:crossAx val="90001408"/>
        <c:crosses val="autoZero"/>
        <c:crossBetween val="between"/>
        <c:majorUnit val="10"/>
      </c:valAx>
    </c:plotArea>
    <c:plotVisOnly val="1"/>
    <c:dispBlanksAs val="gap"/>
  </c:chart>
  <c:txPr>
    <a:bodyPr/>
    <a:lstStyle/>
    <a:p>
      <a:pPr>
        <a:defRPr sz="1800"/>
      </a:pPr>
      <a:endParaRPr lang="hu-HU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90953981114613"/>
          <c:y val="1.4757567379604548E-2"/>
          <c:w val="0.61404705779668933"/>
          <c:h val="0.95739274371699357"/>
        </c:manualLayout>
      </c:layout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sdfasdf</c:v>
                </c:pt>
              </c:strCache>
            </c:strRef>
          </c:tx>
          <c:spPr>
            <a:solidFill>
              <a:srgbClr val="A9D82A"/>
            </a:solidFill>
            <a:scene3d>
              <a:camera prst="orthographicFront"/>
              <a:lightRig rig="threePt" dir="t"/>
            </a:scene3d>
            <a:sp3d prstMaterial="matte">
              <a:bevelT/>
            </a:sp3d>
          </c:spPr>
          <c:dPt>
            <c:idx val="0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2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3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4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5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6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7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8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9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0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1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Lbls>
            <c:dLbl>
              <c:idx val="0"/>
              <c:layout>
                <c:manualLayout>
                  <c:x val="2.3802793140710276E-2"/>
                  <c:y val="2.7759832645493435E-3"/>
                </c:manualLayout>
              </c:layout>
              <c:showVal val="1"/>
            </c:dLbl>
            <c:numFmt formatCode="#,##0" sourceLinked="0"/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Val val="1"/>
          </c:dLbls>
          <c:cat>
            <c:strRef>
              <c:f>Munka1!$A$2:$A$13</c:f>
              <c:strCache>
                <c:ptCount val="9"/>
                <c:pt idx="0">
                  <c:v>Kategória 1</c:v>
                </c:pt>
                <c:pt idx="1">
                  <c:v>Kategória 2</c:v>
                </c:pt>
                <c:pt idx="2">
                  <c:v>Kategória 3</c:v>
                </c:pt>
                <c:pt idx="3">
                  <c:v>Kategória 4</c:v>
                </c:pt>
                <c:pt idx="4">
                  <c:v>Kategória 5</c:v>
                </c:pt>
                <c:pt idx="5">
                  <c:v>Kategória 6</c:v>
                </c:pt>
                <c:pt idx="6">
                  <c:v>Kategória 7</c:v>
                </c:pt>
                <c:pt idx="7">
                  <c:v>Kategória 8</c:v>
                </c:pt>
                <c:pt idx="8">
                  <c:v>Kategória 9</c:v>
                </c:pt>
              </c:strCache>
            </c:strRef>
          </c:cat>
          <c:val>
            <c:numRef>
              <c:f>Munka1!$B$2:$B$13</c:f>
              <c:numCache>
                <c:formatCode>0</c:formatCode>
                <c:ptCount val="12"/>
                <c:pt idx="0">
                  <c:v>98.180487627817868</c:v>
                </c:pt>
                <c:pt idx="1">
                  <c:v>101.80730802821128</c:v>
                </c:pt>
                <c:pt idx="2">
                  <c:v>144.98337491371581</c:v>
                </c:pt>
                <c:pt idx="3">
                  <c:v>88.878898663427705</c:v>
                </c:pt>
                <c:pt idx="4">
                  <c:v>83.839028423706111</c:v>
                </c:pt>
                <c:pt idx="5">
                  <c:v>54.909317681916804</c:v>
                </c:pt>
                <c:pt idx="6">
                  <c:v>98.947598285910701</c:v>
                </c:pt>
                <c:pt idx="7">
                  <c:v>103.04163415408907</c:v>
                </c:pt>
                <c:pt idx="8">
                  <c:v>95.990980520096869</c:v>
                </c:pt>
                <c:pt idx="9">
                  <c:v>99.809319800640949</c:v>
                </c:pt>
                <c:pt idx="10">
                  <c:v>99.179378118786289</c:v>
                </c:pt>
                <c:pt idx="11">
                  <c:v>102.12711088033171</c:v>
                </c:pt>
              </c:numCache>
            </c:numRef>
          </c:val>
        </c:ser>
        <c:gapWidth val="18"/>
        <c:axId val="90068480"/>
        <c:axId val="90070016"/>
      </c:barChart>
      <c:catAx>
        <c:axId val="90068480"/>
        <c:scaling>
          <c:orientation val="maxMin"/>
        </c:scaling>
        <c:delete val="1"/>
        <c:axPos val="l"/>
        <c:tickLblPos val="none"/>
        <c:crossAx val="90070016"/>
        <c:crossesAt val="100"/>
        <c:auto val="1"/>
        <c:lblAlgn val="ctr"/>
        <c:lblOffset val="100"/>
      </c:catAx>
      <c:valAx>
        <c:axId val="90070016"/>
        <c:scaling>
          <c:orientation val="minMax"/>
          <c:max val="150"/>
          <c:min val="50"/>
        </c:scaling>
        <c:delete val="1"/>
        <c:axPos val="t"/>
        <c:numFmt formatCode="#,##0" sourceLinked="0"/>
        <c:majorTickMark val="none"/>
        <c:tickLblPos val="none"/>
        <c:crossAx val="90068480"/>
        <c:crosses val="autoZero"/>
        <c:crossBetween val="between"/>
        <c:majorUnit val="10"/>
      </c:valAx>
    </c:plotArea>
    <c:plotVisOnly val="1"/>
    <c:dispBlanksAs val="gap"/>
  </c:chart>
  <c:txPr>
    <a:bodyPr/>
    <a:lstStyle/>
    <a:p>
      <a:pPr>
        <a:defRPr sz="1800"/>
      </a:pPr>
      <a:endParaRPr lang="hu-H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90953981114613"/>
          <c:y val="1.4757567379604548E-2"/>
          <c:w val="0.61404705779668856"/>
          <c:h val="0.95739274371699357"/>
        </c:manualLayout>
      </c:layout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sdfasdf</c:v>
                </c:pt>
              </c:strCache>
            </c:strRef>
          </c:tx>
          <c:spPr>
            <a:solidFill>
              <a:srgbClr val="A9D82A"/>
            </a:solidFill>
            <a:scene3d>
              <a:camera prst="orthographicFront"/>
              <a:lightRig rig="threePt" dir="t"/>
            </a:scene3d>
            <a:sp3d prstMaterial="matte">
              <a:bevelT/>
            </a:sp3d>
          </c:spPr>
          <c:dPt>
            <c:idx val="0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2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3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4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5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6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7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8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9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0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1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Lbls>
            <c:dLbl>
              <c:idx val="0"/>
              <c:layout>
                <c:manualLayout>
                  <c:x val="2.3802793140710276E-2"/>
                  <c:y val="2.7759832645493409E-3"/>
                </c:manualLayout>
              </c:layout>
              <c:showVal val="1"/>
            </c:dLbl>
            <c:numFmt formatCode="#,##0" sourceLinked="0"/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Val val="1"/>
          </c:dLbls>
          <c:cat>
            <c:strRef>
              <c:f>Munka1!$A$2:$A$13</c:f>
              <c:strCache>
                <c:ptCount val="9"/>
                <c:pt idx="0">
                  <c:v>Kategória 1</c:v>
                </c:pt>
                <c:pt idx="1">
                  <c:v>Kategória 2</c:v>
                </c:pt>
                <c:pt idx="2">
                  <c:v>Kategória 3</c:v>
                </c:pt>
                <c:pt idx="3">
                  <c:v>Kategória 4</c:v>
                </c:pt>
                <c:pt idx="4">
                  <c:v>Kategória 5</c:v>
                </c:pt>
                <c:pt idx="5">
                  <c:v>Kategória 6</c:v>
                </c:pt>
                <c:pt idx="6">
                  <c:v>Kategória 7</c:v>
                </c:pt>
                <c:pt idx="7">
                  <c:v>Kategória 8</c:v>
                </c:pt>
                <c:pt idx="8">
                  <c:v>Kategória 9</c:v>
                </c:pt>
              </c:strCache>
            </c:strRef>
          </c:cat>
          <c:val>
            <c:numRef>
              <c:f>Munka1!$B$2:$B$13</c:f>
              <c:numCache>
                <c:formatCode>0</c:formatCode>
                <c:ptCount val="12"/>
                <c:pt idx="0">
                  <c:v>106.36830413904515</c:v>
                </c:pt>
                <c:pt idx="1">
                  <c:v>93.674411137538314</c:v>
                </c:pt>
                <c:pt idx="2">
                  <c:v>121.87414712332908</c:v>
                </c:pt>
                <c:pt idx="3">
                  <c:v>101.97023401659273</c:v>
                </c:pt>
                <c:pt idx="4">
                  <c:v>86.336395082291858</c:v>
                </c:pt>
                <c:pt idx="5">
                  <c:v>72.616994151550188</c:v>
                </c:pt>
                <c:pt idx="6">
                  <c:v>97.229839083616909</c:v>
                </c:pt>
                <c:pt idx="7">
                  <c:v>101.51214979565461</c:v>
                </c:pt>
                <c:pt idx="8">
                  <c:v>101.54834543896645</c:v>
                </c:pt>
                <c:pt idx="9">
                  <c:v>102.0979874149758</c:v>
                </c:pt>
                <c:pt idx="10">
                  <c:v>104.45984190020465</c:v>
                </c:pt>
                <c:pt idx="11">
                  <c:v>87.428789972320018</c:v>
                </c:pt>
              </c:numCache>
            </c:numRef>
          </c:val>
        </c:ser>
        <c:gapWidth val="18"/>
        <c:axId val="90401024"/>
        <c:axId val="90587136"/>
      </c:barChart>
      <c:catAx>
        <c:axId val="90401024"/>
        <c:scaling>
          <c:orientation val="maxMin"/>
        </c:scaling>
        <c:delete val="1"/>
        <c:axPos val="l"/>
        <c:tickLblPos val="none"/>
        <c:crossAx val="90587136"/>
        <c:crossesAt val="100"/>
        <c:auto val="1"/>
        <c:lblAlgn val="ctr"/>
        <c:lblOffset val="100"/>
      </c:catAx>
      <c:valAx>
        <c:axId val="90587136"/>
        <c:scaling>
          <c:orientation val="minMax"/>
          <c:max val="150"/>
          <c:min val="50"/>
        </c:scaling>
        <c:delete val="1"/>
        <c:axPos val="t"/>
        <c:numFmt formatCode="#,##0" sourceLinked="0"/>
        <c:majorTickMark val="none"/>
        <c:tickLblPos val="none"/>
        <c:crossAx val="90401024"/>
        <c:crosses val="autoZero"/>
        <c:crossBetween val="between"/>
        <c:majorUnit val="10"/>
      </c:valAx>
    </c:plotArea>
    <c:plotVisOnly val="1"/>
    <c:dispBlanksAs val="gap"/>
  </c:chart>
  <c:txPr>
    <a:bodyPr/>
    <a:lstStyle/>
    <a:p>
      <a:pPr>
        <a:defRPr sz="1800"/>
      </a:pPr>
      <a:endParaRPr lang="hu-HU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90953981114613"/>
          <c:y val="1.4757567379604548E-2"/>
          <c:w val="0.61404705779668889"/>
          <c:h val="0.95739274371699357"/>
        </c:manualLayout>
      </c:layout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sdfasdf</c:v>
                </c:pt>
              </c:strCache>
            </c:strRef>
          </c:tx>
          <c:spPr>
            <a:solidFill>
              <a:srgbClr val="A9D82A"/>
            </a:solidFill>
            <a:scene3d>
              <a:camera prst="orthographicFront"/>
              <a:lightRig rig="threePt" dir="t"/>
            </a:scene3d>
            <a:sp3d prstMaterial="matte">
              <a:bevelT/>
            </a:sp3d>
          </c:spPr>
          <c:dPt>
            <c:idx val="0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2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3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4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5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6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7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8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9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0"/>
            <c:spPr>
              <a:solidFill>
                <a:srgbClr val="8FD400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Pt>
            <c:idx val="11"/>
            <c:spPr>
              <a:solidFill>
                <a:srgbClr val="FFFFFF"/>
              </a:solidFill>
              <a:scene3d>
                <a:camera prst="orthographicFront"/>
                <a:lightRig rig="threePt" dir="t"/>
              </a:scene3d>
              <a:sp3d prstMaterial="matte">
                <a:bevelT/>
              </a:sp3d>
            </c:spPr>
          </c:dPt>
          <c:dLbls>
            <c:dLbl>
              <c:idx val="0"/>
              <c:layout>
                <c:manualLayout>
                  <c:x val="2.3802793140710276E-2"/>
                  <c:y val="2.77598326454934E-3"/>
                </c:manualLayout>
              </c:layout>
              <c:showVal val="1"/>
            </c:dLbl>
            <c:numFmt formatCode="#,##0" sourceLinked="0"/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Val val="1"/>
          </c:dLbls>
          <c:cat>
            <c:strRef>
              <c:f>Munka1!$A$2:$A$13</c:f>
              <c:strCache>
                <c:ptCount val="9"/>
                <c:pt idx="0">
                  <c:v>Kategória 1</c:v>
                </c:pt>
                <c:pt idx="1">
                  <c:v>Kategória 2</c:v>
                </c:pt>
                <c:pt idx="2">
                  <c:v>Kategória 3</c:v>
                </c:pt>
                <c:pt idx="3">
                  <c:v>Kategória 4</c:v>
                </c:pt>
                <c:pt idx="4">
                  <c:v>Kategória 5</c:v>
                </c:pt>
                <c:pt idx="5">
                  <c:v>Kategória 6</c:v>
                </c:pt>
                <c:pt idx="6">
                  <c:v>Kategória 7</c:v>
                </c:pt>
                <c:pt idx="7">
                  <c:v>Kategória 8</c:v>
                </c:pt>
                <c:pt idx="8">
                  <c:v>Kategória 9</c:v>
                </c:pt>
              </c:strCache>
            </c:strRef>
          </c:cat>
          <c:val>
            <c:numRef>
              <c:f>Munka1!$B$2:$B$13</c:f>
              <c:numCache>
                <c:formatCode>0</c:formatCode>
                <c:ptCount val="12"/>
                <c:pt idx="0">
                  <c:v>95.872132858697881</c:v>
                </c:pt>
                <c:pt idx="1">
                  <c:v>104.10017955245709</c:v>
                </c:pt>
                <c:pt idx="2">
                  <c:v>85.821410035869079</c:v>
                </c:pt>
                <c:pt idx="3">
                  <c:v>98.722915225121639</c:v>
                </c:pt>
                <c:pt idx="4">
                  <c:v>108.85660366403297</c:v>
                </c:pt>
                <c:pt idx="5">
                  <c:v>117.74937371142077</c:v>
                </c:pt>
                <c:pt idx="6">
                  <c:v>101.79558889983741</c:v>
                </c:pt>
                <c:pt idx="7">
                  <c:v>99.019840554420298</c:v>
                </c:pt>
                <c:pt idx="8">
                  <c:v>98.996378922653818</c:v>
                </c:pt>
                <c:pt idx="9">
                  <c:v>98.640106828433758</c:v>
                </c:pt>
                <c:pt idx="10">
                  <c:v>97.109177822964654</c:v>
                </c:pt>
                <c:pt idx="11">
                  <c:v>108.14852489244463</c:v>
                </c:pt>
              </c:numCache>
            </c:numRef>
          </c:val>
        </c:ser>
        <c:gapWidth val="18"/>
        <c:axId val="90603520"/>
        <c:axId val="90605056"/>
      </c:barChart>
      <c:catAx>
        <c:axId val="90603520"/>
        <c:scaling>
          <c:orientation val="maxMin"/>
        </c:scaling>
        <c:delete val="1"/>
        <c:axPos val="l"/>
        <c:tickLblPos val="none"/>
        <c:crossAx val="90605056"/>
        <c:crossesAt val="100"/>
        <c:auto val="1"/>
        <c:lblAlgn val="ctr"/>
        <c:lblOffset val="100"/>
      </c:catAx>
      <c:valAx>
        <c:axId val="90605056"/>
        <c:scaling>
          <c:orientation val="minMax"/>
          <c:max val="150"/>
          <c:min val="50"/>
        </c:scaling>
        <c:delete val="1"/>
        <c:axPos val="t"/>
        <c:numFmt formatCode="#,##0" sourceLinked="0"/>
        <c:majorTickMark val="none"/>
        <c:tickLblPos val="none"/>
        <c:crossAx val="90603520"/>
        <c:crosses val="autoZero"/>
        <c:crossBetween val="between"/>
        <c:majorUnit val="10"/>
      </c:valAx>
    </c:plotArea>
    <c:plotVisOnly val="1"/>
    <c:dispBlanksAs val="gap"/>
  </c:chart>
  <c:txPr>
    <a:bodyPr/>
    <a:lstStyle/>
    <a:p>
      <a:pPr>
        <a:defRPr sz="1800"/>
      </a:pPr>
      <a:endParaRPr lang="hu-HU"/>
    </a:p>
  </c:txPr>
  <c:externalData r:id="rId2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4925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68477-E5A3-C441-B780-EBBA2620C014}" type="datetimeFigureOut">
              <a:rPr lang="en-US" smtClean="0"/>
              <a:pPr/>
              <a:t>5/31/2012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4925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1646B-DF6F-E643-A688-CFD1DCF0B3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40004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1532" cy="49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200" b="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5047" y="0"/>
            <a:ext cx="2941532" cy="49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1200" b="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4538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815" y="4713645"/>
            <a:ext cx="5430520" cy="4465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5568"/>
            <a:ext cx="2941532" cy="49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200" b="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5047" y="9425568"/>
            <a:ext cx="2941532" cy="49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1200" b="0">
                <a:cs typeface="+mn-cs"/>
              </a:defRPr>
            </a:lvl1pPr>
          </a:lstStyle>
          <a:p>
            <a:pPr>
              <a:defRPr/>
            </a:pPr>
            <a:fld id="{AB412920-6052-B74F-88B9-64FD79E2FA4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1730443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Fejezetelválaszt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above-thefold.com/joe/NPSH%20Final/NPSH14c.jpg"/>
          <p:cNvPicPr>
            <a:picLocks noChangeAspect="1" noChangeArrowheads="1"/>
          </p:cNvPicPr>
          <p:nvPr userDrawn="1"/>
        </p:nvPicPr>
        <p:blipFill>
          <a:blip r:embed="rId2"/>
          <a:srcRect t="10093"/>
          <a:stretch>
            <a:fillRect/>
          </a:stretch>
        </p:blipFill>
        <p:spPr bwMode="auto">
          <a:xfrm>
            <a:off x="0" y="-1"/>
            <a:ext cx="9130748" cy="6869597"/>
          </a:xfrm>
          <a:prstGeom prst="rect">
            <a:avLst/>
          </a:prstGeom>
          <a:noFill/>
        </p:spPr>
      </p:pic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4495254"/>
            <a:ext cx="9180513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A9D82A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5069929"/>
            <a:ext cx="7772400" cy="576263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smtClean="0"/>
              <a:t>Mintacím szerkesztése</a:t>
            </a:r>
            <a:endParaRPr lang="hu-HU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2614169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Fejezetelválaszt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elizabethhorlemann.com/wp-content/uploads/2011/10/Segmentation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6511" y="5085184"/>
            <a:ext cx="9180512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A9D82A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5373017"/>
            <a:ext cx="7772400" cy="576263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smtClean="0"/>
              <a:t>Mintacím szerkesztése</a:t>
            </a:r>
            <a:endParaRPr lang="hu-HU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3586377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Fejezetelválaszt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0007" y="5085184"/>
            <a:ext cx="9180512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A9D82A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5373017"/>
            <a:ext cx="7772400" cy="576263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smtClean="0"/>
              <a:t>Mintacím szerkesztése</a:t>
            </a:r>
            <a:endParaRPr lang="hu-HU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3586377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Fejezetelválaszt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bluehorizoncommunications.com/wp-content/uploads/2010/12/BRAND-PHOTO1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" y="57149"/>
            <a:ext cx="8901953" cy="6676465"/>
          </a:xfrm>
          <a:prstGeom prst="rect">
            <a:avLst/>
          </a:prstGeom>
          <a:noFill/>
        </p:spPr>
      </p:pic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6511" y="5085184"/>
            <a:ext cx="9180512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A9D82A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5373017"/>
            <a:ext cx="7772400" cy="576263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smtClean="0"/>
              <a:t>Mintacím szerkesztése</a:t>
            </a:r>
            <a:endParaRPr lang="hu-HU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358637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5_Fejezetelválaszt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hugyourcustomer.nl/wp-content/uploads/social-media-strategie.png"/>
          <p:cNvPicPr>
            <a:picLocks noChangeAspect="1" noChangeArrowheads="1"/>
          </p:cNvPicPr>
          <p:nvPr userDrawn="1"/>
        </p:nvPicPr>
        <p:blipFill>
          <a:blip r:embed="rId2"/>
          <a:srcRect r="838"/>
          <a:stretch>
            <a:fillRect/>
          </a:stretch>
        </p:blipFill>
        <p:spPr bwMode="auto">
          <a:xfrm>
            <a:off x="-36511" y="0"/>
            <a:ext cx="9127406" cy="5949280"/>
          </a:xfrm>
          <a:prstGeom prst="rect">
            <a:avLst/>
          </a:prstGeom>
          <a:noFill/>
        </p:spPr>
      </p:pic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6511" y="5085184"/>
            <a:ext cx="9180512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A9D82A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5373017"/>
            <a:ext cx="7772400" cy="576263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smtClean="0"/>
              <a:t>Mintacím szerkesztése</a:t>
            </a:r>
            <a:endParaRPr lang="hu-HU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358637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hu-HU" dirty="0" smtClean="0"/>
              <a:t>Ide kerül egy mondatban a dia üzenete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33351" y="711200"/>
            <a:ext cx="8496944" cy="269528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7950" y="6636524"/>
            <a:ext cx="640873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sp>
        <p:nvSpPr>
          <p:cNvPr id="15" name="Rectangle 22"/>
          <p:cNvSpPr>
            <a:spLocks noGrp="1" noChangeArrowheads="1"/>
          </p:cNvSpPr>
          <p:nvPr>
            <p:ph type="dt" sz="half" idx="14"/>
          </p:nvPr>
        </p:nvSpPr>
        <p:spPr bwMode="auto">
          <a:xfrm>
            <a:off x="6588125" y="6636524"/>
            <a:ext cx="172878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Dátum</a:t>
            </a:r>
            <a:endParaRPr lang="hu-HU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68312" y="5661025"/>
            <a:ext cx="8568183" cy="936625"/>
          </a:xfrm>
          <a:effectLst/>
        </p:spPr>
        <p:txBody>
          <a:bodyPr/>
          <a:lstStyle>
            <a:lvl1pPr marL="0" indent="0" algn="just">
              <a:defRPr sz="1400" b="0">
                <a:effectLst/>
              </a:defRPr>
            </a:lvl1pPr>
          </a:lstStyle>
          <a:p>
            <a:pPr lvl="0"/>
            <a:r>
              <a:rPr lang="hu-HU" dirty="0" smtClean="0"/>
              <a:t>A legfőbb eredmények leírása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122018" y="980728"/>
            <a:ext cx="5040560" cy="216024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107950" y="1268760"/>
            <a:ext cx="8928100" cy="4319240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meg a diagram</a:t>
            </a:r>
          </a:p>
        </p:txBody>
      </p:sp>
      <p:sp>
        <p:nvSpPr>
          <p:cNvPr id="12" name="Dia számának helye 3"/>
          <p:cNvSpPr>
            <a:spLocks noGrp="1"/>
          </p:cNvSpPr>
          <p:nvPr>
            <p:ph type="sldNum" sz="quarter" idx="11"/>
          </p:nvPr>
        </p:nvSpPr>
        <p:spPr>
          <a:xfrm>
            <a:off x="8459788" y="6634937"/>
            <a:ext cx="576262" cy="188912"/>
          </a:xfrm>
        </p:spPr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709801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922" y="1397700"/>
            <a:ext cx="4448175" cy="420449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8312" y="5661025"/>
            <a:ext cx="8568183" cy="936625"/>
          </a:xfrm>
          <a:effectLst/>
        </p:spPr>
        <p:txBody>
          <a:bodyPr/>
          <a:lstStyle>
            <a:lvl1pPr marL="0" indent="0" algn="just">
              <a:defRPr sz="1400" b="0">
                <a:effectLst/>
              </a:defRPr>
            </a:lvl1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7950" y="6636524"/>
            <a:ext cx="640873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59788" y="6634937"/>
            <a:ext cx="576262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11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88125" y="6636524"/>
            <a:ext cx="172878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4588320" y="1397700"/>
            <a:ext cx="4448175" cy="4211766"/>
          </a:xfrm>
        </p:spPr>
        <p:txBody>
          <a:bodyPr/>
          <a:lstStyle/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179512" y="711201"/>
            <a:ext cx="4347585" cy="269527"/>
          </a:xfrm>
        </p:spPr>
        <p:txBody>
          <a:bodyPr/>
          <a:lstStyle>
            <a:lvl1pPr>
              <a:defRPr sz="14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179513" y="980728"/>
            <a:ext cx="4320480" cy="288032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half" idx="17" hasCustomPrompt="1"/>
          </p:nvPr>
        </p:nvSpPr>
        <p:spPr>
          <a:xfrm>
            <a:off x="4599028" y="703947"/>
            <a:ext cx="4347585" cy="269527"/>
          </a:xfrm>
        </p:spPr>
        <p:txBody>
          <a:bodyPr/>
          <a:lstStyle>
            <a:lvl1pPr>
              <a:defRPr sz="14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4599029" y="973474"/>
            <a:ext cx="4320480" cy="288032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</p:spTree>
    <p:extLst>
      <p:ext uri="{BB962C8B-B14F-4D97-AF65-F5344CB8AC3E}">
        <p14:creationId xmlns:p14="http://schemas.microsoft.com/office/powerpoint/2010/main" xmlns="" val="2367997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dirty="0" smtClean="0"/>
              <a:t>Ide kerül egy mondatban a dia üzenete</a:t>
            </a:r>
            <a:endParaRPr lang="en-US" dirty="0"/>
          </a:p>
        </p:txBody>
      </p:sp>
      <p:sp>
        <p:nvSpPr>
          <p:cNvPr id="8" name="Line 9"/>
          <p:cNvSpPr>
            <a:spLocks noChangeShapeType="1"/>
          </p:cNvSpPr>
          <p:nvPr userDrawn="1"/>
        </p:nvSpPr>
        <p:spPr bwMode="auto">
          <a:xfrm flipV="1">
            <a:off x="4584700" y="692150"/>
            <a:ext cx="0" cy="4897438"/>
          </a:xfrm>
          <a:prstGeom prst="line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7950" y="6636524"/>
            <a:ext cx="640873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sp>
        <p:nvSpPr>
          <p:cNvPr id="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59788" y="6634937"/>
            <a:ext cx="576262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15" name="Rectangle 22"/>
          <p:cNvSpPr>
            <a:spLocks noGrp="1" noChangeArrowheads="1"/>
          </p:cNvSpPr>
          <p:nvPr>
            <p:ph type="dt" sz="half" idx="14"/>
          </p:nvPr>
        </p:nvSpPr>
        <p:spPr bwMode="auto">
          <a:xfrm>
            <a:off x="6588125" y="6636524"/>
            <a:ext cx="172878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8312" y="5661025"/>
            <a:ext cx="8568183" cy="936625"/>
          </a:xfrm>
          <a:effectLst/>
        </p:spPr>
        <p:txBody>
          <a:bodyPr/>
          <a:lstStyle>
            <a:lvl1pPr marL="0" indent="0" algn="just">
              <a:defRPr sz="1400" b="0">
                <a:effectLst/>
              </a:defRPr>
            </a:lvl1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19" name="Line 9"/>
          <p:cNvSpPr>
            <a:spLocks noChangeShapeType="1"/>
          </p:cNvSpPr>
          <p:nvPr userDrawn="1"/>
        </p:nvSpPr>
        <p:spPr bwMode="auto">
          <a:xfrm flipH="1" flipV="1">
            <a:off x="91629" y="3162300"/>
            <a:ext cx="8928992" cy="0"/>
          </a:xfrm>
          <a:prstGeom prst="line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07504" y="692696"/>
            <a:ext cx="4448175" cy="288032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107951" y="973460"/>
            <a:ext cx="4392488" cy="223292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23" name="Content Placeholder 2"/>
          <p:cNvSpPr>
            <a:spLocks noGrp="1"/>
          </p:cNvSpPr>
          <p:nvPr>
            <p:ph sz="half" idx="17"/>
          </p:nvPr>
        </p:nvSpPr>
        <p:spPr>
          <a:xfrm>
            <a:off x="107950" y="1196752"/>
            <a:ext cx="4392041" cy="196554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sz="half" idx="20" hasCustomPrompt="1"/>
          </p:nvPr>
        </p:nvSpPr>
        <p:spPr>
          <a:xfrm>
            <a:off x="107504" y="3143796"/>
            <a:ext cx="4448175" cy="284492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107951" y="3424560"/>
            <a:ext cx="4392488" cy="220547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sz="half" idx="22"/>
          </p:nvPr>
        </p:nvSpPr>
        <p:spPr>
          <a:xfrm>
            <a:off x="107950" y="3647852"/>
            <a:ext cx="4392041" cy="19413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Content Placeholder 2"/>
          <p:cNvSpPr>
            <a:spLocks noGrp="1"/>
          </p:cNvSpPr>
          <p:nvPr>
            <p:ph sz="half" idx="23" hasCustomPrompt="1"/>
          </p:nvPr>
        </p:nvSpPr>
        <p:spPr>
          <a:xfrm>
            <a:off x="4577904" y="692696"/>
            <a:ext cx="4448175" cy="288032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27" name="Content Placeholder 2"/>
          <p:cNvSpPr>
            <a:spLocks noGrp="1"/>
          </p:cNvSpPr>
          <p:nvPr>
            <p:ph sz="half" idx="24" hasCustomPrompt="1"/>
          </p:nvPr>
        </p:nvSpPr>
        <p:spPr>
          <a:xfrm>
            <a:off x="4578351" y="973460"/>
            <a:ext cx="4392488" cy="223292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28" name="Content Placeholder 2"/>
          <p:cNvSpPr>
            <a:spLocks noGrp="1"/>
          </p:cNvSpPr>
          <p:nvPr>
            <p:ph sz="half" idx="25"/>
          </p:nvPr>
        </p:nvSpPr>
        <p:spPr>
          <a:xfrm>
            <a:off x="4578350" y="1196752"/>
            <a:ext cx="4392041" cy="196554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9" name="Content Placeholder 2"/>
          <p:cNvSpPr>
            <a:spLocks noGrp="1"/>
          </p:cNvSpPr>
          <p:nvPr>
            <p:ph sz="half" idx="26" hasCustomPrompt="1"/>
          </p:nvPr>
        </p:nvSpPr>
        <p:spPr>
          <a:xfrm>
            <a:off x="4577904" y="3181896"/>
            <a:ext cx="4448175" cy="278908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30" name="Content Placeholder 2"/>
          <p:cNvSpPr>
            <a:spLocks noGrp="1"/>
          </p:cNvSpPr>
          <p:nvPr>
            <p:ph sz="half" idx="27" hasCustomPrompt="1"/>
          </p:nvPr>
        </p:nvSpPr>
        <p:spPr>
          <a:xfrm>
            <a:off x="4578351" y="3462660"/>
            <a:ext cx="4392488" cy="216219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31" name="Content Placeholder 2"/>
          <p:cNvSpPr>
            <a:spLocks noGrp="1"/>
          </p:cNvSpPr>
          <p:nvPr>
            <p:ph sz="half" idx="28"/>
          </p:nvPr>
        </p:nvSpPr>
        <p:spPr>
          <a:xfrm>
            <a:off x="4578350" y="3685952"/>
            <a:ext cx="4392041" cy="1903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xmlns="" val="1960049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ul-felül 2 tartalom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92075" y="1196753"/>
            <a:ext cx="8928100" cy="18722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119187" y="713905"/>
            <a:ext cx="5316413" cy="235420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7" hasCustomPrompt="1"/>
          </p:nvPr>
        </p:nvSpPr>
        <p:spPr>
          <a:xfrm>
            <a:off x="119187" y="965932"/>
            <a:ext cx="5040560" cy="218120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18"/>
          </p:nvPr>
        </p:nvSpPr>
        <p:spPr>
          <a:xfrm>
            <a:off x="84821" y="3613337"/>
            <a:ext cx="8928100" cy="18722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Content Placeholder 2"/>
          <p:cNvSpPr>
            <a:spLocks noGrp="1"/>
          </p:cNvSpPr>
          <p:nvPr>
            <p:ph sz="half" idx="19" hasCustomPrompt="1"/>
          </p:nvPr>
        </p:nvSpPr>
        <p:spPr>
          <a:xfrm>
            <a:off x="111933" y="3130489"/>
            <a:ext cx="5316413" cy="235420"/>
          </a:xfrm>
        </p:spPr>
        <p:txBody>
          <a:bodyPr/>
          <a:lstStyle>
            <a:lvl1pPr>
              <a:defRPr sz="1200" b="1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kérdés</a:t>
            </a:r>
          </a:p>
        </p:txBody>
      </p:sp>
      <p:sp>
        <p:nvSpPr>
          <p:cNvPr id="24" name="Content Placeholder 2"/>
          <p:cNvSpPr>
            <a:spLocks noGrp="1"/>
          </p:cNvSpPr>
          <p:nvPr>
            <p:ph sz="half" idx="20" hasCustomPrompt="1"/>
          </p:nvPr>
        </p:nvSpPr>
        <p:spPr>
          <a:xfrm>
            <a:off x="111933" y="3382516"/>
            <a:ext cx="5040560" cy="218120"/>
          </a:xfrm>
        </p:spPr>
        <p:txBody>
          <a:bodyPr/>
          <a:lstStyle>
            <a:lvl1pPr>
              <a:defRPr sz="1200" b="1" baseline="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Ide kerül a bázis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8312" y="5661025"/>
            <a:ext cx="8568183" cy="936625"/>
          </a:xfrm>
          <a:effectLst/>
        </p:spPr>
        <p:txBody>
          <a:bodyPr/>
          <a:lstStyle>
            <a:lvl1pPr marL="0" indent="0" algn="just">
              <a:defRPr sz="1400" b="0">
                <a:effectLst/>
              </a:defRPr>
            </a:lvl1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10" name="Dátum helye 9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11" name="Dia számának helye 10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12" name="Élőláb helye 11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406381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Összefoglal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7950" y="44450"/>
            <a:ext cx="8928546" cy="504825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pic>
        <p:nvPicPr>
          <p:cNvPr id="5" name="Picture 1" descr="NRC LOGO_RGB_monitorra.g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4450"/>
            <a:ext cx="96361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87326" y="711199"/>
            <a:ext cx="8691632" cy="575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</a:defRPr>
            </a:lvl3pPr>
            <a:lvl4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4pPr>
            <a:lvl5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5pPr>
            <a:lvl7pPr>
              <a:buClr>
                <a:schemeClr val="bg2"/>
              </a:buClr>
              <a:buFont typeface="Wingdings" pitchFamily="2" charset="2"/>
              <a:buChar char="§"/>
              <a:defRPr sz="1400" baseline="0">
                <a:solidFill>
                  <a:schemeClr val="tx1"/>
                </a:solidFill>
              </a:defRPr>
            </a:lvl7pPr>
          </a:lstStyle>
          <a:p>
            <a:pPr lvl="2"/>
            <a:r>
              <a:rPr lang="hu-HU" dirty="0" smtClean="0"/>
              <a:t> Felvezető szöveg</a:t>
            </a:r>
          </a:p>
          <a:p>
            <a:pPr lvl="6"/>
            <a:r>
              <a:rPr lang="hu-HU" dirty="0" smtClean="0"/>
              <a:t> </a:t>
            </a:r>
            <a:r>
              <a:rPr lang="hu-HU" dirty="0" err="1" smtClean="0"/>
              <a:t>Alszöveg</a:t>
            </a:r>
            <a:endParaRPr lang="hu-HU" dirty="0" smtClean="0"/>
          </a:p>
          <a:p>
            <a:pPr lvl="6"/>
            <a:r>
              <a:rPr lang="hu-HU" dirty="0" smtClean="0"/>
              <a:t> </a:t>
            </a:r>
            <a:r>
              <a:rPr lang="hu-HU" dirty="0" err="1" smtClean="0"/>
              <a:t>Alszöveg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11" name="Élőláb helye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491897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Összefoglaló_toll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NRC LOGO_RGB_monitorra.g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4450"/>
            <a:ext cx="96361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7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498475"/>
            <a:ext cx="3846513" cy="12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A9D82A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40290" name="Picture 2" descr="http://www.smartstunblog.com/wp-content/uploads/2011/03/stun-pen.jpg"/>
          <p:cNvPicPr>
            <a:picLocks noChangeAspect="1" noChangeArrowheads="1"/>
          </p:cNvPicPr>
          <p:nvPr userDrawn="1"/>
        </p:nvPicPr>
        <p:blipFill>
          <a:blip r:embed="rId4">
            <a:lum bright="18000"/>
          </a:blip>
          <a:srcRect r="32776"/>
          <a:stretch>
            <a:fillRect/>
          </a:stretch>
        </p:blipFill>
        <p:spPr bwMode="auto">
          <a:xfrm>
            <a:off x="3954463" y="1333500"/>
            <a:ext cx="5189537" cy="5132435"/>
          </a:xfrm>
          <a:prstGeom prst="rect">
            <a:avLst/>
          </a:prstGeom>
          <a:noFill/>
        </p:spPr>
      </p:pic>
      <p:sp>
        <p:nvSpPr>
          <p:cNvPr id="8" name="Téglalap 7"/>
          <p:cNvSpPr/>
          <p:nvPr userDrawn="1"/>
        </p:nvSpPr>
        <p:spPr bwMode="auto">
          <a:xfrm>
            <a:off x="4240696" y="914400"/>
            <a:ext cx="4903304" cy="4823791"/>
          </a:xfrm>
          <a:prstGeom prst="rect">
            <a:avLst/>
          </a:prstGeom>
          <a:solidFill>
            <a:schemeClr val="bg1">
              <a:alpha val="52000"/>
            </a:schemeClr>
          </a:solidFill>
          <a:ln w="60325">
            <a:noFill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idx="1" hasCustomPrompt="1"/>
          </p:nvPr>
        </p:nvSpPr>
        <p:spPr bwMode="auto">
          <a:xfrm>
            <a:off x="187326" y="711199"/>
            <a:ext cx="8691632" cy="575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1pPr>
            <a:lvl2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</a:defRPr>
            </a:lvl3pPr>
            <a:lvl4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4pPr>
            <a:lvl5pPr>
              <a:buFont typeface="Wingdings" pitchFamily="2" charset="2"/>
              <a:buChar char="§"/>
              <a:defRPr>
                <a:solidFill>
                  <a:schemeClr val="tx1"/>
                </a:solidFill>
              </a:defRPr>
            </a:lvl5pPr>
            <a:lvl7pPr>
              <a:buClr>
                <a:schemeClr val="bg2"/>
              </a:buClr>
              <a:buFont typeface="Wingdings" pitchFamily="2" charset="2"/>
              <a:buChar char="§"/>
              <a:defRPr sz="1400" baseline="0">
                <a:solidFill>
                  <a:schemeClr val="tx1"/>
                </a:solidFill>
              </a:defRPr>
            </a:lvl7pPr>
          </a:lstStyle>
          <a:p>
            <a:pPr lvl="2"/>
            <a:r>
              <a:rPr lang="hu-HU" dirty="0" smtClean="0"/>
              <a:t> Felvezető szöveg</a:t>
            </a:r>
          </a:p>
          <a:p>
            <a:pPr lvl="6"/>
            <a:r>
              <a:rPr lang="hu-HU" dirty="0" smtClean="0"/>
              <a:t> </a:t>
            </a:r>
            <a:r>
              <a:rPr lang="hu-HU" dirty="0" err="1" smtClean="0"/>
              <a:t>Alszöveg</a:t>
            </a:r>
            <a:endParaRPr lang="hu-HU" dirty="0" smtClean="0"/>
          </a:p>
          <a:p>
            <a:pPr lvl="6"/>
            <a:r>
              <a:rPr lang="hu-HU" dirty="0" smtClean="0"/>
              <a:t> </a:t>
            </a:r>
            <a:r>
              <a:rPr lang="hu-HU" dirty="0" err="1" smtClean="0"/>
              <a:t>Alszöveg</a:t>
            </a:r>
            <a:endParaRPr lang="hu-HU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07951" y="43855"/>
            <a:ext cx="7920434" cy="5048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Dátum helye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12" name="Dia számának helye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13" name="Élőláb helye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2476410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Záróold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4170788"/>
            <a:ext cx="9144001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A9D82A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0298" y="4418280"/>
            <a:ext cx="7741489" cy="576263"/>
          </a:xfr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dirty="0" smtClean="0"/>
              <a:t>Mintacím szerkesztése</a:t>
            </a:r>
          </a:p>
        </p:txBody>
      </p:sp>
      <p:pic>
        <p:nvPicPr>
          <p:cNvPr id="2050" name="Picture 9" descr="Bildschirmfoto-2011-11-11-um-12"/>
          <p:cNvPicPr>
            <a:picLocks noChangeAspect="1" noChangeArrowheads="1"/>
          </p:cNvPicPr>
          <p:nvPr userDrawn="1"/>
        </p:nvPicPr>
        <p:blipFill>
          <a:blip r:embed="rId3">
            <a:grayscl/>
          </a:blip>
          <a:srcRect l="537"/>
          <a:stretch>
            <a:fillRect/>
          </a:stretch>
        </p:blipFill>
        <p:spPr bwMode="auto">
          <a:xfrm>
            <a:off x="2949575" y="0"/>
            <a:ext cx="6194425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863772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Záróold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33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Title 6"/>
          <p:cNvPicPr>
            <a:picLocks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-19051" y="4271963"/>
            <a:ext cx="9150351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"/>
          <p:cNvSpPr txBox="1">
            <a:spLocks noChangeArrowheads="1"/>
          </p:cNvSpPr>
          <p:nvPr userDrawn="1"/>
        </p:nvSpPr>
        <p:spPr bwMode="auto">
          <a:xfrm>
            <a:off x="-44448" y="4271963"/>
            <a:ext cx="9188448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indent="87313" algn="r" eaLnBrk="0" hangingPunct="0">
              <a:buClrTx/>
              <a:buFontTx/>
              <a:buNone/>
              <a:tabLst>
                <a:tab pos="7446963" algn="l"/>
                <a:tab pos="8970963" algn="l"/>
              </a:tabLst>
            </a:pPr>
            <a:endParaRPr lang="en-US" sz="1800" b="0" dirty="0">
              <a:solidFill>
                <a:srgbClr val="717073"/>
              </a:solidFill>
              <a:ea typeface="ＭＳ Ｐゴシック" pitchFamily="34" charset="-128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56125" y="4418280"/>
            <a:ext cx="4362588" cy="1928545"/>
          </a:xfrm>
        </p:spPr>
        <p:txBody>
          <a:bodyPr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noProof="0" dirty="0" smtClean="0"/>
              <a:t>Mintacím szerkesztése</a:t>
            </a:r>
          </a:p>
        </p:txBody>
      </p:sp>
    </p:spTree>
    <p:extLst>
      <p:ext uri="{BB962C8B-B14F-4D97-AF65-F5344CB8AC3E}">
        <p14:creationId xmlns="" xmlns:p14="http://schemas.microsoft.com/office/powerpoint/2010/main" val="3586377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7951" y="43855"/>
            <a:ext cx="7920434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dirty="0"/>
              <a:t>Mintacím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" y="705654"/>
            <a:ext cx="892810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dirty="0"/>
              <a:t>Felvezető szöveg</a:t>
            </a:r>
          </a:p>
          <a:p>
            <a:pPr lvl="1"/>
            <a:r>
              <a:rPr lang="hu-HU" dirty="0"/>
              <a:t>Első szintű felsorolás</a:t>
            </a:r>
          </a:p>
          <a:p>
            <a:pPr lvl="2"/>
            <a:r>
              <a:rPr lang="hu-HU" dirty="0" smtClean="0"/>
              <a:t>Második szintű felsorolás</a:t>
            </a:r>
            <a:endParaRPr lang="hu-HU" dirty="0"/>
          </a:p>
          <a:p>
            <a:pPr lvl="3"/>
            <a:r>
              <a:rPr lang="hu-HU" dirty="0"/>
              <a:t>Harmadik szintű felsorolás</a:t>
            </a:r>
          </a:p>
          <a:p>
            <a:pPr lvl="4"/>
            <a:r>
              <a:rPr lang="hu-HU" dirty="0"/>
              <a:t>Negyedik szintű felsorolás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7950" y="6636524"/>
            <a:ext cx="640873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59788" y="6634937"/>
            <a:ext cx="576262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‹#›</a:t>
            </a:fld>
            <a:endParaRPr lang="hu-HU"/>
          </a:p>
        </p:txBody>
      </p:sp>
      <p:sp>
        <p:nvSpPr>
          <p:cNvPr id="17430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88125" y="6636524"/>
            <a:ext cx="1728788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defRPr sz="1000" b="0" i="1">
                <a:solidFill>
                  <a:schemeClr val="bg1">
                    <a:lumMod val="6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10" name="Rectangle 9"/>
          <p:cNvSpPr/>
          <p:nvPr/>
        </p:nvSpPr>
        <p:spPr bwMode="auto">
          <a:xfrm>
            <a:off x="107504" y="5877272"/>
            <a:ext cx="288039" cy="720096"/>
          </a:xfrm>
          <a:prstGeom prst="rect">
            <a:avLst/>
          </a:prstGeom>
          <a:solidFill>
            <a:srgbClr val="5A97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en-US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07504" y="5661248"/>
            <a:ext cx="288039" cy="144091"/>
          </a:xfrm>
          <a:prstGeom prst="rect">
            <a:avLst/>
          </a:prstGeom>
          <a:solidFill>
            <a:srgbClr val="5A97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en-US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03188" y="693738"/>
            <a:ext cx="8932862" cy="4894262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C0C0C0"/>
              </a:solidFill>
              <a:cs typeface="+mn-cs"/>
            </a:endParaRPr>
          </a:p>
        </p:txBody>
      </p:sp>
      <p:pic>
        <p:nvPicPr>
          <p:cNvPr id="14" name="Picture 13" descr="NRC LOGO_RGB_monitorra.pdf"/>
          <p:cNvPicPr>
            <a:picLocks noChangeAspect="1"/>
          </p:cNvPicPr>
          <p:nvPr/>
        </p:nvPicPr>
        <p:blipFill rotWithShape="1">
          <a:blip r:embed="rId16"/>
          <a:srcRect/>
          <a:stretch/>
        </p:blipFill>
        <p:spPr>
          <a:xfrm>
            <a:off x="100442" y="476672"/>
            <a:ext cx="2455334" cy="89893"/>
          </a:xfrm>
          <a:prstGeom prst="rect">
            <a:avLst/>
          </a:prstGeom>
        </p:spPr>
      </p:pic>
      <p:pic>
        <p:nvPicPr>
          <p:cNvPr id="13" name="Picture 1" descr="NRC LOGO_RGB_monitorra.gif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4450"/>
            <a:ext cx="96361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498475"/>
            <a:ext cx="3846513" cy="12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A9D82A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45514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718" r:id="rId2"/>
    <p:sldLayoutId id="2147483720" r:id="rId3"/>
    <p:sldLayoutId id="2147483724" r:id="rId4"/>
    <p:sldLayoutId id="2147483725" r:id="rId5"/>
    <p:sldLayoutId id="2147483717" r:id="rId6"/>
    <p:sldLayoutId id="2147483698" r:id="rId7"/>
    <p:sldLayoutId id="2147483715" r:id="rId8"/>
    <p:sldLayoutId id="2147483703" r:id="rId9"/>
    <p:sldLayoutId id="2147483702" r:id="rId10"/>
    <p:sldLayoutId id="2147483722" r:id="rId11"/>
    <p:sldLayoutId id="2147483723" r:id="rId12"/>
    <p:sldLayoutId id="2147483726" r:id="rId13"/>
    <p:sldLayoutId id="2147483727" r:id="rId14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Verdana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Verdana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Verdana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Verdana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Verdana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Verdana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Verdana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Verdana" charset="0"/>
          <a:ea typeface="ＭＳ Ｐゴシック" charset="0"/>
        </a:defRPr>
      </a:lvl9pPr>
    </p:titleStyle>
    <p:bodyStyle>
      <a:lvl1pPr marL="342900" indent="-3429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defRPr b="1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442913" indent="-177800" algn="l" rtl="0" eaLnBrk="1" fontAlgn="base" hangingPunct="1">
        <a:lnSpc>
          <a:spcPct val="130000"/>
        </a:lnSpc>
        <a:spcBef>
          <a:spcPct val="30000"/>
        </a:spcBef>
        <a:spcAft>
          <a:spcPct val="20000"/>
        </a:spcAft>
        <a:buClr>
          <a:srgbClr val="A9D82A"/>
        </a:buClr>
        <a:buFont typeface="Wingdings" charset="0"/>
        <a:buChar char="§"/>
        <a:defRPr sz="1600">
          <a:solidFill>
            <a:schemeClr val="tx1"/>
          </a:solidFill>
          <a:latin typeface="+mn-lt"/>
          <a:ea typeface="+mn-ea"/>
        </a:defRPr>
      </a:lvl2pPr>
      <a:lvl3pPr marL="898525" indent="-177800" algn="l" rtl="0" eaLnBrk="1" fontAlgn="base" hangingPunct="1">
        <a:lnSpc>
          <a:spcPct val="130000"/>
        </a:lnSpc>
        <a:spcBef>
          <a:spcPct val="5000"/>
        </a:spcBef>
        <a:spcAft>
          <a:spcPct val="30000"/>
        </a:spcAft>
        <a:buClr>
          <a:srgbClr val="455147"/>
        </a:buClr>
        <a:buFont typeface="Wingdings" charset="2"/>
        <a:buChar char="§"/>
        <a:defRPr sz="1500" baseline="0">
          <a:solidFill>
            <a:schemeClr val="tx1"/>
          </a:solidFill>
          <a:latin typeface="+mn-lt"/>
          <a:ea typeface="+mn-ea"/>
        </a:defRPr>
      </a:lvl3pPr>
      <a:lvl4pPr marL="1363663" indent="-285750" algn="l" rtl="0" eaLnBrk="1" fontAlgn="base" hangingPunct="1">
        <a:lnSpc>
          <a:spcPct val="130000"/>
        </a:lnSpc>
        <a:spcBef>
          <a:spcPct val="20000"/>
        </a:spcBef>
        <a:spcAft>
          <a:spcPct val="0"/>
        </a:spcAft>
        <a:buClr>
          <a:srgbClr val="FE7F00"/>
        </a:buClr>
        <a:buFont typeface="Wingdings" charset="2"/>
        <a:buChar char="§"/>
        <a:defRPr sz="1400">
          <a:solidFill>
            <a:schemeClr val="tx1"/>
          </a:solidFill>
          <a:latin typeface="+mn-lt"/>
          <a:ea typeface="+mn-ea"/>
        </a:defRPr>
      </a:lvl4pPr>
      <a:lvl5pPr marL="1701800" indent="-177800" algn="l" rtl="0" eaLnBrk="1" fontAlgn="base" hangingPunct="1">
        <a:lnSpc>
          <a:spcPct val="130000"/>
        </a:lnSpc>
        <a:spcBef>
          <a:spcPct val="20000"/>
        </a:spcBef>
        <a:spcAft>
          <a:spcPct val="0"/>
        </a:spcAft>
        <a:buClr>
          <a:srgbClr val="5A97CC"/>
        </a:buClr>
        <a:buFont typeface="Wingdings" charset="2"/>
        <a:buChar char="§"/>
        <a:defRPr sz="1300">
          <a:solidFill>
            <a:schemeClr val="tx1"/>
          </a:solidFill>
          <a:latin typeface="+mn-lt"/>
          <a:ea typeface="+mn-ea"/>
        </a:defRPr>
      </a:lvl5pPr>
      <a:lvl6pPr marL="2159000" indent="-1778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rgbClr val="A9D82A"/>
        </a:buClr>
        <a:buFont typeface="Symbol" charset="0"/>
        <a:buChar char="-"/>
        <a:defRPr sz="1600">
          <a:solidFill>
            <a:schemeClr val="tx1"/>
          </a:solidFill>
          <a:latin typeface="+mn-lt"/>
          <a:ea typeface="+mn-ea"/>
        </a:defRPr>
      </a:lvl6pPr>
      <a:lvl7pPr marL="2616200" indent="-1778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rgbClr val="A9D82A"/>
        </a:buClr>
        <a:buFont typeface="Symbol" charset="0"/>
        <a:buChar char="-"/>
        <a:defRPr sz="1600">
          <a:solidFill>
            <a:schemeClr val="tx1"/>
          </a:solidFill>
          <a:latin typeface="+mn-lt"/>
          <a:ea typeface="+mn-ea"/>
        </a:defRPr>
      </a:lvl7pPr>
      <a:lvl8pPr marL="3073400" indent="-1778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rgbClr val="A9D82A"/>
        </a:buClr>
        <a:buFont typeface="Symbol" charset="0"/>
        <a:buChar char="-"/>
        <a:defRPr sz="1600">
          <a:solidFill>
            <a:schemeClr val="tx1"/>
          </a:solidFill>
          <a:latin typeface="+mn-lt"/>
          <a:ea typeface="+mn-ea"/>
        </a:defRPr>
      </a:lvl8pPr>
      <a:lvl9pPr marL="3530600" indent="-1778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rgbClr val="A9D82A"/>
        </a:buClr>
        <a:buFont typeface="Symbol" charset="0"/>
        <a:buChar char="-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0.jpeg"/><Relationship Id="rId7" Type="http://schemas.openxmlformats.org/officeDocument/2006/relationships/chart" Target="../charts/chart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2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1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image" Target="../media/image2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5" Type="http://schemas.openxmlformats.org/officeDocument/2006/relationships/image" Target="../media/image13.png"/><Relationship Id="rId2" Type="http://schemas.openxmlformats.org/officeDocument/2006/relationships/image" Target="../media/image15.emf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jpeg"/><Relationship Id="rId10" Type="http://schemas.openxmlformats.org/officeDocument/2006/relationships/image" Target="../media/image38.jpeg"/><Relationship Id="rId19" Type="http://schemas.openxmlformats.org/officeDocument/2006/relationships/image" Target="../media/image47.gif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Mire teker a magyar? </a:t>
            </a:r>
            <a:br>
              <a:rPr lang="hu-HU" dirty="0" smtClean="0"/>
            </a:br>
            <a:r>
              <a:rPr lang="hu-HU" sz="2000" dirty="0" smtClean="0"/>
              <a:t>Pillanatkép a zene- és rádiós piacról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800" dirty="0" smtClean="0"/>
              <a:t>Klenovszki János</a:t>
            </a:r>
            <a:r>
              <a:rPr lang="hu-HU" sz="1800" dirty="0" smtClean="0"/>
              <a:t> és Sági Ferenc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/>
          </a:p>
        </p:txBody>
      </p:sp>
      <p:pic>
        <p:nvPicPr>
          <p:cNvPr id="3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44450"/>
            <a:ext cx="1130319" cy="545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4743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3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52228" name="Picture 4" descr="http://images4.fanpop.com/image/photos/24300000/guitarist-gavin-and-randys-music-taste-24322585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Szövegdoboz 6"/>
          <p:cNvSpPr txBox="1"/>
          <p:nvPr/>
        </p:nvSpPr>
        <p:spPr>
          <a:xfrm>
            <a:off x="4207351" y="226109"/>
            <a:ext cx="47788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</a:rPr>
              <a:t>A zene mindenkié</a:t>
            </a:r>
            <a:endParaRPr lang="hu-HU" sz="3600" dirty="0">
              <a:solidFill>
                <a:schemeClr val="bg1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3909758" y="1152604"/>
            <a:ext cx="48500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Az internetezők </a:t>
            </a:r>
            <a:r>
              <a:rPr lang="hu-HU" sz="4000" dirty="0" smtClean="0">
                <a:solidFill>
                  <a:schemeClr val="tx2"/>
                </a:solidFill>
              </a:rPr>
              <a:t>63%-a</a:t>
            </a:r>
            <a:r>
              <a:rPr lang="hu-HU" sz="3600" dirty="0" smtClean="0">
                <a:solidFill>
                  <a:schemeClr val="tx2"/>
                </a:solidFill>
              </a:rPr>
              <a:t> </a:t>
            </a:r>
            <a:r>
              <a:rPr lang="hu-HU" sz="1600" dirty="0" smtClean="0">
                <a:solidFill>
                  <a:schemeClr val="bg1"/>
                </a:solidFill>
              </a:rPr>
              <a:t>nyilatkozott úgy, hogy a zene fontos szerepet tölt be az életében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3648842" y="3416827"/>
            <a:ext cx="48574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Mindössze</a:t>
            </a:r>
            <a:r>
              <a:rPr lang="hu-HU" sz="3600" dirty="0" smtClean="0">
                <a:solidFill>
                  <a:srgbClr val="FF0000"/>
                </a:solidFill>
              </a:rPr>
              <a:t> </a:t>
            </a:r>
            <a:r>
              <a:rPr lang="hu-HU" sz="4000" dirty="0" smtClean="0">
                <a:solidFill>
                  <a:schemeClr val="tx2"/>
                </a:solidFill>
              </a:rPr>
              <a:t>2%</a:t>
            </a:r>
            <a:r>
              <a:rPr lang="hu-HU" sz="3600" dirty="0" smtClean="0">
                <a:solidFill>
                  <a:schemeClr val="tx2"/>
                </a:solidFill>
              </a:rPr>
              <a:t> </a:t>
            </a:r>
            <a:r>
              <a:rPr lang="hu-HU" sz="1600" dirty="0" smtClean="0">
                <a:solidFill>
                  <a:schemeClr val="bg1"/>
                </a:solidFill>
              </a:rPr>
              <a:t>nem hallgat zenét 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2413279" y="5372100"/>
            <a:ext cx="61959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 smtClean="0">
                <a:solidFill>
                  <a:schemeClr val="tx2"/>
                </a:solidFill>
              </a:rPr>
              <a:t>20%</a:t>
            </a:r>
            <a:r>
              <a:rPr lang="hu-HU" sz="3600" dirty="0" smtClean="0">
                <a:solidFill>
                  <a:schemeClr val="tx2"/>
                </a:solidFill>
              </a:rPr>
              <a:t> </a:t>
            </a:r>
            <a:r>
              <a:rPr lang="hu-HU" sz="1600" dirty="0" smtClean="0">
                <a:solidFill>
                  <a:schemeClr val="bg1"/>
                </a:solidFill>
              </a:rPr>
              <a:t>naponta több mint 3 órát hallgat zenét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6407653" y="6577519"/>
            <a:ext cx="27158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12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44450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 l="1869" r="1158"/>
          <a:stretch>
            <a:fillRect/>
          </a:stretch>
        </p:blipFill>
        <p:spPr bwMode="auto">
          <a:xfrm>
            <a:off x="0" y="-27383"/>
            <a:ext cx="9144000" cy="70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58942" y="830998"/>
            <a:ext cx="6213975" cy="504825"/>
          </a:xfrm>
        </p:spPr>
        <p:txBody>
          <a:bodyPr/>
          <a:lstStyle/>
          <a:p>
            <a:pPr algn="ctr"/>
            <a:r>
              <a:rPr lang="hu-HU" sz="2800" dirty="0" smtClean="0">
                <a:solidFill>
                  <a:schemeClr val="bg1"/>
                </a:solidFill>
              </a:rPr>
              <a:t>Különböző napszakok, különböző zenehallgatási csatornák</a:t>
            </a:r>
            <a:endParaRPr lang="hu-HU" sz="2800" dirty="0">
              <a:solidFill>
                <a:schemeClr val="bg1"/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7170" name="Picture 2" descr="http://www.wallpapersland.net/wp-content/uploads/2011/05/Steampunk-clock-wallpaper.jpg"/>
          <p:cNvPicPr>
            <a:picLocks noChangeAspect="1" noChangeArrowheads="1"/>
          </p:cNvPicPr>
          <p:nvPr/>
        </p:nvPicPr>
        <p:blipFill>
          <a:blip r:embed="rId3">
            <a:lum bright="-1000"/>
          </a:blip>
          <a:srcRect/>
          <a:stretch>
            <a:fillRect/>
          </a:stretch>
        </p:blipFill>
        <p:spPr bwMode="auto">
          <a:xfrm>
            <a:off x="-841811" y="-1"/>
            <a:ext cx="3396325" cy="7039429"/>
          </a:xfrm>
          <a:prstGeom prst="rect">
            <a:avLst/>
          </a:prstGeom>
          <a:noFill/>
        </p:spPr>
      </p:pic>
      <p:sp>
        <p:nvSpPr>
          <p:cNvPr id="11" name="Szövegdoboz 10"/>
          <p:cNvSpPr txBox="1"/>
          <p:nvPr/>
        </p:nvSpPr>
        <p:spPr>
          <a:xfrm>
            <a:off x="3381846" y="1973937"/>
            <a:ext cx="12522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Rádióadón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4576056" y="1783188"/>
            <a:ext cx="16274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Rádió internetes felületén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6138191" y="1899300"/>
            <a:ext cx="1394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Videó-</a:t>
            </a:r>
          </a:p>
          <a:p>
            <a:pPr algn="ctr"/>
            <a:r>
              <a:rPr lang="hu-HU" dirty="0" smtClean="0">
                <a:solidFill>
                  <a:schemeClr val="bg1"/>
                </a:solidFill>
              </a:rPr>
              <a:t>megosztón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7625879" y="1775934"/>
            <a:ext cx="13947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Tematikus zenei oldalon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1678952" y="3145954"/>
            <a:ext cx="1250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Reggel</a:t>
            </a:r>
          </a:p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(2,9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0" name="Szövegdoboz 19"/>
          <p:cNvSpPr txBox="1"/>
          <p:nvPr/>
        </p:nvSpPr>
        <p:spPr>
          <a:xfrm>
            <a:off x="1462482" y="4149579"/>
            <a:ext cx="1467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Napközben</a:t>
            </a:r>
          </a:p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(3,2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)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1656445" y="5196097"/>
            <a:ext cx="12731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Este</a:t>
            </a:r>
          </a:p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(2,8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)</a:t>
            </a:r>
          </a:p>
          <a:p>
            <a:pPr algn="r"/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3512459" y="3046105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tx2"/>
                </a:solidFill>
              </a:rPr>
              <a:t>60%</a:t>
            </a:r>
            <a:endParaRPr lang="hu-HU" sz="2400" dirty="0">
              <a:solidFill>
                <a:schemeClr val="tx2"/>
              </a:solidFill>
            </a:endParaRPr>
          </a:p>
        </p:txBody>
      </p:sp>
      <p:sp>
        <p:nvSpPr>
          <p:cNvPr id="23" name="Szövegdoboz 22"/>
          <p:cNvSpPr txBox="1"/>
          <p:nvPr/>
        </p:nvSpPr>
        <p:spPr>
          <a:xfrm>
            <a:off x="3512459" y="4091523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tx2"/>
                </a:solidFill>
              </a:rPr>
              <a:t>44%</a:t>
            </a:r>
            <a:endParaRPr lang="hu-HU" sz="2400" dirty="0">
              <a:solidFill>
                <a:schemeClr val="tx2"/>
              </a:solidFill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3512459" y="5138041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21%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4870519" y="3062353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5%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6" name="Szövegdoboz 25"/>
          <p:cNvSpPr txBox="1"/>
          <p:nvPr/>
        </p:nvSpPr>
        <p:spPr>
          <a:xfrm>
            <a:off x="4877779" y="4071079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16%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7" name="Szövegdoboz 26"/>
          <p:cNvSpPr txBox="1"/>
          <p:nvPr/>
        </p:nvSpPr>
        <p:spPr>
          <a:xfrm>
            <a:off x="4870525" y="5123347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13%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6314665" y="3055099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8%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6321925" y="4063825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32%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0" name="Szövegdoboz 29"/>
          <p:cNvSpPr txBox="1"/>
          <p:nvPr/>
        </p:nvSpPr>
        <p:spPr>
          <a:xfrm>
            <a:off x="6314671" y="5116093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tx2"/>
                </a:solidFill>
              </a:rPr>
              <a:t>46%</a:t>
            </a:r>
            <a:endParaRPr lang="hu-HU" sz="2400" dirty="0">
              <a:solidFill>
                <a:schemeClr val="tx2"/>
              </a:solidFill>
            </a:endParaRPr>
          </a:p>
        </p:txBody>
      </p:sp>
      <p:sp>
        <p:nvSpPr>
          <p:cNvPr id="31" name="Szövegdoboz 30"/>
          <p:cNvSpPr txBox="1"/>
          <p:nvPr/>
        </p:nvSpPr>
        <p:spPr>
          <a:xfrm>
            <a:off x="7860409" y="3062359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1%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2" name="Szövegdoboz 31"/>
          <p:cNvSpPr txBox="1"/>
          <p:nvPr/>
        </p:nvSpPr>
        <p:spPr>
          <a:xfrm>
            <a:off x="7867669" y="4071085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4%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3" name="Szövegdoboz 32"/>
          <p:cNvSpPr txBox="1"/>
          <p:nvPr/>
        </p:nvSpPr>
        <p:spPr>
          <a:xfrm>
            <a:off x="7860415" y="5123353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4%</a:t>
            </a:r>
            <a:endParaRPr lang="hu-HU" sz="2400" dirty="0">
              <a:solidFill>
                <a:schemeClr val="bg1"/>
              </a:solidFill>
            </a:endParaRPr>
          </a:p>
        </p:txBody>
      </p:sp>
      <p:cxnSp>
        <p:nvCxnSpPr>
          <p:cNvPr id="35" name="Egyenes összekötő 34"/>
          <p:cNvCxnSpPr/>
          <p:nvPr/>
        </p:nvCxnSpPr>
        <p:spPr bwMode="auto">
          <a:xfrm>
            <a:off x="1953066" y="2740019"/>
            <a:ext cx="7067545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/>
            </a:solidFill>
            <a:prstDash val="sysDash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Egyenes összekötő 36"/>
          <p:cNvCxnSpPr/>
          <p:nvPr/>
        </p:nvCxnSpPr>
        <p:spPr bwMode="auto">
          <a:xfrm flipV="1">
            <a:off x="3120569" y="1899301"/>
            <a:ext cx="0" cy="4127793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/>
            </a:solidFill>
            <a:prstDash val="sysDash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2" name="Szövegdoboz 41"/>
          <p:cNvSpPr txBox="1"/>
          <p:nvPr/>
        </p:nvSpPr>
        <p:spPr>
          <a:xfrm>
            <a:off x="6407653" y="6577519"/>
            <a:ext cx="27158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43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93141" y="12344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moneyoffers.org/wp-content/uploads/2012/05/98bde_Music_2238983404_9de0503db8_o.jpg"/>
          <p:cNvPicPr>
            <a:picLocks noChangeAspect="1" noChangeArrowheads="1"/>
          </p:cNvPicPr>
          <p:nvPr/>
        </p:nvPicPr>
        <p:blipFill>
          <a:blip r:embed="rId2">
            <a:lum bright="-16000"/>
          </a:blip>
          <a:srcRect t="78125" r="13021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68914" y="296862"/>
            <a:ext cx="5733143" cy="504825"/>
          </a:xfrm>
        </p:spPr>
        <p:txBody>
          <a:bodyPr/>
          <a:lstStyle/>
          <a:p>
            <a:r>
              <a:rPr lang="hu-HU" sz="2800" dirty="0" smtClean="0">
                <a:solidFill>
                  <a:schemeClr val="bg1"/>
                </a:solidFill>
              </a:rPr>
              <a:t>A többség letölt vagy másol</a:t>
            </a:r>
            <a:endParaRPr lang="hu-HU" sz="2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moneyoffers.org/wp-content/uploads/2012/05/98bde_Music_2238983404_9de0503db8_o.jpg"/>
          <p:cNvPicPr>
            <a:picLocks noChangeAspect="1" noChangeArrowheads="1"/>
          </p:cNvPicPr>
          <p:nvPr/>
        </p:nvPicPr>
        <p:blipFill>
          <a:blip r:embed="rId2">
            <a:grayscl/>
            <a:lum bright="24000"/>
          </a:blip>
          <a:srcRect l="19584" t="16025" r="17166" b="26121"/>
          <a:stretch>
            <a:fillRect/>
          </a:stretch>
        </p:blipFill>
        <p:spPr bwMode="auto">
          <a:xfrm>
            <a:off x="395536" y="1196752"/>
            <a:ext cx="3073378" cy="4320480"/>
          </a:xfrm>
          <a:prstGeom prst="rect">
            <a:avLst/>
          </a:prstGeom>
          <a:noFill/>
        </p:spPr>
      </p:pic>
      <p:sp>
        <p:nvSpPr>
          <p:cNvPr id="11" name="Szövegdoboz 10"/>
          <p:cNvSpPr txBox="1"/>
          <p:nvPr/>
        </p:nvSpPr>
        <p:spPr>
          <a:xfrm>
            <a:off x="3670300" y="1196752"/>
            <a:ext cx="4637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Ismerőstől másolt zenét:</a:t>
            </a:r>
            <a:r>
              <a:rPr lang="hu-HU" sz="4000" dirty="0" smtClean="0">
                <a:solidFill>
                  <a:schemeClr val="tx2"/>
                </a:solidFill>
              </a:rPr>
              <a:t> 44%</a:t>
            </a:r>
          </a:p>
          <a:p>
            <a:endParaRPr lang="hu-HU" sz="4000" dirty="0" smtClean="0">
              <a:solidFill>
                <a:schemeClr val="tx2"/>
              </a:solidFill>
            </a:endParaRPr>
          </a:p>
          <a:p>
            <a:r>
              <a:rPr lang="hu-HU" sz="4000" dirty="0" smtClean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3670300" y="2333170"/>
            <a:ext cx="41440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Netről letöltött zenét: </a:t>
            </a:r>
            <a:r>
              <a:rPr lang="hu-HU" sz="4000" dirty="0" smtClean="0">
                <a:solidFill>
                  <a:schemeClr val="tx2"/>
                </a:solidFill>
              </a:rPr>
              <a:t>65%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3670300" y="4107533"/>
            <a:ext cx="4607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Offline legálisan vásárolt: </a:t>
            </a:r>
            <a:r>
              <a:rPr lang="hu-HU" sz="4000" dirty="0" smtClean="0">
                <a:solidFill>
                  <a:schemeClr val="tx2"/>
                </a:solidFill>
              </a:rPr>
              <a:t>46%</a:t>
            </a:r>
          </a:p>
        </p:txBody>
      </p:sp>
      <p:sp>
        <p:nvSpPr>
          <p:cNvPr id="15" name="Szövegdoboz 14"/>
          <p:cNvSpPr txBox="1"/>
          <p:nvPr/>
        </p:nvSpPr>
        <p:spPr>
          <a:xfrm>
            <a:off x="3670300" y="4967819"/>
            <a:ext cx="45801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Online legálisan vásárolt: </a:t>
            </a:r>
            <a:r>
              <a:rPr lang="hu-HU" sz="4000" dirty="0" smtClean="0">
                <a:solidFill>
                  <a:schemeClr val="tx2"/>
                </a:solidFill>
              </a:rPr>
              <a:t>25%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6407653" y="6577519"/>
            <a:ext cx="27158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17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116632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6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10242" name="Picture 2" descr="http://users2.ml.mindenkilapja.hu/users/mycolorfulworld/uploads/rainbow-colo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1738314" y="1739899"/>
            <a:ext cx="6856413" cy="3379789"/>
          </a:xfrm>
          <a:prstGeom prst="rect">
            <a:avLst/>
          </a:prstGeom>
          <a:noFill/>
        </p:spPr>
      </p:pic>
      <p:pic>
        <p:nvPicPr>
          <p:cNvPr id="8" name="Picture 2" descr="http://users2.ml.mindenkilapja.hu/users/mycolorfulworld/uploads/rainbow-colors.jpg"/>
          <p:cNvPicPr>
            <a:picLocks noChangeAspect="1" noChangeArrowheads="1"/>
          </p:cNvPicPr>
          <p:nvPr/>
        </p:nvPicPr>
        <p:blipFill>
          <a:blip r:embed="rId2"/>
          <a:srcRect r="5673" b="82135"/>
          <a:stretch>
            <a:fillRect/>
          </a:stretch>
        </p:blipFill>
        <p:spPr bwMode="auto">
          <a:xfrm rot="5400000">
            <a:off x="2639219" y="353222"/>
            <a:ext cx="6856411" cy="6153150"/>
          </a:xfrm>
          <a:prstGeom prst="rect">
            <a:avLst/>
          </a:prstGeom>
          <a:noFill/>
        </p:spPr>
      </p:pic>
      <p:sp>
        <p:nvSpPr>
          <p:cNvPr id="7" name="Cím 6"/>
          <p:cNvSpPr>
            <a:spLocks noGrp="1"/>
          </p:cNvSpPr>
          <p:nvPr>
            <p:ph type="title"/>
          </p:nvPr>
        </p:nvSpPr>
        <p:spPr>
          <a:xfrm>
            <a:off x="1654373" y="699402"/>
            <a:ext cx="7469088" cy="504825"/>
          </a:xfrm>
        </p:spPr>
        <p:txBody>
          <a:bodyPr/>
          <a:lstStyle/>
          <a:p>
            <a:pPr algn="ctr"/>
            <a:r>
              <a:rPr lang="hu-HU" sz="2800" dirty="0" smtClean="0">
                <a:solidFill>
                  <a:schemeClr val="bg1"/>
                </a:solidFill>
              </a:rPr>
              <a:t>A csak legálisan zenét beszerzők kevesen vannak</a:t>
            </a:r>
            <a:endParaRPr lang="hu-HU" sz="2800" dirty="0">
              <a:solidFill>
                <a:schemeClr val="bg1"/>
              </a:solidFill>
            </a:endParaRPr>
          </a:p>
        </p:txBody>
      </p:sp>
      <p:sp>
        <p:nvSpPr>
          <p:cNvPr id="9" name="Ellipszis 8"/>
          <p:cNvSpPr/>
          <p:nvPr/>
        </p:nvSpPr>
        <p:spPr bwMode="auto">
          <a:xfrm>
            <a:off x="1744388" y="2361074"/>
            <a:ext cx="4773384" cy="2758103"/>
          </a:xfrm>
          <a:prstGeom prst="ellipse">
            <a:avLst/>
          </a:prstGeom>
          <a:gradFill>
            <a:gsLst>
              <a:gs pos="0">
                <a:schemeClr val="accent3">
                  <a:alpha val="73000"/>
                </a:schemeClr>
              </a:gs>
              <a:gs pos="100000">
                <a:schemeClr val="accent2">
                  <a:tint val="50000"/>
                  <a:shade val="100000"/>
                  <a:satMod val="350000"/>
                </a:schemeClr>
              </a:gs>
            </a:gsLst>
          </a:gradFill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10" name="Ellipszis 9"/>
          <p:cNvSpPr/>
          <p:nvPr/>
        </p:nvSpPr>
        <p:spPr bwMode="auto">
          <a:xfrm>
            <a:off x="3559119" y="2361074"/>
            <a:ext cx="5233189" cy="2758104"/>
          </a:xfrm>
          <a:prstGeom prst="ellipse">
            <a:avLst/>
          </a:prstGeom>
          <a:gradFill flip="none" rotWithShape="1">
            <a:gsLst>
              <a:gs pos="0">
                <a:schemeClr val="tx2">
                  <a:alpha val="56000"/>
                </a:schemeClr>
              </a:gs>
              <a:gs pos="100000">
                <a:schemeClr val="tx2">
                  <a:lumMod val="40000"/>
                  <a:lumOff val="60000"/>
                  <a:alpha val="79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11" name="Ellipszis 10"/>
          <p:cNvSpPr/>
          <p:nvPr/>
        </p:nvSpPr>
        <p:spPr bwMode="auto">
          <a:xfrm>
            <a:off x="4653886" y="5430562"/>
            <a:ext cx="3781543" cy="1038488"/>
          </a:xfrm>
          <a:prstGeom prst="ellipse">
            <a:avLst/>
          </a:prstGeom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12" name="Téglalap 11"/>
          <p:cNvSpPr/>
          <p:nvPr/>
        </p:nvSpPr>
        <p:spPr bwMode="auto">
          <a:xfrm>
            <a:off x="1125415" y="1555844"/>
            <a:ext cx="7911081" cy="4913205"/>
          </a:xfrm>
          <a:prstGeom prst="rect">
            <a:avLst/>
          </a:prstGeom>
          <a:noFill/>
          <a:ln w="25400">
            <a:solidFill>
              <a:schemeClr val="bg1"/>
            </a:solidFill>
          </a:ln>
          <a:effectLst>
            <a:outerShdw blurRad="114300" dist="38100" dir="2700000" sx="103000" sy="103000" algn="tl" rotWithShape="0">
              <a:prstClr val="black">
                <a:alpha val="43000"/>
              </a:prstClr>
            </a:outerShdw>
          </a:effectLst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2277536" y="2019726"/>
            <a:ext cx="1531280" cy="83099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600" u="sng" dirty="0" smtClean="0"/>
              <a:t>Legálisan szerez be zenét</a:t>
            </a:r>
            <a:endParaRPr lang="hu-HU" sz="1600" u="sng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7045146" y="2019726"/>
            <a:ext cx="1531280" cy="83099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600" u="sng" dirty="0" smtClean="0"/>
              <a:t>Illegálisan szerez be zenét</a:t>
            </a:r>
            <a:endParaRPr lang="hu-HU" sz="1600" u="sng" dirty="0"/>
          </a:p>
        </p:txBody>
      </p:sp>
      <p:sp>
        <p:nvSpPr>
          <p:cNvPr id="15" name="Szövegdoboz 14"/>
          <p:cNvSpPr txBox="1"/>
          <p:nvPr/>
        </p:nvSpPr>
        <p:spPr>
          <a:xfrm>
            <a:off x="7448498" y="5119178"/>
            <a:ext cx="1531280" cy="584775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600" u="sng" dirty="0" smtClean="0"/>
              <a:t>Nem szerez be zenét</a:t>
            </a:r>
            <a:endParaRPr lang="hu-HU" sz="1600" u="sng" dirty="0"/>
          </a:p>
        </p:txBody>
      </p:sp>
      <p:sp>
        <p:nvSpPr>
          <p:cNvPr id="16" name="Szövegdoboz 15"/>
          <p:cNvSpPr txBox="1"/>
          <p:nvPr/>
        </p:nvSpPr>
        <p:spPr>
          <a:xfrm>
            <a:off x="1744388" y="3233738"/>
            <a:ext cx="21207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</a:rPr>
              <a:t>11%</a:t>
            </a:r>
          </a:p>
          <a:p>
            <a:pPr algn="ctr"/>
            <a:r>
              <a:rPr lang="hu-HU" sz="1600" dirty="0" smtClean="0">
                <a:solidFill>
                  <a:schemeClr val="bg1"/>
                </a:solidFill>
              </a:rPr>
              <a:t>(0,4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  internetező)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17" name="Szövegdoboz 16"/>
          <p:cNvSpPr txBox="1"/>
          <p:nvPr/>
        </p:nvSpPr>
        <p:spPr>
          <a:xfrm>
            <a:off x="6588125" y="3233738"/>
            <a:ext cx="21207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</a:rPr>
              <a:t>29%</a:t>
            </a:r>
          </a:p>
          <a:p>
            <a:pPr algn="ctr"/>
            <a:r>
              <a:rPr lang="hu-HU" sz="1600" dirty="0" smtClean="0">
                <a:solidFill>
                  <a:schemeClr val="bg1"/>
                </a:solidFill>
              </a:rPr>
              <a:t>(1,2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  internetező)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4149163" y="3233738"/>
            <a:ext cx="21207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</a:rPr>
              <a:t>43%</a:t>
            </a:r>
          </a:p>
          <a:p>
            <a:pPr algn="ctr"/>
            <a:r>
              <a:rPr lang="hu-HU" sz="1600" dirty="0" smtClean="0">
                <a:solidFill>
                  <a:schemeClr val="bg1"/>
                </a:solidFill>
              </a:rPr>
              <a:t>(1,8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  internetező)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0" name="Szövegdoboz 19"/>
          <p:cNvSpPr txBox="1"/>
          <p:nvPr/>
        </p:nvSpPr>
        <p:spPr>
          <a:xfrm>
            <a:off x="5456338" y="5430562"/>
            <a:ext cx="21207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</a:rPr>
              <a:t>15%</a:t>
            </a:r>
          </a:p>
          <a:p>
            <a:pPr algn="ctr"/>
            <a:r>
              <a:rPr lang="hu-HU" sz="1600" dirty="0" smtClean="0">
                <a:solidFill>
                  <a:schemeClr val="bg1"/>
                </a:solidFill>
              </a:rPr>
              <a:t>(0,6 </a:t>
            </a:r>
            <a:r>
              <a:rPr lang="hu-HU" sz="1600" dirty="0" err="1" smtClean="0">
                <a:solidFill>
                  <a:schemeClr val="bg1"/>
                </a:solidFill>
              </a:rPr>
              <a:t>mio</a:t>
            </a:r>
            <a:r>
              <a:rPr lang="hu-HU" sz="1600" dirty="0" smtClean="0">
                <a:solidFill>
                  <a:schemeClr val="bg1"/>
                </a:solidFill>
              </a:rPr>
              <a:t>  internetező)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6407653" y="6577519"/>
            <a:ext cx="27158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22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142" y="15239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7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56322" name="Picture 2" descr="http://us.123rf.com/400wm/400/400/Tawng/Tawng0903/Tawng090300023/4538152-editable-vector-design-of-a-wavy-crowd-silhouette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 l="4527" r="61660"/>
          <a:stretch>
            <a:fillRect/>
          </a:stretch>
        </p:blipFill>
        <p:spPr bwMode="auto">
          <a:xfrm flipH="1">
            <a:off x="0" y="0"/>
            <a:ext cx="3390900" cy="6885384"/>
          </a:xfrm>
          <a:prstGeom prst="rect">
            <a:avLst/>
          </a:prstGeom>
          <a:noFill/>
        </p:spPr>
      </p:pic>
      <p:pic>
        <p:nvPicPr>
          <p:cNvPr id="8" name="Picture 2" descr="http://www.bevezetem.hu/images/1008/old_radio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 l="53322" b="84321"/>
          <a:stretch>
            <a:fillRect/>
          </a:stretch>
        </p:blipFill>
        <p:spPr bwMode="auto">
          <a:xfrm>
            <a:off x="3346890" y="-27384"/>
            <a:ext cx="5797110" cy="6885384"/>
          </a:xfrm>
          <a:prstGeom prst="rect">
            <a:avLst/>
          </a:prstGeom>
          <a:noFill/>
        </p:spPr>
      </p:pic>
      <p:sp>
        <p:nvSpPr>
          <p:cNvPr id="9" name="Szövegdoboz 8"/>
          <p:cNvSpPr txBox="1"/>
          <p:nvPr/>
        </p:nvSpPr>
        <p:spPr>
          <a:xfrm>
            <a:off x="3357352" y="12414"/>
            <a:ext cx="58561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0" dirty="0" smtClean="0">
                <a:solidFill>
                  <a:schemeClr val="bg1"/>
                </a:solidFill>
              </a:rPr>
              <a:t>A fiatalok </a:t>
            </a:r>
            <a:r>
              <a:rPr lang="hu-HU" sz="3200" b="0" dirty="0" err="1" smtClean="0">
                <a:solidFill>
                  <a:schemeClr val="bg1"/>
                </a:solidFill>
              </a:rPr>
              <a:t>streamelnek</a:t>
            </a:r>
            <a:r>
              <a:rPr lang="hu-HU" sz="3200" b="0" dirty="0" smtClean="0">
                <a:solidFill>
                  <a:schemeClr val="bg1"/>
                </a:solidFill>
              </a:rPr>
              <a:t> az idősebbek vásárolnak</a:t>
            </a:r>
            <a:endParaRPr lang="hu-HU" sz="3200" b="0" dirty="0">
              <a:solidFill>
                <a:schemeClr val="bg1"/>
              </a:solidFill>
            </a:endParaRPr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4"/>
          <a:srcRect l="26812" t="10483" r="9567"/>
          <a:stretch>
            <a:fillRect/>
          </a:stretch>
        </p:blipFill>
        <p:spPr bwMode="auto">
          <a:xfrm>
            <a:off x="2844178" y="2106851"/>
            <a:ext cx="1115020" cy="450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7" name="Tartalom helye 9"/>
          <p:cNvGraphicFramePr>
            <a:graphicFrameLocks noGrp="1"/>
          </p:cNvGraphicFramePr>
          <p:nvPr>
            <p:ph sz="half" idx="1"/>
          </p:nvPr>
        </p:nvGraphicFramePr>
        <p:xfrm>
          <a:off x="3390900" y="2033176"/>
          <a:ext cx="2432050" cy="4575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8" name="Tartalom helye 9"/>
          <p:cNvGraphicFramePr>
            <a:graphicFrameLocks/>
          </p:cNvGraphicFramePr>
          <p:nvPr/>
        </p:nvGraphicFramePr>
        <p:xfrm>
          <a:off x="5026385" y="1984125"/>
          <a:ext cx="2432050" cy="4575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20" name="Egyenes összekötő 19"/>
          <p:cNvCxnSpPr/>
          <p:nvPr/>
        </p:nvCxnSpPr>
        <p:spPr bwMode="auto">
          <a:xfrm flipH="1">
            <a:off x="2046112" y="2778155"/>
            <a:ext cx="792088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Egyenes összekötő 22"/>
          <p:cNvCxnSpPr/>
          <p:nvPr/>
        </p:nvCxnSpPr>
        <p:spPr bwMode="auto">
          <a:xfrm flipH="1">
            <a:off x="1393529" y="4277703"/>
            <a:ext cx="1444671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Egyenes összekötő 23"/>
          <p:cNvCxnSpPr/>
          <p:nvPr/>
        </p:nvCxnSpPr>
        <p:spPr bwMode="auto">
          <a:xfrm flipH="1">
            <a:off x="1228282" y="5382604"/>
            <a:ext cx="1614681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Szövegdoboz 24"/>
          <p:cNvSpPr txBox="1"/>
          <p:nvPr/>
        </p:nvSpPr>
        <p:spPr>
          <a:xfrm>
            <a:off x="2046112" y="2220228"/>
            <a:ext cx="646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Nem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6" name="Szövegdoboz 25"/>
          <p:cNvSpPr txBox="1"/>
          <p:nvPr/>
        </p:nvSpPr>
        <p:spPr>
          <a:xfrm>
            <a:off x="2169788" y="3375928"/>
            <a:ext cx="5357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Kor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7" name="Szövegdoboz 26"/>
          <p:cNvSpPr txBox="1"/>
          <p:nvPr/>
        </p:nvSpPr>
        <p:spPr>
          <a:xfrm>
            <a:off x="1393529" y="4671328"/>
            <a:ext cx="13051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Végzettség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1058186" y="5776228"/>
            <a:ext cx="16450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Településtípus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4162489" y="1157872"/>
            <a:ext cx="14467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sng" dirty="0" smtClean="0">
                <a:solidFill>
                  <a:schemeClr val="bg1"/>
                </a:solidFill>
              </a:rPr>
              <a:t>Legálisan zenét beszerző</a:t>
            </a:r>
            <a:endParaRPr lang="hu-HU" u="sng" dirty="0">
              <a:solidFill>
                <a:schemeClr val="bg1"/>
              </a:solidFill>
            </a:endParaRPr>
          </a:p>
        </p:txBody>
      </p:sp>
      <p:sp>
        <p:nvSpPr>
          <p:cNvPr id="30" name="Szövegdoboz 29"/>
          <p:cNvSpPr txBox="1"/>
          <p:nvPr/>
        </p:nvSpPr>
        <p:spPr>
          <a:xfrm>
            <a:off x="5717814" y="1485424"/>
            <a:ext cx="17406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sng" dirty="0" err="1" smtClean="0">
                <a:solidFill>
                  <a:schemeClr val="bg1"/>
                </a:solidFill>
              </a:rPr>
              <a:t>Is-Is</a:t>
            </a:r>
            <a:endParaRPr lang="hu-HU" u="sng" dirty="0">
              <a:solidFill>
                <a:schemeClr val="bg1"/>
              </a:solidFill>
            </a:endParaRPr>
          </a:p>
        </p:txBody>
      </p:sp>
      <p:cxnSp>
        <p:nvCxnSpPr>
          <p:cNvPr id="33" name="Egyenes összekötő 32"/>
          <p:cNvCxnSpPr/>
          <p:nvPr/>
        </p:nvCxnSpPr>
        <p:spPr bwMode="auto">
          <a:xfrm flipH="1">
            <a:off x="2838200" y="2106851"/>
            <a:ext cx="5978" cy="4390102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3" name="Szövegdoboz 42"/>
          <p:cNvSpPr txBox="1"/>
          <p:nvPr/>
        </p:nvSpPr>
        <p:spPr>
          <a:xfrm>
            <a:off x="1612900" y="6595475"/>
            <a:ext cx="75311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000" dirty="0" smtClean="0">
                <a:solidFill>
                  <a:schemeClr val="bg1"/>
                </a:solidFill>
              </a:rPr>
              <a:t>A számok affinitásértékeket jelölnek, és a teljes mintától való eltérést fejezik ki.</a:t>
            </a:r>
            <a:endParaRPr lang="hu-HU" sz="1000" dirty="0">
              <a:solidFill>
                <a:schemeClr val="bg1"/>
              </a:solidFill>
            </a:endParaRPr>
          </a:p>
        </p:txBody>
      </p:sp>
      <p:graphicFrame>
        <p:nvGraphicFramePr>
          <p:cNvPr id="31" name="Tartalom helye 9"/>
          <p:cNvGraphicFramePr>
            <a:graphicFrameLocks/>
          </p:cNvGraphicFramePr>
          <p:nvPr/>
        </p:nvGraphicFramePr>
        <p:xfrm>
          <a:off x="6711950" y="1984125"/>
          <a:ext cx="2432050" cy="4575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2" name="Szövegdoboz 31"/>
          <p:cNvSpPr txBox="1"/>
          <p:nvPr/>
        </p:nvSpPr>
        <p:spPr>
          <a:xfrm>
            <a:off x="7458435" y="1150461"/>
            <a:ext cx="14467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sng" dirty="0" smtClean="0">
                <a:solidFill>
                  <a:schemeClr val="bg1"/>
                </a:solidFill>
              </a:rPr>
              <a:t>Illegálisan zenét beszerző</a:t>
            </a:r>
            <a:endParaRPr lang="hu-HU" u="sng" dirty="0">
              <a:solidFill>
                <a:schemeClr val="bg1"/>
              </a:solidFill>
            </a:endParaRPr>
          </a:p>
        </p:txBody>
      </p:sp>
      <p:sp>
        <p:nvSpPr>
          <p:cNvPr id="34" name="Szövegdoboz 33"/>
          <p:cNvSpPr txBox="1"/>
          <p:nvPr/>
        </p:nvSpPr>
        <p:spPr>
          <a:xfrm>
            <a:off x="0" y="6636524"/>
            <a:ext cx="27158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35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944" y="26062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337868" y="6634937"/>
            <a:ext cx="576262" cy="188912"/>
          </a:xfrm>
        </p:spPr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8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9220" name="Picture 4" descr="http://www.enemyofdebt.com/wp-content/uploads/2010/08/Make-extra-money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23381"/>
          <a:stretch>
            <a:fillRect/>
          </a:stretch>
        </p:blipFill>
        <p:spPr bwMode="auto">
          <a:xfrm flipH="1">
            <a:off x="-108522" y="-27384"/>
            <a:ext cx="3902593" cy="6885385"/>
          </a:xfrm>
          <a:prstGeom prst="rect">
            <a:avLst/>
          </a:prstGeom>
          <a:noFill/>
        </p:spPr>
      </p:pic>
      <p:pic>
        <p:nvPicPr>
          <p:cNvPr id="9" name="Picture 4" descr="http://www.enemyofdebt.com/wp-content/uploads/2010/08/Make-extra-money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r="78208"/>
          <a:stretch>
            <a:fillRect/>
          </a:stretch>
        </p:blipFill>
        <p:spPr bwMode="auto">
          <a:xfrm flipH="1">
            <a:off x="3794076" y="1"/>
            <a:ext cx="5349923" cy="6858000"/>
          </a:xfrm>
          <a:prstGeom prst="rect">
            <a:avLst/>
          </a:prstGeom>
          <a:noFill/>
        </p:spPr>
      </p:pic>
      <p:sp>
        <p:nvSpPr>
          <p:cNvPr id="10" name="Cím 9"/>
          <p:cNvSpPr>
            <a:spLocks noGrp="1"/>
          </p:cNvSpPr>
          <p:nvPr>
            <p:ph type="title"/>
          </p:nvPr>
        </p:nvSpPr>
        <p:spPr>
          <a:xfrm>
            <a:off x="2918485" y="331098"/>
            <a:ext cx="6225514" cy="504825"/>
          </a:xfrm>
        </p:spPr>
        <p:txBody>
          <a:bodyPr/>
          <a:lstStyle/>
          <a:p>
            <a:r>
              <a:rPr lang="hu-HU" sz="2800" dirty="0" smtClean="0">
                <a:solidFill>
                  <a:schemeClr val="bg1"/>
                </a:solidFill>
              </a:rPr>
              <a:t>Online zeneletöltés? A jutányos ár a legfőbb motiváció</a:t>
            </a:r>
            <a:endParaRPr lang="hu-HU" sz="2800" dirty="0">
              <a:solidFill>
                <a:schemeClr val="bg1"/>
              </a:solidFill>
            </a:endParaRP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/>
          <a:srcRect b="3602"/>
          <a:stretch>
            <a:fillRect/>
          </a:stretch>
        </p:blipFill>
        <p:spPr bwMode="auto">
          <a:xfrm>
            <a:off x="3794071" y="1179333"/>
            <a:ext cx="5114690" cy="5169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" name="Szövegdoboz 44"/>
          <p:cNvSpPr txBox="1"/>
          <p:nvPr/>
        </p:nvSpPr>
        <p:spPr>
          <a:xfrm>
            <a:off x="5995381" y="6577519"/>
            <a:ext cx="31486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illegálisan és legálisan letöltők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46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116632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9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1026" name="Picture 2" descr="http://home.comcast.net/~jhidley/full_size/11-047-1_front.jpg"/>
          <p:cNvPicPr>
            <a:picLocks noChangeAspect="1" noChangeArrowheads="1"/>
          </p:cNvPicPr>
          <p:nvPr/>
        </p:nvPicPr>
        <p:blipFill>
          <a:blip r:embed="rId2">
            <a:lum bright="-25000"/>
          </a:blip>
          <a:srcRect l="10511" t="7560" r="10178" b="9641"/>
          <a:stretch>
            <a:fillRect/>
          </a:stretch>
        </p:blipFill>
        <p:spPr bwMode="auto">
          <a:xfrm>
            <a:off x="-36512" y="-27384"/>
            <a:ext cx="9217024" cy="6912768"/>
          </a:xfrm>
          <a:prstGeom prst="rect">
            <a:avLst/>
          </a:prstGeom>
          <a:noFill/>
        </p:spPr>
      </p:pic>
      <p:sp>
        <p:nvSpPr>
          <p:cNvPr id="8" name="Szövegdoboz 7"/>
          <p:cNvSpPr txBox="1"/>
          <p:nvPr/>
        </p:nvSpPr>
        <p:spPr>
          <a:xfrm>
            <a:off x="375763" y="1294746"/>
            <a:ext cx="85031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Nem minden zenehallgatás rádiózás, de majd’ minden rádiózás zenehallgatás (is)</a:t>
            </a:r>
          </a:p>
          <a:p>
            <a:pPr algn="ctr"/>
            <a:endParaRPr lang="hu-HU" sz="2400" dirty="0" smtClean="0">
              <a:solidFill>
                <a:schemeClr val="bg1"/>
              </a:solidFill>
            </a:endParaRPr>
          </a:p>
          <a:p>
            <a:pPr algn="ctr"/>
            <a:endParaRPr lang="hu-HU" sz="2400" dirty="0" smtClean="0">
              <a:solidFill>
                <a:schemeClr val="bg1"/>
              </a:solidFill>
            </a:endParaRPr>
          </a:p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Fogyasztók az (online) rádiós piacon</a:t>
            </a:r>
            <a:endParaRPr lang="hu-H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10</a:t>
            </a:fld>
            <a:endParaRPr lang="hu-HU"/>
          </a:p>
        </p:txBody>
      </p:sp>
      <p:pic>
        <p:nvPicPr>
          <p:cNvPr id="53250" name="Picture 2" descr="http://www.bevezetem.hu/images/1008/old_radio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b="12718"/>
          <a:stretch>
            <a:fillRect/>
          </a:stretch>
        </p:blipFill>
        <p:spPr bwMode="auto">
          <a:xfrm>
            <a:off x="0" y="-1"/>
            <a:ext cx="3629465" cy="6885383"/>
          </a:xfrm>
          <a:prstGeom prst="rect">
            <a:avLst/>
          </a:prstGeom>
          <a:noFill/>
        </p:spPr>
      </p:pic>
      <p:pic>
        <p:nvPicPr>
          <p:cNvPr id="9" name="Picture 2" descr="http://www.bevezetem.hu/images/1008/old_radio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3322" b="84321"/>
          <a:stretch>
            <a:fillRect/>
          </a:stretch>
        </p:blipFill>
        <p:spPr bwMode="auto">
          <a:xfrm>
            <a:off x="3629465" y="-5268"/>
            <a:ext cx="5514535" cy="6890651"/>
          </a:xfrm>
          <a:prstGeom prst="rect">
            <a:avLst/>
          </a:prstGeom>
          <a:noFill/>
        </p:spPr>
      </p:pic>
      <p:sp>
        <p:nvSpPr>
          <p:cNvPr id="10" name="Szövegdoboz 9"/>
          <p:cNvSpPr txBox="1"/>
          <p:nvPr/>
        </p:nvSpPr>
        <p:spPr>
          <a:xfrm>
            <a:off x="2481598" y="749329"/>
            <a:ext cx="5835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b="0" dirty="0" smtClean="0">
                <a:solidFill>
                  <a:schemeClr val="bg1"/>
                </a:solidFill>
              </a:rPr>
              <a:t>A rádió velünk él – főleg reggel</a:t>
            </a:r>
            <a:endParaRPr lang="hu-HU" sz="2800" b="0" dirty="0">
              <a:solidFill>
                <a:schemeClr val="bg1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3671763" y="1677488"/>
            <a:ext cx="48500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A 18-69 éves internetezők </a:t>
            </a:r>
            <a:r>
              <a:rPr lang="hu-HU" sz="3200" dirty="0" smtClean="0">
                <a:solidFill>
                  <a:schemeClr val="tx2"/>
                </a:solidFill>
              </a:rPr>
              <a:t>73%-a </a:t>
            </a:r>
            <a:r>
              <a:rPr lang="hu-HU" sz="1600" dirty="0" smtClean="0">
                <a:solidFill>
                  <a:schemeClr val="bg1"/>
                </a:solidFill>
              </a:rPr>
              <a:t>tartja magát rádióhallgatónak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3756095" y="339695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Reggel: </a:t>
            </a:r>
            <a:r>
              <a:rPr lang="hu-HU" sz="3200" dirty="0" smtClean="0">
                <a:solidFill>
                  <a:schemeClr val="tx2"/>
                </a:solidFill>
              </a:rPr>
              <a:t>81%</a:t>
            </a:r>
          </a:p>
        </p:txBody>
      </p:sp>
      <p:sp>
        <p:nvSpPr>
          <p:cNvPr id="15" name="Szövegdoboz 14"/>
          <p:cNvSpPr txBox="1"/>
          <p:nvPr/>
        </p:nvSpPr>
        <p:spPr>
          <a:xfrm>
            <a:off x="4898328" y="4223025"/>
            <a:ext cx="2727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Napközben: </a:t>
            </a:r>
            <a:r>
              <a:rPr lang="hu-HU" sz="3200" dirty="0" smtClean="0">
                <a:solidFill>
                  <a:schemeClr val="tx2"/>
                </a:solidFill>
              </a:rPr>
              <a:t>60%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7078013" y="5064873"/>
            <a:ext cx="19351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Este: </a:t>
            </a:r>
            <a:r>
              <a:rPr lang="hu-HU" sz="3200" dirty="0" smtClean="0">
                <a:solidFill>
                  <a:schemeClr val="tx2"/>
                </a:solidFill>
              </a:rPr>
              <a:t>28%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4976315" y="6596390"/>
            <a:ext cx="42033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 és a rádióhallgatók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13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4368" y="116632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http://2.bp.blogspot.com/_bFlo00yQhj8/SwXQcFGO9FI/AAAAAAAAAfs/csTF2ajI1qQ/s1600/Internet+Radio+1.JPG"/>
          <p:cNvPicPr>
            <a:picLocks noChangeAspect="1" noChangeArrowheads="1"/>
          </p:cNvPicPr>
          <p:nvPr/>
        </p:nvPicPr>
        <p:blipFill>
          <a:blip r:embed="rId2">
            <a:lum bright="-25000" contrast="24000"/>
          </a:blip>
          <a:srcRect r="6133"/>
          <a:stretch>
            <a:fillRect/>
          </a:stretch>
        </p:blipFill>
        <p:spPr bwMode="auto">
          <a:xfrm>
            <a:off x="0" y="0"/>
            <a:ext cx="3886200" cy="6858000"/>
          </a:xfrm>
          <a:prstGeom prst="rect">
            <a:avLst/>
          </a:prstGeom>
          <a:noFill/>
        </p:spPr>
      </p:pic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11</a:t>
            </a:fld>
            <a:endParaRPr lang="hu-HU"/>
          </a:p>
        </p:txBody>
      </p:sp>
      <p:pic>
        <p:nvPicPr>
          <p:cNvPr id="14" name="Picture 2" descr="http://www.bevezetem.hu/images/1008/old_radio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 l="53322" b="84321"/>
          <a:stretch>
            <a:fillRect/>
          </a:stretch>
        </p:blipFill>
        <p:spPr bwMode="auto">
          <a:xfrm>
            <a:off x="3346890" y="-27384"/>
            <a:ext cx="5797110" cy="6885384"/>
          </a:xfrm>
          <a:prstGeom prst="rect">
            <a:avLst/>
          </a:prstGeom>
          <a:noFill/>
        </p:spPr>
      </p:pic>
      <p:sp>
        <p:nvSpPr>
          <p:cNvPr id="15" name="Szövegdoboz 14"/>
          <p:cNvSpPr txBox="1"/>
          <p:nvPr/>
        </p:nvSpPr>
        <p:spPr>
          <a:xfrm>
            <a:off x="3916822" y="107950"/>
            <a:ext cx="4725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</a:rPr>
              <a:t>Új csatornákon szól</a:t>
            </a:r>
            <a:endParaRPr lang="hu-HU" sz="3200" dirty="0">
              <a:solidFill>
                <a:schemeClr val="bg1"/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4113213" y="1236663"/>
            <a:ext cx="46466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Az Egyesült Államokban a 15+ populáció </a:t>
            </a:r>
            <a:r>
              <a:rPr lang="hu-HU" sz="3200" dirty="0" smtClean="0">
                <a:solidFill>
                  <a:schemeClr val="tx2"/>
                </a:solidFill>
              </a:rPr>
              <a:t>42%-a </a:t>
            </a:r>
            <a:r>
              <a:rPr lang="hu-HU" dirty="0" smtClean="0">
                <a:solidFill>
                  <a:schemeClr val="bg1"/>
                </a:solidFill>
              </a:rPr>
              <a:t>hallgat online rádiót </a:t>
            </a:r>
            <a:r>
              <a:rPr lang="hu-HU" sz="1200" dirty="0" smtClean="0">
                <a:solidFill>
                  <a:schemeClr val="bg1"/>
                </a:solidFill>
              </a:rPr>
              <a:t>(Forrás: </a:t>
            </a:r>
            <a:r>
              <a:rPr lang="hu-HU" sz="1200" dirty="0" err="1" smtClean="0">
                <a:solidFill>
                  <a:schemeClr val="bg1"/>
                </a:solidFill>
              </a:rPr>
              <a:t>TargetSpot</a:t>
            </a:r>
            <a:r>
              <a:rPr lang="hu-HU" sz="1200" dirty="0" smtClean="0">
                <a:solidFill>
                  <a:schemeClr val="bg1"/>
                </a:solidFill>
              </a:rPr>
              <a:t> Digital </a:t>
            </a:r>
            <a:r>
              <a:rPr lang="hu-HU" sz="1200" dirty="0" err="1" smtClean="0">
                <a:solidFill>
                  <a:schemeClr val="bg1"/>
                </a:solidFill>
              </a:rPr>
              <a:t>Audio</a:t>
            </a:r>
            <a:r>
              <a:rPr lang="hu-HU" sz="1200" dirty="0" smtClean="0">
                <a:solidFill>
                  <a:schemeClr val="bg1"/>
                </a:solidFill>
              </a:rPr>
              <a:t> Benchmark and Trend </a:t>
            </a:r>
            <a:r>
              <a:rPr lang="hu-HU" sz="1200" dirty="0" err="1" smtClean="0">
                <a:solidFill>
                  <a:schemeClr val="bg1"/>
                </a:solidFill>
              </a:rPr>
              <a:t>Study</a:t>
            </a:r>
            <a:r>
              <a:rPr lang="hu-HU" sz="1200" dirty="0" smtClean="0">
                <a:solidFill>
                  <a:schemeClr val="bg1"/>
                </a:solidFill>
              </a:rPr>
              <a:t> 2012)</a:t>
            </a:r>
            <a:endParaRPr lang="hu-HU" dirty="0" smtClean="0">
              <a:solidFill>
                <a:schemeClr val="bg1"/>
              </a:solidFill>
            </a:endParaRPr>
          </a:p>
        </p:txBody>
      </p:sp>
      <p:sp>
        <p:nvSpPr>
          <p:cNvPr id="17" name="Szövegdoboz 16"/>
          <p:cNvSpPr txBox="1"/>
          <p:nvPr/>
        </p:nvSpPr>
        <p:spPr>
          <a:xfrm>
            <a:off x="3708086" y="3149600"/>
            <a:ext cx="50517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Magyarországon a 18-69 éves internetezők </a:t>
            </a:r>
            <a:r>
              <a:rPr lang="hu-HU" sz="3200" dirty="0" smtClean="0">
                <a:solidFill>
                  <a:schemeClr val="tx2"/>
                </a:solidFill>
              </a:rPr>
              <a:t>39%-a </a:t>
            </a:r>
            <a:r>
              <a:rPr lang="hu-HU" sz="1800" dirty="0" smtClean="0">
                <a:solidFill>
                  <a:schemeClr val="tx2"/>
                </a:solidFill>
              </a:rPr>
              <a:t>(1.6 </a:t>
            </a:r>
            <a:r>
              <a:rPr lang="hu-HU" sz="1800" dirty="0" err="1" smtClean="0">
                <a:solidFill>
                  <a:schemeClr val="tx2"/>
                </a:solidFill>
              </a:rPr>
              <a:t>Mio</a:t>
            </a:r>
            <a:r>
              <a:rPr lang="hu-HU" sz="1800" dirty="0" smtClean="0">
                <a:solidFill>
                  <a:schemeClr val="tx2"/>
                </a:solidFill>
              </a:rPr>
              <a:t> ember) </a:t>
            </a:r>
            <a:r>
              <a:rPr lang="hu-HU" dirty="0" smtClean="0">
                <a:solidFill>
                  <a:schemeClr val="bg1"/>
                </a:solidFill>
              </a:rPr>
              <a:t>hallgat online rádiót </a:t>
            </a:r>
          </a:p>
          <a:p>
            <a:endParaRPr lang="hu-HU" dirty="0"/>
          </a:p>
        </p:txBody>
      </p:sp>
      <p:sp>
        <p:nvSpPr>
          <p:cNvPr id="18" name="Szövegdoboz 17"/>
          <p:cNvSpPr txBox="1"/>
          <p:nvPr/>
        </p:nvSpPr>
        <p:spPr>
          <a:xfrm>
            <a:off x="3016690" y="5130800"/>
            <a:ext cx="541293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solidFill>
                  <a:schemeClr val="tx2"/>
                </a:solidFill>
              </a:rPr>
              <a:t>8%</a:t>
            </a:r>
            <a:r>
              <a:rPr lang="hu-HU" sz="3200" dirty="0" smtClean="0">
                <a:solidFill>
                  <a:srgbClr val="FF0000"/>
                </a:solidFill>
              </a:rPr>
              <a:t> </a:t>
            </a:r>
            <a:r>
              <a:rPr lang="hu-HU" dirty="0" smtClean="0">
                <a:solidFill>
                  <a:schemeClr val="bg1"/>
                </a:solidFill>
              </a:rPr>
              <a:t>kizárólag online hallgat valamilyen csatornát</a:t>
            </a:r>
            <a:endParaRPr lang="hu-HU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2181225" y="6357938"/>
            <a:ext cx="6854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00" dirty="0" smtClean="0">
                <a:solidFill>
                  <a:schemeClr val="bg1"/>
                </a:solidFill>
              </a:rPr>
              <a:t>Online rádió alatt ebben az esetben a rádiócsatornák online felületét és a kizárólag online csatornákat (pl. </a:t>
            </a:r>
            <a:r>
              <a:rPr lang="hu-HU" sz="1000" dirty="0" err="1" smtClean="0">
                <a:solidFill>
                  <a:schemeClr val="bg1"/>
                </a:solidFill>
              </a:rPr>
              <a:t>last.fm</a:t>
            </a:r>
            <a:r>
              <a:rPr lang="hu-HU" sz="1000" dirty="0" smtClean="0">
                <a:solidFill>
                  <a:schemeClr val="bg1"/>
                </a:solidFill>
              </a:rPr>
              <a:t>) értjük</a:t>
            </a:r>
            <a:endParaRPr lang="hu-HU" sz="1000" dirty="0">
              <a:solidFill>
                <a:schemeClr val="bg1"/>
              </a:solidFill>
            </a:endParaRPr>
          </a:p>
        </p:txBody>
      </p:sp>
      <p:pic>
        <p:nvPicPr>
          <p:cNvPr id="12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80654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12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56322" name="Picture 2" descr="http://us.123rf.com/400wm/400/400/Tawng/Tawng0903/Tawng090300023/4538152-editable-vector-design-of-a-wavy-crowd-silhouette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 l="4527" r="61660"/>
          <a:stretch>
            <a:fillRect/>
          </a:stretch>
        </p:blipFill>
        <p:spPr bwMode="auto">
          <a:xfrm flipH="1">
            <a:off x="0" y="0"/>
            <a:ext cx="3390900" cy="6885384"/>
          </a:xfrm>
          <a:prstGeom prst="rect">
            <a:avLst/>
          </a:prstGeom>
          <a:noFill/>
        </p:spPr>
      </p:pic>
      <p:pic>
        <p:nvPicPr>
          <p:cNvPr id="8" name="Picture 2" descr="http://www.bevezetem.hu/images/1008/old_radio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 l="53322" b="84321"/>
          <a:stretch>
            <a:fillRect/>
          </a:stretch>
        </p:blipFill>
        <p:spPr bwMode="auto">
          <a:xfrm>
            <a:off x="3346890" y="-27384"/>
            <a:ext cx="5797110" cy="6885384"/>
          </a:xfrm>
          <a:prstGeom prst="rect">
            <a:avLst/>
          </a:prstGeom>
          <a:noFill/>
        </p:spPr>
      </p:pic>
      <p:sp>
        <p:nvSpPr>
          <p:cNvPr id="9" name="Szövegdoboz 8"/>
          <p:cNvSpPr txBox="1"/>
          <p:nvPr/>
        </p:nvSpPr>
        <p:spPr>
          <a:xfrm>
            <a:off x="3916822" y="80654"/>
            <a:ext cx="51192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0" dirty="0" smtClean="0">
                <a:solidFill>
                  <a:schemeClr val="bg1"/>
                </a:solidFill>
              </a:rPr>
              <a:t>A fiatalok hallgatják online</a:t>
            </a:r>
            <a:endParaRPr lang="hu-HU" sz="3200" b="0" dirty="0">
              <a:solidFill>
                <a:schemeClr val="bg1"/>
              </a:solidFill>
            </a:endParaRPr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4"/>
          <a:srcRect l="26812" t="10483" r="9567"/>
          <a:stretch>
            <a:fillRect/>
          </a:stretch>
        </p:blipFill>
        <p:spPr bwMode="auto">
          <a:xfrm>
            <a:off x="3785890" y="1956723"/>
            <a:ext cx="1115020" cy="450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7" name="Tartalom helye 9"/>
          <p:cNvGraphicFramePr>
            <a:graphicFrameLocks noGrp="1"/>
          </p:cNvGraphicFramePr>
          <p:nvPr>
            <p:ph sz="half" idx="1"/>
          </p:nvPr>
        </p:nvGraphicFramePr>
        <p:xfrm>
          <a:off x="3948410" y="1870348"/>
          <a:ext cx="3416300" cy="4575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8" name="Tartalom helye 9"/>
          <p:cNvGraphicFramePr>
            <a:graphicFrameLocks/>
          </p:cNvGraphicFramePr>
          <p:nvPr/>
        </p:nvGraphicFramePr>
        <p:xfrm>
          <a:off x="6107111" y="1870348"/>
          <a:ext cx="3476625" cy="4575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20" name="Egyenes összekötő 19"/>
          <p:cNvCxnSpPr/>
          <p:nvPr/>
        </p:nvCxnSpPr>
        <p:spPr bwMode="auto">
          <a:xfrm flipH="1">
            <a:off x="2987824" y="2628027"/>
            <a:ext cx="792088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Egyenes összekötő 22"/>
          <p:cNvCxnSpPr/>
          <p:nvPr/>
        </p:nvCxnSpPr>
        <p:spPr bwMode="auto">
          <a:xfrm flipH="1">
            <a:off x="2335241" y="4127575"/>
            <a:ext cx="1444671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Egyenes összekötő 23"/>
          <p:cNvCxnSpPr/>
          <p:nvPr/>
        </p:nvCxnSpPr>
        <p:spPr bwMode="auto">
          <a:xfrm flipH="1">
            <a:off x="2169994" y="5232476"/>
            <a:ext cx="1614681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Szövegdoboz 24"/>
          <p:cNvSpPr txBox="1"/>
          <p:nvPr/>
        </p:nvSpPr>
        <p:spPr>
          <a:xfrm>
            <a:off x="2987824" y="2070100"/>
            <a:ext cx="646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Nem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6" name="Szövegdoboz 25"/>
          <p:cNvSpPr txBox="1"/>
          <p:nvPr/>
        </p:nvSpPr>
        <p:spPr>
          <a:xfrm>
            <a:off x="3111500" y="3225800"/>
            <a:ext cx="5357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Kor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7" name="Szövegdoboz 26"/>
          <p:cNvSpPr txBox="1"/>
          <p:nvPr/>
        </p:nvSpPr>
        <p:spPr>
          <a:xfrm>
            <a:off x="2335241" y="4521200"/>
            <a:ext cx="13051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Végzettség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8" name="Szövegdoboz 27"/>
          <p:cNvSpPr txBox="1"/>
          <p:nvPr/>
        </p:nvSpPr>
        <p:spPr>
          <a:xfrm>
            <a:off x="1999898" y="5626100"/>
            <a:ext cx="16450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dirty="0" smtClean="0">
                <a:solidFill>
                  <a:schemeClr val="bg1"/>
                </a:solidFill>
              </a:rPr>
              <a:t>Településtípus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5220072" y="1340768"/>
            <a:ext cx="16450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u="sng" dirty="0" smtClean="0">
                <a:solidFill>
                  <a:schemeClr val="bg1"/>
                </a:solidFill>
              </a:rPr>
              <a:t>Online rádiózó</a:t>
            </a:r>
            <a:endParaRPr lang="hu-HU" u="sng" dirty="0">
              <a:solidFill>
                <a:schemeClr val="bg1"/>
              </a:solidFill>
            </a:endParaRPr>
          </a:p>
        </p:txBody>
      </p:sp>
      <p:sp>
        <p:nvSpPr>
          <p:cNvPr id="30" name="Szövegdoboz 29"/>
          <p:cNvSpPr txBox="1"/>
          <p:nvPr/>
        </p:nvSpPr>
        <p:spPr>
          <a:xfrm>
            <a:off x="7264399" y="1277268"/>
            <a:ext cx="1740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sng" dirty="0" smtClean="0">
                <a:solidFill>
                  <a:schemeClr val="bg1"/>
                </a:solidFill>
              </a:rPr>
              <a:t>Csak offline rádiózó</a:t>
            </a:r>
            <a:endParaRPr lang="hu-HU" u="sng" dirty="0">
              <a:solidFill>
                <a:schemeClr val="bg1"/>
              </a:solidFill>
            </a:endParaRPr>
          </a:p>
        </p:txBody>
      </p:sp>
      <p:cxnSp>
        <p:nvCxnSpPr>
          <p:cNvPr id="33" name="Egyenes összekötő 32"/>
          <p:cNvCxnSpPr/>
          <p:nvPr/>
        </p:nvCxnSpPr>
        <p:spPr bwMode="auto">
          <a:xfrm flipH="1">
            <a:off x="3779912" y="1956723"/>
            <a:ext cx="5978" cy="4390102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>
                <a:lumMod val="85000"/>
              </a:schemeClr>
            </a:solidFill>
            <a:prstDash val="solid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" name="Balra-jobbra nyíl 38"/>
          <p:cNvSpPr/>
          <p:nvPr/>
        </p:nvSpPr>
        <p:spPr bwMode="auto">
          <a:xfrm>
            <a:off x="6973637" y="2070100"/>
            <a:ext cx="499636" cy="190500"/>
          </a:xfrm>
          <a:prstGeom prst="leftRightArrow">
            <a:avLst/>
          </a:prstGeom>
          <a:solidFill>
            <a:schemeClr val="tx2"/>
          </a:solidFill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40" name="Balra-jobbra nyíl 39"/>
          <p:cNvSpPr/>
          <p:nvPr/>
        </p:nvSpPr>
        <p:spPr bwMode="auto">
          <a:xfrm>
            <a:off x="6987285" y="2773338"/>
            <a:ext cx="499636" cy="190500"/>
          </a:xfrm>
          <a:prstGeom prst="leftRightArrow">
            <a:avLst/>
          </a:prstGeom>
          <a:solidFill>
            <a:schemeClr val="tx2"/>
          </a:solidFill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41" name="Balra-jobbra nyíl 40"/>
          <p:cNvSpPr/>
          <p:nvPr/>
        </p:nvSpPr>
        <p:spPr bwMode="auto">
          <a:xfrm>
            <a:off x="7000933" y="3670057"/>
            <a:ext cx="499636" cy="190500"/>
          </a:xfrm>
          <a:prstGeom prst="leftRightArrow">
            <a:avLst/>
          </a:prstGeom>
          <a:solidFill>
            <a:schemeClr val="tx2"/>
          </a:solidFill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42" name="Balra-jobbra nyíl 41"/>
          <p:cNvSpPr/>
          <p:nvPr/>
        </p:nvSpPr>
        <p:spPr bwMode="auto">
          <a:xfrm>
            <a:off x="7016853" y="6047081"/>
            <a:ext cx="499636" cy="190500"/>
          </a:xfrm>
          <a:prstGeom prst="leftRightArrow">
            <a:avLst/>
          </a:prstGeom>
          <a:solidFill>
            <a:schemeClr val="tx2"/>
          </a:solidFill>
          <a:ln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43" name="Szövegdoboz 42"/>
          <p:cNvSpPr txBox="1"/>
          <p:nvPr/>
        </p:nvSpPr>
        <p:spPr>
          <a:xfrm>
            <a:off x="1612900" y="6499939"/>
            <a:ext cx="75311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000" dirty="0" smtClean="0">
                <a:solidFill>
                  <a:schemeClr val="bg1"/>
                </a:solidFill>
              </a:rPr>
              <a:t>A számok affinitásértékeket jelölnek, és a teljes mintától való eltérést fejezik ki.</a:t>
            </a:r>
            <a:endParaRPr lang="hu-HU" sz="1000" dirty="0">
              <a:solidFill>
                <a:schemeClr val="bg1"/>
              </a:solidFill>
            </a:endParaRPr>
          </a:p>
        </p:txBody>
      </p:sp>
      <p:pic>
        <p:nvPicPr>
          <p:cNvPr id="31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950" y="80654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filledbeans.com/wp-content/uploads/2011/07/listening-to-music.jpg"/>
          <p:cNvPicPr>
            <a:picLocks noChangeAspect="1" noChangeArrowheads="1"/>
          </p:cNvPicPr>
          <p:nvPr/>
        </p:nvPicPr>
        <p:blipFill>
          <a:blip r:embed="rId2"/>
          <a:srcRect t="75982"/>
          <a:stretch>
            <a:fillRect/>
          </a:stretch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</p:spPr>
      </p:pic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13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66" y="2222756"/>
            <a:ext cx="4382104" cy="3599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Szövegdoboz 9"/>
          <p:cNvSpPr txBox="1"/>
          <p:nvPr/>
        </p:nvSpPr>
        <p:spPr>
          <a:xfrm>
            <a:off x="1929544" y="1472754"/>
            <a:ext cx="5508239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800" dirty="0" smtClean="0">
                <a:solidFill>
                  <a:schemeClr val="bg1"/>
                </a:solidFill>
              </a:rPr>
              <a:t>Rádióhallgatók aránya (online és offline)</a:t>
            </a:r>
          </a:p>
          <a:p>
            <a:pPr algn="ctr"/>
            <a:r>
              <a:rPr lang="hu-HU" sz="1100" dirty="0" smtClean="0">
                <a:solidFill>
                  <a:schemeClr val="bg1"/>
                </a:solidFill>
              </a:rPr>
              <a:t>(az adót legalább hetente hallgatók)</a:t>
            </a:r>
            <a:endParaRPr lang="hu-HU" sz="1100" dirty="0">
              <a:solidFill>
                <a:schemeClr val="bg1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406407" y="126813"/>
            <a:ext cx="83602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0" dirty="0" smtClean="0">
                <a:solidFill>
                  <a:schemeClr val="bg1"/>
                </a:solidFill>
              </a:rPr>
              <a:t>A nagyobb adók több online hallgatót vonzanak be</a:t>
            </a:r>
            <a:endParaRPr lang="hu-HU" sz="2800" b="0" dirty="0">
              <a:solidFill>
                <a:schemeClr val="bg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6407653" y="6577519"/>
            <a:ext cx="26869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sp>
        <p:nvSpPr>
          <p:cNvPr id="15" name="Szövegdoboz 14"/>
          <p:cNvSpPr txBox="1"/>
          <p:nvPr/>
        </p:nvSpPr>
        <p:spPr>
          <a:xfrm rot="16200000">
            <a:off x="3538161" y="4030273"/>
            <a:ext cx="275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dirty="0" smtClean="0">
                <a:solidFill>
                  <a:schemeClr val="bg1"/>
                </a:solidFill>
              </a:rPr>
              <a:t>Adott csatorna offline hallgatói aránya</a:t>
            </a:r>
            <a:endParaRPr lang="hu-HU" sz="900" dirty="0">
              <a:solidFill>
                <a:schemeClr val="bg1"/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5744322" y="5867233"/>
            <a:ext cx="275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dirty="0" smtClean="0">
                <a:solidFill>
                  <a:schemeClr val="bg1"/>
                </a:solidFill>
              </a:rPr>
              <a:t>Adott csatorna online hallgatói aránya</a:t>
            </a:r>
            <a:endParaRPr lang="hu-HU" sz="9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73675" y="2229762"/>
            <a:ext cx="3870326" cy="343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 l="1869" r="1158"/>
          <a:stretch>
            <a:fillRect/>
          </a:stretch>
        </p:blipFill>
        <p:spPr bwMode="auto">
          <a:xfrm>
            <a:off x="0" y="-27383"/>
            <a:ext cx="9144000" cy="70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7170" name="Picture 2" descr="http://www.wallpapersland.net/wp-content/uploads/2011/05/Steampunk-clock-wallpaper.jpg"/>
          <p:cNvPicPr>
            <a:picLocks noChangeAspect="1" noChangeArrowheads="1"/>
          </p:cNvPicPr>
          <p:nvPr/>
        </p:nvPicPr>
        <p:blipFill>
          <a:blip r:embed="rId3">
            <a:lum bright="-1000"/>
          </a:blip>
          <a:srcRect/>
          <a:stretch>
            <a:fillRect/>
          </a:stretch>
        </p:blipFill>
        <p:spPr bwMode="auto">
          <a:xfrm>
            <a:off x="-841811" y="-1"/>
            <a:ext cx="3396325" cy="7039429"/>
          </a:xfrm>
          <a:prstGeom prst="rect">
            <a:avLst/>
          </a:prstGeom>
          <a:noFill/>
        </p:spPr>
      </p:pic>
      <p:sp>
        <p:nvSpPr>
          <p:cNvPr id="11" name="Szövegdoboz 10"/>
          <p:cNvSpPr txBox="1"/>
          <p:nvPr/>
        </p:nvSpPr>
        <p:spPr>
          <a:xfrm>
            <a:off x="5237974" y="1973937"/>
            <a:ext cx="12522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Rádióadón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6432184" y="1783188"/>
            <a:ext cx="16274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Rádió internetes felületén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3809194" y="3145954"/>
            <a:ext cx="9765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Reggel</a:t>
            </a:r>
          </a:p>
        </p:txBody>
      </p:sp>
      <p:sp>
        <p:nvSpPr>
          <p:cNvPr id="20" name="Szövegdoboz 19"/>
          <p:cNvSpPr txBox="1"/>
          <p:nvPr/>
        </p:nvSpPr>
        <p:spPr>
          <a:xfrm>
            <a:off x="3318610" y="4149579"/>
            <a:ext cx="1467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Napközben</a:t>
            </a:r>
          </a:p>
          <a:p>
            <a:pPr algn="r"/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4069550" y="5346225"/>
            <a:ext cx="6752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Este</a:t>
            </a:r>
          </a:p>
          <a:p>
            <a:pPr algn="r"/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5368587" y="3046105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66%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3" name="Szövegdoboz 22"/>
          <p:cNvSpPr txBox="1"/>
          <p:nvPr/>
        </p:nvSpPr>
        <p:spPr>
          <a:xfrm>
            <a:off x="5368587" y="4091523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54%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5368587" y="5274521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32%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38" name="Lefelé nyíl 37"/>
          <p:cNvSpPr/>
          <p:nvPr/>
        </p:nvSpPr>
        <p:spPr bwMode="auto">
          <a:xfrm>
            <a:off x="6475744" y="3051229"/>
            <a:ext cx="1726560" cy="3199445"/>
          </a:xfrm>
          <a:prstGeom prst="downArrow">
            <a:avLst/>
          </a:prstGeom>
          <a:solidFill>
            <a:schemeClr val="tx2">
              <a:alpha val="23000"/>
            </a:schemeClr>
          </a:solidFill>
          <a:ln w="60325">
            <a:noFill/>
          </a:ln>
          <a:effectLst>
            <a:outerShdw blurRad="114300" dist="38100" dir="2700000" sx="103000" sy="103000" algn="tl" rotWithShape="0">
              <a:prstClr val="black">
                <a:alpha val="43000"/>
              </a:prstClr>
            </a:outerShdw>
          </a:effectLst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6876775" y="3062353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7%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6" name="Szövegdoboz 25"/>
          <p:cNvSpPr txBox="1"/>
          <p:nvPr/>
        </p:nvSpPr>
        <p:spPr>
          <a:xfrm>
            <a:off x="6815795" y="4071079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23%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7" name="Szövegdoboz 26"/>
          <p:cNvSpPr txBox="1"/>
          <p:nvPr/>
        </p:nvSpPr>
        <p:spPr>
          <a:xfrm>
            <a:off x="6849485" y="5259827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24%</a:t>
            </a:r>
            <a:endParaRPr lang="hu-HU" sz="2400" dirty="0">
              <a:solidFill>
                <a:schemeClr val="bg1"/>
              </a:solidFill>
            </a:endParaRPr>
          </a:p>
        </p:txBody>
      </p:sp>
      <p:cxnSp>
        <p:nvCxnSpPr>
          <p:cNvPr id="35" name="Egyenes összekötő 34"/>
          <p:cNvCxnSpPr/>
          <p:nvPr/>
        </p:nvCxnSpPr>
        <p:spPr bwMode="auto">
          <a:xfrm>
            <a:off x="3809194" y="2740019"/>
            <a:ext cx="4635059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/>
            </a:solidFill>
            <a:prstDash val="sysDash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Egyenes összekötő 36"/>
          <p:cNvCxnSpPr/>
          <p:nvPr/>
        </p:nvCxnSpPr>
        <p:spPr bwMode="auto">
          <a:xfrm flipV="1">
            <a:off x="4976697" y="1899301"/>
            <a:ext cx="0" cy="4127793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/>
            </a:solidFill>
            <a:prstDash val="sysDash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Szövegdoboz 35"/>
          <p:cNvSpPr txBox="1"/>
          <p:nvPr/>
        </p:nvSpPr>
        <p:spPr>
          <a:xfrm>
            <a:off x="6407653" y="6700351"/>
            <a:ext cx="27158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  <p:sp>
        <p:nvSpPr>
          <p:cNvPr id="39" name="Lefelé nyíl 38"/>
          <p:cNvSpPr/>
          <p:nvPr/>
        </p:nvSpPr>
        <p:spPr bwMode="auto">
          <a:xfrm rot="10800000">
            <a:off x="4993699" y="2816985"/>
            <a:ext cx="1726560" cy="3199445"/>
          </a:xfrm>
          <a:prstGeom prst="downArrow">
            <a:avLst/>
          </a:prstGeom>
          <a:solidFill>
            <a:schemeClr val="accent3">
              <a:alpha val="23000"/>
            </a:schemeClr>
          </a:solidFill>
          <a:ln w="60325">
            <a:noFill/>
          </a:ln>
          <a:effectLst>
            <a:outerShdw blurRad="114300" dist="38100" dir="2700000" sx="103000" sy="103000" algn="tl" rotWithShape="0">
              <a:prstClr val="black">
                <a:alpha val="43000"/>
              </a:prstClr>
            </a:outerShdw>
          </a:effectLst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endParaRPr kumimoji="0" lang="hu-HU" sz="1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435881" y="790129"/>
            <a:ext cx="7865412" cy="504825"/>
          </a:xfrm>
        </p:spPr>
        <p:txBody>
          <a:bodyPr/>
          <a:lstStyle/>
          <a:p>
            <a:pPr algn="ctr"/>
            <a:r>
              <a:rPr lang="hu-HU" sz="2800" dirty="0" smtClean="0">
                <a:solidFill>
                  <a:schemeClr val="bg1"/>
                </a:solidFill>
              </a:rPr>
              <a:t>Az online az offline meghosszabbítása</a:t>
            </a:r>
            <a:endParaRPr lang="hu-HU" sz="2800" dirty="0">
              <a:solidFill>
                <a:schemeClr val="bg1"/>
              </a:solidFill>
            </a:endParaRPr>
          </a:p>
        </p:txBody>
      </p:sp>
      <p:pic>
        <p:nvPicPr>
          <p:cNvPr id="41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46675" y="58098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15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5122" name="Picture 2" descr="http://www.bikergeek.org/wp-content/uploads/2007/03/vibez_1800x1200.jpg"/>
          <p:cNvPicPr>
            <a:picLocks noChangeAspect="1" noChangeArrowheads="1"/>
          </p:cNvPicPr>
          <p:nvPr/>
        </p:nvPicPr>
        <p:blipFill>
          <a:blip r:embed="rId2">
            <a:lum bright="-15000"/>
          </a:blip>
          <a:srcRect b="10884"/>
          <a:stretch>
            <a:fillRect/>
          </a:stretch>
        </p:blipFill>
        <p:spPr bwMode="auto">
          <a:xfrm>
            <a:off x="0" y="0"/>
            <a:ext cx="4503801" cy="6858000"/>
          </a:xfrm>
          <a:prstGeom prst="rect">
            <a:avLst/>
          </a:prstGeom>
          <a:noFill/>
        </p:spPr>
      </p:pic>
      <p:pic>
        <p:nvPicPr>
          <p:cNvPr id="9" name="Picture 2" descr="http://www.bikergeek.org/wp-content/uploads/2007/03/vibez_1800x1200.jpg"/>
          <p:cNvPicPr>
            <a:picLocks noChangeAspect="1" noChangeArrowheads="1"/>
          </p:cNvPicPr>
          <p:nvPr/>
        </p:nvPicPr>
        <p:blipFill>
          <a:blip r:embed="rId2">
            <a:lum bright="-15000"/>
          </a:blip>
          <a:srcRect l="84557"/>
          <a:stretch>
            <a:fillRect/>
          </a:stretch>
        </p:blipFill>
        <p:spPr bwMode="auto">
          <a:xfrm>
            <a:off x="4198465" y="0"/>
            <a:ext cx="4987955" cy="6858000"/>
          </a:xfrm>
          <a:prstGeom prst="rect">
            <a:avLst/>
          </a:prstGeom>
          <a:noFill/>
        </p:spPr>
      </p:pic>
      <p:sp>
        <p:nvSpPr>
          <p:cNvPr id="7" name="Cím 6"/>
          <p:cNvSpPr>
            <a:spLocks noGrp="1"/>
          </p:cNvSpPr>
          <p:nvPr>
            <p:ph type="title"/>
          </p:nvPr>
        </p:nvSpPr>
        <p:spPr>
          <a:xfrm>
            <a:off x="1323834" y="433342"/>
            <a:ext cx="7794446" cy="504825"/>
          </a:xfrm>
        </p:spPr>
        <p:txBody>
          <a:bodyPr/>
          <a:lstStyle/>
          <a:p>
            <a:pPr algn="r"/>
            <a:r>
              <a:rPr lang="hu-HU" sz="2800" dirty="0" smtClean="0">
                <a:solidFill>
                  <a:schemeClr val="bg1"/>
                </a:solidFill>
              </a:rPr>
              <a:t>A mobileszközök penetrációjának növekedésével tovább nő az online rádiózók aránya</a:t>
            </a:r>
            <a:endParaRPr lang="hu-HU" sz="2800" dirty="0">
              <a:solidFill>
                <a:schemeClr val="bg1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5667337" y="1743158"/>
            <a:ext cx="2734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dirty="0" smtClean="0">
                <a:solidFill>
                  <a:schemeClr val="bg1"/>
                </a:solidFill>
              </a:rPr>
              <a:t>Az online rádiózás legfőbb eszközei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3988849" y="2722866"/>
            <a:ext cx="13564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PC/laptop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3405405" y="3521771"/>
            <a:ext cx="19535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Hordozható rádiós zenelejátszó</a:t>
            </a:r>
          </a:p>
          <a:p>
            <a:pPr algn="r"/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3730702" y="4923137"/>
            <a:ext cx="1614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1600" dirty="0" smtClean="0">
                <a:solidFill>
                  <a:schemeClr val="bg1"/>
                </a:solidFill>
              </a:rPr>
              <a:t>Mobiltelefon</a:t>
            </a:r>
          </a:p>
          <a:p>
            <a:pPr algn="r"/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6405835" y="2759497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tx2"/>
                </a:solidFill>
              </a:rPr>
              <a:t>69%</a:t>
            </a:r>
            <a:endParaRPr lang="hu-HU" sz="2400" dirty="0">
              <a:solidFill>
                <a:schemeClr val="tx2"/>
              </a:solidFill>
            </a:endParaRPr>
          </a:p>
        </p:txBody>
      </p:sp>
      <p:sp>
        <p:nvSpPr>
          <p:cNvPr id="15" name="Szövegdoboz 14"/>
          <p:cNvSpPr txBox="1"/>
          <p:nvPr/>
        </p:nvSpPr>
        <p:spPr>
          <a:xfrm>
            <a:off x="6405835" y="3804915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32%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6405835" y="4960617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solidFill>
                  <a:schemeClr val="bg1"/>
                </a:solidFill>
              </a:rPr>
              <a:t>32%</a:t>
            </a:r>
            <a:endParaRPr lang="hu-HU" sz="2400" dirty="0">
              <a:solidFill>
                <a:schemeClr val="bg1"/>
              </a:solidFill>
            </a:endParaRPr>
          </a:p>
        </p:txBody>
      </p:sp>
      <p:cxnSp>
        <p:nvCxnSpPr>
          <p:cNvPr id="19" name="Egyenes összekötő 18"/>
          <p:cNvCxnSpPr/>
          <p:nvPr/>
        </p:nvCxnSpPr>
        <p:spPr bwMode="auto">
          <a:xfrm>
            <a:off x="4355114" y="2494355"/>
            <a:ext cx="4394328" cy="0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/>
            </a:solidFill>
            <a:prstDash val="sysDash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Egyenes összekötő 19"/>
          <p:cNvCxnSpPr/>
          <p:nvPr/>
        </p:nvCxnSpPr>
        <p:spPr bwMode="auto">
          <a:xfrm flipV="1">
            <a:off x="5495321" y="1653637"/>
            <a:ext cx="0" cy="4127793"/>
          </a:xfrm>
          <a:prstGeom prst="line">
            <a:avLst/>
          </a:prstGeom>
          <a:solidFill>
            <a:srgbClr val="A9D82A"/>
          </a:solidFill>
          <a:ln w="12700">
            <a:solidFill>
              <a:schemeClr val="bg1"/>
            </a:solidFill>
            <a:prstDash val="sysDash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" name="Szövegdoboz 22"/>
          <p:cNvSpPr txBox="1"/>
          <p:nvPr/>
        </p:nvSpPr>
        <p:spPr>
          <a:xfrm>
            <a:off x="5223788" y="6504132"/>
            <a:ext cx="38122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Bázis: 18-69 éves online rádiózó internetezők</a:t>
            </a:r>
            <a:endParaRPr lang="hu-HU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 l="1869" r="1158"/>
          <a:stretch>
            <a:fillRect/>
          </a:stretch>
        </p:blipFill>
        <p:spPr bwMode="auto">
          <a:xfrm>
            <a:off x="0" y="-27383"/>
            <a:ext cx="9144000" cy="70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43010" name="Picture 2" descr="http://th05.deviantart.net/fs50/PRE/i/2009/299/3/f/The_Conclusion_by_uhadmeathellno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032107" y="2032106"/>
            <a:ext cx="7039431" cy="2975212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521120" y="99042"/>
            <a:ext cx="5405746" cy="504825"/>
          </a:xfrm>
        </p:spPr>
        <p:txBody>
          <a:bodyPr/>
          <a:lstStyle/>
          <a:p>
            <a:pPr algn="ctr"/>
            <a:r>
              <a:rPr lang="hu-HU" sz="2800" dirty="0" smtClean="0">
                <a:solidFill>
                  <a:schemeClr val="bg1"/>
                </a:solidFill>
              </a:rPr>
              <a:t>Összegzés</a:t>
            </a:r>
            <a:endParaRPr lang="hu-HU" sz="2800" dirty="0">
              <a:solidFill>
                <a:schemeClr val="bg1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3162657" y="1371958"/>
            <a:ext cx="57642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A zene mindenkié </a:t>
            </a: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endParaRPr lang="hu-HU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Zene és internetezés összefonódott: immáron nem trendről, hanem beágyazott társadalmi viselkedésről beszélhetünk, hiszen az internetezők több mint fele hallgat online is zenét</a:t>
            </a: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endParaRPr lang="hu-HU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A zene beszerzésben a </a:t>
            </a:r>
            <a:r>
              <a:rPr lang="hu-HU" dirty="0" err="1" smtClean="0">
                <a:solidFill>
                  <a:schemeClr val="bg1"/>
                </a:solidFill>
              </a:rPr>
              <a:t>streaming</a:t>
            </a:r>
            <a:r>
              <a:rPr lang="hu-HU" dirty="0" smtClean="0">
                <a:solidFill>
                  <a:schemeClr val="bg1"/>
                </a:solidFill>
              </a:rPr>
              <a:t> elsöprő fölénnyel bír, ugyanakkor a netezők negyede fizetett már letöltött zenéért – az internet vélhetően egyre inkább segíteni fogja a zeneipart, amely a jutányos online árral tud leginkább motiválni</a:t>
            </a: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endParaRPr lang="hu-HU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A rádióadók online felületein és online rádiókon a netezők több mint harmada rádiózik</a:t>
            </a: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endParaRPr lang="hu-HU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Az online rádiózás leginkább a fiatalokhoz kötődik</a:t>
            </a: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endParaRPr lang="hu-HU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A nagyobb adók magasabb online hallgatottságot is generálnak &gt;&gt; az online rádiózás az offline folytatása, amely különböző napszakokhoz és ezzel együtt eszközhasználathoz kötődik</a:t>
            </a:r>
          </a:p>
          <a:p>
            <a:pPr algn="just">
              <a:buClr>
                <a:schemeClr val="bg1"/>
              </a:buClr>
              <a:buFont typeface="Arial" pitchFamily="34" charset="0"/>
              <a:buChar char="•"/>
            </a:pPr>
            <a:endParaRPr lang="hu-HU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</a:pP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10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46675" y="58098"/>
            <a:ext cx="1130319" cy="54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Dátum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A7F19-34AE-4848-9041-E77F49219458}" type="slidenum">
              <a:rPr lang="hu-HU" smtClean="0"/>
              <a:pPr>
                <a:defRPr/>
              </a:pPr>
              <a:t>17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hu-HU" smtClean="0"/>
              <a:t>Megrendelő neve</a:t>
            </a:r>
            <a:endParaRPr lang="hu-H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1869" r="1158"/>
          <a:stretch>
            <a:fillRect/>
          </a:stretch>
        </p:blipFill>
        <p:spPr bwMode="auto">
          <a:xfrm>
            <a:off x="0" y="-27383"/>
            <a:ext cx="9144000" cy="70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Egyenes összekötő nyíllal 8"/>
          <p:cNvCxnSpPr/>
          <p:nvPr/>
        </p:nvCxnSpPr>
        <p:spPr bwMode="auto">
          <a:xfrm flipV="1">
            <a:off x="4558352" y="1064525"/>
            <a:ext cx="0" cy="5570412"/>
          </a:xfrm>
          <a:prstGeom prst="straightConnector1">
            <a:avLst/>
          </a:prstGeom>
          <a:solidFill>
            <a:srgbClr val="A9D82A"/>
          </a:solidFill>
          <a:ln w="25400">
            <a:solidFill>
              <a:schemeClr val="bg1">
                <a:lumMod val="65000"/>
              </a:schemeClr>
            </a:solidFill>
            <a:prstDash val="sysDash"/>
            <a:tailEnd type="arrow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Egyenes összekötő nyíllal 11"/>
          <p:cNvCxnSpPr/>
          <p:nvPr/>
        </p:nvCxnSpPr>
        <p:spPr bwMode="auto">
          <a:xfrm>
            <a:off x="627797" y="3835021"/>
            <a:ext cx="8251161" cy="0"/>
          </a:xfrm>
          <a:prstGeom prst="straightConnector1">
            <a:avLst/>
          </a:prstGeom>
          <a:solidFill>
            <a:srgbClr val="A9D82A"/>
          </a:solidFill>
          <a:ln w="25400">
            <a:solidFill>
              <a:schemeClr val="bg1">
                <a:lumMod val="65000"/>
              </a:schemeClr>
            </a:solidFill>
            <a:prstDash val="sysDash"/>
            <a:tailEnd type="arrow"/>
          </a:ln>
          <a:effectLst/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Szövegdoboz 16"/>
          <p:cNvSpPr txBox="1"/>
          <p:nvPr/>
        </p:nvSpPr>
        <p:spPr>
          <a:xfrm>
            <a:off x="7785958" y="3404134"/>
            <a:ext cx="14279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050" dirty="0" smtClean="0">
                <a:solidFill>
                  <a:schemeClr val="bg1"/>
                </a:solidFill>
              </a:rPr>
              <a:t>Férfi/nő arány 80/20</a:t>
            </a:r>
            <a:endParaRPr lang="hu-HU" sz="1050" dirty="0">
              <a:solidFill>
                <a:schemeClr val="bg1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-86184" y="3341090"/>
            <a:ext cx="14279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050" dirty="0" smtClean="0">
                <a:solidFill>
                  <a:schemeClr val="bg1"/>
                </a:solidFill>
              </a:rPr>
              <a:t>Férfi/nő arány 30/70</a:t>
            </a:r>
            <a:endParaRPr lang="hu-HU" sz="1050" dirty="0">
              <a:solidFill>
                <a:schemeClr val="bg1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4729202" y="1064525"/>
            <a:ext cx="123928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>
                <a:solidFill>
                  <a:schemeClr val="bg1"/>
                </a:solidFill>
              </a:rPr>
              <a:t>Kor (</a:t>
            </a:r>
            <a:r>
              <a:rPr lang="hu-HU" sz="1050" dirty="0" err="1" smtClean="0">
                <a:solidFill>
                  <a:schemeClr val="bg1"/>
                </a:solidFill>
              </a:rPr>
              <a:t>max</a:t>
            </a:r>
            <a:r>
              <a:rPr lang="hu-HU" sz="1050" dirty="0" smtClean="0">
                <a:solidFill>
                  <a:schemeClr val="bg1"/>
                </a:solidFill>
              </a:rPr>
              <a:t>. átlag: 51 év)</a:t>
            </a:r>
            <a:endParaRPr lang="hu-HU" sz="1050" dirty="0">
              <a:solidFill>
                <a:schemeClr val="bg1"/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3319071" y="6258185"/>
            <a:ext cx="123928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>
                <a:solidFill>
                  <a:schemeClr val="bg1"/>
                </a:solidFill>
              </a:rPr>
              <a:t>Kor (min. átlag: 24 év)</a:t>
            </a:r>
            <a:endParaRPr lang="hu-HU" sz="1050" dirty="0">
              <a:solidFill>
                <a:schemeClr val="bg1"/>
              </a:solidFill>
            </a:endParaRPr>
          </a:p>
        </p:txBody>
      </p:sp>
      <p:sp>
        <p:nvSpPr>
          <p:cNvPr id="23" name="Lefelé nyíl 22"/>
          <p:cNvSpPr/>
          <p:nvPr/>
        </p:nvSpPr>
        <p:spPr bwMode="auto">
          <a:xfrm>
            <a:off x="8437554" y="4271962"/>
            <a:ext cx="727886" cy="1228085"/>
          </a:xfrm>
          <a:prstGeom prst="downArrow">
            <a:avLst/>
          </a:prstGeom>
          <a:solidFill>
            <a:schemeClr val="tx2"/>
          </a:solidFill>
          <a:ln w="603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9D82A"/>
              </a:buClr>
              <a:buSzTx/>
              <a:buFont typeface="Wingdings" charset="0"/>
              <a:buNone/>
              <a:tabLst/>
            </a:pPr>
            <a:r>
              <a:rPr kumimoji="0" 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charset="0"/>
                <a:ea typeface="ＭＳ Ｐゴシック" charset="0"/>
              </a:rPr>
              <a:t>Fiatalabb</a:t>
            </a:r>
            <a:endParaRPr kumimoji="0" lang="hu-H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charset="0"/>
              <a:ea typeface="ＭＳ Ｐゴシック" charset="0"/>
            </a:endParaRPr>
          </a:p>
        </p:txBody>
      </p:sp>
      <p:sp>
        <p:nvSpPr>
          <p:cNvPr id="24" name="Lefelé nyíl 23"/>
          <p:cNvSpPr/>
          <p:nvPr/>
        </p:nvSpPr>
        <p:spPr bwMode="auto">
          <a:xfrm rot="10800000">
            <a:off x="8385544" y="2113005"/>
            <a:ext cx="727886" cy="1228085"/>
          </a:xfrm>
          <a:prstGeom prst="downArrow">
            <a:avLst/>
          </a:prstGeom>
          <a:solidFill>
            <a:schemeClr val="tx2"/>
          </a:solidFill>
          <a:ln w="603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hu-HU" sz="1200" b="0" dirty="0" smtClean="0"/>
              <a:t>Idősebb</a:t>
            </a:r>
            <a:endParaRPr lang="hu-HU" sz="1200" b="0" dirty="0"/>
          </a:p>
        </p:txBody>
      </p:sp>
      <p:sp>
        <p:nvSpPr>
          <p:cNvPr id="25" name="Lefelé nyíl 24"/>
          <p:cNvSpPr/>
          <p:nvPr/>
        </p:nvSpPr>
        <p:spPr bwMode="auto">
          <a:xfrm rot="16200000">
            <a:off x="4927419" y="6090819"/>
            <a:ext cx="697317" cy="1093750"/>
          </a:xfrm>
          <a:prstGeom prst="downArrow">
            <a:avLst/>
          </a:prstGeom>
          <a:solidFill>
            <a:schemeClr val="tx2"/>
          </a:solidFill>
          <a:ln w="603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9525" cap="flat" cmpd="sng" algn="ctr">
                <a:solidFill>
                  <a:srgbClr val="455147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hu-HU" sz="1100" b="0" dirty="0" smtClean="0"/>
              <a:t>Férfiasabb</a:t>
            </a:r>
            <a:endParaRPr lang="hu-HU" b="0" dirty="0"/>
          </a:p>
        </p:txBody>
      </p:sp>
      <p:pic>
        <p:nvPicPr>
          <p:cNvPr id="1026" name="Picture 2" descr="http://www.iro.umontreal.ca/~ratib/beatles/beat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7366" y="1559496"/>
            <a:ext cx="542547" cy="5761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7" name="Szövegdoboz 26"/>
          <p:cNvSpPr txBox="1"/>
          <p:nvPr/>
        </p:nvSpPr>
        <p:spPr>
          <a:xfrm>
            <a:off x="5551083" y="1603559"/>
            <a:ext cx="54373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Beat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28" name="Picture 14" descr="http://www.sk-szeged.hu/image/image_gallery?uuid=53ab14b6-c980-4927-8c69-124f422de36a&amp;groupId=10157&amp;t=1335439772448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 l="25630"/>
          <a:stretch>
            <a:fillRect/>
          </a:stretch>
        </p:blipFill>
        <p:spPr bwMode="auto">
          <a:xfrm>
            <a:off x="5404319" y="2371745"/>
            <a:ext cx="538554" cy="5094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9" name="Szövegdoboz 28"/>
          <p:cNvSpPr txBox="1"/>
          <p:nvPr/>
        </p:nvSpPr>
        <p:spPr>
          <a:xfrm>
            <a:off x="5822953" y="2409337"/>
            <a:ext cx="10150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smtClean="0">
                <a:solidFill>
                  <a:schemeClr val="bg1"/>
                </a:solidFill>
              </a:rPr>
              <a:t>Klasszikus</a:t>
            </a:r>
          </a:p>
          <a:p>
            <a:pPr algn="ctr"/>
            <a:r>
              <a:rPr lang="hu-HU" sz="1100" dirty="0" smtClean="0">
                <a:solidFill>
                  <a:schemeClr val="bg1"/>
                </a:solidFill>
              </a:rPr>
              <a:t>zene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30" name="Picture 46" descr="http://1.bp.blogspot.com/_93o7Jgz9gnc/TIzmwRatQGI/AAAAAAAAACo/QkWXNNP-VeU/s320/rock+music2.jpg"/>
          <p:cNvPicPr>
            <a:picLocks noChangeAspect="1" noChangeArrowheads="1"/>
          </p:cNvPicPr>
          <p:nvPr/>
        </p:nvPicPr>
        <p:blipFill>
          <a:blip r:embed="rId5">
            <a:lum bright="-23000"/>
          </a:blip>
          <a:srcRect l="20498" t="11880" b="20253"/>
          <a:stretch>
            <a:fillRect/>
          </a:stretch>
        </p:blipFill>
        <p:spPr bwMode="auto">
          <a:xfrm>
            <a:off x="6242330" y="3189425"/>
            <a:ext cx="459025" cy="4294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1" name="Szövegdoboz 30"/>
          <p:cNvSpPr txBox="1"/>
          <p:nvPr/>
        </p:nvSpPr>
        <p:spPr>
          <a:xfrm>
            <a:off x="6516688" y="3125646"/>
            <a:ext cx="11932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050" dirty="0" smtClean="0">
                <a:solidFill>
                  <a:schemeClr val="bg1"/>
                </a:solidFill>
              </a:rPr>
              <a:t>Rock/</a:t>
            </a:r>
            <a:r>
              <a:rPr lang="hu-HU" sz="1050" dirty="0" err="1" smtClean="0">
                <a:solidFill>
                  <a:schemeClr val="bg1"/>
                </a:solidFill>
              </a:rPr>
              <a:t>Hard</a:t>
            </a:r>
            <a:r>
              <a:rPr lang="hu-HU" sz="1050" dirty="0" smtClean="0">
                <a:solidFill>
                  <a:schemeClr val="bg1"/>
                </a:solidFill>
              </a:rPr>
              <a:t> </a:t>
            </a:r>
            <a:r>
              <a:rPr lang="hu-HU" sz="1050" dirty="0" err="1" smtClean="0">
                <a:solidFill>
                  <a:schemeClr val="bg1"/>
                </a:solidFill>
              </a:rPr>
              <a:t>Rock</a:t>
            </a:r>
            <a:endParaRPr lang="hu-HU" sz="1050" dirty="0">
              <a:solidFill>
                <a:schemeClr val="bg1"/>
              </a:solidFill>
            </a:endParaRPr>
          </a:p>
        </p:txBody>
      </p:sp>
      <p:pic>
        <p:nvPicPr>
          <p:cNvPr id="32" name="Picture 12" descr="http://farm7.static.flickr.com/6013/5887624834_a02f909a99.jpg"/>
          <p:cNvPicPr>
            <a:picLocks noChangeAspect="1" noChangeArrowheads="1"/>
          </p:cNvPicPr>
          <p:nvPr/>
        </p:nvPicPr>
        <p:blipFill>
          <a:blip r:embed="rId6">
            <a:lum bright="-9000"/>
          </a:blip>
          <a:srcRect/>
          <a:stretch>
            <a:fillRect/>
          </a:stretch>
        </p:blipFill>
        <p:spPr bwMode="auto">
          <a:xfrm>
            <a:off x="1119676" y="2017006"/>
            <a:ext cx="602035" cy="58971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3" name="Szövegdoboz 32"/>
          <p:cNvSpPr txBox="1"/>
          <p:nvPr/>
        </p:nvSpPr>
        <p:spPr>
          <a:xfrm>
            <a:off x="1402692" y="2147811"/>
            <a:ext cx="8691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Népzene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34" name="Picture 10" descr="http://www.delmagyar.hu/kepek/a_tanc_mint_orvossag/2448298.jpg"/>
          <p:cNvPicPr>
            <a:picLocks noChangeAspect="1" noChangeArrowheads="1"/>
          </p:cNvPicPr>
          <p:nvPr/>
        </p:nvPicPr>
        <p:blipFill>
          <a:blip r:embed="rId7"/>
          <a:srcRect l="12317" r="3659" b="44496"/>
          <a:stretch>
            <a:fillRect/>
          </a:stretch>
        </p:blipFill>
        <p:spPr bwMode="auto">
          <a:xfrm>
            <a:off x="2271841" y="2590641"/>
            <a:ext cx="539775" cy="5194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5" name="Szövegdoboz 34"/>
          <p:cNvSpPr txBox="1"/>
          <p:nvPr/>
        </p:nvSpPr>
        <p:spPr>
          <a:xfrm>
            <a:off x="2560788" y="2641385"/>
            <a:ext cx="9316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Tánczene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36" name="Picture 8" descr="http://cdn1.boon.hu/2012/01/DSC_4411-600x400.jpg"/>
          <p:cNvPicPr>
            <a:picLocks noChangeAspect="1" noChangeArrowheads="1"/>
          </p:cNvPicPr>
          <p:nvPr/>
        </p:nvPicPr>
        <p:blipFill>
          <a:blip r:embed="rId8"/>
          <a:srcRect l="17986" r="23813" b="21563"/>
          <a:stretch>
            <a:fillRect/>
          </a:stretch>
        </p:blipFill>
        <p:spPr bwMode="auto">
          <a:xfrm>
            <a:off x="1341778" y="3341090"/>
            <a:ext cx="479586" cy="4308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7" name="Szövegdoboz 36"/>
          <p:cNvSpPr txBox="1"/>
          <p:nvPr/>
        </p:nvSpPr>
        <p:spPr>
          <a:xfrm>
            <a:off x="1721711" y="3404134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Musical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38" name="Picture 54" descr="http://cityzonemusic.com/wp-content/uploads/2010/12/pop-art-portrai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63324" y="3665744"/>
            <a:ext cx="511493" cy="49998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9" name="Szövegdoboz 38"/>
          <p:cNvSpPr txBox="1"/>
          <p:nvPr/>
        </p:nvSpPr>
        <p:spPr>
          <a:xfrm>
            <a:off x="3117916" y="3556533"/>
            <a:ext cx="11932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dirty="0" smtClean="0">
                <a:solidFill>
                  <a:schemeClr val="bg1"/>
                </a:solidFill>
              </a:rPr>
              <a:t>Pop</a:t>
            </a:r>
            <a:endParaRPr lang="hu-HU" sz="1200" dirty="0">
              <a:solidFill>
                <a:schemeClr val="bg1"/>
              </a:solidFill>
            </a:endParaRPr>
          </a:p>
        </p:txBody>
      </p:sp>
      <p:pic>
        <p:nvPicPr>
          <p:cNvPr id="40" name="Picture 44" descr="http://www.imgbase.info/images/safe-wallpapers/music/1_other_music/19024_1_other_music_reggae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752657" y="4271962"/>
            <a:ext cx="558529" cy="52519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1" name="Szövegdoboz 40"/>
          <p:cNvSpPr txBox="1"/>
          <p:nvPr/>
        </p:nvSpPr>
        <p:spPr>
          <a:xfrm>
            <a:off x="2783153" y="4431478"/>
            <a:ext cx="1193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100" dirty="0" err="1" smtClean="0">
                <a:solidFill>
                  <a:schemeClr val="bg1"/>
                </a:solidFill>
              </a:rPr>
              <a:t>Reggae</a:t>
            </a:r>
            <a:endParaRPr lang="hu-HU" sz="1200" dirty="0">
              <a:solidFill>
                <a:schemeClr val="bg1"/>
              </a:solidFill>
            </a:endParaRPr>
          </a:p>
        </p:txBody>
      </p:sp>
      <p:pic>
        <p:nvPicPr>
          <p:cNvPr id="42" name="Picture 22" descr="http://allhiphop.files.wordpress.com/2012/03/august-alsina1.jpg?w=620"/>
          <p:cNvPicPr>
            <a:picLocks noChangeAspect="1" noChangeArrowheads="1"/>
          </p:cNvPicPr>
          <p:nvPr/>
        </p:nvPicPr>
        <p:blipFill>
          <a:blip r:embed="rId11">
            <a:lum bright="-23000"/>
          </a:blip>
          <a:srcRect l="16928"/>
          <a:stretch>
            <a:fillRect/>
          </a:stretch>
        </p:blipFill>
        <p:spPr bwMode="auto">
          <a:xfrm>
            <a:off x="1102859" y="5125755"/>
            <a:ext cx="477837" cy="4544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3" name="Szövegdoboz 42"/>
          <p:cNvSpPr txBox="1"/>
          <p:nvPr/>
        </p:nvSpPr>
        <p:spPr>
          <a:xfrm>
            <a:off x="1341778" y="5075992"/>
            <a:ext cx="5245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R&amp;B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44" name="Picture 18" descr="http://backtobionic.com/wp-content/uploads/2011/08/GRANDMASTER-FLASH_MELLE-MEL-WHITE-LINES-oldschool-hip-hop-classic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86314" y="5213260"/>
            <a:ext cx="493474" cy="4557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5" name="Szövegdoboz 44"/>
          <p:cNvSpPr txBox="1"/>
          <p:nvPr/>
        </p:nvSpPr>
        <p:spPr>
          <a:xfrm>
            <a:off x="3276548" y="5248865"/>
            <a:ext cx="7473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err="1" smtClean="0">
                <a:solidFill>
                  <a:schemeClr val="bg1"/>
                </a:solidFill>
              </a:rPr>
              <a:t>Hiphop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46" name="Picture 28" descr="http://farm8.staticflickr.com/7057/6990177641_07da0c6528_z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405194" y="5125755"/>
            <a:ext cx="457199" cy="4294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7" name="Szövegdoboz 46"/>
          <p:cNvSpPr txBox="1"/>
          <p:nvPr/>
        </p:nvSpPr>
        <p:spPr>
          <a:xfrm>
            <a:off x="4743629" y="5125755"/>
            <a:ext cx="50366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smtClean="0">
                <a:solidFill>
                  <a:schemeClr val="bg1"/>
                </a:solidFill>
              </a:rPr>
              <a:t>SKA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48" name="Picture 20" descr="http://www.religionlink.com/art/Hip-Hop.jpg"/>
          <p:cNvPicPr>
            <a:picLocks noChangeAspect="1" noChangeArrowheads="1"/>
          </p:cNvPicPr>
          <p:nvPr/>
        </p:nvPicPr>
        <p:blipFill>
          <a:blip r:embed="rId14">
            <a:lum bright="-23000"/>
          </a:blip>
          <a:srcRect/>
          <a:stretch>
            <a:fillRect/>
          </a:stretch>
        </p:blipFill>
        <p:spPr bwMode="auto">
          <a:xfrm>
            <a:off x="4860346" y="4025380"/>
            <a:ext cx="534040" cy="4931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9" name="Szövegdoboz 48"/>
          <p:cNvSpPr txBox="1"/>
          <p:nvPr/>
        </p:nvSpPr>
        <p:spPr>
          <a:xfrm>
            <a:off x="5155028" y="4241544"/>
            <a:ext cx="4892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Rap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50" name="Picture 30" descr="http://www.dnbleague.com/www/wallpaper/dnb_league-tapeta800x600.jpg"/>
          <p:cNvPicPr>
            <a:picLocks noChangeAspect="1" noChangeArrowheads="1"/>
          </p:cNvPicPr>
          <p:nvPr/>
        </p:nvPicPr>
        <p:blipFill>
          <a:blip r:embed="rId15">
            <a:lum bright="-23000"/>
          </a:blip>
          <a:srcRect/>
          <a:stretch>
            <a:fillRect/>
          </a:stretch>
        </p:blipFill>
        <p:spPr bwMode="auto">
          <a:xfrm>
            <a:off x="5362895" y="5334562"/>
            <a:ext cx="460058" cy="4321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1" name="Szövegdoboz 50"/>
          <p:cNvSpPr txBox="1"/>
          <p:nvPr/>
        </p:nvSpPr>
        <p:spPr>
          <a:xfrm>
            <a:off x="5689149" y="5504121"/>
            <a:ext cx="6030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err="1" smtClean="0">
                <a:solidFill>
                  <a:schemeClr val="bg1"/>
                </a:solidFill>
              </a:rPr>
              <a:t>D’n’B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52" name="Picture 52" descr="http://users1.ml.mindenkilapja.hu/users/emok-mate/uploads/Emo-graphics-hi5-62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968483" y="6023552"/>
            <a:ext cx="464548" cy="4211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3" name="Szövegdoboz 52"/>
          <p:cNvSpPr txBox="1"/>
          <p:nvPr/>
        </p:nvSpPr>
        <p:spPr>
          <a:xfrm>
            <a:off x="6337495" y="6078144"/>
            <a:ext cx="6365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 err="1" smtClean="0">
                <a:solidFill>
                  <a:schemeClr val="bg1"/>
                </a:solidFill>
              </a:rPr>
              <a:t>Emo</a:t>
            </a:r>
            <a:endParaRPr lang="hu-HU" sz="1200" dirty="0">
              <a:solidFill>
                <a:schemeClr val="bg1"/>
              </a:solidFill>
            </a:endParaRPr>
          </a:p>
        </p:txBody>
      </p:sp>
      <p:pic>
        <p:nvPicPr>
          <p:cNvPr id="54" name="Picture 48" descr="http://t1.gstatic.com/images?q=tbn:ANd9GcRew9E-JnncBsbuPZc85WsdpugDms67dqruun3yAIzinSYQUAHIpJUwKUIiRQ"/>
          <p:cNvPicPr>
            <a:picLocks noChangeAspect="1" noChangeArrowheads="1"/>
          </p:cNvPicPr>
          <p:nvPr/>
        </p:nvPicPr>
        <p:blipFill>
          <a:blip r:embed="rId17"/>
          <a:srcRect l="7357" t="4613" r="7309" b="10768"/>
          <a:stretch>
            <a:fillRect/>
          </a:stretch>
        </p:blipFill>
        <p:spPr bwMode="auto">
          <a:xfrm>
            <a:off x="6079022" y="4708415"/>
            <a:ext cx="509104" cy="50484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5" name="Szövegdoboz 54"/>
          <p:cNvSpPr txBox="1"/>
          <p:nvPr/>
        </p:nvSpPr>
        <p:spPr>
          <a:xfrm>
            <a:off x="6433031" y="4658652"/>
            <a:ext cx="1193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Punk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56" name="Picture 26" descr="http://hangout.altsounds.com/attachments/features/11864d1322423423-evolution-underground-music-o2-december-sessions-underground-gig.jpg"/>
          <p:cNvPicPr>
            <a:picLocks noChangeAspect="1" noChangeArrowheads="1"/>
          </p:cNvPicPr>
          <p:nvPr/>
        </p:nvPicPr>
        <p:blipFill>
          <a:blip r:embed="rId18">
            <a:lum bright="5000"/>
          </a:blip>
          <a:srcRect l="20421"/>
          <a:stretch>
            <a:fillRect/>
          </a:stretch>
        </p:blipFill>
        <p:spPr bwMode="auto">
          <a:xfrm>
            <a:off x="6059489" y="3951020"/>
            <a:ext cx="457199" cy="4294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7" name="Szövegdoboz 56"/>
          <p:cNvSpPr txBox="1"/>
          <p:nvPr/>
        </p:nvSpPr>
        <p:spPr>
          <a:xfrm>
            <a:off x="6361540" y="3951020"/>
            <a:ext cx="7521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err="1" smtClean="0">
                <a:solidFill>
                  <a:schemeClr val="bg1"/>
                </a:solidFill>
              </a:rPr>
              <a:t>Under-</a:t>
            </a:r>
            <a:endParaRPr lang="hu-HU" sz="1100" dirty="0" smtClean="0">
              <a:solidFill>
                <a:schemeClr val="bg1"/>
              </a:solidFill>
            </a:endParaRPr>
          </a:p>
          <a:p>
            <a:pPr algn="ctr"/>
            <a:r>
              <a:rPr lang="hu-HU" sz="1100" dirty="0" err="1" smtClean="0">
                <a:solidFill>
                  <a:schemeClr val="bg1"/>
                </a:solidFill>
              </a:rPr>
              <a:t>ground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58" name="Picture 32" descr="http://dubtronic.swissblog.ch/files/2010/10/goa1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113669" y="5395170"/>
            <a:ext cx="547921" cy="52849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9" name="Szövegdoboz 58"/>
          <p:cNvSpPr txBox="1"/>
          <p:nvPr/>
        </p:nvSpPr>
        <p:spPr>
          <a:xfrm>
            <a:off x="7510700" y="5355751"/>
            <a:ext cx="5277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smtClean="0">
                <a:solidFill>
                  <a:schemeClr val="bg1"/>
                </a:solidFill>
              </a:rPr>
              <a:t>GOA</a:t>
            </a:r>
            <a:endParaRPr lang="hu-HU" sz="1200" dirty="0">
              <a:solidFill>
                <a:schemeClr val="bg1"/>
              </a:solidFill>
            </a:endParaRPr>
          </a:p>
        </p:txBody>
      </p:sp>
      <p:pic>
        <p:nvPicPr>
          <p:cNvPr id="60" name="Picture 40" descr="http://szenved-60.blog.blikk.hu/files/2012/01/Hard_Rock%5B1%5D.jpg"/>
          <p:cNvPicPr>
            <a:picLocks noChangeAspect="1" noChangeArrowheads="1"/>
          </p:cNvPicPr>
          <p:nvPr/>
        </p:nvPicPr>
        <p:blipFill>
          <a:blip r:embed="rId20"/>
          <a:srcRect r="19518"/>
          <a:stretch>
            <a:fillRect/>
          </a:stretch>
        </p:blipFill>
        <p:spPr bwMode="auto">
          <a:xfrm>
            <a:off x="7409780" y="3951021"/>
            <a:ext cx="592490" cy="55213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1" name="Szövegdoboz 60"/>
          <p:cNvSpPr txBox="1"/>
          <p:nvPr/>
        </p:nvSpPr>
        <p:spPr>
          <a:xfrm>
            <a:off x="7709958" y="3969813"/>
            <a:ext cx="1193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100" dirty="0" err="1" smtClean="0">
                <a:solidFill>
                  <a:schemeClr val="bg1"/>
                </a:solidFill>
              </a:rPr>
              <a:t>Trash</a:t>
            </a:r>
            <a:r>
              <a:rPr lang="hu-HU" sz="1100" dirty="0" smtClean="0">
                <a:solidFill>
                  <a:schemeClr val="bg1"/>
                </a:solidFill>
              </a:rPr>
              <a:t> metal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62" name="Picture 36" descr="http://img.youtube.com/vi/xZDJwkwk8vA/hqdefault.jpg"/>
          <p:cNvPicPr>
            <a:picLocks noChangeAspect="1" noChangeArrowheads="1"/>
          </p:cNvPicPr>
          <p:nvPr/>
        </p:nvPicPr>
        <p:blipFill>
          <a:blip r:embed="rId21"/>
          <a:srcRect l="8090" t="10203" r="8029" b="8526"/>
          <a:stretch>
            <a:fillRect/>
          </a:stretch>
        </p:blipFill>
        <p:spPr bwMode="auto">
          <a:xfrm>
            <a:off x="7237780" y="4677934"/>
            <a:ext cx="423810" cy="3980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3" name="Szövegdoboz 62"/>
          <p:cNvSpPr txBox="1"/>
          <p:nvPr/>
        </p:nvSpPr>
        <p:spPr>
          <a:xfrm>
            <a:off x="7554364" y="4708415"/>
            <a:ext cx="7360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err="1" smtClean="0">
                <a:solidFill>
                  <a:schemeClr val="bg1"/>
                </a:solidFill>
              </a:rPr>
              <a:t>Electro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64" name="Picture 34" descr="http://i.pinger.pl/pgr53/64e862b80002744d4ad28857/Soul_music_by_RootsGirl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1612897" y="4165728"/>
            <a:ext cx="544035" cy="492923"/>
          </a:xfrm>
          <a:prstGeom prst="rect">
            <a:avLst/>
          </a:prstGeom>
          <a:noFill/>
        </p:spPr>
      </p:pic>
      <p:sp>
        <p:nvSpPr>
          <p:cNvPr id="65" name="Szövegdoboz 64"/>
          <p:cNvSpPr txBox="1"/>
          <p:nvPr/>
        </p:nvSpPr>
        <p:spPr>
          <a:xfrm>
            <a:off x="2054008" y="4364654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200" dirty="0" err="1" smtClean="0">
                <a:solidFill>
                  <a:schemeClr val="bg1"/>
                </a:solidFill>
              </a:rPr>
              <a:t>Soul</a:t>
            </a:r>
            <a:endParaRPr lang="hu-HU" sz="1200" dirty="0">
              <a:solidFill>
                <a:schemeClr val="bg1"/>
              </a:solidFill>
            </a:endParaRPr>
          </a:p>
        </p:txBody>
      </p:sp>
      <p:pic>
        <p:nvPicPr>
          <p:cNvPr id="66" name="Picture 16" descr="http://www.fszek.hu/_Images/konyvtaraink/kozponti_konyvtar/zenei_gyujtemeny/000008373_arab.jpg.jpg_orig.jpg"/>
          <p:cNvPicPr>
            <a:picLocks noChangeAspect="1" noChangeArrowheads="1"/>
          </p:cNvPicPr>
          <p:nvPr/>
        </p:nvPicPr>
        <p:blipFill>
          <a:blip r:embed="rId23">
            <a:lum bright="-23000"/>
          </a:blip>
          <a:srcRect l="13963" r="15480"/>
          <a:stretch>
            <a:fillRect/>
          </a:stretch>
        </p:blipFill>
        <p:spPr bwMode="auto">
          <a:xfrm>
            <a:off x="3574817" y="2910936"/>
            <a:ext cx="457200" cy="4294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7" name="Szövegdoboz 66"/>
          <p:cNvSpPr txBox="1"/>
          <p:nvPr/>
        </p:nvSpPr>
        <p:spPr>
          <a:xfrm>
            <a:off x="3740630" y="2701724"/>
            <a:ext cx="9541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1100" dirty="0" smtClean="0">
                <a:solidFill>
                  <a:schemeClr val="bg1"/>
                </a:solidFill>
              </a:rPr>
              <a:t>Világzene</a:t>
            </a:r>
            <a:endParaRPr lang="hu-HU" sz="1100" dirty="0">
              <a:solidFill>
                <a:schemeClr val="bg1"/>
              </a:solidFill>
            </a:endParaRPr>
          </a:p>
        </p:txBody>
      </p:sp>
      <p:pic>
        <p:nvPicPr>
          <p:cNvPr id="68" name="Picture 42" descr="http://www.jazzforcancer.org/Jazz_1245939816.jpg"/>
          <p:cNvPicPr>
            <a:picLocks noChangeAspect="1" noChangeArrowheads="1"/>
          </p:cNvPicPr>
          <p:nvPr/>
        </p:nvPicPr>
        <p:blipFill>
          <a:blip r:embed="rId24"/>
          <a:srcRect b="11838"/>
          <a:stretch>
            <a:fillRect/>
          </a:stretch>
        </p:blipFill>
        <p:spPr bwMode="auto">
          <a:xfrm>
            <a:off x="4311186" y="3293203"/>
            <a:ext cx="565515" cy="52666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9" name="Szövegdoboz 68"/>
          <p:cNvSpPr txBox="1"/>
          <p:nvPr/>
        </p:nvSpPr>
        <p:spPr>
          <a:xfrm>
            <a:off x="4694737" y="3388745"/>
            <a:ext cx="1193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 smtClean="0">
                <a:solidFill>
                  <a:schemeClr val="bg1"/>
                </a:solidFill>
              </a:rPr>
              <a:t>Jazz</a:t>
            </a:r>
            <a:endParaRPr lang="hu-HU" sz="1100" dirty="0">
              <a:solidFill>
                <a:schemeClr val="bg1"/>
              </a:solidFill>
            </a:endParaRPr>
          </a:p>
        </p:txBody>
      </p:sp>
      <p:sp>
        <p:nvSpPr>
          <p:cNvPr id="70" name="Szövegdoboz 69"/>
          <p:cNvSpPr txBox="1"/>
          <p:nvPr/>
        </p:nvSpPr>
        <p:spPr>
          <a:xfrm>
            <a:off x="2934365" y="187979"/>
            <a:ext cx="3856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b="0" dirty="0" smtClean="0">
                <a:solidFill>
                  <a:schemeClr val="bg1"/>
                </a:solidFill>
              </a:rPr>
              <a:t>Magyar zenei térkép</a:t>
            </a:r>
            <a:endParaRPr lang="hu-HU" sz="2800" b="0" dirty="0">
              <a:solidFill>
                <a:schemeClr val="bg1"/>
              </a:solidFill>
            </a:endParaRPr>
          </a:p>
        </p:txBody>
      </p:sp>
      <p:pic>
        <p:nvPicPr>
          <p:cNvPr id="71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87326" y="101239"/>
            <a:ext cx="1995020" cy="963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Köszönjük a figyelmet</a:t>
            </a:r>
            <a:endParaRPr lang="hu-HU" dirty="0"/>
          </a:p>
        </p:txBody>
      </p:sp>
      <p:pic>
        <p:nvPicPr>
          <p:cNvPr id="46082" name="Picture 2" descr="C:\Users\sferenc\Desktop\NRC LOGO_RGB_monitorr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363" y="245399"/>
            <a:ext cx="2544762" cy="122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blon_basic_final">
  <a:themeElements>
    <a:clrScheme name="NRC színkódok">
      <a:dk1>
        <a:srgbClr val="000000"/>
      </a:dk1>
      <a:lt1>
        <a:srgbClr val="FFFFFF"/>
      </a:lt1>
      <a:dk2>
        <a:srgbClr val="8FD400"/>
      </a:dk2>
      <a:lt2>
        <a:srgbClr val="666366"/>
      </a:lt2>
      <a:accent1>
        <a:srgbClr val="73B5E0"/>
      </a:accent1>
      <a:accent2>
        <a:srgbClr val="EA4F00"/>
      </a:accent2>
      <a:accent3>
        <a:srgbClr val="CF292B"/>
      </a:accent3>
      <a:accent4>
        <a:srgbClr val="BABDBA"/>
      </a:accent4>
      <a:accent5>
        <a:srgbClr val="003882"/>
      </a:accent5>
      <a:accent6>
        <a:srgbClr val="82005E"/>
      </a:accent6>
      <a:hlink>
        <a:srgbClr val="338C26"/>
      </a:hlink>
      <a:folHlink>
        <a:srgbClr val="613005"/>
      </a:folHlink>
    </a:clrScheme>
    <a:fontScheme name="NRC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85000"/>
          </a:schemeClr>
        </a:solidFill>
        <a:ln w="60325">
          <a:solidFill>
            <a:schemeClr val="bg1"/>
          </a:solidFill>
        </a:ln>
        <a:effectLst>
          <a:outerShdw blurRad="114300" dist="38100" dir="2700000" sx="103000" sy="103000" algn="tl" rotWithShape="0">
            <a:prstClr val="black">
              <a:alpha val="43000"/>
            </a:prstClr>
          </a:outerShdw>
        </a:effectLst>
        <a:extLst>
          <a:ext uri="{91240B29-F687-4f45-9708-019B960494DF}">
            <a14:hiddenLine xmlns:a14="http://schemas.microsoft.com/office/drawing/2010/main" xmlns="" xmlns:p="http://schemas.openxmlformats.org/presentationml/2006/main" xmlns:r="http://schemas.openxmlformats.org/officeDocument/2006/relationships" w="9525" cap="flat" cmpd="sng" algn="ctr">
              <a:solidFill>
                <a:srgbClr val="455147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 xmlns:p="http://schemas.openxmlformats.org/presentationml/2006/main" xmlns:r="http://schemas.openxmlformats.org/officeDocument/2006/relationships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A9D82A"/>
          </a:buClr>
          <a:buSzTx/>
          <a:buFont typeface="Wingdings" charset="0"/>
          <a:buNone/>
          <a:tabLst/>
          <a:defRPr kumimoji="0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  <a:ea typeface="ＭＳ Ｐゴシック" charset="0"/>
          </a:defRPr>
        </a:defPPr>
      </a:lstStyle>
    </a:spDef>
    <a:lnDef>
      <a:spPr bwMode="auto">
        <a:solidFill>
          <a:srgbClr val="A9D82A"/>
        </a:solidFill>
        <a:ln w="12700">
          <a:solidFill>
            <a:schemeClr val="bg1">
              <a:lumMod val="65000"/>
            </a:schemeClr>
          </a:solidFill>
          <a:prstDash val="sysDash"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rgbClr val="455147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R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RC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RC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RC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RC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RC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RC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RC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RC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RC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RC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RC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NRC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NRC">
    <a:majorFont>
      <a:latin typeface="Verdana"/>
      <a:ea typeface="ＭＳ Ｐゴシック"/>
      <a:cs typeface=""/>
    </a:majorFont>
    <a:minorFont>
      <a:latin typeface="Verdana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NRC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NRC">
    <a:majorFont>
      <a:latin typeface="Verdana"/>
      <a:ea typeface="ＭＳ Ｐゴシック"/>
      <a:cs typeface=""/>
    </a:majorFont>
    <a:minorFont>
      <a:latin typeface="Verdana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NRC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NRC">
    <a:majorFont>
      <a:latin typeface="Verdana"/>
      <a:ea typeface="ＭＳ Ｐゴシック"/>
      <a:cs typeface=""/>
    </a:majorFont>
    <a:minorFont>
      <a:latin typeface="Verdana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NRC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NRC">
    <a:majorFont>
      <a:latin typeface="Verdana"/>
      <a:ea typeface="ＭＳ Ｐゴシック"/>
      <a:cs typeface=""/>
    </a:majorFont>
    <a:minorFont>
      <a:latin typeface="Verdana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NRC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NRC">
    <a:majorFont>
      <a:latin typeface="Verdana"/>
      <a:ea typeface="ＭＳ Ｐゴシック"/>
      <a:cs typeface=""/>
    </a:majorFont>
    <a:minorFont>
      <a:latin typeface="Verdana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sablon_basic_final</Template>
  <TotalTime>3604</TotalTime>
  <Words>723</Words>
  <Application>Microsoft Office PowerPoint</Application>
  <PresentationFormat>Diavetítés a képernyőre (4:3 oldalarány)</PresentationFormat>
  <Paragraphs>199</Paragraphs>
  <Slides>17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18" baseType="lpstr">
      <vt:lpstr>sablon_basic_final</vt:lpstr>
      <vt:lpstr>Mire teker a magyar?  Pillanatkép a zene- és rádiós piacról Klenovszki János és Sági Ferenc </vt:lpstr>
      <vt:lpstr>3. dia</vt:lpstr>
      <vt:lpstr>Különböző napszakok, különböző zenehallgatási csatornák</vt:lpstr>
      <vt:lpstr>A többség letölt vagy másol</vt:lpstr>
      <vt:lpstr>A csak legálisan zenét beszerzők kevesen vannak</vt:lpstr>
      <vt:lpstr>7. dia</vt:lpstr>
      <vt:lpstr>Online zeneletöltés? A jutányos ár a legfőbb motiváció</vt:lpstr>
      <vt:lpstr>9. dia</vt:lpstr>
      <vt:lpstr>10. dia</vt:lpstr>
      <vt:lpstr>11. dia</vt:lpstr>
      <vt:lpstr>12. dia</vt:lpstr>
      <vt:lpstr>13. dia</vt:lpstr>
      <vt:lpstr>Az online az offline meghosszabbítása</vt:lpstr>
      <vt:lpstr>A mobileszközök penetrációjának növekedésével tovább nő az online rádiózók aránya</vt:lpstr>
      <vt:lpstr>Összegzés</vt:lpstr>
      <vt:lpstr>17. dia</vt:lpstr>
      <vt:lpstr>Köszönjük a figyelmet</vt:lpstr>
    </vt:vector>
  </TitlesOfParts>
  <Company>NRC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Tanulmánysablon 2011 Klenovszki János</dc:title>
  <dc:creator>sferenc</dc:creator>
  <cp:lastModifiedBy>Professional Publishing Hungary Kft</cp:lastModifiedBy>
  <cp:revision>78</cp:revision>
  <cp:lastPrinted>2011-11-17T13:54:48Z</cp:lastPrinted>
  <dcterms:created xsi:type="dcterms:W3CDTF">2011-11-30T08:45:58Z</dcterms:created>
  <dcterms:modified xsi:type="dcterms:W3CDTF">2012-05-31T16:36:22Z</dcterms:modified>
</cp:coreProperties>
</file>