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quickStyle1.xml" ContentType="application/vnd.openxmlformats-officedocument.drawingml.diagramStyl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256" r:id="rId5"/>
    <p:sldId id="311" r:id="rId6"/>
    <p:sldId id="327" r:id="rId7"/>
    <p:sldId id="328" r:id="rId8"/>
    <p:sldId id="330" r:id="rId9"/>
    <p:sldId id="326" r:id="rId10"/>
    <p:sldId id="313" r:id="rId11"/>
    <p:sldId id="315" r:id="rId12"/>
    <p:sldId id="316" r:id="rId13"/>
    <p:sldId id="317" r:id="rId14"/>
    <p:sldId id="322" r:id="rId15"/>
    <p:sldId id="323" r:id="rId16"/>
    <p:sldId id="324" r:id="rId17"/>
    <p:sldId id="321" r:id="rId18"/>
    <p:sldId id="319" r:id="rId19"/>
    <p:sldId id="325" r:id="rId20"/>
    <p:sldId id="331" r:id="rId21"/>
    <p:sldId id="332" r:id="rId22"/>
    <p:sldId id="333" r:id="rId23"/>
    <p:sldId id="334" r:id="rId24"/>
    <p:sldId id="335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320" r:id="rId39"/>
    <p:sldId id="298" r:id="rId40"/>
    <p:sldId id="292" r:id="rId41"/>
    <p:sldId id="294" r:id="rId42"/>
    <p:sldId id="295" r:id="rId43"/>
    <p:sldId id="296" r:id="rId44"/>
    <p:sldId id="310" r:id="rId45"/>
    <p:sldId id="262" r:id="rId46"/>
    <p:sldId id="263" r:id="rId47"/>
    <p:sldId id="281" r:id="rId48"/>
    <p:sldId id="301" r:id="rId49"/>
    <p:sldId id="276" r:id="rId50"/>
    <p:sldId id="305" r:id="rId51"/>
    <p:sldId id="304" r:id="rId52"/>
    <p:sldId id="273" r:id="rId53"/>
  </p:sldIdLst>
  <p:sldSz cx="9144000" cy="6858000" type="screen4x3"/>
  <p:notesSz cx="7099300" cy="102362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ilbhe McNabola" initials="AM" lastIdx="21" clrIdx="0"/>
  <p:cmAuthor id="1" name="Administrator" initials="A" lastIdx="1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8177B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92" autoAdjust="0"/>
    <p:restoredTop sz="74820" autoAdjust="0"/>
  </p:normalViewPr>
  <p:slideViewPr>
    <p:cSldViewPr snapToObjects="1" showGuides="1">
      <p:cViewPr>
        <p:scale>
          <a:sx n="60" d="100"/>
          <a:sy n="60" d="100"/>
        </p:scale>
        <p:origin x="-1614" y="-546"/>
      </p:cViewPr>
      <p:guideLst>
        <p:guide orient="horz" pos="1162"/>
        <p:guide pos="4376"/>
        <p:guide pos="340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62" d="100"/>
          <a:sy n="62" d="100"/>
        </p:scale>
        <p:origin x="-2874" y="-84"/>
      </p:cViewPr>
      <p:guideLst>
        <p:guide orient="horz" pos="3224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commentAuthors" Target="comment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5D24C9-CE78-4047-BCD7-F127294FBD15}" type="doc">
      <dgm:prSet loTypeId="urn:microsoft.com/office/officeart/2005/8/layout/vProcess5" loCatId="process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11376FB9-3650-4442-956C-99C574967BA1}">
      <dgm:prSet phldrT="[Text]" custT="1"/>
      <dgm:spPr/>
      <dgm:t>
        <a:bodyPr/>
        <a:lstStyle/>
        <a:p>
          <a:r>
            <a:rPr lang="en-GB" sz="2200" b="1" spc="-200" dirty="0" smtClean="0">
              <a:solidFill>
                <a:srgbClr val="FF0000"/>
              </a:solidFill>
              <a:latin typeface="Georgia" panose="02040502050405020303" pitchFamily="18" charset="0"/>
              <a:cs typeface="Arial"/>
            </a:rPr>
            <a:t>2009</a:t>
          </a:r>
          <a:r>
            <a:rPr lang="en-GB" sz="2200" b="0" spc="-200" dirty="0" smtClean="0">
              <a:latin typeface="Georgia" panose="02040502050405020303" pitchFamily="18" charset="0"/>
              <a:cs typeface="Arial"/>
            </a:rPr>
            <a:t>: Political commitment at European level</a:t>
          </a:r>
          <a:endParaRPr lang="en-GB" sz="2200" b="0" dirty="0"/>
        </a:p>
      </dgm:t>
    </dgm:pt>
    <dgm:pt modelId="{3CE50863-C77F-4412-867A-8C5D90DF9E8E}" type="parTrans" cxnId="{BBE8324E-A0AC-40A3-ADBA-A0362488540A}">
      <dgm:prSet/>
      <dgm:spPr/>
      <dgm:t>
        <a:bodyPr/>
        <a:lstStyle/>
        <a:p>
          <a:endParaRPr lang="en-GB" sz="2200" b="0"/>
        </a:p>
      </dgm:t>
    </dgm:pt>
    <dgm:pt modelId="{651BB491-D5B3-4056-867C-C6D9B9A854B0}" type="sibTrans" cxnId="{BBE8324E-A0AC-40A3-ADBA-A0362488540A}">
      <dgm:prSet custT="1"/>
      <dgm:spPr/>
      <dgm:t>
        <a:bodyPr/>
        <a:lstStyle/>
        <a:p>
          <a:endParaRPr lang="en-GB" sz="2200" b="0"/>
        </a:p>
      </dgm:t>
    </dgm:pt>
    <dgm:pt modelId="{B56F3B18-CF32-4539-A222-6A9DF71AA80F}">
      <dgm:prSet phldrT="[Text]" custT="1"/>
      <dgm:spPr/>
      <dgm:t>
        <a:bodyPr/>
        <a:lstStyle/>
        <a:p>
          <a:r>
            <a:rPr lang="en-US" sz="2200" b="1" spc="-200" dirty="0" smtClean="0">
              <a:solidFill>
                <a:srgbClr val="FF0000"/>
              </a:solidFill>
              <a:latin typeface="Georgia" panose="02040502050405020303" pitchFamily="18" charset="0"/>
              <a:cs typeface="Arial"/>
            </a:rPr>
            <a:t>2013</a:t>
          </a:r>
          <a:r>
            <a:rPr lang="en-US" sz="2200" b="0" spc="-200" dirty="0" smtClean="0">
              <a:latin typeface="Georgia" panose="02040502050405020303" pitchFamily="18" charset="0"/>
              <a:cs typeface="Arial"/>
            </a:rPr>
            <a:t>: Action-Plan for Design-Driven Innovation</a:t>
          </a:r>
          <a:endParaRPr lang="en-GB" sz="2200" b="0" dirty="0"/>
        </a:p>
      </dgm:t>
    </dgm:pt>
    <dgm:pt modelId="{AC7F284B-ACF8-4EE0-9FCB-9F02F3DABC51}" type="parTrans" cxnId="{6C141C58-4646-49D7-8DB1-8C4ABC70FB80}">
      <dgm:prSet/>
      <dgm:spPr/>
      <dgm:t>
        <a:bodyPr/>
        <a:lstStyle/>
        <a:p>
          <a:endParaRPr lang="en-GB" sz="2200" b="0"/>
        </a:p>
      </dgm:t>
    </dgm:pt>
    <dgm:pt modelId="{944699AB-48A0-4766-9F54-435AD39FEDE3}" type="sibTrans" cxnId="{6C141C58-4646-49D7-8DB1-8C4ABC70FB80}">
      <dgm:prSet custT="1"/>
      <dgm:spPr/>
      <dgm:t>
        <a:bodyPr/>
        <a:lstStyle/>
        <a:p>
          <a:endParaRPr lang="en-GB" sz="2200" b="0"/>
        </a:p>
      </dgm:t>
    </dgm:pt>
    <dgm:pt modelId="{D1439D42-A5F7-43F7-9FFB-0E3F2C37F6DE}">
      <dgm:prSet phldrT="[Text]" custT="1"/>
      <dgm:spPr/>
      <dgm:t>
        <a:bodyPr/>
        <a:lstStyle/>
        <a:p>
          <a:r>
            <a:rPr lang="en-GB" sz="2200" b="1" spc="-200" dirty="0" smtClean="0">
              <a:solidFill>
                <a:srgbClr val="FF0000"/>
              </a:solidFill>
              <a:latin typeface="Georgia" panose="02040502050405020303" pitchFamily="18" charset="0"/>
              <a:cs typeface="Arial"/>
            </a:rPr>
            <a:t>2014</a:t>
          </a:r>
          <a:r>
            <a:rPr lang="en-GB" sz="2200" b="0" spc="-200" dirty="0" smtClean="0">
              <a:latin typeface="Georgia" panose="02040502050405020303" pitchFamily="18" charset="0"/>
              <a:cs typeface="Arial"/>
            </a:rPr>
            <a:t>: European Design Innovation Platform </a:t>
          </a:r>
          <a:endParaRPr lang="en-GB" sz="2200" b="0" spc="-200" dirty="0">
            <a:latin typeface="Georgia" panose="02040502050405020303" pitchFamily="18" charset="0"/>
            <a:cs typeface="Arial"/>
          </a:endParaRPr>
        </a:p>
      </dgm:t>
    </dgm:pt>
    <dgm:pt modelId="{0D13C1E2-9AB9-42E7-AF89-4A6B4971C8D0}" type="parTrans" cxnId="{8F797496-BAD5-46FA-8966-2DE2E206219A}">
      <dgm:prSet/>
      <dgm:spPr/>
      <dgm:t>
        <a:bodyPr/>
        <a:lstStyle/>
        <a:p>
          <a:endParaRPr lang="en-GB" sz="2200" b="0"/>
        </a:p>
      </dgm:t>
    </dgm:pt>
    <dgm:pt modelId="{03FF3755-3639-44F3-A96E-EFA186A14A82}" type="sibTrans" cxnId="{8F797496-BAD5-46FA-8966-2DE2E206219A}">
      <dgm:prSet/>
      <dgm:spPr/>
      <dgm:t>
        <a:bodyPr/>
        <a:lstStyle/>
        <a:p>
          <a:endParaRPr lang="en-GB" sz="2200" b="0"/>
        </a:p>
      </dgm:t>
    </dgm:pt>
    <dgm:pt modelId="{313BE086-0749-4F2C-BB52-79443310C934}">
      <dgm:prSet custT="1"/>
      <dgm:spPr/>
      <dgm:t>
        <a:bodyPr/>
        <a:lstStyle/>
        <a:p>
          <a:r>
            <a:rPr lang="en-US" sz="2200" b="1" spc="-200" dirty="0" smtClean="0">
              <a:solidFill>
                <a:srgbClr val="FF0000"/>
              </a:solidFill>
              <a:latin typeface="Georgia" panose="02040502050405020303" pitchFamily="18" charset="0"/>
              <a:cs typeface="Arial"/>
            </a:rPr>
            <a:t>2011</a:t>
          </a:r>
          <a:r>
            <a:rPr lang="en-US" sz="2200" b="0" spc="-200" dirty="0" smtClean="0">
              <a:latin typeface="Georgia" panose="02040502050405020303" pitchFamily="18" charset="0"/>
              <a:cs typeface="Arial"/>
            </a:rPr>
            <a:t>: </a:t>
          </a:r>
          <a:r>
            <a:rPr lang="en-GB" sz="2200" b="0" spc="-200" dirty="0" smtClean="0">
              <a:latin typeface="Georgia" panose="02040502050405020303" pitchFamily="18" charset="0"/>
              <a:cs typeface="Arial"/>
            </a:rPr>
            <a:t>European Design Innovation  Initiative</a:t>
          </a:r>
          <a:endParaRPr lang="en-GB" sz="2200" b="0" dirty="0"/>
        </a:p>
      </dgm:t>
    </dgm:pt>
    <dgm:pt modelId="{6DEF7242-8145-4D3A-88C2-061ADF5E1779}" type="parTrans" cxnId="{5C3D4167-4F20-4498-B4AC-103C5E765F56}">
      <dgm:prSet/>
      <dgm:spPr/>
      <dgm:t>
        <a:bodyPr/>
        <a:lstStyle/>
        <a:p>
          <a:endParaRPr lang="en-GB" sz="2200" b="0"/>
        </a:p>
      </dgm:t>
    </dgm:pt>
    <dgm:pt modelId="{31118439-EF3A-47CC-996C-0133B4B4C1A3}" type="sibTrans" cxnId="{5C3D4167-4F20-4498-B4AC-103C5E765F56}">
      <dgm:prSet custT="1"/>
      <dgm:spPr/>
      <dgm:t>
        <a:bodyPr/>
        <a:lstStyle/>
        <a:p>
          <a:endParaRPr lang="en-GB" sz="2200" b="0"/>
        </a:p>
      </dgm:t>
    </dgm:pt>
    <dgm:pt modelId="{018D914F-BB5B-4436-81AB-56303AE61357}">
      <dgm:prSet custT="1"/>
      <dgm:spPr/>
      <dgm:t>
        <a:bodyPr/>
        <a:lstStyle/>
        <a:p>
          <a:r>
            <a:rPr lang="en-US" sz="2200" b="1" spc="-200" dirty="0" smtClean="0">
              <a:solidFill>
                <a:srgbClr val="FF0000"/>
              </a:solidFill>
              <a:latin typeface="Georgia" panose="02040502050405020303" pitchFamily="18" charset="0"/>
              <a:cs typeface="Arial"/>
            </a:rPr>
            <a:t>2012</a:t>
          </a:r>
          <a:r>
            <a:rPr lang="en-US" sz="2200" b="0" spc="-200" dirty="0" smtClean="0">
              <a:latin typeface="Georgia" panose="02040502050405020303" pitchFamily="18" charset="0"/>
              <a:cs typeface="Arial"/>
            </a:rPr>
            <a:t>: Role of European Design Leadership Board </a:t>
          </a:r>
          <a:endParaRPr lang="en-GB" sz="2200" b="0" dirty="0"/>
        </a:p>
      </dgm:t>
    </dgm:pt>
    <dgm:pt modelId="{1FD4F9D4-78D6-4D01-A4E0-BAC2FF75F1BE}" type="sibTrans" cxnId="{C23F5959-F98E-4511-B3F9-70BB273901D6}">
      <dgm:prSet custT="1"/>
      <dgm:spPr/>
      <dgm:t>
        <a:bodyPr/>
        <a:lstStyle/>
        <a:p>
          <a:endParaRPr lang="en-GB" sz="2200" b="0"/>
        </a:p>
      </dgm:t>
    </dgm:pt>
    <dgm:pt modelId="{5B2EEC9A-AA9A-4C20-A56F-57F628BB4AEB}" type="parTrans" cxnId="{C23F5959-F98E-4511-B3F9-70BB273901D6}">
      <dgm:prSet/>
      <dgm:spPr/>
      <dgm:t>
        <a:bodyPr/>
        <a:lstStyle/>
        <a:p>
          <a:endParaRPr lang="en-GB" sz="2200" b="0"/>
        </a:p>
      </dgm:t>
    </dgm:pt>
    <dgm:pt modelId="{F437D7C2-AEE0-4ECF-B1FC-9F609CDE0D5D}" type="pres">
      <dgm:prSet presAssocID="{565D24C9-CE78-4047-BCD7-F127294FBD1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C7F156A-8527-41A7-A2EC-5C5D83069E7F}" type="pres">
      <dgm:prSet presAssocID="{565D24C9-CE78-4047-BCD7-F127294FBD15}" presName="dummyMaxCanvas" presStyleCnt="0">
        <dgm:presLayoutVars/>
      </dgm:prSet>
      <dgm:spPr/>
    </dgm:pt>
    <dgm:pt modelId="{31411B48-9D9F-429A-9AC4-F7EA2A067BAA}" type="pres">
      <dgm:prSet presAssocID="{565D24C9-CE78-4047-BCD7-F127294FBD15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BE71398-B728-4060-B043-236BF95142E5}" type="pres">
      <dgm:prSet presAssocID="{565D24C9-CE78-4047-BCD7-F127294FBD1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4A40244-C0FC-4328-9DF5-8771FEF5559E}" type="pres">
      <dgm:prSet presAssocID="{565D24C9-CE78-4047-BCD7-F127294FBD15}" presName="FiveNodes_3" presStyleLbl="node1" presStyleIdx="2" presStyleCnt="5" custScaleX="10413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FE841A7-B42A-4497-8A6E-25AD54FFCDFF}" type="pres">
      <dgm:prSet presAssocID="{565D24C9-CE78-4047-BCD7-F127294FBD15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05EC4D-99D5-4257-AFA1-F1A6A0611138}" type="pres">
      <dgm:prSet presAssocID="{565D24C9-CE78-4047-BCD7-F127294FBD1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0266F72-4A18-4795-A0B5-C634944119F6}" type="pres">
      <dgm:prSet presAssocID="{565D24C9-CE78-4047-BCD7-F127294FBD1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10EEB34-7A9C-47A9-A225-723F67B161C5}" type="pres">
      <dgm:prSet presAssocID="{565D24C9-CE78-4047-BCD7-F127294FBD1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06ACFC0-86AD-435D-8D23-AB6C84C7E792}" type="pres">
      <dgm:prSet presAssocID="{565D24C9-CE78-4047-BCD7-F127294FBD1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8CD1BD1-D3FE-4C92-9317-FEE1B5FD1472}" type="pres">
      <dgm:prSet presAssocID="{565D24C9-CE78-4047-BCD7-F127294FBD1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3BEF656-5DD9-4BF4-9B34-BE38185AA786}" type="pres">
      <dgm:prSet presAssocID="{565D24C9-CE78-4047-BCD7-F127294FBD1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6BE2364-7126-4A33-977B-CAD1BA0A1DF6}" type="pres">
      <dgm:prSet presAssocID="{565D24C9-CE78-4047-BCD7-F127294FBD1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0816DB9-D78F-4AF0-9E2C-EDE80D1A70DD}" type="pres">
      <dgm:prSet presAssocID="{565D24C9-CE78-4047-BCD7-F127294FBD1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FD1526D-B8B4-43CF-9CE9-E4CC095F3CD1}" type="pres">
      <dgm:prSet presAssocID="{565D24C9-CE78-4047-BCD7-F127294FBD1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A90269-F8E4-4159-987C-254D83C1746C}" type="pres">
      <dgm:prSet presAssocID="{565D24C9-CE78-4047-BCD7-F127294FBD1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1D497E3-98A3-4E1D-AEBC-5BAEA6D50B9F}" type="presOf" srcId="{11376FB9-3650-4442-956C-99C574967BA1}" destId="{B3BEF656-5DD9-4BF4-9B34-BE38185AA786}" srcOrd="1" destOrd="0" presId="urn:microsoft.com/office/officeart/2005/8/layout/vProcess5"/>
    <dgm:cxn modelId="{D996AB72-BAFC-476C-9A14-9DBF60B50135}" type="presOf" srcId="{D1439D42-A5F7-43F7-9FFB-0E3F2C37F6DE}" destId="{9AA90269-F8E4-4159-987C-254D83C1746C}" srcOrd="1" destOrd="0" presId="urn:microsoft.com/office/officeart/2005/8/layout/vProcess5"/>
    <dgm:cxn modelId="{5C3D4167-4F20-4498-B4AC-103C5E765F56}" srcId="{565D24C9-CE78-4047-BCD7-F127294FBD15}" destId="{313BE086-0749-4F2C-BB52-79443310C934}" srcOrd="1" destOrd="0" parTransId="{6DEF7242-8145-4D3A-88C2-061ADF5E1779}" sibTransId="{31118439-EF3A-47CC-996C-0133B4B4C1A3}"/>
    <dgm:cxn modelId="{0A982897-272C-4077-A2CF-B000C5F05081}" type="presOf" srcId="{565D24C9-CE78-4047-BCD7-F127294FBD15}" destId="{F437D7C2-AEE0-4ECF-B1FC-9F609CDE0D5D}" srcOrd="0" destOrd="0" presId="urn:microsoft.com/office/officeart/2005/8/layout/vProcess5"/>
    <dgm:cxn modelId="{752099A6-0BD0-47E2-B28C-0A1F4021264B}" type="presOf" srcId="{11376FB9-3650-4442-956C-99C574967BA1}" destId="{31411B48-9D9F-429A-9AC4-F7EA2A067BAA}" srcOrd="0" destOrd="0" presId="urn:microsoft.com/office/officeart/2005/8/layout/vProcess5"/>
    <dgm:cxn modelId="{BB96A40C-39CA-4789-8B77-E5B533379488}" type="presOf" srcId="{313BE086-0749-4F2C-BB52-79443310C934}" destId="{BBE71398-B728-4060-B043-236BF95142E5}" srcOrd="0" destOrd="0" presId="urn:microsoft.com/office/officeart/2005/8/layout/vProcess5"/>
    <dgm:cxn modelId="{063BFFE9-5C1A-4D2A-9A9E-F31D49CC8710}" type="presOf" srcId="{944699AB-48A0-4766-9F54-435AD39FEDE3}" destId="{78CD1BD1-D3FE-4C92-9317-FEE1B5FD1472}" srcOrd="0" destOrd="0" presId="urn:microsoft.com/office/officeart/2005/8/layout/vProcess5"/>
    <dgm:cxn modelId="{05BDBEC7-5D80-428A-B167-37BCD497358F}" type="presOf" srcId="{018D914F-BB5B-4436-81AB-56303AE61357}" destId="{84A40244-C0FC-4328-9DF5-8771FEF5559E}" srcOrd="0" destOrd="0" presId="urn:microsoft.com/office/officeart/2005/8/layout/vProcess5"/>
    <dgm:cxn modelId="{2151CEE4-6E36-4388-A687-491C76851B15}" type="presOf" srcId="{018D914F-BB5B-4436-81AB-56303AE61357}" destId="{70816DB9-D78F-4AF0-9E2C-EDE80D1A70DD}" srcOrd="1" destOrd="0" presId="urn:microsoft.com/office/officeart/2005/8/layout/vProcess5"/>
    <dgm:cxn modelId="{C23F5959-F98E-4511-B3F9-70BB273901D6}" srcId="{565D24C9-CE78-4047-BCD7-F127294FBD15}" destId="{018D914F-BB5B-4436-81AB-56303AE61357}" srcOrd="2" destOrd="0" parTransId="{5B2EEC9A-AA9A-4C20-A56F-57F628BB4AEB}" sibTransId="{1FD4F9D4-78D6-4D01-A4E0-BAC2FF75F1BE}"/>
    <dgm:cxn modelId="{E016F515-F6E1-422D-A16B-484089EB1D4C}" type="presOf" srcId="{651BB491-D5B3-4056-867C-C6D9B9A854B0}" destId="{C0266F72-4A18-4795-A0B5-C634944119F6}" srcOrd="0" destOrd="0" presId="urn:microsoft.com/office/officeart/2005/8/layout/vProcess5"/>
    <dgm:cxn modelId="{46E942E9-2B63-4958-9BD8-CF88B07B44F5}" type="presOf" srcId="{B56F3B18-CF32-4539-A222-6A9DF71AA80F}" destId="{CFE841A7-B42A-4497-8A6E-25AD54FFCDFF}" srcOrd="0" destOrd="0" presId="urn:microsoft.com/office/officeart/2005/8/layout/vProcess5"/>
    <dgm:cxn modelId="{31A0F3EC-3421-44FC-90DD-EC467A31A1DC}" type="presOf" srcId="{B56F3B18-CF32-4539-A222-6A9DF71AA80F}" destId="{4FD1526D-B8B4-43CF-9CE9-E4CC095F3CD1}" srcOrd="1" destOrd="0" presId="urn:microsoft.com/office/officeart/2005/8/layout/vProcess5"/>
    <dgm:cxn modelId="{EFC4CA4F-D0B3-4F57-844B-7F1438B31AFC}" type="presOf" srcId="{D1439D42-A5F7-43F7-9FFB-0E3F2C37F6DE}" destId="{E005EC4D-99D5-4257-AFA1-F1A6A0611138}" srcOrd="0" destOrd="0" presId="urn:microsoft.com/office/officeart/2005/8/layout/vProcess5"/>
    <dgm:cxn modelId="{EE8C6C51-11EF-4E36-9E56-B3FFA6DD0EBE}" type="presOf" srcId="{1FD4F9D4-78D6-4D01-A4E0-BAC2FF75F1BE}" destId="{D06ACFC0-86AD-435D-8D23-AB6C84C7E792}" srcOrd="0" destOrd="0" presId="urn:microsoft.com/office/officeart/2005/8/layout/vProcess5"/>
    <dgm:cxn modelId="{8F797496-BAD5-46FA-8966-2DE2E206219A}" srcId="{565D24C9-CE78-4047-BCD7-F127294FBD15}" destId="{D1439D42-A5F7-43F7-9FFB-0E3F2C37F6DE}" srcOrd="4" destOrd="0" parTransId="{0D13C1E2-9AB9-42E7-AF89-4A6B4971C8D0}" sibTransId="{03FF3755-3639-44F3-A96E-EFA186A14A82}"/>
    <dgm:cxn modelId="{6C141C58-4646-49D7-8DB1-8C4ABC70FB80}" srcId="{565D24C9-CE78-4047-BCD7-F127294FBD15}" destId="{B56F3B18-CF32-4539-A222-6A9DF71AA80F}" srcOrd="3" destOrd="0" parTransId="{AC7F284B-ACF8-4EE0-9FCB-9F02F3DABC51}" sibTransId="{944699AB-48A0-4766-9F54-435AD39FEDE3}"/>
    <dgm:cxn modelId="{BBE8324E-A0AC-40A3-ADBA-A0362488540A}" srcId="{565D24C9-CE78-4047-BCD7-F127294FBD15}" destId="{11376FB9-3650-4442-956C-99C574967BA1}" srcOrd="0" destOrd="0" parTransId="{3CE50863-C77F-4412-867A-8C5D90DF9E8E}" sibTransId="{651BB491-D5B3-4056-867C-C6D9B9A854B0}"/>
    <dgm:cxn modelId="{BCC4B8E8-6FA8-4F2C-A6AB-4202E2C0C2E8}" type="presOf" srcId="{31118439-EF3A-47CC-996C-0133B4B4C1A3}" destId="{A10EEB34-7A9C-47A9-A225-723F67B161C5}" srcOrd="0" destOrd="0" presId="urn:microsoft.com/office/officeart/2005/8/layout/vProcess5"/>
    <dgm:cxn modelId="{65663DA0-6CFD-47DA-A4FB-D014DB5D420F}" type="presOf" srcId="{313BE086-0749-4F2C-BB52-79443310C934}" destId="{46BE2364-7126-4A33-977B-CAD1BA0A1DF6}" srcOrd="1" destOrd="0" presId="urn:microsoft.com/office/officeart/2005/8/layout/vProcess5"/>
    <dgm:cxn modelId="{4B457C32-F61C-4D91-A80E-C3BC05882F4D}" type="presParOf" srcId="{F437D7C2-AEE0-4ECF-B1FC-9F609CDE0D5D}" destId="{2C7F156A-8527-41A7-A2EC-5C5D83069E7F}" srcOrd="0" destOrd="0" presId="urn:microsoft.com/office/officeart/2005/8/layout/vProcess5"/>
    <dgm:cxn modelId="{E5A881AC-3A80-4773-9B2D-A060E04CC4CC}" type="presParOf" srcId="{F437D7C2-AEE0-4ECF-B1FC-9F609CDE0D5D}" destId="{31411B48-9D9F-429A-9AC4-F7EA2A067BAA}" srcOrd="1" destOrd="0" presId="urn:microsoft.com/office/officeart/2005/8/layout/vProcess5"/>
    <dgm:cxn modelId="{3A7A7E67-B1E7-4C09-A751-BD94373F94F8}" type="presParOf" srcId="{F437D7C2-AEE0-4ECF-B1FC-9F609CDE0D5D}" destId="{BBE71398-B728-4060-B043-236BF95142E5}" srcOrd="2" destOrd="0" presId="urn:microsoft.com/office/officeart/2005/8/layout/vProcess5"/>
    <dgm:cxn modelId="{520C0AFC-A09E-4097-9712-C9B7B8B50FCA}" type="presParOf" srcId="{F437D7C2-AEE0-4ECF-B1FC-9F609CDE0D5D}" destId="{84A40244-C0FC-4328-9DF5-8771FEF5559E}" srcOrd="3" destOrd="0" presId="urn:microsoft.com/office/officeart/2005/8/layout/vProcess5"/>
    <dgm:cxn modelId="{B513B106-6A32-4529-8667-3AE83907E311}" type="presParOf" srcId="{F437D7C2-AEE0-4ECF-B1FC-9F609CDE0D5D}" destId="{CFE841A7-B42A-4497-8A6E-25AD54FFCDFF}" srcOrd="4" destOrd="0" presId="urn:microsoft.com/office/officeart/2005/8/layout/vProcess5"/>
    <dgm:cxn modelId="{9E67F91B-0346-4D9A-AA0C-B5501D9E4867}" type="presParOf" srcId="{F437D7C2-AEE0-4ECF-B1FC-9F609CDE0D5D}" destId="{E005EC4D-99D5-4257-AFA1-F1A6A0611138}" srcOrd="5" destOrd="0" presId="urn:microsoft.com/office/officeart/2005/8/layout/vProcess5"/>
    <dgm:cxn modelId="{B7713DBA-AA2A-4000-A020-F127691DB7BF}" type="presParOf" srcId="{F437D7C2-AEE0-4ECF-B1FC-9F609CDE0D5D}" destId="{C0266F72-4A18-4795-A0B5-C634944119F6}" srcOrd="6" destOrd="0" presId="urn:microsoft.com/office/officeart/2005/8/layout/vProcess5"/>
    <dgm:cxn modelId="{9B48A7D5-28BA-46F7-9FE9-C9C10D3BBEE1}" type="presParOf" srcId="{F437D7C2-AEE0-4ECF-B1FC-9F609CDE0D5D}" destId="{A10EEB34-7A9C-47A9-A225-723F67B161C5}" srcOrd="7" destOrd="0" presId="urn:microsoft.com/office/officeart/2005/8/layout/vProcess5"/>
    <dgm:cxn modelId="{2B7D4737-7F13-4DDC-892F-CAF77F447CE5}" type="presParOf" srcId="{F437D7C2-AEE0-4ECF-B1FC-9F609CDE0D5D}" destId="{D06ACFC0-86AD-435D-8D23-AB6C84C7E792}" srcOrd="8" destOrd="0" presId="urn:microsoft.com/office/officeart/2005/8/layout/vProcess5"/>
    <dgm:cxn modelId="{90FDC006-7B99-4769-8843-66D1EB190874}" type="presParOf" srcId="{F437D7C2-AEE0-4ECF-B1FC-9F609CDE0D5D}" destId="{78CD1BD1-D3FE-4C92-9317-FEE1B5FD1472}" srcOrd="9" destOrd="0" presId="urn:microsoft.com/office/officeart/2005/8/layout/vProcess5"/>
    <dgm:cxn modelId="{A3C081CB-9684-4C59-9FA1-27309D9F6981}" type="presParOf" srcId="{F437D7C2-AEE0-4ECF-B1FC-9F609CDE0D5D}" destId="{B3BEF656-5DD9-4BF4-9B34-BE38185AA786}" srcOrd="10" destOrd="0" presId="urn:microsoft.com/office/officeart/2005/8/layout/vProcess5"/>
    <dgm:cxn modelId="{DC807CDD-3E3B-4017-9419-C4C3287A2075}" type="presParOf" srcId="{F437D7C2-AEE0-4ECF-B1FC-9F609CDE0D5D}" destId="{46BE2364-7126-4A33-977B-CAD1BA0A1DF6}" srcOrd="11" destOrd="0" presId="urn:microsoft.com/office/officeart/2005/8/layout/vProcess5"/>
    <dgm:cxn modelId="{9E1DEA59-CD14-4487-B1B9-01584362EB2F}" type="presParOf" srcId="{F437D7C2-AEE0-4ECF-B1FC-9F609CDE0D5D}" destId="{70816DB9-D78F-4AF0-9E2C-EDE80D1A70DD}" srcOrd="12" destOrd="0" presId="urn:microsoft.com/office/officeart/2005/8/layout/vProcess5"/>
    <dgm:cxn modelId="{ECBE77F1-DDA3-46A0-9085-4F2BF516F2A1}" type="presParOf" srcId="{F437D7C2-AEE0-4ECF-B1FC-9F609CDE0D5D}" destId="{4FD1526D-B8B4-43CF-9CE9-E4CC095F3CD1}" srcOrd="13" destOrd="0" presId="urn:microsoft.com/office/officeart/2005/8/layout/vProcess5"/>
    <dgm:cxn modelId="{0E09809E-DBED-4AC0-BE96-E7676C641CF9}" type="presParOf" srcId="{F437D7C2-AEE0-4ECF-B1FC-9F609CDE0D5D}" destId="{9AA90269-F8E4-4159-987C-254D83C1746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85360A-9F4E-47FD-A57F-5B6A7C40FF39}" type="datetimeFigureOut">
              <a:rPr lang="en-GB" smtClean="0"/>
              <a:pPr/>
              <a:t>03/06/2014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9015D1-90AE-4E1C-978E-F335B1D9FFC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302174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810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810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pPr>
              <a:defRPr/>
            </a:pPr>
            <a:fld id="{661B245F-5944-274C-A95C-15AB1DC80DD4}" type="datetimeFigureOut">
              <a:rPr lang="en-US"/>
              <a:pPr>
                <a:defRPr/>
              </a:pPr>
              <a:t>6/3/2014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2195"/>
            <a:ext cx="5679440" cy="4606290"/>
          </a:xfrm>
          <a:prstGeom prst="rect">
            <a:avLst/>
          </a:prstGeom>
        </p:spPr>
        <p:txBody>
          <a:bodyPr vert="horz" lIns="99057" tIns="49528" rIns="99057" bIns="49528" rtlCol="0"/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2613"/>
            <a:ext cx="3076363" cy="511810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2613"/>
            <a:ext cx="3076363" cy="511810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pPr>
              <a:defRPr/>
            </a:pPr>
            <a:fld id="{29A09542-6B0E-5C40-B7A0-E35A0C1F2E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308149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95285">
              <a:defRPr/>
            </a:pPr>
            <a:r>
              <a:rPr lang="en-GB" dirty="0" smtClean="0">
                <a:effectLst/>
              </a:rPr>
              <a:t/>
            </a:r>
            <a:br>
              <a:rPr lang="en-GB" dirty="0" smtClean="0">
                <a:effectLst/>
              </a:rPr>
            </a:br>
            <a:r>
              <a:rPr lang="en-GB" dirty="0" smtClean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1077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GB" sz="1600" dirty="0" smtClean="0">
              <a:latin typeface="Gill Sans" charset="0"/>
              <a:ea typeface="ＭＳ Ｐゴシック" charset="0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FF1089F9-1AB2-49F1-9724-4ABC4126E11D}" type="slidenum">
              <a:rPr lang="en-US" altLang="en-US" smtClean="0"/>
              <a:pPr eaLnBrk="1" hangingPunct="1"/>
              <a:t>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EEF94FF3-D6F1-4458-A190-FF5CA8FCD73C}" type="slidenum">
              <a:rPr lang="en-US" altLang="en-US" smtClean="0"/>
              <a:pPr eaLnBrk="1" hangingPunct="1"/>
              <a:t>5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3F553C-6288-4A3B-96AE-8D0F19FD5BC2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75952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539F2B-D8E6-40F6-89FD-AEA72B93FF52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01462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539F2B-D8E6-40F6-89FD-AEA72B93FF52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014623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A3875-C48A-4C0F-955D-EE304470DE0A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80621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539F2B-D8E6-40F6-89FD-AEA72B93FF52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888652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D56875B5-9A93-4A88-B67F-50D9D783AD64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11</a:t>
            </a:fld>
            <a:endParaRPr lang="en-US" altLang="en-US" sz="13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9D80E974-AAE7-4F20-B485-7D080952D2D4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12</a:t>
            </a:fld>
            <a:endParaRPr lang="en-US" altLang="en-US" sz="13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>
              <a:buNone/>
            </a:pPr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9D80E974-AAE7-4F20-B485-7D080952D2D4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13</a:t>
            </a:fld>
            <a:endParaRPr lang="en-US" altLang="en-US" sz="13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MS PGothic" pitchFamily="34" charset="-128"/>
              <a:cs typeface="ＭＳ Ｐゴシック" charset="0"/>
            </a:endParaRPr>
          </a:p>
          <a:p>
            <a:pPr lvl="0"/>
            <a:endParaRPr lang="en-GB" sz="130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539F2B-D8E6-40F6-89FD-AEA72B93FF52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00534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539F2B-D8E6-40F6-89FD-AEA72B93FF52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5690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>
              <a:buAutoNum type="arabicParenR"/>
            </a:pPr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9D80E974-AAE7-4F20-B485-7D080952D2D4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16</a:t>
            </a:fld>
            <a:endParaRPr lang="en-US" altLang="en-US" sz="13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539F2B-D8E6-40F6-89FD-AEA72B93FF52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717635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95285" marR="0" lvl="0" indent="-495285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FF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300" b="0" i="0" u="none" strike="noStrike" kern="1200" cap="none" spc="-108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ＭＳ Ｐゴシック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5263869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017342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28913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83"/>
              </a:spcAft>
            </a:pPr>
            <a:endParaRPr lang="en-GB" sz="1000" dirty="0">
              <a:latin typeface="+mn-lt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598083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566699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589913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433502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3696936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165139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94150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95285">
              <a:defRPr/>
            </a:pP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461237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764653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17191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A09542-6B0E-5C40-B7A0-E35A0C1F2E47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3077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(Design Counci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6075" y="-4764"/>
            <a:ext cx="719138" cy="71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76331" y="787081"/>
            <a:ext cx="8208962" cy="1849833"/>
          </a:xfrm>
        </p:spPr>
        <p:txBody>
          <a:bodyPr/>
          <a:lstStyle>
            <a:lvl1pPr>
              <a:defRPr b="1" i="0" spc="-200" baseline="0"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467548" y="1484784"/>
            <a:ext cx="8207375" cy="1536576"/>
          </a:xfrm>
        </p:spPr>
        <p:txBody>
          <a:bodyPr tIns="0" bIns="0" anchor="t" anchorCtr="0"/>
          <a:lstStyle>
            <a:lvl1pPr marL="0" indent="0" algn="l">
              <a:lnSpc>
                <a:spcPts val="3200"/>
              </a:lnSpc>
              <a:buNone/>
              <a:defRPr sz="4000" spc="-2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8801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 (CAB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6075" y="-4764"/>
            <a:ext cx="719138" cy="719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cabe_rg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254" y="5659440"/>
            <a:ext cx="11588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476331" y="787081"/>
            <a:ext cx="8208962" cy="1849833"/>
          </a:xfrm>
        </p:spPr>
        <p:txBody>
          <a:bodyPr/>
          <a:lstStyle>
            <a:lvl1pPr>
              <a:defRPr b="1" i="0" spc="-200" baseline="0">
                <a:latin typeface="Arial"/>
                <a:cs typeface="Arial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467548" y="1484784"/>
            <a:ext cx="8207375" cy="1536576"/>
          </a:xfrm>
        </p:spPr>
        <p:txBody>
          <a:bodyPr tIns="0" bIns="0" anchor="t" anchorCtr="0"/>
          <a:lstStyle>
            <a:lvl1pPr marL="0" indent="0" algn="l">
              <a:lnSpc>
                <a:spcPts val="3200"/>
              </a:lnSpc>
              <a:buNone/>
              <a:defRPr sz="4000" spc="-2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2078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782216"/>
            <a:ext cx="8208962" cy="774576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497" y="1782836"/>
            <a:ext cx="8208963" cy="3662388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 sz="2600"/>
            </a:lvl1pPr>
            <a:lvl2pPr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 sz="2600"/>
            </a:lvl2pPr>
            <a:lvl3pPr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 sz="2600"/>
            </a:lvl3pPr>
            <a:lvl4pPr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 sz="2600"/>
            </a:lvl4pPr>
            <a:lvl5pPr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 sz="2600"/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36094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(1 line title) red 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68313" y="764704"/>
            <a:ext cx="8208962" cy="990600"/>
          </a:xfrm>
        </p:spPr>
        <p:txBody>
          <a:bodyPr/>
          <a:lstStyle>
            <a:lvl1pPr>
              <a:defRPr baseline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497" y="2204864"/>
            <a:ext cx="8208963" cy="3876727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buClr>
                <a:schemeClr val="bg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bg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bg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bg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95682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gree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8313" y="764704"/>
            <a:ext cx="8208962" cy="990600"/>
          </a:xfrm>
        </p:spPr>
        <p:txBody>
          <a:bodyPr/>
          <a:lstStyle>
            <a:lvl1pPr>
              <a:defRPr baseline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497" y="2204864"/>
            <a:ext cx="8208963" cy="3876727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buClr>
                <a:schemeClr val="bg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bg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bg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bg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6379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purple">
    <p:bg>
      <p:bgPr>
        <a:solidFill>
          <a:srgbClr val="8177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8313" y="764704"/>
            <a:ext cx="8208962" cy="990600"/>
          </a:xfrm>
        </p:spPr>
        <p:txBody>
          <a:bodyPr/>
          <a:lstStyle>
            <a:lvl1pPr>
              <a:defRPr baseline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497" y="2204864"/>
            <a:ext cx="8208963" cy="3876727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buClr>
                <a:schemeClr val="bg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bg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bg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bg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96313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pi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8313" y="764704"/>
            <a:ext cx="8208962" cy="990600"/>
          </a:xfrm>
        </p:spPr>
        <p:txBody>
          <a:bodyPr/>
          <a:lstStyle>
            <a:lvl1pPr>
              <a:defRPr baseline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497" y="2204864"/>
            <a:ext cx="8208963" cy="3876727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buClr>
                <a:schemeClr val="bg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bg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bg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bg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84103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yan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8313" y="764704"/>
            <a:ext cx="8208962" cy="990600"/>
          </a:xfrm>
        </p:spPr>
        <p:txBody>
          <a:bodyPr/>
          <a:lstStyle>
            <a:lvl1pPr>
              <a:defRPr baseline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67497" y="2204864"/>
            <a:ext cx="8208963" cy="3876727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buClr>
                <a:schemeClr val="bg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bg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bg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bg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15284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69021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line title and content (blue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457200" y="1473200"/>
            <a:ext cx="8229600" cy="0"/>
          </a:xfrm>
          <a:prstGeom prst="line">
            <a:avLst/>
          </a:prstGeom>
          <a:ln w="635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68313" y="787078"/>
            <a:ext cx="8208962" cy="990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493" y="2143397"/>
            <a:ext cx="8208963" cy="4525963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buClr>
                <a:schemeClr val="bg1"/>
              </a:buClr>
              <a:defRPr>
                <a:solidFill>
                  <a:srgbClr val="FFFFFF"/>
                </a:solidFill>
              </a:defRPr>
            </a:lvl2pPr>
            <a:lvl3pPr>
              <a:buClr>
                <a:schemeClr val="bg1"/>
              </a:buClr>
              <a:defRPr>
                <a:solidFill>
                  <a:srgbClr val="FFFFFF"/>
                </a:solidFill>
              </a:defRPr>
            </a:lvl3pPr>
            <a:lvl4pPr>
              <a:buClr>
                <a:schemeClr val="bg1"/>
              </a:buClr>
              <a:defRPr>
                <a:solidFill>
                  <a:srgbClr val="FFFFFF"/>
                </a:solidFill>
              </a:defRPr>
            </a:lvl4pPr>
            <a:lvl5pPr>
              <a:buClr>
                <a:schemeClr val="bg1"/>
              </a:buCl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68313" y="6381750"/>
            <a:ext cx="8208962" cy="476250"/>
          </a:xfrm>
          <a:prstGeom prst="rect">
            <a:avLst/>
          </a:prstGeom>
        </p:spPr>
        <p:txBody>
          <a:bodyPr/>
          <a:lstStyle>
            <a:lvl1pPr>
              <a:defRPr sz="1050" b="0" i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Team Session</a:t>
            </a:r>
          </a:p>
          <a:p>
            <a:pPr>
              <a:defRPr/>
            </a:pPr>
            <a:r>
              <a:rPr lang="en-US"/>
              <a:t>10.05.2012</a:t>
            </a:r>
          </a:p>
        </p:txBody>
      </p:sp>
    </p:spTree>
    <p:extLst>
      <p:ext uri="{BB962C8B-B14F-4D97-AF65-F5344CB8AC3E}">
        <p14:creationId xmlns:p14="http://schemas.microsoft.com/office/powerpoint/2010/main" xmlns="" val="537866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1859" y="0"/>
            <a:ext cx="8806494" cy="6850192"/>
          </a:xfrm>
          <a:custGeom>
            <a:avLst/>
            <a:gdLst>
              <a:gd name="connsiteX0" fmla="*/ 20820 w 6672894"/>
              <a:gd name="connsiteY0" fmla="*/ 0 h 6850192"/>
              <a:gd name="connsiteX1" fmla="*/ 4216103 w 6672894"/>
              <a:gd name="connsiteY1" fmla="*/ 0 h 6850192"/>
              <a:gd name="connsiteX2" fmla="*/ 6672894 w 6672894"/>
              <a:gd name="connsiteY2" fmla="*/ 3435507 h 6850192"/>
              <a:gd name="connsiteX3" fmla="*/ 4236923 w 6672894"/>
              <a:gd name="connsiteY3" fmla="*/ 6850192 h 6850192"/>
              <a:gd name="connsiteX4" fmla="*/ 0 w 6672894"/>
              <a:gd name="connsiteY4" fmla="*/ 6850192 h 6850192"/>
              <a:gd name="connsiteX5" fmla="*/ 20820 w 6672894"/>
              <a:gd name="connsiteY5" fmla="*/ 0 h 6850192"/>
              <a:gd name="connsiteX0" fmla="*/ 2154420 w 8806494"/>
              <a:gd name="connsiteY0" fmla="*/ 0 h 6850192"/>
              <a:gd name="connsiteX1" fmla="*/ 6349703 w 8806494"/>
              <a:gd name="connsiteY1" fmla="*/ 0 h 6850192"/>
              <a:gd name="connsiteX2" fmla="*/ 8806494 w 8806494"/>
              <a:gd name="connsiteY2" fmla="*/ 3435507 h 6850192"/>
              <a:gd name="connsiteX3" fmla="*/ 6370523 w 8806494"/>
              <a:gd name="connsiteY3" fmla="*/ 6850192 h 6850192"/>
              <a:gd name="connsiteX4" fmla="*/ 0 w 8806494"/>
              <a:gd name="connsiteY4" fmla="*/ 6850192 h 6850192"/>
              <a:gd name="connsiteX5" fmla="*/ 2154420 w 8806494"/>
              <a:gd name="connsiteY5" fmla="*/ 0 h 6850192"/>
              <a:gd name="connsiteX0" fmla="*/ 20820 w 8806494"/>
              <a:gd name="connsiteY0" fmla="*/ 0 h 6850192"/>
              <a:gd name="connsiteX1" fmla="*/ 6349703 w 8806494"/>
              <a:gd name="connsiteY1" fmla="*/ 0 h 6850192"/>
              <a:gd name="connsiteX2" fmla="*/ 8806494 w 8806494"/>
              <a:gd name="connsiteY2" fmla="*/ 3435507 h 6850192"/>
              <a:gd name="connsiteX3" fmla="*/ 6370523 w 8806494"/>
              <a:gd name="connsiteY3" fmla="*/ 6850192 h 6850192"/>
              <a:gd name="connsiteX4" fmla="*/ 0 w 8806494"/>
              <a:gd name="connsiteY4" fmla="*/ 6850192 h 6850192"/>
              <a:gd name="connsiteX5" fmla="*/ 20820 w 8806494"/>
              <a:gd name="connsiteY5" fmla="*/ 0 h 6850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06494" h="6850192">
                <a:moveTo>
                  <a:pt x="20820" y="0"/>
                </a:moveTo>
                <a:lnTo>
                  <a:pt x="6349703" y="0"/>
                </a:lnTo>
                <a:lnTo>
                  <a:pt x="8806494" y="3435507"/>
                </a:lnTo>
                <a:lnTo>
                  <a:pt x="6370523" y="6850192"/>
                </a:lnTo>
                <a:lnTo>
                  <a:pt x="0" y="6850192"/>
                </a:lnTo>
                <a:lnTo>
                  <a:pt x="20820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177800" dist="76200" dir="5400000" algn="tl" rotWithShape="0">
              <a:srgbClr val="000000">
                <a:alpha val="7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09850"/>
            <a:ext cx="6858000" cy="1638300"/>
          </a:xfrm>
        </p:spPr>
        <p:txBody>
          <a:bodyPr>
            <a:noAutofit/>
          </a:bodyPr>
          <a:lstStyle>
            <a:lvl1pPr algn="l">
              <a:lnSpc>
                <a:spcPts val="5700"/>
              </a:lnSpc>
              <a:defRPr sz="5900" b="1" i="0" baseline="0">
                <a:solidFill>
                  <a:schemeClr val="bg1"/>
                </a:solidFill>
                <a:latin typeface="Helvetica Neue"/>
                <a:cs typeface="Helvetica Neue"/>
              </a:defRPr>
            </a:lvl1pPr>
          </a:lstStyle>
          <a:p>
            <a:r>
              <a:rPr lang="en-GB" dirty="0" smtClean="0"/>
              <a:t>Master title type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1858905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(2 lin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7975" y="0"/>
            <a:ext cx="747713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76331" y="787078"/>
            <a:ext cx="8208962" cy="159166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77918" y="2612504"/>
            <a:ext cx="8207375" cy="1536576"/>
          </a:xfrm>
        </p:spPr>
        <p:txBody>
          <a:bodyPr tIns="0" bIns="0"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68313" y="6381750"/>
            <a:ext cx="8208962" cy="476250"/>
          </a:xfrm>
          <a:prstGeom prst="rect">
            <a:avLst/>
          </a:prstGeom>
        </p:spPr>
        <p:txBody>
          <a:bodyPr/>
          <a:lstStyle>
            <a:lvl1pPr>
              <a:defRPr sz="1050" b="0" i="0">
                <a:solidFill>
                  <a:schemeClr val="tx1">
                    <a:tint val="75000"/>
                  </a:schemeClr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Team Session</a:t>
            </a:r>
          </a:p>
          <a:p>
            <a:pPr>
              <a:defRPr/>
            </a:pPr>
            <a:r>
              <a:rPr lang="en-US"/>
              <a:t>10.05.2012</a:t>
            </a:r>
          </a:p>
        </p:txBody>
      </p:sp>
    </p:spTree>
    <p:extLst>
      <p:ext uri="{BB962C8B-B14F-4D97-AF65-F5344CB8AC3E}">
        <p14:creationId xmlns:p14="http://schemas.microsoft.com/office/powerpoint/2010/main" xmlns="" val="3866739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8313" y="765175"/>
            <a:ext cx="8208962" cy="990600"/>
          </a:xfrm>
          <a:prstGeom prst="rect">
            <a:avLst/>
          </a:prstGeom>
        </p:spPr>
        <p:txBody>
          <a:bodyPr vert="horz" lIns="91440" tIns="45720" rIns="91440" bIns="0" rtlCol="0" anchor="t" anchorCtr="0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2132856"/>
            <a:ext cx="8208962" cy="367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4049" r:id="rId2"/>
    <p:sldLayoutId id="2147484047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7" r:id="rId10"/>
    <p:sldLayoutId id="2147484070" r:id="rId11"/>
    <p:sldLayoutId id="2147484071" r:id="rId12"/>
  </p:sldLayoutIdLst>
  <p:txStyles>
    <p:titleStyle>
      <a:lvl1pPr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 kern="1200" spc="-200">
          <a:solidFill>
            <a:schemeClr val="tx2"/>
          </a:solidFill>
          <a:latin typeface="Arial"/>
          <a:ea typeface="ＭＳ Ｐゴシック" charset="0"/>
          <a:cs typeface="Arial"/>
        </a:defRPr>
      </a:lvl1pPr>
      <a:lvl2pPr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ＭＳ Ｐゴシック" charset="0"/>
        </a:defRPr>
      </a:lvl2pPr>
      <a:lvl3pPr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ＭＳ Ｐゴシック" charset="0"/>
        </a:defRPr>
      </a:lvl3pPr>
      <a:lvl4pPr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ＭＳ Ｐゴシック" charset="0"/>
        </a:defRPr>
      </a:lvl4pPr>
      <a:lvl5pPr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  <a:ea typeface="ＭＳ Ｐゴシック" charset="0"/>
        </a:defRPr>
      </a:lvl5pPr>
      <a:lvl6pPr marL="457200"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Helvetica" charset="0"/>
          <a:ea typeface="ＭＳ Ｐゴシック" charset="0"/>
        </a:defRPr>
      </a:lvl6pPr>
      <a:lvl7pPr marL="914400"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Helvetica" charset="0"/>
          <a:ea typeface="ＭＳ Ｐゴシック" charset="0"/>
        </a:defRPr>
      </a:lvl7pPr>
      <a:lvl8pPr marL="1371600"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Helvetica" charset="0"/>
          <a:ea typeface="ＭＳ Ｐゴシック" charset="0"/>
        </a:defRPr>
      </a:lvl8pPr>
      <a:lvl9pPr marL="1828800" algn="l" defTabSz="457200" rtl="0" eaLnBrk="1" fontAlgn="base" hangingPunct="1">
        <a:lnSpc>
          <a:spcPts val="4200"/>
        </a:lnSpc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Helvetica" charset="0"/>
          <a:ea typeface="ＭＳ Ｐゴシック" charset="0"/>
        </a:defRPr>
      </a:lvl9pPr>
    </p:titleStyle>
    <p:bodyStyle>
      <a:lvl1pPr marL="342900" indent="-342900" algn="l" defTabSz="457200" rtl="0" eaLnBrk="1" fontAlgn="base" hangingPunct="1">
        <a:lnSpc>
          <a:spcPts val="3200"/>
        </a:lnSpc>
        <a:spcBef>
          <a:spcPts val="1363"/>
        </a:spcBef>
        <a:spcAft>
          <a:spcPct val="0"/>
        </a:spcAft>
        <a:buFont typeface="Arial" charset="0"/>
        <a:defRPr sz="3200" kern="1200" spc="-100">
          <a:solidFill>
            <a:schemeClr val="bg2"/>
          </a:solidFill>
          <a:latin typeface="Georgia"/>
          <a:ea typeface="ＭＳ Ｐゴシック" charset="0"/>
          <a:cs typeface="Georgia"/>
        </a:defRPr>
      </a:lvl1pPr>
      <a:lvl2pPr marL="742950" indent="-285750" algn="l" defTabSz="457200" rtl="0" eaLnBrk="1" fontAlgn="base" hangingPunct="1">
        <a:lnSpc>
          <a:spcPts val="2800"/>
        </a:lnSpc>
        <a:spcBef>
          <a:spcPts val="1363"/>
        </a:spcBef>
        <a:spcAft>
          <a:spcPct val="0"/>
        </a:spcAft>
        <a:buClr>
          <a:schemeClr val="tx2"/>
        </a:buClr>
        <a:buFont typeface="Lucida Grande" charset="0"/>
        <a:buChar char="–"/>
        <a:defRPr sz="2800" kern="1200" spc="-100">
          <a:solidFill>
            <a:srgbClr val="666465"/>
          </a:solidFill>
          <a:latin typeface="Georgia"/>
          <a:ea typeface="ＭＳ Ｐゴシック" charset="0"/>
          <a:cs typeface="Georgia"/>
        </a:defRPr>
      </a:lvl2pPr>
      <a:lvl3pPr marL="1143000" indent="-228600" algn="l" defTabSz="457200" rtl="0" eaLnBrk="1" fontAlgn="base" hangingPunct="1">
        <a:lnSpc>
          <a:spcPts val="2400"/>
        </a:lnSpc>
        <a:spcBef>
          <a:spcPts val="1363"/>
        </a:spcBef>
        <a:spcAft>
          <a:spcPct val="0"/>
        </a:spcAft>
        <a:buClr>
          <a:schemeClr val="tx2"/>
        </a:buClr>
        <a:buFont typeface="Lucida Grande" charset="0"/>
        <a:buChar char="–"/>
        <a:defRPr sz="2400" kern="1200" spc="-100">
          <a:solidFill>
            <a:srgbClr val="666465"/>
          </a:solidFill>
          <a:latin typeface="Georgia"/>
          <a:ea typeface="ＭＳ Ｐゴシック" charset="0"/>
          <a:cs typeface="Georgia"/>
        </a:defRPr>
      </a:lvl3pPr>
      <a:lvl4pPr marL="1600200" indent="-228600" algn="l" defTabSz="457200" rtl="0" eaLnBrk="1" fontAlgn="base" hangingPunct="1">
        <a:lnSpc>
          <a:spcPts val="2000"/>
        </a:lnSpc>
        <a:spcBef>
          <a:spcPts val="1363"/>
        </a:spcBef>
        <a:spcAft>
          <a:spcPct val="0"/>
        </a:spcAft>
        <a:buClr>
          <a:schemeClr val="tx2"/>
        </a:buClr>
        <a:buFont typeface="Lucida Grande" charset="0"/>
        <a:buChar char="–"/>
        <a:defRPr sz="2000" kern="1200" spc="-100">
          <a:solidFill>
            <a:srgbClr val="666465"/>
          </a:solidFill>
          <a:latin typeface="Georgia"/>
          <a:ea typeface="ＭＳ Ｐゴシック" charset="0"/>
          <a:cs typeface="Georgia"/>
        </a:defRPr>
      </a:lvl4pPr>
      <a:lvl5pPr marL="2057400" indent="-228600" algn="l" defTabSz="457200" rtl="0" eaLnBrk="1" fontAlgn="base" hangingPunct="1">
        <a:lnSpc>
          <a:spcPts val="2000"/>
        </a:lnSpc>
        <a:spcBef>
          <a:spcPts val="1363"/>
        </a:spcBef>
        <a:spcAft>
          <a:spcPct val="0"/>
        </a:spcAft>
        <a:buClr>
          <a:schemeClr val="tx2"/>
        </a:buClr>
        <a:buFont typeface="Lucida Grande" charset="0"/>
        <a:buChar char="–"/>
        <a:defRPr sz="2000" kern="1200" spc="-100">
          <a:solidFill>
            <a:srgbClr val="666465"/>
          </a:solidFill>
          <a:latin typeface="Georgia"/>
          <a:ea typeface="ＭＳ Ｐゴシック" charset="0"/>
          <a:cs typeface="Georgi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design+ladder&amp;source=images&amp;cd=&amp;cad=rja&amp;docid=G42cwGRWlJN2iM&amp;tbnid=7KuciR2ZYMQMfM:&amp;ved=0CAUQjRw&amp;url=http://creogidas.com/2010/02/23/measure-the-companys-design-understanding/&amp;ei=IdTCUdmDLMKw0QXJm4HIBg&amp;psig=AFQjCNGSir4Cax0rtCudxTWRYPzSTS9dCA&amp;ust=1371809173150557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59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12" Type="http://schemas.openxmlformats.org/officeDocument/2006/relationships/image" Target="../media/image5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11" Type="http://schemas.openxmlformats.org/officeDocument/2006/relationships/image" Target="../media/image57.jpeg"/><Relationship Id="rId5" Type="http://schemas.openxmlformats.org/officeDocument/2006/relationships/image" Target="../media/image51.jpeg"/><Relationship Id="rId15" Type="http://schemas.openxmlformats.org/officeDocument/2006/relationships/image" Target="../media/image61.jpeg"/><Relationship Id="rId10" Type="http://schemas.openxmlformats.org/officeDocument/2006/relationships/image" Target="../media/image56.jpeg"/><Relationship Id="rId4" Type="http://schemas.openxmlformats.org/officeDocument/2006/relationships/image" Target="../media/image50.png"/><Relationship Id="rId9" Type="http://schemas.openxmlformats.org/officeDocument/2006/relationships/image" Target="../media/image55.jpeg"/><Relationship Id="rId14" Type="http://schemas.openxmlformats.org/officeDocument/2006/relationships/image" Target="../media/image60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signplatform.eu/" TargetMode="Externa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330" y="1268760"/>
            <a:ext cx="8560165" cy="1849833"/>
          </a:xfrm>
        </p:spPr>
        <p:txBody>
          <a:bodyPr/>
          <a:lstStyle/>
          <a:p>
            <a:r>
              <a:rPr lang="en-GB" dirty="0"/>
              <a:t>Design for innovation in Europe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– </a:t>
            </a:r>
            <a:r>
              <a:rPr lang="en-GB" dirty="0"/>
              <a:t>a vision for the next three years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6330" y="2686543"/>
            <a:ext cx="8667670" cy="1390529"/>
          </a:xfrm>
        </p:spPr>
        <p:txBody>
          <a:bodyPr>
            <a:noAutofit/>
          </a:bodyPr>
          <a:lstStyle/>
          <a:p>
            <a:pPr>
              <a:lnSpc>
                <a:spcPts val="4200"/>
              </a:lnSpc>
              <a:spcBef>
                <a:spcPts val="0"/>
              </a:spcBef>
            </a:pPr>
            <a:r>
              <a:rPr lang="en-US" dirty="0" smtClean="0"/>
              <a:t>Claire </a:t>
            </a:r>
            <a:r>
              <a:rPr lang="en-US" dirty="0" err="1" smtClean="0"/>
              <a:t>Fennelow</a:t>
            </a:r>
            <a:r>
              <a:rPr lang="en-US" dirty="0" smtClean="0"/>
              <a:t>, </a:t>
            </a:r>
            <a:r>
              <a:rPr lang="en-US" dirty="0" err="1" smtClean="0"/>
              <a:t>Programme</a:t>
            </a:r>
            <a:r>
              <a:rPr lang="en-US" dirty="0" smtClean="0"/>
              <a:t> Lead, EDIP, Design Council</a:t>
            </a:r>
          </a:p>
          <a:p>
            <a:pPr>
              <a:lnSpc>
                <a:spcPts val="42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ts val="4200"/>
              </a:lnSpc>
              <a:spcBef>
                <a:spcPts val="0"/>
              </a:spcBef>
            </a:pPr>
            <a:r>
              <a:rPr lang="hu-HU" sz="3000" dirty="0" err="1" smtClean="0"/>
              <a:t>Creative</a:t>
            </a:r>
            <a:r>
              <a:rPr lang="hu-HU" sz="3000" dirty="0" smtClean="0"/>
              <a:t> Budapest</a:t>
            </a:r>
            <a:r>
              <a:rPr lang="en-US" sz="3000" dirty="0" smtClean="0"/>
              <a:t>, 2</a:t>
            </a:r>
            <a:r>
              <a:rPr lang="hu-HU" sz="3000" dirty="0" smtClean="0"/>
              <a:t>9</a:t>
            </a:r>
            <a:r>
              <a:rPr lang="en-US" sz="3000" smtClean="0"/>
              <a:t> </a:t>
            </a:r>
            <a:r>
              <a:rPr lang="en-US" sz="3000" dirty="0" smtClean="0"/>
              <a:t>May 2014</a:t>
            </a:r>
            <a:endParaRPr lang="en-US" sz="3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2" t="10377" r="4670" b="10532"/>
          <a:stretch/>
        </p:blipFill>
        <p:spPr bwMode="auto">
          <a:xfrm>
            <a:off x="611560" y="5622878"/>
            <a:ext cx="2210937" cy="8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551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Background to the Design Council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The value of design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European design 2014: How we got here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2014 and beyond: European Design Innovation Platform (EDIP)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dirty="0"/>
              <a:t>	</a:t>
            </a:r>
            <a:r>
              <a:rPr lang="en-GB" dirty="0" smtClean="0"/>
              <a:t>Concept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dirty="0"/>
              <a:t>	</a:t>
            </a:r>
            <a:r>
              <a:rPr lang="en-GB" dirty="0" smtClean="0"/>
              <a:t>Consortium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dirty="0"/>
              <a:t>	</a:t>
            </a:r>
            <a:r>
              <a:rPr lang="en-GB" dirty="0" smtClean="0"/>
              <a:t>Delivery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en-GB" dirty="0"/>
              <a:t>	</a:t>
            </a:r>
            <a:r>
              <a:rPr lang="en-GB" dirty="0" smtClean="0"/>
              <a:t>What next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68399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2863" y="2354263"/>
            <a:ext cx="3884612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2425" y="1628775"/>
            <a:ext cx="2344738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7213" y="1516063"/>
            <a:ext cx="1979612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1488" y="3525838"/>
            <a:ext cx="207327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8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>
                    <a:alpha val="85097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886200"/>
            <a:ext cx="814387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8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>
                    <a:alpha val="85097"/>
                  </a:schemeClr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7"/>
          <p:cNvSpPr>
            <a:spLocks/>
          </p:cNvSpPr>
          <p:nvPr/>
        </p:nvSpPr>
        <p:spPr bwMode="auto">
          <a:xfrm>
            <a:off x="392113" y="958850"/>
            <a:ext cx="355441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US" altLang="en-US"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Helvetica" charset="0"/>
              </a:rPr>
              <a:t>Our history</a:t>
            </a:r>
          </a:p>
        </p:txBody>
      </p:sp>
      <p:sp>
        <p:nvSpPr>
          <p:cNvPr id="14344" name="TextBox 1"/>
          <p:cNvSpPr txBox="1">
            <a:spLocks noChangeArrowheads="1"/>
          </p:cNvSpPr>
          <p:nvPr/>
        </p:nvSpPr>
        <p:spPr bwMode="auto">
          <a:xfrm>
            <a:off x="3435350" y="5543550"/>
            <a:ext cx="3240088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75 Helvetica Bold" charset="0"/>
                <a:cs typeface="Arial" pitchFamily="34" charset="0"/>
              </a:rPr>
              <a:t>2011</a:t>
            </a:r>
          </a:p>
          <a:p>
            <a:pPr eaLnBrk="1" hangingPunct="1"/>
            <a:r>
              <a:rPr lang="en-GB" altLang="en-US" sz="2600">
                <a:solidFill>
                  <a:schemeClr val="tx2"/>
                </a:solidFill>
                <a:latin typeface="Georgia" pitchFamily="18" charset="0"/>
              </a:rPr>
              <a:t>Design Council </a:t>
            </a:r>
          </a:p>
          <a:p>
            <a:pPr eaLnBrk="1" hangingPunct="1"/>
            <a:r>
              <a:rPr lang="en-GB" altLang="en-US" sz="2000">
                <a:solidFill>
                  <a:srgbClr val="FF0000"/>
                </a:solidFill>
                <a:latin typeface="Georgia" pitchFamily="18" charset="0"/>
              </a:rPr>
              <a:t>(inc Cabe)</a:t>
            </a:r>
          </a:p>
        </p:txBody>
      </p:sp>
    </p:spTree>
    <p:extLst>
      <p:ext uri="{BB962C8B-B14F-4D97-AF65-F5344CB8AC3E}">
        <p14:creationId xmlns:p14="http://schemas.microsoft.com/office/powerpoint/2010/main" xmlns="" val="36971797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908050"/>
            <a:ext cx="8208963" cy="1081088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ea typeface="ＭＳ Ｐゴシック" charset="0"/>
              </a:rPr>
              <a:t>Our </a:t>
            </a:r>
            <a:r>
              <a:rPr lang="en-US" dirty="0">
                <a:ea typeface="ＭＳ Ｐゴシック" charset="0"/>
              </a:rPr>
              <a:t>o</a:t>
            </a:r>
            <a:r>
              <a:rPr lang="en-US" dirty="0" smtClean="0">
                <a:ea typeface="ＭＳ Ｐゴシック" charset="0"/>
              </a:rPr>
              <a:t>perating model</a:t>
            </a:r>
            <a:endParaRPr lang="en-US" dirty="0">
              <a:ea typeface="ＭＳ Ｐゴシック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916113"/>
            <a:ext cx="8208962" cy="3878262"/>
          </a:xfrm>
        </p:spPr>
        <p:txBody>
          <a:bodyPr/>
          <a:lstStyle/>
          <a:p>
            <a:pPr marL="0" indent="0">
              <a:defRPr/>
            </a:pPr>
            <a:r>
              <a:rPr lang="en-GB" dirty="0" smtClean="0"/>
              <a:t>We </a:t>
            </a:r>
            <a:r>
              <a:rPr lang="en-GB" dirty="0"/>
              <a:t>are supported by the Department for Business, Innovation and Skills and the Department for Communities and Local </a:t>
            </a:r>
            <a:r>
              <a:rPr lang="en-GB" dirty="0" smtClean="0"/>
              <a:t>Government.</a:t>
            </a:r>
            <a:endParaRPr lang="en-GB" dirty="0"/>
          </a:p>
          <a:p>
            <a:pPr marL="0" indent="0">
              <a:defRPr/>
            </a:pPr>
            <a:endParaRPr lang="en-GB" dirty="0" smtClean="0"/>
          </a:p>
          <a:p>
            <a:pPr marL="0" indent="0">
              <a:defRPr/>
            </a:pPr>
            <a:r>
              <a:rPr lang="en-GB" dirty="0"/>
              <a:t>O</a:t>
            </a:r>
            <a:r>
              <a:rPr lang="en-GB" dirty="0" smtClean="0"/>
              <a:t>ur services and private funding partnerships </a:t>
            </a:r>
            <a:r>
              <a:rPr lang="en-GB" dirty="0"/>
              <a:t>also generate </a:t>
            </a:r>
            <a:r>
              <a:rPr lang="en-GB" dirty="0" smtClean="0"/>
              <a:t>income.</a:t>
            </a:r>
            <a:endParaRPr lang="en-GB" dirty="0"/>
          </a:p>
          <a:p>
            <a:pPr marL="0" indent="0">
              <a:defRPr/>
            </a:pPr>
            <a:endParaRPr lang="en-US" dirty="0">
              <a:ea typeface="ＭＳ Ｐゴシック" charset="0"/>
            </a:endParaRPr>
          </a:p>
        </p:txBody>
      </p:sp>
      <p:pic>
        <p:nvPicPr>
          <p:cNvPr id="1536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6075" y="-4763"/>
            <a:ext cx="7191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4"/>
          <p:cNvSpPr txBox="1">
            <a:spLocks noChangeArrowheads="1"/>
          </p:cNvSpPr>
          <p:nvPr/>
        </p:nvSpPr>
        <p:spPr bwMode="auto">
          <a:xfrm>
            <a:off x="7143750" y="6213475"/>
            <a:ext cx="255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altLang="en-US" sz="200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GB" altLang="en-US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6" name="Picture 4" descr="cabe_rg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6019800"/>
            <a:ext cx="11588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790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908050"/>
            <a:ext cx="8208963" cy="14224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ea typeface="ＭＳ Ｐゴシック" charset="0"/>
              </a:rPr>
              <a:t>Policy and advocacy </a:t>
            </a:r>
            <a:endParaRPr lang="en-US" dirty="0">
              <a:ea typeface="ＭＳ Ｐゴシック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163" y="1916113"/>
            <a:ext cx="8408987" cy="3878262"/>
          </a:xfrm>
        </p:spPr>
        <p:txBody>
          <a:bodyPr/>
          <a:lstStyle/>
          <a:p>
            <a:pPr marL="0" indent="0">
              <a:defRPr/>
            </a:pPr>
            <a:r>
              <a:rPr lang="en-GB" dirty="0" smtClean="0"/>
              <a:t>We support government to use design more actively and strategically.</a:t>
            </a:r>
          </a:p>
          <a:p>
            <a:pPr marL="0" indent="0">
              <a:defRPr/>
            </a:pPr>
            <a:endParaRPr lang="en-US" dirty="0" smtClean="0">
              <a:ea typeface="ＭＳ Ｐゴシック" charset="0"/>
            </a:endParaRPr>
          </a:p>
          <a:p>
            <a:pPr marL="0" indent="0">
              <a:defRPr/>
            </a:pPr>
            <a:r>
              <a:rPr lang="en-US" dirty="0" smtClean="0">
                <a:ea typeface="ＭＳ Ｐゴシック" charset="0"/>
              </a:rPr>
              <a:t>We also lobby government to </a:t>
            </a:r>
            <a:r>
              <a:rPr lang="en-GB" dirty="0" smtClean="0"/>
              <a:t>integrate </a:t>
            </a:r>
            <a:r>
              <a:rPr lang="en-GB" dirty="0"/>
              <a:t>design into national </a:t>
            </a:r>
            <a:r>
              <a:rPr lang="en-GB" dirty="0" smtClean="0"/>
              <a:t>policies and have had success in areas such as innovation </a:t>
            </a:r>
            <a:r>
              <a:rPr lang="en-GB" dirty="0"/>
              <a:t>and growth, the built environment and education</a:t>
            </a:r>
            <a:r>
              <a:rPr lang="en-GB" dirty="0" smtClean="0"/>
              <a:t>.</a:t>
            </a:r>
          </a:p>
          <a:p>
            <a:pPr marL="0" indent="0">
              <a:defRPr/>
            </a:pPr>
            <a:endParaRPr lang="en-GB" dirty="0" smtClean="0"/>
          </a:p>
          <a:p>
            <a:pPr marL="0" indent="0">
              <a:defRPr/>
            </a:pPr>
            <a:r>
              <a:rPr lang="en-GB" dirty="0" smtClean="0">
                <a:ea typeface="ＭＳ Ｐゴシック" charset="0"/>
              </a:rPr>
              <a:t>Developing a </a:t>
            </a:r>
            <a:r>
              <a:rPr lang="en-GB" dirty="0"/>
              <a:t>National Design </a:t>
            </a:r>
            <a:r>
              <a:rPr lang="en-GB" dirty="0" smtClean="0"/>
              <a:t>Strategy is a key strand of our </a:t>
            </a:r>
            <a:r>
              <a:rPr lang="en-GB" dirty="0" smtClean="0">
                <a:ea typeface="ＭＳ Ｐゴシック" charset="0"/>
              </a:rPr>
              <a:t>advocacy work to ensure a </a:t>
            </a:r>
            <a:r>
              <a:rPr lang="en-GB" dirty="0" smtClean="0"/>
              <a:t>comprehensive government approach </a:t>
            </a:r>
            <a:r>
              <a:rPr lang="en-GB" dirty="0"/>
              <a:t>to </a:t>
            </a:r>
            <a:r>
              <a:rPr lang="en-GB" dirty="0" smtClean="0"/>
              <a:t>design.</a:t>
            </a:r>
            <a:endParaRPr lang="en-GB" dirty="0"/>
          </a:p>
          <a:p>
            <a:pPr marL="0" indent="0">
              <a:defRPr/>
            </a:pPr>
            <a:endParaRPr lang="en-US" dirty="0">
              <a:ea typeface="ＭＳ Ｐゴシック" charset="0"/>
            </a:endParaRPr>
          </a:p>
        </p:txBody>
      </p:sp>
      <p:pic>
        <p:nvPicPr>
          <p:cNvPr id="1741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6075" y="-4763"/>
            <a:ext cx="7191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7143750" y="6213475"/>
            <a:ext cx="2555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altLang="en-US" sz="200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1" hangingPunct="1"/>
            <a:endParaRPr lang="en-GB" altLang="en-US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4" name="Picture 4" descr="cabe_rgb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6019800"/>
            <a:ext cx="11588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8055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486" y="1430288"/>
            <a:ext cx="8208962" cy="4879032"/>
          </a:xfrm>
        </p:spPr>
        <p:txBody>
          <a:bodyPr>
            <a:normAutofit/>
          </a:bodyPr>
          <a:lstStyle/>
          <a:p>
            <a:pPr>
              <a:lnSpc>
                <a:spcPts val="7600"/>
              </a:lnSpc>
            </a:pPr>
            <a:r>
              <a:rPr lang="en-GB" sz="8000" spc="-300" dirty="0" smtClean="0"/>
              <a:t>Championing </a:t>
            </a:r>
            <a:br>
              <a:rPr lang="en-GB" sz="8000" spc="-300" dirty="0" smtClean="0"/>
            </a:br>
            <a:r>
              <a:rPr lang="en-GB" sz="8000" spc="-300" dirty="0" smtClean="0"/>
              <a:t>great design</a:t>
            </a:r>
            <a:br>
              <a:rPr lang="en-GB" sz="8000" spc="-300" dirty="0" smtClean="0"/>
            </a:br>
            <a:r>
              <a:rPr lang="en-GB" sz="8000" dirty="0" smtClean="0">
                <a:solidFill>
                  <a:srgbClr val="000000"/>
                </a:solidFill>
              </a:rPr>
              <a:t>to improve lives</a:t>
            </a:r>
            <a:endParaRPr lang="en-GB" sz="8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456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62" cy="774576"/>
          </a:xfrm>
        </p:spPr>
        <p:txBody>
          <a:bodyPr>
            <a:normAutofit/>
          </a:bodyPr>
          <a:lstStyle/>
          <a:p>
            <a:r>
              <a:rPr lang="en-GB" dirty="0" smtClean="0"/>
              <a:t>What is design worth?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909" y="1556792"/>
            <a:ext cx="460590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812793" y="5879013"/>
            <a:ext cx="30076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spc="-100" dirty="0" smtClean="0">
                <a:solidFill>
                  <a:srgbClr val="666465"/>
                </a:solidFill>
                <a:latin typeface="Georgia"/>
              </a:rPr>
              <a:t>And to whom?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xmlns="" val="245925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50168"/>
            <a:ext cx="8208962" cy="774576"/>
          </a:xfrm>
        </p:spPr>
        <p:txBody>
          <a:bodyPr/>
          <a:lstStyle/>
          <a:p>
            <a:r>
              <a:rPr lang="en-GB" dirty="0" smtClean="0">
                <a:solidFill>
                  <a:srgbClr val="FFFFFF"/>
                </a:solidFill>
              </a:rPr>
              <a:t>Starting with “to whom”…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9832" y="5998704"/>
            <a:ext cx="8097023" cy="526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ts val="32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3600" spc="-100" dirty="0">
                <a:solidFill>
                  <a:schemeClr val="bg1"/>
                </a:solidFill>
                <a:latin typeface="Georgia"/>
              </a:rPr>
              <a:t>And why does it matter now? </a:t>
            </a:r>
          </a:p>
        </p:txBody>
      </p:sp>
    </p:spTree>
    <p:extLst>
      <p:ext uri="{BB962C8B-B14F-4D97-AF65-F5344CB8AC3E}">
        <p14:creationId xmlns:p14="http://schemas.microsoft.com/office/powerpoint/2010/main" xmlns="" val="113953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b-support.co.uk/hr-news/wp-content/uploads/2013/04/job-loss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269"/>
          <a:stretch/>
        </p:blipFill>
        <p:spPr bwMode="auto">
          <a:xfrm>
            <a:off x="-108520" y="-54007"/>
            <a:ext cx="9252521" cy="693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87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548680"/>
            <a:ext cx="8208962" cy="774576"/>
          </a:xfrm>
        </p:spPr>
        <p:txBody>
          <a:bodyPr/>
          <a:lstStyle/>
          <a:p>
            <a:r>
              <a:rPr lang="en-GB" dirty="0" smtClean="0"/>
              <a:t>The underlying principle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5" y="1556792"/>
            <a:ext cx="8641779" cy="5976664"/>
          </a:xfrm>
        </p:spPr>
        <p:txBody>
          <a:bodyPr>
            <a:noAutofit/>
          </a:bodyPr>
          <a:lstStyle/>
          <a:p>
            <a:pPr indent="0">
              <a:spcAft>
                <a:spcPts val="0"/>
              </a:spcAft>
            </a:pPr>
            <a:r>
              <a:rPr lang="en-GB" dirty="0" smtClean="0"/>
              <a:t>UK and European policy </a:t>
            </a:r>
            <a:r>
              <a:rPr lang="en-GB" dirty="0"/>
              <a:t>makers</a:t>
            </a:r>
            <a:r>
              <a:rPr lang="en-GB" dirty="0" smtClean="0"/>
              <a:t> are recognising value of design and creativity: </a:t>
            </a:r>
            <a:r>
              <a:rPr lang="en-GB" dirty="0"/>
              <a:t>w</a:t>
            </a:r>
            <a:r>
              <a:rPr lang="en-GB" dirty="0" smtClean="0"/>
              <a:t>hy?</a:t>
            </a:r>
            <a:endParaRPr lang="en-GB" dirty="0"/>
          </a:p>
          <a:p>
            <a:pPr indent="0">
              <a:spcAft>
                <a:spcPts val="0"/>
              </a:spcAft>
            </a:pPr>
            <a:endParaRPr lang="en-GB" dirty="0"/>
          </a:p>
          <a:p>
            <a:pPr indent="0">
              <a:spcAft>
                <a:spcPts val="0"/>
              </a:spcAft>
            </a:pPr>
            <a:r>
              <a:rPr lang="en-GB" i="1" dirty="0" smtClean="0">
                <a:cs typeface="ＭＳ Ｐゴシック" charset="0"/>
              </a:rPr>
              <a:t>“Creativity </a:t>
            </a:r>
            <a:r>
              <a:rPr lang="en-GB" i="1" dirty="0">
                <a:cs typeface="ＭＳ Ｐゴシック" charset="0"/>
              </a:rPr>
              <a:t>is the generation of new ideas. Innovation is the successful exploitation of</a:t>
            </a:r>
            <a:r>
              <a:rPr lang="en-GB" i="1" dirty="0" smtClean="0">
                <a:cs typeface="ＭＳ Ｐゴシック" charset="0"/>
              </a:rPr>
              <a:t> new </a:t>
            </a:r>
            <a:r>
              <a:rPr lang="en-GB" i="1" dirty="0">
                <a:cs typeface="ＭＳ Ｐゴシック" charset="0"/>
              </a:rPr>
              <a:t>ideas. </a:t>
            </a:r>
            <a:r>
              <a:rPr lang="en-GB" i="1" dirty="0">
                <a:solidFill>
                  <a:srgbClr val="FF0000"/>
                </a:solidFill>
                <a:cs typeface="ＭＳ Ｐゴシック" charset="0"/>
              </a:rPr>
              <a:t>Design is what links </a:t>
            </a:r>
            <a:r>
              <a:rPr lang="en-GB" i="1" dirty="0" err="1" smtClean="0">
                <a:solidFill>
                  <a:srgbClr val="FF0000"/>
                </a:solidFill>
                <a:cs typeface="ＭＳ Ｐゴシック" charset="0"/>
              </a:rPr>
              <a:t>creativityand</a:t>
            </a:r>
            <a:r>
              <a:rPr lang="en-GB" i="1" dirty="0" smtClean="0">
                <a:solidFill>
                  <a:srgbClr val="FF0000"/>
                </a:solidFill>
                <a:cs typeface="ＭＳ Ｐゴシック" charset="0"/>
              </a:rPr>
              <a:t> </a:t>
            </a:r>
            <a:r>
              <a:rPr lang="en-GB" i="1" dirty="0">
                <a:solidFill>
                  <a:srgbClr val="FF0000"/>
                </a:solidFill>
                <a:cs typeface="ＭＳ Ｐゴシック" charset="0"/>
              </a:rPr>
              <a:t>innovation. </a:t>
            </a:r>
            <a:r>
              <a:rPr lang="en-GB" i="1" dirty="0">
                <a:solidFill>
                  <a:srgbClr val="666465"/>
                </a:solidFill>
                <a:cs typeface="ＭＳ Ｐゴシック" charset="0"/>
              </a:rPr>
              <a:t>It shapes ideas to become practical and attractive propositions </a:t>
            </a:r>
            <a:r>
              <a:rPr lang="en-GB" i="1" dirty="0" smtClean="0">
                <a:solidFill>
                  <a:srgbClr val="666465"/>
                </a:solidFill>
                <a:cs typeface="ＭＳ Ｐゴシック" charset="0"/>
              </a:rPr>
              <a:t>for users </a:t>
            </a:r>
            <a:r>
              <a:rPr lang="en-GB" i="1" dirty="0">
                <a:solidFill>
                  <a:srgbClr val="666465"/>
                </a:solidFill>
                <a:cs typeface="ＭＳ Ｐゴシック" charset="0"/>
              </a:rPr>
              <a:t>or customers</a:t>
            </a:r>
            <a:r>
              <a:rPr lang="en-GB" i="1" dirty="0" smtClean="0">
                <a:solidFill>
                  <a:srgbClr val="666465"/>
                </a:solidFill>
                <a:cs typeface="ＭＳ Ｐゴシック" charset="0"/>
              </a:rPr>
              <a:t>.”</a:t>
            </a:r>
          </a:p>
          <a:p>
            <a:pPr indent="0">
              <a:spcAft>
                <a:spcPts val="0"/>
              </a:spcAft>
            </a:pPr>
            <a:endParaRPr lang="en-GB" i="1" spc="-50" dirty="0" smtClean="0">
              <a:solidFill>
                <a:schemeClr val="tx1"/>
              </a:solidFill>
              <a:cs typeface="ＭＳ Ｐゴシック" charset="0"/>
            </a:endParaRPr>
          </a:p>
          <a:p>
            <a:pPr indent="0">
              <a:lnSpc>
                <a:spcPts val="1800"/>
              </a:lnSpc>
              <a:spcAft>
                <a:spcPts val="0"/>
              </a:spcAft>
            </a:pPr>
            <a:r>
              <a:rPr lang="en-GB" sz="1800" b="1" spc="-50" dirty="0" smtClean="0">
                <a:latin typeface="Arial"/>
                <a:cs typeface="Arial"/>
              </a:rPr>
              <a:t>Sir </a:t>
            </a:r>
            <a:r>
              <a:rPr lang="en-GB" sz="1800" b="1" spc="-50" dirty="0">
                <a:latin typeface="Arial"/>
                <a:cs typeface="Arial"/>
              </a:rPr>
              <a:t>George </a:t>
            </a:r>
            <a:r>
              <a:rPr lang="en-GB" sz="1800" b="1" spc="-50" dirty="0" smtClean="0">
                <a:latin typeface="Arial"/>
                <a:cs typeface="Arial"/>
              </a:rPr>
              <a:t>Cox, former Chairman of the Design Council and </a:t>
            </a:r>
            <a:r>
              <a:rPr lang="en-GB" sz="1800" b="1" spc="-50" dirty="0">
                <a:latin typeface="Arial"/>
                <a:cs typeface="Arial"/>
              </a:rPr>
              <a:t>author of </a:t>
            </a:r>
            <a:r>
              <a:rPr lang="en-GB" sz="1800" b="1" spc="-50" dirty="0" smtClean="0">
                <a:latin typeface="Arial"/>
                <a:cs typeface="Arial"/>
              </a:rPr>
              <a:t>Government Review </a:t>
            </a:r>
            <a:r>
              <a:rPr lang="en-GB" sz="1800" b="1" spc="-50" dirty="0">
                <a:latin typeface="Arial"/>
                <a:cs typeface="Arial"/>
              </a:rPr>
              <a:t>of </a:t>
            </a:r>
            <a:r>
              <a:rPr lang="en-GB" sz="1800" b="1" spc="-50" dirty="0" smtClean="0">
                <a:latin typeface="Arial"/>
                <a:cs typeface="Arial"/>
              </a:rPr>
              <a:t>Creativity </a:t>
            </a:r>
            <a:r>
              <a:rPr lang="en-GB" sz="1800" b="1" spc="-50" dirty="0">
                <a:latin typeface="Arial"/>
                <a:cs typeface="Arial"/>
              </a:rPr>
              <a:t>in </a:t>
            </a:r>
            <a:r>
              <a:rPr lang="en-GB" sz="1800" b="1" spc="-50" dirty="0" smtClean="0">
                <a:latin typeface="Arial"/>
                <a:cs typeface="Arial"/>
              </a:rPr>
              <a:t>Business</a:t>
            </a:r>
            <a:endParaRPr lang="en-GB" sz="1800" b="1" spc="-50" dirty="0">
              <a:latin typeface="Arial"/>
              <a:cs typeface="Arial"/>
            </a:endParaRPr>
          </a:p>
          <a:p>
            <a:pPr indent="0"/>
            <a:endParaRPr lang="en-GB" dirty="0"/>
          </a:p>
          <a:p>
            <a:pPr indent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184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/>
          </p:cNvSpPr>
          <p:nvPr/>
        </p:nvSpPr>
        <p:spPr bwMode="auto">
          <a:xfrm>
            <a:off x="405366" y="912333"/>
            <a:ext cx="79914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lnSpc>
                <a:spcPts val="3200"/>
              </a:lnSpc>
              <a:spcBef>
                <a:spcPts val="1363"/>
              </a:spcBef>
              <a:buFont typeface="Arial" pitchFamily="34" charset="0"/>
              <a:defRPr sz="3200">
                <a:solidFill>
                  <a:schemeClr val="bg2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1pPr>
            <a:lvl2pPr marL="742950" indent="-285750" eaLnBrk="0" hangingPunct="0">
              <a:lnSpc>
                <a:spcPts val="28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8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2pPr>
            <a:lvl3pPr marL="1143000" indent="-228600" eaLnBrk="0" hangingPunct="0">
              <a:lnSpc>
                <a:spcPts val="24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4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3pPr>
            <a:lvl4pPr marL="16002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4pPr>
            <a:lvl5pPr marL="20574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5pPr>
            <a:lvl6pPr marL="25146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6pPr>
            <a:lvl7pPr marL="29718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7pPr>
            <a:lvl8pPr marL="34290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8pPr>
            <a:lvl9pPr marL="38862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600" b="1" dirty="0" smtClean="0">
                <a:solidFill>
                  <a:schemeClr val="tx2"/>
                </a:solidFill>
                <a:latin typeface="HelveticaNeueLT Pro 75 Bd"/>
                <a:cs typeface="HelveticaNeueLT Pro 75 Bd"/>
                <a:sym typeface="Helvetica" pitchFamily="-84" charset="0"/>
              </a:rPr>
              <a:t>What did we do?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600" b="1" dirty="0" smtClean="0">
                <a:solidFill>
                  <a:schemeClr val="tx2"/>
                </a:solidFill>
                <a:latin typeface="HelveticaNeueLT Pro 75 Bd"/>
                <a:cs typeface="HelveticaNeueLT Pro 75 Bd"/>
                <a:sym typeface="Helvetica" pitchFamily="-84" charset="0"/>
              </a:rPr>
              <a:t>Leadership by Design</a:t>
            </a:r>
            <a:endParaRPr lang="en-US" altLang="en-US" sz="3600" b="1" dirty="0">
              <a:solidFill>
                <a:schemeClr val="tx2"/>
              </a:solidFill>
              <a:latin typeface="HelveticaNeueLT Pro 75 Bd"/>
              <a:cs typeface="HelveticaNeueLT Pro 75 Bd"/>
              <a:sym typeface="Helvetica" pitchFamily="-8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6600" y="1381125"/>
            <a:ext cx="5399088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Clr>
                <a:schemeClr val="accent4"/>
              </a:buClr>
              <a:buFont typeface="Arial"/>
              <a:buChar char="•"/>
              <a:defRPr/>
            </a:pPr>
            <a:endParaRPr lang="en-US" sz="2400" baseline="30000" dirty="0">
              <a:solidFill>
                <a:srgbClr val="000000"/>
              </a:solidFill>
              <a:latin typeface="Georgia"/>
              <a:ea typeface="MS PGothic" charset="0"/>
              <a:cs typeface="Georgia"/>
            </a:endParaRPr>
          </a:p>
        </p:txBody>
      </p:sp>
      <p:pic>
        <p:nvPicPr>
          <p:cNvPr id="12292" name="Picture 1" descr="643px-Diageo-log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9432" y="2851233"/>
            <a:ext cx="136842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 descr="trunki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7395" y="5346783"/>
            <a:ext cx="13684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3" descr="O2_logo blue.t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0155" y="3984708"/>
            <a:ext cx="555625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 descr="JLR Log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3717" y="3767220"/>
            <a:ext cx="32464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5" descr="Speed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8832" y="5480133"/>
            <a:ext cx="211137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6" descr="Herman Miller logomark lockup CMYK black.t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2357" y="4022808"/>
            <a:ext cx="23495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7" descr="GRIPPLE LOGO.t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807" y="4229183"/>
            <a:ext cx="187801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8" descr="RB_HHH-2_kite_CMYK_1200dpi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620" y="5238833"/>
            <a:ext cx="1584325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9" descr="DCSEurope_Logo_2013.ti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1507" y="2740108"/>
            <a:ext cx="2238375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0" descr="Buster(new).ti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7586" y="2740108"/>
            <a:ext cx="136207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1" descr="va_p_r2d_1_sml_rgb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8245" y="5272170"/>
            <a:ext cx="23114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86158"/>
            <a:ext cx="21161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0751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/>
          </p:cNvSpPr>
          <p:nvPr/>
        </p:nvSpPr>
        <p:spPr bwMode="auto">
          <a:xfrm>
            <a:off x="652824" y="908050"/>
            <a:ext cx="79914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lnSpc>
                <a:spcPts val="3200"/>
              </a:lnSpc>
              <a:spcBef>
                <a:spcPts val="1363"/>
              </a:spcBef>
              <a:buFont typeface="Arial" pitchFamily="34" charset="0"/>
              <a:defRPr sz="3200">
                <a:solidFill>
                  <a:schemeClr val="bg2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1pPr>
            <a:lvl2pPr marL="742950" indent="-285750" eaLnBrk="0" hangingPunct="0">
              <a:lnSpc>
                <a:spcPts val="28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8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2pPr>
            <a:lvl3pPr marL="1143000" indent="-228600" eaLnBrk="0" hangingPunct="0">
              <a:lnSpc>
                <a:spcPts val="24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4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3pPr>
            <a:lvl4pPr marL="16002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4pPr>
            <a:lvl5pPr marL="20574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5pPr>
            <a:lvl6pPr marL="25146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6pPr>
            <a:lvl7pPr marL="29718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7pPr>
            <a:lvl8pPr marL="34290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8pPr>
            <a:lvl9pPr marL="38862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4000" b="1" dirty="0" smtClean="0">
                <a:solidFill>
                  <a:schemeClr val="tx2"/>
                </a:solidFill>
                <a:latin typeface="HelveticaNeueLT Pro 75 Bd"/>
                <a:cs typeface="HelveticaNeueLT Pro 75 Bd"/>
                <a:sym typeface="Helvetica" pitchFamily="-84" charset="0"/>
              </a:rPr>
              <a:t>What did we find?</a:t>
            </a:r>
            <a:endParaRPr lang="en-US" altLang="en-US" sz="4000" b="1" dirty="0">
              <a:solidFill>
                <a:schemeClr val="tx2"/>
              </a:solidFill>
              <a:latin typeface="HelveticaNeueLT Pro 75 Bd"/>
              <a:cs typeface="HelveticaNeueLT Pro 75 Bd"/>
              <a:sym typeface="Helvetica" pitchFamily="-8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6600" y="1381125"/>
            <a:ext cx="5399088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Clr>
                <a:schemeClr val="accent4"/>
              </a:buClr>
              <a:buFont typeface="Arial"/>
              <a:buChar char="•"/>
              <a:defRPr/>
            </a:pPr>
            <a:endParaRPr lang="en-US" sz="2400" baseline="30000" dirty="0">
              <a:solidFill>
                <a:srgbClr val="000000"/>
              </a:solidFill>
              <a:latin typeface="Georgia"/>
              <a:ea typeface="MS PGothic" charset="0"/>
              <a:cs typeface="Georgia"/>
            </a:endParaRP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637048" y="1720850"/>
            <a:ext cx="8064500" cy="350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lnSpc>
                <a:spcPts val="3200"/>
              </a:lnSpc>
              <a:spcBef>
                <a:spcPts val="1363"/>
              </a:spcBef>
              <a:buFont typeface="Arial" pitchFamily="34" charset="0"/>
              <a:defRPr sz="3200">
                <a:solidFill>
                  <a:schemeClr val="bg2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1pPr>
            <a:lvl2pPr marL="742950" indent="-285750" eaLnBrk="0" hangingPunct="0">
              <a:lnSpc>
                <a:spcPts val="28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8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2pPr>
            <a:lvl3pPr marL="1143000" indent="-228600" eaLnBrk="0" hangingPunct="0">
              <a:lnSpc>
                <a:spcPts val="24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4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3pPr>
            <a:lvl4pPr marL="16002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4pPr>
            <a:lvl5pPr marL="20574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5pPr>
            <a:lvl6pPr marL="25146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6pPr>
            <a:lvl7pPr marL="29718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7pPr>
            <a:lvl8pPr marL="34290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8pPr>
            <a:lvl9pPr marL="38862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9pPr>
          </a:lstStyle>
          <a:p>
            <a:pPr marL="342900" indent="-342900">
              <a:buAutoNum type="arabicPeriod"/>
            </a:pPr>
            <a:r>
              <a:rPr lang="en-US" altLang="en-US" sz="2800" dirty="0" smtClean="0">
                <a:solidFill>
                  <a:schemeClr val="tx1"/>
                </a:solidFill>
              </a:rPr>
              <a:t>Design </a:t>
            </a:r>
            <a:r>
              <a:rPr lang="en-US" altLang="en-US" sz="2800" dirty="0">
                <a:solidFill>
                  <a:schemeClr val="tx1"/>
                </a:solidFill>
              </a:rPr>
              <a:t>can add value to any </a:t>
            </a:r>
            <a:r>
              <a:rPr lang="en-US" altLang="en-US" sz="2800" dirty="0" err="1" smtClean="0">
                <a:solidFill>
                  <a:schemeClr val="tx1"/>
                </a:solidFill>
              </a:rPr>
              <a:t>organisation</a:t>
            </a:r>
            <a:endParaRPr lang="en-US" altLang="en-US" sz="2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altLang="en-US" sz="2800" dirty="0" smtClean="0">
                <a:solidFill>
                  <a:schemeClr val="tx1"/>
                </a:solidFill>
              </a:rPr>
              <a:t>Design </a:t>
            </a:r>
            <a:r>
              <a:rPr lang="en-US" altLang="en-US" sz="2800" dirty="0">
                <a:solidFill>
                  <a:schemeClr val="tx1"/>
                </a:solidFill>
              </a:rPr>
              <a:t>is </a:t>
            </a:r>
            <a:r>
              <a:rPr lang="en-US" altLang="en-US" sz="2800" dirty="0" smtClean="0">
                <a:solidFill>
                  <a:schemeClr val="tx1"/>
                </a:solidFill>
              </a:rPr>
              <a:t>customer-cent</a:t>
            </a:r>
            <a:r>
              <a:rPr lang="hu-HU" altLang="en-US" sz="2800" dirty="0" smtClean="0">
                <a:solidFill>
                  <a:schemeClr val="tx1"/>
                </a:solidFill>
              </a:rPr>
              <a:t>e</a:t>
            </a:r>
            <a:r>
              <a:rPr lang="en-US" altLang="en-US" sz="2800" smtClean="0">
                <a:solidFill>
                  <a:schemeClr val="tx1"/>
                </a:solidFill>
              </a:rPr>
              <a:t>red </a:t>
            </a:r>
            <a:endParaRPr lang="en-US" altLang="en-US" sz="2800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US" altLang="en-US" sz="2800" dirty="0" smtClean="0">
                <a:solidFill>
                  <a:schemeClr val="tx1"/>
                </a:solidFill>
              </a:rPr>
              <a:t>Design </a:t>
            </a:r>
            <a:r>
              <a:rPr lang="en-US" altLang="en-US" sz="2800" dirty="0">
                <a:solidFill>
                  <a:schemeClr val="tx1"/>
                </a:solidFill>
              </a:rPr>
              <a:t>is most powerful when culturally </a:t>
            </a:r>
            <a:r>
              <a:rPr lang="en-US" altLang="en-US" sz="2800" dirty="0" smtClean="0">
                <a:solidFill>
                  <a:schemeClr val="tx1"/>
                </a:solidFill>
              </a:rPr>
              <a:t>embedded</a:t>
            </a:r>
          </a:p>
          <a:p>
            <a:r>
              <a:rPr lang="en-GB" altLang="en-US" sz="2800" b="1" dirty="0">
                <a:solidFill>
                  <a:schemeClr val="tx1"/>
                </a:solidFill>
              </a:rPr>
              <a:t>C</a:t>
            </a:r>
            <a:r>
              <a:rPr lang="en-GB" altLang="en-US" sz="2800" b="1" dirty="0" smtClean="0">
                <a:solidFill>
                  <a:schemeClr val="tx1"/>
                </a:solidFill>
              </a:rPr>
              <a:t>onsensus emerged </a:t>
            </a:r>
            <a:r>
              <a:rPr lang="en-GB" altLang="en-US" sz="2800" b="1" dirty="0">
                <a:solidFill>
                  <a:schemeClr val="tx1"/>
                </a:solidFill>
              </a:rPr>
              <a:t>from interviews </a:t>
            </a:r>
            <a:r>
              <a:rPr lang="en-GB" altLang="en-US" sz="2800" dirty="0">
                <a:solidFill>
                  <a:schemeClr val="tx1"/>
                </a:solidFill>
              </a:rPr>
              <a:t>with business leaders from world–class companies and from little-known SMEs. </a:t>
            </a:r>
          </a:p>
        </p:txBody>
      </p:sp>
    </p:spTree>
    <p:extLst>
      <p:ext uri="{BB962C8B-B14F-4D97-AF65-F5344CB8AC3E}">
        <p14:creationId xmlns:p14="http://schemas.microsoft.com/office/powerpoint/2010/main" xmlns="" val="174527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/>
          </p:cNvSpPr>
          <p:nvPr/>
        </p:nvSpPr>
        <p:spPr bwMode="auto">
          <a:xfrm>
            <a:off x="684213" y="908050"/>
            <a:ext cx="79914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lnSpc>
                <a:spcPts val="3200"/>
              </a:lnSpc>
              <a:spcBef>
                <a:spcPts val="1363"/>
              </a:spcBef>
              <a:buFont typeface="Arial" pitchFamily="34" charset="0"/>
              <a:defRPr sz="3200">
                <a:solidFill>
                  <a:schemeClr val="bg2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1pPr>
            <a:lvl2pPr marL="742950" indent="-285750" eaLnBrk="0" hangingPunct="0">
              <a:lnSpc>
                <a:spcPts val="28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8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2pPr>
            <a:lvl3pPr marL="1143000" indent="-228600" eaLnBrk="0" hangingPunct="0">
              <a:lnSpc>
                <a:spcPts val="24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4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3pPr>
            <a:lvl4pPr marL="16002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4pPr>
            <a:lvl5pPr marL="20574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5pPr>
            <a:lvl6pPr marL="25146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6pPr>
            <a:lvl7pPr marL="29718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7pPr>
            <a:lvl8pPr marL="34290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8pPr>
            <a:lvl9pPr marL="38862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4000" b="1" dirty="0" smtClean="0">
                <a:solidFill>
                  <a:schemeClr val="tx2"/>
                </a:solidFill>
                <a:latin typeface="HelveticaNeueLT Pro 55 Roman"/>
                <a:cs typeface="HelveticaNeueLT Pro 55 Roman"/>
                <a:sym typeface="Helvetica" pitchFamily="-84" charset="0"/>
              </a:rPr>
              <a:t>Design can add value by</a:t>
            </a:r>
            <a:endParaRPr lang="en-US" altLang="en-US" sz="4000" b="1" dirty="0">
              <a:solidFill>
                <a:schemeClr val="tx2"/>
              </a:solidFill>
              <a:latin typeface="HelveticaNeueLT Pro 55 Roman"/>
              <a:cs typeface="HelveticaNeueLT Pro 55 Roman"/>
              <a:sym typeface="Helvetica" pitchFamily="-8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6600" y="1381125"/>
            <a:ext cx="5399088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Clr>
                <a:schemeClr val="accent4"/>
              </a:buClr>
              <a:buFont typeface="Arial"/>
              <a:buChar char="•"/>
              <a:defRPr/>
            </a:pPr>
            <a:endParaRPr lang="en-US" sz="2400" baseline="30000" dirty="0">
              <a:solidFill>
                <a:srgbClr val="000000"/>
              </a:solidFill>
              <a:latin typeface="Georgia"/>
              <a:ea typeface="MS PGothic" charset="0"/>
              <a:cs typeface="Georgia"/>
            </a:endParaRP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637048" y="1702681"/>
            <a:ext cx="8064500" cy="2907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lnSpc>
                <a:spcPts val="3200"/>
              </a:lnSpc>
              <a:spcBef>
                <a:spcPts val="1363"/>
              </a:spcBef>
              <a:buFont typeface="Arial" pitchFamily="34" charset="0"/>
              <a:defRPr sz="3200">
                <a:solidFill>
                  <a:schemeClr val="bg2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1pPr>
            <a:lvl2pPr marL="742950" indent="-285750" eaLnBrk="0" hangingPunct="0">
              <a:lnSpc>
                <a:spcPts val="28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8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2pPr>
            <a:lvl3pPr marL="1143000" indent="-228600" eaLnBrk="0" hangingPunct="0">
              <a:lnSpc>
                <a:spcPts val="24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4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3pPr>
            <a:lvl4pPr marL="16002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4pPr>
            <a:lvl5pPr marL="20574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5pPr>
            <a:lvl6pPr marL="25146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6pPr>
            <a:lvl7pPr marL="29718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7pPr>
            <a:lvl8pPr marL="34290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8pPr>
            <a:lvl9pPr marL="38862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solidFill>
                  <a:schemeClr val="tx1"/>
                </a:solidFill>
              </a:rPr>
              <a:t>Driving innovation and opening up uncontested market spaces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solidFill>
                  <a:schemeClr val="tx1"/>
                </a:solidFill>
              </a:rPr>
              <a:t>Differentiating products and services to </a:t>
            </a:r>
            <a:br>
              <a:rPr lang="en-US" altLang="en-US" sz="2800" dirty="0" smtClean="0">
                <a:solidFill>
                  <a:schemeClr val="tx1"/>
                </a:solidFill>
              </a:rPr>
            </a:br>
            <a:r>
              <a:rPr lang="en-US" altLang="en-US" sz="2800" dirty="0" smtClean="0">
                <a:solidFill>
                  <a:schemeClr val="tx1"/>
                </a:solidFill>
              </a:rPr>
              <a:t>attract customers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solidFill>
                  <a:schemeClr val="tx1"/>
                </a:solidFill>
              </a:rPr>
              <a:t>Strengthening branding, embodying a company’s values and improving recognition</a:t>
            </a:r>
          </a:p>
        </p:txBody>
      </p:sp>
    </p:spTree>
    <p:extLst>
      <p:ext uri="{BB962C8B-B14F-4D97-AF65-F5344CB8AC3E}">
        <p14:creationId xmlns:p14="http://schemas.microsoft.com/office/powerpoint/2010/main" xmlns="" val="407661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50168"/>
            <a:ext cx="8208962" cy="774576"/>
          </a:xfrm>
        </p:spPr>
        <p:txBody>
          <a:bodyPr>
            <a:normAutofit fontScale="90000"/>
          </a:bodyPr>
          <a:lstStyle/>
          <a:p>
            <a:r>
              <a:rPr lang="en-GB" sz="4400" dirty="0" smtClean="0"/>
              <a:t>Embedding Design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3076" name="Picture 4" descr="http://creogidas.files.wordpress.com/2010/02/design-ladder1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4342" y="836712"/>
            <a:ext cx="3334122" cy="538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9200" y="1792306"/>
            <a:ext cx="4572000" cy="3388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200"/>
              </a:lnSpc>
            </a:pPr>
            <a:r>
              <a:rPr lang="en-GB" sz="3200" dirty="0" smtClean="0">
                <a:solidFill>
                  <a:schemeClr val="bg2"/>
                </a:solidFill>
                <a:latin typeface="Georgia" pitchFamily="18" charset="0"/>
              </a:rPr>
              <a:t>Danish Design Ladder</a:t>
            </a:r>
          </a:p>
          <a:p>
            <a:pPr>
              <a:lnSpc>
                <a:spcPts val="3200"/>
              </a:lnSpc>
            </a:pPr>
            <a:endParaRPr lang="en-GB" sz="3200" dirty="0" smtClean="0">
              <a:solidFill>
                <a:schemeClr val="bg2"/>
              </a:solidFill>
              <a:latin typeface="Georgia" pitchFamily="18" charset="0"/>
            </a:endParaRPr>
          </a:p>
          <a:p>
            <a:pPr>
              <a:lnSpc>
                <a:spcPts val="3200"/>
              </a:lnSpc>
            </a:pPr>
            <a:r>
              <a:rPr lang="en-GB" sz="3200" dirty="0" smtClean="0">
                <a:solidFill>
                  <a:schemeClr val="bg2"/>
                </a:solidFill>
                <a:latin typeface="Georgia" pitchFamily="18" charset="0"/>
              </a:rPr>
              <a:t>Used in UK and across Scandinavia</a:t>
            </a:r>
          </a:p>
          <a:p>
            <a:pPr>
              <a:lnSpc>
                <a:spcPts val="3200"/>
              </a:lnSpc>
            </a:pPr>
            <a:endParaRPr lang="en-GB" sz="3200" dirty="0">
              <a:solidFill>
                <a:schemeClr val="bg2"/>
              </a:solidFill>
              <a:latin typeface="Georgia" pitchFamily="18" charset="0"/>
            </a:endParaRPr>
          </a:p>
          <a:p>
            <a:pPr>
              <a:lnSpc>
                <a:spcPts val="3200"/>
              </a:lnSpc>
            </a:pPr>
            <a:r>
              <a:rPr lang="en-GB" sz="3200" dirty="0" smtClean="0">
                <a:solidFill>
                  <a:schemeClr val="bg2"/>
                </a:solidFill>
                <a:latin typeface="Georgia" pitchFamily="18" charset="0"/>
              </a:rPr>
              <a:t>Shows the benefits of embedding design</a:t>
            </a:r>
            <a:endParaRPr lang="en-GB" sz="3200" dirty="0">
              <a:solidFill>
                <a:schemeClr val="bg2"/>
              </a:solidFill>
              <a:latin typeface="Georgia" pitchFamily="18" charset="0"/>
            </a:endParaRPr>
          </a:p>
          <a:p>
            <a:pPr>
              <a:lnSpc>
                <a:spcPts val="3200"/>
              </a:lnSpc>
            </a:pPr>
            <a:endParaRPr lang="en-GB" sz="32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7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62" cy="774576"/>
          </a:xfrm>
        </p:spPr>
        <p:txBody>
          <a:bodyPr/>
          <a:lstStyle/>
          <a:p>
            <a:r>
              <a:rPr lang="en-GB" dirty="0" smtClean="0"/>
              <a:t>And the difference it makes?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556792"/>
            <a:ext cx="7776865" cy="4597971"/>
          </a:xfrm>
        </p:spPr>
        <p:txBody>
          <a:bodyPr/>
          <a:lstStyle/>
          <a:p>
            <a:pPr indent="0"/>
            <a:r>
              <a:rPr lang="en-GB" dirty="0" smtClean="0"/>
              <a:t>Economic evaluation of the impact on the businesses… </a:t>
            </a:r>
            <a:r>
              <a:rPr lang="en-GB" b="1" dirty="0" smtClean="0"/>
              <a:t>direct return </a:t>
            </a:r>
            <a:r>
              <a:rPr lang="en-GB" dirty="0" smtClean="0"/>
              <a:t>for every £1 spent on design:</a:t>
            </a:r>
            <a:endParaRPr lang="en-GB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24943"/>
            <a:ext cx="5472608" cy="3473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0099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601488" y="1783844"/>
            <a:ext cx="8218984" cy="3301340"/>
          </a:xfrm>
          <a:prstGeom prst="rect">
            <a:avLst/>
          </a:prstGeom>
          <a:solidFill>
            <a:schemeClr val="tx2">
              <a:lumMod val="40000"/>
              <a:lumOff val="60000"/>
              <a:alpha val="12000"/>
            </a:schemeClr>
          </a:solidFill>
          <a:ln w="0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EE6"/>
              </a:solidFill>
              <a:effectLst/>
            </a:endParaRPr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601488" y="908050"/>
            <a:ext cx="79914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lnSpc>
                <a:spcPts val="3200"/>
              </a:lnSpc>
              <a:spcBef>
                <a:spcPts val="1363"/>
              </a:spcBef>
              <a:buFont typeface="Arial" pitchFamily="34" charset="0"/>
              <a:defRPr sz="3200">
                <a:solidFill>
                  <a:schemeClr val="bg2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1pPr>
            <a:lvl2pPr marL="742950" indent="-285750" eaLnBrk="0" hangingPunct="0">
              <a:lnSpc>
                <a:spcPts val="28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8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2pPr>
            <a:lvl3pPr marL="1143000" indent="-228600" eaLnBrk="0" hangingPunct="0">
              <a:lnSpc>
                <a:spcPts val="24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4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3pPr>
            <a:lvl4pPr marL="16002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4pPr>
            <a:lvl5pPr marL="2057400" indent="-228600" eaLnBrk="0" hangingPunct="0">
              <a:lnSpc>
                <a:spcPts val="2000"/>
              </a:lnSpc>
              <a:spcBef>
                <a:spcPts val="1363"/>
              </a:spcBef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5pPr>
            <a:lvl6pPr marL="25146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6pPr>
            <a:lvl7pPr marL="29718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7pPr>
            <a:lvl8pPr marL="34290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8pPr>
            <a:lvl9pPr marL="3886200" indent="-228600" defTabSz="457200" eaLnBrk="0" fontAlgn="base" hangingPunct="0">
              <a:lnSpc>
                <a:spcPts val="2000"/>
              </a:lnSpc>
              <a:spcBef>
                <a:spcPts val="1363"/>
              </a:spcBef>
              <a:spcAft>
                <a:spcPct val="0"/>
              </a:spcAft>
              <a:buClr>
                <a:schemeClr val="tx2"/>
              </a:buClr>
              <a:buFont typeface="Lucida Grande" pitchFamily="-84" charset="0"/>
              <a:buChar char="–"/>
              <a:defRPr sz="2000">
                <a:solidFill>
                  <a:srgbClr val="666465"/>
                </a:solidFill>
                <a:latin typeface="Georgia" pitchFamily="18" charset="0"/>
                <a:ea typeface="MS PGothic" pitchFamily="34" charset="-128"/>
                <a:cs typeface="Georgia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4000" b="1" dirty="0" smtClean="0">
                <a:solidFill>
                  <a:schemeClr val="tx2"/>
                </a:solidFill>
                <a:latin typeface="HelveticaNeueLT Pro 55 Roman"/>
                <a:cs typeface="HelveticaNeueLT Pro 55 Roman"/>
                <a:sym typeface="Helvetica" pitchFamily="-84" charset="0"/>
              </a:rPr>
              <a:t>Enhanced…</a:t>
            </a:r>
            <a:endParaRPr lang="en-US" altLang="en-US" sz="4000" b="1" dirty="0">
              <a:solidFill>
                <a:schemeClr val="tx2"/>
              </a:solidFill>
              <a:latin typeface="HelveticaNeueLT Pro 55 Roman"/>
              <a:cs typeface="HelveticaNeueLT Pro 55 Roman"/>
              <a:sym typeface="Helvetica" pitchFamily="-8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27784" y="1817997"/>
            <a:ext cx="1800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tx2"/>
                </a:solidFill>
                <a:latin typeface="HelveticaNeueLT Pro 75 Bd"/>
                <a:cs typeface="HelveticaNeueLT Pro 75 Bd"/>
              </a:rPr>
              <a:t>Customer</a:t>
            </a:r>
          </a:p>
          <a:p>
            <a:r>
              <a:rPr lang="en-GB" i="1" dirty="0" smtClean="0">
                <a:solidFill>
                  <a:srgbClr val="808285"/>
                </a:solidFill>
                <a:latin typeface="Georgia"/>
                <a:cs typeface="Georgia"/>
              </a:rPr>
              <a:t>Consistency in the company’s portfolio </a:t>
            </a:r>
          </a:p>
          <a:p>
            <a:r>
              <a:rPr lang="en-GB" i="1" dirty="0" smtClean="0">
                <a:solidFill>
                  <a:srgbClr val="808285"/>
                </a:solidFill>
                <a:latin typeface="Georgia"/>
                <a:cs typeface="Georgia"/>
              </a:rPr>
              <a:t>Brand recognition</a:t>
            </a:r>
          </a:p>
          <a:p>
            <a:r>
              <a:rPr lang="en-GB" i="1" dirty="0" smtClean="0">
                <a:solidFill>
                  <a:srgbClr val="808285"/>
                </a:solidFill>
                <a:latin typeface="Georgia"/>
                <a:cs typeface="Georgia"/>
              </a:rPr>
              <a:t>Customer satisfaction and advocacy</a:t>
            </a:r>
          </a:p>
          <a:p>
            <a:r>
              <a:rPr lang="en-GB" i="1" dirty="0" smtClean="0">
                <a:solidFill>
                  <a:srgbClr val="808285"/>
                </a:solidFill>
                <a:latin typeface="Georgia"/>
                <a:cs typeface="Georgia"/>
              </a:rPr>
              <a:t>Product launch success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1783844"/>
            <a:ext cx="18002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tx2"/>
                </a:solidFill>
                <a:latin typeface="HelveticaNeueLT Pro 75 Bd"/>
                <a:cs typeface="HelveticaNeueLT Pro 75 Bd"/>
              </a:rPr>
              <a:t>Financial</a:t>
            </a:r>
          </a:p>
          <a:p>
            <a:r>
              <a:rPr lang="en-GB" i="1" dirty="0" smtClean="0">
                <a:latin typeface="Georgia" panose="02040502050405020303" pitchFamily="18" charset="0"/>
              </a:rPr>
              <a:t>Sales</a:t>
            </a:r>
          </a:p>
          <a:p>
            <a:r>
              <a:rPr lang="en-GB" i="1" dirty="0" smtClean="0">
                <a:latin typeface="Georgia" panose="02040502050405020303" pitchFamily="18" charset="0"/>
              </a:rPr>
              <a:t>Market share</a:t>
            </a:r>
          </a:p>
          <a:p>
            <a:r>
              <a:rPr lang="en-GB" i="1" dirty="0" smtClean="0">
                <a:latin typeface="Georgia" panose="02040502050405020303" pitchFamily="18" charset="0"/>
              </a:rPr>
              <a:t>Operations cost (reductions)</a:t>
            </a:r>
            <a:endParaRPr lang="en-GB" i="1" dirty="0">
              <a:latin typeface="Georgia" panose="020405020504050203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88024" y="1823215"/>
            <a:ext cx="18002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tx2"/>
                </a:solidFill>
                <a:latin typeface="HelveticaNeueLT Pro 75 Bd"/>
                <a:cs typeface="HelveticaNeueLT Pro 75 Bd"/>
              </a:rPr>
              <a:t>Process</a:t>
            </a:r>
          </a:p>
          <a:p>
            <a:r>
              <a:rPr lang="en-GB" i="1" dirty="0" smtClean="0">
                <a:latin typeface="Georgia"/>
                <a:cs typeface="Georgia"/>
              </a:rPr>
              <a:t>Consistent approach to product / service development</a:t>
            </a:r>
          </a:p>
          <a:p>
            <a:r>
              <a:rPr lang="en-GB" i="1" dirty="0" smtClean="0">
                <a:latin typeface="Georgia"/>
                <a:cs typeface="Georgia"/>
              </a:rPr>
              <a:t>Project failure (lower)</a:t>
            </a:r>
          </a:p>
          <a:p>
            <a:r>
              <a:rPr lang="en-GB" i="1" dirty="0" smtClean="0">
                <a:latin typeface="Georgia"/>
                <a:cs typeface="Georgia"/>
              </a:rPr>
              <a:t>Time to market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93276" y="1834277"/>
            <a:ext cx="222719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tx2"/>
                </a:solidFill>
                <a:latin typeface="HelveticaNeueLT Pro 75 Bd"/>
                <a:cs typeface="HelveticaNeueLT Pro 75 Bd"/>
              </a:rPr>
              <a:t>People</a:t>
            </a:r>
          </a:p>
          <a:p>
            <a:r>
              <a:rPr lang="en-GB" i="1" dirty="0" smtClean="0">
                <a:latin typeface="Georgia"/>
                <a:cs typeface="Georgia"/>
              </a:rPr>
              <a:t>Interdepartmental collaboration</a:t>
            </a:r>
          </a:p>
          <a:p>
            <a:r>
              <a:rPr lang="en-GB" i="1" dirty="0" smtClean="0">
                <a:latin typeface="Georgia"/>
                <a:cs typeface="Georgia"/>
              </a:rPr>
              <a:t>Teamwork</a:t>
            </a:r>
          </a:p>
          <a:p>
            <a:r>
              <a:rPr lang="en-GB" i="1" dirty="0" smtClean="0">
                <a:latin typeface="Georgia"/>
                <a:cs typeface="Georgia"/>
              </a:rPr>
              <a:t>Working practices</a:t>
            </a:r>
          </a:p>
        </p:txBody>
      </p:sp>
    </p:spTree>
    <p:extLst>
      <p:ext uri="{BB962C8B-B14F-4D97-AF65-F5344CB8AC3E}">
        <p14:creationId xmlns:p14="http://schemas.microsoft.com/office/powerpoint/2010/main" xmlns="" val="104349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4273" y="620688"/>
            <a:ext cx="7921698" cy="5976664"/>
          </a:xfrm>
        </p:spPr>
      </p:pic>
    </p:spTree>
    <p:extLst>
      <p:ext uri="{BB962C8B-B14F-4D97-AF65-F5344CB8AC3E}">
        <p14:creationId xmlns:p14="http://schemas.microsoft.com/office/powerpoint/2010/main" xmlns="" val="867741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836712"/>
            <a:ext cx="7488832" cy="5112568"/>
          </a:xfrm>
        </p:spPr>
      </p:pic>
    </p:spTree>
    <p:extLst>
      <p:ext uri="{BB962C8B-B14F-4D97-AF65-F5344CB8AC3E}">
        <p14:creationId xmlns:p14="http://schemas.microsoft.com/office/powerpoint/2010/main" xmlns="" val="3201419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764704"/>
            <a:ext cx="7416824" cy="5472608"/>
          </a:xfrm>
        </p:spPr>
      </p:pic>
    </p:spTree>
    <p:extLst>
      <p:ext uri="{BB962C8B-B14F-4D97-AF65-F5344CB8AC3E}">
        <p14:creationId xmlns:p14="http://schemas.microsoft.com/office/powerpoint/2010/main" xmlns="" val="4033367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620688"/>
            <a:ext cx="7632848" cy="5544616"/>
          </a:xfrm>
        </p:spPr>
      </p:pic>
    </p:spTree>
    <p:extLst>
      <p:ext uri="{BB962C8B-B14F-4D97-AF65-F5344CB8AC3E}">
        <p14:creationId xmlns:p14="http://schemas.microsoft.com/office/powerpoint/2010/main" xmlns="" val="2704028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764704"/>
            <a:ext cx="7560840" cy="5400600"/>
          </a:xfrm>
        </p:spPr>
      </p:pic>
    </p:spTree>
    <p:extLst>
      <p:ext uri="{BB962C8B-B14F-4D97-AF65-F5344CB8AC3E}">
        <p14:creationId xmlns:p14="http://schemas.microsoft.com/office/powerpoint/2010/main" xmlns="" val="35526671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980728"/>
            <a:ext cx="7416824" cy="5112568"/>
          </a:xfrm>
        </p:spPr>
      </p:pic>
    </p:spTree>
    <p:extLst>
      <p:ext uri="{BB962C8B-B14F-4D97-AF65-F5344CB8AC3E}">
        <p14:creationId xmlns:p14="http://schemas.microsoft.com/office/powerpoint/2010/main" xmlns="" val="22841955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692696"/>
            <a:ext cx="7272808" cy="5616624"/>
          </a:xfrm>
        </p:spPr>
      </p:pic>
    </p:spTree>
    <p:extLst>
      <p:ext uri="{BB962C8B-B14F-4D97-AF65-F5344CB8AC3E}">
        <p14:creationId xmlns:p14="http://schemas.microsoft.com/office/powerpoint/2010/main" xmlns="" val="37086921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764704"/>
            <a:ext cx="7272808" cy="5400600"/>
          </a:xfrm>
        </p:spPr>
      </p:pic>
    </p:spTree>
    <p:extLst>
      <p:ext uri="{BB962C8B-B14F-4D97-AF65-F5344CB8AC3E}">
        <p14:creationId xmlns:p14="http://schemas.microsoft.com/office/powerpoint/2010/main" xmlns="" val="33998023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620688"/>
            <a:ext cx="7416824" cy="5688632"/>
          </a:xfrm>
        </p:spPr>
      </p:pic>
    </p:spTree>
    <p:extLst>
      <p:ext uri="{BB962C8B-B14F-4D97-AF65-F5344CB8AC3E}">
        <p14:creationId xmlns:p14="http://schemas.microsoft.com/office/powerpoint/2010/main" xmlns="" val="9481777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692696"/>
            <a:ext cx="7704856" cy="5472608"/>
          </a:xfrm>
        </p:spPr>
      </p:pic>
    </p:spTree>
    <p:extLst>
      <p:ext uri="{BB962C8B-B14F-4D97-AF65-F5344CB8AC3E}">
        <p14:creationId xmlns:p14="http://schemas.microsoft.com/office/powerpoint/2010/main" xmlns="" val="35471854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548680"/>
            <a:ext cx="7848872" cy="5832648"/>
          </a:xfrm>
        </p:spPr>
      </p:pic>
    </p:spTree>
    <p:extLst>
      <p:ext uri="{BB962C8B-B14F-4D97-AF65-F5344CB8AC3E}">
        <p14:creationId xmlns:p14="http://schemas.microsoft.com/office/powerpoint/2010/main" xmlns="" val="26134623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836712"/>
            <a:ext cx="7704856" cy="5256584"/>
          </a:xfrm>
        </p:spPr>
      </p:pic>
    </p:spTree>
    <p:extLst>
      <p:ext uri="{BB962C8B-B14F-4D97-AF65-F5344CB8AC3E}">
        <p14:creationId xmlns:p14="http://schemas.microsoft.com/office/powerpoint/2010/main" xmlns="" val="11772139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692696"/>
            <a:ext cx="7848872" cy="5472608"/>
          </a:xfrm>
        </p:spPr>
      </p:pic>
    </p:spTree>
    <p:extLst>
      <p:ext uri="{BB962C8B-B14F-4D97-AF65-F5344CB8AC3E}">
        <p14:creationId xmlns:p14="http://schemas.microsoft.com/office/powerpoint/2010/main" xmlns="" val="2889028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692696"/>
            <a:ext cx="7560840" cy="5400600"/>
          </a:xfrm>
        </p:spPr>
      </p:pic>
    </p:spTree>
    <p:extLst>
      <p:ext uri="{BB962C8B-B14F-4D97-AF65-F5344CB8AC3E}">
        <p14:creationId xmlns:p14="http://schemas.microsoft.com/office/powerpoint/2010/main" xmlns="" val="562386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764704"/>
            <a:ext cx="7704856" cy="5328592"/>
          </a:xfrm>
        </p:spPr>
      </p:pic>
    </p:spTree>
    <p:extLst>
      <p:ext uri="{BB962C8B-B14F-4D97-AF65-F5344CB8AC3E}">
        <p14:creationId xmlns:p14="http://schemas.microsoft.com/office/powerpoint/2010/main" xmlns="" val="152540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692696"/>
            <a:ext cx="7560840" cy="5616624"/>
          </a:xfrm>
        </p:spPr>
      </p:pic>
    </p:spTree>
    <p:extLst>
      <p:ext uri="{BB962C8B-B14F-4D97-AF65-F5344CB8AC3E}">
        <p14:creationId xmlns:p14="http://schemas.microsoft.com/office/powerpoint/2010/main" xmlns="" val="23490578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620688"/>
            <a:ext cx="7560840" cy="5688632"/>
          </a:xfrm>
        </p:spPr>
      </p:pic>
    </p:spTree>
    <p:extLst>
      <p:ext uri="{BB962C8B-B14F-4D97-AF65-F5344CB8AC3E}">
        <p14:creationId xmlns:p14="http://schemas.microsoft.com/office/powerpoint/2010/main" xmlns="" val="35504860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692696"/>
            <a:ext cx="7416824" cy="5760640"/>
          </a:xfrm>
        </p:spPr>
      </p:pic>
    </p:spTree>
    <p:extLst>
      <p:ext uri="{BB962C8B-B14F-4D97-AF65-F5344CB8AC3E}">
        <p14:creationId xmlns:p14="http://schemas.microsoft.com/office/powerpoint/2010/main" xmlns="" val="6203043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 =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5292353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564904"/>
            <a:ext cx="8208962" cy="1368152"/>
          </a:xfrm>
        </p:spPr>
        <p:txBody>
          <a:bodyPr>
            <a:noAutofit/>
          </a:bodyPr>
          <a:lstStyle/>
          <a:p>
            <a:r>
              <a:rPr lang="en-US" sz="5000" b="0" dirty="0" smtClean="0"/>
              <a:t>2014</a:t>
            </a:r>
            <a:br>
              <a:rPr lang="en-US" sz="5000" b="0" dirty="0" smtClean="0"/>
            </a:br>
            <a:r>
              <a:rPr lang="en-US" sz="5000" b="0" dirty="0">
                <a:solidFill>
                  <a:schemeClr val="bg1">
                    <a:lumMod val="75000"/>
                  </a:schemeClr>
                </a:solidFill>
              </a:rPr>
              <a:t>How we got here…  </a:t>
            </a:r>
          </a:p>
        </p:txBody>
      </p:sp>
    </p:spTree>
    <p:extLst>
      <p:ext uri="{BB962C8B-B14F-4D97-AF65-F5344CB8AC3E}">
        <p14:creationId xmlns:p14="http://schemas.microsoft.com/office/powerpoint/2010/main" xmlns="" val="21982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7" y="836712"/>
            <a:ext cx="8352927" cy="5184576"/>
          </a:xfrm>
        </p:spPr>
        <p:txBody>
          <a:bodyPr/>
          <a:lstStyle/>
          <a:p>
            <a:pPr marL="95250" indent="0"/>
            <a:r>
              <a:rPr lang="en-GB" sz="4000" b="1" spc="-200" dirty="0">
                <a:solidFill>
                  <a:schemeClr val="tx2"/>
                </a:solidFill>
                <a:latin typeface="Arial"/>
                <a:cs typeface="Arial"/>
              </a:rPr>
              <a:t>Policy </a:t>
            </a:r>
            <a:r>
              <a:rPr lang="en-GB" sz="4000" b="1" spc="-200" dirty="0" smtClean="0">
                <a:solidFill>
                  <a:schemeClr val="tx2"/>
                </a:solidFill>
                <a:latin typeface="Arial"/>
                <a:cs typeface="Arial"/>
              </a:rPr>
              <a:t>Context</a:t>
            </a:r>
          </a:p>
          <a:p>
            <a:pPr marL="95250" indent="0"/>
            <a:endParaRPr lang="en-GB" sz="40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40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GB" sz="36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US" sz="36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US" sz="36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 algn="r"/>
            <a:endParaRPr lang="en-US" sz="3600" b="1" spc="-200" dirty="0" smtClean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 algn="r"/>
            <a:r>
              <a:rPr lang="en-US" sz="3600" b="1" spc="-200" dirty="0" smtClean="0">
                <a:solidFill>
                  <a:schemeClr val="tx2"/>
                </a:solidFill>
                <a:latin typeface="Arial"/>
                <a:cs typeface="Arial"/>
              </a:rPr>
              <a:t>… &amp; more to come?</a:t>
            </a:r>
          </a:p>
          <a:p>
            <a:pPr marL="95250" indent="0"/>
            <a:endParaRPr lang="en-US" sz="36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US" sz="3600" b="1" spc="-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95250" indent="0"/>
            <a:endParaRPr lang="en-US" sz="3600" b="1" spc="-200" dirty="0">
              <a:solidFill>
                <a:schemeClr val="tx2"/>
              </a:solidFill>
              <a:latin typeface="Arial"/>
              <a:cs typeface="Arial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151902474"/>
              </p:ext>
            </p:extLst>
          </p:nvPr>
        </p:nvGraphicFramePr>
        <p:xfrm>
          <a:off x="539552" y="1412776"/>
          <a:ext cx="799288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71354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77582"/>
            <a:ext cx="576064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3200" i="1" dirty="0">
                <a:solidFill>
                  <a:srgbClr val="FFFFFF"/>
                </a:solidFill>
                <a:latin typeface="Georgia" panose="02040502050405020303" pitchFamily="18" charset="0"/>
              </a:rPr>
              <a:t>Wider use of </a:t>
            </a:r>
            <a:r>
              <a:rPr lang="en-GB" sz="3200" i="1" dirty="0">
                <a:solidFill>
                  <a:srgbClr val="FF0000"/>
                </a:solidFill>
                <a:latin typeface="Georgia" panose="02040502050405020303" pitchFamily="18" charset="0"/>
              </a:rPr>
              <a:t>design</a:t>
            </a:r>
            <a:r>
              <a:rPr lang="en-GB" sz="3200" i="1" dirty="0">
                <a:solidFill>
                  <a:srgbClr val="FFFFFF"/>
                </a:solidFill>
                <a:latin typeface="Georgia" panose="02040502050405020303" pitchFamily="18" charset="0"/>
              </a:rPr>
              <a:t>, as well as other non-technological innovations, is one of the key drivers for developing </a:t>
            </a:r>
            <a:r>
              <a:rPr lang="en-GB" sz="3200" i="1" dirty="0">
                <a:solidFill>
                  <a:srgbClr val="FF0000"/>
                </a:solidFill>
                <a:latin typeface="Georgia" panose="02040502050405020303" pitchFamily="18" charset="0"/>
              </a:rPr>
              <a:t>high value products</a:t>
            </a:r>
            <a:r>
              <a:rPr lang="en-GB" sz="3200" i="1" dirty="0">
                <a:solidFill>
                  <a:srgbClr val="FFFFFF"/>
                </a:solidFill>
                <a:latin typeface="Georgia" panose="02040502050405020303" pitchFamily="18" charset="0"/>
              </a:rPr>
              <a:t>, increasing </a:t>
            </a:r>
            <a:r>
              <a:rPr lang="en-GB" sz="3200" i="1" dirty="0">
                <a:solidFill>
                  <a:srgbClr val="FF0000"/>
                </a:solidFill>
                <a:latin typeface="Georgia" panose="02040502050405020303" pitchFamily="18" charset="0"/>
              </a:rPr>
              <a:t>productivity</a:t>
            </a:r>
            <a:r>
              <a:rPr lang="en-GB" sz="3200" i="1" dirty="0">
                <a:solidFill>
                  <a:srgbClr val="FFFFFF"/>
                </a:solidFill>
                <a:latin typeface="Georgia" panose="02040502050405020303" pitchFamily="18" charset="0"/>
              </a:rPr>
              <a:t> and improving resource </a:t>
            </a:r>
            <a:r>
              <a:rPr lang="en-GB" sz="3200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efficiency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nb-NO" sz="3200" i="1" dirty="0">
              <a:solidFill>
                <a:srgbClr val="FFFFFF"/>
              </a:solidFill>
              <a:latin typeface="Gill Sans M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GB" sz="2000" dirty="0" smtClean="0">
                <a:solidFill>
                  <a:srgbClr val="FFFFFF"/>
                </a:solidFill>
                <a:latin typeface="Gill Sans MT"/>
              </a:rPr>
              <a:t>Industrial Policy Communication Update 2012</a:t>
            </a:r>
            <a:endParaRPr lang="en-GB" sz="2800" dirty="0">
              <a:solidFill>
                <a:srgbClr val="FFFFFF"/>
              </a:solidFill>
              <a:latin typeface="Gill Sans MT"/>
            </a:endParaRPr>
          </a:p>
        </p:txBody>
      </p:sp>
      <p:pic>
        <p:nvPicPr>
          <p:cNvPr id="3" name="Picture 2" descr="Antonio Tajani, at the rostr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13" r="23553"/>
          <a:stretch/>
        </p:blipFill>
        <p:spPr bwMode="auto">
          <a:xfrm>
            <a:off x="5868145" y="1280323"/>
            <a:ext cx="3275856" cy="372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868144" y="5138608"/>
            <a:ext cx="32038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FFFF"/>
                </a:solidFill>
                <a:latin typeface="Gill Sans MT"/>
              </a:rPr>
              <a:t>Antonio </a:t>
            </a:r>
            <a:r>
              <a:rPr lang="en-GB" sz="1400" dirty="0" err="1">
                <a:solidFill>
                  <a:srgbClr val="FFFFFF"/>
                </a:solidFill>
                <a:latin typeface="Gill Sans MT"/>
              </a:rPr>
              <a:t>Tajani</a:t>
            </a:r>
            <a:r>
              <a:rPr lang="en-GB" sz="1400" dirty="0">
                <a:solidFill>
                  <a:srgbClr val="FFFFFF"/>
                </a:solidFill>
                <a:latin typeface="Gill Sans MT"/>
              </a:rPr>
              <a:t>, Vice-President (Industry and Entrepreneurship), European Commission</a:t>
            </a:r>
          </a:p>
        </p:txBody>
      </p:sp>
    </p:spTree>
    <p:extLst>
      <p:ext uri="{BB962C8B-B14F-4D97-AF65-F5344CB8AC3E}">
        <p14:creationId xmlns:p14="http://schemas.microsoft.com/office/powerpoint/2010/main" xmlns="" val="3871787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95250" indent="0"/>
            <a:r>
              <a:rPr lang="en-GB" dirty="0"/>
              <a:t>Action Plan for Design-Driven Innovation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82836"/>
            <a:ext cx="8748464" cy="4617964"/>
          </a:xfrm>
        </p:spPr>
        <p:txBody>
          <a:bodyPr/>
          <a:lstStyle/>
          <a:p>
            <a:pPr marL="95250" indent="0"/>
            <a:r>
              <a:rPr lang="en-GB" sz="3200" dirty="0" smtClean="0"/>
              <a:t>Aims </a:t>
            </a:r>
            <a:r>
              <a:rPr lang="en-GB" sz="3200" dirty="0"/>
              <a:t>to accelerate the take-up of design in innovation policy, with 3 strategic areas for action</a:t>
            </a:r>
            <a:r>
              <a:rPr lang="en-GB" sz="3200" dirty="0" smtClean="0"/>
              <a:t>:</a:t>
            </a:r>
          </a:p>
          <a:p>
            <a:pPr marL="95250" indent="0"/>
            <a:endParaRPr lang="en-GB" sz="3200" dirty="0"/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3200" dirty="0"/>
              <a:t>Promoting </a:t>
            </a:r>
            <a:r>
              <a:rPr lang="en-GB" sz="3200" dirty="0">
                <a:solidFill>
                  <a:schemeClr val="tx2"/>
                </a:solidFill>
              </a:rPr>
              <a:t>understanding</a:t>
            </a:r>
            <a:r>
              <a:rPr lang="en-GB" sz="3200" dirty="0"/>
              <a:t> of design's 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impact on innovation</a:t>
            </a:r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3200" dirty="0"/>
              <a:t>Promoting design-driven innovation in </a:t>
            </a:r>
            <a:r>
              <a:rPr lang="en-GB" sz="3200" dirty="0">
                <a:solidFill>
                  <a:schemeClr val="tx2"/>
                </a:solidFill>
              </a:rPr>
              <a:t>industries</a:t>
            </a:r>
            <a:r>
              <a:rPr lang="en-GB" sz="3200" dirty="0"/>
              <a:t> </a:t>
            </a:r>
            <a:r>
              <a:rPr lang="en-GB" sz="3200" dirty="0" smtClean="0"/>
              <a:t>to </a:t>
            </a:r>
            <a:r>
              <a:rPr lang="en-GB" sz="3200" dirty="0"/>
              <a:t>strengthen Europe's </a:t>
            </a:r>
            <a:r>
              <a:rPr lang="en-GB" sz="3200" dirty="0" smtClean="0"/>
              <a:t>competitiveness</a:t>
            </a:r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3200" dirty="0"/>
              <a:t>Promoting the adoption of design to </a:t>
            </a:r>
          </a:p>
          <a:p>
            <a:pPr marL="95250" indent="0">
              <a:buClr>
                <a:schemeClr val="tx2"/>
              </a:buClr>
            </a:pPr>
            <a:r>
              <a:rPr lang="en-GB" sz="3200" dirty="0"/>
              <a:t>	drive renewal in the </a:t>
            </a:r>
            <a:r>
              <a:rPr lang="en-GB" sz="3200" dirty="0">
                <a:solidFill>
                  <a:schemeClr val="tx2"/>
                </a:solidFill>
              </a:rPr>
              <a:t>public </a:t>
            </a:r>
            <a:r>
              <a:rPr lang="en-GB" sz="3200" dirty="0" smtClean="0">
                <a:solidFill>
                  <a:schemeClr val="tx2"/>
                </a:solidFill>
              </a:rPr>
              <a:t>sector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xmlns="" val="210686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Delivering the Action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82836"/>
            <a:ext cx="8748464" cy="4814516"/>
          </a:xfrm>
        </p:spPr>
        <p:txBody>
          <a:bodyPr/>
          <a:lstStyle/>
          <a:p>
            <a:pPr marL="95250" indent="0">
              <a:spcAft>
                <a:spcPts val="300"/>
              </a:spcAft>
            </a:pPr>
            <a:r>
              <a:rPr lang="en-GB" sz="3200" dirty="0"/>
              <a:t>The </a:t>
            </a:r>
            <a:r>
              <a:rPr lang="en-GB" sz="3200" dirty="0">
                <a:solidFill>
                  <a:srgbClr val="FF0000"/>
                </a:solidFill>
              </a:rPr>
              <a:t>European Design Innovation </a:t>
            </a:r>
            <a:r>
              <a:rPr lang="en-GB" sz="3200" dirty="0" smtClean="0">
                <a:solidFill>
                  <a:srgbClr val="FF0000"/>
                </a:solidFill>
              </a:rPr>
              <a:t>Platform (EDIP)</a:t>
            </a:r>
            <a:r>
              <a:rPr lang="en-GB" sz="3200" dirty="0" smtClean="0"/>
              <a:t> </a:t>
            </a:r>
            <a:r>
              <a:rPr lang="en-GB" sz="3200" dirty="0"/>
              <a:t>is one of </a:t>
            </a:r>
            <a:r>
              <a:rPr lang="en-GB" sz="3200" dirty="0" smtClean="0"/>
              <a:t>the </a:t>
            </a:r>
            <a:r>
              <a:rPr lang="en-GB" sz="3200" dirty="0"/>
              <a:t>key mechanisms for delivering the vision of the </a:t>
            </a:r>
            <a:r>
              <a:rPr lang="en-GB" sz="3200" dirty="0" smtClean="0"/>
              <a:t>Action </a:t>
            </a:r>
            <a:r>
              <a:rPr lang="en-GB" sz="3200" dirty="0"/>
              <a:t>Plan. It will deliver</a:t>
            </a:r>
            <a:r>
              <a:rPr lang="en-GB" sz="3200" dirty="0" smtClean="0"/>
              <a:t>:</a:t>
            </a:r>
            <a:br>
              <a:rPr lang="en-GB" sz="3200" dirty="0" smtClean="0"/>
            </a:br>
            <a:endParaRPr lang="en-GB" sz="3200" dirty="0" smtClean="0"/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3200" dirty="0" smtClean="0"/>
              <a:t>A </a:t>
            </a:r>
            <a:r>
              <a:rPr lang="en-GB" sz="3200" dirty="0">
                <a:solidFill>
                  <a:srgbClr val="FF0000"/>
                </a:solidFill>
              </a:rPr>
              <a:t>web-based platform </a:t>
            </a:r>
            <a:r>
              <a:rPr lang="en-GB" sz="3200" dirty="0"/>
              <a:t>to support peer-learning, networking and </a:t>
            </a:r>
            <a:r>
              <a:rPr lang="en-GB" sz="3200" dirty="0" smtClean="0"/>
              <a:t>partnerships</a:t>
            </a:r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552450" indent="-45720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3200" dirty="0"/>
              <a:t>A programme of </a:t>
            </a:r>
            <a:r>
              <a:rPr lang="en-GB" sz="3200" dirty="0">
                <a:solidFill>
                  <a:srgbClr val="FF0000"/>
                </a:solidFill>
              </a:rPr>
              <a:t>engagement</a:t>
            </a:r>
            <a:r>
              <a:rPr lang="en-GB" sz="3200" dirty="0"/>
              <a:t>… </a:t>
            </a:r>
          </a:p>
          <a:p>
            <a:pPr marL="723900" lvl="1" indent="-457200">
              <a:buFont typeface="Georgia" panose="02040502050405020303" pitchFamily="18" charset="0"/>
              <a:buChar char="—"/>
            </a:pPr>
            <a:r>
              <a:rPr lang="en-GB" sz="2800" dirty="0"/>
              <a:t>Advocating design-driven innovation to </a:t>
            </a:r>
            <a:r>
              <a:rPr lang="en-GB" sz="2800" dirty="0" smtClean="0"/>
              <a:t>policymakers</a:t>
            </a:r>
            <a:endParaRPr lang="en-GB" sz="2800" dirty="0"/>
          </a:p>
          <a:p>
            <a:pPr marL="723900" lvl="1" indent="-457200">
              <a:buFont typeface="Georgia" panose="02040502050405020303" pitchFamily="18" charset="0"/>
              <a:buChar char="—"/>
            </a:pPr>
            <a:r>
              <a:rPr lang="en-GB" sz="2800" dirty="0"/>
              <a:t>Supporting the design capabilities in enterprises</a:t>
            </a:r>
          </a:p>
          <a:p>
            <a:pPr marL="723900" lvl="1" indent="-457200">
              <a:buFont typeface="Georgia" panose="02040502050405020303" pitchFamily="18" charset="0"/>
              <a:buChar char="—"/>
            </a:pPr>
            <a:r>
              <a:rPr lang="en-GB" sz="2800" dirty="0"/>
              <a:t>Supporting the design capabilities in the public sector</a:t>
            </a:r>
          </a:p>
          <a:p>
            <a:pPr marL="95250" indent="0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xmlns="" val="129609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564904"/>
            <a:ext cx="8208962" cy="1728192"/>
          </a:xfrm>
        </p:spPr>
        <p:txBody>
          <a:bodyPr>
            <a:normAutofit/>
          </a:bodyPr>
          <a:lstStyle/>
          <a:p>
            <a:r>
              <a:rPr lang="en-US" sz="5000" b="0" dirty="0" smtClean="0"/>
              <a:t>2014 and beyond… </a:t>
            </a:r>
            <a:br>
              <a:rPr lang="en-US" sz="5000" b="0" dirty="0" smtClean="0"/>
            </a:br>
            <a:r>
              <a:rPr lang="en-US" sz="5000" b="0" dirty="0" smtClean="0">
                <a:solidFill>
                  <a:schemeClr val="bg1">
                    <a:lumMod val="75000"/>
                  </a:schemeClr>
                </a:solidFill>
              </a:rPr>
              <a:t>European Design Innovation Platform (EDIP) </a:t>
            </a:r>
            <a:endParaRPr lang="en-US" sz="5000" b="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570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099" t="5766" r="10512" b="3924"/>
          <a:stretch/>
        </p:blipFill>
        <p:spPr>
          <a:xfrm>
            <a:off x="3021980" y="892098"/>
            <a:ext cx="5943600" cy="55612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The EDIP </a:t>
            </a:r>
            <a:r>
              <a:rPr lang="en-GB" dirty="0" smtClean="0"/>
              <a:t>concept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3704252"/>
            <a:ext cx="367240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spc="-100" dirty="0">
                <a:solidFill>
                  <a:schemeClr val="bg2"/>
                </a:solidFill>
                <a:latin typeface="Georgia"/>
                <a:cs typeface="Georgia"/>
              </a:rPr>
              <a:t>EDIP’s vision is to connect and raise awareness across </a:t>
            </a:r>
            <a:endParaRPr lang="en-GB" sz="2600" spc="-100" dirty="0" smtClean="0">
              <a:solidFill>
                <a:schemeClr val="bg2"/>
              </a:solidFill>
              <a:latin typeface="Georgia"/>
              <a:cs typeface="Georgia"/>
            </a:endParaRPr>
          </a:p>
          <a:p>
            <a:r>
              <a:rPr lang="en-GB" sz="2600" spc="-100" dirty="0" smtClean="0">
                <a:solidFill>
                  <a:schemeClr val="bg2"/>
                </a:solidFill>
                <a:latin typeface="Georgia"/>
                <a:cs typeface="Georgia"/>
              </a:rPr>
              <a:t>the </a:t>
            </a:r>
            <a:r>
              <a:rPr lang="en-GB" sz="2600" spc="-100" dirty="0">
                <a:solidFill>
                  <a:schemeClr val="bg2"/>
                </a:solidFill>
                <a:latin typeface="Georgia"/>
                <a:cs typeface="Georgia"/>
              </a:rPr>
              <a:t>EU, of the potential </a:t>
            </a:r>
            <a:endParaRPr lang="en-GB" sz="2600" spc="-100" dirty="0" smtClean="0">
              <a:solidFill>
                <a:schemeClr val="bg2"/>
              </a:solidFill>
              <a:latin typeface="Georgia"/>
              <a:cs typeface="Georgia"/>
            </a:endParaRPr>
          </a:p>
          <a:p>
            <a:r>
              <a:rPr lang="en-GB" sz="2600" spc="-100" dirty="0" smtClean="0">
                <a:solidFill>
                  <a:schemeClr val="bg2"/>
                </a:solidFill>
                <a:latin typeface="Georgia"/>
                <a:cs typeface="Georgia"/>
              </a:rPr>
              <a:t>of </a:t>
            </a:r>
            <a:r>
              <a:rPr lang="en-GB" sz="2600" spc="-100" dirty="0">
                <a:solidFill>
                  <a:schemeClr val="bg2"/>
                </a:solidFill>
                <a:latin typeface="Georgia"/>
                <a:cs typeface="Georgia"/>
              </a:rPr>
              <a:t>design to drive </a:t>
            </a:r>
            <a:r>
              <a:rPr lang="en-GB" sz="2600" b="1" spc="-100" dirty="0">
                <a:solidFill>
                  <a:schemeClr val="bg2"/>
                </a:solidFill>
                <a:latin typeface="Georgia"/>
                <a:cs typeface="Georgia"/>
              </a:rPr>
              <a:t>innovation</a:t>
            </a:r>
            <a:r>
              <a:rPr lang="en-GB" sz="2600" spc="-100" dirty="0">
                <a:solidFill>
                  <a:schemeClr val="bg2"/>
                </a:solidFill>
                <a:latin typeface="Georgia"/>
                <a:cs typeface="Georgia"/>
              </a:rPr>
              <a:t> in business and the public sector. </a:t>
            </a:r>
          </a:p>
        </p:txBody>
      </p:sp>
    </p:spTree>
    <p:extLst>
      <p:ext uri="{BB962C8B-B14F-4D97-AF65-F5344CB8AC3E}">
        <p14:creationId xmlns:p14="http://schemas.microsoft.com/office/powerpoint/2010/main" xmlns="" val="19617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75643" y="1819958"/>
            <a:ext cx="3885214" cy="43453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494" y="782216"/>
            <a:ext cx="8208962" cy="774576"/>
          </a:xfrm>
        </p:spPr>
        <p:txBody>
          <a:bodyPr/>
          <a:lstStyle/>
          <a:p>
            <a:r>
              <a:rPr lang="en-GB" dirty="0"/>
              <a:t>Pockets of interest </a:t>
            </a:r>
            <a:r>
              <a:rPr lang="en-GB" dirty="0" smtClean="0"/>
              <a:t>and </a:t>
            </a:r>
            <a:r>
              <a:rPr lang="en-GB" dirty="0"/>
              <a:t>expertise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5733256"/>
            <a:ext cx="3600400" cy="1124744"/>
          </a:xfrm>
        </p:spPr>
        <p:txBody>
          <a:bodyPr/>
          <a:lstStyle/>
          <a:p>
            <a:pPr marL="0" indent="0">
              <a:lnSpc>
                <a:spcPts val="2200"/>
              </a:lnSpc>
            </a:pPr>
            <a:r>
              <a:rPr lang="en-GB" sz="2000" dirty="0" smtClean="0">
                <a:latin typeface="Georgia" panose="02040502050405020303" pitchFamily="18" charset="0"/>
              </a:rPr>
              <a:t>The </a:t>
            </a:r>
            <a:r>
              <a:rPr lang="en-GB" sz="2000" dirty="0">
                <a:latin typeface="Georgia" panose="02040502050405020303" pitchFamily="18" charset="0"/>
              </a:rPr>
              <a:t>platform </a:t>
            </a:r>
            <a:r>
              <a:rPr lang="en-GB" sz="2000" dirty="0" smtClean="0">
                <a:latin typeface="Georgia" panose="02040502050405020303" pitchFamily="18" charset="0"/>
              </a:rPr>
              <a:t>will  bring together those across the EU interested in design-driven innovation. </a:t>
            </a:r>
            <a:endParaRPr lang="en-GB" sz="2000" dirty="0">
              <a:latin typeface="Georgia" panose="02040502050405020303" pitchFamily="18" charset="0"/>
            </a:endParaRPr>
          </a:p>
          <a:p>
            <a:pPr marL="0" indent="0">
              <a:lnSpc>
                <a:spcPts val="22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56166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235270"/>
          </a:xfrm>
          <a:prstGeom prst="rect">
            <a:avLst/>
          </a:prstGeom>
        </p:spPr>
      </p:pic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468313" y="710208"/>
            <a:ext cx="8208962" cy="774576"/>
          </a:xfrm>
        </p:spPr>
        <p:txBody>
          <a:bodyPr>
            <a:normAutofit/>
          </a:bodyPr>
          <a:lstStyle/>
          <a:p>
            <a:r>
              <a:rPr lang="en-GB" dirty="0" smtClean="0"/>
              <a:t>The EDIP consortium</a:t>
            </a:r>
            <a:endParaRPr lang="en-GB" dirty="0"/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179512" y="1509280"/>
            <a:ext cx="4242616" cy="3768912"/>
          </a:xfrm>
        </p:spPr>
        <p:txBody>
          <a:bodyPr/>
          <a:lstStyle/>
          <a:p>
            <a:r>
              <a:rPr lang="en-GB" sz="2400" b="1" dirty="0" smtClean="0"/>
              <a:t>Consortium Lead: </a:t>
            </a:r>
          </a:p>
          <a:p>
            <a:r>
              <a:rPr lang="en-GB" sz="2400" dirty="0" smtClean="0"/>
              <a:t>Design Council, UK</a:t>
            </a:r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b="1" dirty="0" smtClean="0"/>
              <a:t>Work Package Leads: </a:t>
            </a:r>
          </a:p>
          <a:p>
            <a:r>
              <a:rPr lang="en-GB" sz="2400" dirty="0" smtClean="0"/>
              <a:t>Lancaster </a:t>
            </a:r>
            <a:r>
              <a:rPr lang="en-GB" sz="2400" dirty="0"/>
              <a:t>University, UK </a:t>
            </a:r>
          </a:p>
          <a:p>
            <a:r>
              <a:rPr lang="en-GB" sz="2400" dirty="0"/>
              <a:t>Birmingham City University, UK </a:t>
            </a:r>
          </a:p>
          <a:p>
            <a:r>
              <a:rPr lang="en-GB" sz="2400" dirty="0"/>
              <a:t>Politecnico di Milano, Italy </a:t>
            </a:r>
            <a:endParaRPr lang="en-GB" sz="2400" dirty="0" smtClean="0"/>
          </a:p>
          <a:p>
            <a:r>
              <a:rPr lang="en-GB" sz="2400" dirty="0" smtClean="0"/>
              <a:t>Danish </a:t>
            </a:r>
            <a:r>
              <a:rPr lang="en-GB" sz="2400" dirty="0"/>
              <a:t>Design Centre, Denmark </a:t>
            </a:r>
          </a:p>
          <a:p>
            <a:r>
              <a:rPr lang="en-GB" sz="2400" dirty="0" smtClean="0"/>
              <a:t>Nesta, </a:t>
            </a:r>
            <a:r>
              <a:rPr lang="en-GB" sz="2400" dirty="0"/>
              <a:t>UK </a:t>
            </a:r>
          </a:p>
          <a:p>
            <a:endParaRPr lang="en-GB" sz="2400" dirty="0" smtClean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4649864" y="1484784"/>
            <a:ext cx="4494136" cy="5785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fontAlgn="base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Font typeface="Arial" charset="0"/>
              <a:defRPr sz="2600" kern="1200" spc="-100">
                <a:solidFill>
                  <a:schemeClr val="bg2"/>
                </a:solidFill>
                <a:latin typeface="Georgia"/>
                <a:ea typeface="ＭＳ Ｐゴシック" charset="0"/>
                <a:cs typeface="Georgia"/>
              </a:defRPr>
            </a:lvl1pPr>
            <a:lvl2pPr marL="742950" indent="-285750" algn="l" defTabSz="457200" rtl="0" eaLnBrk="1" fontAlgn="base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Lucida Grande" charset="0"/>
              <a:buChar char="–"/>
              <a:defRPr sz="2600" kern="1200" spc="-100">
                <a:solidFill>
                  <a:srgbClr val="666465"/>
                </a:solidFill>
                <a:latin typeface="Georgia"/>
                <a:ea typeface="ＭＳ Ｐゴシック" charset="0"/>
                <a:cs typeface="Georgia"/>
              </a:defRPr>
            </a:lvl2pPr>
            <a:lvl3pPr marL="1143000" indent="-228600" algn="l" defTabSz="457200" rtl="0" eaLnBrk="1" fontAlgn="base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Lucida Grande" charset="0"/>
              <a:buChar char="–"/>
              <a:defRPr sz="2600" kern="1200" spc="-100">
                <a:solidFill>
                  <a:srgbClr val="666465"/>
                </a:solidFill>
                <a:latin typeface="Georgia"/>
                <a:ea typeface="ＭＳ Ｐゴシック" charset="0"/>
                <a:cs typeface="Georgia"/>
              </a:defRPr>
            </a:lvl3pPr>
            <a:lvl4pPr marL="1600200" indent="-228600" algn="l" defTabSz="457200" rtl="0" eaLnBrk="1" fontAlgn="base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Lucida Grande" charset="0"/>
              <a:buChar char="–"/>
              <a:defRPr sz="2600" kern="1200" spc="-100">
                <a:solidFill>
                  <a:srgbClr val="666465"/>
                </a:solidFill>
                <a:latin typeface="Georgia"/>
                <a:ea typeface="ＭＳ Ｐゴシック" charset="0"/>
                <a:cs typeface="Georgia"/>
              </a:defRPr>
            </a:lvl4pPr>
            <a:lvl5pPr marL="2057400" indent="-228600" algn="l" defTabSz="457200" rtl="0" eaLnBrk="1" fontAlgn="base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Font typeface="Lucida Grande" charset="0"/>
              <a:buChar char="–"/>
              <a:defRPr sz="2600" kern="1200" spc="-100">
                <a:solidFill>
                  <a:srgbClr val="666465"/>
                </a:solidFill>
                <a:latin typeface="Georgia"/>
                <a:ea typeface="ＭＳ Ｐゴシック" charset="0"/>
                <a:cs typeface="Georgia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Supporting Partners</a:t>
            </a:r>
            <a:r>
              <a:rPr lang="en-GB" sz="2400" b="1" dirty="0" smtClean="0"/>
              <a:t>:</a:t>
            </a:r>
          </a:p>
          <a:p>
            <a:endParaRPr lang="en-GB" sz="2400" b="1" dirty="0"/>
          </a:p>
          <a:p>
            <a:r>
              <a:rPr lang="en-GB" sz="2400" dirty="0"/>
              <a:t>KEPA, Greece </a:t>
            </a:r>
          </a:p>
          <a:p>
            <a:r>
              <a:rPr lang="en-GB" sz="2400" dirty="0"/>
              <a:t>Invest Northern Ireland, UK </a:t>
            </a:r>
          </a:p>
          <a:p>
            <a:r>
              <a:rPr lang="en-GB" sz="2400" dirty="0"/>
              <a:t>Estonian Design Centre, Estonia </a:t>
            </a:r>
          </a:p>
          <a:p>
            <a:r>
              <a:rPr lang="en-GB" sz="2400" dirty="0"/>
              <a:t>ARC Fund, Bulgaria </a:t>
            </a:r>
          </a:p>
          <a:p>
            <a:r>
              <a:rPr lang="en-GB" sz="2400" dirty="0" err="1"/>
              <a:t>Luxinnovation</a:t>
            </a:r>
            <a:r>
              <a:rPr lang="en-GB" sz="2400" dirty="0"/>
              <a:t>, Luxembourg </a:t>
            </a:r>
          </a:p>
          <a:p>
            <a:r>
              <a:rPr lang="en-GB" sz="2400" dirty="0"/>
              <a:t>La 27e Region, France </a:t>
            </a:r>
          </a:p>
          <a:p>
            <a:r>
              <a:rPr lang="en-GB" sz="2400" dirty="0" err="1"/>
              <a:t>dSola</a:t>
            </a:r>
            <a:r>
              <a:rPr lang="en-GB" sz="2400" dirty="0"/>
              <a:t>, Slovenia 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b="1" dirty="0" smtClean="0"/>
              <a:t>Dissemination Partner:</a:t>
            </a:r>
            <a:endParaRPr lang="en-GB" sz="2400" b="1" dirty="0"/>
          </a:p>
          <a:p>
            <a:r>
              <a:rPr lang="en-GB" sz="2400" dirty="0"/>
              <a:t>European Network of Living Labs </a:t>
            </a:r>
          </a:p>
          <a:p>
            <a:endParaRPr lang="en-GB" sz="24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1259632" y="6237312"/>
            <a:ext cx="749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2"/>
                </a:solidFill>
              </a:rPr>
              <a:t>Register your interest at </a:t>
            </a:r>
            <a:r>
              <a:rPr lang="en-GB" sz="2400" b="1" dirty="0" smtClean="0">
                <a:solidFill>
                  <a:srgbClr val="FF0000"/>
                </a:solidFill>
              </a:rPr>
              <a:t>www.designplatform.eu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0193" y="5889099"/>
            <a:ext cx="28438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400" dirty="0" smtClean="0">
                <a:solidFill>
                  <a:schemeClr val="bg2"/>
                </a:solidFill>
                <a:latin typeface="Gill Sans MT" panose="020B0502020104020203" pitchFamily="34" charset="0"/>
              </a:rPr>
              <a:t>© Eric Fischer (Creative Commons)</a:t>
            </a:r>
            <a:endParaRPr lang="en-GB" sz="1400" dirty="0">
              <a:solidFill>
                <a:schemeClr val="bg2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567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179512" y="338446"/>
            <a:ext cx="8784976" cy="5861012"/>
            <a:chOff x="475104" y="432272"/>
            <a:chExt cx="8633400" cy="5771422"/>
          </a:xfrm>
        </p:grpSpPr>
        <p:grpSp>
          <p:nvGrpSpPr>
            <p:cNvPr id="20" name="Group 19"/>
            <p:cNvGrpSpPr/>
            <p:nvPr/>
          </p:nvGrpSpPr>
          <p:grpSpPr>
            <a:xfrm>
              <a:off x="475104" y="432272"/>
              <a:ext cx="8098536" cy="5771422"/>
              <a:chOff x="505912" y="480995"/>
              <a:chExt cx="8098536" cy="5771422"/>
            </a:xfrm>
          </p:grpSpPr>
          <p:grpSp>
            <p:nvGrpSpPr>
              <p:cNvPr id="39" name="Group 38"/>
              <p:cNvGrpSpPr/>
              <p:nvPr/>
            </p:nvGrpSpPr>
            <p:grpSpPr>
              <a:xfrm>
                <a:off x="505912" y="480995"/>
                <a:ext cx="8098536" cy="5771422"/>
                <a:chOff x="554674" y="1663210"/>
                <a:chExt cx="6321582" cy="4505076"/>
              </a:xfrm>
            </p:grpSpPr>
            <p:pic>
              <p:nvPicPr>
                <p:cNvPr id="41" name="Picture 40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34366" y="1663210"/>
                  <a:ext cx="2305442" cy="808927"/>
                </a:xfrm>
                <a:prstGeom prst="rect">
                  <a:avLst/>
                </a:prstGeom>
              </p:spPr>
            </p:pic>
            <p:pic>
              <p:nvPicPr>
                <p:cNvPr id="42" name="Picture 41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820608" y="2685328"/>
                  <a:ext cx="1859686" cy="1138583"/>
                </a:xfrm>
                <a:prstGeom prst="rect">
                  <a:avLst/>
                </a:prstGeom>
              </p:spPr>
            </p:pic>
            <p:pic>
              <p:nvPicPr>
                <p:cNvPr id="43" name="Picture 42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34366" y="2559111"/>
                  <a:ext cx="1090036" cy="1064601"/>
                </a:xfrm>
                <a:prstGeom prst="rect">
                  <a:avLst/>
                </a:prstGeom>
              </p:spPr>
            </p:pic>
            <p:pic>
              <p:nvPicPr>
                <p:cNvPr id="44" name="Picture 43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232592" y="1680148"/>
                  <a:ext cx="1447702" cy="878962"/>
                </a:xfrm>
                <a:prstGeom prst="rect">
                  <a:avLst/>
                </a:prstGeom>
              </p:spPr>
            </p:pic>
            <p:pic>
              <p:nvPicPr>
                <p:cNvPr id="46" name="Picture 45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54674" y="3823912"/>
                  <a:ext cx="1449419" cy="1449418"/>
                </a:xfrm>
                <a:prstGeom prst="rect">
                  <a:avLst/>
                </a:prstGeom>
              </p:spPr>
            </p:pic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91228" y="4152215"/>
                  <a:ext cx="941364" cy="749522"/>
                </a:xfrm>
                <a:prstGeom prst="rect">
                  <a:avLst/>
                </a:prstGeom>
              </p:spPr>
            </p:pic>
            <p:pic>
              <p:nvPicPr>
                <p:cNvPr id="48" name="Picture 47"/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34366" y="5299980"/>
                  <a:ext cx="2581492" cy="868306"/>
                </a:xfrm>
                <a:prstGeom prst="rect">
                  <a:avLst/>
                </a:prstGeom>
              </p:spPr>
            </p:pic>
            <p:pic>
              <p:nvPicPr>
                <p:cNvPr id="49" name="Picture 48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34950" y="4107948"/>
                  <a:ext cx="1285352" cy="1265268"/>
                </a:xfrm>
                <a:prstGeom prst="rect">
                  <a:avLst/>
                </a:prstGeom>
              </p:spPr>
            </p:pic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12345" y="1663210"/>
                  <a:ext cx="1463911" cy="1296607"/>
                </a:xfrm>
                <a:prstGeom prst="rect">
                  <a:avLst/>
                </a:prstGeom>
              </p:spPr>
            </p:pic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53334" y="3157057"/>
                  <a:ext cx="1398874" cy="933311"/>
                </a:xfrm>
                <a:prstGeom prst="rect">
                  <a:avLst/>
                </a:prstGeom>
              </p:spPr>
            </p:pic>
          </p:grpSp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260476" y="5463667"/>
                <a:ext cx="2009054" cy="465117"/>
              </a:xfrm>
              <a:prstGeom prst="rect">
                <a:avLst/>
              </a:prstGeom>
            </p:spPr>
          </p:pic>
        </p:grp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814" r="4657"/>
            <a:stretch/>
          </p:blipFill>
          <p:spPr>
            <a:xfrm>
              <a:off x="5885348" y="3687134"/>
              <a:ext cx="3223156" cy="1326042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1502" y="5126450"/>
            <a:ext cx="2734374" cy="945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136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will EDIP deliver? 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Host a minimum of 46 events</a:t>
            </a:r>
            <a:endParaRPr lang="en-GB" sz="3200" dirty="0">
              <a:latin typeface="Georgia" panose="02040502050405020303" pitchFamily="18" charset="0"/>
            </a:endParaRP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1,130 people attending events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4 online Forums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>
                <a:latin typeface="Georgia" panose="02040502050405020303" pitchFamily="18" charset="0"/>
              </a:rPr>
              <a:t>600 users registered on the web platform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30 case studies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80 resources in the online repository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1 </a:t>
            </a:r>
            <a:r>
              <a:rPr lang="en-GB" sz="3200" dirty="0">
                <a:latin typeface="Georgia" panose="02040502050405020303" pitchFamily="18" charset="0"/>
              </a:rPr>
              <a:t>online </a:t>
            </a:r>
            <a:r>
              <a:rPr lang="en-GB" sz="3200" dirty="0" smtClean="0">
                <a:latin typeface="Georgia" panose="02040502050405020303" pitchFamily="18" charset="0"/>
              </a:rPr>
              <a:t>module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9 reports</a:t>
            </a:r>
          </a:p>
        </p:txBody>
      </p:sp>
    </p:spTree>
    <p:extLst>
      <p:ext uri="{BB962C8B-B14F-4D97-AF65-F5344CB8AC3E}">
        <p14:creationId xmlns:p14="http://schemas.microsoft.com/office/powerpoint/2010/main" xmlns="" val="301694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710208"/>
            <a:ext cx="8208962" cy="774576"/>
          </a:xfrm>
        </p:spPr>
        <p:txBody>
          <a:bodyPr/>
          <a:lstStyle/>
          <a:p>
            <a:r>
              <a:rPr lang="en-GB" dirty="0" smtClean="0"/>
              <a:t>How </a:t>
            </a:r>
            <a:r>
              <a:rPr lang="en-GB" dirty="0"/>
              <a:t>will EDIP deliver</a:t>
            </a:r>
            <a:r>
              <a:rPr lang="en-GB" dirty="0" smtClean="0"/>
              <a:t>? 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3771528"/>
            <a:ext cx="9144000" cy="225905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0" y="1547500"/>
            <a:ext cx="9144000" cy="22240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51520" y="1988840"/>
            <a:ext cx="2520280" cy="158417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Register</a:t>
            </a:r>
          </a:p>
          <a:p>
            <a:pPr algn="ctr"/>
            <a:r>
              <a:rPr lang="en-GB" b="1" dirty="0" smtClean="0"/>
              <a:t>Existing networks</a:t>
            </a:r>
          </a:p>
          <a:p>
            <a:pPr algn="ctr"/>
            <a:endParaRPr lang="en-GB" b="1" dirty="0"/>
          </a:p>
        </p:txBody>
      </p:sp>
      <p:sp>
        <p:nvSpPr>
          <p:cNvPr id="9" name="Rounded Rectangle 8"/>
          <p:cNvSpPr/>
          <p:nvPr/>
        </p:nvSpPr>
        <p:spPr>
          <a:xfrm>
            <a:off x="3203848" y="1988840"/>
            <a:ext cx="2520280" cy="158417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Analyse</a:t>
            </a:r>
          </a:p>
          <a:p>
            <a:pPr algn="ctr"/>
            <a:r>
              <a:rPr lang="en-GB" b="1" dirty="0" smtClean="0"/>
              <a:t>Registrations analysed and gaps identified</a:t>
            </a:r>
          </a:p>
          <a:p>
            <a:pPr algn="ctr"/>
            <a:endParaRPr lang="en-GB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6156176" y="1988840"/>
            <a:ext cx="2520280" cy="158417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Strategy</a:t>
            </a:r>
          </a:p>
          <a:p>
            <a:pPr algn="ctr"/>
            <a:r>
              <a:rPr lang="en-GB" b="1" dirty="0" smtClean="0"/>
              <a:t>Strategic plan to address gaps</a:t>
            </a:r>
          </a:p>
          <a:p>
            <a:pPr algn="ctr"/>
            <a:endParaRPr lang="en-GB" b="1" dirty="0"/>
          </a:p>
        </p:txBody>
      </p:sp>
      <p:sp>
        <p:nvSpPr>
          <p:cNvPr id="11" name="Right Arrow 10"/>
          <p:cNvSpPr/>
          <p:nvPr/>
        </p:nvSpPr>
        <p:spPr>
          <a:xfrm>
            <a:off x="2846336" y="2655508"/>
            <a:ext cx="288032" cy="55746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>
            <a:off x="5796136" y="2655507"/>
            <a:ext cx="288032" cy="557469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3134368" y="4032624"/>
            <a:ext cx="2520280" cy="158417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Research</a:t>
            </a:r>
          </a:p>
          <a:p>
            <a:pPr algn="ctr"/>
            <a:r>
              <a:rPr lang="en-GB" b="1" dirty="0" smtClean="0"/>
              <a:t>Use these people to test ideas</a:t>
            </a:r>
          </a:p>
          <a:p>
            <a:pPr algn="ctr"/>
            <a:endParaRPr lang="en-GB" b="1" dirty="0"/>
          </a:p>
        </p:txBody>
      </p:sp>
      <p:sp>
        <p:nvSpPr>
          <p:cNvPr id="14" name="Bent-Up Arrow 13"/>
          <p:cNvSpPr/>
          <p:nvPr/>
        </p:nvSpPr>
        <p:spPr>
          <a:xfrm rot="5400000">
            <a:off x="1466655" y="3726033"/>
            <a:ext cx="1584176" cy="1566174"/>
          </a:xfrm>
          <a:prstGeom prst="bentUpArrow">
            <a:avLst>
              <a:gd name="adj1" fmla="val 13449"/>
              <a:gd name="adj2" fmla="val 25000"/>
              <a:gd name="adj3" fmla="val 1732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6084168" y="4059560"/>
            <a:ext cx="2520280" cy="158417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2"/>
                </a:solidFill>
              </a:rPr>
              <a:t>Develop</a:t>
            </a:r>
          </a:p>
          <a:p>
            <a:pPr algn="ctr"/>
            <a:r>
              <a:rPr lang="en-GB" b="1" dirty="0" smtClean="0"/>
              <a:t>Based on insights</a:t>
            </a:r>
          </a:p>
          <a:p>
            <a:pPr algn="ctr"/>
            <a:endParaRPr lang="en-GB" b="1" dirty="0"/>
          </a:p>
        </p:txBody>
      </p:sp>
      <p:sp>
        <p:nvSpPr>
          <p:cNvPr id="16" name="Right Arrow 15"/>
          <p:cNvSpPr/>
          <p:nvPr/>
        </p:nvSpPr>
        <p:spPr>
          <a:xfrm>
            <a:off x="5724128" y="4545977"/>
            <a:ext cx="288032" cy="557469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67544" y="154750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2"/>
                </a:solidFill>
              </a:rPr>
              <a:t>Building the audience</a:t>
            </a:r>
            <a:endParaRPr lang="en-GB" b="1" dirty="0">
              <a:solidFill>
                <a:schemeClr val="bg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8313" y="5661248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2"/>
                </a:solidFill>
              </a:rPr>
              <a:t>Using the growing audience to build the Platform</a:t>
            </a:r>
            <a:endParaRPr lang="en-GB" b="1" dirty="0">
              <a:solidFill>
                <a:schemeClr val="bg2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-36512" y="6237312"/>
            <a:ext cx="918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tx2"/>
              </a:buClr>
            </a:pPr>
            <a:r>
              <a:rPr lang="en-GB" sz="2400" b="1" dirty="0">
                <a:latin typeface="Georgia" panose="02040502050405020303" pitchFamily="18" charset="0"/>
              </a:rPr>
              <a:t>Register your interest on </a:t>
            </a:r>
            <a:r>
              <a:rPr lang="en-GB" sz="2400" b="1" dirty="0">
                <a:solidFill>
                  <a:srgbClr val="FF0000"/>
                </a:solidFill>
                <a:latin typeface="Georgia" panose="02040502050405020303" pitchFamily="18" charset="0"/>
              </a:rPr>
              <a:t>www.designplatform.eu </a:t>
            </a:r>
            <a:endParaRPr lang="en-GB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196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next?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497" y="1556791"/>
            <a:ext cx="8209778" cy="4278089"/>
          </a:xfrm>
        </p:spPr>
        <p:txBody>
          <a:bodyPr/>
          <a:lstStyle/>
          <a:p>
            <a:endParaRPr lang="en-GB" sz="3200" dirty="0">
              <a:latin typeface="Georgia" panose="02040502050405020303" pitchFamily="18" charset="0"/>
            </a:endParaRP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>
                <a:latin typeface="Georgia" panose="02040502050405020303" pitchFamily="18" charset="0"/>
              </a:rPr>
              <a:t>Register your interest through the mailing list </a:t>
            </a: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endParaRPr lang="en-GB" sz="3200" dirty="0">
              <a:latin typeface="Georgia" panose="02040502050405020303" pitchFamily="18" charset="0"/>
            </a:endParaRP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Suggest </a:t>
            </a:r>
            <a:r>
              <a:rPr lang="en-GB" sz="3200" dirty="0">
                <a:latin typeface="Georgia" panose="02040502050405020303" pitchFamily="18" charset="0"/>
              </a:rPr>
              <a:t>resources for inclusion </a:t>
            </a: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endParaRPr lang="en-GB" sz="3200" dirty="0" smtClean="0">
              <a:latin typeface="Georgia" panose="02040502050405020303" pitchFamily="18" charset="0"/>
            </a:endParaRP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Next iteration of </a:t>
            </a:r>
            <a:r>
              <a:rPr lang="en-GB" sz="3200" dirty="0">
                <a:latin typeface="Georgia" panose="02040502050405020303" pitchFamily="18" charset="0"/>
              </a:rPr>
              <a:t>site to be launched (end of </a:t>
            </a:r>
            <a:r>
              <a:rPr lang="en-GB" sz="3200" dirty="0" smtClean="0">
                <a:latin typeface="Georgia" panose="02040502050405020303" pitchFamily="18" charset="0"/>
              </a:rPr>
              <a:t>May)</a:t>
            </a: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endParaRPr lang="en-GB" sz="3200" dirty="0" smtClean="0">
              <a:latin typeface="Georgia" panose="02040502050405020303" pitchFamily="18" charset="0"/>
            </a:endParaRP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 smtClean="0">
                <a:latin typeface="Georgia" panose="02040502050405020303" pitchFamily="18" charset="0"/>
              </a:rPr>
              <a:t>To be known as Design for Europe</a:t>
            </a: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endParaRPr lang="en-GB" sz="3200" dirty="0" smtClean="0">
              <a:latin typeface="Georgia" panose="02040502050405020303" pitchFamily="18" charset="0"/>
            </a:endParaRPr>
          </a:p>
          <a:p>
            <a:pPr marL="361950" indent="-361950">
              <a:buClr>
                <a:schemeClr val="tx2"/>
              </a:buClr>
              <a:buFont typeface="Arial" pitchFamily="34" charset="0"/>
              <a:buChar char="•"/>
            </a:pPr>
            <a:r>
              <a:rPr lang="en-GB" sz="3200" dirty="0">
                <a:latin typeface="Georgia" panose="02040502050405020303" pitchFamily="18" charset="0"/>
              </a:rPr>
              <a:t>Bi-monthly e-newsletter (end of </a:t>
            </a:r>
            <a:r>
              <a:rPr lang="en-GB" sz="3200" dirty="0" smtClean="0">
                <a:latin typeface="Georgia" panose="02040502050405020303" pitchFamily="18" charset="0"/>
              </a:rPr>
              <a:t>May)</a:t>
            </a: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endParaRPr lang="en-GB" sz="3200" dirty="0" smtClean="0">
              <a:latin typeface="Georgia" panose="02040502050405020303" pitchFamily="18" charset="0"/>
            </a:endParaRPr>
          </a:p>
          <a:p>
            <a:pPr marL="0" indent="-266700">
              <a:buClr>
                <a:schemeClr val="tx2"/>
              </a:buClr>
              <a:buFont typeface="Arial" pitchFamily="34" charset="0"/>
              <a:buChar char="•"/>
            </a:pPr>
            <a:endParaRPr lang="en-GB" sz="3200" dirty="0">
              <a:latin typeface="Georgia" panose="02040502050405020303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 rot="10800000" flipV="1">
            <a:off x="-36512" y="5834881"/>
            <a:ext cx="918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tx2"/>
              </a:buClr>
            </a:pPr>
            <a:r>
              <a:rPr lang="en-GB" sz="2400" b="1" dirty="0">
                <a:latin typeface="Georgia" panose="02040502050405020303" pitchFamily="18" charset="0"/>
              </a:rPr>
              <a:t>Register your interest on </a:t>
            </a:r>
            <a:r>
              <a:rPr lang="en-GB" sz="2400" b="1" dirty="0">
                <a:solidFill>
                  <a:srgbClr val="FF0000"/>
                </a:solidFill>
                <a:latin typeface="Georgia" panose="02040502050405020303" pitchFamily="18" charset="0"/>
              </a:rPr>
              <a:t>www.designplatform.eu </a:t>
            </a:r>
            <a:endParaRPr lang="en-GB" sz="2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96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497" y="2060848"/>
            <a:ext cx="8208963" cy="4524799"/>
          </a:xfrm>
        </p:spPr>
        <p:txBody>
          <a:bodyPr>
            <a:normAutofit/>
          </a:bodyPr>
          <a:lstStyle/>
          <a:p>
            <a:pPr marL="0" indent="0"/>
            <a:r>
              <a:rPr lang="en-GB" sz="2600" b="1" dirty="0" smtClean="0">
                <a:latin typeface="Arial"/>
                <a:cs typeface="Arial"/>
              </a:rPr>
              <a:t>Claire </a:t>
            </a:r>
            <a:r>
              <a:rPr lang="en-GB" sz="2600" b="1" dirty="0" err="1" smtClean="0">
                <a:latin typeface="Arial"/>
                <a:cs typeface="Arial"/>
              </a:rPr>
              <a:t>Fennelow</a:t>
            </a:r>
            <a:r>
              <a:rPr lang="en-GB" sz="2600" b="1" dirty="0">
                <a:latin typeface="Arial"/>
                <a:cs typeface="Arial"/>
              </a:rPr>
              <a:t/>
            </a:r>
            <a:br>
              <a:rPr lang="en-GB" sz="2600" b="1" dirty="0">
                <a:latin typeface="Arial"/>
                <a:cs typeface="Arial"/>
              </a:rPr>
            </a:br>
            <a:r>
              <a:rPr lang="en-GB" sz="2600" dirty="0" smtClean="0"/>
              <a:t>Programme Lead, </a:t>
            </a:r>
            <a:r>
              <a:rPr lang="en-GB" sz="2600" dirty="0" smtClean="0">
                <a:solidFill>
                  <a:schemeClr val="bg1"/>
                </a:solidFill>
              </a:rPr>
              <a:t>European Design Innovation Platform (EDIP)</a:t>
            </a:r>
          </a:p>
          <a:p>
            <a:pPr marL="0" indent="0"/>
            <a:endParaRPr lang="en-GB" sz="2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Claire.fennelow@designcouncil.org.uk</a:t>
            </a:r>
          </a:p>
          <a:p>
            <a:pPr marL="0" indent="0"/>
            <a:r>
              <a:rPr lang="en-GB" sz="2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www.designplatform.eu</a:t>
            </a:r>
            <a:endParaRPr lang="en-GB" sz="2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524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C CABE powerpoint template 2012">
  <a:themeElements>
    <a:clrScheme name="Custom 3">
      <a:dk1>
        <a:srgbClr val="808285"/>
      </a:dk1>
      <a:lt1>
        <a:srgbClr val="FFFFFF"/>
      </a:lt1>
      <a:dk2>
        <a:srgbClr val="FF0000"/>
      </a:dk2>
      <a:lt2>
        <a:srgbClr val="666465"/>
      </a:lt2>
      <a:accent1>
        <a:srgbClr val="FFA01E"/>
      </a:accent1>
      <a:accent2>
        <a:srgbClr val="F06EA5"/>
      </a:accent2>
      <a:accent3>
        <a:srgbClr val="4B82C8"/>
      </a:accent3>
      <a:accent4>
        <a:srgbClr val="00BEE6"/>
      </a:accent4>
      <a:accent5>
        <a:srgbClr val="FFDC00"/>
      </a:accent5>
      <a:accent6>
        <a:srgbClr val="50B946"/>
      </a:accent6>
      <a:hlink>
        <a:srgbClr val="FF0000"/>
      </a:hlink>
      <a:folHlink>
        <a:srgbClr val="66646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EB0D872D8EFB4FBD6C24E33E690636" ma:contentTypeVersion="0" ma:contentTypeDescription="Create a new document." ma:contentTypeScope="" ma:versionID="e60579242e2a55d2def29155f6347771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2FA79AD-7EFE-4E93-B903-0CBC28053D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1EF377C-9B00-4164-991A-9D61794000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A60A557-93E4-4711-BBB5-05DA08CF7A08}">
  <ds:schemaRefs>
    <ds:schemaRef ds:uri="http://purl.org/dc/dcmitype/"/>
    <ds:schemaRef ds:uri="http://purl.org/dc/terms/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1987</TotalTime>
  <Words>874</Words>
  <Application>Microsoft Office PowerPoint</Application>
  <PresentationFormat>Diavetítés a képernyőre (4:3 oldalarány)</PresentationFormat>
  <Paragraphs>247</Paragraphs>
  <Slides>49</Slides>
  <Notes>48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0" baseType="lpstr">
      <vt:lpstr>DC CABE powerpoint template 2012</vt:lpstr>
      <vt:lpstr>Design for innovation in Europe  – a vision for the next three years</vt:lpstr>
      <vt:lpstr>Agenda</vt:lpstr>
      <vt:lpstr>3. dia</vt:lpstr>
      <vt:lpstr>Our operating model</vt:lpstr>
      <vt:lpstr>Policy and advocacy </vt:lpstr>
      <vt:lpstr>Championing  great design to improve lives</vt:lpstr>
      <vt:lpstr>What is design worth?</vt:lpstr>
      <vt:lpstr>Starting with “to whom”…</vt:lpstr>
      <vt:lpstr>9. dia</vt:lpstr>
      <vt:lpstr>The underlying principle</vt:lpstr>
      <vt:lpstr>11. dia</vt:lpstr>
      <vt:lpstr>12. dia</vt:lpstr>
      <vt:lpstr>13. dia</vt:lpstr>
      <vt:lpstr>Embedding Design </vt:lpstr>
      <vt:lpstr>And the difference it makes? 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Design = Growth</vt:lpstr>
      <vt:lpstr>2014 How we got here…  </vt:lpstr>
      <vt:lpstr>37. dia</vt:lpstr>
      <vt:lpstr>38. dia</vt:lpstr>
      <vt:lpstr>Action Plan for Design-Driven Innovation</vt:lpstr>
      <vt:lpstr>Delivering the Action Plan</vt:lpstr>
      <vt:lpstr>2014 and beyond…  European Design Innovation Platform (EDIP) </vt:lpstr>
      <vt:lpstr>The EDIP concept</vt:lpstr>
      <vt:lpstr>Pockets of interest and expertise</vt:lpstr>
      <vt:lpstr>The EDIP consortium</vt:lpstr>
      <vt:lpstr>45. dia</vt:lpstr>
      <vt:lpstr>What will EDIP deliver?  </vt:lpstr>
      <vt:lpstr>How will EDIP deliver?  </vt:lpstr>
      <vt:lpstr>What next?</vt:lpstr>
      <vt:lpstr>Contact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</dc:creator>
  <cp:lastModifiedBy>szerenyisz</cp:lastModifiedBy>
  <cp:revision>205</cp:revision>
  <cp:lastPrinted>2014-04-16T13:16:50Z</cp:lastPrinted>
  <dcterms:created xsi:type="dcterms:W3CDTF">2014-05-28T20:23:19Z</dcterms:created>
  <dcterms:modified xsi:type="dcterms:W3CDTF">2014-06-03T10:19:21Z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0x0101003CEB0D872D8EFB4FBD6C24E33E690636</vt:lpwstr>
  </property>
</Properties>
</file>