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26" r:id="rId1"/>
  </p:sldMasterIdLst>
  <p:notesMasterIdLst>
    <p:notesMasterId r:id="rId12"/>
  </p:notesMasterIdLst>
  <p:handoutMasterIdLst>
    <p:handoutMasterId r:id="rId13"/>
  </p:handoutMasterIdLst>
  <p:sldIdLst>
    <p:sldId id="275" r:id="rId2"/>
    <p:sldId id="283" r:id="rId3"/>
    <p:sldId id="295" r:id="rId4"/>
    <p:sldId id="368" r:id="rId5"/>
    <p:sldId id="369" r:id="rId6"/>
    <p:sldId id="370" r:id="rId7"/>
    <p:sldId id="371" r:id="rId8"/>
    <p:sldId id="372" r:id="rId9"/>
    <p:sldId id="373" r:id="rId10"/>
    <p:sldId id="375" r:id="rId11"/>
  </p:sldIdLst>
  <p:sldSz cx="10693400" cy="6016625"/>
  <p:notesSz cx="6735763" cy="9866313"/>
  <p:defaultTextStyle>
    <a:defPPr>
      <a:defRPr lang="en-GB"/>
    </a:defPPr>
    <a:lvl1pPr algn="l" defTabSz="1041400" rtl="0" fontAlgn="base">
      <a:spcBef>
        <a:spcPct val="20000"/>
      </a:spcBef>
      <a:spcAft>
        <a:spcPct val="0"/>
      </a:spcAft>
      <a:buClr>
        <a:schemeClr val="accent1"/>
      </a:buClr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519113" indent="-61913" algn="l" defTabSz="1041400" rtl="0" fontAlgn="base">
      <a:spcBef>
        <a:spcPct val="20000"/>
      </a:spcBef>
      <a:spcAft>
        <a:spcPct val="0"/>
      </a:spcAft>
      <a:buClr>
        <a:schemeClr val="accent1"/>
      </a:buClr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1041400" indent="-127000" algn="l" defTabSz="1041400" rtl="0" fontAlgn="base">
      <a:spcBef>
        <a:spcPct val="20000"/>
      </a:spcBef>
      <a:spcAft>
        <a:spcPct val="0"/>
      </a:spcAft>
      <a:buClr>
        <a:schemeClr val="accent1"/>
      </a:buClr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562100" indent="-190500" algn="l" defTabSz="1041400" rtl="0" fontAlgn="base">
      <a:spcBef>
        <a:spcPct val="20000"/>
      </a:spcBef>
      <a:spcAft>
        <a:spcPct val="0"/>
      </a:spcAft>
      <a:buClr>
        <a:schemeClr val="accent1"/>
      </a:buClr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2084388" indent="-255588" algn="l" defTabSz="1041400" rtl="0" fontAlgn="base">
      <a:spcBef>
        <a:spcPct val="20000"/>
      </a:spcBef>
      <a:spcAft>
        <a:spcPct val="0"/>
      </a:spcAft>
      <a:buClr>
        <a:schemeClr val="accent1"/>
      </a:buClr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0E2"/>
    <a:srgbClr val="036672"/>
    <a:srgbClr val="951102"/>
    <a:srgbClr val="015699"/>
    <a:srgbClr val="1B1464"/>
    <a:srgbClr val="3B1C0A"/>
    <a:srgbClr val="F07B07"/>
    <a:srgbClr val="FC1F0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801" autoAdjust="0"/>
    <p:restoredTop sz="87545" autoAdjust="0"/>
  </p:normalViewPr>
  <p:slideViewPr>
    <p:cSldViewPr snapToGrid="0">
      <p:cViewPr>
        <p:scale>
          <a:sx n="80" d="100"/>
          <a:sy n="80" d="100"/>
        </p:scale>
        <p:origin x="-276" y="-642"/>
      </p:cViewPr>
      <p:guideLst>
        <p:guide orient="horz" pos="425"/>
        <p:guide pos="2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7825" cy="492125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6350" y="0"/>
            <a:ext cx="2917825" cy="492125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r">
              <a:defRPr sz="1200"/>
            </a:lvl1pPr>
          </a:lstStyle>
          <a:p>
            <a:pPr>
              <a:defRPr/>
            </a:pPr>
            <a:fld id="{EE8064AA-83B3-4289-9D42-742862A33A4B}" type="datetimeFigureOut">
              <a:rPr lang="en-US"/>
              <a:pPr>
                <a:defRPr/>
              </a:pPr>
              <a:t>10/13/2010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2600"/>
            <a:ext cx="2917825" cy="492125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6350" y="9372600"/>
            <a:ext cx="2917825" cy="492125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r">
              <a:defRPr sz="1200"/>
            </a:lvl1pPr>
          </a:lstStyle>
          <a:p>
            <a:pPr>
              <a:defRPr/>
            </a:pPr>
            <a:fld id="{B1D7E5FC-797A-4188-A85E-EAC3DCE0FC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01" tIns="45450" rIns="90901" bIns="45450" numCol="1" anchor="t" anchorCtr="0" compatLnSpc="1">
            <a:prstTxWarp prst="textNoShape">
              <a:avLst/>
            </a:prstTxWarp>
          </a:bodyPr>
          <a:lstStyle>
            <a:lvl1pPr defTabSz="1036673" eaLnBrk="0" hangingPunct="0">
              <a:spcBef>
                <a:spcPct val="0"/>
              </a:spcBef>
              <a:buClrTx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01" tIns="45450" rIns="90901" bIns="45450" numCol="1" anchor="t" anchorCtr="0" compatLnSpc="1">
            <a:prstTxWarp prst="textNoShape">
              <a:avLst/>
            </a:prstTxWarp>
          </a:bodyPr>
          <a:lstStyle>
            <a:lvl1pPr algn="r" defTabSz="1036673" eaLnBrk="0" hangingPunct="0">
              <a:spcBef>
                <a:spcPct val="0"/>
              </a:spcBef>
              <a:buClrTx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24B6706-6AE4-4643-9F25-D242E608F312}" type="datetimeFigureOut">
              <a:rPr lang="en-GB"/>
              <a:pPr>
                <a:defRPr/>
              </a:pPr>
              <a:t>13/10/2010</a:t>
            </a:fld>
            <a:endParaRPr lang="en-GB"/>
          </a:p>
        </p:txBody>
      </p:sp>
      <p:sp>
        <p:nvSpPr>
          <p:cNvPr id="553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0963" y="741363"/>
            <a:ext cx="6573837" cy="3698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6300"/>
            <a:ext cx="5389563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01" tIns="45450" rIns="90901" bIns="45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01" tIns="45450" rIns="90901" bIns="45450" numCol="1" anchor="b" anchorCtr="0" compatLnSpc="1">
            <a:prstTxWarp prst="textNoShape">
              <a:avLst/>
            </a:prstTxWarp>
          </a:bodyPr>
          <a:lstStyle>
            <a:lvl1pPr defTabSz="1036673" eaLnBrk="0" hangingPunct="0">
              <a:spcBef>
                <a:spcPct val="0"/>
              </a:spcBef>
              <a:buClrTx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01" tIns="45450" rIns="90901" bIns="45450" numCol="1" anchor="b" anchorCtr="0" compatLnSpc="1">
            <a:prstTxWarp prst="textNoShape">
              <a:avLst/>
            </a:prstTxWarp>
          </a:bodyPr>
          <a:lstStyle>
            <a:lvl1pPr algn="r" defTabSz="1036673" eaLnBrk="0" hangingPunct="0">
              <a:spcBef>
                <a:spcPct val="0"/>
              </a:spcBef>
              <a:buClrTx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860FCF1-F948-431C-8554-124CBBB1F9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5646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75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04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34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963" y="741363"/>
            <a:ext cx="6573837" cy="3698875"/>
          </a:xfrm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1035050"/>
            <a:fld id="{E7682DCE-044A-48D3-8D13-0B5F196EE531}" type="slidenum">
              <a:rPr lang="en-GB" smtClean="0">
                <a:latin typeface="Arial" charset="0"/>
              </a:rPr>
              <a:pPr defTabSz="1035050"/>
              <a:t>1</a:t>
            </a:fld>
            <a:endParaRPr lang="en-GB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963" y="741363"/>
            <a:ext cx="6573837" cy="3698875"/>
          </a:xfrm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963" y="741363"/>
            <a:ext cx="6573837" cy="3698875"/>
          </a:xfrm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963" y="741363"/>
            <a:ext cx="6573837" cy="3698875"/>
          </a:xfrm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963" y="741363"/>
            <a:ext cx="6573837" cy="3698875"/>
          </a:xfrm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963" y="741363"/>
            <a:ext cx="6573837" cy="3698875"/>
          </a:xfrm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963" y="741363"/>
            <a:ext cx="6573837" cy="3698875"/>
          </a:xfrm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963" y="741363"/>
            <a:ext cx="6573837" cy="3698875"/>
          </a:xfrm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963" y="741363"/>
            <a:ext cx="6573837" cy="3698875"/>
          </a:xfrm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963" y="741363"/>
            <a:ext cx="6573837" cy="3698875"/>
          </a:xfrm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1035050"/>
            <a:fld id="{E7682DCE-044A-48D3-8D13-0B5F196EE531}" type="slidenum">
              <a:rPr lang="en-GB" smtClean="0">
                <a:latin typeface="Arial" charset="0"/>
              </a:rPr>
              <a:pPr defTabSz="1035050"/>
              <a:t>10</a:t>
            </a:fld>
            <a:endParaRPr lang="en-GB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01690" y="1868488"/>
            <a:ext cx="9090026" cy="1290637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03376" y="3409950"/>
            <a:ext cx="7486650" cy="15367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4551" y="3865564"/>
            <a:ext cx="9090026" cy="1195387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44551" y="2549525"/>
            <a:ext cx="9090026" cy="13160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68302" y="1119189"/>
            <a:ext cx="4902200" cy="445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22900" y="1119189"/>
            <a:ext cx="4902200" cy="445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4990" y="241301"/>
            <a:ext cx="9623425" cy="1001713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4988" y="1346201"/>
            <a:ext cx="4724399" cy="5619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34988" y="1908175"/>
            <a:ext cx="4724399" cy="3467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432424" y="1346201"/>
            <a:ext cx="4725988" cy="5619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432424" y="1908175"/>
            <a:ext cx="4725988" cy="3467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4989" y="239714"/>
            <a:ext cx="3517900" cy="10191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81475" y="239713"/>
            <a:ext cx="5976938" cy="5135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4989" y="1258889"/>
            <a:ext cx="3517900" cy="4116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95501" y="4211639"/>
            <a:ext cx="6416674" cy="4968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095501" y="538164"/>
            <a:ext cx="6416674" cy="36099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095501" y="4708525"/>
            <a:ext cx="6416674" cy="7064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835901" y="311150"/>
            <a:ext cx="2489201" cy="5265738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68299" y="311150"/>
            <a:ext cx="7315200" cy="5265738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Temp-2-B.jp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" y="1"/>
            <a:ext cx="10693400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4" descr="White_swoosh.pn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626602" y="61913"/>
            <a:ext cx="6810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Title Placeholder 1"/>
          <p:cNvSpPr>
            <a:spLocks noGrp="1"/>
          </p:cNvSpPr>
          <p:nvPr>
            <p:ph type="title"/>
          </p:nvPr>
        </p:nvSpPr>
        <p:spPr bwMode="auto">
          <a:xfrm>
            <a:off x="368302" y="311150"/>
            <a:ext cx="9313864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TITLE HERE CAPS</a:t>
            </a:r>
            <a:endParaRPr lang="en-GB" smtClean="0"/>
          </a:p>
        </p:txBody>
      </p:sp>
      <p:sp>
        <p:nvSpPr>
          <p:cNvPr id="4711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8301" y="1119189"/>
            <a:ext cx="99568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pic>
        <p:nvPicPr>
          <p:cNvPr id="47111" name="Picture 4" descr="White_swoosh.pn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626602" y="61913"/>
            <a:ext cx="6810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2" name="Picture 4" descr="White_swoosh.png"/>
          <p:cNvPicPr>
            <a:picLocks noChangeAspect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9626602" y="61913"/>
            <a:ext cx="6810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3" name="Picture 6" descr="http://fhb.hu/dl/upload/menu/logo_fhb.p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9712326" y="5689601"/>
            <a:ext cx="981074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 userDrawn="1"/>
        </p:nvSpPr>
        <p:spPr>
          <a:xfrm>
            <a:off x="9393382" y="5320146"/>
            <a:ext cx="1288143" cy="6846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81" r:id="rId1"/>
    <p:sldLayoutId id="2147484982" r:id="rId2"/>
    <p:sldLayoutId id="2147484983" r:id="rId3"/>
    <p:sldLayoutId id="2147484984" r:id="rId4"/>
    <p:sldLayoutId id="2147484985" r:id="rId5"/>
    <p:sldLayoutId id="2147484986" r:id="rId6"/>
    <p:sldLayoutId id="2147484987" r:id="rId7"/>
    <p:sldLayoutId id="2147484988" r:id="rId8"/>
    <p:sldLayoutId id="2147484989" r:id="rId9"/>
    <p:sldLayoutId id="2147484990" r:id="rId10"/>
    <p:sldLayoutId id="2147484991" r:id="rId11"/>
    <p:sldLayoutId id="2147484992" r:id="rId12"/>
  </p:sldLayoutIdLst>
  <p:txStyles>
    <p:titleStyle>
      <a:lvl1pPr algn="l" defTabSz="1041400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5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1041400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500">
          <a:solidFill>
            <a:schemeClr val="accent1"/>
          </a:solidFill>
          <a:latin typeface="Calibri" pitchFamily="34" charset="0"/>
        </a:defRPr>
      </a:lvl2pPr>
      <a:lvl3pPr algn="l" defTabSz="1041400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500">
          <a:solidFill>
            <a:schemeClr val="accent1"/>
          </a:solidFill>
          <a:latin typeface="Calibri" pitchFamily="34" charset="0"/>
        </a:defRPr>
      </a:lvl3pPr>
      <a:lvl4pPr algn="l" defTabSz="1041400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500">
          <a:solidFill>
            <a:schemeClr val="accent1"/>
          </a:solidFill>
          <a:latin typeface="Calibri" pitchFamily="34" charset="0"/>
        </a:defRPr>
      </a:lvl4pPr>
      <a:lvl5pPr algn="l" defTabSz="1041400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500">
          <a:solidFill>
            <a:schemeClr val="accent1"/>
          </a:solidFill>
          <a:latin typeface="Calibri" pitchFamily="34" charset="0"/>
        </a:defRPr>
      </a:lvl5pPr>
      <a:lvl6pPr marL="457200" algn="l" defTabSz="1041400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500">
          <a:solidFill>
            <a:schemeClr val="accent1"/>
          </a:solidFill>
          <a:latin typeface="Calibri" pitchFamily="34" charset="0"/>
        </a:defRPr>
      </a:lvl6pPr>
      <a:lvl7pPr marL="914400" algn="l" defTabSz="1041400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500">
          <a:solidFill>
            <a:schemeClr val="accent1"/>
          </a:solidFill>
          <a:latin typeface="Calibri" pitchFamily="34" charset="0"/>
        </a:defRPr>
      </a:lvl7pPr>
      <a:lvl8pPr marL="1371600" algn="l" defTabSz="1041400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500">
          <a:solidFill>
            <a:schemeClr val="accent1"/>
          </a:solidFill>
          <a:latin typeface="Calibri" pitchFamily="34" charset="0"/>
        </a:defRPr>
      </a:lvl8pPr>
      <a:lvl9pPr marL="1828800" algn="l" defTabSz="1041400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500">
          <a:solidFill>
            <a:schemeClr val="accent1"/>
          </a:solidFill>
          <a:latin typeface="Calibri" pitchFamily="34" charset="0"/>
        </a:defRPr>
      </a:lvl9pPr>
    </p:titleStyle>
    <p:bodyStyle>
      <a:lvl1pPr marL="342900" indent="-342900" algn="l" defTabSz="10414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defRPr sz="2000">
          <a:solidFill>
            <a:srgbClr val="00A0E2"/>
          </a:solidFill>
          <a:latin typeface="+mn-lt"/>
          <a:ea typeface="+mn-ea"/>
          <a:cs typeface="+mn-cs"/>
        </a:defRPr>
      </a:lvl1pPr>
      <a:lvl2pPr marL="625475" indent="-269875" algn="l" defTabSz="10414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>
          <a:solidFill>
            <a:srgbClr val="00A0E2"/>
          </a:solidFill>
          <a:latin typeface="+mn-lt"/>
        </a:defRPr>
      </a:lvl2pPr>
      <a:lvl3pPr marL="981075" indent="-261938" algn="l" defTabSz="10414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>
          <a:solidFill>
            <a:srgbClr val="00A0E2"/>
          </a:solidFill>
          <a:latin typeface="+mn-lt"/>
        </a:defRPr>
      </a:lvl3pPr>
      <a:lvl4pPr marL="1344613" indent="-269875" algn="l" defTabSz="10414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400">
          <a:solidFill>
            <a:srgbClr val="00A0E2"/>
          </a:solidFill>
          <a:latin typeface="+mn-lt"/>
        </a:defRPr>
      </a:lvl4pPr>
      <a:lvl5pPr marL="1700213" indent="-260350" algn="l" defTabSz="10414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400">
          <a:solidFill>
            <a:srgbClr val="00A0E2"/>
          </a:solidFill>
          <a:latin typeface="+mn-lt"/>
        </a:defRPr>
      </a:lvl5pPr>
      <a:lvl6pPr marL="2157413" indent="-260350" algn="l" defTabSz="10414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•"/>
        <a:defRPr sz="1400">
          <a:solidFill>
            <a:srgbClr val="7F7F7F"/>
          </a:solidFill>
          <a:latin typeface="+mn-lt"/>
        </a:defRPr>
      </a:lvl6pPr>
      <a:lvl7pPr marL="2614613" indent="-260350" algn="l" defTabSz="10414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•"/>
        <a:defRPr sz="1400">
          <a:solidFill>
            <a:srgbClr val="7F7F7F"/>
          </a:solidFill>
          <a:latin typeface="+mn-lt"/>
        </a:defRPr>
      </a:lvl7pPr>
      <a:lvl8pPr marL="3071813" indent="-260350" algn="l" defTabSz="10414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•"/>
        <a:defRPr sz="1400">
          <a:solidFill>
            <a:srgbClr val="7F7F7F"/>
          </a:solidFill>
          <a:latin typeface="+mn-lt"/>
        </a:defRPr>
      </a:lvl8pPr>
      <a:lvl9pPr marL="3529013" indent="-260350" algn="l" defTabSz="10414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•"/>
        <a:defRPr sz="1400">
          <a:solidFill>
            <a:srgbClr val="7F7F7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Worksheet1.xls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2"/>
          <p:cNvSpPr>
            <a:spLocks/>
          </p:cNvSpPr>
          <p:nvPr/>
        </p:nvSpPr>
        <p:spPr bwMode="auto">
          <a:xfrm>
            <a:off x="582612" y="1665289"/>
            <a:ext cx="9962676" cy="876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spcBef>
                <a:spcPct val="0"/>
              </a:spcBef>
              <a:buClrTx/>
            </a:pPr>
            <a:r>
              <a:rPr lang="hu-HU" sz="3600" dirty="0" smtClean="0">
                <a:solidFill>
                  <a:schemeClr val="accent1"/>
                </a:solidFill>
              </a:rPr>
              <a:t>Hogyan viszonyuljunk a médiaeszközök használatához a válságból való kilábalás után?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4" name="Rectangle 2"/>
          <p:cNvSpPr>
            <a:spLocks/>
          </p:cNvSpPr>
          <p:nvPr/>
        </p:nvSpPr>
        <p:spPr bwMode="auto">
          <a:xfrm>
            <a:off x="723137" y="4489637"/>
            <a:ext cx="9313862" cy="6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2600"/>
              </a:lnSpc>
              <a:spcBef>
                <a:spcPct val="0"/>
              </a:spcBef>
              <a:buClrTx/>
            </a:pPr>
            <a:r>
              <a:rPr lang="hu-HU" i="1" dirty="0" smtClean="0">
                <a:solidFill>
                  <a:schemeClr val="accent1"/>
                </a:solidFill>
              </a:rPr>
              <a:t>Szuromi Péter - ZenithOptimedia</a:t>
            </a:r>
            <a:endParaRPr lang="en-GB" i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Médiapiac</a:t>
            </a:r>
            <a:r>
              <a:rPr lang="en-GB" dirty="0" smtClean="0"/>
              <a:t> </a:t>
            </a:r>
            <a:r>
              <a:rPr lang="en-GB" dirty="0" err="1" smtClean="0"/>
              <a:t>alakulása</a:t>
            </a:r>
            <a:endParaRPr lang="en-GB" dirty="0" smtClean="0"/>
          </a:p>
        </p:txBody>
      </p:sp>
      <p:pic>
        <p:nvPicPr>
          <p:cNvPr id="5120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750" y="1744334"/>
            <a:ext cx="10353675" cy="2422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1" y="5865813"/>
            <a:ext cx="5818908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i="1" dirty="0" err="1">
                <a:solidFill>
                  <a:srgbClr val="00A0E2"/>
                </a:solidFill>
              </a:rPr>
              <a:t>Forrás</a:t>
            </a:r>
            <a:r>
              <a:rPr lang="en-GB" sz="1200" i="1" dirty="0">
                <a:solidFill>
                  <a:srgbClr val="00A0E2"/>
                </a:solidFill>
              </a:rPr>
              <a:t>: Kantar Media, </a:t>
            </a:r>
            <a:r>
              <a:rPr lang="en-GB" sz="1200" i="1" dirty="0" err="1">
                <a:solidFill>
                  <a:srgbClr val="00A0E2"/>
                </a:solidFill>
              </a:rPr>
              <a:t>Szektorranking</a:t>
            </a:r>
            <a:r>
              <a:rPr lang="en-GB" sz="1200" i="1" dirty="0">
                <a:solidFill>
                  <a:srgbClr val="00A0E2"/>
                </a:solidFill>
              </a:rPr>
              <a:t> 2010YTD </a:t>
            </a:r>
            <a:r>
              <a:rPr lang="en-GB" sz="1200" i="1" dirty="0" err="1" smtClean="0">
                <a:solidFill>
                  <a:srgbClr val="00A0E2"/>
                </a:solidFill>
              </a:rPr>
              <a:t>alapján</a:t>
            </a:r>
            <a:r>
              <a:rPr lang="en-GB" sz="1200" i="1" dirty="0" smtClean="0">
                <a:solidFill>
                  <a:srgbClr val="00A0E2"/>
                </a:solidFill>
              </a:rPr>
              <a:t>, </a:t>
            </a:r>
            <a:r>
              <a:rPr lang="en-GB" sz="1200" i="1" dirty="0" err="1" smtClean="0">
                <a:solidFill>
                  <a:srgbClr val="00A0E2"/>
                </a:solidFill>
              </a:rPr>
              <a:t>költések</a:t>
            </a:r>
            <a:r>
              <a:rPr lang="en-GB" sz="1200" i="1" dirty="0" smtClean="0">
                <a:solidFill>
                  <a:srgbClr val="00A0E2"/>
                </a:solidFill>
              </a:rPr>
              <a:t> ‘000 HUF-ban </a:t>
            </a:r>
            <a:r>
              <a:rPr lang="en-GB" sz="1200" i="1" dirty="0" err="1" smtClean="0">
                <a:solidFill>
                  <a:srgbClr val="00A0E2"/>
                </a:solidFill>
              </a:rPr>
              <a:t>és</a:t>
            </a:r>
            <a:r>
              <a:rPr lang="en-GB" sz="1200" i="1" dirty="0" smtClean="0">
                <a:solidFill>
                  <a:srgbClr val="00A0E2"/>
                </a:solidFill>
              </a:rPr>
              <a:t> </a:t>
            </a:r>
            <a:r>
              <a:rPr lang="en-GB" sz="1200" i="1" dirty="0" err="1" smtClean="0">
                <a:solidFill>
                  <a:srgbClr val="00A0E2"/>
                </a:solidFill>
              </a:rPr>
              <a:t>listaáron</a:t>
            </a:r>
            <a:endParaRPr lang="en-GB" sz="1200" i="1" dirty="0">
              <a:solidFill>
                <a:srgbClr val="00A0E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Bank </a:t>
            </a:r>
            <a:r>
              <a:rPr lang="en-GB" dirty="0" err="1" smtClean="0"/>
              <a:t>Kategória</a:t>
            </a:r>
            <a:r>
              <a:rPr lang="en-GB" dirty="0" smtClean="0"/>
              <a:t> – </a:t>
            </a:r>
            <a:r>
              <a:rPr lang="en-GB" dirty="0" err="1" smtClean="0"/>
              <a:t>Szegmens</a:t>
            </a:r>
            <a:r>
              <a:rPr lang="en-GB" dirty="0" smtClean="0"/>
              <a:t> </a:t>
            </a:r>
            <a:r>
              <a:rPr lang="en-GB" dirty="0" err="1" smtClean="0"/>
              <a:t>megoszlás</a:t>
            </a:r>
            <a:endParaRPr lang="en-GB" dirty="0" smtClean="0"/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1" y="1377950"/>
          <a:ext cx="10693400" cy="4167188"/>
        </p:xfrm>
        <a:graphic>
          <a:graphicData uri="http://schemas.openxmlformats.org/presentationml/2006/ole">
            <p:oleObj spid="_x0000_s3074" name="Chart" r:id="rId4" imgW="8829759" imgH="4181349" progId="Excel.Sheet.8">
              <p:embed/>
            </p:oleObj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641270" y="985653"/>
            <a:ext cx="9654638" cy="36813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1600">
                <a:solidFill>
                  <a:srgbClr val="FFFFFF"/>
                </a:solidFill>
              </a:rPr>
              <a:t>	  </a:t>
            </a:r>
            <a:r>
              <a:rPr lang="hu-HU" sz="1600">
                <a:solidFill>
                  <a:srgbClr val="FFFFFF"/>
                </a:solidFill>
              </a:rPr>
              <a:t>35 493 mio	 </a:t>
            </a:r>
            <a:r>
              <a:rPr lang="en-GB" sz="1600">
                <a:solidFill>
                  <a:srgbClr val="FFFFFF"/>
                </a:solidFill>
              </a:rPr>
              <a:t>      </a:t>
            </a:r>
            <a:r>
              <a:rPr lang="hu-HU" sz="1600">
                <a:solidFill>
                  <a:srgbClr val="FFFFFF"/>
                </a:solidFill>
              </a:rPr>
              <a:t>    50 385 mio</a:t>
            </a:r>
            <a:r>
              <a:rPr lang="en-GB" sz="1600">
                <a:solidFill>
                  <a:srgbClr val="FFFFFF"/>
                </a:solidFill>
              </a:rPr>
              <a:t>           58</a:t>
            </a:r>
            <a:r>
              <a:rPr lang="hu-HU" sz="1600">
                <a:solidFill>
                  <a:srgbClr val="FFFFFF"/>
                </a:solidFill>
              </a:rPr>
              <a:t> </a:t>
            </a:r>
            <a:r>
              <a:rPr lang="en-GB" sz="1600">
                <a:solidFill>
                  <a:srgbClr val="FFFFFF"/>
                </a:solidFill>
              </a:rPr>
              <a:t>116</a:t>
            </a:r>
            <a:r>
              <a:rPr lang="hu-HU" sz="1600">
                <a:solidFill>
                  <a:srgbClr val="FFFFFF"/>
                </a:solidFill>
              </a:rPr>
              <a:t> mio           47 040 mio</a:t>
            </a:r>
            <a:r>
              <a:rPr lang="en-GB" sz="1600">
                <a:solidFill>
                  <a:srgbClr val="FFFFFF"/>
                </a:solidFill>
              </a:rPr>
              <a:t>           27 160mio           25 142mio  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76539" y="1055688"/>
            <a:ext cx="701674" cy="2462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1000" b="1" dirty="0">
                <a:solidFill>
                  <a:srgbClr val="036672"/>
                </a:solidFill>
                <a:latin typeface="+mj-lt"/>
              </a:rPr>
              <a:t>+41,9%</a:t>
            </a:r>
            <a:endParaRPr lang="en-US" sz="1000" b="1" dirty="0">
              <a:solidFill>
                <a:srgbClr val="036672"/>
              </a:solidFill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24339" y="1052513"/>
            <a:ext cx="700087" cy="2462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1000" b="1" dirty="0">
                <a:solidFill>
                  <a:srgbClr val="036672"/>
                </a:solidFill>
                <a:latin typeface="+mj-lt"/>
              </a:rPr>
              <a:t>+15,3%</a:t>
            </a:r>
            <a:endParaRPr lang="en-US" sz="1000" b="1" dirty="0">
              <a:solidFill>
                <a:srgbClr val="036672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72139" y="1063626"/>
            <a:ext cx="701674" cy="2462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1000" b="1" dirty="0">
                <a:solidFill>
                  <a:srgbClr val="C00000"/>
                </a:solidFill>
                <a:latin typeface="+mj-lt"/>
              </a:rPr>
              <a:t>-19,1%</a:t>
            </a:r>
            <a:endParaRPr lang="en-US" sz="10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1" y="5834063"/>
            <a:ext cx="3551239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i="1">
                <a:solidFill>
                  <a:srgbClr val="00A0E2"/>
                </a:solidFill>
              </a:rPr>
              <a:t>Forrás: Kantar Media</a:t>
            </a:r>
          </a:p>
        </p:txBody>
      </p:sp>
      <p:sp>
        <p:nvSpPr>
          <p:cNvPr id="3087" name="Line 15"/>
          <p:cNvSpPr>
            <a:spLocks noChangeShapeType="1"/>
          </p:cNvSpPr>
          <p:nvPr/>
        </p:nvSpPr>
        <p:spPr bwMode="auto">
          <a:xfrm flipH="1">
            <a:off x="7345363" y="1282700"/>
            <a:ext cx="12701" cy="356235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" name="TextBox 14"/>
          <p:cNvSpPr txBox="1"/>
          <p:nvPr/>
        </p:nvSpPr>
        <p:spPr>
          <a:xfrm>
            <a:off x="8491539" y="1042988"/>
            <a:ext cx="701674" cy="2462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hu-HU" sz="1000" b="1">
                <a:solidFill>
                  <a:srgbClr val="C00000"/>
                </a:solidFill>
              </a:rPr>
              <a:t>-</a:t>
            </a:r>
            <a:r>
              <a:rPr lang="en-GB" sz="1000" b="1">
                <a:solidFill>
                  <a:srgbClr val="C00000"/>
                </a:solidFill>
              </a:rPr>
              <a:t>7,4</a:t>
            </a:r>
            <a:r>
              <a:rPr lang="hu-HU" sz="1000" b="1">
                <a:solidFill>
                  <a:srgbClr val="C00000"/>
                </a:solidFill>
              </a:rPr>
              <a:t>%</a:t>
            </a:r>
            <a:endParaRPr lang="en-US" sz="10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/>
          </p:cNvSpPr>
          <p:nvPr>
            <p:ph type="title" idx="4294967295"/>
          </p:nvPr>
        </p:nvSpPr>
        <p:spPr>
          <a:xfrm>
            <a:off x="0" y="311150"/>
            <a:ext cx="9313863" cy="350838"/>
          </a:xfrm>
        </p:spPr>
        <p:txBody>
          <a:bodyPr/>
          <a:lstStyle/>
          <a:p>
            <a:r>
              <a:rPr lang="en-GB" dirty="0" err="1" smtClean="0"/>
              <a:t>Milyen</a:t>
            </a:r>
            <a:r>
              <a:rPr lang="en-GB" dirty="0" smtClean="0"/>
              <a:t> </a:t>
            </a:r>
            <a:r>
              <a:rPr lang="en-GB" dirty="0" err="1" smtClean="0"/>
              <a:t>helyzettel</a:t>
            </a:r>
            <a:r>
              <a:rPr lang="en-GB" dirty="0" smtClean="0"/>
              <a:t> </a:t>
            </a:r>
            <a:r>
              <a:rPr lang="en-GB" dirty="0" err="1" smtClean="0"/>
              <a:t>kell</a:t>
            </a:r>
            <a:r>
              <a:rPr lang="en-GB" dirty="0" smtClean="0"/>
              <a:t> </a:t>
            </a:r>
            <a:r>
              <a:rPr lang="en-GB" dirty="0" err="1" smtClean="0"/>
              <a:t>szembenéznie</a:t>
            </a:r>
            <a:r>
              <a:rPr lang="en-GB" dirty="0" smtClean="0"/>
              <a:t> a </a:t>
            </a:r>
            <a:r>
              <a:rPr lang="en-GB" dirty="0" err="1" smtClean="0"/>
              <a:t>szektornak</a:t>
            </a:r>
            <a:r>
              <a:rPr lang="en-GB" dirty="0" smtClean="0"/>
              <a:t> a </a:t>
            </a:r>
            <a:r>
              <a:rPr lang="en-GB" dirty="0" err="1" smtClean="0"/>
              <a:t>válság</a:t>
            </a:r>
            <a:r>
              <a:rPr lang="en-GB" dirty="0" smtClean="0"/>
              <a:t> </a:t>
            </a:r>
            <a:r>
              <a:rPr lang="en-GB" dirty="0" err="1" smtClean="0"/>
              <a:t>végeztével</a:t>
            </a:r>
            <a:r>
              <a:rPr lang="en-GB" dirty="0" smtClean="0"/>
              <a:t>?</a:t>
            </a:r>
            <a:r>
              <a:rPr lang="hu-HU" dirty="0" smtClean="0"/>
              <a:t>	</a:t>
            </a:r>
            <a:endParaRPr lang="en-GB" dirty="0" smtClean="0"/>
          </a:p>
        </p:txBody>
      </p:sp>
      <p:sp>
        <p:nvSpPr>
          <p:cNvPr id="222211" name="Rectangle 3"/>
          <p:cNvSpPr>
            <a:spLocks noGrp="1"/>
          </p:cNvSpPr>
          <p:nvPr>
            <p:ph type="body" idx="4294967295"/>
          </p:nvPr>
        </p:nvSpPr>
        <p:spPr>
          <a:xfrm>
            <a:off x="0" y="1127971"/>
            <a:ext cx="9956800" cy="4338637"/>
          </a:xfrm>
        </p:spPr>
        <p:txBody>
          <a:bodyPr/>
          <a:lstStyle/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</a:t>
            </a:r>
            <a:r>
              <a:rPr lang="en-GB" sz="2200" dirty="0" err="1" smtClean="0"/>
              <a:t>Több</a:t>
            </a:r>
            <a:r>
              <a:rPr lang="en-GB" sz="2200" dirty="0" smtClean="0"/>
              <a:t> </a:t>
            </a:r>
            <a:r>
              <a:rPr lang="en-GB" sz="2200" dirty="0" err="1" smtClean="0"/>
              <a:t>fontos</a:t>
            </a:r>
            <a:r>
              <a:rPr lang="en-GB" sz="2200" dirty="0" smtClean="0"/>
              <a:t> </a:t>
            </a:r>
            <a:r>
              <a:rPr lang="en-GB" sz="2200" dirty="0" err="1" smtClean="0"/>
              <a:t>faktort</a:t>
            </a:r>
            <a:r>
              <a:rPr lang="en-GB" sz="2200" dirty="0" smtClean="0"/>
              <a:t> </a:t>
            </a:r>
            <a:r>
              <a:rPr lang="en-GB" sz="2200" dirty="0" err="1" smtClean="0"/>
              <a:t>kell</a:t>
            </a:r>
            <a:r>
              <a:rPr lang="en-GB" sz="2200" dirty="0" smtClean="0"/>
              <a:t> </a:t>
            </a:r>
            <a:r>
              <a:rPr lang="en-GB" sz="2200" dirty="0" err="1" smtClean="0"/>
              <a:t>figyelembe</a:t>
            </a:r>
            <a:r>
              <a:rPr lang="en-GB" sz="2200" dirty="0" smtClean="0"/>
              <a:t> </a:t>
            </a:r>
            <a:r>
              <a:rPr lang="en-GB" sz="2200" dirty="0" err="1" smtClean="0"/>
              <a:t>venni</a:t>
            </a:r>
            <a:r>
              <a:rPr lang="en-GB" sz="2200" dirty="0" smtClean="0"/>
              <a:t> a </a:t>
            </a:r>
            <a:r>
              <a:rPr lang="en-GB" sz="2200" dirty="0" err="1" smtClean="0"/>
              <a:t>következő</a:t>
            </a:r>
            <a:r>
              <a:rPr lang="en-GB" sz="2200" dirty="0" smtClean="0"/>
              <a:t> </a:t>
            </a:r>
            <a:r>
              <a:rPr lang="en-GB" sz="2200" dirty="0" err="1" smtClean="0"/>
              <a:t>évek</a:t>
            </a:r>
            <a:r>
              <a:rPr lang="en-GB" sz="2200" dirty="0" smtClean="0"/>
              <a:t> </a:t>
            </a:r>
            <a:r>
              <a:rPr lang="en-GB" sz="2200" dirty="0" err="1" smtClean="0"/>
              <a:t>kommunikációjában</a:t>
            </a:r>
            <a:r>
              <a:rPr lang="en-GB" sz="2200" dirty="0" smtClean="0"/>
              <a:t>:</a:t>
            </a:r>
          </a:p>
          <a:p>
            <a:pPr marL="282575" lvl="1" indent="0">
              <a:buFont typeface="Wingdings" pitchFamily="2" charset="2"/>
              <a:buChar char="ü"/>
            </a:pPr>
            <a:r>
              <a:rPr lang="en-GB" dirty="0" smtClean="0"/>
              <a:t> </a:t>
            </a:r>
            <a:r>
              <a:rPr lang="en-GB" sz="2000" dirty="0" err="1" smtClean="0"/>
              <a:t>Bizalomvesztés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dirty="0" smtClean="0"/>
              <a:t> </a:t>
            </a:r>
            <a:r>
              <a:rPr lang="en-GB" sz="2000" dirty="0" err="1" smtClean="0"/>
              <a:t>Budgetek</a:t>
            </a:r>
            <a:r>
              <a:rPr lang="en-GB" sz="2000" dirty="0" smtClean="0"/>
              <a:t> </a:t>
            </a:r>
            <a:r>
              <a:rPr lang="en-GB" sz="2000" dirty="0" err="1" smtClean="0"/>
              <a:t>várható</a:t>
            </a:r>
            <a:r>
              <a:rPr lang="en-GB" sz="2000" dirty="0" smtClean="0"/>
              <a:t> </a:t>
            </a:r>
            <a:r>
              <a:rPr lang="en-GB" sz="2000" dirty="0" err="1" smtClean="0"/>
              <a:t>alacsonyabb/stagnáló</a:t>
            </a:r>
            <a:r>
              <a:rPr lang="en-GB" sz="2000" dirty="0" smtClean="0"/>
              <a:t> </a:t>
            </a:r>
            <a:r>
              <a:rPr lang="en-GB" sz="2000" dirty="0" err="1" smtClean="0"/>
              <a:t>szintje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Változó</a:t>
            </a:r>
            <a:r>
              <a:rPr lang="en-GB" sz="2000" dirty="0" smtClean="0"/>
              <a:t> </a:t>
            </a:r>
            <a:r>
              <a:rPr lang="en-GB" sz="2000" dirty="0" err="1" smtClean="0"/>
              <a:t>médiapiac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Új</a:t>
            </a:r>
            <a:r>
              <a:rPr lang="en-GB" sz="2000" dirty="0" smtClean="0"/>
              <a:t> </a:t>
            </a:r>
            <a:r>
              <a:rPr lang="en-GB" sz="2000" dirty="0" err="1" smtClean="0"/>
              <a:t>termékek</a:t>
            </a:r>
            <a:r>
              <a:rPr lang="en-GB" sz="2000" dirty="0" smtClean="0"/>
              <a:t> </a:t>
            </a:r>
            <a:r>
              <a:rPr lang="en-GB" sz="2000" dirty="0" err="1" smtClean="0"/>
              <a:t>megjelenése</a:t>
            </a:r>
            <a:r>
              <a:rPr lang="en-GB" sz="2000" dirty="0" smtClean="0"/>
              <a:t> a </a:t>
            </a:r>
            <a:r>
              <a:rPr lang="en-GB" sz="2000" dirty="0" err="1" smtClean="0"/>
              <a:t>termékportfóliókban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Edukáció</a:t>
            </a:r>
            <a:r>
              <a:rPr lang="en-GB" sz="2000" dirty="0" smtClean="0"/>
              <a:t> </a:t>
            </a:r>
            <a:r>
              <a:rPr lang="en-GB" sz="2000" dirty="0" err="1" smtClean="0"/>
              <a:t>szükségessége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endParaRPr lang="en-GB" sz="2000" dirty="0" smtClean="0"/>
          </a:p>
          <a:p>
            <a:pPr marL="282575" lvl="1" indent="0">
              <a:buNone/>
            </a:pPr>
            <a:endParaRPr lang="en-GB" dirty="0" smtClean="0"/>
          </a:p>
          <a:p>
            <a:pPr marL="0" indent="0"/>
            <a:endParaRPr lang="en-GB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/>
          </p:cNvSpPr>
          <p:nvPr>
            <p:ph type="title" idx="4294967295"/>
          </p:nvPr>
        </p:nvSpPr>
        <p:spPr>
          <a:xfrm>
            <a:off x="0" y="311150"/>
            <a:ext cx="9313863" cy="350838"/>
          </a:xfrm>
        </p:spPr>
        <p:txBody>
          <a:bodyPr/>
          <a:lstStyle/>
          <a:p>
            <a:r>
              <a:rPr lang="en-GB" dirty="0" err="1" smtClean="0"/>
              <a:t>Szükség</a:t>
            </a:r>
            <a:r>
              <a:rPr lang="en-GB" dirty="0" smtClean="0"/>
              <a:t> van-e </a:t>
            </a:r>
            <a:r>
              <a:rPr lang="en-GB" dirty="0" err="1" smtClean="0"/>
              <a:t>változásra</a:t>
            </a:r>
            <a:r>
              <a:rPr lang="en-GB" dirty="0" smtClean="0"/>
              <a:t> a </a:t>
            </a:r>
            <a:r>
              <a:rPr lang="en-GB" dirty="0" err="1" smtClean="0"/>
              <a:t>kommunikációban</a:t>
            </a:r>
            <a:r>
              <a:rPr lang="en-GB" dirty="0" smtClean="0"/>
              <a:t>?</a:t>
            </a:r>
            <a:r>
              <a:rPr lang="hu-HU" dirty="0" smtClean="0"/>
              <a:t>	</a:t>
            </a:r>
            <a:endParaRPr lang="en-GB" dirty="0" smtClean="0"/>
          </a:p>
        </p:txBody>
      </p:sp>
      <p:sp>
        <p:nvSpPr>
          <p:cNvPr id="222211" name="Rectangle 3"/>
          <p:cNvSpPr>
            <a:spLocks noGrp="1"/>
          </p:cNvSpPr>
          <p:nvPr>
            <p:ph type="body" idx="4294967295"/>
          </p:nvPr>
        </p:nvSpPr>
        <p:spPr>
          <a:xfrm>
            <a:off x="0" y="1222973"/>
            <a:ext cx="9956800" cy="4338637"/>
          </a:xfrm>
        </p:spPr>
        <p:txBody>
          <a:bodyPr/>
          <a:lstStyle/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</a:t>
            </a:r>
            <a:r>
              <a:rPr lang="en-GB" sz="2200" dirty="0" smtClean="0"/>
              <a:t>A </a:t>
            </a:r>
            <a:r>
              <a:rPr lang="en-GB" sz="2200" dirty="0" err="1" smtClean="0"/>
              <a:t>banki</a:t>
            </a:r>
            <a:r>
              <a:rPr lang="en-GB" sz="2200" dirty="0" smtClean="0"/>
              <a:t> </a:t>
            </a:r>
            <a:r>
              <a:rPr lang="en-GB" sz="2200" dirty="0" err="1" smtClean="0"/>
              <a:t>kommunikáció</a:t>
            </a:r>
            <a:r>
              <a:rPr lang="en-GB" sz="2200" dirty="0" smtClean="0"/>
              <a:t> </a:t>
            </a:r>
            <a:r>
              <a:rPr lang="en-GB" sz="2200" dirty="0" err="1" smtClean="0"/>
              <a:t>jellemzően</a:t>
            </a:r>
            <a:r>
              <a:rPr lang="en-GB" sz="2200" dirty="0" smtClean="0"/>
              <a:t> </a:t>
            </a:r>
            <a:r>
              <a:rPr lang="en-GB" sz="2200" dirty="0" err="1" smtClean="0"/>
              <a:t>termékalapú</a:t>
            </a:r>
            <a:r>
              <a:rPr lang="en-GB" sz="2200" dirty="0" smtClean="0"/>
              <a:t> a </a:t>
            </a:r>
            <a:r>
              <a:rPr lang="en-GB" sz="2200" dirty="0" err="1" smtClean="0"/>
              <a:t>magyar</a:t>
            </a:r>
            <a:r>
              <a:rPr lang="en-GB" sz="2200" dirty="0" smtClean="0"/>
              <a:t> </a:t>
            </a:r>
            <a:r>
              <a:rPr lang="en-GB" sz="2200" dirty="0" err="1" smtClean="0"/>
              <a:t>piacon</a:t>
            </a:r>
            <a:r>
              <a:rPr lang="en-GB" sz="2200" dirty="0" smtClean="0"/>
              <a:t>:</a:t>
            </a:r>
            <a:endParaRPr lang="en-GB" sz="22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dirty="0" smtClean="0"/>
              <a:t> </a:t>
            </a:r>
            <a:r>
              <a:rPr lang="en-GB" sz="2000" dirty="0" smtClean="0"/>
              <a:t>A </a:t>
            </a:r>
            <a:r>
              <a:rPr lang="en-GB" sz="2000" dirty="0" err="1" smtClean="0"/>
              <a:t>termékek</a:t>
            </a:r>
            <a:r>
              <a:rPr lang="en-GB" sz="2000" dirty="0" smtClean="0"/>
              <a:t> a </a:t>
            </a:r>
            <a:r>
              <a:rPr lang="en-GB" sz="2000" dirty="0" err="1" smtClean="0"/>
              <a:t>kommunikációban</a:t>
            </a:r>
            <a:r>
              <a:rPr lang="en-GB" sz="2000" dirty="0" smtClean="0"/>
              <a:t> </a:t>
            </a:r>
            <a:r>
              <a:rPr lang="en-GB" sz="2000" dirty="0" err="1" smtClean="0"/>
              <a:t>nem</a:t>
            </a:r>
            <a:r>
              <a:rPr lang="en-GB" sz="2000" dirty="0" smtClean="0"/>
              <a:t> </a:t>
            </a:r>
            <a:r>
              <a:rPr lang="en-GB" sz="2000" dirty="0" err="1" smtClean="0"/>
              <a:t>integrálódnak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Egy</a:t>
            </a:r>
            <a:r>
              <a:rPr lang="en-GB" sz="2000" dirty="0" smtClean="0"/>
              <a:t> </a:t>
            </a:r>
            <a:r>
              <a:rPr lang="en-GB" sz="2000" dirty="0" err="1" smtClean="0"/>
              <a:t>adott</a:t>
            </a:r>
            <a:r>
              <a:rPr lang="en-GB" sz="2000" dirty="0" smtClean="0"/>
              <a:t> </a:t>
            </a:r>
            <a:r>
              <a:rPr lang="en-GB" sz="2000" dirty="0" err="1" smtClean="0"/>
              <a:t>banki</a:t>
            </a:r>
            <a:r>
              <a:rPr lang="en-GB" sz="2000" dirty="0" smtClean="0"/>
              <a:t> </a:t>
            </a:r>
            <a:r>
              <a:rPr lang="en-GB" sz="2000" dirty="0" err="1" smtClean="0"/>
              <a:t>termék</a:t>
            </a:r>
            <a:r>
              <a:rPr lang="en-GB" sz="2000" dirty="0" smtClean="0"/>
              <a:t> </a:t>
            </a:r>
            <a:r>
              <a:rPr lang="en-GB" sz="2000" dirty="0" err="1" smtClean="0"/>
              <a:t>nem</a:t>
            </a:r>
            <a:r>
              <a:rPr lang="en-GB" sz="2000" dirty="0" smtClean="0"/>
              <a:t> </a:t>
            </a:r>
            <a:r>
              <a:rPr lang="en-GB" sz="2000" dirty="0" err="1" smtClean="0"/>
              <a:t>szolgáltatásként</a:t>
            </a:r>
            <a:r>
              <a:rPr lang="en-GB" sz="2000" dirty="0" smtClean="0"/>
              <a:t> </a:t>
            </a:r>
            <a:r>
              <a:rPr lang="en-GB" sz="2000" dirty="0" err="1" smtClean="0"/>
              <a:t>jelenik</a:t>
            </a:r>
            <a:r>
              <a:rPr lang="en-GB" sz="2000" dirty="0" smtClean="0"/>
              <a:t> meg, </a:t>
            </a:r>
            <a:r>
              <a:rPr lang="en-GB" sz="2000" dirty="0" err="1" smtClean="0"/>
              <a:t>hanem</a:t>
            </a:r>
            <a:r>
              <a:rPr lang="en-GB" sz="2000" dirty="0" smtClean="0"/>
              <a:t> </a:t>
            </a:r>
            <a:r>
              <a:rPr lang="en-GB" sz="2000" dirty="0" err="1" smtClean="0"/>
              <a:t>áruként</a:t>
            </a:r>
            <a:r>
              <a:rPr lang="en-GB" sz="2000" dirty="0" smtClean="0"/>
              <a:t>. </a:t>
            </a:r>
            <a:r>
              <a:rPr lang="en-GB" sz="2000" i="1" dirty="0" err="1" smtClean="0"/>
              <a:t>Valóban</a:t>
            </a:r>
            <a:r>
              <a:rPr lang="en-GB" sz="2000" i="1" dirty="0" smtClean="0"/>
              <a:t> a </a:t>
            </a:r>
            <a:r>
              <a:rPr lang="en-GB" sz="2000" i="1" dirty="0" err="1" smtClean="0"/>
              <a:t>pénz</a:t>
            </a:r>
            <a:r>
              <a:rPr lang="en-GB" sz="2000" i="1" dirty="0" smtClean="0"/>
              <a:t> a </a:t>
            </a:r>
            <a:r>
              <a:rPr lang="en-GB" sz="2000" i="1" dirty="0" err="1" smtClean="0"/>
              <a:t>termék</a:t>
            </a:r>
            <a:r>
              <a:rPr lang="en-GB" sz="2000" i="1" dirty="0" smtClean="0"/>
              <a:t>? </a:t>
            </a:r>
          </a:p>
          <a:p>
            <a:pPr marL="282575" lvl="1" indent="0">
              <a:buFont typeface="Wingdings" pitchFamily="2" charset="2"/>
              <a:buChar char="ü"/>
            </a:pP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A </a:t>
            </a:r>
            <a:r>
              <a:rPr lang="en-GB" sz="2000" dirty="0" err="1" smtClean="0"/>
              <a:t>kommunikáció</a:t>
            </a:r>
            <a:r>
              <a:rPr lang="en-GB" sz="2000" dirty="0" err="1" smtClean="0"/>
              <a:t>nak</a:t>
            </a:r>
            <a:r>
              <a:rPr lang="en-GB" sz="2000" dirty="0" smtClean="0"/>
              <a:t> </a:t>
            </a:r>
            <a:r>
              <a:rPr lang="en-GB" sz="2000" dirty="0" err="1" smtClean="0"/>
              <a:t>jellemzően</a:t>
            </a:r>
            <a:r>
              <a:rPr lang="en-GB" sz="2000" dirty="0" smtClean="0"/>
              <a:t> </a:t>
            </a:r>
            <a:r>
              <a:rPr lang="en-GB" sz="2000" dirty="0" err="1" smtClean="0"/>
              <a:t>csak</a:t>
            </a:r>
            <a:r>
              <a:rPr lang="en-GB" sz="2000" dirty="0" smtClean="0"/>
              <a:t> a </a:t>
            </a:r>
            <a:r>
              <a:rPr lang="en-GB" sz="2000" dirty="0" err="1" smtClean="0"/>
              <a:t>kreatív</a:t>
            </a:r>
            <a:r>
              <a:rPr lang="en-GB" sz="2000" dirty="0" smtClean="0"/>
              <a:t> </a:t>
            </a:r>
            <a:r>
              <a:rPr lang="en-GB" sz="2000" dirty="0" err="1" smtClean="0"/>
              <a:t>platformnak</a:t>
            </a:r>
            <a:r>
              <a:rPr lang="en-GB" sz="2000" dirty="0" smtClean="0"/>
              <a:t> van </a:t>
            </a:r>
            <a:r>
              <a:rPr lang="en-GB" sz="2000" dirty="0" err="1" smtClean="0"/>
              <a:t>hosszú</a:t>
            </a:r>
            <a:r>
              <a:rPr lang="en-GB" sz="2000" dirty="0" smtClean="0"/>
              <a:t> </a:t>
            </a:r>
            <a:r>
              <a:rPr lang="en-GB" sz="2000" dirty="0" err="1" smtClean="0"/>
              <a:t>távú</a:t>
            </a:r>
            <a:r>
              <a:rPr lang="en-GB" sz="2000" dirty="0" smtClean="0"/>
              <a:t> </a:t>
            </a:r>
            <a:r>
              <a:rPr lang="en-GB" sz="2000" dirty="0" err="1" smtClean="0"/>
              <a:t>üzenete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Az</a:t>
            </a:r>
            <a:r>
              <a:rPr lang="en-GB" sz="2000" dirty="0" smtClean="0"/>
              <a:t> </a:t>
            </a:r>
            <a:r>
              <a:rPr lang="en-GB" sz="2000" dirty="0" err="1" smtClean="0"/>
              <a:t>Ügyfélnek</a:t>
            </a:r>
            <a:r>
              <a:rPr lang="en-GB" sz="2000" dirty="0" smtClean="0"/>
              <a:t> </a:t>
            </a:r>
            <a:r>
              <a:rPr lang="en-GB" sz="2000" dirty="0" err="1" smtClean="0"/>
              <a:t>ajánlatokat</a:t>
            </a:r>
            <a:r>
              <a:rPr lang="en-GB" sz="2000" dirty="0" smtClean="0"/>
              <a:t> </a:t>
            </a:r>
            <a:r>
              <a:rPr lang="en-GB" sz="2000" dirty="0" err="1" smtClean="0"/>
              <a:t>kommunikálunk</a:t>
            </a:r>
            <a:r>
              <a:rPr lang="en-GB" sz="2000" dirty="0" smtClean="0"/>
              <a:t>, </a:t>
            </a:r>
            <a:r>
              <a:rPr lang="en-GB" sz="2000" dirty="0" err="1" smtClean="0"/>
              <a:t>nem</a:t>
            </a:r>
            <a:r>
              <a:rPr lang="en-GB" sz="2000" dirty="0" smtClean="0"/>
              <a:t> </a:t>
            </a:r>
            <a:r>
              <a:rPr lang="en-GB" sz="2000" dirty="0" err="1" smtClean="0"/>
              <a:t>szolgáltatást</a:t>
            </a:r>
            <a:endParaRPr lang="en-GB" sz="2000" dirty="0" smtClean="0"/>
          </a:p>
          <a:p>
            <a:pPr marL="0" indent="0"/>
            <a:endParaRPr lang="en-GB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/>
          </p:cNvSpPr>
          <p:nvPr>
            <p:ph type="title" idx="4294967295"/>
          </p:nvPr>
        </p:nvSpPr>
        <p:spPr>
          <a:xfrm>
            <a:off x="0" y="311150"/>
            <a:ext cx="9313863" cy="350838"/>
          </a:xfrm>
        </p:spPr>
        <p:txBody>
          <a:bodyPr/>
          <a:lstStyle/>
          <a:p>
            <a:r>
              <a:rPr lang="en-GB" dirty="0" err="1" smtClean="0"/>
              <a:t>Milyen</a:t>
            </a:r>
            <a:r>
              <a:rPr lang="en-GB" dirty="0" smtClean="0"/>
              <a:t> </a:t>
            </a:r>
            <a:r>
              <a:rPr lang="en-GB" dirty="0" err="1" smtClean="0"/>
              <a:t>az</a:t>
            </a:r>
            <a:r>
              <a:rPr lang="en-GB" dirty="0" smtClean="0"/>
              <a:t> </a:t>
            </a:r>
            <a:r>
              <a:rPr lang="en-GB" dirty="0" err="1" smtClean="0"/>
              <a:t>ideális</a:t>
            </a:r>
            <a:r>
              <a:rPr lang="en-GB" dirty="0" smtClean="0"/>
              <a:t> </a:t>
            </a:r>
            <a:r>
              <a:rPr lang="en-GB" dirty="0" err="1" smtClean="0"/>
              <a:t>Ügyfél</a:t>
            </a:r>
            <a:r>
              <a:rPr lang="en-GB" dirty="0" smtClean="0"/>
              <a:t>?</a:t>
            </a:r>
            <a:r>
              <a:rPr lang="hu-HU" dirty="0" smtClean="0"/>
              <a:t>	</a:t>
            </a:r>
            <a:endParaRPr lang="en-GB" dirty="0" smtClean="0"/>
          </a:p>
        </p:txBody>
      </p:sp>
      <p:sp>
        <p:nvSpPr>
          <p:cNvPr id="222211" name="Rectangle 3"/>
          <p:cNvSpPr>
            <a:spLocks noGrp="1"/>
          </p:cNvSpPr>
          <p:nvPr>
            <p:ph type="body" idx="4294967295"/>
          </p:nvPr>
        </p:nvSpPr>
        <p:spPr>
          <a:xfrm>
            <a:off x="0" y="1139846"/>
            <a:ext cx="10693400" cy="4338637"/>
          </a:xfrm>
        </p:spPr>
        <p:txBody>
          <a:bodyPr/>
          <a:lstStyle/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Aki </a:t>
            </a:r>
            <a:r>
              <a:rPr lang="en-GB" sz="2200" dirty="0" err="1" smtClean="0"/>
              <a:t>nagy</a:t>
            </a:r>
            <a:r>
              <a:rPr lang="en-GB" sz="2200" dirty="0" smtClean="0"/>
              <a:t> </a:t>
            </a:r>
            <a:r>
              <a:rPr lang="en-GB" sz="2200" dirty="0" err="1" smtClean="0"/>
              <a:t>volumenü</a:t>
            </a:r>
            <a:r>
              <a:rPr lang="en-GB" sz="2200" dirty="0" smtClean="0"/>
              <a:t> </a:t>
            </a:r>
            <a:r>
              <a:rPr lang="en-GB" sz="2200" dirty="0" err="1" smtClean="0"/>
              <a:t>bevételt</a:t>
            </a:r>
            <a:r>
              <a:rPr lang="en-GB" sz="2200" dirty="0" smtClean="0"/>
              <a:t> </a:t>
            </a:r>
            <a:r>
              <a:rPr lang="en-GB" sz="2200" dirty="0" err="1" smtClean="0"/>
              <a:t>generál</a:t>
            </a:r>
            <a:r>
              <a:rPr lang="en-GB" sz="2200" dirty="0" smtClean="0"/>
              <a:t> a </a:t>
            </a:r>
            <a:r>
              <a:rPr lang="en-GB" sz="2200" dirty="0" err="1" smtClean="0"/>
              <a:t>pénzintézetnek</a:t>
            </a:r>
            <a:r>
              <a:rPr lang="en-GB" sz="2200" dirty="0" smtClean="0"/>
              <a:t>!</a:t>
            </a:r>
            <a:endParaRPr lang="en-GB" sz="1600" dirty="0" smtClean="0"/>
          </a:p>
          <a:p>
            <a:pPr marL="0" indent="0">
              <a:buFont typeface="Wingdings" pitchFamily="2" charset="2"/>
              <a:buChar char="ü"/>
            </a:pPr>
            <a:endParaRPr lang="en-GB" sz="2200" dirty="0" smtClean="0"/>
          </a:p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</a:t>
            </a:r>
            <a:r>
              <a:rPr lang="en-GB" dirty="0" err="1" smtClean="0"/>
              <a:t>Magas</a:t>
            </a:r>
            <a:r>
              <a:rPr lang="en-GB" dirty="0" smtClean="0"/>
              <a:t> </a:t>
            </a:r>
            <a:r>
              <a:rPr lang="en-GB" dirty="0" err="1" smtClean="0"/>
              <a:t>jövedelemmel</a:t>
            </a:r>
            <a:r>
              <a:rPr lang="en-GB" dirty="0" smtClean="0"/>
              <a:t> </a:t>
            </a:r>
            <a:r>
              <a:rPr lang="en-GB" dirty="0" err="1" smtClean="0"/>
              <a:t>rendelkezik</a:t>
            </a:r>
            <a:endParaRPr lang="en-GB" dirty="0" smtClean="0"/>
          </a:p>
          <a:p>
            <a:pPr marL="0" indent="0">
              <a:buFont typeface="Wingdings" pitchFamily="2" charset="2"/>
              <a:buChar char="ü"/>
            </a:pPr>
            <a:r>
              <a:rPr lang="en-GB" dirty="0" smtClean="0"/>
              <a:t> </a:t>
            </a:r>
            <a:r>
              <a:rPr lang="en-GB" dirty="0" err="1" smtClean="0"/>
              <a:t>Sok</a:t>
            </a:r>
            <a:r>
              <a:rPr lang="en-GB" dirty="0" smtClean="0"/>
              <a:t> </a:t>
            </a:r>
            <a:r>
              <a:rPr lang="en-GB" dirty="0" err="1" smtClean="0"/>
              <a:t>terméket</a:t>
            </a:r>
            <a:r>
              <a:rPr lang="en-GB" dirty="0" smtClean="0"/>
              <a:t> </a:t>
            </a:r>
            <a:r>
              <a:rPr lang="en-GB" dirty="0" err="1" smtClean="0"/>
              <a:t>vesz</a:t>
            </a:r>
            <a:r>
              <a:rPr lang="en-GB" dirty="0" smtClean="0"/>
              <a:t> </a:t>
            </a:r>
            <a:r>
              <a:rPr lang="en-GB" dirty="0" err="1" smtClean="0"/>
              <a:t>igénybe</a:t>
            </a:r>
            <a:endParaRPr lang="en-GB" dirty="0" smtClean="0"/>
          </a:p>
          <a:p>
            <a:pPr marL="0" indent="0">
              <a:buFont typeface="Wingdings" pitchFamily="2" charset="2"/>
              <a:buChar char="ü"/>
            </a:pPr>
            <a:r>
              <a:rPr lang="en-GB" dirty="0" smtClean="0"/>
              <a:t> </a:t>
            </a:r>
            <a:r>
              <a:rPr lang="en-GB" dirty="0" err="1" smtClean="0"/>
              <a:t>Nem</a:t>
            </a:r>
            <a:r>
              <a:rPr lang="en-GB" dirty="0" smtClean="0"/>
              <a:t> </a:t>
            </a:r>
            <a:r>
              <a:rPr lang="en-GB" dirty="0" err="1" smtClean="0"/>
              <a:t>jelent</a:t>
            </a:r>
            <a:r>
              <a:rPr lang="en-GB" dirty="0" smtClean="0"/>
              <a:t> </a:t>
            </a:r>
            <a:r>
              <a:rPr lang="en-GB" dirty="0" err="1" smtClean="0"/>
              <a:t>jelentős</a:t>
            </a:r>
            <a:r>
              <a:rPr lang="en-GB" dirty="0" smtClean="0"/>
              <a:t> </a:t>
            </a:r>
            <a:r>
              <a:rPr lang="en-GB" dirty="0" err="1" smtClean="0"/>
              <a:t>kockázati</a:t>
            </a:r>
            <a:r>
              <a:rPr lang="en-GB" dirty="0" smtClean="0"/>
              <a:t> </a:t>
            </a:r>
            <a:r>
              <a:rPr lang="en-GB" dirty="0" err="1" smtClean="0"/>
              <a:t>tényezőt</a:t>
            </a:r>
            <a:endParaRPr lang="en-GB" dirty="0" smtClean="0"/>
          </a:p>
          <a:p>
            <a:pPr marL="0" indent="0">
              <a:buFont typeface="Wingdings" pitchFamily="2" charset="2"/>
              <a:buChar char="ü"/>
            </a:pPr>
            <a:r>
              <a:rPr lang="en-GB" dirty="0" smtClean="0"/>
              <a:t> </a:t>
            </a:r>
            <a:r>
              <a:rPr lang="en-GB" dirty="0" smtClean="0"/>
              <a:t>…</a:t>
            </a:r>
          </a:p>
          <a:p>
            <a:pPr marL="0" indent="0">
              <a:buFont typeface="Wingdings" pitchFamily="2" charset="2"/>
              <a:buChar char="ü"/>
            </a:pPr>
            <a:endParaRPr lang="en-GB" sz="2200" dirty="0" smtClean="0"/>
          </a:p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De mi </a:t>
            </a:r>
            <a:r>
              <a:rPr lang="en-GB" sz="2200" dirty="0" err="1" smtClean="0"/>
              <a:t>biztosítja</a:t>
            </a:r>
            <a:r>
              <a:rPr lang="en-GB" sz="2200" dirty="0" smtClean="0"/>
              <a:t>, </a:t>
            </a:r>
            <a:r>
              <a:rPr lang="en-GB" sz="2200" dirty="0" err="1" smtClean="0"/>
              <a:t>hogy</a:t>
            </a:r>
            <a:r>
              <a:rPr lang="en-GB" sz="2200" dirty="0" smtClean="0"/>
              <a:t> </a:t>
            </a:r>
            <a:r>
              <a:rPr lang="en-GB" sz="2200" dirty="0" err="1" smtClean="0"/>
              <a:t>hosszú</a:t>
            </a:r>
            <a:r>
              <a:rPr lang="en-GB" sz="2200" dirty="0" smtClean="0"/>
              <a:t> </a:t>
            </a:r>
            <a:r>
              <a:rPr lang="en-GB" sz="2200" dirty="0" err="1" smtClean="0"/>
              <a:t>távon</a:t>
            </a:r>
            <a:r>
              <a:rPr lang="en-GB" sz="2200" dirty="0" smtClean="0"/>
              <a:t> </a:t>
            </a:r>
            <a:r>
              <a:rPr lang="en-GB" sz="2200" dirty="0" err="1" smtClean="0"/>
              <a:t>az</a:t>
            </a:r>
            <a:r>
              <a:rPr lang="en-GB" sz="2200" dirty="0" smtClean="0"/>
              <a:t> </a:t>
            </a:r>
            <a:r>
              <a:rPr lang="en-GB" sz="2200" dirty="0" err="1" smtClean="0"/>
              <a:t>én</a:t>
            </a:r>
            <a:r>
              <a:rPr lang="en-GB" sz="2200" dirty="0" smtClean="0"/>
              <a:t> </a:t>
            </a:r>
            <a:r>
              <a:rPr lang="en-GB" sz="2200" dirty="0" err="1" smtClean="0"/>
              <a:t>Ügyfelem</a:t>
            </a:r>
            <a:r>
              <a:rPr lang="en-GB" sz="2200" dirty="0" smtClean="0"/>
              <a:t> </a:t>
            </a:r>
            <a:r>
              <a:rPr lang="en-GB" sz="2200" dirty="0" err="1" smtClean="0"/>
              <a:t>legyen</a:t>
            </a:r>
            <a:r>
              <a:rPr lang="en-GB" sz="2200" dirty="0" smtClean="0"/>
              <a:t>?</a:t>
            </a:r>
          </a:p>
          <a:p>
            <a:pPr marL="0" indent="0">
              <a:buFont typeface="Wingdings" pitchFamily="2" charset="2"/>
              <a:buChar char="ü"/>
            </a:pPr>
            <a:endParaRPr lang="en-GB" sz="2200" dirty="0" smtClean="0"/>
          </a:p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A </a:t>
            </a:r>
            <a:r>
              <a:rPr lang="en-GB" sz="2200" dirty="0" err="1" smtClean="0"/>
              <a:t>jelenlegi</a:t>
            </a:r>
            <a:r>
              <a:rPr lang="en-GB" sz="2200" dirty="0" smtClean="0"/>
              <a:t> </a:t>
            </a:r>
            <a:r>
              <a:rPr lang="en-GB" sz="2200" dirty="0" err="1" smtClean="0"/>
              <a:t>kommunikációs</a:t>
            </a:r>
            <a:r>
              <a:rPr lang="en-GB" sz="2200" dirty="0" smtClean="0"/>
              <a:t> </a:t>
            </a:r>
            <a:r>
              <a:rPr lang="en-GB" sz="2200" dirty="0" err="1" smtClean="0"/>
              <a:t>zaj</a:t>
            </a:r>
            <a:r>
              <a:rPr lang="en-GB" sz="2200" dirty="0" smtClean="0"/>
              <a:t> </a:t>
            </a:r>
            <a:r>
              <a:rPr lang="en-GB" sz="2200" dirty="0" err="1" smtClean="0"/>
              <a:t>nem</a:t>
            </a:r>
            <a:r>
              <a:rPr lang="en-GB" sz="2200" dirty="0" smtClean="0"/>
              <a:t>! </a:t>
            </a:r>
            <a:endParaRPr lang="en-GB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/>
          </p:cNvSpPr>
          <p:nvPr>
            <p:ph type="title" idx="4294967295"/>
          </p:nvPr>
        </p:nvSpPr>
        <p:spPr>
          <a:xfrm>
            <a:off x="0" y="311150"/>
            <a:ext cx="9313863" cy="350838"/>
          </a:xfrm>
        </p:spPr>
        <p:txBody>
          <a:bodyPr/>
          <a:lstStyle/>
          <a:p>
            <a:r>
              <a:rPr lang="en-GB" dirty="0" smtClean="0"/>
              <a:t>The Consumer Pathways</a:t>
            </a:r>
            <a:r>
              <a:rPr lang="hu-HU" dirty="0" smtClean="0"/>
              <a:t>	</a:t>
            </a:r>
            <a:endParaRPr lang="en-GB" dirty="0" smtClean="0"/>
          </a:p>
        </p:txBody>
      </p:sp>
      <p:pic>
        <p:nvPicPr>
          <p:cNvPr id="63490" name="Picture 106" descr="pw_ikon co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74041"/>
            <a:ext cx="10693400" cy="1635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/>
          </p:cNvSpPr>
          <p:nvPr/>
        </p:nvSpPr>
        <p:spPr bwMode="auto">
          <a:xfrm>
            <a:off x="0" y="3134902"/>
            <a:ext cx="10693400" cy="2018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041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ü"/>
              <a:tabLst/>
              <a:defRPr/>
            </a:pPr>
            <a:r>
              <a: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</a:t>
            </a:r>
            <a:r>
              <a:rPr kumimoji="0" lang="en-GB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jelenlegi</a:t>
            </a:r>
            <a:r>
              <a: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banki</a:t>
            </a:r>
            <a:r>
              <a:rPr kumimoji="0" lang="en-GB" sz="22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2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kommunikációk</a:t>
            </a:r>
            <a:r>
              <a:rPr kumimoji="0" lang="en-GB" sz="22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2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zöme</a:t>
            </a:r>
            <a:r>
              <a:rPr kumimoji="0" lang="en-GB" sz="22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2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három</a:t>
            </a:r>
            <a:r>
              <a:rPr kumimoji="0" lang="en-GB" sz="22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2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szakaszra</a:t>
            </a:r>
            <a:r>
              <a:rPr kumimoji="0" lang="en-GB" sz="22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2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fókuszál</a:t>
            </a:r>
            <a:r>
              <a:rPr kumimoji="0" lang="en-GB" sz="22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lvl="1" indent="0" eaLnBrk="0" hangingPunct="0">
              <a:buFont typeface="Wingdings" pitchFamily="2" charset="2"/>
              <a:buChar char="ü"/>
            </a:pPr>
            <a:r>
              <a:rPr lang="en-GB" sz="1600" kern="0" baseline="0" dirty="0" smtClean="0">
                <a:solidFill>
                  <a:srgbClr val="00A0E2"/>
                </a:solidFill>
                <a:latin typeface="+mn-lt"/>
              </a:rPr>
              <a:t> Involvement</a:t>
            </a:r>
          </a:p>
          <a:p>
            <a:pPr lvl="1" indent="0" eaLnBrk="0" hangingPunct="0">
              <a:buFont typeface="Wingdings" pitchFamily="2" charset="2"/>
              <a:buChar char="ü"/>
            </a:pPr>
            <a:r>
              <a:rPr kumimoji="0" lang="en-GB" sz="16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16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Active Consideration</a:t>
            </a:r>
          </a:p>
          <a:p>
            <a:pPr lvl="1" indent="0" eaLnBrk="0" hangingPunct="0">
              <a:buFont typeface="Wingdings" pitchFamily="2" charset="2"/>
              <a:buChar char="ü"/>
            </a:pPr>
            <a:r>
              <a:rPr lang="en-GB" sz="1600" kern="0" dirty="0" smtClean="0">
                <a:solidFill>
                  <a:srgbClr val="00A0E2"/>
                </a:solidFill>
                <a:latin typeface="+mn-lt"/>
              </a:rPr>
              <a:t> </a:t>
            </a:r>
            <a:r>
              <a:rPr lang="en-GB" sz="1600" kern="0" dirty="0" smtClean="0">
                <a:solidFill>
                  <a:srgbClr val="00A0E2"/>
                </a:solidFill>
                <a:latin typeface="+mn-lt"/>
              </a:rPr>
              <a:t>Purchase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00A0E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1041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ü"/>
              <a:tabLst/>
              <a:defRPr/>
            </a:pPr>
            <a:r>
              <a: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vásárlás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utánra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nem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fókuszálunk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olyan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mértékben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mint </a:t>
            </a:r>
            <a:r>
              <a:rPr kumimoji="0" lang="en-GB" sz="20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szükség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lenne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0" u="none" strike="noStrike" kern="0" cap="none" spc="0" normalizeH="0" noProof="0" dirty="0" err="1" smtClean="0">
                <a:ln>
                  <a:noFill/>
                </a:ln>
                <a:solidFill>
                  <a:srgbClr val="00A0E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rá</a:t>
            </a:r>
            <a:endParaRPr kumimoji="0" lang="en-GB" sz="2000" b="0" i="0" u="none" strike="noStrike" kern="0" cap="none" spc="0" normalizeH="0" noProof="0" dirty="0" smtClean="0">
              <a:ln>
                <a:noFill/>
              </a:ln>
              <a:solidFill>
                <a:srgbClr val="00A0E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1041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tabLst/>
              <a:defRPr/>
            </a:pPr>
            <a:endParaRPr lang="en-GB" kern="0" baseline="0" dirty="0" smtClean="0">
              <a:solidFill>
                <a:srgbClr val="00A0E2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/>
          </p:cNvSpPr>
          <p:nvPr>
            <p:ph type="title" idx="4294967295"/>
          </p:nvPr>
        </p:nvSpPr>
        <p:spPr>
          <a:xfrm>
            <a:off x="0" y="311150"/>
            <a:ext cx="9313863" cy="350838"/>
          </a:xfrm>
        </p:spPr>
        <p:txBody>
          <a:bodyPr/>
          <a:lstStyle/>
          <a:p>
            <a:r>
              <a:rPr lang="en-GB" dirty="0" err="1" smtClean="0"/>
              <a:t>Milyen</a:t>
            </a:r>
            <a:r>
              <a:rPr lang="en-GB" dirty="0" smtClean="0"/>
              <a:t> </a:t>
            </a:r>
            <a:r>
              <a:rPr lang="en-GB" dirty="0" err="1" smtClean="0"/>
              <a:t>irányba</a:t>
            </a:r>
            <a:r>
              <a:rPr lang="en-GB" dirty="0" smtClean="0"/>
              <a:t> </a:t>
            </a:r>
            <a:r>
              <a:rPr lang="en-GB" dirty="0" err="1" smtClean="0"/>
              <a:t>szükséges</a:t>
            </a:r>
            <a:r>
              <a:rPr lang="en-GB" dirty="0" smtClean="0"/>
              <a:t> </a:t>
            </a:r>
            <a:r>
              <a:rPr lang="en-GB" dirty="0" err="1" smtClean="0"/>
              <a:t>elmozdulni</a:t>
            </a:r>
            <a:r>
              <a:rPr lang="en-GB" dirty="0" smtClean="0"/>
              <a:t> a </a:t>
            </a:r>
            <a:r>
              <a:rPr lang="en-GB" dirty="0" err="1" smtClean="0"/>
              <a:t>kommunikációban</a:t>
            </a:r>
            <a:r>
              <a:rPr lang="en-GB" dirty="0" smtClean="0"/>
              <a:t>?</a:t>
            </a:r>
            <a:r>
              <a:rPr lang="hu-HU" dirty="0" smtClean="0"/>
              <a:t>	</a:t>
            </a:r>
            <a:endParaRPr lang="en-GB" dirty="0" smtClean="0"/>
          </a:p>
        </p:txBody>
      </p:sp>
      <p:sp>
        <p:nvSpPr>
          <p:cNvPr id="222211" name="Rectangle 3"/>
          <p:cNvSpPr>
            <a:spLocks noGrp="1"/>
          </p:cNvSpPr>
          <p:nvPr>
            <p:ph type="body" idx="4294967295"/>
          </p:nvPr>
        </p:nvSpPr>
        <p:spPr>
          <a:xfrm>
            <a:off x="0" y="1222974"/>
            <a:ext cx="10693400" cy="4338637"/>
          </a:xfrm>
        </p:spPr>
        <p:txBody>
          <a:bodyPr/>
          <a:lstStyle/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A </a:t>
            </a:r>
            <a:r>
              <a:rPr lang="en-GB" sz="2200" dirty="0" err="1" smtClean="0"/>
              <a:t>kondíciók</a:t>
            </a:r>
            <a:r>
              <a:rPr lang="en-GB" sz="2200" dirty="0" smtClean="0"/>
              <a:t> </a:t>
            </a:r>
            <a:r>
              <a:rPr lang="en-GB" sz="2200" dirty="0" err="1" smtClean="0"/>
              <a:t>helyett</a:t>
            </a:r>
            <a:r>
              <a:rPr lang="en-GB" sz="2200" dirty="0" smtClean="0"/>
              <a:t> </a:t>
            </a:r>
            <a:r>
              <a:rPr lang="en-GB" sz="2200" dirty="0" err="1" smtClean="0"/>
              <a:t>szolgáltatást</a:t>
            </a:r>
            <a:r>
              <a:rPr lang="en-GB" sz="2200" dirty="0" smtClean="0"/>
              <a:t> is </a:t>
            </a:r>
            <a:r>
              <a:rPr lang="en-GB" sz="2200" dirty="0" err="1" smtClean="0"/>
              <a:t>kommunikáljunk</a:t>
            </a:r>
            <a:endParaRPr lang="en-GB" sz="2200" dirty="0" smtClean="0"/>
          </a:p>
          <a:p>
            <a:pPr marL="0" indent="0">
              <a:buFont typeface="Wingdings" pitchFamily="2" charset="2"/>
              <a:buChar char="ü"/>
            </a:pPr>
            <a:endParaRPr lang="en-GB" sz="2200" dirty="0" smtClean="0"/>
          </a:p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</a:t>
            </a:r>
            <a:r>
              <a:rPr lang="en-GB" sz="2200" dirty="0" err="1" smtClean="0"/>
              <a:t>Hosszútávú</a:t>
            </a:r>
            <a:r>
              <a:rPr lang="en-GB" sz="2200" dirty="0" smtClean="0"/>
              <a:t>, </a:t>
            </a:r>
            <a:r>
              <a:rPr lang="en-GB" sz="2200" dirty="0" err="1" smtClean="0"/>
              <a:t>stratégia</a:t>
            </a:r>
            <a:r>
              <a:rPr lang="en-GB" sz="2200" dirty="0" smtClean="0"/>
              <a:t> </a:t>
            </a:r>
            <a:r>
              <a:rPr lang="en-GB" sz="2200" dirty="0" err="1" smtClean="0"/>
              <a:t>célként</a:t>
            </a:r>
            <a:r>
              <a:rPr lang="en-GB" sz="2200" dirty="0" smtClean="0"/>
              <a:t> </a:t>
            </a:r>
            <a:r>
              <a:rPr lang="en-GB" sz="2200" dirty="0" err="1" smtClean="0"/>
              <a:t>kezeljük</a:t>
            </a:r>
            <a:r>
              <a:rPr lang="en-GB" sz="2200" dirty="0" smtClean="0"/>
              <a:t> a </a:t>
            </a:r>
            <a:r>
              <a:rPr lang="en-GB" sz="2200" dirty="0" err="1" smtClean="0"/>
              <a:t>szolgáltatás</a:t>
            </a:r>
            <a:r>
              <a:rPr lang="en-GB" sz="2200" dirty="0" smtClean="0"/>
              <a:t> </a:t>
            </a:r>
            <a:r>
              <a:rPr lang="en-GB" sz="2200" dirty="0" err="1" smtClean="0"/>
              <a:t>kommunikációját</a:t>
            </a:r>
            <a:endParaRPr lang="en-GB" sz="2200" dirty="0" smtClean="0"/>
          </a:p>
          <a:p>
            <a:pPr marL="0" indent="0">
              <a:buFont typeface="Wingdings" pitchFamily="2" charset="2"/>
              <a:buChar char="ü"/>
            </a:pPr>
            <a:endParaRPr lang="en-GB" sz="2200" dirty="0" smtClean="0"/>
          </a:p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</a:t>
            </a:r>
            <a:r>
              <a:rPr lang="en-GB" sz="2200" dirty="0" err="1" smtClean="0"/>
              <a:t>Legyen</a:t>
            </a:r>
            <a:r>
              <a:rPr lang="en-GB" sz="2200" dirty="0" smtClean="0"/>
              <a:t> a bank a </a:t>
            </a:r>
            <a:r>
              <a:rPr lang="en-GB" sz="2200" dirty="0" err="1" smtClean="0"/>
              <a:t>középpontban</a:t>
            </a:r>
            <a:r>
              <a:rPr lang="en-GB" sz="2200" dirty="0" smtClean="0"/>
              <a:t>:</a:t>
            </a:r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Értékei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Hitvallása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Szolgáltatásai</a:t>
            </a:r>
            <a:endParaRPr lang="en-GB" sz="2000" dirty="0" smtClean="0"/>
          </a:p>
          <a:p>
            <a:pPr marL="0" indent="0">
              <a:buFont typeface="Wingdings" pitchFamily="2" charset="2"/>
              <a:buChar char="ü"/>
            </a:pPr>
            <a:endParaRPr lang="en-GB" sz="2200" dirty="0" smtClean="0"/>
          </a:p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A </a:t>
            </a:r>
            <a:r>
              <a:rPr lang="en-GB" sz="2200" dirty="0" err="1" smtClean="0"/>
              <a:t>szereplők</a:t>
            </a:r>
            <a:r>
              <a:rPr lang="en-GB" sz="2200" dirty="0" smtClean="0"/>
              <a:t> </a:t>
            </a:r>
            <a:r>
              <a:rPr lang="en-GB" sz="2200" dirty="0" err="1" smtClean="0"/>
              <a:t>közötti</a:t>
            </a:r>
            <a:r>
              <a:rPr lang="en-GB" sz="2200" dirty="0" smtClean="0"/>
              <a:t> </a:t>
            </a:r>
            <a:r>
              <a:rPr lang="en-GB" sz="2200" dirty="0" err="1" smtClean="0"/>
              <a:t>döntési</a:t>
            </a:r>
            <a:r>
              <a:rPr lang="en-GB" sz="2200" dirty="0" smtClean="0"/>
              <a:t> </a:t>
            </a:r>
            <a:r>
              <a:rPr lang="en-GB" sz="2200" dirty="0" err="1" smtClean="0"/>
              <a:t>helyzetekben</a:t>
            </a:r>
            <a:r>
              <a:rPr lang="en-GB" sz="2200" dirty="0" smtClean="0"/>
              <a:t> </a:t>
            </a:r>
            <a:r>
              <a:rPr lang="en-GB" sz="2200" dirty="0" err="1" smtClean="0"/>
              <a:t>kapjon</a:t>
            </a:r>
            <a:r>
              <a:rPr lang="en-GB" sz="2200" dirty="0" smtClean="0"/>
              <a:t> </a:t>
            </a:r>
            <a:r>
              <a:rPr lang="en-GB" sz="2200" dirty="0" err="1" smtClean="0"/>
              <a:t>nagyobb</a:t>
            </a:r>
            <a:r>
              <a:rPr lang="en-GB" sz="2200" dirty="0" smtClean="0"/>
              <a:t> </a:t>
            </a:r>
            <a:r>
              <a:rPr lang="en-GB" sz="2200" dirty="0" err="1" smtClean="0"/>
              <a:t>hangsúlyt</a:t>
            </a:r>
            <a:r>
              <a:rPr lang="en-GB" sz="2200" dirty="0" smtClean="0"/>
              <a:t> a </a:t>
            </a:r>
            <a:r>
              <a:rPr lang="en-GB" sz="2200" dirty="0" err="1" smtClean="0"/>
              <a:t>szolgáltatás</a:t>
            </a:r>
            <a:r>
              <a:rPr lang="en-GB" sz="2200" dirty="0" smtClean="0"/>
              <a:t>, </a:t>
            </a:r>
            <a:r>
              <a:rPr lang="en-GB" sz="2200" dirty="0" err="1" smtClean="0"/>
              <a:t>az</a:t>
            </a:r>
            <a:r>
              <a:rPr lang="en-GB" sz="2200" dirty="0" smtClean="0"/>
              <a:t> </a:t>
            </a:r>
            <a:r>
              <a:rPr lang="en-GB" sz="2200" dirty="0" err="1" smtClean="0"/>
              <a:t>élmény</a:t>
            </a:r>
            <a:r>
              <a:rPr lang="en-GB" sz="2200" dirty="0" smtClean="0"/>
              <a:t> </a:t>
            </a:r>
            <a:r>
              <a:rPr lang="en-GB" sz="2200" dirty="0" err="1" smtClean="0"/>
              <a:t>amit</a:t>
            </a:r>
            <a:r>
              <a:rPr lang="en-GB" sz="2200" dirty="0" smtClean="0"/>
              <a:t> </a:t>
            </a:r>
            <a:r>
              <a:rPr lang="en-GB" sz="2200" dirty="0" err="1" smtClean="0"/>
              <a:t>megtapasztal</a:t>
            </a:r>
            <a:r>
              <a:rPr lang="en-GB" sz="2200" dirty="0" smtClean="0"/>
              <a:t> </a:t>
            </a:r>
            <a:r>
              <a:rPr lang="en-GB" sz="2200" dirty="0" err="1" smtClean="0"/>
              <a:t>az</a:t>
            </a:r>
            <a:r>
              <a:rPr lang="en-GB" sz="2200" dirty="0" smtClean="0"/>
              <a:t> </a:t>
            </a:r>
            <a:r>
              <a:rPr lang="en-GB" sz="2200" dirty="0" err="1" smtClean="0"/>
              <a:t>Ügyfél</a:t>
            </a:r>
            <a:r>
              <a:rPr lang="en-GB" sz="2200" dirty="0" smtClean="0"/>
              <a:t> </a:t>
            </a:r>
            <a:r>
              <a:rPr lang="en-GB" sz="2200" dirty="0" err="1" smtClean="0"/>
              <a:t>az</a:t>
            </a:r>
            <a:r>
              <a:rPr lang="en-GB" sz="2200" dirty="0" smtClean="0"/>
              <a:t> </a:t>
            </a:r>
            <a:r>
              <a:rPr lang="en-GB" sz="2200" dirty="0" err="1" smtClean="0"/>
              <a:t>igénybevétel</a:t>
            </a:r>
            <a:r>
              <a:rPr lang="en-GB" sz="2200" dirty="0" smtClean="0"/>
              <a:t> </a:t>
            </a:r>
            <a:r>
              <a:rPr lang="en-GB" sz="2200" dirty="0" err="1" smtClean="0"/>
              <a:t>során</a:t>
            </a:r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/>
          </p:cNvSpPr>
          <p:nvPr>
            <p:ph type="title" idx="4294967295"/>
          </p:nvPr>
        </p:nvSpPr>
        <p:spPr>
          <a:xfrm>
            <a:off x="0" y="311150"/>
            <a:ext cx="9313863" cy="350838"/>
          </a:xfrm>
        </p:spPr>
        <p:txBody>
          <a:bodyPr/>
          <a:lstStyle/>
          <a:p>
            <a:r>
              <a:rPr lang="en-GB" dirty="0" err="1" smtClean="0"/>
              <a:t>Hogyan</a:t>
            </a:r>
            <a:r>
              <a:rPr lang="en-GB" dirty="0" smtClean="0"/>
              <a:t> </a:t>
            </a:r>
            <a:r>
              <a:rPr lang="en-GB" dirty="0" err="1" smtClean="0"/>
              <a:t>használjuk</a:t>
            </a:r>
            <a:r>
              <a:rPr lang="en-GB" dirty="0" smtClean="0"/>
              <a:t> a </a:t>
            </a:r>
            <a:r>
              <a:rPr lang="en-GB" dirty="0" err="1" smtClean="0"/>
              <a:t>médiaeszközöket</a:t>
            </a:r>
            <a:r>
              <a:rPr lang="en-GB" dirty="0" smtClean="0"/>
              <a:t> </a:t>
            </a:r>
            <a:r>
              <a:rPr lang="en-GB" dirty="0" err="1" smtClean="0"/>
              <a:t>erre</a:t>
            </a:r>
            <a:r>
              <a:rPr lang="en-GB" dirty="0" smtClean="0"/>
              <a:t> a </a:t>
            </a:r>
            <a:r>
              <a:rPr lang="en-GB" dirty="0" err="1" smtClean="0"/>
              <a:t>célra</a:t>
            </a:r>
            <a:r>
              <a:rPr lang="en-GB" dirty="0" smtClean="0"/>
              <a:t>?</a:t>
            </a:r>
            <a:endParaRPr lang="en-GB" dirty="0" smtClean="0"/>
          </a:p>
        </p:txBody>
      </p:sp>
      <p:sp>
        <p:nvSpPr>
          <p:cNvPr id="222211" name="Rectangle 3"/>
          <p:cNvSpPr>
            <a:spLocks noGrp="1"/>
          </p:cNvSpPr>
          <p:nvPr>
            <p:ph type="body" idx="4294967295"/>
          </p:nvPr>
        </p:nvSpPr>
        <p:spPr>
          <a:xfrm>
            <a:off x="0" y="1187347"/>
            <a:ext cx="10693400" cy="4338637"/>
          </a:xfrm>
        </p:spPr>
        <p:txBody>
          <a:bodyPr/>
          <a:lstStyle/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A </a:t>
            </a:r>
            <a:r>
              <a:rPr lang="en-GB" sz="2200" dirty="0" err="1" smtClean="0"/>
              <a:t>kommunikációs</a:t>
            </a:r>
            <a:r>
              <a:rPr lang="en-GB" sz="2200" dirty="0" smtClean="0"/>
              <a:t> </a:t>
            </a:r>
            <a:r>
              <a:rPr lang="en-GB" sz="2200" dirty="0" err="1" smtClean="0"/>
              <a:t>stratégiának</a:t>
            </a:r>
            <a:r>
              <a:rPr lang="en-GB" sz="2200" dirty="0" smtClean="0"/>
              <a:t> </a:t>
            </a:r>
            <a:r>
              <a:rPr lang="en-GB" sz="2200" dirty="0" err="1" smtClean="0"/>
              <a:t>tükröznie</a:t>
            </a:r>
            <a:r>
              <a:rPr lang="en-GB" sz="2200" dirty="0" smtClean="0"/>
              <a:t> </a:t>
            </a:r>
            <a:r>
              <a:rPr lang="en-GB" sz="2200" dirty="0" err="1" smtClean="0"/>
              <a:t>kell</a:t>
            </a:r>
            <a:r>
              <a:rPr lang="en-GB" sz="2200" dirty="0" smtClean="0"/>
              <a:t> </a:t>
            </a:r>
            <a:r>
              <a:rPr lang="en-GB" sz="2200" dirty="0" err="1" smtClean="0"/>
              <a:t>ezeket</a:t>
            </a:r>
            <a:r>
              <a:rPr lang="en-GB" sz="2200" dirty="0" smtClean="0"/>
              <a:t>  </a:t>
            </a:r>
            <a:r>
              <a:rPr lang="en-GB" sz="2200" dirty="0" err="1" smtClean="0"/>
              <a:t>az</a:t>
            </a:r>
            <a:r>
              <a:rPr lang="en-GB" sz="2200" dirty="0" smtClean="0"/>
              <a:t> </a:t>
            </a:r>
            <a:r>
              <a:rPr lang="en-GB" sz="2200" dirty="0" err="1" smtClean="0"/>
              <a:t>elemeket</a:t>
            </a:r>
            <a:endParaRPr lang="en-GB" sz="22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Hosszútávú</a:t>
            </a:r>
            <a:r>
              <a:rPr lang="en-GB" sz="2000" dirty="0" smtClean="0"/>
              <a:t> </a:t>
            </a:r>
            <a:r>
              <a:rPr lang="en-GB" sz="2000" dirty="0" err="1" smtClean="0"/>
              <a:t>stratégiák</a:t>
            </a:r>
            <a:r>
              <a:rPr lang="en-GB" sz="2000" dirty="0" smtClean="0"/>
              <a:t> </a:t>
            </a:r>
            <a:r>
              <a:rPr lang="en-GB" sz="2000" dirty="0" err="1" smtClean="0"/>
              <a:t>gerincét</a:t>
            </a:r>
            <a:r>
              <a:rPr lang="en-GB" sz="2000" dirty="0" smtClean="0"/>
              <a:t> </a:t>
            </a:r>
            <a:r>
              <a:rPr lang="en-GB" sz="2000" dirty="0" err="1" smtClean="0"/>
              <a:t>alkossa</a:t>
            </a:r>
            <a:r>
              <a:rPr lang="en-GB" sz="2000" dirty="0" smtClean="0"/>
              <a:t> a </a:t>
            </a:r>
            <a:r>
              <a:rPr lang="en-GB" sz="2000" dirty="0" err="1" smtClean="0"/>
              <a:t>szolgáltatás</a:t>
            </a:r>
            <a:r>
              <a:rPr lang="en-GB" sz="2000" dirty="0" smtClean="0"/>
              <a:t> </a:t>
            </a:r>
            <a:r>
              <a:rPr lang="en-GB" sz="2000" dirty="0" err="1" smtClean="0"/>
              <a:t>alapú</a:t>
            </a:r>
            <a:r>
              <a:rPr lang="en-GB" sz="2000" dirty="0" smtClean="0"/>
              <a:t> </a:t>
            </a:r>
            <a:r>
              <a:rPr lang="en-GB" sz="2000" dirty="0" err="1" smtClean="0"/>
              <a:t>szemlélet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Rövidtávon</a:t>
            </a:r>
            <a:r>
              <a:rPr lang="en-GB" sz="2000" dirty="0" smtClean="0"/>
              <a:t> a </a:t>
            </a:r>
            <a:r>
              <a:rPr lang="en-GB" sz="2000" dirty="0" err="1" smtClean="0"/>
              <a:t>termékkommunikációt</a:t>
            </a:r>
            <a:r>
              <a:rPr lang="en-GB" sz="2000" dirty="0" smtClean="0"/>
              <a:t> </a:t>
            </a:r>
            <a:r>
              <a:rPr lang="en-GB" sz="2000" dirty="0" err="1" smtClean="0"/>
              <a:t>támogassa</a:t>
            </a:r>
            <a:endParaRPr lang="en-GB" sz="2000" dirty="0" smtClean="0"/>
          </a:p>
          <a:p>
            <a:pPr marL="282575" lvl="1" indent="0">
              <a:buNone/>
            </a:pPr>
            <a:endParaRPr lang="en-GB" dirty="0" smtClean="0"/>
          </a:p>
          <a:p>
            <a:pPr marL="0" indent="0">
              <a:buFont typeface="Wingdings" pitchFamily="2" charset="2"/>
              <a:buChar char="ü"/>
            </a:pPr>
            <a:r>
              <a:rPr lang="en-GB" sz="2200" dirty="0" smtClean="0"/>
              <a:t> </a:t>
            </a:r>
            <a:r>
              <a:rPr lang="en-GB" sz="2200" dirty="0" err="1" smtClean="0"/>
              <a:t>Interakcióra</a:t>
            </a:r>
            <a:r>
              <a:rPr lang="en-GB" sz="2200" dirty="0" smtClean="0"/>
              <a:t> </a:t>
            </a:r>
            <a:r>
              <a:rPr lang="en-GB" sz="2200" dirty="0" err="1" smtClean="0"/>
              <a:t>kell</a:t>
            </a:r>
            <a:r>
              <a:rPr lang="en-GB" sz="2200" dirty="0" smtClean="0"/>
              <a:t> </a:t>
            </a:r>
            <a:r>
              <a:rPr lang="en-GB" sz="2200" dirty="0" err="1" smtClean="0"/>
              <a:t>ösztönözni</a:t>
            </a:r>
            <a:r>
              <a:rPr lang="en-GB" sz="2200" dirty="0" smtClean="0"/>
              <a:t> a </a:t>
            </a:r>
            <a:r>
              <a:rPr lang="en-GB" sz="2200" dirty="0" err="1" smtClean="0"/>
              <a:t>célcsoportot</a:t>
            </a:r>
            <a:r>
              <a:rPr lang="en-GB" sz="2200" dirty="0" smtClean="0"/>
              <a:t>:</a:t>
            </a:r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Az</a:t>
            </a:r>
            <a:r>
              <a:rPr lang="en-GB" sz="2000" dirty="0" smtClean="0"/>
              <a:t> </a:t>
            </a:r>
            <a:r>
              <a:rPr lang="en-GB" sz="2000" dirty="0" err="1" smtClean="0"/>
              <a:t>interakció</a:t>
            </a:r>
            <a:r>
              <a:rPr lang="en-GB" sz="2000" dirty="0" smtClean="0"/>
              <a:t> </a:t>
            </a:r>
            <a:r>
              <a:rPr lang="en-GB" sz="2000" dirty="0" err="1" smtClean="0"/>
              <a:t>hozza</a:t>
            </a:r>
            <a:r>
              <a:rPr lang="en-GB" sz="2000" dirty="0" smtClean="0"/>
              <a:t> </a:t>
            </a:r>
            <a:r>
              <a:rPr lang="en-GB" sz="2000" dirty="0" err="1" smtClean="0"/>
              <a:t>közelebb</a:t>
            </a:r>
            <a:r>
              <a:rPr lang="en-GB" sz="2000" dirty="0" smtClean="0"/>
              <a:t> a </a:t>
            </a:r>
            <a:r>
              <a:rPr lang="en-GB" sz="2000" dirty="0" err="1" smtClean="0"/>
              <a:t>bankot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err="1" smtClean="0"/>
              <a:t>Építsen</a:t>
            </a:r>
            <a:r>
              <a:rPr lang="en-GB" sz="2000" dirty="0" smtClean="0"/>
              <a:t> </a:t>
            </a:r>
            <a:r>
              <a:rPr lang="en-GB" sz="2000" dirty="0" err="1" smtClean="0"/>
              <a:t>bizalmat</a:t>
            </a:r>
            <a:r>
              <a:rPr lang="en-GB" sz="2000" dirty="0" smtClean="0"/>
              <a:t>, </a:t>
            </a:r>
            <a:r>
              <a:rPr lang="en-GB" sz="2000" dirty="0" err="1" smtClean="0"/>
              <a:t>kapcsolatot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Fókuszáljon</a:t>
            </a:r>
            <a:r>
              <a:rPr lang="en-GB" sz="2000" dirty="0" smtClean="0"/>
              <a:t> a </a:t>
            </a:r>
            <a:r>
              <a:rPr lang="en-GB" sz="2000" dirty="0" err="1" smtClean="0"/>
              <a:t>kondíciókon</a:t>
            </a:r>
            <a:r>
              <a:rPr lang="en-GB" sz="2000" dirty="0" smtClean="0"/>
              <a:t> </a:t>
            </a:r>
            <a:r>
              <a:rPr lang="en-GB" sz="2000" dirty="0" err="1" smtClean="0"/>
              <a:t>túlra</a:t>
            </a:r>
            <a:endParaRPr lang="en-GB" sz="2000" dirty="0" smtClean="0"/>
          </a:p>
          <a:p>
            <a:pPr marL="282575" lvl="1" indent="0">
              <a:buFont typeface="Wingdings" pitchFamily="2" charset="2"/>
              <a:buChar char="ü"/>
            </a:pPr>
            <a:r>
              <a:rPr lang="en-GB" sz="2000" dirty="0" smtClean="0"/>
              <a:t> </a:t>
            </a:r>
            <a:r>
              <a:rPr lang="en-GB" sz="2000" dirty="0" err="1" smtClean="0"/>
              <a:t>Edukálja</a:t>
            </a:r>
            <a:r>
              <a:rPr lang="en-GB" sz="2000" dirty="0" smtClean="0"/>
              <a:t> </a:t>
            </a:r>
            <a:r>
              <a:rPr lang="en-GB" sz="2000" dirty="0" err="1" smtClean="0"/>
              <a:t>az</a:t>
            </a:r>
            <a:r>
              <a:rPr lang="en-GB" sz="2000" dirty="0" smtClean="0"/>
              <a:t> </a:t>
            </a:r>
            <a:r>
              <a:rPr lang="en-GB" sz="2000" dirty="0" err="1" smtClean="0"/>
              <a:t>Ügyfelet</a:t>
            </a:r>
            <a:r>
              <a:rPr lang="en-GB" sz="2000" dirty="0" smtClean="0"/>
              <a:t> </a:t>
            </a:r>
          </a:p>
          <a:p>
            <a:pPr marL="282575" lvl="1" indent="0">
              <a:buFont typeface="Wingdings" pitchFamily="2" charset="2"/>
              <a:buChar char="ü"/>
            </a:pPr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2"/>
          <p:cNvSpPr>
            <a:spLocks/>
          </p:cNvSpPr>
          <p:nvPr/>
        </p:nvSpPr>
        <p:spPr bwMode="auto">
          <a:xfrm>
            <a:off x="440108" y="2318432"/>
            <a:ext cx="9962676" cy="876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>
              <a:spcBef>
                <a:spcPct val="0"/>
              </a:spcBef>
              <a:buClrTx/>
            </a:pPr>
            <a:r>
              <a:rPr lang="en-GB" sz="3600" dirty="0" err="1" smtClean="0">
                <a:solidFill>
                  <a:schemeClr val="accent1"/>
                </a:solidFill>
              </a:rPr>
              <a:t>Köszönöm</a:t>
            </a:r>
            <a:r>
              <a:rPr lang="en-GB" sz="3600" dirty="0" smtClean="0">
                <a:solidFill>
                  <a:schemeClr val="accent1"/>
                </a:solidFill>
              </a:rPr>
              <a:t> a </a:t>
            </a:r>
            <a:r>
              <a:rPr lang="en-GB" sz="3600" dirty="0" err="1" smtClean="0">
                <a:solidFill>
                  <a:schemeClr val="accent1"/>
                </a:solidFill>
              </a:rPr>
              <a:t>figyelmet</a:t>
            </a:r>
            <a:r>
              <a:rPr lang="en-GB" sz="3600" dirty="0" smtClean="0">
                <a:solidFill>
                  <a:schemeClr val="accent1"/>
                </a:solidFill>
              </a:rPr>
              <a:t>!</a:t>
            </a:r>
            <a:endParaRPr lang="en-GB" sz="36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ZO WW Templates 15 Dec">
  <a:themeElements>
    <a:clrScheme name="">
      <a:dk1>
        <a:srgbClr val="606060"/>
      </a:dk1>
      <a:lt1>
        <a:srgbClr val="FFFFFF"/>
      </a:lt1>
      <a:dk2>
        <a:srgbClr val="606060"/>
      </a:dk2>
      <a:lt2>
        <a:srgbClr val="606060"/>
      </a:lt2>
      <a:accent1>
        <a:srgbClr val="00B0F0"/>
      </a:accent1>
      <a:accent2>
        <a:srgbClr val="2857AF"/>
      </a:accent2>
      <a:accent3>
        <a:srgbClr val="FFFFFF"/>
      </a:accent3>
      <a:accent4>
        <a:srgbClr val="515151"/>
      </a:accent4>
      <a:accent5>
        <a:srgbClr val="AAD4F6"/>
      </a:accent5>
      <a:accent6>
        <a:srgbClr val="234E9E"/>
      </a:accent6>
      <a:hlink>
        <a:srgbClr val="0088BC"/>
      </a:hlink>
      <a:folHlink>
        <a:srgbClr val="2857AF"/>
      </a:folHlink>
    </a:clrScheme>
    <a:fontScheme name="3_ZO WW Templates 15 Dec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ZO WW Templates 15 De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857AF"/>
        </a:accent1>
        <a:accent2>
          <a:srgbClr val="0097D0"/>
        </a:accent2>
        <a:accent3>
          <a:srgbClr val="FFFFFF"/>
        </a:accent3>
        <a:accent4>
          <a:srgbClr val="000000"/>
        </a:accent4>
        <a:accent5>
          <a:srgbClr val="ACB4D4"/>
        </a:accent5>
        <a:accent6>
          <a:srgbClr val="0088BC"/>
        </a:accent6>
        <a:hlink>
          <a:srgbClr val="0097D0"/>
        </a:hlink>
        <a:folHlink>
          <a:srgbClr val="2857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ZO WW Templates 15 Dec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15699"/>
        </a:accent1>
        <a:accent2>
          <a:srgbClr val="04A571"/>
        </a:accent2>
        <a:accent3>
          <a:srgbClr val="FFFFFF"/>
        </a:accent3>
        <a:accent4>
          <a:srgbClr val="000000"/>
        </a:accent4>
        <a:accent5>
          <a:srgbClr val="AAB4CA"/>
        </a:accent5>
        <a:accent6>
          <a:srgbClr val="039566"/>
        </a:accent6>
        <a:hlink>
          <a:srgbClr val="00A1DE"/>
        </a:hlink>
        <a:folHlink>
          <a:srgbClr val="95110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ZO Global Templates 15 Dec</Template>
  <TotalTime>2119</TotalTime>
  <Words>360</Words>
  <Application>Microsoft Office PowerPoint</Application>
  <PresentationFormat>Custom</PresentationFormat>
  <Paragraphs>73</Paragraphs>
  <Slides>10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3_ZO WW Templates 15 Dec</vt:lpstr>
      <vt:lpstr>Chart</vt:lpstr>
      <vt:lpstr>Slide 1</vt:lpstr>
      <vt:lpstr>Médiapiac alakulása</vt:lpstr>
      <vt:lpstr>Bank Kategória – Szegmens megoszlás</vt:lpstr>
      <vt:lpstr>Milyen helyzettel kell szembenéznie a szektornak a válság végeztével? </vt:lpstr>
      <vt:lpstr>Szükség van-e változásra a kommunikációban? </vt:lpstr>
      <vt:lpstr>Milyen az ideális Ügyfél? </vt:lpstr>
      <vt:lpstr>The Consumer Pathways </vt:lpstr>
      <vt:lpstr>Milyen irányba szükséges elmozdulni a kommunikációban? </vt:lpstr>
      <vt:lpstr>Hogyan használjuk a médiaeszközöket erre a célra?</vt:lpstr>
      <vt:lpstr>Slide 10</vt:lpstr>
    </vt:vector>
  </TitlesOfParts>
  <Company>Publicis Groupe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HeidiP</dc:creator>
  <cp:lastModifiedBy>pszuromi</cp:lastModifiedBy>
  <cp:revision>285</cp:revision>
  <dcterms:created xsi:type="dcterms:W3CDTF">2009-12-22T11:35:01Z</dcterms:created>
  <dcterms:modified xsi:type="dcterms:W3CDTF">2010-10-13T10:51:14Z</dcterms:modified>
</cp:coreProperties>
</file>