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  <p:sldMasterId id="2147483650" r:id="rId2"/>
  </p:sldMasterIdLst>
  <p:notesMasterIdLst>
    <p:notesMasterId r:id="rId12"/>
  </p:notesMasterIdLst>
  <p:sldIdLst>
    <p:sldId id="293" r:id="rId3"/>
    <p:sldId id="294" r:id="rId4"/>
    <p:sldId id="295" r:id="rId5"/>
    <p:sldId id="298" r:id="rId6"/>
    <p:sldId id="300" r:id="rId7"/>
    <p:sldId id="301" r:id="rId8"/>
    <p:sldId id="302" r:id="rId9"/>
    <p:sldId id="309" r:id="rId10"/>
    <p:sldId id="310" r:id="rId11"/>
  </p:sldIdLst>
  <p:sldSz cx="9907588" cy="6858000"/>
  <p:notesSz cx="7099300" cy="10234613"/>
  <p:defaultTextStyle>
    <a:defPPr>
      <a:defRPr lang="en-GB"/>
    </a:defPPr>
    <a:lvl1pPr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600" b="1" kern="1200">
        <a:solidFill>
          <a:schemeClr val="bg1"/>
        </a:solidFill>
        <a:latin typeface="Arial" pitchFamily="34" charset="0"/>
        <a:ea typeface="+mn-ea"/>
        <a:cs typeface="+mn-cs"/>
      </a:defRPr>
    </a:lvl1pPr>
    <a:lvl2pPr marL="742950" indent="-28575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600" b="1" kern="1200">
        <a:solidFill>
          <a:schemeClr val="bg1"/>
        </a:solidFill>
        <a:latin typeface="Arial" pitchFamily="34" charset="0"/>
        <a:ea typeface="+mn-ea"/>
        <a:cs typeface="+mn-cs"/>
      </a:defRPr>
    </a:lvl2pPr>
    <a:lvl3pPr marL="1143000" indent="-2286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600" b="1" kern="1200">
        <a:solidFill>
          <a:schemeClr val="bg1"/>
        </a:solidFill>
        <a:latin typeface="Arial" pitchFamily="34" charset="0"/>
        <a:ea typeface="+mn-ea"/>
        <a:cs typeface="+mn-cs"/>
      </a:defRPr>
    </a:lvl3pPr>
    <a:lvl4pPr marL="1600200" indent="-2286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600" b="1" kern="1200">
        <a:solidFill>
          <a:schemeClr val="bg1"/>
        </a:solidFill>
        <a:latin typeface="Arial" pitchFamily="34" charset="0"/>
        <a:ea typeface="+mn-ea"/>
        <a:cs typeface="+mn-cs"/>
      </a:defRPr>
    </a:lvl4pPr>
    <a:lvl5pPr marL="2057400" indent="-2286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600" b="1" kern="1200">
        <a:solidFill>
          <a:schemeClr val="bg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600" b="1" kern="1200">
        <a:solidFill>
          <a:schemeClr val="bg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1600" b="1" kern="1200">
        <a:solidFill>
          <a:schemeClr val="bg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1600" b="1" kern="1200">
        <a:solidFill>
          <a:schemeClr val="bg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1600" b="1" kern="1200">
        <a:solidFill>
          <a:schemeClr val="bg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5" d="100"/>
          <a:sy n="35" d="100"/>
        </p:scale>
        <p:origin x="-2256" y="-11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9.xml"/><Relationship Id="rId12" Type="http://schemas.openxmlformats.org/officeDocument/2006/relationships/notesMaster" Target="notesMasters/notes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kos\My%20Documents\bookline\IR\bookline_2009-2010-preziupdatetabla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8"/>
    </mc:Choice>
    <mc:Fallback>
      <c:style val="28"/>
    </mc:Fallback>
  </mc:AlternateContent>
  <c:chart>
    <c:autoTitleDeleted val="0"/>
    <c:view3D>
      <c:rotX val="40"/>
      <c:rotY val="230"/>
      <c:rAngAx val="0"/>
      <c:perspective val="6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0167339736777293"/>
          <c:y val="0.0"/>
          <c:w val="0.741676206487722"/>
          <c:h val="0.999894747333803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rgbClr val="CCFFCC"/>
              </a:solidFill>
            </c:spPr>
          </c:dPt>
          <c:dPt>
            <c:idx val="1"/>
            <c:bubble3D val="0"/>
            <c:spPr>
              <a:solidFill>
                <a:srgbClr val="66FF66"/>
              </a:solidFill>
            </c:spPr>
          </c:dPt>
          <c:dPt>
            <c:idx val="2"/>
            <c:bubble3D val="0"/>
            <c:explosion val="17"/>
            <c:spPr>
              <a:solidFill>
                <a:srgbClr val="00CC00"/>
              </a:solidFill>
            </c:spPr>
          </c:dPt>
          <c:dPt>
            <c:idx val="3"/>
            <c:bubble3D val="0"/>
            <c:explosion val="19"/>
            <c:spPr>
              <a:solidFill>
                <a:srgbClr val="008000"/>
              </a:solidFill>
            </c:spPr>
          </c:dPt>
          <c:dPt>
            <c:idx val="4"/>
            <c:bubble3D val="0"/>
            <c:explosion val="19"/>
            <c:spPr>
              <a:solidFill>
                <a:srgbClr val="006600"/>
              </a:solidFill>
            </c:spPr>
          </c:dPt>
          <c:dLbls>
            <c:numFmt formatCode="0%" sourceLinked="0"/>
            <c:spPr>
              <a:noFill/>
              <a:ln>
                <a:noFill/>
              </a:ln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owners!$A$66:$A$70</c:f>
              <c:strCache>
                <c:ptCount val="5"/>
                <c:pt idx="0">
                  <c:v>Hírlevél</c:v>
                </c:pt>
                <c:pt idx="1">
                  <c:v>Közvetlen, saját média</c:v>
                </c:pt>
                <c:pt idx="2">
                  <c:v>Google organikus</c:v>
                </c:pt>
                <c:pt idx="3">
                  <c:v>Google CPC</c:v>
                </c:pt>
                <c:pt idx="4">
                  <c:v>Egyéb külső médiumok</c:v>
                </c:pt>
              </c:strCache>
            </c:strRef>
          </c:cat>
          <c:val>
            <c:numRef>
              <c:f>owners!$B$66:$B$70</c:f>
              <c:numCache>
                <c:formatCode>0.0%</c:formatCode>
                <c:ptCount val="5"/>
                <c:pt idx="0">
                  <c:v>0.245828698553949</c:v>
                </c:pt>
                <c:pt idx="1">
                  <c:v>0.319243604004451</c:v>
                </c:pt>
                <c:pt idx="2">
                  <c:v>0.152391546162404</c:v>
                </c:pt>
                <c:pt idx="3">
                  <c:v>0.145717463848723</c:v>
                </c:pt>
                <c:pt idx="4">
                  <c:v>0.136818687430479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75144153843183"/>
          <c:y val="0.0672327984318421"/>
          <c:w val="0.211325192567658"/>
          <c:h val="0.835154656300882"/>
        </c:manualLayout>
      </c:layout>
      <c:overlay val="0"/>
    </c:legend>
    <c:plotVisOnly val="1"/>
    <c:dispBlanksAs val="gap"/>
    <c:showDLblsOverMax val="0"/>
  </c:chart>
  <c:spPr>
    <a:ln>
      <a:noFill/>
    </a:ln>
    <a:effectLst>
      <a:outerShdw blurRad="152400" dist="317500" dir="5400000" sx="90000" sy="-19000" rotWithShape="0">
        <a:prstClr val="black">
          <a:alpha val="15000"/>
        </a:prstClr>
      </a:outerShdw>
    </a:effectLst>
  </c:spPr>
  <c:txPr>
    <a:bodyPr/>
    <a:lstStyle/>
    <a:p>
      <a:pPr>
        <a:defRPr sz="1800"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AutoShape 1"/>
          <p:cNvSpPr>
            <a:spLocks noChangeArrowheads="1"/>
          </p:cNvSpPr>
          <p:nvPr/>
        </p:nvSpPr>
        <p:spPr bwMode="auto">
          <a:xfrm>
            <a:off x="0" y="0"/>
            <a:ext cx="7099300" cy="102346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4098" name="AutoShape 2"/>
          <p:cNvSpPr>
            <a:spLocks noChangeArrowheads="1"/>
          </p:cNvSpPr>
          <p:nvPr/>
        </p:nvSpPr>
        <p:spPr bwMode="auto">
          <a:xfrm>
            <a:off x="0" y="0"/>
            <a:ext cx="7099300" cy="102346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4099" name="AutoShape 3"/>
          <p:cNvSpPr>
            <a:spLocks noChangeArrowheads="1"/>
          </p:cNvSpPr>
          <p:nvPr/>
        </p:nvSpPr>
        <p:spPr bwMode="auto">
          <a:xfrm>
            <a:off x="0" y="0"/>
            <a:ext cx="7099300" cy="102346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0" y="0"/>
            <a:ext cx="3074988" cy="51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4021138" y="0"/>
            <a:ext cx="3074987" cy="51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4102" name="Rectangle 6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777875" y="768350"/>
            <a:ext cx="5540375" cy="3833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4103" name="Rectangle 7"/>
          <p:cNvSpPr>
            <a:spLocks noGrp="1" noChangeArrowheads="1"/>
          </p:cNvSpPr>
          <p:nvPr>
            <p:ph type="body"/>
          </p:nvPr>
        </p:nvSpPr>
        <p:spPr bwMode="auto">
          <a:xfrm>
            <a:off x="708025" y="4857750"/>
            <a:ext cx="5678488" cy="460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hu-HU" smtClean="0"/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9723438"/>
            <a:ext cx="3074988" cy="50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4021138" y="9723438"/>
            <a:ext cx="30702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040" tIns="47520" rIns="95040" bIns="475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fld id="{6F0E9610-CBF4-4D6B-A38F-9F7EAA1F5A9A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137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Diakép helye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79463" y="768350"/>
            <a:ext cx="5537200" cy="3833813"/>
          </a:xfrm>
          <a:ln/>
        </p:spPr>
      </p:sp>
      <p:sp>
        <p:nvSpPr>
          <p:cNvPr id="23555" name="Jegyzetek hely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hu-HU" smtClean="0"/>
          </a:p>
        </p:txBody>
      </p:sp>
      <p:sp>
        <p:nvSpPr>
          <p:cNvPr id="23556" name="Dia számának helye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713E1F8-B3A2-42CF-83DB-8E84DACD3BBB}" type="slidenum">
              <a:rPr lang="en-GB" smtClean="0">
                <a:cs typeface="Arial" pitchFamily="34" charset="0"/>
              </a:rPr>
              <a:pPr/>
              <a:t>2</a:t>
            </a:fld>
            <a:endParaRPr lang="en-GB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1688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5788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1A5CADC1-D102-4029-B39E-F7220AD9D75E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708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F19AB294-B86E-4533-8B5C-177E282A63CB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518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1687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1687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1AB64C1C-3F8D-4D2D-B2CB-B749B3591CAA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82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88950" y="908050"/>
            <a:ext cx="438626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5027613" y="908050"/>
            <a:ext cx="4387850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118B0184-4BB7-4183-90F4-5D2E226E83AB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4704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698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99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99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B296591-EB3A-4B94-9383-683446E88224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4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ia számának helye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1E178199-C2F6-41AB-8E00-5A7DC7523F3F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726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40DCC95-CCEB-4C86-AA9D-E3582BEEB00E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7956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873500" y="273050"/>
            <a:ext cx="553878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ia számának helye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79F00D3-BDF9-41CF-9F5E-8BCEE82D35CF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750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5187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5187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5187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ia számának helye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D9566EA9-CB15-4BA6-B031-550438693080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390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5686453-431D-4EBD-81A6-0FE982A82E2E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546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7097713" y="96838"/>
            <a:ext cx="2317750" cy="5334000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144463" y="96838"/>
            <a:ext cx="6800850" cy="5334000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9A6F685-A5FE-4FA1-B8EE-AE9899559CA0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5387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1688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5788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77244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407456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1687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1687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7571019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273050" y="981075"/>
            <a:ext cx="4559300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984750" y="981075"/>
            <a:ext cx="4559300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896858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698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99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99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265087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87778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55365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873500" y="273050"/>
            <a:ext cx="553878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23171136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5187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5187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5187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2766478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317589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7226300" y="136525"/>
            <a:ext cx="2317750" cy="53673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273050" y="136525"/>
            <a:ext cx="6800850" cy="53673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7852143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144021" y="720000"/>
            <a:ext cx="9613541" cy="5508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doc id"/>
          <p:cNvSpPr>
            <a:spLocks noGrp="1" noChangeArrowheads="1"/>
          </p:cNvSpPr>
          <p:nvPr>
            <p:ph type="ftr" sz="quarter" idx="10"/>
          </p:nvPr>
        </p:nvSpPr>
        <p:spPr>
          <a:xfrm>
            <a:off x="2219681" y="6480176"/>
            <a:ext cx="6840046" cy="252413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pg num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9181984" y="6416676"/>
            <a:ext cx="539837" cy="252413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484508-C440-4A27-BA5B-845BDA7B6AE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theme" Target="../theme/theme2.xml"/><Relationship Id="rId14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5935663"/>
            <a:ext cx="9906000" cy="925512"/>
          </a:xfrm>
          <a:prstGeom prst="rect">
            <a:avLst/>
          </a:prstGeom>
          <a:solidFill>
            <a:srgbClr val="4141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2050" name="Line 2"/>
          <p:cNvSpPr>
            <a:spLocks noChangeShapeType="1"/>
          </p:cNvSpPr>
          <p:nvPr/>
        </p:nvSpPr>
        <p:spPr bwMode="auto">
          <a:xfrm flipV="1">
            <a:off x="201613" y="622300"/>
            <a:ext cx="9505950" cy="20638"/>
          </a:xfrm>
          <a:prstGeom prst="line">
            <a:avLst/>
          </a:prstGeom>
          <a:noFill/>
          <a:ln w="25560">
            <a:solidFill>
              <a:srgbClr val="414141"/>
            </a:solidFill>
            <a:miter lim="800000"/>
            <a:headEnd/>
            <a:tailEnd/>
          </a:ln>
          <a:effectLst>
            <a:outerShdw dist="109865" dir="634411" algn="ctr" rotWithShape="0">
              <a:srgbClr val="000000">
                <a:alpha val="38034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hu-H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3" y="6291263"/>
            <a:ext cx="1219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88950" y="908050"/>
            <a:ext cx="8926513" cy="452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Vázlatszöveg formátumának szerkesztése</a:t>
            </a:r>
          </a:p>
          <a:p>
            <a:pPr lvl="1"/>
            <a:r>
              <a:rPr lang="en-GB" smtClean="0"/>
              <a:t>Második vázlatszint</a:t>
            </a:r>
          </a:p>
          <a:p>
            <a:pPr lvl="2"/>
            <a:r>
              <a:rPr lang="en-GB" smtClean="0"/>
              <a:t>Harmadik vázlatszint</a:t>
            </a:r>
          </a:p>
          <a:p>
            <a:pPr lvl="3"/>
            <a:r>
              <a:rPr lang="en-GB" smtClean="0"/>
              <a:t>Negyedik vázlatszint</a:t>
            </a:r>
          </a:p>
          <a:p>
            <a:pPr lvl="4"/>
            <a:r>
              <a:rPr lang="en-GB" smtClean="0"/>
              <a:t>Ötödik vázlatszint</a:t>
            </a:r>
          </a:p>
          <a:p>
            <a:pPr lvl="4"/>
            <a:r>
              <a:rPr lang="en-GB" smtClean="0"/>
              <a:t>Hatodik vázlatszint</a:t>
            </a:r>
          </a:p>
          <a:p>
            <a:pPr lvl="4"/>
            <a:r>
              <a:rPr lang="en-GB" smtClean="0"/>
              <a:t>Hetedik vázlatszint</a:t>
            </a:r>
          </a:p>
          <a:p>
            <a:pPr lvl="4"/>
            <a:r>
              <a:rPr lang="en-GB" smtClean="0"/>
              <a:t>Nyolcadik vázlatszint</a:t>
            </a:r>
          </a:p>
          <a:p>
            <a:pPr lvl="4"/>
            <a:r>
              <a:rPr lang="en-GB" smtClean="0"/>
              <a:t>Kilencedik vázlatszint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44463" y="96838"/>
            <a:ext cx="7554912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Címszöveg formátumának szerkesztése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219325" y="6376988"/>
            <a:ext cx="68389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9215438" y="6478588"/>
            <a:ext cx="536575" cy="25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Tx/>
              <a:buFontTx/>
              <a:buNone/>
              <a:defRPr sz="1000">
                <a:solidFill>
                  <a:srgbClr val="414141"/>
                </a:solidFill>
                <a:latin typeface="Tahoma" pitchFamily="34" charset="0"/>
                <a:cs typeface="Lucida Sans Unicode" pitchFamily="34" charset="0"/>
              </a:defRPr>
            </a:lvl1pPr>
          </a:lstStyle>
          <a:p>
            <a:fld id="{79DF2141-91FC-4D1A-BCF6-D6C9EC3958C2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417513" y="908050"/>
            <a:ext cx="8986837" cy="4751388"/>
          </a:xfrm>
          <a:prstGeom prst="rect">
            <a:avLst/>
          </a:prstGeom>
          <a:solidFill>
            <a:srgbClr val="7FBD00"/>
          </a:solidFill>
          <a:ln>
            <a:noFill/>
          </a:ln>
          <a:effectLst>
            <a:outerShdw dist="38184" dir="2700000" algn="ctr" rotWithShape="0">
              <a:srgbClr val="000000">
                <a:alpha val="40033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449263" rtl="0" eaLnBrk="0" fontAlgn="base" hangingPunct="0">
        <a:lnSpc>
          <a:spcPct val="11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00" b="1">
          <a:solidFill>
            <a:srgbClr val="71B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11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00" b="1">
          <a:solidFill>
            <a:srgbClr val="71B000"/>
          </a:solidFill>
          <a:latin typeface="Calibri" pitchFamily="34" charset="0"/>
          <a:ea typeface="SimSun" charset="0"/>
          <a:cs typeface="SimSun" charset="0"/>
        </a:defRPr>
      </a:lvl2pPr>
      <a:lvl3pPr marL="1143000" indent="-228600" algn="l" defTabSz="449263" rtl="0" eaLnBrk="0" fontAlgn="base" hangingPunct="0">
        <a:lnSpc>
          <a:spcPct val="11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00" b="1">
          <a:solidFill>
            <a:srgbClr val="71B000"/>
          </a:solidFill>
          <a:latin typeface="Calibri" pitchFamily="34" charset="0"/>
          <a:ea typeface="SimSun" charset="0"/>
          <a:cs typeface="SimSun" charset="0"/>
        </a:defRPr>
      </a:lvl3pPr>
      <a:lvl4pPr marL="1600200" indent="-228600" algn="l" defTabSz="449263" rtl="0" eaLnBrk="0" fontAlgn="base" hangingPunct="0">
        <a:lnSpc>
          <a:spcPct val="11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00" b="1">
          <a:solidFill>
            <a:srgbClr val="71B000"/>
          </a:solidFill>
          <a:latin typeface="Calibri" pitchFamily="34" charset="0"/>
          <a:ea typeface="SimSun" charset="0"/>
          <a:cs typeface="SimSun" charset="0"/>
        </a:defRPr>
      </a:lvl4pPr>
      <a:lvl5pPr marL="2057400" indent="-228600" algn="l" defTabSz="449263" rtl="0" eaLnBrk="0" fontAlgn="base" hangingPunct="0">
        <a:lnSpc>
          <a:spcPct val="11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00" b="1">
          <a:solidFill>
            <a:srgbClr val="71B000"/>
          </a:solidFill>
          <a:latin typeface="Calibri" pitchFamily="34" charset="0"/>
          <a:ea typeface="SimSun" charset="0"/>
          <a:cs typeface="SimSun" charset="0"/>
        </a:defRPr>
      </a:lvl5pPr>
      <a:lvl6pPr marL="2514600" indent="-228600" algn="l" defTabSz="449263" rtl="0" eaLnBrk="0" fontAlgn="base" hangingPunct="0">
        <a:lnSpc>
          <a:spcPct val="11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00" b="1">
          <a:solidFill>
            <a:srgbClr val="71B000"/>
          </a:solidFill>
          <a:latin typeface="Calibri" pitchFamily="34" charset="0"/>
          <a:ea typeface="SimSun" charset="0"/>
          <a:cs typeface="SimSun" charset="0"/>
        </a:defRPr>
      </a:lvl6pPr>
      <a:lvl7pPr marL="2971800" indent="-228600" algn="l" defTabSz="449263" rtl="0" eaLnBrk="0" fontAlgn="base" hangingPunct="0">
        <a:lnSpc>
          <a:spcPct val="11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00" b="1">
          <a:solidFill>
            <a:srgbClr val="71B000"/>
          </a:solidFill>
          <a:latin typeface="Calibri" pitchFamily="34" charset="0"/>
          <a:ea typeface="SimSun" charset="0"/>
          <a:cs typeface="SimSun" charset="0"/>
        </a:defRPr>
      </a:lvl7pPr>
      <a:lvl8pPr marL="3429000" indent="-228600" algn="l" defTabSz="449263" rtl="0" eaLnBrk="0" fontAlgn="base" hangingPunct="0">
        <a:lnSpc>
          <a:spcPct val="11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00" b="1">
          <a:solidFill>
            <a:srgbClr val="71B000"/>
          </a:solidFill>
          <a:latin typeface="Calibri" pitchFamily="34" charset="0"/>
          <a:ea typeface="SimSun" charset="0"/>
          <a:cs typeface="SimSun" charset="0"/>
        </a:defRPr>
      </a:lvl8pPr>
      <a:lvl9pPr marL="3886200" indent="-228600" algn="l" defTabSz="449263" rtl="0" eaLnBrk="0" fontAlgn="base" hangingPunct="0">
        <a:lnSpc>
          <a:spcPct val="11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00" b="1">
          <a:solidFill>
            <a:srgbClr val="71B000"/>
          </a:solidFill>
          <a:latin typeface="Calibri" pitchFamily="34" charset="0"/>
          <a:ea typeface="SimSun" charset="0"/>
          <a:cs typeface="SimSun" charset="0"/>
        </a:defRPr>
      </a:lvl9pPr>
    </p:titleStyle>
    <p:bodyStyle>
      <a:lvl1pPr marL="342900" indent="-342900" algn="l" defTabSz="449263" rtl="0" eaLnBrk="0" fontAlgn="base" hangingPunct="0">
        <a:lnSpc>
          <a:spcPct val="112000"/>
        </a:lnSpc>
        <a:spcBef>
          <a:spcPts val="600"/>
        </a:spcBef>
        <a:spcAft>
          <a:spcPts val="30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414141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112000"/>
        </a:lnSpc>
        <a:spcBef>
          <a:spcPts val="600"/>
        </a:spcBef>
        <a:spcAft>
          <a:spcPts val="30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414141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112000"/>
        </a:lnSpc>
        <a:spcBef>
          <a:spcPts val="600"/>
        </a:spcBef>
        <a:spcAft>
          <a:spcPts val="30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414141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112000"/>
        </a:lnSpc>
        <a:spcBef>
          <a:spcPts val="600"/>
        </a:spcBef>
        <a:spcAft>
          <a:spcPts val="30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414141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112000"/>
        </a:lnSpc>
        <a:spcBef>
          <a:spcPts val="600"/>
        </a:spcBef>
        <a:spcAft>
          <a:spcPts val="30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414141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lnSpc>
          <a:spcPct val="112000"/>
        </a:lnSpc>
        <a:spcBef>
          <a:spcPts val="600"/>
        </a:spcBef>
        <a:spcAft>
          <a:spcPts val="30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414141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lnSpc>
          <a:spcPct val="112000"/>
        </a:lnSpc>
        <a:spcBef>
          <a:spcPts val="600"/>
        </a:spcBef>
        <a:spcAft>
          <a:spcPts val="30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414141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lnSpc>
          <a:spcPct val="112000"/>
        </a:lnSpc>
        <a:spcBef>
          <a:spcPts val="600"/>
        </a:spcBef>
        <a:spcAft>
          <a:spcPts val="30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414141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lnSpc>
          <a:spcPct val="112000"/>
        </a:lnSpc>
        <a:spcBef>
          <a:spcPts val="600"/>
        </a:spcBef>
        <a:spcAft>
          <a:spcPts val="30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41414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5935663"/>
            <a:ext cx="9906000" cy="925512"/>
          </a:xfrm>
          <a:prstGeom prst="rect">
            <a:avLst/>
          </a:prstGeom>
          <a:solidFill>
            <a:srgbClr val="4141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2219325" y="6376988"/>
            <a:ext cx="68389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3075" name="Line 3"/>
          <p:cNvSpPr>
            <a:spLocks noChangeShapeType="1"/>
          </p:cNvSpPr>
          <p:nvPr/>
        </p:nvSpPr>
        <p:spPr bwMode="auto">
          <a:xfrm flipV="1">
            <a:off x="201613" y="747713"/>
            <a:ext cx="9505950" cy="20637"/>
          </a:xfrm>
          <a:prstGeom prst="line">
            <a:avLst/>
          </a:prstGeom>
          <a:noFill/>
          <a:ln w="25560">
            <a:solidFill>
              <a:srgbClr val="414141"/>
            </a:solidFill>
            <a:miter lim="800000"/>
            <a:headEnd/>
            <a:tailEnd/>
          </a:ln>
          <a:effectLst>
            <a:outerShdw dist="109865" dir="634411" algn="ctr" rotWithShape="0">
              <a:srgbClr val="000000">
                <a:alpha val="38034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hu-HU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3" y="6291263"/>
            <a:ext cx="1219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7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273050" y="981075"/>
            <a:ext cx="9271000" cy="452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Vázlatszöveg formátumának szerkesztése</a:t>
            </a:r>
          </a:p>
          <a:p>
            <a:pPr lvl="1"/>
            <a:r>
              <a:rPr lang="en-GB" smtClean="0"/>
              <a:t>Második vázlatszint</a:t>
            </a:r>
          </a:p>
          <a:p>
            <a:pPr lvl="2"/>
            <a:r>
              <a:rPr lang="en-GB" smtClean="0"/>
              <a:t>Harmadik vázlatszint</a:t>
            </a:r>
          </a:p>
          <a:p>
            <a:pPr lvl="3"/>
            <a:r>
              <a:rPr lang="en-GB" smtClean="0"/>
              <a:t>Negyedik vázlatszint</a:t>
            </a:r>
          </a:p>
          <a:p>
            <a:pPr lvl="4"/>
            <a:r>
              <a:rPr lang="en-GB" smtClean="0"/>
              <a:t>Ötödik vázlatszint</a:t>
            </a:r>
          </a:p>
          <a:p>
            <a:pPr lvl="4"/>
            <a:r>
              <a:rPr lang="en-GB" smtClean="0"/>
              <a:t>Hatodik vázlatszint</a:t>
            </a:r>
          </a:p>
          <a:p>
            <a:pPr lvl="4"/>
            <a:r>
              <a:rPr lang="en-GB" smtClean="0"/>
              <a:t>Hetedik vázlatszint</a:t>
            </a:r>
          </a:p>
          <a:p>
            <a:pPr lvl="4"/>
            <a:r>
              <a:rPr lang="en-GB" smtClean="0"/>
              <a:t>Nyolcadik vázlatszint</a:t>
            </a:r>
          </a:p>
          <a:p>
            <a:pPr lvl="4"/>
            <a:r>
              <a:rPr lang="en-GB" smtClean="0"/>
              <a:t>Kilencedik vázlatszint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276225" y="136525"/>
            <a:ext cx="7554913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Címszöveg formátumának szerkesztése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449263" rtl="0" eaLnBrk="0" fontAlgn="base" hangingPunct="0">
        <a:lnSpc>
          <a:spcPct val="11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 b="1">
          <a:solidFill>
            <a:srgbClr val="71B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11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 b="1">
          <a:solidFill>
            <a:srgbClr val="71B000"/>
          </a:solidFill>
          <a:latin typeface="Calibri" pitchFamily="34" charset="0"/>
          <a:ea typeface="SimSun" charset="0"/>
          <a:cs typeface="SimSun" charset="0"/>
        </a:defRPr>
      </a:lvl2pPr>
      <a:lvl3pPr marL="1143000" indent="-228600" algn="l" defTabSz="449263" rtl="0" eaLnBrk="0" fontAlgn="base" hangingPunct="0">
        <a:lnSpc>
          <a:spcPct val="11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 b="1">
          <a:solidFill>
            <a:srgbClr val="71B000"/>
          </a:solidFill>
          <a:latin typeface="Calibri" pitchFamily="34" charset="0"/>
          <a:ea typeface="SimSun" charset="0"/>
          <a:cs typeface="SimSun" charset="0"/>
        </a:defRPr>
      </a:lvl3pPr>
      <a:lvl4pPr marL="1600200" indent="-228600" algn="l" defTabSz="449263" rtl="0" eaLnBrk="0" fontAlgn="base" hangingPunct="0">
        <a:lnSpc>
          <a:spcPct val="11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 b="1">
          <a:solidFill>
            <a:srgbClr val="71B000"/>
          </a:solidFill>
          <a:latin typeface="Calibri" pitchFamily="34" charset="0"/>
          <a:ea typeface="SimSun" charset="0"/>
          <a:cs typeface="SimSun" charset="0"/>
        </a:defRPr>
      </a:lvl4pPr>
      <a:lvl5pPr marL="2057400" indent="-228600" algn="l" defTabSz="449263" rtl="0" eaLnBrk="0" fontAlgn="base" hangingPunct="0">
        <a:lnSpc>
          <a:spcPct val="11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 b="1">
          <a:solidFill>
            <a:srgbClr val="71B000"/>
          </a:solidFill>
          <a:latin typeface="Calibri" pitchFamily="34" charset="0"/>
          <a:ea typeface="SimSun" charset="0"/>
          <a:cs typeface="SimSun" charset="0"/>
        </a:defRPr>
      </a:lvl5pPr>
      <a:lvl6pPr marL="2514600" indent="-228600" algn="l" defTabSz="449263" rtl="0" eaLnBrk="0" fontAlgn="base" hangingPunct="0">
        <a:lnSpc>
          <a:spcPct val="11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 b="1">
          <a:solidFill>
            <a:srgbClr val="71B000"/>
          </a:solidFill>
          <a:latin typeface="Calibri" pitchFamily="34" charset="0"/>
          <a:ea typeface="SimSun" charset="0"/>
          <a:cs typeface="SimSun" charset="0"/>
        </a:defRPr>
      </a:lvl6pPr>
      <a:lvl7pPr marL="2971800" indent="-228600" algn="l" defTabSz="449263" rtl="0" eaLnBrk="0" fontAlgn="base" hangingPunct="0">
        <a:lnSpc>
          <a:spcPct val="11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 b="1">
          <a:solidFill>
            <a:srgbClr val="71B000"/>
          </a:solidFill>
          <a:latin typeface="Calibri" pitchFamily="34" charset="0"/>
          <a:ea typeface="SimSun" charset="0"/>
          <a:cs typeface="SimSun" charset="0"/>
        </a:defRPr>
      </a:lvl7pPr>
      <a:lvl8pPr marL="3429000" indent="-228600" algn="l" defTabSz="449263" rtl="0" eaLnBrk="0" fontAlgn="base" hangingPunct="0">
        <a:lnSpc>
          <a:spcPct val="11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 b="1">
          <a:solidFill>
            <a:srgbClr val="71B000"/>
          </a:solidFill>
          <a:latin typeface="Calibri" pitchFamily="34" charset="0"/>
          <a:ea typeface="SimSun" charset="0"/>
          <a:cs typeface="SimSun" charset="0"/>
        </a:defRPr>
      </a:lvl8pPr>
      <a:lvl9pPr marL="3886200" indent="-228600" algn="l" defTabSz="449263" rtl="0" eaLnBrk="0" fontAlgn="base" hangingPunct="0">
        <a:lnSpc>
          <a:spcPct val="11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 b="1">
          <a:solidFill>
            <a:srgbClr val="71B000"/>
          </a:solidFill>
          <a:latin typeface="Calibri" pitchFamily="34" charset="0"/>
          <a:ea typeface="SimSun" charset="0"/>
          <a:cs typeface="SimSun" charset="0"/>
        </a:defRPr>
      </a:lvl9pPr>
    </p:titleStyle>
    <p:bodyStyle>
      <a:lvl1pPr marL="342900" indent="-342900" algn="l" defTabSz="449263" rtl="0" eaLnBrk="0" fontAlgn="base" hangingPunct="0">
        <a:lnSpc>
          <a:spcPct val="112000"/>
        </a:lnSpc>
        <a:spcBef>
          <a:spcPts val="600"/>
        </a:spcBef>
        <a:spcAft>
          <a:spcPts val="30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414141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112000"/>
        </a:lnSpc>
        <a:spcBef>
          <a:spcPts val="600"/>
        </a:spcBef>
        <a:spcAft>
          <a:spcPts val="300"/>
        </a:spcAft>
        <a:buClr>
          <a:srgbClr val="000000"/>
        </a:buClr>
        <a:buSzPct val="100000"/>
        <a:buFont typeface="Times New Roman" pitchFamily="18" charset="0"/>
        <a:defRPr>
          <a:solidFill>
            <a:srgbClr val="414141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112000"/>
        </a:lnSpc>
        <a:spcBef>
          <a:spcPts val="600"/>
        </a:spcBef>
        <a:spcAft>
          <a:spcPts val="30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414141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112000"/>
        </a:lnSpc>
        <a:spcBef>
          <a:spcPts val="600"/>
        </a:spcBef>
        <a:spcAft>
          <a:spcPts val="30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414141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112000"/>
        </a:lnSpc>
        <a:spcBef>
          <a:spcPts val="600"/>
        </a:spcBef>
        <a:spcAft>
          <a:spcPts val="30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414141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lnSpc>
          <a:spcPct val="112000"/>
        </a:lnSpc>
        <a:spcBef>
          <a:spcPts val="600"/>
        </a:spcBef>
        <a:spcAft>
          <a:spcPts val="30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414141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lnSpc>
          <a:spcPct val="112000"/>
        </a:lnSpc>
        <a:spcBef>
          <a:spcPts val="600"/>
        </a:spcBef>
        <a:spcAft>
          <a:spcPts val="30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414141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lnSpc>
          <a:spcPct val="112000"/>
        </a:lnSpc>
        <a:spcBef>
          <a:spcPts val="600"/>
        </a:spcBef>
        <a:spcAft>
          <a:spcPts val="30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414141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lnSpc>
          <a:spcPct val="112000"/>
        </a:lnSpc>
        <a:spcBef>
          <a:spcPts val="600"/>
        </a:spcBef>
        <a:spcAft>
          <a:spcPts val="300"/>
        </a:spcAft>
        <a:buClr>
          <a:srgbClr val="000000"/>
        </a:buClr>
        <a:buSzPct val="100000"/>
        <a:buFont typeface="Times New Roman" pitchFamily="18" charset="0"/>
        <a:defRPr sz="1600">
          <a:solidFill>
            <a:srgbClr val="41414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6.png"/><Relationship Id="rId3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chart" Target="../charts/char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hyperlink" Target="http://youtu.be/k5776HPNeHA" TargetMode="External"/><Relationship Id="rId3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image" Target="../media/image10.jpeg"/><Relationship Id="rId3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>
            <a:lum bright="-53000"/>
          </a:blip>
          <a:srcRect/>
          <a:stretch>
            <a:fillRect/>
          </a:stretch>
        </p:blipFill>
        <p:spPr bwMode="auto">
          <a:xfrm>
            <a:off x="2" y="0"/>
            <a:ext cx="99075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zövegdoboz 7"/>
          <p:cNvSpPr txBox="1"/>
          <p:nvPr/>
        </p:nvSpPr>
        <p:spPr>
          <a:xfrm>
            <a:off x="855160" y="1801507"/>
            <a:ext cx="8409078" cy="1809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6000" dirty="0" smtClean="0">
                <a:solidFill>
                  <a:schemeClr val="bg1"/>
                </a:solidFill>
                <a:latin typeface="Calibri" pitchFamily="34" charset="0"/>
              </a:rPr>
              <a:t>„Az internet megváltoztat mindent …”</a:t>
            </a:r>
            <a:endParaRPr lang="en-US" sz="60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" name="Szövegdoboz 4"/>
          <p:cNvSpPr txBox="1"/>
          <p:nvPr/>
        </p:nvSpPr>
        <p:spPr>
          <a:xfrm>
            <a:off x="962055" y="4578353"/>
            <a:ext cx="8349693" cy="1466171"/>
          </a:xfrm>
          <a:prstGeom prst="rect">
            <a:avLst/>
          </a:prstGeom>
          <a:solidFill>
            <a:schemeClr val="bg1">
              <a:lumMod val="50000"/>
              <a:alpha val="49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hu-HU" sz="3200" dirty="0" err="1" smtClean="0">
                <a:solidFill>
                  <a:schemeClr val="bg1"/>
                </a:solidFill>
                <a:latin typeface="Calibri" pitchFamily="34" charset="0"/>
              </a:rPr>
              <a:t>Starcz</a:t>
            </a:r>
            <a:r>
              <a:rPr lang="hu-HU" sz="3200" dirty="0" smtClean="0">
                <a:solidFill>
                  <a:schemeClr val="bg1"/>
                </a:solidFill>
                <a:latin typeface="Calibri" pitchFamily="34" charset="0"/>
              </a:rPr>
              <a:t> Ákos</a:t>
            </a:r>
          </a:p>
          <a:p>
            <a:pPr algn="r"/>
            <a:r>
              <a:rPr lang="hu-HU" sz="3200" b="0" dirty="0" smtClean="0">
                <a:solidFill>
                  <a:schemeClr val="bg1"/>
                </a:solidFill>
                <a:latin typeface="Calibri" pitchFamily="34" charset="0"/>
              </a:rPr>
              <a:t>vezérigazgató</a:t>
            </a:r>
          </a:p>
          <a:p>
            <a:pPr algn="r"/>
            <a:r>
              <a:rPr lang="hu-HU" sz="3200" b="0" dirty="0" err="1" smtClean="0">
                <a:solidFill>
                  <a:schemeClr val="bg1"/>
                </a:solidFill>
                <a:latin typeface="Calibri" pitchFamily="34" charset="0"/>
              </a:rPr>
              <a:t>Shopline</a:t>
            </a:r>
            <a:r>
              <a:rPr lang="hu-HU" sz="3200" b="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hu-HU" sz="3200" b="0" dirty="0" err="1" smtClean="0">
                <a:solidFill>
                  <a:schemeClr val="bg1"/>
                </a:solidFill>
                <a:latin typeface="Calibri" pitchFamily="34" charset="0"/>
              </a:rPr>
              <a:t>Nyrt</a:t>
            </a:r>
            <a:endParaRPr lang="en-US" sz="3200" b="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8" descr="http://images.computerwoche.de/images/computerwoche/bdb/493328/890.jpg"/>
          <p:cNvPicPr>
            <a:picLocks noChangeAspect="1" noChangeArrowheads="1"/>
          </p:cNvPicPr>
          <p:nvPr/>
        </p:nvPicPr>
        <p:blipFill>
          <a:blip r:embed="rId3" cstate="print">
            <a:lum bright="-86000" contrast="-80000"/>
          </a:blip>
          <a:srcRect/>
          <a:stretch>
            <a:fillRect/>
          </a:stretch>
        </p:blipFill>
        <p:spPr bwMode="auto">
          <a:xfrm>
            <a:off x="0" y="0"/>
            <a:ext cx="9907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AutoShape 5" descr="https://mail.google.com/mail/u/0/?ui=2&amp;ik=9665a0bee5&amp;view=att&amp;th=134ad9a1d1e3979c&amp;attid=0.2&amp;disp=inline&amp;zw"/>
          <p:cNvSpPr>
            <a:spLocks noChangeAspect="1" noChangeArrowheads="1"/>
          </p:cNvSpPr>
          <p:nvPr/>
        </p:nvSpPr>
        <p:spPr bwMode="auto">
          <a:xfrm>
            <a:off x="177801" y="-1524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14343" name="AutoShape 7" descr="https://mail.google.com/mail/u/0/?ui=2&amp;ik=9665a0bee5&amp;view=att&amp;th=134ad9a1d1e3979c&amp;attid=0.2&amp;disp=inline&amp;zw"/>
          <p:cNvSpPr>
            <a:spLocks noChangeAspect="1" noChangeArrowheads="1"/>
          </p:cNvSpPr>
          <p:nvPr/>
        </p:nvSpPr>
        <p:spPr bwMode="auto">
          <a:xfrm>
            <a:off x="177801" y="-1524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6" name="Kép 5" descr="shopline_logos_nagy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3200" y="1071546"/>
            <a:ext cx="8954322" cy="47969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artalom hely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Cím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hu-HU"/>
          </a:p>
        </p:txBody>
      </p:sp>
      <p:pic>
        <p:nvPicPr>
          <p:cNvPr id="34818" name="Picture 2" descr="C:\Users\Ákos\Documents\petspontc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0556"/>
            <a:ext cx="9907588" cy="69585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094917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 descr="http://pedrolaboy.com/wp-content/uploads/Years-to-Reach-50-Million-Users-521x36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5282" y="785249"/>
            <a:ext cx="3380855" cy="3606707"/>
          </a:xfrm>
          <a:prstGeom prst="rect">
            <a:avLst/>
          </a:prstGeom>
          <a:noFill/>
          <a:effectLst>
            <a:outerShdw blurRad="533400" dist="38100" dir="2700000" sx="103000" sy="103000" algn="tl" rotWithShape="0">
              <a:schemeClr val="tx1">
                <a:lumMod val="95000"/>
                <a:lumOff val="5000"/>
                <a:alpha val="60000"/>
              </a:schemeClr>
            </a:outerShdw>
          </a:effectLst>
        </p:spPr>
      </p:pic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5282" y="764704"/>
            <a:ext cx="9310691" cy="5427024"/>
          </a:xfrm>
          <a:prstGeom prst="rect">
            <a:avLst/>
          </a:prstGeom>
          <a:noFill/>
          <a:effectLst>
            <a:outerShdw blurRad="533400" dist="38100" dir="2700000" sx="103000" sy="103000" algn="tl" rotWithShape="0">
              <a:schemeClr val="tx1">
                <a:lumMod val="95000"/>
                <a:lumOff val="5000"/>
                <a:alpha val="6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094917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1455" y="0"/>
            <a:ext cx="999904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ím 2"/>
          <p:cNvSpPr txBox="1">
            <a:spLocks/>
          </p:cNvSpPr>
          <p:nvPr/>
        </p:nvSpPr>
        <p:spPr bwMode="auto">
          <a:xfrm>
            <a:off x="4436236" y="3261812"/>
            <a:ext cx="5471354" cy="1446663"/>
          </a:xfrm>
          <a:prstGeom prst="rect">
            <a:avLst/>
          </a:prstGeom>
          <a:solidFill>
            <a:srgbClr val="C00000">
              <a:alpha val="76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Marketing</a:t>
            </a:r>
            <a:r>
              <a:rPr kumimoji="0" lang="hu-HU" sz="32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 eszközök</a:t>
            </a:r>
            <a:r>
              <a:rPr kumimoji="0" lang="hu-HU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0" lang="hu-HU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Lekerekített téglalap 41"/>
          <p:cNvSpPr/>
          <p:nvPr/>
        </p:nvSpPr>
        <p:spPr>
          <a:xfrm>
            <a:off x="1222521" y="1125854"/>
            <a:ext cx="2781903" cy="5085807"/>
          </a:xfrm>
          <a:prstGeom prst="roundRect">
            <a:avLst/>
          </a:prstGeom>
          <a:solidFill>
            <a:srgbClr val="66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900" dirty="0">
              <a:solidFill>
                <a:srgbClr val="E468BB"/>
              </a:solidFill>
            </a:endParaRPr>
          </a:p>
        </p:txBody>
      </p:sp>
      <p:sp>
        <p:nvSpPr>
          <p:cNvPr id="43" name="Lekerekített téglalap 42"/>
          <p:cNvSpPr/>
          <p:nvPr/>
        </p:nvSpPr>
        <p:spPr>
          <a:xfrm>
            <a:off x="6786327" y="1125854"/>
            <a:ext cx="2631530" cy="5085807"/>
          </a:xfrm>
          <a:prstGeom prst="roundRect">
            <a:avLst/>
          </a:prstGeom>
          <a:solidFill>
            <a:srgbClr val="00660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900"/>
          </a:p>
        </p:txBody>
      </p:sp>
      <p:sp>
        <p:nvSpPr>
          <p:cNvPr id="44" name="Szövegdoboz 43"/>
          <p:cNvSpPr txBox="1"/>
          <p:nvPr/>
        </p:nvSpPr>
        <p:spPr>
          <a:xfrm>
            <a:off x="1523268" y="1261476"/>
            <a:ext cx="2030038" cy="435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Bought</a:t>
            </a:r>
            <a:endParaRPr lang="hu-HU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5" name="Szövegdoboz 44"/>
          <p:cNvSpPr txBox="1"/>
          <p:nvPr/>
        </p:nvSpPr>
        <p:spPr>
          <a:xfrm>
            <a:off x="7087075" y="1261476"/>
            <a:ext cx="2030038" cy="435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Earned</a:t>
            </a:r>
          </a:p>
        </p:txBody>
      </p:sp>
      <p:sp>
        <p:nvSpPr>
          <p:cNvPr id="46" name="Lekerekített téglalap 45"/>
          <p:cNvSpPr/>
          <p:nvPr/>
        </p:nvSpPr>
        <p:spPr>
          <a:xfrm>
            <a:off x="1372892" y="2210826"/>
            <a:ext cx="1127799" cy="474675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solidFill>
                  <a:schemeClr val="tx1"/>
                </a:solidFill>
              </a:rPr>
              <a:t>Banner &amp; rich média</a:t>
            </a:r>
            <a:endParaRPr lang="hu-HU" sz="1050" dirty="0">
              <a:solidFill>
                <a:schemeClr val="tx1"/>
              </a:solidFill>
            </a:endParaRPr>
          </a:p>
        </p:txBody>
      </p:sp>
      <p:sp>
        <p:nvSpPr>
          <p:cNvPr id="47" name="Lekerekített téglalap 46"/>
          <p:cNvSpPr/>
          <p:nvPr/>
        </p:nvSpPr>
        <p:spPr>
          <a:xfrm>
            <a:off x="2651064" y="2210826"/>
            <a:ext cx="1127799" cy="474675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solidFill>
                  <a:schemeClr val="tx1"/>
                </a:solidFill>
              </a:rPr>
              <a:t>Szponzoráció</a:t>
            </a:r>
            <a:endParaRPr lang="hu-HU" sz="1050" dirty="0">
              <a:solidFill>
                <a:schemeClr val="tx1"/>
              </a:solidFill>
            </a:endParaRPr>
          </a:p>
        </p:txBody>
      </p:sp>
      <p:sp>
        <p:nvSpPr>
          <p:cNvPr id="48" name="Lekerekített téglalap 47"/>
          <p:cNvSpPr/>
          <p:nvPr/>
        </p:nvSpPr>
        <p:spPr>
          <a:xfrm>
            <a:off x="1372894" y="2753312"/>
            <a:ext cx="2405970" cy="474675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solidFill>
                  <a:schemeClr val="tx1"/>
                </a:solidFill>
              </a:rPr>
              <a:t>Fizetett keresők</a:t>
            </a:r>
            <a:endParaRPr lang="hu-HU" sz="1050" dirty="0">
              <a:solidFill>
                <a:schemeClr val="tx1"/>
              </a:solidFill>
            </a:endParaRPr>
          </a:p>
        </p:txBody>
      </p:sp>
      <p:sp>
        <p:nvSpPr>
          <p:cNvPr id="49" name="Lekerekített téglalap 48"/>
          <p:cNvSpPr/>
          <p:nvPr/>
        </p:nvSpPr>
        <p:spPr>
          <a:xfrm>
            <a:off x="1372892" y="3431420"/>
            <a:ext cx="1127799" cy="474675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solidFill>
                  <a:schemeClr val="tx1"/>
                </a:solidFill>
              </a:rPr>
              <a:t>SMS</a:t>
            </a:r>
            <a:endParaRPr lang="hu-HU" sz="1050" dirty="0">
              <a:solidFill>
                <a:schemeClr val="tx1"/>
              </a:solidFill>
            </a:endParaRPr>
          </a:p>
        </p:txBody>
      </p:sp>
      <p:sp>
        <p:nvSpPr>
          <p:cNvPr id="50" name="Lekerekített téglalap 49"/>
          <p:cNvSpPr/>
          <p:nvPr/>
        </p:nvSpPr>
        <p:spPr>
          <a:xfrm>
            <a:off x="1384769" y="4974536"/>
            <a:ext cx="1127799" cy="474675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solidFill>
                  <a:schemeClr val="tx1"/>
                </a:solidFill>
              </a:rPr>
              <a:t>Nyomtatott</a:t>
            </a:r>
            <a:endParaRPr lang="hu-HU" sz="1050" dirty="0">
              <a:solidFill>
                <a:schemeClr val="tx1"/>
              </a:solidFill>
            </a:endParaRPr>
          </a:p>
        </p:txBody>
      </p:sp>
      <p:sp>
        <p:nvSpPr>
          <p:cNvPr id="51" name="Lekerekített téglalap 50"/>
          <p:cNvSpPr/>
          <p:nvPr/>
        </p:nvSpPr>
        <p:spPr>
          <a:xfrm>
            <a:off x="1372892" y="4088567"/>
            <a:ext cx="1127799" cy="474675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solidFill>
                  <a:schemeClr val="tx1"/>
                </a:solidFill>
              </a:rPr>
              <a:t>TV</a:t>
            </a:r>
            <a:endParaRPr lang="hu-HU" sz="1050" dirty="0">
              <a:solidFill>
                <a:schemeClr val="tx1"/>
              </a:solidFill>
            </a:endParaRPr>
          </a:p>
        </p:txBody>
      </p:sp>
      <p:sp>
        <p:nvSpPr>
          <p:cNvPr id="52" name="Lekerekített téglalap 51"/>
          <p:cNvSpPr/>
          <p:nvPr/>
        </p:nvSpPr>
        <p:spPr>
          <a:xfrm>
            <a:off x="1372893" y="5669172"/>
            <a:ext cx="2330784" cy="339054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200" dirty="0" smtClean="0">
                <a:solidFill>
                  <a:schemeClr val="tx1"/>
                </a:solidFill>
              </a:rPr>
              <a:t>Médiatulajdonos</a:t>
            </a:r>
            <a:endParaRPr lang="hu-HU" sz="1200" dirty="0">
              <a:solidFill>
                <a:schemeClr val="tx1"/>
              </a:solidFill>
            </a:endParaRPr>
          </a:p>
        </p:txBody>
      </p:sp>
      <p:sp>
        <p:nvSpPr>
          <p:cNvPr id="53" name="Lekerekített téglalap 52"/>
          <p:cNvSpPr/>
          <p:nvPr/>
        </p:nvSpPr>
        <p:spPr>
          <a:xfrm>
            <a:off x="2666832" y="3431420"/>
            <a:ext cx="1127799" cy="474675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solidFill>
                  <a:schemeClr val="tx1"/>
                </a:solidFill>
              </a:rPr>
              <a:t>Mobil média</a:t>
            </a:r>
            <a:endParaRPr lang="hu-HU" sz="1050" dirty="0">
              <a:solidFill>
                <a:schemeClr val="tx1"/>
              </a:solidFill>
            </a:endParaRPr>
          </a:p>
        </p:txBody>
      </p:sp>
      <p:sp>
        <p:nvSpPr>
          <p:cNvPr id="54" name="Lekerekített téglalap 53"/>
          <p:cNvSpPr/>
          <p:nvPr/>
        </p:nvSpPr>
        <p:spPr>
          <a:xfrm>
            <a:off x="2662941" y="4974536"/>
            <a:ext cx="1127799" cy="474675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err="1" smtClean="0">
                <a:solidFill>
                  <a:schemeClr val="tx1"/>
                </a:solidFill>
              </a:rPr>
              <a:t>Közterü-</a:t>
            </a:r>
            <a:endParaRPr lang="hu-HU" sz="1050" dirty="0" smtClean="0">
              <a:solidFill>
                <a:schemeClr val="tx1"/>
              </a:solidFill>
            </a:endParaRPr>
          </a:p>
          <a:p>
            <a:pPr algn="ctr"/>
            <a:r>
              <a:rPr lang="hu-HU" sz="1050" dirty="0" smtClean="0">
                <a:solidFill>
                  <a:schemeClr val="tx1"/>
                </a:solidFill>
              </a:rPr>
              <a:t>let</a:t>
            </a:r>
            <a:endParaRPr lang="hu-HU" sz="1050" dirty="0">
              <a:solidFill>
                <a:schemeClr val="tx1"/>
              </a:solidFill>
            </a:endParaRPr>
          </a:p>
        </p:txBody>
      </p:sp>
      <p:sp>
        <p:nvSpPr>
          <p:cNvPr id="55" name="Lekerekített téglalap 54"/>
          <p:cNvSpPr/>
          <p:nvPr/>
        </p:nvSpPr>
        <p:spPr>
          <a:xfrm>
            <a:off x="2651064" y="4088567"/>
            <a:ext cx="1127799" cy="474675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solidFill>
                  <a:schemeClr val="tx1"/>
                </a:solidFill>
              </a:rPr>
              <a:t>Rádió</a:t>
            </a:r>
            <a:endParaRPr lang="hu-HU" sz="1050" dirty="0">
              <a:solidFill>
                <a:schemeClr val="tx1"/>
              </a:solidFill>
            </a:endParaRPr>
          </a:p>
        </p:txBody>
      </p:sp>
      <p:sp>
        <p:nvSpPr>
          <p:cNvPr id="56" name="Lekerekített téglalap 55"/>
          <p:cNvSpPr/>
          <p:nvPr/>
        </p:nvSpPr>
        <p:spPr>
          <a:xfrm>
            <a:off x="1372893" y="1871770"/>
            <a:ext cx="2330784" cy="271243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200" dirty="0" smtClean="0">
                <a:solidFill>
                  <a:schemeClr val="tx1"/>
                </a:solidFill>
              </a:rPr>
              <a:t>Médiatulajdonos</a:t>
            </a:r>
            <a:endParaRPr lang="hu-HU" sz="1200" dirty="0">
              <a:solidFill>
                <a:schemeClr val="tx1"/>
              </a:solidFill>
            </a:endParaRPr>
          </a:p>
        </p:txBody>
      </p:sp>
      <p:sp>
        <p:nvSpPr>
          <p:cNvPr id="57" name="Lekerekített téglalap 56"/>
          <p:cNvSpPr/>
          <p:nvPr/>
        </p:nvSpPr>
        <p:spPr>
          <a:xfrm>
            <a:off x="4004424" y="1125854"/>
            <a:ext cx="2781903" cy="5085807"/>
          </a:xfrm>
          <a:prstGeom prst="roundRect">
            <a:avLst/>
          </a:prstGeom>
          <a:solidFill>
            <a:srgbClr val="00CC0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900"/>
          </a:p>
        </p:txBody>
      </p:sp>
      <p:sp>
        <p:nvSpPr>
          <p:cNvPr id="58" name="Lekerekített téglalap 57"/>
          <p:cNvSpPr/>
          <p:nvPr/>
        </p:nvSpPr>
        <p:spPr>
          <a:xfrm>
            <a:off x="4154796" y="1871770"/>
            <a:ext cx="2330784" cy="271243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200" dirty="0" smtClean="0">
                <a:solidFill>
                  <a:schemeClr val="tx1"/>
                </a:solidFill>
              </a:rPr>
              <a:t>Médiatulajdonos</a:t>
            </a:r>
            <a:endParaRPr lang="hu-HU" sz="1200" dirty="0">
              <a:solidFill>
                <a:schemeClr val="tx1"/>
              </a:solidFill>
            </a:endParaRPr>
          </a:p>
        </p:txBody>
      </p:sp>
      <p:sp>
        <p:nvSpPr>
          <p:cNvPr id="60" name="Lekerekített téglalap 59"/>
          <p:cNvSpPr/>
          <p:nvPr/>
        </p:nvSpPr>
        <p:spPr>
          <a:xfrm>
            <a:off x="4186035" y="2234245"/>
            <a:ext cx="1127799" cy="474675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solidFill>
                  <a:schemeClr val="tx1"/>
                </a:solidFill>
              </a:rPr>
              <a:t>Honlap</a:t>
            </a:r>
            <a:endParaRPr lang="hu-HU" sz="1050" dirty="0">
              <a:solidFill>
                <a:schemeClr val="tx1"/>
              </a:solidFill>
            </a:endParaRPr>
          </a:p>
        </p:txBody>
      </p:sp>
      <p:sp>
        <p:nvSpPr>
          <p:cNvPr id="61" name="Lekerekített téglalap 60"/>
          <p:cNvSpPr/>
          <p:nvPr/>
        </p:nvSpPr>
        <p:spPr>
          <a:xfrm>
            <a:off x="4154795" y="2821123"/>
            <a:ext cx="1127799" cy="474675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solidFill>
                  <a:schemeClr val="tx1"/>
                </a:solidFill>
              </a:rPr>
              <a:t>CRM</a:t>
            </a:r>
            <a:endParaRPr lang="hu-HU" sz="1050" dirty="0">
              <a:solidFill>
                <a:schemeClr val="tx1"/>
              </a:solidFill>
            </a:endParaRPr>
          </a:p>
        </p:txBody>
      </p:sp>
      <p:sp>
        <p:nvSpPr>
          <p:cNvPr id="62" name="Lekerekített téglalap 61"/>
          <p:cNvSpPr/>
          <p:nvPr/>
        </p:nvSpPr>
        <p:spPr>
          <a:xfrm>
            <a:off x="5432967" y="2821123"/>
            <a:ext cx="2556344" cy="474675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solidFill>
                  <a:schemeClr val="tx1"/>
                </a:solidFill>
              </a:rPr>
              <a:t>SEO</a:t>
            </a:r>
            <a:endParaRPr lang="hu-HU" sz="1050" dirty="0">
              <a:solidFill>
                <a:schemeClr val="tx1"/>
              </a:solidFill>
            </a:endParaRPr>
          </a:p>
        </p:txBody>
      </p:sp>
      <p:sp>
        <p:nvSpPr>
          <p:cNvPr id="63" name="Lekerekített téglalap 62"/>
          <p:cNvSpPr/>
          <p:nvPr/>
        </p:nvSpPr>
        <p:spPr>
          <a:xfrm>
            <a:off x="4154795" y="3431420"/>
            <a:ext cx="2481158" cy="474675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solidFill>
                  <a:schemeClr val="tx1"/>
                </a:solidFill>
              </a:rPr>
              <a:t>Mobil alkalmazások</a:t>
            </a:r>
            <a:endParaRPr lang="hu-HU" sz="1050" dirty="0">
              <a:solidFill>
                <a:schemeClr val="tx1"/>
              </a:solidFill>
            </a:endParaRPr>
          </a:p>
        </p:txBody>
      </p:sp>
      <p:sp>
        <p:nvSpPr>
          <p:cNvPr id="64" name="Lekerekített téglalap 63"/>
          <p:cNvSpPr/>
          <p:nvPr/>
        </p:nvSpPr>
        <p:spPr>
          <a:xfrm>
            <a:off x="4154797" y="4380770"/>
            <a:ext cx="2405970" cy="474675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solidFill>
                  <a:schemeClr val="tx1"/>
                </a:solidFill>
              </a:rPr>
              <a:t>Csomagolás</a:t>
            </a:r>
            <a:endParaRPr lang="hu-HU" sz="1050" dirty="0">
              <a:solidFill>
                <a:schemeClr val="tx1"/>
              </a:solidFill>
            </a:endParaRPr>
          </a:p>
        </p:txBody>
      </p:sp>
      <p:sp>
        <p:nvSpPr>
          <p:cNvPr id="65" name="Lekerekített téglalap 64"/>
          <p:cNvSpPr/>
          <p:nvPr/>
        </p:nvSpPr>
        <p:spPr>
          <a:xfrm>
            <a:off x="4154795" y="4991067"/>
            <a:ext cx="1127799" cy="474675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solidFill>
                  <a:schemeClr val="tx1"/>
                </a:solidFill>
              </a:rPr>
              <a:t>Promóciók</a:t>
            </a:r>
            <a:endParaRPr lang="hu-HU" sz="1050" dirty="0">
              <a:solidFill>
                <a:schemeClr val="tx1"/>
              </a:solidFill>
            </a:endParaRPr>
          </a:p>
        </p:txBody>
      </p:sp>
      <p:sp>
        <p:nvSpPr>
          <p:cNvPr id="66" name="Lekerekített téglalap 65"/>
          <p:cNvSpPr/>
          <p:nvPr/>
        </p:nvSpPr>
        <p:spPr>
          <a:xfrm>
            <a:off x="5432967" y="4991067"/>
            <a:ext cx="1127799" cy="474675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solidFill>
                  <a:schemeClr val="tx1"/>
                </a:solidFill>
              </a:rPr>
              <a:t>Rendezvények</a:t>
            </a:r>
            <a:endParaRPr lang="hu-HU" sz="1050" dirty="0">
              <a:solidFill>
                <a:schemeClr val="tx1"/>
              </a:solidFill>
            </a:endParaRPr>
          </a:p>
        </p:txBody>
      </p:sp>
      <p:sp>
        <p:nvSpPr>
          <p:cNvPr id="67" name="Lekerekített téglalap 66"/>
          <p:cNvSpPr/>
          <p:nvPr/>
        </p:nvSpPr>
        <p:spPr>
          <a:xfrm>
            <a:off x="4154795" y="5669172"/>
            <a:ext cx="2481158" cy="339054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100" dirty="0" smtClean="0">
                <a:solidFill>
                  <a:schemeClr val="tx1"/>
                </a:solidFill>
              </a:rPr>
              <a:t>Rendezvények és kereskedelem</a:t>
            </a:r>
            <a:endParaRPr lang="hu-HU" sz="1100" dirty="0">
              <a:solidFill>
                <a:schemeClr val="tx1"/>
              </a:solidFill>
            </a:endParaRPr>
          </a:p>
        </p:txBody>
      </p:sp>
      <p:sp>
        <p:nvSpPr>
          <p:cNvPr id="68" name="Lekerekített téglalap 67"/>
          <p:cNvSpPr/>
          <p:nvPr/>
        </p:nvSpPr>
        <p:spPr>
          <a:xfrm>
            <a:off x="5457850" y="2210826"/>
            <a:ext cx="3809633" cy="4746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solidFill>
                  <a:schemeClr val="tx1"/>
                </a:solidFill>
              </a:rPr>
              <a:t>Közösségi hálózatok és blog</a:t>
            </a:r>
            <a:endParaRPr lang="hu-HU" sz="1050" dirty="0">
              <a:solidFill>
                <a:schemeClr val="tx1"/>
              </a:solidFill>
            </a:endParaRPr>
          </a:p>
        </p:txBody>
      </p:sp>
      <p:sp>
        <p:nvSpPr>
          <p:cNvPr id="69" name="Lekerekített téglalap 68"/>
          <p:cNvSpPr/>
          <p:nvPr/>
        </p:nvSpPr>
        <p:spPr>
          <a:xfrm>
            <a:off x="6936699" y="1871770"/>
            <a:ext cx="2330784" cy="271243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200" dirty="0" smtClean="0">
                <a:solidFill>
                  <a:schemeClr val="tx1"/>
                </a:solidFill>
              </a:rPr>
              <a:t>Social media</a:t>
            </a:r>
            <a:endParaRPr lang="hu-HU" sz="1200" dirty="0">
              <a:solidFill>
                <a:schemeClr val="tx1"/>
              </a:solidFill>
            </a:endParaRPr>
          </a:p>
        </p:txBody>
      </p:sp>
      <p:sp>
        <p:nvSpPr>
          <p:cNvPr id="70" name="Lekerekített téglalap 69"/>
          <p:cNvSpPr/>
          <p:nvPr/>
        </p:nvSpPr>
        <p:spPr>
          <a:xfrm>
            <a:off x="8139684" y="2821123"/>
            <a:ext cx="1127799" cy="474675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solidFill>
                  <a:schemeClr val="tx1"/>
                </a:solidFill>
              </a:rPr>
              <a:t>CRM</a:t>
            </a:r>
            <a:endParaRPr lang="hu-HU" sz="1050" dirty="0">
              <a:solidFill>
                <a:schemeClr val="tx1"/>
              </a:solidFill>
            </a:endParaRPr>
          </a:p>
        </p:txBody>
      </p:sp>
      <p:sp>
        <p:nvSpPr>
          <p:cNvPr id="71" name="Lekerekített téglalap 70"/>
          <p:cNvSpPr/>
          <p:nvPr/>
        </p:nvSpPr>
        <p:spPr>
          <a:xfrm>
            <a:off x="6936699" y="3431420"/>
            <a:ext cx="2330784" cy="474675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solidFill>
                  <a:schemeClr val="tx1"/>
                </a:solidFill>
              </a:rPr>
              <a:t>Vírus tevékenység</a:t>
            </a:r>
            <a:endParaRPr lang="hu-HU" sz="1050" dirty="0">
              <a:solidFill>
                <a:schemeClr val="tx1"/>
              </a:solidFill>
            </a:endParaRPr>
          </a:p>
        </p:txBody>
      </p:sp>
      <p:sp>
        <p:nvSpPr>
          <p:cNvPr id="72" name="Lekerekített téglalap 71"/>
          <p:cNvSpPr/>
          <p:nvPr/>
        </p:nvSpPr>
        <p:spPr>
          <a:xfrm>
            <a:off x="6936699" y="4380770"/>
            <a:ext cx="2405970" cy="474675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solidFill>
                  <a:schemeClr val="tx1"/>
                </a:solidFill>
              </a:rPr>
              <a:t>Szóbeszéd</a:t>
            </a:r>
            <a:endParaRPr lang="hu-HU" sz="1050" dirty="0">
              <a:solidFill>
                <a:schemeClr val="tx1"/>
              </a:solidFill>
            </a:endParaRPr>
          </a:p>
        </p:txBody>
      </p:sp>
      <p:sp>
        <p:nvSpPr>
          <p:cNvPr id="73" name="Lekerekített téglalap 72"/>
          <p:cNvSpPr/>
          <p:nvPr/>
        </p:nvSpPr>
        <p:spPr>
          <a:xfrm>
            <a:off x="6936699" y="4991067"/>
            <a:ext cx="2405970" cy="474675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solidFill>
                  <a:schemeClr val="tx1"/>
                </a:solidFill>
              </a:rPr>
              <a:t>Értékelés</a:t>
            </a:r>
            <a:endParaRPr lang="hu-HU" sz="1050" dirty="0">
              <a:solidFill>
                <a:schemeClr val="tx1"/>
              </a:solidFill>
            </a:endParaRPr>
          </a:p>
        </p:txBody>
      </p:sp>
      <p:sp>
        <p:nvSpPr>
          <p:cNvPr id="74" name="Lekerekített téglalap 73"/>
          <p:cNvSpPr/>
          <p:nvPr/>
        </p:nvSpPr>
        <p:spPr>
          <a:xfrm>
            <a:off x="6861512" y="5669172"/>
            <a:ext cx="2481158" cy="339054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200" dirty="0" smtClean="0">
                <a:solidFill>
                  <a:schemeClr val="tx1"/>
                </a:solidFill>
              </a:rPr>
              <a:t>PR</a:t>
            </a:r>
            <a:endParaRPr lang="hu-HU" sz="1200" dirty="0">
              <a:solidFill>
                <a:schemeClr val="tx1"/>
              </a:solidFill>
            </a:endParaRPr>
          </a:p>
        </p:txBody>
      </p:sp>
      <p:sp>
        <p:nvSpPr>
          <p:cNvPr id="75" name="Szövegdoboz 74"/>
          <p:cNvSpPr txBox="1"/>
          <p:nvPr/>
        </p:nvSpPr>
        <p:spPr>
          <a:xfrm>
            <a:off x="4305171" y="1261476"/>
            <a:ext cx="2030038" cy="435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Owned</a:t>
            </a:r>
          </a:p>
        </p:txBody>
      </p:sp>
      <p:sp>
        <p:nvSpPr>
          <p:cNvPr id="76" name="Lekerekített téglalap 75"/>
          <p:cNvSpPr/>
          <p:nvPr/>
        </p:nvSpPr>
        <p:spPr>
          <a:xfrm rot="16200000">
            <a:off x="397727" y="4837004"/>
            <a:ext cx="1424015" cy="375920"/>
          </a:xfrm>
          <a:prstGeom prst="roundRect">
            <a:avLst/>
          </a:prstGeom>
          <a:solidFill>
            <a:srgbClr val="CCFFCC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200" dirty="0" smtClean="0">
                <a:solidFill>
                  <a:schemeClr val="tx1"/>
                </a:solidFill>
              </a:rPr>
              <a:t>FIZIKAI</a:t>
            </a:r>
            <a:endParaRPr lang="hu-HU" sz="1200" dirty="0">
              <a:solidFill>
                <a:schemeClr val="tx1"/>
              </a:solidFill>
            </a:endParaRPr>
          </a:p>
        </p:txBody>
      </p:sp>
      <p:sp>
        <p:nvSpPr>
          <p:cNvPr id="77" name="Lekerekített téglalap 76"/>
          <p:cNvSpPr/>
          <p:nvPr/>
        </p:nvSpPr>
        <p:spPr>
          <a:xfrm rot="16200000">
            <a:off x="397727" y="2802682"/>
            <a:ext cx="1424015" cy="375920"/>
          </a:xfrm>
          <a:prstGeom prst="roundRect">
            <a:avLst/>
          </a:prstGeom>
          <a:solidFill>
            <a:srgbClr val="CCFFCC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200" dirty="0" smtClean="0">
                <a:solidFill>
                  <a:schemeClr val="tx1"/>
                </a:solidFill>
              </a:rPr>
              <a:t>DIGITÁLIS</a:t>
            </a:r>
            <a:endParaRPr lang="hu-HU" sz="1200" dirty="0">
              <a:solidFill>
                <a:schemeClr val="tx1"/>
              </a:solidFill>
            </a:endParaRPr>
          </a:p>
        </p:txBody>
      </p:sp>
      <p:sp>
        <p:nvSpPr>
          <p:cNvPr id="39" name="Szövegdoboz 38"/>
          <p:cNvSpPr txBox="1"/>
          <p:nvPr/>
        </p:nvSpPr>
        <p:spPr>
          <a:xfrm>
            <a:off x="0" y="-1643098"/>
            <a:ext cx="8421450" cy="132343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268288">
              <a:spcBef>
                <a:spcPct val="0"/>
              </a:spcBef>
            </a:pPr>
            <a:r>
              <a:rPr lang="hu-HU" sz="4000" dirty="0" err="1" smtClean="0">
                <a:solidFill>
                  <a:srgbClr val="802A80"/>
                </a:solidFill>
                <a:latin typeface="+mj-lt"/>
                <a:cs typeface="Arial" charset="0"/>
              </a:rPr>
              <a:t>Owned</a:t>
            </a:r>
            <a:r>
              <a:rPr lang="hu-HU" sz="4000" dirty="0" smtClean="0">
                <a:solidFill>
                  <a:srgbClr val="802A80"/>
                </a:solidFill>
                <a:latin typeface="+mj-lt"/>
                <a:cs typeface="Arial" charset="0"/>
              </a:rPr>
              <a:t> – saját média eszközök</a:t>
            </a:r>
          </a:p>
          <a:p>
            <a:pPr marL="268288">
              <a:spcBef>
                <a:spcPct val="0"/>
              </a:spcBef>
            </a:pPr>
            <a:r>
              <a:rPr lang="hu-HU" sz="4000" dirty="0" smtClean="0">
                <a:solidFill>
                  <a:srgbClr val="802A80"/>
                </a:solidFill>
                <a:latin typeface="+mj-lt"/>
                <a:cs typeface="Arial" charset="0"/>
              </a:rPr>
              <a:t> </a:t>
            </a:r>
          </a:p>
        </p:txBody>
      </p:sp>
      <p:sp>
        <p:nvSpPr>
          <p:cNvPr id="41" name="Cím 1"/>
          <p:cNvSpPr>
            <a:spLocks noGrp="1"/>
          </p:cNvSpPr>
          <p:nvPr>
            <p:ph type="title"/>
          </p:nvPr>
        </p:nvSpPr>
        <p:spPr>
          <a:xfrm>
            <a:off x="239505" y="301893"/>
            <a:ext cx="7560887" cy="468312"/>
          </a:xfrm>
        </p:spPr>
        <p:txBody>
          <a:bodyPr>
            <a:noAutofit/>
          </a:bodyPr>
          <a:lstStyle/>
          <a:p>
            <a:r>
              <a:rPr lang="hu-HU" sz="3600" dirty="0" smtClean="0">
                <a:solidFill>
                  <a:schemeClr val="bg1">
                    <a:lumMod val="85000"/>
                  </a:schemeClr>
                </a:solidFill>
              </a:rPr>
              <a:t>Eszközök csoportosítása</a:t>
            </a:r>
            <a:endParaRPr lang="en-US" sz="6000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8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Diagram 20"/>
          <p:cNvGraphicFramePr/>
          <p:nvPr/>
        </p:nvGraphicFramePr>
        <p:xfrm>
          <a:off x="651266" y="546266"/>
          <a:ext cx="8694132" cy="57357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1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églalap 6"/>
          <p:cNvSpPr/>
          <p:nvPr/>
        </p:nvSpPr>
        <p:spPr>
          <a:xfrm>
            <a:off x="2244670" y="2000240"/>
            <a:ext cx="184731" cy="3213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hu-HU" dirty="0"/>
          </a:p>
        </p:txBody>
      </p:sp>
      <p:pic>
        <p:nvPicPr>
          <p:cNvPr id="321538" name="Picture 2" descr="http://kimoracochran.com/wp-content/uploads/2010/11/jay-z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907588" cy="6165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://fireinflorida.ifas.ufl.edu/Photos/after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7588" cy="6858000"/>
          </a:xfrm>
          <a:prstGeom prst="rect">
            <a:avLst/>
          </a:prstGeom>
          <a:noFill/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3803" y="0"/>
            <a:ext cx="1010139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églalap 3"/>
          <p:cNvSpPr/>
          <p:nvPr/>
        </p:nvSpPr>
        <p:spPr>
          <a:xfrm>
            <a:off x="-178402" y="4648203"/>
            <a:ext cx="7740476" cy="1122808"/>
          </a:xfrm>
          <a:prstGeom prst="rect">
            <a:avLst/>
          </a:prstGeom>
          <a:solidFill>
            <a:srgbClr val="414141">
              <a:alpha val="77000"/>
            </a:srgbClr>
          </a:solidFill>
        </p:spPr>
        <p:txBody>
          <a:bodyPr wrap="square">
            <a:spAutoFit/>
          </a:bodyPr>
          <a:lstStyle/>
          <a:p>
            <a:pPr algn="r"/>
            <a:r>
              <a:rPr lang="hu-HU" sz="4800" b="0" dirty="0" smtClean="0">
                <a:solidFill>
                  <a:schemeClr val="bg1"/>
                </a:solidFill>
                <a:latin typeface="Calibri" pitchFamily="34" charset="0"/>
              </a:rPr>
              <a:t>Köszönöm a figyelmet!</a:t>
            </a:r>
          </a:p>
          <a:p>
            <a:pPr algn="r"/>
            <a:r>
              <a:rPr lang="hu-HU" sz="2400" b="0" dirty="0" smtClean="0">
                <a:solidFill>
                  <a:schemeClr val="bg1"/>
                </a:solidFill>
                <a:latin typeface="Calibri" pitchFamily="34" charset="0"/>
              </a:rPr>
              <a:t>starcza@cemp.hu</a:t>
            </a:r>
            <a:endParaRPr lang="en-US" sz="4800" b="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éma">
      <a:majorFont>
        <a:latin typeface="Calibri"/>
        <a:ea typeface="SimSun"/>
        <a:cs typeface="SimSun"/>
      </a:majorFont>
      <a:minorFont>
        <a:latin typeface="Calibri"/>
        <a:ea typeface="SimSun"/>
        <a:cs typeface="SimSu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6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6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éma">
      <a:majorFont>
        <a:latin typeface="Calibri"/>
        <a:ea typeface="SimSun"/>
        <a:cs typeface="SimSun"/>
      </a:majorFont>
      <a:minorFont>
        <a:latin typeface="Calibri"/>
        <a:ea typeface="SimSun"/>
        <a:cs typeface="SimSu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6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6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26541</TotalTime>
  <Words>77</Words>
  <Application>Microsoft Macintosh PowerPoint</Application>
  <PresentationFormat>Custom</PresentationFormat>
  <Paragraphs>44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Office-téma</vt:lpstr>
      <vt:lpstr>Office-téma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Eszközök csoportosítása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Ákos</dc:creator>
  <cp:lastModifiedBy>rancor</cp:lastModifiedBy>
  <cp:revision>537</cp:revision>
  <cp:lastPrinted>2012-01-12T12:50:34Z</cp:lastPrinted>
  <dcterms:created xsi:type="dcterms:W3CDTF">1601-01-01T00:00:00Z</dcterms:created>
  <dcterms:modified xsi:type="dcterms:W3CDTF">2012-04-04T07:14:07Z</dcterms:modified>
</cp:coreProperties>
</file>