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  <p:sldMasterId id="2147483680" r:id="rId2"/>
  </p:sldMasterIdLst>
  <p:sldIdLst>
    <p:sldId id="256" r:id="rId3"/>
    <p:sldId id="257" r:id="rId4"/>
    <p:sldId id="262" r:id="rId5"/>
    <p:sldId id="260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85" r:id="rId17"/>
    <p:sldId id="286" r:id="rId18"/>
    <p:sldId id="274" r:id="rId19"/>
    <p:sldId id="275" r:id="rId20"/>
    <p:sldId id="277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7" r:id="rId30"/>
    <p:sldId id="288" r:id="rId31"/>
    <p:sldId id="289" r:id="rId32"/>
    <p:sldId id="290" r:id="rId33"/>
    <p:sldId id="291" r:id="rId34"/>
    <p:sldId id="292" r:id="rId35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 sz="2400" b="0">
              <a:latin typeface="Times New Roman" pitchFamily="18" charset="0"/>
            </a:endParaRPr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69AB3A-DD16-4ED4-844D-E6DFD4B8557D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04D94-1C1E-4867-8A0D-26C2356051C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2BE3F-D884-4A78-8CBB-7534D0762744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BAC59-6899-47DB-B8C9-215155C121E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Mintaszöveg szerkesztése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16AE7-711D-4E85-8DEC-F1A94B3984A1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BADB4-8E7B-4D30-87D5-44C53C1D222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8278C-F832-4BF3-B65C-CC10E169B4D0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EC7B1-07DB-46F3-B861-FE84C38F082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D7BD8-95FA-462E-A00F-2FD9A5913F80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13BAD-B756-4456-8FE5-5C98119F256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D9743-9459-4B70-A365-476AF4F82510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0D8F6-0E69-4210-93E9-DA0F5BB1AA8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98EA5-6D15-4DF5-9A23-2AF8EC959704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DD7D8-692B-4FE1-B89F-7D4250223C6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Mintaszöveg szerkesztése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5B3E1-65AA-4C2C-AF32-0BEF2FCA9A68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D4CD4-6744-47CA-A5A5-13D7DF6D99E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Mintaszöveg szerkesztése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04AB6-0EE6-4DBD-BDAE-2CEF22C9188D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0E9F8-1310-40B6-B625-A313B101C16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717EB-3240-431D-A274-B8E9C2FEB4F7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3E440-0A34-44EE-BAC6-3DBBECCB212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en-US"/>
              <a:t>Mintaszöveg szerkesztése</a:t>
            </a:r>
          </a:p>
          <a:p>
            <a:pPr lvl="1"/>
            <a:r>
              <a:rPr lang="en-US"/>
              <a:t>Második szint</a:t>
            </a:r>
          </a:p>
          <a:p>
            <a:pPr lvl="2"/>
            <a:r>
              <a:rPr lang="en-US"/>
              <a:t>Harmadik szint</a:t>
            </a:r>
          </a:p>
          <a:p>
            <a:pPr lvl="3"/>
            <a:r>
              <a:rPr lang="en-US"/>
              <a:t>Negyedik szint</a:t>
            </a:r>
          </a:p>
          <a:p>
            <a:pPr lvl="4"/>
            <a:r>
              <a:rPr lang="en-US"/>
              <a:t>Ötödik szint</a:t>
            </a: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DC3CC-D073-40C9-98FA-22EE0B9F3C92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B176D-9125-4B37-B93B-717CB1A4CED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Cím és táblá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Mintacím szerkesztése</a:t>
            </a:r>
            <a:endParaRPr lang="hu-HU"/>
          </a:p>
        </p:txBody>
      </p:sp>
      <p:sp>
        <p:nvSpPr>
          <p:cNvPr id="3" name="Táblázat helye 2"/>
          <p:cNvSpPr>
            <a:spLocks noGrp="1"/>
          </p:cNvSpPr>
          <p:nvPr>
            <p:ph type="tbl" idx="1"/>
          </p:nvPr>
        </p:nvSpPr>
        <p:spPr>
          <a:xfrm>
            <a:off x="566738" y="1752600"/>
            <a:ext cx="8001000" cy="4267200"/>
          </a:xfrm>
        </p:spPr>
        <p:txBody>
          <a:bodyPr/>
          <a:lstStyle/>
          <a:p>
            <a:pPr lvl="0"/>
            <a:endParaRPr lang="hu-HU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CAEDE-F85F-4B67-B42A-97A07A33EA48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D41D7-1C68-41AC-BF49-882A985AA7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5" name="Téglalap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6" name="Téglalap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7" name="Téglalap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8" name="Téglalap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9" name="Téglalap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0" name="Téglalap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1" name="Téglalap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12" name="Téglalap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3" name="Szabadkézi sokszög 1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14" name="Szabadkézi sokszög 1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15" name="Szabadkézi sokszög 12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16" name="Szabadkézi sokszög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17" name="Szabadkézi sokszög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18" name="Szabadkézi sokszög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19" name="Szabadkézi sokszög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0" name="Szabadkézi sokszög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1" name="Szabadkézi sokszög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2" name="Szabadkézi sokszög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3" name="Szabadkézi sokszög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4" name="Szabadkézi sokszög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5" name="Szabadkézi sokszög 24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6" name="Szabadkézi sokszög 25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7" name="Szabadkézi sokszög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latin typeface="+mn-lt"/>
            </a:endParaRPr>
          </a:p>
        </p:txBody>
      </p:sp>
      <p:sp>
        <p:nvSpPr>
          <p:cNvPr id="28" name="Téglalap 6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29" name="Téglalap 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30" name="Téglalap 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31" name="Téglalap 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32" name="Téglalap 1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33" name="Téglalap 1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4" name="Dátum helye 3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70EF68-BD25-4313-84F0-2D3C7BCDF294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3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3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4529C1-2E74-40F6-8338-1186917BF90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24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8" name="Téglalap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9" name="Téglalap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0" name="Téglalap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11" name="Téglalap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2" name="Téglalap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3" name="Téglalap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4" name="Téglalap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15" name="Téglalap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6" name="Téglalap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7" name="Dátum helye 6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1DBC8AA-D77D-4C81-B36E-5CA1CFAD1D91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18" name="Élőláb helye 7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19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A061C2-82D3-4A14-83E4-FA05BF0243D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6514D9-90B6-4D79-BE38-2868BD0C8B8B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31FD546-C180-4F5A-BF32-F083A6C65BF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6" name="Téglalap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7" name="Téglalap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8" name="Téglalap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9" name="Téglalap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0" name="Téglalap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1" name="Téglalap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2" name="Téglalap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sp>
        <p:nvSpPr>
          <p:cNvPr id="13" name="Téglalap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 dirty="0"/>
          </a:p>
        </p:txBody>
      </p:sp>
      <p:sp>
        <p:nvSpPr>
          <p:cNvPr id="14" name="Téglalap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0"/>
          </a:p>
        </p:txBody>
      </p:sp>
      <p:cxnSp>
        <p:nvCxnSpPr>
          <p:cNvPr id="15" name="Egyenes összekötő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6" name="Csoportba foglalás 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17" name="Egyenes összekötő 14"/>
            <p:cNvCxnSpPr/>
            <p:nvPr/>
          </p:nvCxnSpPr>
          <p:spPr>
            <a:xfrm rot="16200000">
              <a:off x="6663593" y="12945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Egyenes összekötő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gyenes összekötő 16"/>
            <p:cNvCxnSpPr/>
            <p:nvPr/>
          </p:nvCxnSpPr>
          <p:spPr>
            <a:xfrm rot="5400000" flipH="1">
              <a:off x="6744513" y="12935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Csoportba foglalás 13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21" name="Egyenes összekötő 10"/>
            <p:cNvCxnSpPr/>
            <p:nvPr/>
          </p:nvCxnSpPr>
          <p:spPr>
            <a:xfrm rot="16200000">
              <a:off x="6663593" y="12945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gyenes összekötő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gyenes összekötő 12"/>
            <p:cNvCxnSpPr/>
            <p:nvPr/>
          </p:nvCxnSpPr>
          <p:spPr>
            <a:xfrm rot="5400000" flipH="1">
              <a:off x="6744513" y="12935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Csoportba foglalás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25" name="Egyenes összekötő 18"/>
            <p:cNvCxnSpPr/>
            <p:nvPr/>
          </p:nvCxnSpPr>
          <p:spPr>
            <a:xfrm rot="16200000">
              <a:off x="6663592" y="1294506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Egyenes összekötő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Egyenes összekötő 20"/>
            <p:cNvCxnSpPr/>
            <p:nvPr/>
          </p:nvCxnSpPr>
          <p:spPr>
            <a:xfrm rot="5400000" flipH="1">
              <a:off x="6744512" y="12935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Cím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8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0EDC383-71DD-4930-BD72-010276AC0A3B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29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30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F2A3253-D4DC-4EA5-8FFC-05E456F52F8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 sz="2400" b="0">
              <a:latin typeface="Times New Roman" pitchFamily="18" charset="0"/>
            </a:endParaRPr>
          </a:p>
        </p:txBody>
      </p:sp>
      <p:sp>
        <p:nvSpPr>
          <p:cNvPr id="3686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+mn-lt"/>
              </a:defRPr>
            </a:lvl1pPr>
          </a:lstStyle>
          <a:p>
            <a:pPr>
              <a:defRPr/>
            </a:pPr>
            <a:fld id="{3CF072ED-D141-43AE-9BA2-028F78EAF0FE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68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n-lt"/>
              </a:defRPr>
            </a:lvl1pPr>
          </a:lstStyle>
          <a:p>
            <a:pPr>
              <a:defRPr/>
            </a:pPr>
            <a:fld id="{7B383664-EAA6-4CFD-8EE8-F8072B0ACAD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ím hely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4339" name="Szöveg hely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34" name="Dátum helye 4"/>
          <p:cNvSpPr>
            <a:spLocks noGrp="1"/>
          </p:cNvSpPr>
          <p:nvPr>
            <p:ph type="dt" sz="half" idx="2"/>
          </p:nvPr>
        </p:nvSpPr>
        <p:spPr>
          <a:xfrm>
            <a:off x="6477000" y="55563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 b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9DCC281-C9A1-4E56-A1B7-9681DF79B2F1}" type="datetimeFigureOut">
              <a:rPr lang="hu-HU"/>
              <a:pPr>
                <a:defRPr/>
              </a:pPr>
              <a:t>2012.08.16.</a:t>
            </a:fld>
            <a:endParaRPr lang="hu-HU"/>
          </a:p>
        </p:txBody>
      </p:sp>
      <p:sp>
        <p:nvSpPr>
          <p:cNvPr id="35" name="Élőláb helye 5"/>
          <p:cNvSpPr>
            <a:spLocks noGrp="1"/>
          </p:cNvSpPr>
          <p:nvPr>
            <p:ph type="ftr" sz="quarter" idx="3"/>
          </p:nvPr>
        </p:nvSpPr>
        <p:spPr>
          <a:xfrm>
            <a:off x="914400" y="55563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36" name="Dia számának helye 6"/>
          <p:cNvSpPr>
            <a:spLocks noGrp="1"/>
          </p:cNvSpPr>
          <p:nvPr>
            <p:ph type="sldNum" sz="quarter" idx="4"/>
          </p:nvPr>
        </p:nvSpPr>
        <p:spPr>
          <a:xfrm>
            <a:off x="8610600" y="55563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EB1D1D25-29D9-4835-B8FE-74516D02B36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lcím 2"/>
          <p:cNvSpPr>
            <a:spLocks noGrp="1"/>
          </p:cNvSpPr>
          <p:nvPr>
            <p:ph type="subTitle" idx="4294967295"/>
          </p:nvPr>
        </p:nvSpPr>
        <p:spPr>
          <a:xfrm>
            <a:off x="611188" y="1052513"/>
            <a:ext cx="7761287" cy="4248150"/>
          </a:xfrm>
        </p:spPr>
        <p:txBody>
          <a:bodyPr lIns="100584" anchor="b"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hu-HU" sz="4100" b="1" dirty="0" smtClean="0">
                <a:solidFill>
                  <a:schemeClr val="folHlink"/>
                </a:solidFill>
              </a:rPr>
              <a:t>Innováció, kreativitás, paradigmaváltás: </a:t>
            </a:r>
            <a:br>
              <a:rPr lang="hu-HU" sz="4100" b="1" dirty="0" smtClean="0">
                <a:solidFill>
                  <a:schemeClr val="folHlink"/>
                </a:solidFill>
              </a:rPr>
            </a:br>
            <a:r>
              <a:rPr lang="hu-HU" sz="4100" b="1" dirty="0" smtClean="0">
                <a:solidFill>
                  <a:schemeClr val="folHlink"/>
                </a:solidFill>
              </a:rPr>
              <a:t>válasz a válságra</a:t>
            </a:r>
            <a:r>
              <a:rPr lang="hu-HU" sz="3400" dirty="0" smtClean="0"/>
              <a:t/>
            </a:r>
            <a:br>
              <a:rPr lang="hu-HU" sz="3400" dirty="0" smtClean="0"/>
            </a:br>
            <a:endParaRPr lang="hu-HU" sz="3400" dirty="0" smtClean="0"/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hu-HU" sz="2800" dirty="0" err="1" smtClean="0">
                <a:solidFill>
                  <a:schemeClr val="folHlink"/>
                </a:solidFill>
                <a:latin typeface="Arial" charset="0"/>
              </a:rPr>
              <a:t>Miszlivetz</a:t>
            </a:r>
            <a:r>
              <a:rPr lang="hu-HU" sz="2800" dirty="0" smtClean="0">
                <a:solidFill>
                  <a:schemeClr val="folHlink"/>
                </a:solidFill>
                <a:latin typeface="Arial" charset="0"/>
              </a:rPr>
              <a:t> Ferenc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hu-HU" sz="2800" dirty="0" smtClean="0">
              <a:solidFill>
                <a:schemeClr val="folHlink"/>
              </a:solidFill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hu-HU" sz="1900" dirty="0" smtClean="0">
              <a:solidFill>
                <a:schemeClr val="folHlink"/>
              </a:solidFill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hu-HU" sz="1900" dirty="0" smtClean="0"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hu-HU" sz="1900" dirty="0" smtClean="0"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A magyar munkakultúra globális környezetben: ki lehet találni?</a:t>
            </a:r>
          </a:p>
        </p:txBody>
      </p:sp>
      <p:sp>
        <p:nvSpPr>
          <p:cNvPr id="20482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hu-HU" smtClean="0"/>
              <a:t> </a:t>
            </a:r>
            <a:r>
              <a:rPr lang="hu-HU" smtClean="0">
                <a:latin typeface="Arial" charset="0"/>
              </a:rPr>
              <a:t>2 évtized tapasztalatai: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hu-HU" smtClean="0">
                <a:latin typeface="Arial" charset="0"/>
              </a:rPr>
              <a:t>a munkaképes lakosság 55-57%-a dolgozik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hu-HU" smtClean="0">
                <a:latin typeface="Arial" charset="0"/>
              </a:rPr>
              <a:t>(Skandináviában 70-76%)</a:t>
            </a:r>
          </a:p>
          <a:p>
            <a:pPr eaLnBrk="1" hangingPunct="1"/>
            <a:r>
              <a:rPr lang="hu-HU" smtClean="0">
                <a:latin typeface="Arial" charset="0"/>
              </a:rPr>
              <a:t>Innovatív „vállalkozói” cégek aránya 10%</a:t>
            </a:r>
          </a:p>
          <a:p>
            <a:pPr eaLnBrk="1" hangingPunct="1"/>
            <a:r>
              <a:rPr lang="hu-HU" smtClean="0">
                <a:latin typeface="Arial" charset="0"/>
              </a:rPr>
              <a:t>magyar cégek 1/3-a nyújt képzést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hu-HU" smtClean="0">
                <a:latin typeface="Arial" charset="0"/>
              </a:rPr>
              <a:t>     </a:t>
            </a:r>
            <a:r>
              <a:rPr lang="hu-HU" smtClean="0">
                <a:latin typeface="Arial" charset="0"/>
                <a:cs typeface="Arial" charset="0"/>
              </a:rPr>
              <a:t>↔ </a:t>
            </a:r>
            <a:r>
              <a:rPr lang="hu-HU" smtClean="0">
                <a:latin typeface="Arial" charset="0"/>
              </a:rPr>
              <a:t>EU 57%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hu-HU" smtClean="0">
                <a:latin typeface="Arial" charset="0"/>
              </a:rPr>
              <a:t> nem nyitott a technológiai újítások felé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hu-HU" smtClean="0">
                <a:latin typeface="Arial" charset="0"/>
              </a:rPr>
              <a:t>  alacsony a szervezeti innováció (35%)</a:t>
            </a:r>
            <a:endParaRPr lang="hu-H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A magyar munkakultúra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globális környezetben</a:t>
            </a:r>
            <a:endParaRPr lang="hu-HU" sz="3200" smtClean="0">
              <a:solidFill>
                <a:schemeClr val="accent2"/>
              </a:solidFill>
            </a:endParaRPr>
          </a:p>
        </p:txBody>
      </p:sp>
      <p:sp>
        <p:nvSpPr>
          <p:cNvPr id="21506" name="Tartalom helye 2"/>
          <p:cNvSpPr>
            <a:spLocks noGrp="1"/>
          </p:cNvSpPr>
          <p:nvPr>
            <p:ph idx="4294967295"/>
          </p:nvPr>
        </p:nvSpPr>
        <p:spPr>
          <a:xfrm>
            <a:off x="566738" y="1752600"/>
            <a:ext cx="8397875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hu-HU" smtClean="0"/>
              <a:t>Probléma	                                  Cél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Nyelvtudás hiánya	 		mindenki beszél angolul (15)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Alacsony kompetenciaszint		versenyképes egyetemek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Rossz kommunikációs készségek	demokratikus vitakultúra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Nincs együttműködés	  	magyarok jó csapatjátékosok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Zavaros önkép                        	egészséges önbizalom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Nincs egyéni felelősségvállalás   	felelős polgárok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Rugalmasság hiánya                  	reziliencia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Rövid távú gondolkodás          	hosszú távú gondolkodás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Részfeladatokra való koncentrálás 	komplex szemléletmód</a:t>
            </a:r>
          </a:p>
          <a:p>
            <a:pPr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hu-HU" sz="1800" smtClean="0"/>
              <a:t>Kreativitás hiánya                       	kreatív társadalom</a:t>
            </a:r>
          </a:p>
          <a:p>
            <a:pPr eaLnBrk="1" hangingPunct="1">
              <a:lnSpc>
                <a:spcPct val="90000"/>
              </a:lnSpc>
            </a:pPr>
            <a:endParaRPr lang="hu-HU" sz="1800" smtClean="0"/>
          </a:p>
        </p:txBody>
      </p:sp>
      <p:sp>
        <p:nvSpPr>
          <p:cNvPr id="4" name="Jobbra nyíl 3"/>
          <p:cNvSpPr>
            <a:spLocks noChangeArrowheads="1"/>
          </p:cNvSpPr>
          <p:nvPr/>
        </p:nvSpPr>
        <p:spPr bwMode="auto">
          <a:xfrm>
            <a:off x="2916238" y="1916113"/>
            <a:ext cx="3786187" cy="142875"/>
          </a:xfrm>
          <a:prstGeom prst="rightArrow">
            <a:avLst>
              <a:gd name="adj1" fmla="val 50000"/>
              <a:gd name="adj2" fmla="val 50056"/>
            </a:avLst>
          </a:prstGeom>
          <a:solidFill>
            <a:srgbClr val="008000"/>
          </a:solidFill>
          <a:ln w="1905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b="0">
              <a:solidFill>
                <a:schemeClr val="lt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/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Innováció</a:t>
            </a:r>
          </a:p>
        </p:txBody>
      </p:sp>
      <p:sp>
        <p:nvSpPr>
          <p:cNvPr id="22530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hu-HU" smtClean="0"/>
          </a:p>
          <a:p>
            <a:pPr eaLnBrk="1" hangingPunct="1"/>
            <a:r>
              <a:rPr lang="hu-HU" smtClean="0"/>
              <a:t>Ki (kik)</a:t>
            </a:r>
          </a:p>
          <a:p>
            <a:pPr eaLnBrk="1" hangingPunct="1"/>
            <a:r>
              <a:rPr lang="hu-HU" smtClean="0"/>
              <a:t>Hol                              </a:t>
            </a:r>
          </a:p>
          <a:p>
            <a:pPr eaLnBrk="1" hangingPunct="1"/>
            <a:r>
              <a:rPr lang="hu-HU" smtClean="0"/>
              <a:t>Hogyan       </a:t>
            </a:r>
            <a:r>
              <a:rPr lang="hu-HU" smtClean="0">
                <a:solidFill>
                  <a:schemeClr val="accent2"/>
                </a:solidFill>
              </a:rPr>
              <a:t>érik el a kívánt változást?</a:t>
            </a:r>
          </a:p>
          <a:p>
            <a:pPr eaLnBrk="1" hangingPunct="1"/>
            <a:r>
              <a:rPr lang="hu-HU" smtClean="0"/>
              <a:t>Mikor</a:t>
            </a:r>
            <a:endParaRPr lang="en-US" smtClean="0"/>
          </a:p>
        </p:txBody>
      </p:sp>
      <p:sp>
        <p:nvSpPr>
          <p:cNvPr id="4" name="Bal oldali kapcsos zárójel 3"/>
          <p:cNvSpPr>
            <a:spLocks/>
          </p:cNvSpPr>
          <p:nvPr/>
        </p:nvSpPr>
        <p:spPr bwMode="auto">
          <a:xfrm flipH="1">
            <a:off x="2700338" y="2492375"/>
            <a:ext cx="714375" cy="1928813"/>
          </a:xfrm>
          <a:prstGeom prst="leftBrace">
            <a:avLst>
              <a:gd name="adj1" fmla="val 8337"/>
              <a:gd name="adj2" fmla="val 52560"/>
            </a:avLst>
          </a:prstGeom>
          <a:noFill/>
          <a:ln w="1206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b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/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Innováció, kreativitás</a:t>
            </a:r>
          </a:p>
        </p:txBody>
      </p:sp>
      <p:sp>
        <p:nvSpPr>
          <p:cNvPr id="23554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hu-HU" smtClean="0"/>
              <a:t>Cselekvési szintek</a:t>
            </a:r>
          </a:p>
          <a:p>
            <a:pPr algn="just" eaLnBrk="1" hangingPunct="1">
              <a:buFont typeface="Wingdings" pitchFamily="2" charset="2"/>
              <a:buNone/>
            </a:pPr>
            <a:endParaRPr lang="hu-HU" smtClean="0"/>
          </a:p>
          <a:p>
            <a:pPr algn="just" eaLnBrk="1" hangingPunct="1">
              <a:buFont typeface="Wingdings" pitchFamily="2" charset="2"/>
              <a:buNone/>
            </a:pPr>
            <a:r>
              <a:rPr lang="hu-HU" smtClean="0"/>
              <a:t>Vállalat         </a:t>
            </a:r>
          </a:p>
          <a:p>
            <a:pPr algn="just" eaLnBrk="1" hangingPunct="1">
              <a:buFont typeface="Wingdings" pitchFamily="2" charset="2"/>
              <a:buNone/>
            </a:pPr>
            <a:endParaRPr lang="hu-HU" smtClean="0"/>
          </a:p>
          <a:p>
            <a:pPr algn="just" eaLnBrk="1" hangingPunct="1">
              <a:buFont typeface="Wingdings" pitchFamily="2" charset="2"/>
              <a:buNone/>
            </a:pPr>
            <a:endParaRPr lang="hu-HU" smtClean="0"/>
          </a:p>
          <a:p>
            <a:pPr algn="just" eaLnBrk="1" hangingPunct="1">
              <a:buFont typeface="Wingdings" pitchFamily="2" charset="2"/>
              <a:buNone/>
            </a:pPr>
            <a:r>
              <a:rPr lang="hu-HU" smtClean="0"/>
              <a:t>				Iskola</a:t>
            </a:r>
          </a:p>
          <a:p>
            <a:pPr algn="just" eaLnBrk="1" hangingPunct="1">
              <a:buFont typeface="Wingdings" pitchFamily="2" charset="2"/>
              <a:buNone/>
            </a:pPr>
            <a:endParaRPr lang="hu-HU" smtClean="0"/>
          </a:p>
          <a:p>
            <a:pPr algn="just" eaLnBrk="1" hangingPunct="1">
              <a:buFont typeface="Wingdings" pitchFamily="2" charset="2"/>
              <a:buNone/>
            </a:pPr>
            <a:r>
              <a:rPr lang="hu-HU" smtClean="0"/>
              <a:t>							Társadalom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Innováció, kreativitás, paradigmaváltás</a:t>
            </a:r>
          </a:p>
        </p:txBody>
      </p:sp>
      <p:sp>
        <p:nvSpPr>
          <p:cNvPr id="24578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hu-HU" smtClean="0"/>
              <a:t>Új együttműködés a szintek között</a:t>
            </a:r>
            <a:br>
              <a:rPr lang="hu-HU" smtClean="0"/>
            </a:br>
            <a:endParaRPr lang="hu-HU" smtClean="0"/>
          </a:p>
          <a:p>
            <a:pPr lvl="1" eaLnBrk="1" hangingPunct="1"/>
            <a:r>
              <a:rPr lang="hu-HU" sz="2800" smtClean="0"/>
              <a:t>Ad hoc vagy hosszú távú koalíciók</a:t>
            </a:r>
          </a:p>
          <a:p>
            <a:pPr lvl="1" eaLnBrk="1" hangingPunct="1"/>
            <a:r>
              <a:rPr lang="hu-HU" sz="2800" smtClean="0"/>
              <a:t>Rendezett és kalkulálható partneri kapcsolatok</a:t>
            </a:r>
          </a:p>
          <a:p>
            <a:pPr lvl="1" eaLnBrk="1" hangingPunct="1"/>
            <a:r>
              <a:rPr lang="hu-HU" sz="2800" smtClean="0"/>
              <a:t>„Stakeholderek” szövetsége</a:t>
            </a:r>
          </a:p>
          <a:p>
            <a:pPr lvl="1" eaLnBrk="1" hangingPunct="1"/>
            <a:r>
              <a:rPr lang="hu-HU" sz="2800" smtClean="0"/>
              <a:t>CSR – ISR – GSR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/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Paradigmaváltás után</a:t>
            </a:r>
          </a:p>
        </p:txBody>
      </p:sp>
      <p:sp>
        <p:nvSpPr>
          <p:cNvPr id="25602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hu-HU" sz="2800" smtClean="0"/>
              <a:t>Új modell kidolgozása és működtetése,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hu-HU" sz="2800" smtClean="0"/>
              <a:t>közös megvalósítása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hu-HU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hu-HU" sz="2800" smtClean="0"/>
              <a:t>Hálózati vállalategyetem,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hu-HU" sz="2800" smtClean="0"/>
              <a:t>Open Enterprise-University,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hu-HU" sz="2800" b="1" smtClean="0">
              <a:solidFill>
                <a:schemeClr val="accent2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hu-HU" sz="2800" b="1" smtClean="0">
                <a:solidFill>
                  <a:schemeClr val="accent2"/>
                </a:solidFill>
              </a:rPr>
              <a:t>JÖVŐEGYETEM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hu-HU" sz="9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hu-HU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hu-HU" sz="2800" smtClean="0"/>
              <a:t>Az állam a stakeholderek egyike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ím 1"/>
          <p:cNvSpPr>
            <a:spLocks noGrp="1"/>
          </p:cNvSpPr>
          <p:nvPr>
            <p:ph type="title" idx="4294967295"/>
          </p:nvPr>
        </p:nvSpPr>
        <p:spPr>
          <a:xfrm>
            <a:off x="323850" y="620713"/>
            <a:ext cx="8229600" cy="914400"/>
          </a:xfrm>
        </p:spPr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Sivatag vs. katedrális</a:t>
            </a:r>
            <a:endParaRPr lang="hu-HU" sz="3200" smtClean="0">
              <a:solidFill>
                <a:schemeClr val="accent2"/>
              </a:solidFill>
            </a:endParaRPr>
          </a:p>
        </p:txBody>
      </p:sp>
      <p:pic>
        <p:nvPicPr>
          <p:cNvPr id="26626" name="Tartalom helye 4" descr="Katedrális2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700213"/>
            <a:ext cx="2778125" cy="2381250"/>
          </a:xfrm>
        </p:spPr>
      </p:pic>
      <p:pic>
        <p:nvPicPr>
          <p:cNvPr id="26627" name="Kép 8" descr="homokviha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4305300"/>
            <a:ext cx="2951162" cy="2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Tartalom helye 11" descr="desert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067175" y="1700213"/>
            <a:ext cx="3384550" cy="2217737"/>
          </a:xfrm>
        </p:spPr>
      </p:pic>
      <p:pic>
        <p:nvPicPr>
          <p:cNvPr id="26629" name="Kép 6" descr="oasis_castl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4076700"/>
            <a:ext cx="3311525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Cím 1"/>
          <p:cNvSpPr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/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Katedrális a sivatagban</a:t>
            </a:r>
            <a:endParaRPr lang="hu-HU" sz="3200" smtClean="0">
              <a:solidFill>
                <a:schemeClr val="accent2"/>
              </a:solidFill>
            </a:endParaRPr>
          </a:p>
        </p:txBody>
      </p:sp>
      <p:sp>
        <p:nvSpPr>
          <p:cNvPr id="27650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hu-HU" smtClean="0"/>
              <a:t>Realization management</a:t>
            </a:r>
          </a:p>
          <a:p>
            <a:pPr eaLnBrk="1" hangingPunct="1">
              <a:buFont typeface="Wingdings" pitchFamily="2" charset="2"/>
              <a:buNone/>
            </a:pPr>
            <a:r>
              <a:rPr lang="hu-HU" smtClean="0"/>
              <a:t>Ha nem fogunk gyorsan hozzá:</a:t>
            </a:r>
          </a:p>
          <a:p>
            <a:pPr eaLnBrk="1" hangingPunct="1">
              <a:buFont typeface="Wingdings" pitchFamily="2" charset="2"/>
              <a:buNone/>
            </a:pPr>
            <a:endParaRPr lang="hu-HU" smtClean="0"/>
          </a:p>
        </p:txBody>
      </p:sp>
      <p:pic>
        <p:nvPicPr>
          <p:cNvPr id="27651" name="Kép 3" descr="glastonbury_t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2924175"/>
            <a:ext cx="4679950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001000" cy="1216025"/>
          </a:xfrm>
        </p:spPr>
        <p:txBody>
          <a:bodyPr/>
          <a:lstStyle/>
          <a:p>
            <a:pPr eaLnBrk="1" hangingPunct="1"/>
            <a:r>
              <a:rPr lang="hu-HU" sz="3000" b="1" smtClean="0">
                <a:solidFill>
                  <a:schemeClr val="accent2"/>
                </a:solidFill>
              </a:rPr>
              <a:t>A paradigmaváltás konkrét példája: Kőszeg-Szombathely városegyüttes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8424862" cy="4679950"/>
          </a:xfrm>
        </p:spPr>
        <p:txBody>
          <a:bodyPr/>
          <a:lstStyle/>
          <a:p>
            <a:pPr eaLnBrk="1" hangingPunct="1"/>
            <a:r>
              <a:rPr lang="hu-HU" sz="2500" smtClean="0"/>
              <a:t>Regionális válasz a világválságra: Duna-stratégia lehetőségei a Nyugat-Pannon Eurorégióban</a:t>
            </a:r>
          </a:p>
          <a:p>
            <a:pPr eaLnBrk="1" hangingPunct="1"/>
            <a:r>
              <a:rPr lang="hu-HU" sz="2500" smtClean="0"/>
              <a:t>Modellértékű regionális fejlesztési koncepció kidolgozása</a:t>
            </a:r>
          </a:p>
          <a:p>
            <a:pPr eaLnBrk="1" hangingPunct="1"/>
            <a:r>
              <a:rPr lang="hu-HU" sz="2500" smtClean="0"/>
              <a:t>A kis- és középvárosok együttesei és az általuk meghatározott regionális gazdaságok számára új lehetőséget biztosít a fenntarthatóság és versenyképesség terén</a:t>
            </a:r>
          </a:p>
          <a:p>
            <a:pPr eaLnBrk="1" hangingPunct="1"/>
            <a:r>
              <a:rPr lang="hu-HU" sz="2500" smtClean="0"/>
              <a:t>Az urbanitás és kreativitás együttes feltételrendszerének feltérképezése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Mitől kreatív egy város? 1.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smtClean="0"/>
              <a:t>Megfelelő politikai és közigazgatási keretek</a:t>
            </a:r>
          </a:p>
          <a:p>
            <a:pPr eaLnBrk="1" hangingPunct="1"/>
            <a:r>
              <a:rPr lang="hu-HU" smtClean="0"/>
              <a:t>Sokféleség, dinamizmus önkifejezés</a:t>
            </a:r>
          </a:p>
          <a:p>
            <a:pPr eaLnBrk="1" hangingPunct="1"/>
            <a:r>
              <a:rPr lang="hu-HU" smtClean="0"/>
              <a:t>Nyitottság, tolerancia, könnyű hozzáférhetőség</a:t>
            </a:r>
          </a:p>
          <a:p>
            <a:pPr eaLnBrk="1" hangingPunct="1"/>
            <a:r>
              <a:rPr lang="hu-HU" smtClean="0"/>
              <a:t>Az emberkincs becsben tartása, fejlesztése</a:t>
            </a:r>
          </a:p>
          <a:p>
            <a:pPr eaLnBrk="1" hangingPunct="1"/>
            <a:r>
              <a:rPr lang="hu-HU" smtClean="0"/>
              <a:t>Tudásközpontúság: tudásközpontok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Mitől kreatív egy város? 2.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35000"/>
              </a:spcBef>
            </a:pPr>
            <a:r>
              <a:rPr lang="hu-HU" smtClean="0"/>
              <a:t>Kommunikáció, összekapcsoltság, hálózatosodás</a:t>
            </a:r>
          </a:p>
          <a:p>
            <a:pPr eaLnBrk="1" hangingPunct="1">
              <a:spcBef>
                <a:spcPct val="35000"/>
              </a:spcBef>
            </a:pPr>
            <a:r>
              <a:rPr lang="hu-HU" smtClean="0"/>
              <a:t>A helyszín történelmi értékének tudata</a:t>
            </a:r>
          </a:p>
          <a:p>
            <a:pPr eaLnBrk="1" hangingPunct="1">
              <a:spcBef>
                <a:spcPct val="35000"/>
              </a:spcBef>
            </a:pPr>
            <a:r>
              <a:rPr lang="hu-HU" smtClean="0"/>
              <a:t>Élhetőség és well-being</a:t>
            </a:r>
          </a:p>
          <a:p>
            <a:pPr eaLnBrk="1" hangingPunct="1">
              <a:spcBef>
                <a:spcPct val="35000"/>
              </a:spcBef>
            </a:pPr>
            <a:r>
              <a:rPr lang="hu-HU" smtClean="0"/>
              <a:t>Szakértelem, hatékonyság, professzionalizmus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Kőszeg - Szombathely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smtClean="0"/>
              <a:t>Kreatív városi múlt:</a:t>
            </a:r>
          </a:p>
          <a:p>
            <a:pPr lvl="1" eaLnBrk="1" hangingPunct="1"/>
            <a:r>
              <a:rPr lang="hu-HU" smtClean="0"/>
              <a:t>Kőszeg történeti identitása</a:t>
            </a:r>
          </a:p>
          <a:p>
            <a:pPr lvl="1" eaLnBrk="1" hangingPunct="1"/>
            <a:r>
              <a:rPr lang="hu-HU" smtClean="0"/>
              <a:t>Urbanizációs folyamatok a dualizmus kori Szombathelyen: „a nyugat királynője”</a:t>
            </a:r>
          </a:p>
          <a:p>
            <a:pPr eaLnBrk="1" hangingPunct="1"/>
            <a:endParaRPr lang="hu-HU" smtClean="0"/>
          </a:p>
        </p:txBody>
      </p:sp>
      <p:pic>
        <p:nvPicPr>
          <p:cNvPr id="31747" name="Picture 7" descr="koszegok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3741738"/>
            <a:ext cx="3598862" cy="239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9" descr="31_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3716338"/>
            <a:ext cx="36734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Európai középvárosi szint: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a városegyüttes és környezete</a:t>
            </a:r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idx="1"/>
          </p:nvPr>
        </p:nvGraphicFramePr>
        <p:xfrm>
          <a:off x="539750" y="2205038"/>
          <a:ext cx="4725988" cy="2303464"/>
        </p:xfrm>
        <a:graphic>
          <a:graphicData uri="http://schemas.openxmlformats.org/drawingml/2006/table">
            <a:tbl>
              <a:tblPr/>
              <a:tblGrid>
                <a:gridCol w="3027363"/>
                <a:gridCol w="1698625"/>
              </a:tblGrid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Szombathelyi kistérség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0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113 526 fő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0E6"/>
                    </a:soli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Kőszegi kistérség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4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18 346 fő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4E9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Csepregi kistérség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10 736 fő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2F4"/>
                    </a:soli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Oberwarti kerület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4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53 593 fő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4E9"/>
                    </a:solidFill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Oberpullendorfi kerület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37 537 fő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0F2F4"/>
                    </a:solidFill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Összesen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4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233 738 fő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4E9"/>
                    </a:solidFill>
                  </a:tcPr>
                </a:tc>
              </a:tr>
            </a:tbl>
          </a:graphicData>
        </a:graphic>
      </p:graphicFrame>
      <p:pic>
        <p:nvPicPr>
          <p:cNvPr id="32793" name="Tartalom helye 3" descr="kisterse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3" y="1557338"/>
            <a:ext cx="33369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7162" cy="1216025"/>
          </a:xfrm>
        </p:spPr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Egy új fejlesztési koncepció: </a:t>
            </a:r>
            <a:r>
              <a:rPr lang="hu-HU" sz="2600" b="1" smtClean="0">
                <a:solidFill>
                  <a:schemeClr val="accent2"/>
                </a:solidFill>
              </a:rPr>
              <a:t>városegyüttes és regionális gazdaság</a:t>
            </a:r>
          </a:p>
        </p:txBody>
      </p:sp>
      <p:graphicFrame>
        <p:nvGraphicFramePr>
          <p:cNvPr id="50200" name="Group 24"/>
          <p:cNvGraphicFramePr>
            <a:graphicFrameLocks noGrp="1"/>
          </p:cNvGraphicFramePr>
          <p:nvPr>
            <p:ph idx="1"/>
          </p:nvPr>
        </p:nvGraphicFramePr>
        <p:xfrm>
          <a:off x="566738" y="1752600"/>
          <a:ext cx="8001000" cy="4488228"/>
        </p:xfrm>
        <a:graphic>
          <a:graphicData uri="http://schemas.openxmlformats.org/drawingml/2006/table">
            <a:tbl>
              <a:tblPr/>
              <a:tblGrid>
                <a:gridCol w="2667000"/>
                <a:gridCol w="2667000"/>
                <a:gridCol w="2667000"/>
              </a:tblGrid>
              <a:tr h="1714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Fix magántőke készletek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Anyagi-pénzügyi externáliák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Jövedelmező, fizető javak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B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Kapcsolati magán szolgáltatások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Cégek külső kapcsolatai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K+F transzferek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Egyetemi spinn-off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421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Emberi „tőke” (EMBERKINCS)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Vállalkozói szellem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Kreativitás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Személyes know-how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Puha pénzügyi externáliák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B0000"/>
                    </a:solidFill>
                  </a:tcPr>
                </a:tc>
              </a:tr>
              <a:tr h="1263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Tulajdonosi hálózatok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Kollektív javak: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Táj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Kulturális örökség</a:t>
                      </a: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421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Együttműködési hálózatok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Stratégiai K+F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Tudásszövetségek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A szellemi termékek -tudástermelés</a:t>
                      </a: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421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Kapcsolati tőke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Együttműködési készség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Bizalom-orientált üzleti viszonylatokban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Kollektív kompetenciák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4212"/>
                    </a:solidFill>
                  </a:tcPr>
                </a:tc>
              </a:tr>
              <a:tr h="1289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Források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Természeti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Kulturális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Társadalmi ‚rezsi’ tőke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Infrastruktúra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B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K+F transzferek ügynökségei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Összekapcsoltság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Agglomerációs és körzeti (kistérségi) gazdaságok</a:t>
                      </a: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421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Társadalmi tőke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Szokások, elvárások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Magatartáskódok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Normák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u-H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Értékek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42" marR="91442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B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Társadalmi tőke és megtérülés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hu-HU" smtClean="0"/>
          </a:p>
          <a:p>
            <a:pPr>
              <a:buFont typeface="Wingdings" pitchFamily="2" charset="2"/>
              <a:buNone/>
            </a:pPr>
            <a:r>
              <a:rPr lang="hu-HU" smtClean="0"/>
              <a:t>„A társadalmi tőke egy társadalom bizalmon, normákon és személyes hálózatokon alapuló tőkéjének gazdasági értéke” (Robert Putnam)</a:t>
            </a:r>
            <a:endParaRPr lang="hu-HU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Rákapcsolódni a Bécs-Graz tengelyre</a:t>
            </a:r>
          </a:p>
        </p:txBody>
      </p:sp>
      <p:pic>
        <p:nvPicPr>
          <p:cNvPr id="35842" name="Picture 5" descr="Regio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00225" y="1752600"/>
            <a:ext cx="5532438" cy="42672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"/>
            <a:ext cx="8569325" cy="1216025"/>
          </a:xfrm>
        </p:spPr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Gyors elérhetőség nélkül nem megy: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a vasút fejlesztése és visszaépítése 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smtClean="0"/>
              <a:t>Vasútvonalak pályájának felújítása </a:t>
            </a:r>
          </a:p>
          <a:p>
            <a:pPr eaLnBrk="1" hangingPunct="1"/>
            <a:r>
              <a:rPr lang="hu-HU" smtClean="0"/>
              <a:t>Vasútvonalak villamosítása </a:t>
            </a:r>
          </a:p>
          <a:p>
            <a:pPr eaLnBrk="1" hangingPunct="1"/>
            <a:r>
              <a:rPr lang="hu-HU" smtClean="0"/>
              <a:t>Biztosítóberendezések </a:t>
            </a:r>
          </a:p>
          <a:p>
            <a:pPr eaLnBrk="1" hangingPunct="1"/>
            <a:r>
              <a:rPr lang="hu-HU" smtClean="0"/>
              <a:t>Forgalomirányító rendszerek </a:t>
            </a:r>
          </a:p>
          <a:p>
            <a:pPr eaLnBrk="1" hangingPunct="1"/>
            <a:r>
              <a:rPr lang="hu-HU" smtClean="0"/>
              <a:t>Utastájékoztató rendszerek </a:t>
            </a:r>
          </a:p>
          <a:p>
            <a:pPr eaLnBrk="1" hangingPunct="1"/>
            <a:r>
              <a:rPr lang="hu-HU" smtClean="0"/>
              <a:t>Kapcsolódó infrastruktúrafejlesztés </a:t>
            </a:r>
          </a:p>
          <a:p>
            <a:pPr eaLnBrk="1" hangingPunct="1"/>
            <a:r>
              <a:rPr lang="hu-HU" smtClean="0"/>
              <a:t>Komplex funkciójú pályaudvarok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Egy kreatív korszak jövőképe</a:t>
            </a:r>
          </a:p>
        </p:txBody>
      </p:sp>
      <p:pic>
        <p:nvPicPr>
          <p:cNvPr id="37890" name="Picture 2" descr="Kiseg in the fu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989138"/>
            <a:ext cx="385445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 descr="Kőszeg futurisztik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989138"/>
            <a:ext cx="4519613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5"/>
          <p:cNvSpPr>
            <a:spLocks noChangeArrowheads="1"/>
          </p:cNvSpPr>
          <p:nvPr/>
        </p:nvSpPr>
        <p:spPr bwMode="auto">
          <a:xfrm>
            <a:off x="3635375" y="5084763"/>
            <a:ext cx="1223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000">
                <a:solidFill>
                  <a:schemeClr val="accent2"/>
                </a:solidFill>
              </a:rPr>
              <a:t>1905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3200" b="1" smtClean="0">
                <a:solidFill>
                  <a:schemeClr val="accent2"/>
                </a:solidFill>
              </a:rPr>
              <a:t>Van helye a kreativitásnak…</a:t>
            </a:r>
          </a:p>
        </p:txBody>
      </p:sp>
      <p:pic>
        <p:nvPicPr>
          <p:cNvPr id="38914" name="Picture 4" descr="Már közlekedhetnek a GySEV felújított vasúti pályaszakaszán a korszerű villamos motorvonatok Fotó: Benkő Sándo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450" y="1677988"/>
            <a:ext cx="6697663" cy="4457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4800"/>
            <a:ext cx="8174038" cy="1216025"/>
          </a:xfrm>
        </p:spPr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Innováció, kreativitás, well-being: fejlesztési lehetőségek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mtClean="0"/>
              <a:t>ICT, digitalizáció (e-önkormányzatok)</a:t>
            </a:r>
          </a:p>
          <a:p>
            <a:r>
              <a:rPr lang="hu-HU" smtClean="0"/>
              <a:t>Energia </a:t>
            </a:r>
            <a:r>
              <a:rPr lang="hu-HU" smtClean="0">
                <a:cs typeface="Arial" charset="0"/>
              </a:rPr>
              <a:t>→ paradigmaváltás</a:t>
            </a:r>
          </a:p>
          <a:p>
            <a:endParaRPr lang="hu-HU" smtClean="0"/>
          </a:p>
        </p:txBody>
      </p:sp>
      <p:pic>
        <p:nvPicPr>
          <p:cNvPr id="3993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2852738"/>
            <a:ext cx="6481762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4800"/>
            <a:ext cx="8245475" cy="1216025"/>
          </a:xfrm>
        </p:spPr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Innováció, kreativitás, well-being: fejlesztési lehetőségek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hu-HU" smtClean="0"/>
              <a:t>A helyi vízienergia újrahasznosításának lehetőségei: kőszegi vízierőművek, Gyöngyös-patak revitalizációja</a:t>
            </a:r>
          </a:p>
        </p:txBody>
      </p:sp>
      <p:pic>
        <p:nvPicPr>
          <p:cNvPr id="40963" name="Picture 4" descr="38-0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213100"/>
            <a:ext cx="2216150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4229100"/>
            <a:ext cx="6051550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Egy lehetséges kitörési pont: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3200" b="1" smtClean="0">
                <a:solidFill>
                  <a:schemeClr val="accent2"/>
                </a:solidFill>
              </a:rPr>
              <a:t>kreatív iparági klaszterek</a:t>
            </a:r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smtClean="0"/>
              <a:t>A kreativitás értelmezési szintjei </a:t>
            </a:r>
          </a:p>
          <a:p>
            <a:pPr lvl="1" eaLnBrk="1" hangingPunct="1"/>
            <a:r>
              <a:rPr lang="hu-HU" smtClean="0"/>
              <a:t>egyén (pszichológia)</a:t>
            </a:r>
          </a:p>
          <a:p>
            <a:pPr lvl="1" eaLnBrk="1" hangingPunct="1"/>
            <a:r>
              <a:rPr lang="hu-HU" smtClean="0"/>
              <a:t>vállalat (menedzsment tudományok)</a:t>
            </a:r>
          </a:p>
          <a:p>
            <a:pPr lvl="1" eaLnBrk="1" hangingPunct="1"/>
            <a:r>
              <a:rPr lang="hu-HU" smtClean="0"/>
              <a:t>iparág (közgazdaságtan)</a:t>
            </a:r>
          </a:p>
          <a:p>
            <a:pPr lvl="1" eaLnBrk="1" hangingPunct="1"/>
            <a:r>
              <a:rPr lang="hu-HU" smtClean="0"/>
              <a:t>település, régió (regionális tudományok)</a:t>
            </a:r>
          </a:p>
          <a:p>
            <a:pPr lvl="1" eaLnBrk="1" hangingPunct="1"/>
            <a:r>
              <a:rPr lang="hu-HU" smtClean="0"/>
              <a:t>társadalom (szociológia)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8064500" cy="1216025"/>
          </a:xfrm>
        </p:spPr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A Jövőegyetem alkotóelemei: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2600" b="1" smtClean="0">
                <a:solidFill>
                  <a:schemeClr val="accent2"/>
                </a:solidFill>
              </a:rPr>
              <a:t>oktatás, tudástársadalom, innováció, K+F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altLang="zh-CN" sz="2400" smtClean="0"/>
              <a:t>E-mobilitás fejlesztése</a:t>
            </a:r>
            <a:r>
              <a:rPr lang="hu-HU" altLang="zh-CN" sz="2400" i="1" smtClean="0"/>
              <a:t>,</a:t>
            </a:r>
            <a:br>
              <a:rPr lang="hu-HU" altLang="zh-CN" sz="2400" i="1" smtClean="0"/>
            </a:br>
            <a:r>
              <a:rPr lang="hu-HU" altLang="zh-CN" sz="1600" i="1" smtClean="0"/>
              <a:t>Pannon Novum Regionális Innovációs Ügynökség</a:t>
            </a:r>
          </a:p>
          <a:p>
            <a:pPr eaLnBrk="1" hangingPunct="1"/>
            <a:r>
              <a:rPr lang="hu-HU" sz="2400" smtClean="0"/>
              <a:t>Solo-duo elektromos autó,</a:t>
            </a:r>
            <a:br>
              <a:rPr lang="hu-HU" sz="2400" smtClean="0"/>
            </a:br>
            <a:r>
              <a:rPr lang="hu-HU" sz="1600" i="1" smtClean="0"/>
              <a:t>Antro Zrt., Őriszentpéter</a:t>
            </a:r>
            <a:r>
              <a:rPr lang="hu-HU" altLang="zh-CN" sz="1600" smtClean="0"/>
              <a:t> </a:t>
            </a:r>
            <a:endParaRPr lang="hu-HU" sz="1600" smtClean="0"/>
          </a:p>
          <a:p>
            <a:endParaRPr lang="hu-HU" sz="1600" smtClean="0"/>
          </a:p>
        </p:txBody>
      </p:sp>
      <p:pic>
        <p:nvPicPr>
          <p:cNvPr id="43011" name="Kép 6" descr="antro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3857625"/>
            <a:ext cx="3357562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Sol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141663"/>
            <a:ext cx="4032250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A Jövőegyetem alkotóelemei: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2600" b="1" smtClean="0">
                <a:solidFill>
                  <a:schemeClr val="accent2"/>
                </a:solidFill>
              </a:rPr>
              <a:t>oktatás, tudástársadalom, innováció, K+F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smtClean="0"/>
              <a:t>Moveo összehajtható elektromos robogó, </a:t>
            </a:r>
            <a:r>
              <a:rPr lang="hu-HU" sz="1600" i="1" smtClean="0"/>
              <a:t>Moveo Zrt., Őriszentpéter</a:t>
            </a:r>
            <a:r>
              <a:rPr lang="hu-HU" smtClean="0"/>
              <a:t> </a:t>
            </a:r>
          </a:p>
          <a:p>
            <a:endParaRPr lang="hu-HU" smtClean="0"/>
          </a:p>
        </p:txBody>
      </p:sp>
      <p:pic>
        <p:nvPicPr>
          <p:cNvPr id="44035" name="Kép 6" descr="move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2928938"/>
            <a:ext cx="4143375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5" descr="leányka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5" y="3714750"/>
            <a:ext cx="3349625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smtClean="0">
                <a:solidFill>
                  <a:schemeClr val="accent2"/>
                </a:solidFill>
              </a:rPr>
              <a:t>A Jövőegyetem alkotóelemei:</a:t>
            </a:r>
            <a:br>
              <a:rPr lang="hu-HU" sz="3200" b="1" smtClean="0">
                <a:solidFill>
                  <a:schemeClr val="accent2"/>
                </a:solidFill>
              </a:rPr>
            </a:br>
            <a:r>
              <a:rPr lang="hu-HU" sz="2600" b="1" smtClean="0">
                <a:solidFill>
                  <a:schemeClr val="accent2"/>
                </a:solidFill>
              </a:rPr>
              <a:t>oktatás, tudástársadalom, innováció, K+F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hu-HU" smtClean="0"/>
              <a:t>Műanyag hulladékok felhasználása energiatermelésre, </a:t>
            </a:r>
            <a:r>
              <a:rPr lang="hu-HU" sz="1600" i="1" smtClean="0"/>
              <a:t>Plast Energo Kft., Mosonmagyaróvár</a:t>
            </a:r>
            <a:r>
              <a:rPr lang="hu-HU" sz="1600" smtClean="0"/>
              <a:t> </a:t>
            </a:r>
          </a:p>
          <a:p>
            <a:pPr eaLnBrk="1" hangingPunct="1"/>
            <a:r>
              <a:rPr lang="hu-HU" smtClean="0"/>
              <a:t>Harrer-féle napkollektor fejlesztés</a:t>
            </a:r>
            <a:r>
              <a:rPr lang="hu-HU" i="1" smtClean="0"/>
              <a:t>, </a:t>
            </a:r>
            <a:r>
              <a:rPr lang="hu-HU" sz="1600" i="1" smtClean="0"/>
              <a:t>Szombathely</a:t>
            </a:r>
          </a:p>
          <a:p>
            <a:pPr eaLnBrk="1" hangingPunct="1"/>
            <a:r>
              <a:rPr lang="hu-HU" smtClean="0"/>
              <a:t> Virtual Human Engineering Kft.,</a:t>
            </a:r>
            <a:r>
              <a:rPr lang="hu-HU" i="1" smtClean="0"/>
              <a:t> </a:t>
            </a:r>
            <a:r>
              <a:rPr lang="hu-HU" sz="1600" i="1" smtClean="0"/>
              <a:t>Cák</a:t>
            </a:r>
            <a:r>
              <a:rPr lang="hu-HU" smtClean="0"/>
              <a:t> </a:t>
            </a:r>
          </a:p>
          <a:p>
            <a:pPr eaLnBrk="1" hangingPunct="1"/>
            <a:r>
              <a:rPr lang="hu-HU" smtClean="0"/>
              <a:t>Szombathelyi Feltalálók Egyesülete</a:t>
            </a:r>
          </a:p>
          <a:p>
            <a:pPr eaLnBrk="1" hangingPunct="1"/>
            <a:r>
              <a:rPr lang="hu-HU" smtClean="0"/>
              <a:t>Kulturális örökség menedzsmentje és fejlesztése,</a:t>
            </a:r>
            <a:r>
              <a:rPr lang="hu-HU" i="1" smtClean="0"/>
              <a:t> </a:t>
            </a:r>
            <a:r>
              <a:rPr lang="hu-HU" sz="1600" i="1" smtClean="0"/>
              <a:t>ISES Alapítvány-Corvinus Egyetem, Kőszeg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smtClean="0">
                <a:solidFill>
                  <a:schemeClr val="accent2"/>
                </a:solidFill>
              </a:rPr>
              <a:t>Új világ: az Európai Unió</a:t>
            </a:r>
            <a:br>
              <a:rPr lang="hu-HU" sz="3600" b="1" smtClean="0">
                <a:solidFill>
                  <a:schemeClr val="accent2"/>
                </a:solidFill>
              </a:rPr>
            </a:br>
            <a:r>
              <a:rPr lang="hu-HU" sz="3600" b="1" smtClean="0">
                <a:solidFill>
                  <a:schemeClr val="accent2"/>
                </a:solidFill>
              </a:rPr>
              <a:t>által kínált új eszközök</a:t>
            </a:r>
            <a:endParaRPr lang="hu-HU" sz="3000" b="1" smtClean="0">
              <a:solidFill>
                <a:schemeClr val="accent2"/>
              </a:solidFill>
            </a:endParaRPr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mtClean="0"/>
              <a:t>EGTC =  European Grouping for Territorial Cooperation (partnerek: Kőszeg, Vas megye, ISES Alapítvány, burgenlandi partnerek, stb.);</a:t>
            </a:r>
          </a:p>
          <a:p>
            <a:r>
              <a:rPr lang="hu-HU" smtClean="0"/>
              <a:t>EU pénzügyi kutatásfinanszírozási keret (FP7, etc.);</a:t>
            </a:r>
          </a:p>
          <a:p>
            <a:r>
              <a:rPr lang="hu-HU" smtClean="0"/>
              <a:t>Norvég Finanszírozási Mechanizmus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4800"/>
            <a:ext cx="8001000" cy="603250"/>
          </a:xfrm>
        </p:spPr>
        <p:txBody>
          <a:bodyPr/>
          <a:lstStyle/>
          <a:p>
            <a:r>
              <a:rPr lang="hu-HU" sz="2800" b="1" smtClean="0">
                <a:solidFill>
                  <a:schemeClr val="accent2"/>
                </a:solidFill>
              </a:rPr>
              <a:t>Városok és hálózataik: az európai gazdasági dinamizmus térképe</a:t>
            </a:r>
          </a:p>
        </p:txBody>
      </p:sp>
      <p:pic>
        <p:nvPicPr>
          <p:cNvPr id="47106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81075"/>
            <a:ext cx="9144000" cy="5876925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188913"/>
            <a:ext cx="8001000" cy="1008062"/>
          </a:xfrm>
        </p:spPr>
        <p:txBody>
          <a:bodyPr/>
          <a:lstStyle/>
          <a:p>
            <a:r>
              <a:rPr lang="hu-HU" sz="2600" b="1" smtClean="0">
                <a:solidFill>
                  <a:schemeClr val="accent2"/>
                </a:solidFill>
              </a:rPr>
              <a:t>Európai utak, vízi utak, vasutak: </a:t>
            </a:r>
            <a:br>
              <a:rPr lang="hu-HU" sz="2600" b="1" smtClean="0">
                <a:solidFill>
                  <a:schemeClr val="accent2"/>
                </a:solidFill>
              </a:rPr>
            </a:br>
            <a:r>
              <a:rPr lang="hu-HU" sz="2600" b="1" smtClean="0">
                <a:solidFill>
                  <a:schemeClr val="accent2"/>
                </a:solidFill>
              </a:rPr>
              <a:t>a gazdasági dinamizmus infrastruktúrája</a:t>
            </a:r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125538"/>
            <a:ext cx="9144000" cy="5732462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smtClean="0"/>
              <a:t>Világválság – Új Világ: Új Aranykor?</a:t>
            </a:r>
          </a:p>
        </p:txBody>
      </p:sp>
      <p:sp>
        <p:nvSpPr>
          <p:cNvPr id="491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hu-HU" smtClean="0">
                <a:sym typeface="Wingdings" pitchFamily="2" charset="2"/>
              </a:rPr>
              <a:t>    Globális paradigmaváltás</a:t>
            </a:r>
          </a:p>
          <a:p>
            <a:pPr marL="0" indent="0">
              <a:buFont typeface="Wingdings" pitchFamily="2" charset="2"/>
              <a:buNone/>
            </a:pPr>
            <a:r>
              <a:rPr lang="hu-HU" smtClean="0">
                <a:sym typeface="Wingdings" pitchFamily="2" charset="2"/>
              </a:rPr>
              <a:t>    - GDP  GWB</a:t>
            </a:r>
          </a:p>
          <a:p>
            <a:pPr marL="0" indent="0">
              <a:buFont typeface="Wingdings" pitchFamily="2" charset="2"/>
              <a:buNone/>
            </a:pPr>
            <a:r>
              <a:rPr lang="hu-HU" smtClean="0">
                <a:sym typeface="Wingdings" pitchFamily="2" charset="2"/>
              </a:rPr>
              <a:t>    - biztonság  emberi biztonság</a:t>
            </a:r>
          </a:p>
          <a:p>
            <a:pPr marL="0" indent="0">
              <a:buFont typeface="Wingdings" pitchFamily="2" charset="2"/>
              <a:buNone/>
            </a:pPr>
            <a:r>
              <a:rPr lang="hu-HU" smtClean="0"/>
              <a:t>    - növekedés </a:t>
            </a:r>
            <a:r>
              <a:rPr lang="hu-HU" smtClean="0">
                <a:sym typeface="Wingdings" pitchFamily="2" charset="2"/>
              </a:rPr>
              <a:t> fenntarhatóság</a:t>
            </a:r>
          </a:p>
          <a:p>
            <a:pPr marL="0" indent="0">
              <a:buFont typeface="Wingdings" pitchFamily="2" charset="2"/>
              <a:buNone/>
            </a:pPr>
            <a:r>
              <a:rPr lang="hu-HU" smtClean="0">
                <a:sym typeface="Wingdings" pitchFamily="2" charset="2"/>
              </a:rPr>
              <a:t>    - demokrácia  globális szinten</a:t>
            </a:r>
          </a:p>
          <a:p>
            <a:pPr marL="0" indent="0">
              <a:buFont typeface="Wingdings" pitchFamily="2" charset="2"/>
              <a:buNone/>
            </a:pPr>
            <a:r>
              <a:rPr lang="hu-HU" smtClean="0">
                <a:sym typeface="Wingdings" pitchFamily="2" charset="2"/>
              </a:rPr>
              <a:t>     globális középosztály, civil társadalom, hálózatosodás</a:t>
            </a:r>
            <a:endParaRPr lang="hu-HU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Új aranykor?</a:t>
            </a:r>
            <a:br>
              <a:rPr lang="hu-HU" smtClean="0"/>
            </a:br>
            <a:endParaRPr lang="hu-HU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800" dirty="0" smtClean="0"/>
              <a:t>Bizonytalanság, kiszámíthatatlans</a:t>
            </a:r>
            <a:r>
              <a:rPr lang="hu-HU" sz="2800" dirty="0" smtClean="0">
                <a:latin typeface="Arial" charset="0"/>
              </a:rPr>
              <a:t>ág</a:t>
            </a:r>
          </a:p>
          <a:p>
            <a:r>
              <a:rPr lang="hu-HU" sz="2800" dirty="0" smtClean="0"/>
              <a:t>Káosz </a:t>
            </a:r>
            <a:r>
              <a:rPr lang="hu-HU" sz="2800" dirty="0" smtClean="0">
                <a:sym typeface="Wingdings" pitchFamily="2" charset="2"/>
              </a:rPr>
              <a:t> új rend?</a:t>
            </a:r>
          </a:p>
          <a:p>
            <a:r>
              <a:rPr lang="hu-HU" sz="2800" dirty="0" smtClean="0">
                <a:sym typeface="Wingdings" pitchFamily="2" charset="2"/>
              </a:rPr>
              <a:t> a kialakuló technikaia-gazdasági paradigma és az uralkodó pénzügyi-politikai szerkezet közötti meg nem felelés feloldása: új tudás teremtés, kreativitás és innováció e</a:t>
            </a:r>
            <a:r>
              <a:rPr lang="it-IT" sz="2800" smtClean="0">
                <a:sym typeface="Wingdings" pitchFamily="2" charset="2"/>
              </a:rPr>
              <a:t>l</a:t>
            </a:r>
            <a:r>
              <a:rPr lang="hu-HU" sz="2800" smtClean="0">
                <a:sym typeface="Wingdings" pitchFamily="2" charset="2"/>
              </a:rPr>
              <a:t>ősegítése</a:t>
            </a:r>
            <a:r>
              <a:rPr lang="hu-HU" sz="2800" dirty="0" smtClean="0">
                <a:sym typeface="Wingdings" pitchFamily="2" charset="2"/>
              </a:rPr>
              <a:t>;</a:t>
            </a:r>
          </a:p>
          <a:p>
            <a:r>
              <a:rPr lang="hu-HU" sz="2800" dirty="0" smtClean="0">
                <a:sym typeface="Wingdings" pitchFamily="2" charset="2"/>
              </a:rPr>
              <a:t>Új fejlesztési stratégiák: Duna Stratégia</a:t>
            </a:r>
          </a:p>
          <a:p>
            <a:pPr>
              <a:buFont typeface="Wingdings" pitchFamily="2" charset="2"/>
              <a:buNone/>
            </a:pPr>
            <a:r>
              <a:rPr lang="hu-HU" sz="2800" dirty="0" smtClean="0">
                <a:sym typeface="Wingdings" pitchFamily="2" charset="2"/>
              </a:rPr>
              <a:t>   </a:t>
            </a:r>
            <a:r>
              <a:rPr lang="hu-HU" sz="2800" dirty="0" smtClean="0">
                <a:solidFill>
                  <a:srgbClr val="FF0000"/>
                </a:solidFill>
                <a:sym typeface="Wingdings" pitchFamily="2" charset="2"/>
              </a:rPr>
              <a:t> itt és most kell elkezdeni!</a:t>
            </a:r>
          </a:p>
          <a:p>
            <a:pPr>
              <a:buFont typeface="Wingdings" pitchFamily="2" charset="2"/>
              <a:buNone/>
            </a:pPr>
            <a:endParaRPr lang="hu-H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3600" dirty="0" err="1" smtClean="0"/>
              <a:t>Scientific</a:t>
            </a:r>
            <a:r>
              <a:rPr lang="hu-HU" dirty="0" smtClean="0"/>
              <a:t>, </a:t>
            </a:r>
            <a:r>
              <a:rPr lang="hu-HU" sz="3600" dirty="0" err="1" smtClean="0"/>
              <a:t>Technical</a:t>
            </a:r>
            <a:r>
              <a:rPr lang="hu-HU" sz="3600" dirty="0" smtClean="0"/>
              <a:t>, </a:t>
            </a:r>
            <a:r>
              <a:rPr lang="hu-HU" sz="3600" dirty="0" err="1" smtClean="0"/>
              <a:t>Social</a:t>
            </a:r>
            <a:r>
              <a:rPr lang="hu-HU" dirty="0" smtClean="0"/>
              <a:t>, </a:t>
            </a:r>
            <a:r>
              <a:rPr lang="hu-HU" sz="3600" dirty="0" err="1" smtClean="0"/>
              <a:t>Institutional</a:t>
            </a:r>
            <a:r>
              <a:rPr lang="hu-HU" sz="3600" dirty="0" smtClean="0"/>
              <a:t>, </a:t>
            </a:r>
            <a:r>
              <a:rPr lang="hu-HU" sz="3600" dirty="0" err="1" smtClean="0"/>
              <a:t>Cultural</a:t>
            </a:r>
            <a:r>
              <a:rPr lang="hu-HU" sz="3600" dirty="0" smtClean="0"/>
              <a:t> </a:t>
            </a:r>
            <a:r>
              <a:rPr lang="hu-HU" sz="3600" dirty="0" err="1" smtClean="0"/>
              <a:t>Innovation</a:t>
            </a:r>
            <a:endParaRPr lang="hu-HU" sz="36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47800" y="2924944"/>
            <a:ext cx="7010400" cy="3744416"/>
          </a:xfrm>
        </p:spPr>
        <p:txBody>
          <a:bodyPr/>
          <a:lstStyle/>
          <a:p>
            <a:r>
              <a:rPr lang="hu-HU" dirty="0" err="1" smtClean="0"/>
              <a:t>Complexity</a:t>
            </a:r>
            <a:r>
              <a:rPr lang="hu-HU" dirty="0" smtClean="0"/>
              <a:t> </a:t>
            </a:r>
            <a:r>
              <a:rPr lang="hu-HU" dirty="0" err="1" smtClean="0"/>
              <a:t>sciences</a:t>
            </a:r>
            <a:endParaRPr lang="hu-HU" dirty="0" smtClean="0"/>
          </a:p>
          <a:p>
            <a:endParaRPr lang="hu-HU" dirty="0" smtClean="0"/>
          </a:p>
          <a:p>
            <a:r>
              <a:rPr lang="hu-HU" dirty="0" smtClean="0"/>
              <a:t>- Network </a:t>
            </a:r>
            <a:r>
              <a:rPr lang="hu-HU" dirty="0" err="1" smtClean="0"/>
              <a:t>theory</a:t>
            </a:r>
            <a:r>
              <a:rPr lang="hu-HU" dirty="0" smtClean="0"/>
              <a:t> </a:t>
            </a:r>
            <a:r>
              <a:rPr lang="hu-HU" dirty="0" smtClean="0">
                <a:sym typeface="Wingdings" pitchFamily="2" charset="2"/>
              </a:rPr>
              <a:t> </a:t>
            </a:r>
            <a:r>
              <a:rPr lang="hu-HU" dirty="0" err="1" smtClean="0">
                <a:sym typeface="Wingdings" pitchFamily="2" charset="2"/>
              </a:rPr>
              <a:t>network</a:t>
            </a:r>
            <a:r>
              <a:rPr lang="hu-HU" dirty="0" smtClean="0">
                <a:sym typeface="Wingdings" pitchFamily="2" charset="2"/>
              </a:rPr>
              <a:t> </a:t>
            </a:r>
            <a:r>
              <a:rPr lang="hu-HU" dirty="0" err="1" smtClean="0">
                <a:sym typeface="Wingdings" pitchFamily="2" charset="2"/>
              </a:rPr>
              <a:t>society</a:t>
            </a:r>
            <a:r>
              <a:rPr lang="hu-HU" dirty="0" smtClean="0">
                <a:sym typeface="Wingdings" pitchFamily="2" charset="2"/>
              </a:rPr>
              <a:t>?</a:t>
            </a: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System and </a:t>
            </a:r>
            <a:r>
              <a:rPr lang="hu-HU" dirty="0" err="1" smtClean="0"/>
              <a:t>chaos</a:t>
            </a:r>
            <a:r>
              <a:rPr lang="hu-HU" dirty="0" smtClean="0"/>
              <a:t> </a:t>
            </a:r>
            <a:r>
              <a:rPr lang="hu-HU" dirty="0" err="1" smtClean="0"/>
              <a:t>theory</a:t>
            </a:r>
            <a:r>
              <a:rPr lang="hu-HU" dirty="0" smtClean="0"/>
              <a:t> </a:t>
            </a:r>
            <a:r>
              <a:rPr lang="hu-HU" dirty="0" smtClean="0">
                <a:sym typeface="Wingdings" pitchFamily="2" charset="2"/>
              </a:rPr>
              <a:t> </a:t>
            </a:r>
            <a:r>
              <a:rPr lang="hu-HU" dirty="0" err="1" smtClean="0">
                <a:sym typeface="Wingdings" pitchFamily="2" charset="2"/>
              </a:rPr>
              <a:t>the</a:t>
            </a:r>
            <a:r>
              <a:rPr lang="hu-HU" dirty="0" smtClean="0">
                <a:sym typeface="Wingdings" pitchFamily="2" charset="2"/>
              </a:rPr>
              <a:t> </a:t>
            </a:r>
            <a:r>
              <a:rPr lang="hu-HU" dirty="0" err="1" smtClean="0">
                <a:sym typeface="Wingdings" pitchFamily="2" charset="2"/>
              </a:rPr>
              <a:t>world</a:t>
            </a:r>
            <a:r>
              <a:rPr lang="hu-HU" dirty="0" smtClean="0">
                <a:sym typeface="Wingdings" pitchFamily="2" charset="2"/>
              </a:rPr>
              <a:t>   </a:t>
            </a:r>
            <a:r>
              <a:rPr lang="hu-HU" dirty="0" err="1" smtClean="0">
                <a:sym typeface="Wingdings" pitchFamily="2" charset="2"/>
              </a:rPr>
              <a:t>system</a:t>
            </a:r>
            <a:r>
              <a:rPr lang="hu-HU" dirty="0" smtClean="0">
                <a:sym typeface="Wingdings" pitchFamily="2" charset="2"/>
              </a:rPr>
              <a:t> </a:t>
            </a:r>
            <a:r>
              <a:rPr lang="hu-HU" dirty="0" err="1" smtClean="0">
                <a:sym typeface="Wingdings" pitchFamily="2" charset="2"/>
              </a:rPr>
              <a:t>in</a:t>
            </a:r>
            <a:r>
              <a:rPr lang="hu-HU" dirty="0" smtClean="0">
                <a:sym typeface="Wingdings" pitchFamily="2" charset="2"/>
              </a:rPr>
              <a:t> </a:t>
            </a:r>
            <a:r>
              <a:rPr lang="hu-HU" dirty="0" err="1" smtClean="0">
                <a:sym typeface="Wingdings" pitchFamily="2" charset="2"/>
              </a:rPr>
              <a:t>crisis</a:t>
            </a:r>
            <a:r>
              <a:rPr lang="hu-HU" dirty="0" smtClean="0">
                <a:sym typeface="Wingdings" pitchFamily="2" charset="2"/>
              </a:rPr>
              <a:t> and </a:t>
            </a:r>
            <a:r>
              <a:rPr lang="hu-HU" dirty="0" err="1" smtClean="0">
                <a:sym typeface="Wingdings" pitchFamily="2" charset="2"/>
              </a:rPr>
              <a:t>chaos</a:t>
            </a:r>
            <a:r>
              <a:rPr lang="hu-HU" dirty="0" smtClean="0">
                <a:sym typeface="Wingdings" pitchFamily="2" charset="2"/>
              </a:rPr>
              <a:t>?</a:t>
            </a:r>
          </a:p>
          <a:p>
            <a:r>
              <a:rPr lang="hu-HU" dirty="0" smtClean="0">
                <a:sym typeface="Wingdings" pitchFamily="2" charset="2"/>
              </a:rPr>
              <a:t>- </a:t>
            </a:r>
            <a:r>
              <a:rPr lang="hu-HU" dirty="0" err="1" smtClean="0">
                <a:sym typeface="Wingdings" pitchFamily="2" charset="2"/>
              </a:rPr>
              <a:t>Democracy</a:t>
            </a:r>
            <a:r>
              <a:rPr lang="hu-HU" dirty="0" smtClean="0">
                <a:sym typeface="Wingdings" pitchFamily="2" charset="2"/>
              </a:rPr>
              <a:t>, </a:t>
            </a:r>
            <a:r>
              <a:rPr lang="hu-HU" dirty="0" err="1" smtClean="0">
                <a:sym typeface="Wingdings" pitchFamily="2" charset="2"/>
              </a:rPr>
              <a:t>Nanotechnology</a:t>
            </a:r>
            <a:r>
              <a:rPr lang="hu-HU" dirty="0" smtClean="0">
                <a:sym typeface="Wingdings" pitchFamily="2" charset="2"/>
              </a:rPr>
              <a:t> and ICT</a:t>
            </a:r>
          </a:p>
          <a:p>
            <a:endParaRPr lang="hu-HU" dirty="0" smtClean="0">
              <a:sym typeface="Wingdings" pitchFamily="2" charset="2"/>
            </a:endParaRP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3200" dirty="0" err="1" smtClean="0"/>
              <a:t>Cultural</a:t>
            </a:r>
            <a:r>
              <a:rPr lang="hu-HU" sz="3200" dirty="0" smtClean="0"/>
              <a:t> </a:t>
            </a:r>
            <a:r>
              <a:rPr lang="hu-HU" sz="3200" dirty="0" err="1" smtClean="0"/>
              <a:t>Heritage</a:t>
            </a:r>
            <a:r>
              <a:rPr lang="hu-HU" sz="3200" dirty="0" smtClean="0"/>
              <a:t> Management and </a:t>
            </a:r>
            <a:r>
              <a:rPr lang="hu-HU" sz="3200" dirty="0" err="1" smtClean="0"/>
              <a:t>Sustainability</a:t>
            </a:r>
            <a:r>
              <a:rPr lang="hu-HU" sz="3200" dirty="0" smtClean="0"/>
              <a:t> – UNESCO </a:t>
            </a:r>
            <a:r>
              <a:rPr lang="hu-HU" sz="3200" dirty="0" err="1" smtClean="0"/>
              <a:t>Chair</a:t>
            </a:r>
            <a:endParaRPr lang="hu-HU" sz="32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75656" y="2852936"/>
            <a:ext cx="7010400" cy="3760440"/>
          </a:xfrm>
        </p:spPr>
        <p:txBody>
          <a:bodyPr/>
          <a:lstStyle/>
          <a:p>
            <a:r>
              <a:rPr lang="hu-HU" dirty="0" err="1" smtClean="0"/>
              <a:t>What</a:t>
            </a:r>
            <a:r>
              <a:rPr lang="hu-HU" dirty="0" smtClean="0"/>
              <a:t> is </a:t>
            </a:r>
            <a:r>
              <a:rPr lang="hu-HU" dirty="0" err="1" smtClean="0"/>
              <a:t>sustainability</a:t>
            </a:r>
            <a:r>
              <a:rPr lang="hu-HU" dirty="0" smtClean="0"/>
              <a:t>?</a:t>
            </a:r>
          </a:p>
          <a:p>
            <a:endParaRPr lang="hu-HU" dirty="0" smtClean="0"/>
          </a:p>
          <a:p>
            <a:r>
              <a:rPr lang="hu-HU" dirty="0" err="1" smtClean="0"/>
              <a:t>What</a:t>
            </a:r>
            <a:r>
              <a:rPr lang="hu-HU" dirty="0" smtClean="0"/>
              <a:t> is </a:t>
            </a:r>
            <a:r>
              <a:rPr lang="hu-HU" dirty="0" err="1" smtClean="0"/>
              <a:t>sustainable</a:t>
            </a:r>
            <a:r>
              <a:rPr lang="hu-HU" dirty="0" smtClean="0"/>
              <a:t>?</a:t>
            </a:r>
          </a:p>
          <a:p>
            <a:endParaRPr lang="hu-HU" dirty="0" smtClean="0"/>
          </a:p>
          <a:p>
            <a:r>
              <a:rPr lang="hu-HU" dirty="0" smtClean="0"/>
              <a:t>: a </a:t>
            </a:r>
            <a:r>
              <a:rPr lang="hu-HU" dirty="0" smtClean="0"/>
              <a:t>multi- </a:t>
            </a:r>
            <a:r>
              <a:rPr lang="hu-HU" dirty="0" smtClean="0"/>
              <a:t>and </a:t>
            </a:r>
            <a:r>
              <a:rPr lang="hu-HU" dirty="0" err="1" smtClean="0"/>
              <a:t>interdisciplinary</a:t>
            </a:r>
            <a:r>
              <a:rPr lang="hu-HU" dirty="0" smtClean="0"/>
              <a:t> </a:t>
            </a:r>
          </a:p>
          <a:p>
            <a:r>
              <a:rPr lang="hu-HU" dirty="0" smtClean="0"/>
              <a:t>  </a:t>
            </a:r>
            <a:r>
              <a:rPr lang="hu-HU" smtClean="0"/>
              <a:t>approach</a:t>
            </a:r>
            <a:endParaRPr lang="hu-HU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eretes">
  <a:themeElements>
    <a:clrScheme name="Keretes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Kerete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eretes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eretes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retes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etró">
  <a:themeElements>
    <a:clrScheme name="Metró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ó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Metró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999</TotalTime>
  <Words>789</Words>
  <Application>Microsoft Office PowerPoint</Application>
  <PresentationFormat>Diavetítés a képernyőre (4:3 oldalarány)</PresentationFormat>
  <Paragraphs>207</Paragraphs>
  <Slides>33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33</vt:i4>
      </vt:variant>
    </vt:vector>
  </HeadingPairs>
  <TitlesOfParts>
    <vt:vector size="35" baseType="lpstr">
      <vt:lpstr>Keretes</vt:lpstr>
      <vt:lpstr>Metró</vt:lpstr>
      <vt:lpstr>1. dia</vt:lpstr>
      <vt:lpstr>A magyar munkakultúra globális környezetben: ki lehet találni?</vt:lpstr>
      <vt:lpstr>A magyar munkakultúra globális környezetben</vt:lpstr>
      <vt:lpstr> Innováció</vt:lpstr>
      <vt:lpstr> Innováció, kreativitás</vt:lpstr>
      <vt:lpstr>Innováció, kreativitás, paradigmaváltás</vt:lpstr>
      <vt:lpstr> Paradigmaváltás után</vt:lpstr>
      <vt:lpstr>Sivatag vs. katedrális</vt:lpstr>
      <vt:lpstr> Katedrális a sivatagban</vt:lpstr>
      <vt:lpstr>A paradigmaváltás konkrét példája: Kőszeg-Szombathely városegyüttes</vt:lpstr>
      <vt:lpstr>Mitől kreatív egy város? 1.</vt:lpstr>
      <vt:lpstr>Mitől kreatív egy város? 2.</vt:lpstr>
      <vt:lpstr>Kőszeg - Szombathely</vt:lpstr>
      <vt:lpstr>Európai középvárosi szint: a városegyüttes és környezete</vt:lpstr>
      <vt:lpstr>Egy új fejlesztési koncepció: városegyüttes és regionális gazdaság</vt:lpstr>
      <vt:lpstr>Társadalmi tőke és megtérülés</vt:lpstr>
      <vt:lpstr>Rákapcsolódni a Bécs-Graz tengelyre</vt:lpstr>
      <vt:lpstr>Gyors elérhetőség nélkül nem megy: a vasút fejlesztése és visszaépítése </vt:lpstr>
      <vt:lpstr>Egy kreatív korszak jövőképe</vt:lpstr>
      <vt:lpstr>Van helye a kreativitásnak…</vt:lpstr>
      <vt:lpstr>Innováció, kreativitás, well-being: fejlesztési lehetőségek</vt:lpstr>
      <vt:lpstr>Innováció, kreativitás, well-being: fejlesztési lehetőségek</vt:lpstr>
      <vt:lpstr>Egy lehetséges kitörési pont: kreatív iparági klaszterek</vt:lpstr>
      <vt:lpstr>A Jövőegyetem alkotóelemei: oktatás, tudástársadalom, innováció, K+F</vt:lpstr>
      <vt:lpstr>A Jövőegyetem alkotóelemei: oktatás, tudástársadalom, innováció, K+F</vt:lpstr>
      <vt:lpstr>A Jövőegyetem alkotóelemei: oktatás, tudástársadalom, innováció, K+F</vt:lpstr>
      <vt:lpstr>Új világ: az Európai Unió által kínált új eszközök</vt:lpstr>
      <vt:lpstr>Városok és hálózataik: az európai gazdasági dinamizmus térképe</vt:lpstr>
      <vt:lpstr>Európai utak, vízi utak, vasutak:  a gazdasági dinamizmus infrastruktúrája</vt:lpstr>
      <vt:lpstr>Világválság – Új Világ: Új Aranykor?</vt:lpstr>
      <vt:lpstr>Új aranykor? </vt:lpstr>
      <vt:lpstr>Scientific, Technical, Social, Institutional, Cultural Innovation</vt:lpstr>
      <vt:lpstr>Cultural Heritage Management and Sustainability – UNESCO Chair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magyar munkakultúra globális környezetben</dc:title>
  <dc:creator>ISES</dc:creator>
  <cp:lastModifiedBy>ISES</cp:lastModifiedBy>
  <cp:revision>43</cp:revision>
  <dcterms:created xsi:type="dcterms:W3CDTF">2009-05-06T12:20:28Z</dcterms:created>
  <dcterms:modified xsi:type="dcterms:W3CDTF">2012-08-16T17:59:48Z</dcterms:modified>
</cp:coreProperties>
</file>