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handoutMasterIdLst>
    <p:handoutMasterId r:id="rId52"/>
  </p:handoutMasterIdLst>
  <p:sldIdLst>
    <p:sldId id="256" r:id="rId2"/>
    <p:sldId id="380" r:id="rId3"/>
    <p:sldId id="433" r:id="rId4"/>
    <p:sldId id="440" r:id="rId5"/>
    <p:sldId id="441" r:id="rId6"/>
    <p:sldId id="442" r:id="rId7"/>
    <p:sldId id="443" r:id="rId8"/>
    <p:sldId id="444" r:id="rId9"/>
    <p:sldId id="445" r:id="rId10"/>
    <p:sldId id="454" r:id="rId11"/>
    <p:sldId id="379" r:id="rId12"/>
    <p:sldId id="373" r:id="rId13"/>
    <p:sldId id="388" r:id="rId14"/>
    <p:sldId id="404" r:id="rId15"/>
    <p:sldId id="462" r:id="rId16"/>
    <p:sldId id="464" r:id="rId17"/>
    <p:sldId id="402" r:id="rId18"/>
    <p:sldId id="297" r:id="rId19"/>
    <p:sldId id="382" r:id="rId20"/>
    <p:sldId id="434" r:id="rId21"/>
    <p:sldId id="439" r:id="rId22"/>
    <p:sldId id="438" r:id="rId23"/>
    <p:sldId id="446" r:id="rId24"/>
    <p:sldId id="447" r:id="rId25"/>
    <p:sldId id="465" r:id="rId26"/>
    <p:sldId id="435" r:id="rId27"/>
    <p:sldId id="437" r:id="rId28"/>
    <p:sldId id="436" r:id="rId29"/>
    <p:sldId id="450" r:id="rId30"/>
    <p:sldId id="449" r:id="rId31"/>
    <p:sldId id="452" r:id="rId32"/>
    <p:sldId id="453" r:id="rId33"/>
    <p:sldId id="457" r:id="rId34"/>
    <p:sldId id="451" r:id="rId35"/>
    <p:sldId id="432" r:id="rId36"/>
    <p:sldId id="408" r:id="rId37"/>
    <p:sldId id="455" r:id="rId38"/>
    <p:sldId id="461" r:id="rId39"/>
    <p:sldId id="426" r:id="rId40"/>
    <p:sldId id="428" r:id="rId41"/>
    <p:sldId id="456" r:id="rId42"/>
    <p:sldId id="359" r:id="rId43"/>
    <p:sldId id="387" r:id="rId44"/>
    <p:sldId id="458" r:id="rId45"/>
    <p:sldId id="459" r:id="rId46"/>
    <p:sldId id="460" r:id="rId47"/>
    <p:sldId id="352" r:id="rId48"/>
    <p:sldId id="431" r:id="rId49"/>
    <p:sldId id="324" r:id="rId50"/>
  </p:sldIdLst>
  <p:sldSz cx="9144000" cy="6858000" type="screen4x3"/>
  <p:notesSz cx="6797675" cy="9926638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Közepesen sötét stílus 4 – 2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47" autoAdjust="0"/>
  </p:normalViewPr>
  <p:slideViewPr>
    <p:cSldViewPr>
      <p:cViewPr varScale="1">
        <p:scale>
          <a:sx n="89" d="100"/>
          <a:sy n="89" d="100"/>
        </p:scale>
        <p:origin x="-758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908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2990"/>
    </p:cViewPr>
  </p:sorterViewPr>
  <p:notesViewPr>
    <p:cSldViewPr>
      <p:cViewPr varScale="1">
        <p:scale>
          <a:sx n="88" d="100"/>
          <a:sy n="88" d="100"/>
        </p:scale>
        <p:origin x="-3870" y="-12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hu-HU" smtClean="0"/>
              <a:t>Zeneakadémia - Szabó Stein Imre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60B73F-79EE-4E63-820F-101765896951}" type="datetimeFigureOut">
              <a:rPr lang="hu-HU" smtClean="0"/>
              <a:t>2015.11.25.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3B3ED-D86E-4201-A45F-52B1BC6D80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92917165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hu-HU" smtClean="0"/>
              <a:t>Zeneakadémia - Szabó Stein Imre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812BD3-F2B8-4C56-B656-CB6EA1D37EC6}" type="datetimeFigureOut">
              <a:rPr lang="hu-HU" smtClean="0"/>
              <a:t>2015.11.25.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A4B1A3-A446-4A81-936F-189C6584B1B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91687933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1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522067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2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378463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7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1597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8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078226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9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30877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10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30877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11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615010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12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17410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13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850929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14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263151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17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792546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18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276454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19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480960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36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537693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37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537693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38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362746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42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75587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43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93973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44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93973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47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345716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1A3-A446-4A81-936F-189C6584B1BA}" type="slidenum">
              <a:rPr lang="hu-HU" smtClean="0"/>
              <a:t>49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Kultúrakommunikáció magas fokon</a:t>
            </a:r>
            <a:endParaRPr lang="hu-HU"/>
          </a:p>
        </p:txBody>
      </p:sp>
      <p:sp>
        <p:nvSpPr>
          <p:cNvPr id="6" name="Élőfej hely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hu-HU" smtClean="0"/>
              <a:t>Zeneakadémia - Szabó Stein Imre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44195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yitó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702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6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ím 1"/>
          <p:cNvSpPr>
            <a:spLocks noGrp="1"/>
          </p:cNvSpPr>
          <p:nvPr>
            <p:ph type="ctrTitle" hasCustomPrompt="1"/>
          </p:nvPr>
        </p:nvSpPr>
        <p:spPr>
          <a:xfrm>
            <a:off x="1475656" y="1916832"/>
            <a:ext cx="6768752" cy="1470025"/>
          </a:xfrm>
        </p:spPr>
        <p:txBody>
          <a:bodyPr/>
          <a:lstStyle>
            <a:lvl1pPr>
              <a:defRPr/>
            </a:lvl1pPr>
          </a:lstStyle>
          <a:p>
            <a:r>
              <a:rPr lang="hu-HU" dirty="0" smtClean="0"/>
              <a:t>Címdia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2267744" y="3886200"/>
            <a:ext cx="525658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4346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720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99592" y="1196752"/>
            <a:ext cx="7776864" cy="4536505"/>
          </a:xfrm>
        </p:spPr>
        <p:txBody>
          <a:bodyPr/>
          <a:lstStyle>
            <a:lvl1pPr marL="342900" indent="-342900">
              <a:buClr>
                <a:schemeClr val="accent1"/>
              </a:buClr>
              <a:buFont typeface="Arial" pitchFamily="34" charset="0"/>
              <a:buChar char="•"/>
              <a:defRPr/>
            </a:lvl1pPr>
            <a:lvl2pPr marL="742950" indent="-285750">
              <a:buClr>
                <a:schemeClr val="accent1"/>
              </a:buClr>
              <a:buFont typeface="Arial" pitchFamily="34" charset="0"/>
              <a:buChar char="•"/>
              <a:defRPr/>
            </a:lvl2pPr>
            <a:lvl3pPr marL="1143000" indent="-228600">
              <a:buClr>
                <a:schemeClr val="accent1"/>
              </a:buClr>
              <a:buFont typeface="Arial" pitchFamily="34" charset="0"/>
              <a:buChar char="•"/>
              <a:defRPr/>
            </a:lvl3pPr>
            <a:lvl4pPr marL="1600200" indent="-228600">
              <a:buClr>
                <a:schemeClr val="accent1"/>
              </a:buClr>
              <a:buFont typeface="Arial" pitchFamily="34" charset="0"/>
              <a:buChar char="•"/>
              <a:defRPr/>
            </a:lvl4pPr>
            <a:lvl5pPr marL="2057400" indent="-228600">
              <a:buClr>
                <a:schemeClr val="accent1"/>
              </a:buClr>
              <a:buFont typeface="Arial" pitchFamily="34" charset="0"/>
              <a:buChar char="•"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‹#›</a:t>
            </a:fld>
            <a:endParaRPr lang="hu-HU" dirty="0"/>
          </a:p>
        </p:txBody>
      </p:sp>
      <p:sp>
        <p:nvSpPr>
          <p:cNvPr id="8" name="Dátum helye 3"/>
          <p:cNvSpPr>
            <a:spLocks noGrp="1"/>
          </p:cNvSpPr>
          <p:nvPr>
            <p:ph type="dt" sz="half" idx="2"/>
          </p:nvPr>
        </p:nvSpPr>
        <p:spPr>
          <a:xfrm>
            <a:off x="1475656" y="6381328"/>
            <a:ext cx="10801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  <a:latin typeface="Trebuchet MS" pitchFamily="34" charset="0"/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5324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99592" y="1124744"/>
            <a:ext cx="36004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99592" y="1916833"/>
            <a:ext cx="3597796" cy="3888432"/>
          </a:xfrm>
        </p:spPr>
        <p:txBody>
          <a:bodyPr/>
          <a:lstStyle>
            <a:lvl1pPr marL="342900" indent="-342900">
              <a:buClr>
                <a:schemeClr val="accent1"/>
              </a:buClr>
              <a:buFont typeface="Arial" pitchFamily="34" charset="0"/>
              <a:buChar char="•"/>
              <a:defRPr sz="2400"/>
            </a:lvl1pPr>
            <a:lvl2pPr marL="742950" indent="-285750">
              <a:buClr>
                <a:schemeClr val="accent1"/>
              </a:buClr>
              <a:buFont typeface="Arial" pitchFamily="34" charset="0"/>
              <a:buChar char="•"/>
              <a:defRPr sz="2000"/>
            </a:lvl2pPr>
            <a:lvl3pPr marL="1143000" indent="-228600">
              <a:buClr>
                <a:schemeClr val="accent1"/>
              </a:buClr>
              <a:buFont typeface="Arial" pitchFamily="34" charset="0"/>
              <a:buChar char="•"/>
              <a:defRPr sz="1800"/>
            </a:lvl3pPr>
            <a:lvl4pPr marL="1600200" indent="-228600">
              <a:buClr>
                <a:schemeClr val="accent1"/>
              </a:buClr>
              <a:buFont typeface="Arial" pitchFamily="34" charset="0"/>
              <a:buChar char="•"/>
              <a:defRPr sz="1600"/>
            </a:lvl4pPr>
            <a:lvl5pPr marL="2057400" indent="-228600">
              <a:buClr>
                <a:schemeClr val="accent1"/>
              </a:buClr>
              <a:buFont typeface="Arial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788024" y="1124744"/>
            <a:ext cx="3898776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788024" y="1916833"/>
            <a:ext cx="3898776" cy="3888432"/>
          </a:xfrm>
        </p:spPr>
        <p:txBody>
          <a:bodyPr/>
          <a:lstStyle>
            <a:lvl1pPr marL="342900" indent="-342900">
              <a:buClr>
                <a:schemeClr val="accent1"/>
              </a:buClr>
              <a:buFont typeface="Arial" pitchFamily="34" charset="0"/>
              <a:buChar char="•"/>
              <a:defRPr sz="2400"/>
            </a:lvl1pPr>
            <a:lvl2pPr marL="742950" indent="-285750">
              <a:buClr>
                <a:schemeClr val="accent1"/>
              </a:buClr>
              <a:buFont typeface="Arial" pitchFamily="34" charset="0"/>
              <a:buChar char="•"/>
              <a:defRPr sz="2000"/>
            </a:lvl2pPr>
            <a:lvl3pPr marL="1143000" indent="-228600">
              <a:buClr>
                <a:schemeClr val="accent1"/>
              </a:buClr>
              <a:buFont typeface="Arial" pitchFamily="34" charset="0"/>
              <a:buChar char="•"/>
              <a:defRPr sz="1800"/>
            </a:lvl3pPr>
            <a:lvl4pPr marL="1600200" indent="-228600">
              <a:buClr>
                <a:schemeClr val="accent1"/>
              </a:buClr>
              <a:buFont typeface="Arial" pitchFamily="34" charset="0"/>
              <a:buChar char="•"/>
              <a:defRPr sz="1600"/>
            </a:lvl4pPr>
            <a:lvl5pPr marL="2057400" indent="-228600">
              <a:buClr>
                <a:schemeClr val="accent1"/>
              </a:buClr>
              <a:buFont typeface="Arial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‹#›</a:t>
            </a:fld>
            <a:endParaRPr lang="hu-HU"/>
          </a:p>
        </p:txBody>
      </p:sp>
      <p:sp>
        <p:nvSpPr>
          <p:cNvPr id="11" name="Cím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720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12" name="Dátum helye 3"/>
          <p:cNvSpPr>
            <a:spLocks noGrp="1"/>
          </p:cNvSpPr>
          <p:nvPr>
            <p:ph type="dt" sz="half" idx="13"/>
          </p:nvPr>
        </p:nvSpPr>
        <p:spPr>
          <a:xfrm>
            <a:off x="1475656" y="6381328"/>
            <a:ext cx="10801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  <a:latin typeface="Trebuchet MS" pitchFamily="34" charset="0"/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3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99592" y="1124744"/>
            <a:ext cx="3816424" cy="4680521"/>
          </a:xfrm>
        </p:spPr>
        <p:txBody>
          <a:bodyPr/>
          <a:lstStyle>
            <a:lvl1pPr marL="342900" indent="-342900">
              <a:buClr>
                <a:schemeClr val="accent1"/>
              </a:buClr>
              <a:buFont typeface="Arial" pitchFamily="34" charset="0"/>
              <a:buChar char="•"/>
              <a:defRPr sz="2800"/>
            </a:lvl1pPr>
            <a:lvl2pPr marL="742950" indent="-285750">
              <a:buClr>
                <a:schemeClr val="accent1"/>
              </a:buClr>
              <a:buFont typeface="Arial" pitchFamily="34" charset="0"/>
              <a:buChar char="•"/>
              <a:defRPr sz="2400"/>
            </a:lvl2pPr>
            <a:lvl3pPr marL="1143000" indent="-228600">
              <a:buClr>
                <a:schemeClr val="accent1"/>
              </a:buClr>
              <a:buFont typeface="Arial" pitchFamily="34" charset="0"/>
              <a:buChar char="•"/>
              <a:defRPr sz="2000"/>
            </a:lvl3pPr>
            <a:lvl4pPr marL="1600200" indent="-228600">
              <a:buClr>
                <a:schemeClr val="accent1"/>
              </a:buClr>
              <a:buFont typeface="Arial" pitchFamily="34" charset="0"/>
              <a:buChar char="•"/>
              <a:defRPr sz="1800"/>
            </a:lvl4pPr>
            <a:lvl5pPr marL="2057400" indent="-228600">
              <a:buClr>
                <a:schemeClr val="accent1"/>
              </a:buClr>
              <a:buFont typeface="Arial" pitchFamily="34" charset="0"/>
              <a:buChar char="•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932040" y="1124744"/>
            <a:ext cx="3754760" cy="4680521"/>
          </a:xfrm>
        </p:spPr>
        <p:txBody>
          <a:bodyPr/>
          <a:lstStyle>
            <a:lvl1pPr marL="342900" indent="-342900">
              <a:buClr>
                <a:schemeClr val="accent1"/>
              </a:buClr>
              <a:buFont typeface="Arial" pitchFamily="34" charset="0"/>
              <a:buChar char="•"/>
              <a:defRPr sz="2800"/>
            </a:lvl1pPr>
            <a:lvl2pPr marL="742950" indent="-285750">
              <a:buClr>
                <a:schemeClr val="accent1"/>
              </a:buClr>
              <a:buFont typeface="Arial" pitchFamily="34" charset="0"/>
              <a:buChar char="•"/>
              <a:defRPr sz="2400"/>
            </a:lvl2pPr>
            <a:lvl3pPr marL="1143000" indent="-228600">
              <a:buClr>
                <a:schemeClr val="accent1"/>
              </a:buClr>
              <a:buFont typeface="Arial" pitchFamily="34" charset="0"/>
              <a:buChar char="•"/>
              <a:defRPr sz="2000"/>
            </a:lvl3pPr>
            <a:lvl4pPr marL="1600200" indent="-228600">
              <a:buClr>
                <a:schemeClr val="accent1"/>
              </a:buClr>
              <a:buFont typeface="Arial" pitchFamily="34" charset="0"/>
              <a:buChar char="•"/>
              <a:defRPr sz="1800"/>
            </a:lvl4pPr>
            <a:lvl5pPr marL="2057400" indent="-228600">
              <a:buClr>
                <a:schemeClr val="accent1"/>
              </a:buClr>
              <a:buFont typeface="Arial" pitchFamily="34" charset="0"/>
              <a:buChar char="•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720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10" name="Dátum helye 3"/>
          <p:cNvSpPr>
            <a:spLocks noGrp="1"/>
          </p:cNvSpPr>
          <p:nvPr>
            <p:ph type="dt" sz="half" idx="13"/>
          </p:nvPr>
        </p:nvSpPr>
        <p:spPr>
          <a:xfrm>
            <a:off x="1475656" y="6381328"/>
            <a:ext cx="10801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  <a:latin typeface="Trebuchet MS" pitchFamily="34" charset="0"/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8421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‹#›</a:t>
            </a:fld>
            <a:endParaRPr lang="hu-HU"/>
          </a:p>
        </p:txBody>
      </p:sp>
      <p:sp>
        <p:nvSpPr>
          <p:cNvPr id="6" name="Dátum helye 3"/>
          <p:cNvSpPr>
            <a:spLocks noGrp="1"/>
          </p:cNvSpPr>
          <p:nvPr>
            <p:ph type="dt" sz="half" idx="2"/>
          </p:nvPr>
        </p:nvSpPr>
        <p:spPr>
          <a:xfrm>
            <a:off x="1475656" y="6381328"/>
            <a:ext cx="10801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  <a:latin typeface="Trebuchet MS" pitchFamily="34" charset="0"/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4040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720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8" name="Dátum helye 3"/>
          <p:cNvSpPr>
            <a:spLocks noGrp="1"/>
          </p:cNvSpPr>
          <p:nvPr>
            <p:ph type="dt" sz="half" idx="2"/>
          </p:nvPr>
        </p:nvSpPr>
        <p:spPr>
          <a:xfrm>
            <a:off x="1475656" y="6381328"/>
            <a:ext cx="10801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  <a:latin typeface="Trebuchet MS" pitchFamily="34" charset="0"/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95138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27584" y="273050"/>
            <a:ext cx="263792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460206"/>
          </a:xfrm>
        </p:spPr>
        <p:txBody>
          <a:bodyPr/>
          <a:lstStyle>
            <a:lvl1pPr marL="342900" indent="-342900">
              <a:buClr>
                <a:schemeClr val="accent1"/>
              </a:buClr>
              <a:buFont typeface="Arial" pitchFamily="34" charset="0"/>
              <a:buChar char="•"/>
              <a:defRPr sz="3200"/>
            </a:lvl1pPr>
            <a:lvl2pPr marL="742950" indent="-285750">
              <a:buClr>
                <a:schemeClr val="accent1"/>
              </a:buClr>
              <a:buFont typeface="Arial" pitchFamily="34" charset="0"/>
              <a:buChar char="•"/>
              <a:defRPr sz="2800"/>
            </a:lvl2pPr>
            <a:lvl3pPr marL="1143000" indent="-228600">
              <a:buClr>
                <a:schemeClr val="accent1"/>
              </a:buClr>
              <a:buFont typeface="Arial" pitchFamily="34" charset="0"/>
              <a:buChar char="•"/>
              <a:defRPr sz="2400"/>
            </a:lvl3pPr>
            <a:lvl4pPr marL="1600200" indent="-228600">
              <a:buClr>
                <a:schemeClr val="accent1"/>
              </a:buClr>
              <a:buFont typeface="Arial" pitchFamily="34" charset="0"/>
              <a:buChar char="•"/>
              <a:defRPr sz="2000"/>
            </a:lvl4pPr>
            <a:lvl5pPr marL="2057400" indent="-228600">
              <a:buClr>
                <a:schemeClr val="accent1"/>
              </a:buClr>
              <a:buFont typeface="Arial" pitchFamily="34" charset="0"/>
              <a:buChar char="•"/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27584" y="1435100"/>
            <a:ext cx="263792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‹#›</a:t>
            </a:fld>
            <a:endParaRPr lang="hu-HU"/>
          </a:p>
        </p:txBody>
      </p:sp>
      <p:sp>
        <p:nvSpPr>
          <p:cNvPr id="9" name="Dátum helye 3"/>
          <p:cNvSpPr>
            <a:spLocks noGrp="1"/>
          </p:cNvSpPr>
          <p:nvPr>
            <p:ph type="dt" sz="half" idx="13"/>
          </p:nvPr>
        </p:nvSpPr>
        <p:spPr>
          <a:xfrm>
            <a:off x="1475656" y="6381328"/>
            <a:ext cx="10801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  <a:latin typeface="Trebuchet MS" pitchFamily="34" charset="0"/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7553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ím 1"/>
          <p:cNvSpPr>
            <a:spLocks noGrp="1"/>
          </p:cNvSpPr>
          <p:nvPr>
            <p:ph type="ctrTitle" hasCustomPrompt="1"/>
          </p:nvPr>
        </p:nvSpPr>
        <p:spPr>
          <a:xfrm>
            <a:off x="1475656" y="1916832"/>
            <a:ext cx="6120680" cy="1470025"/>
          </a:xfrm>
        </p:spPr>
        <p:txBody>
          <a:bodyPr>
            <a:normAutofit/>
          </a:bodyPr>
          <a:lstStyle>
            <a:lvl1pPr>
              <a:defRPr sz="4000" baseline="0"/>
            </a:lvl1pPr>
          </a:lstStyle>
          <a:p>
            <a:r>
              <a:rPr lang="hu-HU" dirty="0" smtClean="0"/>
              <a:t>Köszönöm a figyelmet!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3686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1475656" y="6381328"/>
            <a:ext cx="10801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  <a:latin typeface="Trebuchet MS" pitchFamily="34" charset="0"/>
              </a:defRPr>
            </a:lvl1pPr>
          </a:lstStyle>
          <a:p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995936" y="6381328"/>
            <a:ext cx="8640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rebuchet MS" pitchFamily="34" charset="0"/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76456" y="620688"/>
            <a:ext cx="432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  <a:latin typeface="Trebuchet MS" pitchFamily="34" charset="0"/>
              </a:defRPr>
            </a:lvl1pPr>
          </a:lstStyle>
          <a:p>
            <a:fld id="{0BB12148-969C-457B-A62C-B8DFC636838F}" type="slidenum">
              <a:rPr lang="hu-HU" smtClean="0"/>
              <a:pPr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24573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49" r:id="rId2"/>
    <p:sldLayoutId id="2147483650" r:id="rId3"/>
    <p:sldLayoutId id="2147483653" r:id="rId4"/>
    <p:sldLayoutId id="2147483652" r:id="rId5"/>
    <p:sldLayoutId id="2147483655" r:id="rId6"/>
    <p:sldLayoutId id="2147483654" r:id="rId7"/>
    <p:sldLayoutId id="2147483656" r:id="rId8"/>
    <p:sldLayoutId id="2147483658" r:id="rId9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Trebuchet M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32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8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tmp"/><Relationship Id="rId5" Type="http://schemas.openxmlformats.org/officeDocument/2006/relationships/image" Target="../media/image24.png"/><Relationship Id="rId4" Type="http://schemas.openxmlformats.org/officeDocument/2006/relationships/image" Target="../media/image23.tm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m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tm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JP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54.jpe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53.jpeg"/><Relationship Id="rId5" Type="http://schemas.openxmlformats.org/officeDocument/2006/relationships/image" Target="../media/image52.JPG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tm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tmp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62.jpe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4.jpg"/><Relationship Id="rId7" Type="http://schemas.openxmlformats.org/officeDocument/2006/relationships/image" Target="../media/image68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8liK2o5Cyv8" TargetMode="Externa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Relationship Id="rId9" Type="http://schemas.openxmlformats.org/officeDocument/2006/relationships/image" Target="../media/image7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7.jpeg"/><Relationship Id="rId4" Type="http://schemas.openxmlformats.org/officeDocument/2006/relationships/image" Target="../media/image76.tm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79.jpeg"/><Relationship Id="rId7" Type="http://schemas.openxmlformats.org/officeDocument/2006/relationships/image" Target="../media/image83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3--NOgNCyiM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tmp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9.tm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tmp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4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jpeg"/><Relationship Id="rId3" Type="http://schemas.openxmlformats.org/officeDocument/2006/relationships/image" Target="../media/image96.jpeg"/><Relationship Id="rId7" Type="http://schemas.openxmlformats.org/officeDocument/2006/relationships/image" Target="../media/image100.jpeg"/><Relationship Id="rId2" Type="http://schemas.openxmlformats.org/officeDocument/2006/relationships/image" Target="../media/image95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jpeg"/><Relationship Id="rId3" Type="http://schemas.openxmlformats.org/officeDocument/2006/relationships/image" Target="../media/image103.jpeg"/><Relationship Id="rId7" Type="http://schemas.openxmlformats.org/officeDocument/2006/relationships/image" Target="../media/image107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6.jpeg"/><Relationship Id="rId5" Type="http://schemas.openxmlformats.org/officeDocument/2006/relationships/image" Target="../media/image105.jpeg"/><Relationship Id="rId10" Type="http://schemas.openxmlformats.org/officeDocument/2006/relationships/image" Target="../media/image110.jpeg"/><Relationship Id="rId4" Type="http://schemas.openxmlformats.org/officeDocument/2006/relationships/image" Target="../media/image104.jpeg"/><Relationship Id="rId9" Type="http://schemas.openxmlformats.org/officeDocument/2006/relationships/image" Target="../media/image10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tmp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5.png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tm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tm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0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tm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7.png"/><Relationship Id="rId5" Type="http://schemas.openxmlformats.org/officeDocument/2006/relationships/image" Target="../media/image126.tmp"/><Relationship Id="rId4" Type="http://schemas.openxmlformats.org/officeDocument/2006/relationships/image" Target="../media/image125.tmp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4.jpeg"/><Relationship Id="rId5" Type="http://schemas.openxmlformats.org/officeDocument/2006/relationships/image" Target="../media/image133.jpeg"/><Relationship Id="rId4" Type="http://schemas.openxmlformats.org/officeDocument/2006/relationships/image" Target="../media/image13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7" Type="http://schemas.openxmlformats.org/officeDocument/2006/relationships/image" Target="../media/image13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8.jpeg"/><Relationship Id="rId5" Type="http://schemas.openxmlformats.org/officeDocument/2006/relationships/image" Target="../media/image137.jpeg"/><Relationship Id="rId4" Type="http://schemas.openxmlformats.org/officeDocument/2006/relationships/image" Target="../media/image13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3.tmp"/><Relationship Id="rId5" Type="http://schemas.openxmlformats.org/officeDocument/2006/relationships/image" Target="../media/image142.tmp"/><Relationship Id="rId4" Type="http://schemas.openxmlformats.org/officeDocument/2006/relationships/image" Target="../media/image141.tmp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9.jpeg"/><Relationship Id="rId4" Type="http://schemas.openxmlformats.org/officeDocument/2006/relationships/image" Target="../media/image148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928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/>
              <a:t>Zeneakadémia </a:t>
            </a:r>
            <a:r>
              <a:rPr lang="hu-HU" smtClean="0"/>
              <a:t>Kommunikáció</a:t>
            </a:r>
            <a:br>
              <a:rPr lang="hu-HU" smtClean="0"/>
            </a:br>
            <a:r>
              <a:rPr lang="hu-HU"/>
              <a:t/>
            </a:r>
            <a:br>
              <a:rPr lang="hu-HU"/>
            </a:br>
            <a:r>
              <a:rPr lang="hu-HU" sz="3600" smtClean="0"/>
              <a:t>Szabó Stein Imre</a:t>
            </a:r>
            <a:r>
              <a:rPr lang="hu-HU"/>
              <a:t/>
            </a:r>
            <a:br>
              <a:rPr lang="hu-HU"/>
            </a:b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hu-HU" sz="2800"/>
              <a:t>Kultúrakommunikáció </a:t>
            </a:r>
            <a:r>
              <a:rPr lang="hu-HU" sz="2800" smtClean="0"/>
              <a:t/>
            </a:r>
            <a:br>
              <a:rPr lang="hu-HU" sz="2800" smtClean="0"/>
            </a:br>
            <a:r>
              <a:rPr lang="hu-HU" sz="2800" smtClean="0"/>
              <a:t>magas </a:t>
            </a:r>
            <a:r>
              <a:rPr lang="hu-HU" sz="2800"/>
              <a:t>fokon </a:t>
            </a:r>
            <a:r>
              <a:rPr lang="hu-HU" sz="2800" smtClean="0"/>
              <a:t>2015</a:t>
            </a:r>
            <a:endParaRPr lang="hu-HU" sz="2800"/>
          </a:p>
        </p:txBody>
      </p:sp>
    </p:spTree>
    <p:extLst>
      <p:ext uri="{BB962C8B-B14F-4D97-AF65-F5344CB8AC3E}">
        <p14:creationId xmlns:p14="http://schemas.microsoft.com/office/powerpoint/2010/main" val="215779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A Zeneakadémia</a:t>
            </a:r>
            <a:br>
              <a:rPr lang="hu-HU" smtClean="0"/>
            </a:br>
            <a:r>
              <a:rPr lang="hu-HU" smtClean="0"/>
              <a:t>kommunikációjának </a:t>
            </a:r>
            <a:br>
              <a:rPr lang="hu-HU" smtClean="0"/>
            </a:br>
            <a:r>
              <a:rPr lang="hu-HU" smtClean="0"/>
              <a:t>legfőbb </a:t>
            </a:r>
            <a:r>
              <a:rPr lang="hu-HU"/>
              <a:t>állandó elemei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3717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818407"/>
            <a:ext cx="6264696" cy="3258665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A logó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pPr/>
              <a:t>4</a:t>
            </a:fld>
            <a:endParaRPr lang="hu-HU" dirty="0"/>
          </a:p>
        </p:txBody>
      </p:sp>
      <p:pic>
        <p:nvPicPr>
          <p:cNvPr id="6" name="Picture 2" descr="K:\Kommunikacio\IMAGES\ARCHÍV\MTI_archiv fotok_fizetos\F___B19620816004.jpg"/>
          <p:cNvPicPr>
            <a:picLocks noGrp="1" noChangeAspect="1" noChangeArrowheads="1"/>
          </p:cNvPicPr>
          <p:nvPr>
            <p:ph sz="half" idx="4294967295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89"/>
          <a:stretch/>
        </p:blipFill>
        <p:spPr bwMode="auto">
          <a:xfrm>
            <a:off x="6300192" y="3856238"/>
            <a:ext cx="2602632" cy="2640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K:\Kommunikacio\HÁTTÉRANYAGOK\LATEST SAJTÓANYAG\KÜLDHETŐ KÉPEK\zak felujitas 2013 08 04 komm ir 009_Schiller_Kata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1949" y="3865090"/>
            <a:ext cx="2597923" cy="2625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K:\Kommunikacio\HÁTTÉRANYAGOK\LATEST SAJTÓANYAG\KÜLDHETŐ KÉPEK\ZAK201309_foto_Nagy_Balazs_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563888" y="3856240"/>
            <a:ext cx="2587821" cy="2634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92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A logócsalád</a:t>
            </a:r>
            <a:endParaRPr lang="hu-HU"/>
          </a:p>
        </p:txBody>
      </p:sp>
      <p:pic>
        <p:nvPicPr>
          <p:cNvPr id="5" name="Tartalom helye 4" descr="Képernyőrész kivágása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1118708"/>
            <a:ext cx="7943164" cy="5406413"/>
          </a:xfrm>
        </p:spPr>
      </p:pic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pPr/>
              <a:t>5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0597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4" descr="Képernyőrész kivágás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221088"/>
            <a:ext cx="3853491" cy="2449066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Nagyarculat</a:t>
            </a:r>
            <a:endParaRPr lang="hu-HU"/>
          </a:p>
        </p:txBody>
      </p:sp>
      <p:pic>
        <p:nvPicPr>
          <p:cNvPr id="5" name="Tartalom helye 4" descr="Képernyőrész kivágása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1772816"/>
            <a:ext cx="2498460" cy="3034260"/>
          </a:xfrm>
        </p:spPr>
      </p:pic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6</a:t>
            </a:fld>
            <a:endParaRPr lang="hu-HU" dirty="0"/>
          </a:p>
        </p:txBody>
      </p:sp>
      <p:pic>
        <p:nvPicPr>
          <p:cNvPr id="7" name="Tartalom helye 4" descr="Képernyőrész kivágás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105351"/>
            <a:ext cx="4967784" cy="2882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55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9"/>
          <a:stretch/>
        </p:blipFill>
        <p:spPr bwMode="auto">
          <a:xfrm>
            <a:off x="1115394" y="1034029"/>
            <a:ext cx="2294682" cy="270107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Koncertmagazin</a:t>
            </a:r>
            <a:endParaRPr lang="hu-HU" dirty="0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7</a:t>
            </a:fld>
            <a:endParaRPr lang="hu-HU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0"/>
          <a:stretch/>
        </p:blipFill>
        <p:spPr bwMode="auto">
          <a:xfrm>
            <a:off x="6444208" y="1014738"/>
            <a:ext cx="2293790" cy="2709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469" y="1014737"/>
            <a:ext cx="2238452" cy="2709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286" y="3861049"/>
            <a:ext cx="2293790" cy="2777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D:\Asztal\2015 november\kreatív prezi\140_borito_4C_logova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469" y="3861049"/>
            <a:ext cx="2281480" cy="2761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444208" y="3861048"/>
            <a:ext cx="2304256" cy="2777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957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Egyestés </a:t>
            </a:r>
            <a:r>
              <a:rPr lang="hu-HU" dirty="0" err="1"/>
              <a:t>előadásismertetők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961" y="1196975"/>
            <a:ext cx="6665878" cy="4537075"/>
          </a:xfrm>
        </p:spPr>
      </p:pic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8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523950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Egyestés </a:t>
            </a:r>
            <a:r>
              <a:rPr lang="hu-HU" dirty="0" err="1"/>
              <a:t>előadásismertetők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961" y="1196975"/>
            <a:ext cx="6665878" cy="4537075"/>
          </a:xfrm>
        </p:spPr>
      </p:pic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9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153072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Egyestés </a:t>
            </a:r>
            <a:r>
              <a:rPr lang="hu-HU" dirty="0" err="1"/>
              <a:t>előadásismertetők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10</a:t>
            </a:fld>
            <a:endParaRPr lang="hu-HU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560" y="1196975"/>
            <a:ext cx="6622680" cy="4537075"/>
          </a:xfrm>
        </p:spPr>
      </p:pic>
    </p:spTree>
    <p:extLst>
      <p:ext uri="{BB962C8B-B14F-4D97-AF65-F5344CB8AC3E}">
        <p14:creationId xmlns:p14="http://schemas.microsoft.com/office/powerpoint/2010/main" val="59294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Képernyőrész kivágás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254" y="4365104"/>
            <a:ext cx="3302396" cy="2336783"/>
          </a:xfrm>
          <a:prstGeom prst="rect">
            <a:avLst/>
          </a:prstGeom>
        </p:spPr>
      </p:pic>
      <p:sp>
        <p:nvSpPr>
          <p:cNvPr id="8" name="Cím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Egyéb kiadványok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11</a:t>
            </a:fld>
            <a:endParaRPr lang="hu-HU" dirty="0"/>
          </a:p>
        </p:txBody>
      </p:sp>
      <p:pic>
        <p:nvPicPr>
          <p:cNvPr id="3" name="Kép 2" descr="Képernyőrész kivágás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006269"/>
            <a:ext cx="4892464" cy="2476715"/>
          </a:xfrm>
          <a:prstGeom prst="rect">
            <a:avLst/>
          </a:prstGeom>
        </p:spPr>
      </p:pic>
      <p:pic>
        <p:nvPicPr>
          <p:cNvPr id="5" name="Kép 4" descr="Képernyőrész kivágás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722" y="3645024"/>
            <a:ext cx="2312935" cy="2802534"/>
          </a:xfrm>
          <a:prstGeom prst="rect">
            <a:avLst/>
          </a:prstGeom>
        </p:spPr>
      </p:pic>
      <p:pic>
        <p:nvPicPr>
          <p:cNvPr id="6" name="Kép 5" descr="Képernyőrész kivágása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628800"/>
            <a:ext cx="3106467" cy="3277074"/>
          </a:xfrm>
          <a:prstGeom prst="rect">
            <a:avLst/>
          </a:prstGeom>
        </p:spPr>
      </p:pic>
      <p:pic>
        <p:nvPicPr>
          <p:cNvPr id="13" name="Picture 4" descr="d:\Asztal\szenprez\jeruzsál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663" y="1972935"/>
            <a:ext cx="1766370" cy="21441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66332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title"/>
          </p:nvPr>
        </p:nvSpPr>
        <p:spPr>
          <a:xfrm>
            <a:off x="390364" y="188640"/>
            <a:ext cx="7787208" cy="720000"/>
          </a:xfrm>
        </p:spPr>
        <p:txBody>
          <a:bodyPr>
            <a:normAutofit fontScale="90000"/>
          </a:bodyPr>
          <a:lstStyle/>
          <a:p>
            <a:r>
              <a:rPr lang="hu-HU" smtClean="0"/>
              <a:t>Sajtóhirdetések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12</a:t>
            </a:fld>
            <a:endParaRPr lang="hu-HU"/>
          </a:p>
        </p:txBody>
      </p:sp>
      <p:pic>
        <p:nvPicPr>
          <p:cNvPr id="3" name="Kép 2" descr="Képernyőrész kivágás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190752"/>
            <a:ext cx="3490263" cy="4732430"/>
          </a:xfrm>
          <a:prstGeom prst="rect">
            <a:avLst/>
          </a:prstGeom>
        </p:spPr>
      </p:pic>
      <p:pic>
        <p:nvPicPr>
          <p:cNvPr id="10242" name="Picture 2" descr="D:\Asztal\2015-februar\prezentacio\img\Sajtóhirdetések\Bóbita\145x210_lisztkukac_fidelio_ok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082" y="1268760"/>
            <a:ext cx="2137271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Kép 1" descr="Képernyőrész kivágás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340768"/>
            <a:ext cx="2054368" cy="2783793"/>
          </a:xfrm>
          <a:prstGeom prst="rect">
            <a:avLst/>
          </a:prstGeom>
        </p:spPr>
      </p:pic>
      <p:pic>
        <p:nvPicPr>
          <p:cNvPr id="6" name="Kép 5" descr="Képernyőrész kivágása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947825"/>
            <a:ext cx="4844349" cy="229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82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Bannerek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13</a:t>
            </a:fld>
            <a:endParaRPr lang="hu-HU" dirty="0"/>
          </a:p>
        </p:txBody>
      </p:sp>
      <p:pic>
        <p:nvPicPr>
          <p:cNvPr id="3078" name="Picture 6" descr="K:\Kommunikacio\MÉDIA\2015-2016 tenderidoszak\MEC\00_elszamolas\03_nov\origo_zak_mobil_interstitial_1116_Brad Mehldau Tri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502" y="332656"/>
            <a:ext cx="2024213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K:\Kommunikacio\MÉDIA\2015-2016 tenderidoszak\MEC\00_elszamolas\03_nov\origo_zeneakadémia_kultúra_kapuszponzi_1112_kamara.hu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12" r="1511" b="40774"/>
          <a:stretch/>
        </p:blipFill>
        <p:spPr bwMode="auto">
          <a:xfrm>
            <a:off x="30768" y="1052736"/>
            <a:ext cx="6357620" cy="163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K:\Kommunikacio\MÉDIA\2015-2016 tenderidoszak\MEC\00_elszamolas\01_szep\cemp_Screen_PF_BefMIX_970x250_20150915_Balthazar Neumann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29" b="4719"/>
          <a:stretch/>
        </p:blipFill>
        <p:spPr bwMode="auto">
          <a:xfrm>
            <a:off x="2051934" y="2890744"/>
            <a:ext cx="4336454" cy="2896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K:\Kommunikacio\MÉDIA\2015-2016 tenderidoszak\MEC\00_elszamolas\02_okt\Spotify_Screenshot 2015-09-22 15.03.58_Rachel Podge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339172"/>
            <a:ext cx="3895329" cy="226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Kép 15"/>
          <p:cNvPicPr/>
          <p:nvPr/>
        </p:nvPicPr>
        <p:blipFill rotWithShape="1">
          <a:blip r:embed="rId7"/>
          <a:srcRect l="11112" t="9406" r="16798" b="22634"/>
          <a:stretch/>
        </p:blipFill>
        <p:spPr bwMode="auto">
          <a:xfrm>
            <a:off x="4679713" y="4322259"/>
            <a:ext cx="4152900" cy="22021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3945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5616624" cy="720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Közterületi hirdetések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14</a:t>
            </a:fld>
            <a:endParaRPr lang="hu-HU" dirty="0"/>
          </a:p>
        </p:txBody>
      </p:sp>
      <p:pic>
        <p:nvPicPr>
          <p:cNvPr id="9" name="Kép 8" descr="d:\Asztal\beszámolóhoz\a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42" y="1772816"/>
            <a:ext cx="1650365" cy="46120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Righ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d:\Asztal\prezihez\duplaa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518" y="1140185"/>
            <a:ext cx="1689717" cy="47815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Righ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 descr="d:\Asztal\prezihez\duplaa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310566"/>
            <a:ext cx="1728872" cy="4858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Righ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Kép 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319500"/>
            <a:ext cx="1756669" cy="52009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Righ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Kép 2" descr="Képernyőrész kivágás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170630"/>
            <a:ext cx="1645306" cy="4600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Righ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957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 világmárka hívószavai</a:t>
            </a:r>
          </a:p>
        </p:txBody>
      </p:sp>
      <p:sp>
        <p:nvSpPr>
          <p:cNvPr id="3" name="Szövegdoboz 2"/>
          <p:cNvSpPr txBox="1"/>
          <p:nvPr/>
        </p:nvSpPr>
        <p:spPr>
          <a:xfrm>
            <a:off x="5138066" y="1231287"/>
            <a:ext cx="355203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hu-HU" sz="2000" smtClean="0"/>
              <a:t>Patina és progresszió</a:t>
            </a:r>
          </a:p>
          <a:p>
            <a:pPr marL="285750" indent="-285750">
              <a:buFontTx/>
              <a:buChar char="-"/>
            </a:pPr>
            <a:r>
              <a:rPr lang="hu-HU" sz="2000" smtClean="0"/>
              <a:t>Világra szól</a:t>
            </a:r>
          </a:p>
          <a:p>
            <a:pPr marL="285750" indent="-285750">
              <a:buFontTx/>
              <a:buChar char="-"/>
            </a:pPr>
            <a:r>
              <a:rPr lang="hu-HU" sz="2000" smtClean="0"/>
              <a:t>Ahol él a zene</a:t>
            </a:r>
          </a:p>
          <a:p>
            <a:pPr marL="285750" indent="-285750">
              <a:buFontTx/>
              <a:buChar char="-"/>
            </a:pPr>
            <a:r>
              <a:rPr lang="hu-HU" sz="2000" smtClean="0"/>
              <a:t>Új korszak nyitánya</a:t>
            </a:r>
          </a:p>
          <a:p>
            <a:pPr marL="285750" indent="-285750">
              <a:buFontTx/>
              <a:buChar char="-"/>
            </a:pPr>
            <a:r>
              <a:rPr lang="hu-HU" sz="2000" smtClean="0"/>
              <a:t>Zene karnyújtásnyira</a:t>
            </a:r>
          </a:p>
          <a:p>
            <a:endParaRPr lang="hu-HU" dirty="0" smtClean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15</a:t>
            </a:fld>
            <a:endParaRPr lang="hu-HU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3608" y="1231287"/>
            <a:ext cx="3321143" cy="485749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K:\Kommunikacio\MÉDIA\2013-2014 tenderidoszak\00_Image kampány\origo\Origo nyito oldal_2013-10-0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91" t="12915" r="22896" b="50798"/>
          <a:stretch/>
        </p:blipFill>
        <p:spPr bwMode="auto">
          <a:xfrm>
            <a:off x="2195736" y="2924944"/>
            <a:ext cx="5214732" cy="1900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46489" y="3929680"/>
            <a:ext cx="2436523" cy="261649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Kép 12" descr="Képernyőrész kivágás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3" y="3537173"/>
            <a:ext cx="2402581" cy="3346726"/>
          </a:xfrm>
          <a:prstGeom prst="rect">
            <a:avLst/>
          </a:prstGeom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06408" y="3429000"/>
            <a:ext cx="2080975" cy="230425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21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világmárka hívószavai</a:t>
            </a:r>
            <a:endParaRPr lang="hu-HU" dirty="0"/>
          </a:p>
        </p:txBody>
      </p:sp>
      <p:sp>
        <p:nvSpPr>
          <p:cNvPr id="3" name="Dia számának hely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16</a:t>
            </a:fld>
            <a:endParaRPr lang="hu-HU"/>
          </a:p>
        </p:txBody>
      </p:sp>
      <p:pic>
        <p:nvPicPr>
          <p:cNvPr id="9" name="Picture 2" descr="K:\Kommunikacio\HÁTTÉRANYAGOK\februariszenatus14\megnyito_beegetett hivoszavak\nepszab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52" y="2600553"/>
            <a:ext cx="2945334" cy="396058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K:\Kommunikacio\HÁTTÉRANYAGOK\februariszenatus14\megnyito_beegetett hivoszavak\m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414833"/>
            <a:ext cx="3261860" cy="219132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K:\Kommunikacio\HÁTTÉRANYAGOK\februariszenatus14\pr\index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6"/>
          <a:stretch/>
        </p:blipFill>
        <p:spPr bwMode="auto">
          <a:xfrm>
            <a:off x="708822" y="1124744"/>
            <a:ext cx="2952328" cy="439629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38496" y="1544463"/>
            <a:ext cx="2762175" cy="397658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2080" y="1544463"/>
            <a:ext cx="3261860" cy="257408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40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Szerkesztőségi tartalmak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17</a:t>
            </a:fld>
            <a:endParaRPr lang="hu-HU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71" y="1412776"/>
            <a:ext cx="4494380" cy="3538882"/>
          </a:xfrm>
          <a:prstGeom prst="rect">
            <a:avLst/>
          </a:prstGeom>
        </p:spPr>
      </p:pic>
      <p:pic>
        <p:nvPicPr>
          <p:cNvPr id="9" name="Tartalom helye 4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293096"/>
            <a:ext cx="3588981" cy="2016344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230" y="1988840"/>
            <a:ext cx="2895642" cy="2059246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597" y="3182217"/>
            <a:ext cx="3313007" cy="3307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9904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787208" cy="720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Szerkesztőségi tartalmak</a:t>
            </a:r>
            <a:endParaRPr lang="hu-HU" dirty="0">
              <a:solidFill>
                <a:srgbClr val="FF0000"/>
              </a:solidFill>
            </a:endParaRPr>
          </a:p>
        </p:txBody>
      </p:sp>
      <p:sp>
        <p:nvSpPr>
          <p:cNvPr id="3" name="Dia számának hely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18</a:t>
            </a:fld>
            <a:endParaRPr lang="hu-HU" dirty="0"/>
          </a:p>
        </p:txBody>
      </p:sp>
      <p:pic>
        <p:nvPicPr>
          <p:cNvPr id="5" name="Kép 4" descr="Képernyőrész kivágás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140968"/>
            <a:ext cx="3959628" cy="3456673"/>
          </a:xfrm>
          <a:prstGeom prst="rect">
            <a:avLst/>
          </a:prstGeom>
        </p:spPr>
      </p:pic>
      <p:pic>
        <p:nvPicPr>
          <p:cNvPr id="5122" name="Picture 2" descr="D:\Asztal\2015 november\kreatív prezi\fidelio_a_zeneakademia_mara_valodi_legendava_val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24744"/>
            <a:ext cx="3096619" cy="340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Kép 8"/>
          <p:cNvPicPr/>
          <p:nvPr/>
        </p:nvPicPr>
        <p:blipFill rotWithShape="1">
          <a:blip r:embed="rId5"/>
          <a:srcRect l="24156" t="6165" r="16595" b="10113"/>
          <a:stretch/>
        </p:blipFill>
        <p:spPr bwMode="auto">
          <a:xfrm>
            <a:off x="3068825" y="3717032"/>
            <a:ext cx="3501913" cy="27835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Kép 3" descr="Elképesztően jól néz ki a legó Zeneakadémia - Urbanista - Internet Explorer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0" t="18782" r="18131"/>
          <a:stretch/>
        </p:blipFill>
        <p:spPr>
          <a:xfrm>
            <a:off x="1907704" y="1412776"/>
            <a:ext cx="3320443" cy="2280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98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339752" y="116632"/>
            <a:ext cx="4978896" cy="720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PR-megjelenések</a:t>
            </a:r>
            <a:endParaRPr lang="hu-HU" dirty="0"/>
          </a:p>
        </p:txBody>
      </p:sp>
      <p:sp>
        <p:nvSpPr>
          <p:cNvPr id="3" name="Dia számának hely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19</a:t>
            </a:fld>
            <a:endParaRPr lang="hu-H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4744"/>
            <a:ext cx="2878054" cy="430795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757" y="1484784"/>
            <a:ext cx="3493475" cy="47106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35" t="5606"/>
          <a:stretch/>
        </p:blipFill>
        <p:spPr bwMode="auto">
          <a:xfrm>
            <a:off x="1942405" y="2458931"/>
            <a:ext cx="1224352" cy="411353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d:\Asztal\prezihez\népszab barokk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817" y="908720"/>
            <a:ext cx="3418415" cy="310042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Kép 9" descr="Képernyőrész kivágás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484784"/>
            <a:ext cx="2408704" cy="334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4565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A Zeneakadémia</a:t>
            </a:r>
            <a:br>
              <a:rPr lang="hu-HU" smtClean="0"/>
            </a:br>
            <a:r>
              <a:rPr lang="hu-HU" smtClean="0"/>
              <a:t>kommunikációjának </a:t>
            </a:r>
            <a:br>
              <a:rPr lang="hu-HU" smtClean="0"/>
            </a:br>
            <a:r>
              <a:rPr lang="hu-HU" smtClean="0"/>
              <a:t>kiemelkedő idei elemei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6281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/>
          <p:cNvSpPr/>
          <p:nvPr/>
        </p:nvSpPr>
        <p:spPr>
          <a:xfrm>
            <a:off x="543768" y="5799309"/>
            <a:ext cx="8600232" cy="98575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/>
              <a:t>Lisztérium </a:t>
            </a:r>
            <a:r>
              <a:rPr lang="hu-HU" smtClean="0"/>
              <a:t>– a Koncertközpont </a:t>
            </a:r>
            <a:r>
              <a:rPr lang="hu-HU"/>
              <a:t>imázs </a:t>
            </a:r>
            <a:r>
              <a:rPr lang="hu-HU" smtClean="0"/>
              <a:t>szpotja</a:t>
            </a:r>
            <a:endParaRPr lang="hu-HU"/>
          </a:p>
        </p:txBody>
      </p:sp>
      <p:pic>
        <p:nvPicPr>
          <p:cNvPr id="5" name="8liK2o5Cyv8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91720"/>
            <a:ext cx="7278678" cy="3764833"/>
          </a:xfrm>
          <a:prstGeom prst="rect">
            <a:avLst/>
          </a:prstGeom>
        </p:spPr>
      </p:pic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21</a:t>
            </a:fld>
            <a:endParaRPr lang="hu-HU" dirty="0"/>
          </a:p>
        </p:txBody>
      </p:sp>
      <p:pic>
        <p:nvPicPr>
          <p:cNvPr id="8194" name="Picture 2" descr="D:\Asztal\ZK\2015 július\luxury-funzine\Zeneakademia-klip-forgata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920" y="1412776"/>
            <a:ext cx="2612976" cy="1741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Asztal\ZK\2015-januar\klip\banner\banner-kepek-uj\Image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348" y="5805265"/>
            <a:ext cx="1710579" cy="96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:\Asztal\ZK\2015-januar\klip\banner\banner-kepek-uj\Image1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132" y="5805265"/>
            <a:ext cx="1741868" cy="97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D:\Asztal\ZK\2015-januar\klip\banner\banner-kepek-uj\Image1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68" y="5799309"/>
            <a:ext cx="1710580" cy="96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D:\Asztal\ZK\2015-januar\klip\banner\banner-kepek-uj\Image3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792" y="5799599"/>
            <a:ext cx="1720653" cy="967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D:\Asztal\ZK\2015-januar\klip\banner\banner-kepek-uj\Image19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445" y="5799309"/>
            <a:ext cx="1721687" cy="968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62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b="1" smtClean="0"/>
              <a:t>A ZENE</a:t>
            </a:r>
            <a:r>
              <a:rPr lang="hu-HU" smtClean="0"/>
              <a:t> 140 ÉVE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22</a:t>
            </a:fld>
            <a:endParaRPr lang="hu-H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436" y="2852936"/>
            <a:ext cx="2975508" cy="350257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936" y="937568"/>
            <a:ext cx="6477784" cy="3072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K:\Kommunikacio\MÉDIA\2015-2016 tenderidoszak\MEC\00_elszamolas\01_szep\teljes oszlop_010060012 B1-E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2" r="33491" b="11935"/>
          <a:stretch/>
        </p:blipFill>
        <p:spPr bwMode="auto">
          <a:xfrm>
            <a:off x="4211960" y="3933056"/>
            <a:ext cx="2151378" cy="2704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64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Asztal\2015 november\kreatív prezi\mediadesign-140-plaka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26"/>
          <a:stretch/>
        </p:blipFill>
        <p:spPr bwMode="auto">
          <a:xfrm>
            <a:off x="899592" y="1484784"/>
            <a:ext cx="3077782" cy="238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Asztal\2015 november\kreatív prezi\20151022_140es_kiallitas_megnyito_by_Mudra_Laszlo_8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346" y="1107896"/>
            <a:ext cx="5486402" cy="2838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b="1"/>
              <a:t>A ZENE</a:t>
            </a:r>
            <a:r>
              <a:rPr lang="hu-HU"/>
              <a:t> 140 ÉVE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23</a:t>
            </a:fld>
            <a:endParaRPr lang="hu-HU" dirty="0"/>
          </a:p>
        </p:txBody>
      </p:sp>
      <p:pic>
        <p:nvPicPr>
          <p:cNvPr id="5" name="Kép 4" descr="Képernyőrész kivágás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484784"/>
            <a:ext cx="2238196" cy="3140968"/>
          </a:xfrm>
          <a:prstGeom prst="rect">
            <a:avLst/>
          </a:prstGeom>
        </p:spPr>
      </p:pic>
      <p:pic>
        <p:nvPicPr>
          <p:cNvPr id="2053" name="Picture 5" descr="D:\Asztal\2015 november\kreatív prezi\zak-140-tanulmanykote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991" y="4065976"/>
            <a:ext cx="4039073" cy="270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60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b="1"/>
              <a:t>A ZENE</a:t>
            </a:r>
            <a:r>
              <a:rPr lang="hu-HU"/>
              <a:t> 140 ÉVE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24</a:t>
            </a:fld>
            <a:endParaRPr lang="hu-HU" dirty="0"/>
          </a:p>
        </p:txBody>
      </p:sp>
      <p:pic>
        <p:nvPicPr>
          <p:cNvPr id="9" name="Picture 4" descr="D:\Asztal\2015 november\kreatív prezi\140ev_emeghivo_sajtotajek_v1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967" y="4916025"/>
            <a:ext cx="1498012" cy="155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Asztal\2015 november\kreatív prezi\Zeneakademia-sajtotajekoztato-151112-foto-Fazekas-Istvan-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7" r="19922"/>
          <a:stretch/>
        </p:blipFill>
        <p:spPr bwMode="auto">
          <a:xfrm>
            <a:off x="755576" y="2492896"/>
            <a:ext cx="2291633" cy="2297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Asztal\2015 november\kreatív prezi\Zeneakademia-sajtotajekoztato-151112-foto-Fazekas-Istvan-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35"/>
          <a:stretch/>
        </p:blipFill>
        <p:spPr bwMode="auto">
          <a:xfrm>
            <a:off x="755576" y="4916025"/>
            <a:ext cx="1610350" cy="155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D:\Asztal\2015 november\kreatív prezi\index_berugja_a_motort_a_140_eves_zeneakademi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967" y="1097806"/>
            <a:ext cx="2695313" cy="304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D:\Asztal\2015 november\kreatív prezi\fidelio_fenypontjahoz_ert_a_zeneakademia_unnepi_evada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6576" y="2132856"/>
            <a:ext cx="2977770" cy="3212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Asztal\2015 november\kreatív prezi\we_love_budapest_diszkivilagitast_kapott_a_zeneakademia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940"/>
          <a:stretch/>
        </p:blipFill>
        <p:spPr bwMode="auto">
          <a:xfrm>
            <a:off x="5869685" y="2897574"/>
            <a:ext cx="2330197" cy="357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Asztal\2015 november\kreatív prezi\origo_soha_nem_ragyogott_igy_a_zeneakademia_nagy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0" y="1097806"/>
            <a:ext cx="1460500" cy="575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937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25</a:t>
            </a:fld>
            <a:endParaRPr lang="hu-HU"/>
          </a:p>
        </p:txBody>
      </p:sp>
      <p:pic>
        <p:nvPicPr>
          <p:cNvPr id="3" name="3--NOgNCyiM"/>
          <p:cNvPicPr>
            <a:picLocks noRot="1" noChangeAspect="1"/>
          </p:cNvPicPr>
          <p:nvPr>
            <a:videoFile r:link="rId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964" y="1282260"/>
            <a:ext cx="7528836" cy="4234970"/>
          </a:xfrm>
          <a:prstGeom prst="rect">
            <a:avLst/>
          </a:prstGeom>
        </p:spPr>
      </p:pic>
      <p:sp>
        <p:nvSpPr>
          <p:cNvPr id="4" name="Cím 1"/>
          <p:cNvSpPr txBox="1">
            <a:spLocks/>
          </p:cNvSpPr>
          <p:nvPr/>
        </p:nvSpPr>
        <p:spPr>
          <a:xfrm>
            <a:off x="899592" y="274638"/>
            <a:ext cx="7787208" cy="720000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r>
              <a:rPr lang="hu-HU" b="1" smtClean="0"/>
              <a:t>A ZENE</a:t>
            </a:r>
            <a:r>
              <a:rPr lang="hu-HU" smtClean="0"/>
              <a:t> 140 ÉVE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4069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A Zeneakadémia</a:t>
            </a:r>
            <a:br>
              <a:rPr lang="hu-HU" smtClean="0"/>
            </a:br>
            <a:r>
              <a:rPr lang="hu-HU" smtClean="0"/>
              <a:t>kommunikációs</a:t>
            </a:r>
            <a:br>
              <a:rPr lang="hu-HU" smtClean="0"/>
            </a:br>
            <a:r>
              <a:rPr lang="hu-HU" smtClean="0"/>
              <a:t>csapata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4774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27</a:t>
            </a:fld>
            <a:endParaRPr lang="hu-HU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190" y="692696"/>
            <a:ext cx="6677620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58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475656" y="1916832"/>
            <a:ext cx="6768752" cy="2592288"/>
          </a:xfrm>
        </p:spPr>
        <p:txBody>
          <a:bodyPr>
            <a:normAutofit/>
          </a:bodyPr>
          <a:lstStyle/>
          <a:p>
            <a:r>
              <a:rPr lang="hu-HU" smtClean="0"/>
              <a:t>A Zeneakadémia brand </a:t>
            </a:r>
            <a:br>
              <a:rPr lang="hu-HU" smtClean="0"/>
            </a:br>
            <a:r>
              <a:rPr lang="hu-HU" smtClean="0"/>
              <a:t>és almárkái, viszonya a befogadott márkákkal 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5152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épernyőrész kivágás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45370"/>
            <a:ext cx="5904656" cy="2804607"/>
          </a:xfrm>
          <a:prstGeom prst="rect">
            <a:avLst/>
          </a:prstGeom>
        </p:spPr>
      </p:pic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29</a:t>
            </a:fld>
            <a:endParaRPr lang="hu-HU"/>
          </a:p>
        </p:txBody>
      </p:sp>
      <p:sp>
        <p:nvSpPr>
          <p:cNvPr id="5" name="Cím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800" smtClean="0"/>
              <a:t>Koncertközpont – Egyetem – Liszt-kukacok Akadémiája</a:t>
            </a:r>
            <a:endParaRPr lang="hu-HU" sz="2800"/>
          </a:p>
        </p:txBody>
      </p:sp>
      <p:pic>
        <p:nvPicPr>
          <p:cNvPr id="7170" name="Picture 2" descr="D:\Asztal\2015 november\kreatív prezi\display egyetemi koncertek v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55930"/>
            <a:ext cx="4993186" cy="280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Kép 12" descr="Képernyőrész kivágás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802" y="2475348"/>
            <a:ext cx="2783677" cy="4194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63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1" b="2047"/>
          <a:stretch/>
        </p:blipFill>
        <p:spPr>
          <a:xfrm>
            <a:off x="1006997" y="1551455"/>
            <a:ext cx="3709466" cy="3749750"/>
          </a:xfrm>
        </p:spPr>
      </p:pic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9" r="1387"/>
          <a:stretch/>
        </p:blipFill>
        <p:spPr>
          <a:xfrm>
            <a:off x="4860032" y="1556792"/>
            <a:ext cx="3744745" cy="3706247"/>
          </a:xfrm>
        </p:spPr>
      </p:pic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30</a:t>
            </a:fld>
            <a:endParaRPr lang="hu-HU"/>
          </a:p>
        </p:txBody>
      </p:sp>
      <p:sp>
        <p:nvSpPr>
          <p:cNvPr id="5" name="Cím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Honlapok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7961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31</a:t>
            </a:fld>
            <a:endParaRPr lang="hu-HU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200" smtClean="0"/>
              <a:t>Bartók Konzervatórium – Kodály Intézet – Liszt Múzeum</a:t>
            </a:r>
            <a:endParaRPr lang="hu-HU" sz="3200"/>
          </a:p>
        </p:txBody>
      </p:sp>
      <p:pic>
        <p:nvPicPr>
          <p:cNvPr id="8" name="Picture 3" descr="D:\Asztal\2015 november\kreatív prezi\kodaly_tovabbkepzes_plakat_20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060848"/>
            <a:ext cx="3266862" cy="4620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Kép 8" descr="Képernyőrész kivágás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340768"/>
            <a:ext cx="2380261" cy="4325366"/>
          </a:xfrm>
          <a:prstGeom prst="rect">
            <a:avLst/>
          </a:prstGeom>
        </p:spPr>
      </p:pic>
      <p:pic>
        <p:nvPicPr>
          <p:cNvPr id="7" name="Kép 6" descr="Képernyőrész kivágás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661" y="1052736"/>
            <a:ext cx="2998283" cy="4244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552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32</a:t>
            </a:fld>
            <a:endParaRPr lang="hu-HU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800"/>
              <a:t>Marton Éva </a:t>
            </a:r>
            <a:r>
              <a:rPr lang="hu-HU" sz="2800" smtClean="0"/>
              <a:t>Nemzetközi Énekverseny</a:t>
            </a:r>
            <a:endParaRPr lang="hu-HU" sz="2800"/>
          </a:p>
        </p:txBody>
      </p:sp>
      <p:pic>
        <p:nvPicPr>
          <p:cNvPr id="4" name="Tartalom helye 2" descr="Képernyőrész kivágása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0" t="2349" r="50000" b="51743"/>
          <a:stretch/>
        </p:blipFill>
        <p:spPr>
          <a:xfrm>
            <a:off x="6444208" y="1163752"/>
            <a:ext cx="2558028" cy="2011680"/>
          </a:xfrm>
          <a:prstGeom prst="rect">
            <a:avLst/>
          </a:prstGeom>
        </p:spPr>
      </p:pic>
      <p:pic>
        <p:nvPicPr>
          <p:cNvPr id="5" name="Kép 4" descr="D:\Asztal\ZK\martoncomp\küldős pack\martoncompetition-online-application-form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0" r="31084"/>
          <a:stretch/>
        </p:blipFill>
        <p:spPr bwMode="auto">
          <a:xfrm>
            <a:off x="1043608" y="1196752"/>
            <a:ext cx="2848393" cy="3061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Kép 5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89888" y="1558087"/>
            <a:ext cx="4474845" cy="32346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1" r="3837"/>
          <a:stretch/>
        </p:blipFill>
        <p:spPr bwMode="auto">
          <a:xfrm>
            <a:off x="1703548" y="4509120"/>
            <a:ext cx="3656826" cy="2146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522047"/>
            <a:ext cx="1944681" cy="4063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708" y="5176244"/>
            <a:ext cx="997988" cy="109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32" y="3736303"/>
            <a:ext cx="2164576" cy="2879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158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33</a:t>
            </a:fld>
            <a:endParaRPr lang="hu-HU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Karrieriroda</a:t>
            </a:r>
            <a:endParaRPr lang="hu-HU"/>
          </a:p>
        </p:txBody>
      </p:sp>
      <p:pic>
        <p:nvPicPr>
          <p:cNvPr id="3074" name="Picture 2" descr="D:\Asztal\2015 november\kreatív prezi\karrieriroda-800-slide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080" y="604728"/>
            <a:ext cx="2046516" cy="2036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Asztal\2015 november\kreatív prezi\karrieriroda-800-slide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460" y="1006427"/>
            <a:ext cx="3847087" cy="364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Asztal\2015 november\kreatív prezi\karrieriroda-800-slide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49" y="4686344"/>
            <a:ext cx="2041743" cy="2036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Asztal\2015 november\kreatív prezi\karrieriroda-800-slide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642" y="3284984"/>
            <a:ext cx="1179769" cy="1173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Asztal\2015 november\kreatív prezi\karrieriroda-800-slide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840" y="4675532"/>
            <a:ext cx="2043865" cy="2036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Asztal\2015 november\kreatív prezi\karrieriroda-800-slide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569" y="4653136"/>
            <a:ext cx="2036440" cy="2036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Asztal\2015 november\kreatív prezi\karrieriroda-800-slide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924" y="4677608"/>
            <a:ext cx="2039092" cy="2036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Asztal\2015 november\kreatív prezi\karrieriroda-800-slide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504" y="2616696"/>
            <a:ext cx="2039092" cy="2036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D:\Asztal\2015 november\kreatív prezi\karrieriroda-800-slide6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595" y="1006427"/>
            <a:ext cx="2043865" cy="2036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39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34</a:t>
            </a:fld>
            <a:endParaRPr lang="hu-HU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Partnerek</a:t>
            </a:r>
            <a:endParaRPr lang="hu-HU"/>
          </a:p>
        </p:txBody>
      </p:sp>
      <p:pic>
        <p:nvPicPr>
          <p:cNvPr id="9218" name="Picture 2" descr="D:\Asztal\2015 november\kreatív prezi\BIG_2015_SCREEN_1980x1020_HIGH_02 másolat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1069222"/>
            <a:ext cx="4720526" cy="24317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Kép 4" descr="Képernyőrész kivágás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1069222"/>
            <a:ext cx="2160240" cy="4520019"/>
          </a:xfrm>
          <a:prstGeom prst="rect">
            <a:avLst/>
          </a:prstGeom>
        </p:spPr>
      </p:pic>
      <p:pic>
        <p:nvPicPr>
          <p:cNvPr id="4" name="Kép 3" descr="Képernyőrész kivágás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750" y="3639395"/>
            <a:ext cx="1609029" cy="1949846"/>
          </a:xfrm>
          <a:prstGeom prst="rect">
            <a:avLst/>
          </a:prstGeom>
        </p:spPr>
      </p:pic>
      <p:pic>
        <p:nvPicPr>
          <p:cNvPr id="6" name="Kép 5" descr="Képernyőrész kivágás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639395"/>
            <a:ext cx="1613265" cy="1949846"/>
          </a:xfrm>
          <a:prstGeom prst="rect">
            <a:avLst/>
          </a:prstGeom>
        </p:spPr>
      </p:pic>
      <p:pic>
        <p:nvPicPr>
          <p:cNvPr id="8" name="Kép 7" descr="Képernyőrész kivágása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628699"/>
            <a:ext cx="1384287" cy="196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80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smtClean="0"/>
              <a:t>A </a:t>
            </a:r>
            <a:r>
              <a:rPr lang="hu-HU"/>
              <a:t>kommunikációs siker </a:t>
            </a:r>
            <a:r>
              <a:rPr lang="hu-HU" smtClean="0"/>
              <a:t>mérőfaktorai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1018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Lisztérium - BBC Case Study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36</a:t>
            </a:fld>
            <a:endParaRPr lang="hu-HU" dirty="0"/>
          </a:p>
        </p:txBody>
      </p:sp>
      <p:pic>
        <p:nvPicPr>
          <p:cNvPr id="9" name="Kép 8" descr="Képernyőrész kivágás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44824"/>
            <a:ext cx="5801445" cy="4077453"/>
          </a:xfrm>
          <a:prstGeom prst="rect">
            <a:avLst/>
          </a:prstGeom>
        </p:spPr>
      </p:pic>
      <p:pic>
        <p:nvPicPr>
          <p:cNvPr id="10242" name="Picture 2" descr="D:\Asztal\ZK\2015 augusztus\red dot\BBC-case-study-87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8244" y="1484782"/>
            <a:ext cx="5110220" cy="2643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2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/>
              <a:t>Lisztérium - BBC </a:t>
            </a:r>
            <a:r>
              <a:rPr lang="hu-HU" smtClean="0"/>
              <a:t>Case Study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37</a:t>
            </a:fld>
            <a:endParaRPr lang="hu-HU" dirty="0"/>
          </a:p>
        </p:txBody>
      </p:sp>
      <p:pic>
        <p:nvPicPr>
          <p:cNvPr id="11" name="Kép 10" descr="Képernyőrész kivágás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24744"/>
            <a:ext cx="6223225" cy="467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1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Lisztérium – az Euronews címlapján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38</a:t>
            </a:fld>
            <a:endParaRPr lang="hu-HU" dirty="0"/>
          </a:p>
        </p:txBody>
      </p:sp>
      <p:pic>
        <p:nvPicPr>
          <p:cNvPr id="10" name="Tartalom helye 9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36896"/>
            <a:ext cx="5676738" cy="3981524"/>
          </a:xfrm>
        </p:spPr>
      </p:pic>
      <p:sp>
        <p:nvSpPr>
          <p:cNvPr id="9" name="Tartalom helye 2"/>
          <p:cNvSpPr txBox="1">
            <a:spLocks/>
          </p:cNvSpPr>
          <p:nvPr/>
        </p:nvSpPr>
        <p:spPr>
          <a:xfrm>
            <a:off x="899592" y="1412776"/>
            <a:ext cx="7776864" cy="1800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hu-HU" dirty="0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06"/>
          <a:stretch/>
        </p:blipFill>
        <p:spPr>
          <a:xfrm>
            <a:off x="4977391" y="2312876"/>
            <a:ext cx="4040815" cy="4235177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6660232" y="2204864"/>
            <a:ext cx="2357974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Téglalap 7"/>
          <p:cNvSpPr/>
          <p:nvPr/>
        </p:nvSpPr>
        <p:spPr>
          <a:xfrm>
            <a:off x="3635896" y="4293096"/>
            <a:ext cx="1008112" cy="11521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5120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2015 április 22.: Silver Hugo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39</a:t>
            </a:fld>
            <a:endParaRPr lang="hu-HU" dirty="0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3" r="9408"/>
          <a:stretch/>
        </p:blipFill>
        <p:spPr>
          <a:xfrm>
            <a:off x="4355976" y="1212383"/>
            <a:ext cx="3990886" cy="3845227"/>
          </a:xfrm>
          <a:prstGeom prst="rect">
            <a:avLst/>
          </a:prstGeom>
        </p:spPr>
      </p:pic>
      <p:pic>
        <p:nvPicPr>
          <p:cNvPr id="2050" name="Picture 2" descr="D:\Asztal\ZK\2015 május\sajttáj\vetítés\silver-hug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88" r="25980"/>
          <a:stretch/>
        </p:blipFill>
        <p:spPr bwMode="auto">
          <a:xfrm>
            <a:off x="1403648" y="1212383"/>
            <a:ext cx="2729330" cy="5108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31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40</a:t>
            </a:fld>
            <a:endParaRPr lang="hu-HU"/>
          </a:p>
        </p:txBody>
      </p:sp>
      <p:pic>
        <p:nvPicPr>
          <p:cNvPr id="5" name="Kép 4" descr="Kreatív Online - Tévés szuperdíjat nyert az On The Spot és a Zeneakadémia Chicagóban - Internet Explorer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8" t="19549" r="13590" b="3709"/>
          <a:stretch/>
        </p:blipFill>
        <p:spPr>
          <a:xfrm>
            <a:off x="771508" y="188640"/>
            <a:ext cx="4826000" cy="318008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perspectiveLeft" fov="0">
              <a:rot lat="0" lon="0" rev="0"/>
            </a:camera>
            <a:lightRig rig="threePt" dir="t"/>
          </a:scene3d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2" t="6083" r="12991"/>
          <a:stretch/>
        </p:blipFill>
        <p:spPr bwMode="auto">
          <a:xfrm>
            <a:off x="4139952" y="461172"/>
            <a:ext cx="3919420" cy="304488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perspectiveLeft" fov="0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Kép 5" descr="A Zeneakadémia nyert a Chicagói Nemzetközi Filmfesztiválon - Internet Explorer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5" t="23449" r="19556" b="27999"/>
          <a:stretch/>
        </p:blipFill>
        <p:spPr>
          <a:xfrm>
            <a:off x="1475656" y="1999141"/>
            <a:ext cx="5476240" cy="2777547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perspectiveLeft" fov="0">
              <a:rot lat="0" lon="0" rev="0"/>
            </a:camera>
            <a:lightRig rig="threePt" dir="t"/>
          </a:scene3d>
        </p:spPr>
      </p:pic>
      <p:pic>
        <p:nvPicPr>
          <p:cNvPr id="4" name="Kép 3" descr="Kultúra: Díjat nyert a Zeneakadémia Chicagóban - NOL.hu - Internet Explorer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84" b="15104"/>
          <a:stretch/>
        </p:blipFill>
        <p:spPr>
          <a:xfrm>
            <a:off x="611560" y="4149080"/>
            <a:ext cx="5796136" cy="234090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perspectiveLeft" fov="0">
              <a:rot lat="0" lon="0" rev="0"/>
            </a:camera>
            <a:lightRig rig="threePt" dir="t"/>
          </a:scene3d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9" t="6463" r="39830" b="7651"/>
          <a:stretch/>
        </p:blipFill>
        <p:spPr bwMode="auto">
          <a:xfrm>
            <a:off x="5631986" y="2924944"/>
            <a:ext cx="3145518" cy="3565036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perspectiveLeft" fov="0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274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Két év alatt két Red Dot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41</a:t>
            </a:fld>
            <a:endParaRPr lang="hu-HU" dirty="0"/>
          </a:p>
        </p:txBody>
      </p:sp>
      <p:pic>
        <p:nvPicPr>
          <p:cNvPr id="4098" name="Picture 2" descr="D:\Asztal\2015 november\kreatív prezi\red-dot-exhib-2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52736"/>
            <a:ext cx="4644218" cy="519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Asztal\2015 november\kreatív prezi\red-dot-dijatado-2015-foto-Szabo-Stein-Imre-es-Kutrik-Benc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96752"/>
            <a:ext cx="291632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Asztal\ZK\2015 szeptember\red dot\JPG\CD2015_rd_cmy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933056"/>
            <a:ext cx="2073275" cy="148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398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/>
              <a:t>Két év alatt két Red Dot</a:t>
            </a:r>
            <a:endParaRPr lang="hu-HU" dirty="0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42</a:t>
            </a:fld>
            <a:endParaRPr lang="hu-HU" dirty="0"/>
          </a:p>
        </p:txBody>
      </p:sp>
      <p:pic>
        <p:nvPicPr>
          <p:cNvPr id="6" name="Tartalom helye 5" descr="C:\Users\lfze\AppData\Local\Microsoft\Windows\Temporary Internet Files\Content.Word\CD2014_RD_rgb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456" y="1268760"/>
            <a:ext cx="2369127" cy="1683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Kép 6" descr="K:\Kommunikacio\IMAGES\zak arculat fotok reichel\AAA_0253 ZNKDM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553" y="1916832"/>
            <a:ext cx="3414549" cy="2273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D:\Asztal\ZK\2014-szeptember\red-dot-hatter\Zeneakademia-arculat-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404" y="4304461"/>
            <a:ext cx="3440698" cy="2290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Asztal\ZK\2014-szeptember\red-dot-hatter\Zeneakademia-arculat-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036681"/>
            <a:ext cx="3563891" cy="253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50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Red Dot – visszhang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43</a:t>
            </a:fld>
            <a:endParaRPr lang="hu-HU" dirty="0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60" y="1162379"/>
            <a:ext cx="4074191" cy="4392488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perspectiveLeft" fov="0">
              <a:rot lat="0" lon="0" rev="0"/>
            </a:camera>
            <a:lightRig rig="threePt" dir="t"/>
          </a:scene3d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8999" y="1088740"/>
            <a:ext cx="3461980" cy="4539766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perspectiveLeft" fov="0">
              <a:rot lat="0" lon="0" rev="0"/>
            </a:camera>
            <a:lightRig rig="threePt" dir="t"/>
          </a:scene3d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607" y="3501006"/>
            <a:ext cx="4440165" cy="2482125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perspectiveLeft" fov="0">
              <a:rot lat="0" lon="0" rev="0"/>
            </a:camera>
            <a:lightRig rig="threePt" dir="t"/>
          </a:scene3d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111635"/>
            <a:ext cx="2026731" cy="244756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perspectiveLeft" fov="0">
              <a:rot lat="0" lon="0" rev="0"/>
            </a:camera>
            <a:lightRig rig="threePt" dir="t"/>
          </a:scene3d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25" y="4101146"/>
            <a:ext cx="2091743" cy="2417643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perspectiveLeft" fov="0">
              <a:rot lat="0" lon="0" rev="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18298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Kép 11" descr="Képernyőrész kivágása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89" b="10523"/>
          <a:stretch/>
        </p:blipFill>
        <p:spPr>
          <a:xfrm>
            <a:off x="971600" y="4581128"/>
            <a:ext cx="3049842" cy="1276613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Red Dot – visszhang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44</a:t>
            </a:fld>
            <a:endParaRPr lang="hu-HU" dirty="0"/>
          </a:p>
        </p:txBody>
      </p:sp>
      <p:pic>
        <p:nvPicPr>
          <p:cNvPr id="10" name="Kép 9" descr="Képernyőrész kivágása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767"/>
          <a:stretch/>
        </p:blipFill>
        <p:spPr>
          <a:xfrm>
            <a:off x="1259632" y="1053820"/>
            <a:ext cx="3672409" cy="371648"/>
          </a:xfrm>
          <a:prstGeom prst="rect">
            <a:avLst/>
          </a:prstGeom>
        </p:spPr>
      </p:pic>
      <p:pic>
        <p:nvPicPr>
          <p:cNvPr id="11" name="Kép 10" descr="Képernyőrész kivágása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50"/>
          <a:stretch/>
        </p:blipFill>
        <p:spPr>
          <a:xfrm>
            <a:off x="1259632" y="1425468"/>
            <a:ext cx="3763519" cy="2625472"/>
          </a:xfrm>
          <a:prstGeom prst="rect">
            <a:avLst/>
          </a:prstGeom>
        </p:spPr>
      </p:pic>
      <p:pic>
        <p:nvPicPr>
          <p:cNvPr id="5" name="Kép 4" descr="Képernyőrész kivágás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3" y="1888626"/>
            <a:ext cx="3240360" cy="4708726"/>
          </a:xfrm>
          <a:prstGeom prst="rect">
            <a:avLst/>
          </a:prstGeom>
        </p:spPr>
      </p:pic>
      <p:pic>
        <p:nvPicPr>
          <p:cNvPr id="9" name="Kép 8" descr="Képernyőrész kivágása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482" y="2780928"/>
            <a:ext cx="2892308" cy="393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6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45</a:t>
            </a:fld>
            <a:endParaRPr lang="hu-HU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Design Management Díj</a:t>
            </a:r>
            <a:endParaRPr lang="hu-HU"/>
          </a:p>
        </p:txBody>
      </p:sp>
      <p:pic>
        <p:nvPicPr>
          <p:cNvPr id="6146" name="Picture 2" descr="D:\Asztal\2015 november\kreatív prezi\dmd-lfze-dij-8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96752"/>
            <a:ext cx="3320686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Asztal\ZK\2015 szeptember\DMD\DesignM_04_2015_09_24__Mohai_Balaz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21" t="15759" r="19861" b="9541"/>
          <a:stretch/>
        </p:blipFill>
        <p:spPr bwMode="auto">
          <a:xfrm>
            <a:off x="4791680" y="1196752"/>
            <a:ext cx="3168352" cy="3883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90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Asztal\2015 november\kreatív prezi\mediadesign-140-plak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764" y="3006502"/>
            <a:ext cx="4350015" cy="288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46</a:t>
            </a:fld>
            <a:endParaRPr lang="hu-HU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Mediadesign 2015</a:t>
            </a:r>
            <a:endParaRPr lang="hu-HU"/>
          </a:p>
        </p:txBody>
      </p:sp>
      <p:pic>
        <p:nvPicPr>
          <p:cNvPr id="5122" name="Picture 2" descr="D:\Asztal\2015 november\kreatív prezi\zeneakadeamia-mediadesign-oklevel-20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56550" y="1968185"/>
            <a:ext cx="4283077" cy="3028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52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4000"/>
              <a:t>Korábbi</a:t>
            </a:r>
            <a:r>
              <a:rPr lang="hu-HU" sz="3200" smtClean="0"/>
              <a:t> </a:t>
            </a:r>
            <a:r>
              <a:rPr lang="hu-HU" sz="4000"/>
              <a:t>díjak</a:t>
            </a:r>
            <a:endParaRPr lang="hu-HU" sz="4000" dirty="0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47</a:t>
            </a:fld>
            <a:endParaRPr lang="hu-HU" dirty="0"/>
          </a:p>
        </p:txBody>
      </p:sp>
      <p:pic>
        <p:nvPicPr>
          <p:cNvPr id="9" name="image04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861048"/>
            <a:ext cx="3888432" cy="2747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http://zeneakademia.hu/documents/10608/46123/mediadesigndijak_870.jpg/312f5507-7ae3-40ec-9394-c978f255c94a?t=13869297150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1196752"/>
            <a:ext cx="3888432" cy="278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Kép 5" descr="http://zeneakademia.hu/documents/10608/46123/bronz-penge-870.jpg/01a28551-940d-4e62-84cb-1241c853b119?t=1401362417299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9" r="29022"/>
          <a:stretch/>
        </p:blipFill>
        <p:spPr bwMode="auto">
          <a:xfrm>
            <a:off x="5580112" y="1844823"/>
            <a:ext cx="2701587" cy="25715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080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K:\Kommunikacio\GOOGLE\Google Cultural Institute Photos\Zsuzsi válogatás\épület\20 - Fejér_Gábor_2013111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48"/>
          <a:stretch/>
        </p:blipFill>
        <p:spPr bwMode="auto">
          <a:xfrm>
            <a:off x="1835696" y="1140696"/>
            <a:ext cx="4032448" cy="5201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mtClean="0"/>
              <a:t>Látogatottság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12148-969C-457B-A62C-B8DFC636838F}" type="slidenum">
              <a:rPr lang="hu-HU" smtClean="0"/>
              <a:t>48</a:t>
            </a:fld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3059832" y="3429000"/>
            <a:ext cx="23042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800" smtClean="0">
                <a:solidFill>
                  <a:schemeClr val="bg1"/>
                </a:solidFill>
              </a:rPr>
              <a:t>84%</a:t>
            </a:r>
            <a:endParaRPr lang="hu-HU" sz="8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18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hu-HU" smtClean="0"/>
              <a:t>Köszönöm </a:t>
            </a:r>
            <a:br>
              <a:rPr lang="hu-HU" smtClean="0"/>
            </a:br>
            <a:r>
              <a:rPr lang="hu-HU" smtClean="0"/>
              <a:t>a </a:t>
            </a:r>
            <a:r>
              <a:rPr lang="hu-HU" dirty="0" smtClean="0"/>
              <a:t>figyelmet!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7977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3prezentacio">
  <a:themeElements>
    <a:clrScheme name="Zeneakadémia prezentáció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A39161"/>
      </a:accent1>
      <a:accent2>
        <a:srgbClr val="A39161"/>
      </a:accent2>
      <a:accent3>
        <a:srgbClr val="A39161"/>
      </a:accent3>
      <a:accent4>
        <a:srgbClr val="A39161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Zeneakadémia prezentáció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Zeneakadémia prezentáció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A39161"/>
    </a:accent1>
    <a:accent2>
      <a:srgbClr val="A39161"/>
    </a:accent2>
    <a:accent3>
      <a:srgbClr val="A39161"/>
    </a:accent3>
    <a:accent4>
      <a:srgbClr val="A39161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Zeneakadémia prezentáció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A39161"/>
    </a:accent1>
    <a:accent2>
      <a:srgbClr val="A39161"/>
    </a:accent2>
    <a:accent3>
      <a:srgbClr val="A39161"/>
    </a:accent3>
    <a:accent4>
      <a:srgbClr val="A39161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Zeneakadémia prezentáció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A39161"/>
    </a:accent1>
    <a:accent2>
      <a:srgbClr val="A39161"/>
    </a:accent2>
    <a:accent3>
      <a:srgbClr val="A39161"/>
    </a:accent3>
    <a:accent4>
      <a:srgbClr val="A39161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Zeneakadémia prezentáció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A39161"/>
    </a:accent1>
    <a:accent2>
      <a:srgbClr val="A39161"/>
    </a:accent2>
    <a:accent3>
      <a:srgbClr val="A39161"/>
    </a:accent3>
    <a:accent4>
      <a:srgbClr val="A39161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3669</TotalTime>
  <Words>384</Words>
  <Application>Microsoft Office PowerPoint</Application>
  <PresentationFormat>Diavetítés a képernyőre (4:3 oldalarány)</PresentationFormat>
  <Paragraphs>157</Paragraphs>
  <Slides>49</Slides>
  <Notes>21</Notes>
  <HiddenSlides>0</HiddenSlides>
  <MMClips>2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49</vt:i4>
      </vt:variant>
    </vt:vector>
  </HeadingPairs>
  <TitlesOfParts>
    <vt:vector size="50" baseType="lpstr">
      <vt:lpstr>4_3prezentacio</vt:lpstr>
      <vt:lpstr>PowerPoint bemutató</vt:lpstr>
      <vt:lpstr>Zeneakadémia Kommunikáció  Szabó Stein Imre </vt:lpstr>
      <vt:lpstr>A Zeneakadémia kommunikációjának  legfőbb állandó elemei</vt:lpstr>
      <vt:lpstr>A logó</vt:lpstr>
      <vt:lpstr>A logócsalád</vt:lpstr>
      <vt:lpstr>Nagyarculat</vt:lpstr>
      <vt:lpstr>Koncertmagazin</vt:lpstr>
      <vt:lpstr>Egyestés előadásismertetők</vt:lpstr>
      <vt:lpstr>Egyestés előadásismertetők</vt:lpstr>
      <vt:lpstr>Egyestés előadásismertetők</vt:lpstr>
      <vt:lpstr>Egyéb kiadványok</vt:lpstr>
      <vt:lpstr>Sajtóhirdetések</vt:lpstr>
      <vt:lpstr>Bannerek</vt:lpstr>
      <vt:lpstr>Közterületi hirdetések</vt:lpstr>
      <vt:lpstr>A világmárka hívószavai</vt:lpstr>
      <vt:lpstr>A világmárka hívószavai</vt:lpstr>
      <vt:lpstr>Szerkesztőségi tartalmak</vt:lpstr>
      <vt:lpstr>Szerkesztőségi tartalmak</vt:lpstr>
      <vt:lpstr>PR-megjelenések</vt:lpstr>
      <vt:lpstr>A Zeneakadémia kommunikációjának  kiemelkedő idei elemei</vt:lpstr>
      <vt:lpstr>Lisztérium – a Koncertközpont imázs szpotja</vt:lpstr>
      <vt:lpstr>A ZENE 140 ÉVE</vt:lpstr>
      <vt:lpstr>A ZENE 140 ÉVE</vt:lpstr>
      <vt:lpstr>A ZENE 140 ÉVE</vt:lpstr>
      <vt:lpstr>PowerPoint bemutató</vt:lpstr>
      <vt:lpstr>A Zeneakadémia kommunikációs csapata</vt:lpstr>
      <vt:lpstr>PowerPoint bemutató</vt:lpstr>
      <vt:lpstr>A Zeneakadémia brand  és almárkái, viszonya a befogadott márkákkal </vt:lpstr>
      <vt:lpstr>Koncertközpont – Egyetem – Liszt-kukacok Akadémiája</vt:lpstr>
      <vt:lpstr>Honlapok</vt:lpstr>
      <vt:lpstr>Bartók Konzervatórium – Kodály Intézet – Liszt Múzeum</vt:lpstr>
      <vt:lpstr>Marton Éva Nemzetközi Énekverseny</vt:lpstr>
      <vt:lpstr>Karrieriroda</vt:lpstr>
      <vt:lpstr>Partnerek</vt:lpstr>
      <vt:lpstr>A kommunikációs siker mérőfaktorai</vt:lpstr>
      <vt:lpstr>Lisztérium - BBC Case Study</vt:lpstr>
      <vt:lpstr>Lisztérium - BBC Case Study</vt:lpstr>
      <vt:lpstr>Lisztérium – az Euronews címlapján</vt:lpstr>
      <vt:lpstr>2015 április 22.: Silver Hugo</vt:lpstr>
      <vt:lpstr>PowerPoint bemutató</vt:lpstr>
      <vt:lpstr>Két év alatt két Red Dot</vt:lpstr>
      <vt:lpstr>Két év alatt két Red Dot</vt:lpstr>
      <vt:lpstr>Red Dot – visszhang</vt:lpstr>
      <vt:lpstr>Red Dot – visszhang</vt:lpstr>
      <vt:lpstr>Design Management Díj</vt:lpstr>
      <vt:lpstr>Mediadesign 2015</vt:lpstr>
      <vt:lpstr>Korábbi díjak</vt:lpstr>
      <vt:lpstr>Látogatottság</vt:lpstr>
      <vt:lpstr>Köszönöm  a figyelmet!</vt:lpstr>
    </vt:vector>
  </TitlesOfParts>
  <Company>Liszt Ferenc Zeneművészeti Egyetem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lfze</dc:creator>
  <cp:lastModifiedBy>Végh Dániel</cp:lastModifiedBy>
  <cp:revision>330</cp:revision>
  <cp:lastPrinted>2015-11-23T10:28:55Z</cp:lastPrinted>
  <dcterms:created xsi:type="dcterms:W3CDTF">2014-02-06T09:34:19Z</dcterms:created>
  <dcterms:modified xsi:type="dcterms:W3CDTF">2015-11-25T10:14:08Z</dcterms:modified>
</cp:coreProperties>
</file>