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61" r:id="rId4"/>
    <p:sldId id="265" r:id="rId5"/>
    <p:sldId id="260" r:id="rId6"/>
    <p:sldId id="259" r:id="rId7"/>
    <p:sldId id="264" r:id="rId8"/>
    <p:sldId id="257" r:id="rId9"/>
    <p:sldId id="258" r:id="rId10"/>
    <p:sldId id="263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F433-E490-4F75-9B8A-883D9C865E49}" type="datetimeFigureOut">
              <a:rPr lang="hu-HU" smtClean="0"/>
              <a:pPr/>
              <a:t>2011.12.08.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B4621-C7C7-4F91-88F8-4EFA1F98E7C8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F433-E490-4F75-9B8A-883D9C865E49}" type="datetimeFigureOut">
              <a:rPr lang="hu-HU" smtClean="0"/>
              <a:pPr/>
              <a:t>2011.12.08.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B4621-C7C7-4F91-88F8-4EFA1F98E7C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F433-E490-4F75-9B8A-883D9C865E49}" type="datetimeFigureOut">
              <a:rPr lang="hu-HU" smtClean="0"/>
              <a:pPr/>
              <a:t>2011.12.08.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B4621-C7C7-4F91-88F8-4EFA1F98E7C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F433-E490-4F75-9B8A-883D9C865E49}" type="datetimeFigureOut">
              <a:rPr lang="hu-HU" smtClean="0"/>
              <a:pPr/>
              <a:t>2011.12.08.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B4621-C7C7-4F91-88F8-4EFA1F98E7C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F433-E490-4F75-9B8A-883D9C865E49}" type="datetimeFigureOut">
              <a:rPr lang="hu-HU" smtClean="0"/>
              <a:pPr/>
              <a:t>2011.12.08.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B4621-C7C7-4F91-88F8-4EFA1F98E7C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F433-E490-4F75-9B8A-883D9C865E49}" type="datetimeFigureOut">
              <a:rPr lang="hu-HU" smtClean="0"/>
              <a:pPr/>
              <a:t>2011.12.08.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B4621-C7C7-4F91-88F8-4EFA1F98E7C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F433-E490-4F75-9B8A-883D9C865E49}" type="datetimeFigureOut">
              <a:rPr lang="hu-HU" smtClean="0"/>
              <a:pPr/>
              <a:t>2011.12.08.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B4621-C7C7-4F91-88F8-4EFA1F98E7C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F433-E490-4F75-9B8A-883D9C865E49}" type="datetimeFigureOut">
              <a:rPr lang="hu-HU" smtClean="0"/>
              <a:pPr/>
              <a:t>2011.12.08.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B4621-C7C7-4F91-88F8-4EFA1F98E7C8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E550F433-E490-4F75-9B8A-883D9C865E49}" type="datetimeFigureOut">
              <a:rPr lang="hu-HU" smtClean="0"/>
              <a:pPr/>
              <a:t>2011.12.08.</a:t>
            </a:fld>
            <a:endParaRPr lang="hu-HU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5F1B4621-C7C7-4F91-88F8-4EFA1F98E7C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F433-E490-4F75-9B8A-883D9C865E49}" type="datetimeFigureOut">
              <a:rPr lang="hu-HU" smtClean="0"/>
              <a:pPr/>
              <a:t>2011.12.08.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B4621-C7C7-4F91-88F8-4EFA1F98E7C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0F433-E490-4F75-9B8A-883D9C865E49}" type="datetimeFigureOut">
              <a:rPr lang="hu-HU" smtClean="0"/>
              <a:pPr/>
              <a:t>2011.12.08.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1B4621-C7C7-4F91-88F8-4EFA1F98E7C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E550F433-E490-4F75-9B8A-883D9C865E49}" type="datetimeFigureOut">
              <a:rPr lang="hu-HU" smtClean="0"/>
              <a:pPr/>
              <a:t>2011.12.08.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F1B4621-C7C7-4F91-88F8-4EFA1F98E7C8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2012: Ígéretek nélkül</a:t>
            </a:r>
            <a:endParaRPr lang="hu-H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Cs</a:t>
            </a:r>
            <a:r>
              <a:rPr lang="hu-HU" dirty="0" smtClean="0"/>
              <a:t>örgő Zsuzsa</a:t>
            </a:r>
          </a:p>
          <a:p>
            <a:r>
              <a:rPr lang="hu-HU" dirty="0" smtClean="0"/>
              <a:t>Procter</a:t>
            </a:r>
            <a:r>
              <a:rPr lang="en-US" dirty="0" smtClean="0"/>
              <a:t>&amp;Gamble</a:t>
            </a:r>
            <a:r>
              <a:rPr lang="hu-HU" dirty="0" smtClean="0"/>
              <a:t> CES</a:t>
            </a:r>
          </a:p>
          <a:p>
            <a:r>
              <a:rPr lang="hu-HU" dirty="0" smtClean="0"/>
              <a:t>Háztartási Vegyiárú Üzletág Igazgató</a:t>
            </a:r>
            <a:endParaRPr lang="hu-H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Kotler</a:t>
            </a:r>
            <a:r>
              <a:rPr lang="en-US" dirty="0" smtClean="0"/>
              <a:t>/</a:t>
            </a:r>
            <a:r>
              <a:rPr lang="en-US" dirty="0" err="1" smtClean="0"/>
              <a:t>Caslione</a:t>
            </a:r>
            <a:r>
              <a:rPr lang="hu-HU" dirty="0" smtClean="0"/>
              <a:t>: Chaotics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A változás az egyetlen ami konstans</a:t>
            </a:r>
          </a:p>
          <a:p>
            <a:r>
              <a:rPr lang="hu-HU" dirty="0" smtClean="0"/>
              <a:t>Szervezeteknek meg kell tanulni kezelni a mérhető kockázatot és a mérhetetlen bizonytalansági tényezőt</a:t>
            </a:r>
          </a:p>
          <a:p>
            <a:r>
              <a:rPr lang="hu-HU" dirty="0" smtClean="0"/>
              <a:t>Gyors cash-flow megoldások hosszabb távon stratégiai hibákhoz vezetnek</a:t>
            </a:r>
          </a:p>
          <a:p>
            <a:r>
              <a:rPr lang="hu-HU" dirty="0" smtClean="0"/>
              <a:t>A változás szelekcióhoz kell hogy vezessen márkák, befektetések, emberek, stb. szempontjából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0"/>
            <a:ext cx="8784976" cy="1143000"/>
          </a:xfrm>
        </p:spPr>
        <p:txBody>
          <a:bodyPr>
            <a:normAutofit/>
          </a:bodyPr>
          <a:lstStyle/>
          <a:p>
            <a:r>
              <a:rPr lang="hu-HU" sz="3600" dirty="0" smtClean="0"/>
              <a:t>Milyen hatások vezérlik mindennapjainkat?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567333"/>
            <a:ext cx="8229600" cy="4525963"/>
          </a:xfrm>
        </p:spPr>
        <p:txBody>
          <a:bodyPr/>
          <a:lstStyle/>
          <a:p>
            <a:r>
              <a:rPr lang="hu-HU" dirty="0" smtClean="0"/>
              <a:t>Összpiaci tendenciák szempontjából</a:t>
            </a:r>
          </a:p>
          <a:p>
            <a:pPr lvl="1"/>
            <a:r>
              <a:rPr lang="hu-HU" dirty="0" smtClean="0"/>
              <a:t>Csökkenő reáljövedelmek</a:t>
            </a:r>
          </a:p>
          <a:p>
            <a:pPr lvl="1"/>
            <a:r>
              <a:rPr lang="hu-HU" dirty="0" smtClean="0"/>
              <a:t>Árérzékenyebb fogyasztók</a:t>
            </a:r>
          </a:p>
          <a:p>
            <a:pPr lvl="1"/>
            <a:r>
              <a:rPr lang="hu-HU" dirty="0" smtClean="0"/>
              <a:t>Kiélezettebb verseny</a:t>
            </a:r>
          </a:p>
          <a:p>
            <a:pPr lvl="1"/>
            <a:r>
              <a:rPr lang="hu-HU" dirty="0" smtClean="0"/>
              <a:t>FMCG szektor nem annyira kiszolgáltatott mint pl.: a tartós fogyasztási cikkek, de...</a:t>
            </a:r>
          </a:p>
          <a:p>
            <a:pPr lvl="1">
              <a:buNone/>
            </a:pPr>
            <a:endParaRPr lang="hu-HU" dirty="0" smtClean="0"/>
          </a:p>
          <a:p>
            <a:r>
              <a:rPr lang="hu-HU" dirty="0" smtClean="0"/>
              <a:t>Marketing 4 P – szempontjából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hu-HU" dirty="0" smtClean="0"/>
              <a:t>Termék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39341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hu-HU" dirty="0" smtClean="0"/>
              <a:t>Előáll</a:t>
            </a:r>
            <a:r>
              <a:rPr lang="hu-HU" dirty="0" smtClean="0">
                <a:latin typeface="Calibri"/>
                <a:cs typeface="Calibri"/>
              </a:rPr>
              <a:t>ítási árak</a:t>
            </a:r>
            <a:endParaRPr lang="hu-HU" dirty="0" smtClean="0"/>
          </a:p>
          <a:p>
            <a:pPr lvl="1"/>
            <a:r>
              <a:rPr lang="hu-HU" dirty="0" smtClean="0"/>
              <a:t>Alapanyagok EUR-ban, USD-ben</a:t>
            </a:r>
          </a:p>
          <a:p>
            <a:pPr lvl="1"/>
            <a:r>
              <a:rPr lang="hu-HU" dirty="0" smtClean="0">
                <a:latin typeface="Calibri"/>
                <a:cs typeface="Calibri"/>
              </a:rPr>
              <a:t>Szállításnál olajárak</a:t>
            </a:r>
          </a:p>
          <a:p>
            <a:pPr lvl="1"/>
            <a:r>
              <a:rPr lang="hu-HU" dirty="0" smtClean="0"/>
              <a:t>Előáll</a:t>
            </a:r>
            <a:r>
              <a:rPr lang="hu-HU" dirty="0" smtClean="0">
                <a:cs typeface="Calibri"/>
              </a:rPr>
              <a:t>ítási költség EUR-ban</a:t>
            </a:r>
          </a:p>
          <a:p>
            <a:pPr lvl="1">
              <a:buNone/>
            </a:pPr>
            <a:endParaRPr lang="hu-HU" dirty="0" smtClean="0"/>
          </a:p>
          <a:p>
            <a:pPr lvl="1">
              <a:buNone/>
            </a:pPr>
            <a:endParaRPr lang="hu-HU" dirty="0" smtClean="0">
              <a:latin typeface="Calibri"/>
              <a:cs typeface="Calibri"/>
            </a:endParaRPr>
          </a:p>
          <a:p>
            <a:pPr lvl="1">
              <a:buNone/>
            </a:pPr>
            <a:endParaRPr lang="hu-HU" dirty="0" smtClean="0">
              <a:latin typeface="Calibri"/>
              <a:cs typeface="Calibri"/>
            </a:endParaRPr>
          </a:p>
          <a:p>
            <a:pPr lvl="1">
              <a:buNone/>
            </a:pPr>
            <a:endParaRPr lang="hu-HU" dirty="0" smtClean="0">
              <a:latin typeface="Calibri"/>
              <a:cs typeface="Calibri"/>
            </a:endParaRPr>
          </a:p>
          <a:p>
            <a:pPr lvl="1">
              <a:buNone/>
            </a:pPr>
            <a:r>
              <a:rPr lang="hu-HU" dirty="0" smtClean="0">
                <a:latin typeface="Calibri"/>
                <a:cs typeface="Calibri"/>
              </a:rPr>
              <a:t>					→Többet fizetünk a termékért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Brent oil USD/barrel</a:t>
            </a:r>
          </a:p>
          <a:p>
            <a:pPr lvl="1"/>
            <a:r>
              <a:rPr lang="en-US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80% up in 5 yrs: 60$ to 110$</a:t>
            </a:r>
            <a:endParaRPr lang="hu-HU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916832"/>
            <a:ext cx="7246611" cy="4308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6"/>
          <p:cNvCxnSpPr/>
          <p:nvPr/>
        </p:nvCxnSpPr>
        <p:spPr>
          <a:xfrm>
            <a:off x="2627784" y="4869160"/>
            <a:ext cx="1656184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020272" y="3284984"/>
            <a:ext cx="864096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00200"/>
            <a:ext cx="8964488" cy="4525963"/>
          </a:xfrm>
        </p:spPr>
        <p:txBody>
          <a:bodyPr/>
          <a:lstStyle/>
          <a:p>
            <a:r>
              <a:rPr lang="en-US" dirty="0" smtClean="0"/>
              <a:t>Brent oil USD/barrel – 50% up in 18m: 75$ -&gt; 110$</a:t>
            </a:r>
            <a:endParaRPr lang="hu-H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348880"/>
            <a:ext cx="7178541" cy="4261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hu-HU" dirty="0" smtClean="0"/>
              <a:t>Ár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39341"/>
            <a:ext cx="8229600" cy="4525963"/>
          </a:xfrm>
        </p:spPr>
        <p:txBody>
          <a:bodyPr/>
          <a:lstStyle/>
          <a:p>
            <a:r>
              <a:rPr lang="hu-HU" dirty="0" smtClean="0"/>
              <a:t>Vállalat székhelyének megfelelő pénznemben kell hozni a bevételt, profitot</a:t>
            </a:r>
          </a:p>
          <a:p>
            <a:r>
              <a:rPr lang="hu-HU" dirty="0" smtClean="0"/>
              <a:t>Ha drágább az előáll</a:t>
            </a:r>
            <a:r>
              <a:rPr lang="hu-HU" dirty="0" smtClean="0">
                <a:latin typeface="Calibri"/>
                <a:cs typeface="Calibri"/>
              </a:rPr>
              <a:t>ítás...</a:t>
            </a:r>
            <a:endParaRPr lang="hu-HU" dirty="0" smtClean="0"/>
          </a:p>
          <a:p>
            <a:r>
              <a:rPr lang="hu-HU" dirty="0" smtClean="0"/>
              <a:t>Ha a forint gyengélkedik...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4625609"/>
          </a:xfrm>
        </p:spPr>
        <p:txBody>
          <a:bodyPr/>
          <a:lstStyle/>
          <a:p>
            <a:pPr>
              <a:buNone/>
            </a:pPr>
            <a:r>
              <a:rPr lang="en-US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HUF/EUR – 2yr – 10% down</a:t>
            </a:r>
            <a:endParaRPr lang="hu-HU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708920"/>
            <a:ext cx="759142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HUF/EUR – 1yr – 10% down</a:t>
            </a:r>
            <a:endParaRPr lang="hu-H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564904"/>
            <a:ext cx="7648575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hu-HU" dirty="0" smtClean="0"/>
              <a:t>Értékes</a:t>
            </a:r>
            <a:r>
              <a:rPr lang="hu-HU" dirty="0" smtClean="0">
                <a:latin typeface="Calibri"/>
                <a:cs typeface="Calibri"/>
              </a:rPr>
              <a:t>ítés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r>
              <a:rPr lang="hu-HU" dirty="0" smtClean="0"/>
              <a:t>A disztribúció, a boltokban való megjelenés költségei sem csökkennek évről évre</a:t>
            </a:r>
          </a:p>
          <a:p>
            <a:r>
              <a:rPr lang="hu-HU" dirty="0" smtClean="0"/>
              <a:t>„Árháború” a kereskedelmi láncok között</a:t>
            </a:r>
          </a:p>
          <a:p>
            <a:r>
              <a:rPr lang="hu-HU" dirty="0" smtClean="0"/>
              <a:t>Kereskedelmi partnereknek is hozni kell a profit elvárásokat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hu-HU" dirty="0" smtClean="0"/>
              <a:t>Promoció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hu-HU" dirty="0" smtClean="0"/>
              <a:t>Bevétel</a:t>
            </a:r>
          </a:p>
          <a:p>
            <a:pPr>
              <a:buNone/>
            </a:pPr>
            <a:r>
              <a:rPr lang="hu-HU" dirty="0" smtClean="0"/>
              <a:t>	-értékes</a:t>
            </a:r>
            <a:r>
              <a:rPr lang="hu-HU" dirty="0" smtClean="0">
                <a:latin typeface="Calibri"/>
                <a:cs typeface="Calibri"/>
              </a:rPr>
              <a:t>ítés ktgei</a:t>
            </a:r>
          </a:p>
          <a:p>
            <a:pPr>
              <a:buNone/>
            </a:pPr>
            <a:r>
              <a:rPr lang="hu-HU" dirty="0" smtClean="0">
                <a:latin typeface="Calibri"/>
                <a:cs typeface="Calibri"/>
              </a:rPr>
              <a:t>	-</a:t>
            </a:r>
            <a:r>
              <a:rPr lang="hu-HU" dirty="0" smtClean="0"/>
              <a:t>előáll</a:t>
            </a:r>
            <a:r>
              <a:rPr lang="hu-HU" dirty="0" smtClean="0">
                <a:latin typeface="Calibri"/>
                <a:cs typeface="Calibri"/>
              </a:rPr>
              <a:t>ítási ktg</a:t>
            </a:r>
          </a:p>
          <a:p>
            <a:pPr>
              <a:buNone/>
            </a:pPr>
            <a:r>
              <a:rPr lang="hu-HU" dirty="0" smtClean="0">
                <a:latin typeface="Calibri"/>
                <a:cs typeface="Calibri"/>
              </a:rPr>
              <a:t>	-promoció költségei</a:t>
            </a:r>
          </a:p>
          <a:p>
            <a:pPr>
              <a:buNone/>
            </a:pPr>
            <a:r>
              <a:rPr lang="hu-HU" dirty="0" smtClean="0">
                <a:latin typeface="Calibri"/>
                <a:cs typeface="Calibri"/>
              </a:rPr>
              <a:t>		= profit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Promoció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Hosszú táv vagy rövid táv</a:t>
            </a:r>
          </a:p>
          <a:p>
            <a:r>
              <a:rPr lang="hu-HU" dirty="0" smtClean="0"/>
              <a:t>Mérhetőség</a:t>
            </a:r>
          </a:p>
          <a:p>
            <a:r>
              <a:rPr lang="hu-HU" dirty="0" smtClean="0"/>
              <a:t>Média trendek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4149080"/>
            <a:ext cx="8229600" cy="4625609"/>
          </a:xfrm>
        </p:spPr>
        <p:txBody>
          <a:bodyPr/>
          <a:lstStyle/>
          <a:p>
            <a:pPr algn="r">
              <a:buNone/>
            </a:pPr>
            <a:r>
              <a:rPr lang="en-US" dirty="0" smtClean="0"/>
              <a:t>K</a:t>
            </a:r>
            <a:r>
              <a:rPr lang="hu-HU" dirty="0" smtClean="0"/>
              <a:t>öszönöm a figyelmet!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379</TotalTime>
  <Words>215</Words>
  <Application>Microsoft Office PowerPoint</Application>
  <PresentationFormat>Diavetítés a képernyőre (4:3 oldalarány)</PresentationFormat>
  <Paragraphs>51</Paragraphs>
  <Slides>13</Slides>
  <Notes>0</Notes>
  <HiddenSlides>2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13</vt:i4>
      </vt:variant>
    </vt:vector>
  </HeadingPairs>
  <TitlesOfParts>
    <vt:vector size="14" baseType="lpstr">
      <vt:lpstr>Module</vt:lpstr>
      <vt:lpstr>2012: Ígéretek nélkül</vt:lpstr>
      <vt:lpstr>Kotler/Caslione: Chaotics</vt:lpstr>
      <vt:lpstr>Milyen hatások vezérlik mindennapjainkat?</vt:lpstr>
      <vt:lpstr>Termék</vt:lpstr>
      <vt:lpstr>5. dia</vt:lpstr>
      <vt:lpstr>6. dia</vt:lpstr>
      <vt:lpstr>Ár</vt:lpstr>
      <vt:lpstr>8. dia</vt:lpstr>
      <vt:lpstr>9. dia</vt:lpstr>
      <vt:lpstr>Értékesítés</vt:lpstr>
      <vt:lpstr>Promoció</vt:lpstr>
      <vt:lpstr>Promoció</vt:lpstr>
      <vt:lpstr>13. dia</vt:lpstr>
    </vt:vector>
  </TitlesOfParts>
  <Company>Procter &amp; Gamble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karadi.r</dc:creator>
  <cp:lastModifiedBy>Milassin</cp:lastModifiedBy>
  <cp:revision>41</cp:revision>
  <dcterms:created xsi:type="dcterms:W3CDTF">2011-12-06T11:14:30Z</dcterms:created>
  <dcterms:modified xsi:type="dcterms:W3CDTF">2011-12-08T04:48:48Z</dcterms:modified>
</cp:coreProperties>
</file>