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Default Extension="fntdata" ContentType="application/x-fontdata"/>
  <Override PartName="/ppt/tags/tag29.xml" ContentType="application/vnd.openxmlformats-officedocument.presentationml.tag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commentAuthors.xml" ContentType="application/vnd.openxmlformats-officedocument.presentationml.commentAuthors+xml"/>
  <Override PartName="/ppt/charts/chart6.xml" ContentType="application/vnd.openxmlformats-officedocument.drawingml.char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4"/>
  </p:notesMasterIdLst>
  <p:sldIdLst>
    <p:sldId id="462" r:id="rId2"/>
    <p:sldId id="467" r:id="rId3"/>
    <p:sldId id="488" r:id="rId4"/>
    <p:sldId id="492" r:id="rId5"/>
    <p:sldId id="497" r:id="rId6"/>
    <p:sldId id="498" r:id="rId7"/>
    <p:sldId id="499" r:id="rId8"/>
    <p:sldId id="500" r:id="rId9"/>
    <p:sldId id="490" r:id="rId10"/>
    <p:sldId id="491" r:id="rId11"/>
    <p:sldId id="501" r:id="rId12"/>
    <p:sldId id="502" r:id="rId13"/>
  </p:sldIdLst>
  <p:sldSz cx="9144000" cy="6858000" type="screen4x3"/>
  <p:notesSz cx="6858000" cy="9144000"/>
  <p:embeddedFontLst>
    <p:embeddedFont>
      <p:font typeface="Calibri" pitchFamily="34" charset="0"/>
      <p:regular r:id="rId15"/>
      <p:bold r:id="rId16"/>
      <p:italic r:id="rId17"/>
      <p:boldItalic r:id="rId18"/>
    </p:embeddedFont>
    <p:embeddedFont>
      <p:font typeface="Wingdings 2" pitchFamily="18" charset="2"/>
      <p:regular r:id="rId19"/>
    </p:embeddedFont>
  </p:embeddedFontLst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serna Márta" initials="CSM" lastIdx="1" clrIdx="0"/>
  <p:cmAuthor id="7" name="Kovács Lívia" initials="KL" lastIdx="1" clrIdx="7"/>
  <p:cmAuthor id="1" name="Robert" initials="R" lastIdx="69" clrIdx="1"/>
  <p:cmAuthor id="2" name="Sztoriny Róbert" initials="SZR" lastIdx="6" clrIdx="2"/>
  <p:cmAuthor id="3" name="Nemes Csaba" initials="NCS" lastIdx="68" clrIdx="3"/>
  <p:cmAuthor id="4" name="Molnár Zoltán" initials="MZ" lastIdx="53" clrIdx="4"/>
  <p:cmAuthor id="5" name="Szirmai Zsombor" initials="SZZS" lastIdx="1" clrIdx="5"/>
  <p:cmAuthor id="6" name="Galla Krisztina" initials="GK" lastIdx="1" clrIdx="6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309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720" autoAdjust="0"/>
    <p:restoredTop sz="91017" autoAdjust="0"/>
  </p:normalViewPr>
  <p:slideViewPr>
    <p:cSldViewPr snapToGrid="0" snapToObjects="1" showGuides="1">
      <p:cViewPr varScale="1">
        <p:scale>
          <a:sx n="89" d="100"/>
          <a:sy n="89" d="100"/>
        </p:scale>
        <p:origin x="-1374" y="-102"/>
      </p:cViewPr>
      <p:guideLst>
        <p:guide orient="horz" pos="424"/>
        <p:guide orient="horz" pos="3223"/>
        <p:guide orient="horz" pos="2885"/>
        <p:guide orient="horz" pos="2410"/>
        <p:guide orient="horz" pos="4319"/>
        <p:guide orient="horz" pos="1578"/>
        <p:guide orient="horz" pos="2163"/>
        <p:guide orient="horz" pos="1546"/>
        <p:guide pos="2878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u-HU"/>
  <c:chart>
    <c:plotArea>
      <c:layout/>
      <c:barChart>
        <c:barDir val="col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2008 I. 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bg2"/>
              </a:solidFill>
            </a:ln>
          </c:spPr>
          <c:dLbls>
            <c:txPr>
              <a:bodyPr/>
              <a:lstStyle/>
              <a:p>
                <a:pPr>
                  <a:defRPr sz="1600"/>
                </a:pPr>
                <a:endParaRPr lang="hu-HU"/>
              </a:p>
            </c:txPr>
            <c:showVal val="1"/>
          </c:dLbls>
          <c:cat>
            <c:strRef>
              <c:f>Munka1!$A$2:$A$3</c:f>
              <c:strCache>
                <c:ptCount val="2"/>
                <c:pt idx="0">
                  <c:v>Tökéletesen elegendő információkkal rendelkezem</c:v>
                </c:pt>
                <c:pt idx="1">
                  <c:v>Kevés információval rendelkezem</c:v>
                </c:pt>
              </c:strCache>
            </c:strRef>
          </c:cat>
          <c:val>
            <c:numRef>
              <c:f>Munka1!$B$2:$B$3</c:f>
              <c:numCache>
                <c:formatCode>General</c:formatCode>
                <c:ptCount val="2"/>
                <c:pt idx="0">
                  <c:v>26</c:v>
                </c:pt>
                <c:pt idx="1">
                  <c:v>20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2008 II.</c:v>
                </c:pt>
              </c:strCache>
            </c:strRef>
          </c:tx>
          <c:spPr>
            <a:ln>
              <a:solidFill>
                <a:schemeClr val="bg2"/>
              </a:solidFill>
            </a:ln>
          </c:spPr>
          <c:dLbls>
            <c:txPr>
              <a:bodyPr/>
              <a:lstStyle/>
              <a:p>
                <a:pPr>
                  <a:defRPr sz="1600"/>
                </a:pPr>
                <a:endParaRPr lang="hu-HU"/>
              </a:p>
            </c:txPr>
            <c:showVal val="1"/>
          </c:dLbls>
          <c:cat>
            <c:strRef>
              <c:f>Munka1!$A$2:$A$3</c:f>
              <c:strCache>
                <c:ptCount val="2"/>
                <c:pt idx="0">
                  <c:v>Tökéletesen elegendő információkkal rendelkezem</c:v>
                </c:pt>
                <c:pt idx="1">
                  <c:v>Kevés információval rendelkezem</c:v>
                </c:pt>
              </c:strCache>
            </c:strRef>
          </c:cat>
          <c:val>
            <c:numRef>
              <c:f>Munka1!$C$2:$C$3</c:f>
              <c:numCache>
                <c:formatCode>General</c:formatCode>
                <c:ptCount val="2"/>
                <c:pt idx="0">
                  <c:v>15</c:v>
                </c:pt>
                <c:pt idx="1">
                  <c:v>26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2009. I. </c:v>
                </c:pt>
              </c:strCache>
            </c:strRef>
          </c:tx>
          <c:spPr>
            <a:ln>
              <a:solidFill>
                <a:schemeClr val="bg2"/>
              </a:solidFill>
            </a:ln>
          </c:spPr>
          <c:dLbls>
            <c:txPr>
              <a:bodyPr/>
              <a:lstStyle/>
              <a:p>
                <a:pPr>
                  <a:defRPr sz="1600"/>
                </a:pPr>
                <a:endParaRPr lang="hu-HU"/>
              </a:p>
            </c:txPr>
            <c:showVal val="1"/>
          </c:dLbls>
          <c:cat>
            <c:strRef>
              <c:f>Munka1!$A$2:$A$3</c:f>
              <c:strCache>
                <c:ptCount val="2"/>
                <c:pt idx="0">
                  <c:v>Tökéletesen elegendő információkkal rendelkezem</c:v>
                </c:pt>
                <c:pt idx="1">
                  <c:v>Kevés információval rendelkezem</c:v>
                </c:pt>
              </c:strCache>
            </c:strRef>
          </c:cat>
          <c:val>
            <c:numRef>
              <c:f>Munka1!$D$2:$D$3</c:f>
              <c:numCache>
                <c:formatCode>General</c:formatCode>
                <c:ptCount val="2"/>
                <c:pt idx="0">
                  <c:v>18</c:v>
                </c:pt>
                <c:pt idx="1">
                  <c:v>25</c:v>
                </c:pt>
              </c:numCache>
            </c:numRef>
          </c:val>
        </c:ser>
        <c:overlap val="-14"/>
        <c:axId val="72148096"/>
        <c:axId val="72149632"/>
      </c:barChart>
      <c:catAx>
        <c:axId val="7214809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72149632"/>
        <c:crosses val="autoZero"/>
        <c:auto val="1"/>
        <c:lblAlgn val="ctr"/>
        <c:lblOffset val="100"/>
      </c:catAx>
      <c:valAx>
        <c:axId val="72149632"/>
        <c:scaling>
          <c:orientation val="minMax"/>
        </c:scaling>
        <c:delete val="1"/>
        <c:axPos val="l"/>
        <c:numFmt formatCode="General" sourceLinked="1"/>
        <c:tickLblPos val="none"/>
        <c:crossAx val="72148096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txPr>
        <a:bodyPr/>
        <a:lstStyle/>
        <a:p>
          <a:pPr>
            <a:defRPr sz="1600"/>
          </a:pPr>
          <a:endParaRPr lang="hu-HU"/>
        </a:p>
      </c:txPr>
    </c:legend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>
        <c:manualLayout>
          <c:layoutTarget val="inner"/>
          <c:xMode val="edge"/>
          <c:yMode val="edge"/>
          <c:x val="2.0632218520491293E-2"/>
          <c:y val="4.214426363062046E-2"/>
          <c:w val="0.93515588464988608"/>
          <c:h val="0.56057802350870156"/>
        </c:manualLayout>
      </c:layout>
      <c:barChart>
        <c:barDir val="col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2008 I. 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bg2"/>
              </a:solidFill>
            </a:ln>
          </c:spPr>
          <c:dLbls>
            <c:txPr>
              <a:bodyPr/>
              <a:lstStyle/>
              <a:p>
                <a:pPr>
                  <a:defRPr sz="1600"/>
                </a:pPr>
                <a:endParaRPr lang="hu-HU"/>
              </a:p>
            </c:txPr>
            <c:showVal val="1"/>
          </c:dLbls>
          <c:cat>
            <c:strRef>
              <c:f>Munka1!$A$2:$A$3</c:f>
              <c:strCache>
                <c:ptCount val="2"/>
                <c:pt idx="0">
                  <c:v>Nehéz bankot választani</c:v>
                </c:pt>
                <c:pt idx="1">
                  <c:v>Könnyű bankot választáni</c:v>
                </c:pt>
              </c:strCache>
            </c:strRef>
          </c:cat>
          <c:val>
            <c:numRef>
              <c:f>Munka1!$B$2:$B$3</c:f>
              <c:numCache>
                <c:formatCode>General</c:formatCode>
                <c:ptCount val="2"/>
                <c:pt idx="0">
                  <c:v>10</c:v>
                </c:pt>
                <c:pt idx="1">
                  <c:v>62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2008 II.</c:v>
                </c:pt>
              </c:strCache>
            </c:strRef>
          </c:tx>
          <c:spPr>
            <a:ln>
              <a:solidFill>
                <a:schemeClr val="bg2"/>
              </a:solidFill>
            </a:ln>
          </c:spPr>
          <c:dLbls>
            <c:txPr>
              <a:bodyPr/>
              <a:lstStyle/>
              <a:p>
                <a:pPr>
                  <a:defRPr sz="1600"/>
                </a:pPr>
                <a:endParaRPr lang="hu-HU"/>
              </a:p>
            </c:txPr>
            <c:showVal val="1"/>
          </c:dLbls>
          <c:cat>
            <c:strRef>
              <c:f>Munka1!$A$2:$A$3</c:f>
              <c:strCache>
                <c:ptCount val="2"/>
                <c:pt idx="0">
                  <c:v>Nehéz bankot választani</c:v>
                </c:pt>
                <c:pt idx="1">
                  <c:v>Könnyű bankot választáni</c:v>
                </c:pt>
              </c:strCache>
            </c:strRef>
          </c:cat>
          <c:val>
            <c:numRef>
              <c:f>Munka1!$C$2:$C$3</c:f>
              <c:numCache>
                <c:formatCode>General</c:formatCode>
                <c:ptCount val="2"/>
                <c:pt idx="0">
                  <c:v>13</c:v>
                </c:pt>
                <c:pt idx="1">
                  <c:v>60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2009. I. </c:v>
                </c:pt>
              </c:strCache>
            </c:strRef>
          </c:tx>
          <c:spPr>
            <a:ln>
              <a:solidFill>
                <a:schemeClr val="bg2"/>
              </a:solidFill>
            </a:ln>
          </c:spPr>
          <c:dLbls>
            <c:txPr>
              <a:bodyPr/>
              <a:lstStyle/>
              <a:p>
                <a:pPr>
                  <a:defRPr sz="1600"/>
                </a:pPr>
                <a:endParaRPr lang="hu-HU"/>
              </a:p>
            </c:txPr>
            <c:showVal val="1"/>
          </c:dLbls>
          <c:cat>
            <c:strRef>
              <c:f>Munka1!$A$2:$A$3</c:f>
              <c:strCache>
                <c:ptCount val="2"/>
                <c:pt idx="0">
                  <c:v>Nehéz bankot választani</c:v>
                </c:pt>
                <c:pt idx="1">
                  <c:v>Könnyű bankot választáni</c:v>
                </c:pt>
              </c:strCache>
            </c:strRef>
          </c:cat>
          <c:val>
            <c:numRef>
              <c:f>Munka1!$D$2:$D$3</c:f>
              <c:numCache>
                <c:formatCode>General</c:formatCode>
                <c:ptCount val="2"/>
                <c:pt idx="0">
                  <c:v>18</c:v>
                </c:pt>
                <c:pt idx="1">
                  <c:v>53</c:v>
                </c:pt>
              </c:numCache>
            </c:numRef>
          </c:val>
        </c:ser>
        <c:overlap val="-17"/>
        <c:axId val="74179328"/>
        <c:axId val="74180864"/>
      </c:barChart>
      <c:catAx>
        <c:axId val="7417932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74180864"/>
        <c:crosses val="autoZero"/>
        <c:auto val="1"/>
        <c:lblAlgn val="ctr"/>
        <c:lblOffset val="100"/>
      </c:catAx>
      <c:valAx>
        <c:axId val="74180864"/>
        <c:scaling>
          <c:orientation val="minMax"/>
        </c:scaling>
        <c:delete val="1"/>
        <c:axPos val="l"/>
        <c:numFmt formatCode="General" sourceLinked="1"/>
        <c:tickLblPos val="none"/>
        <c:crossAx val="74179328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txPr>
        <a:bodyPr/>
        <a:lstStyle/>
        <a:p>
          <a:pPr>
            <a:defRPr sz="1600"/>
          </a:pPr>
          <a:endParaRPr lang="hu-HU"/>
        </a:p>
      </c:txPr>
    </c:legend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/>
      <c:barChart>
        <c:barDir val="col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2008 I. </c:v>
                </c:pt>
              </c:strCache>
            </c:strRef>
          </c:tx>
          <c:spPr>
            <a:ln>
              <a:solidFill>
                <a:schemeClr val="bg2"/>
              </a:solidFill>
            </a:ln>
          </c:spPr>
          <c:dLbls>
            <c:txPr>
              <a:bodyPr/>
              <a:lstStyle/>
              <a:p>
                <a:pPr>
                  <a:defRPr sz="1600"/>
                </a:pPr>
                <a:endParaRPr lang="hu-HU"/>
              </a:p>
            </c:txPr>
            <c:showVal val="1"/>
          </c:dLbls>
          <c:cat>
            <c:strRef>
              <c:f>Munka1!$A$2:$A$3</c:f>
              <c:strCache>
                <c:ptCount val="2"/>
                <c:pt idx="0">
                  <c:v>Egyaltalán nem érez különbséget</c:v>
                </c:pt>
                <c:pt idx="1">
                  <c:v>Lényegi különbséget érez</c:v>
                </c:pt>
              </c:strCache>
            </c:strRef>
          </c:cat>
          <c:val>
            <c:numRef>
              <c:f>Munka1!$B$2:$B$3</c:f>
              <c:numCache>
                <c:formatCode>General</c:formatCode>
                <c:ptCount val="2"/>
                <c:pt idx="0">
                  <c:v>17</c:v>
                </c:pt>
                <c:pt idx="1">
                  <c:v>25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2008 II.</c:v>
                </c:pt>
              </c:strCache>
            </c:strRef>
          </c:tx>
          <c:spPr>
            <a:ln>
              <a:solidFill>
                <a:schemeClr val="bg2"/>
              </a:solidFill>
            </a:ln>
          </c:spPr>
          <c:dLbls>
            <c:txPr>
              <a:bodyPr/>
              <a:lstStyle/>
              <a:p>
                <a:pPr>
                  <a:defRPr sz="1600"/>
                </a:pPr>
                <a:endParaRPr lang="hu-HU"/>
              </a:p>
            </c:txPr>
            <c:showVal val="1"/>
          </c:dLbls>
          <c:cat>
            <c:strRef>
              <c:f>Munka1!$A$2:$A$3</c:f>
              <c:strCache>
                <c:ptCount val="2"/>
                <c:pt idx="0">
                  <c:v>Egyaltalán nem érez különbséget</c:v>
                </c:pt>
                <c:pt idx="1">
                  <c:v>Lényegi különbséget érez</c:v>
                </c:pt>
              </c:strCache>
            </c:strRef>
          </c:cat>
          <c:val>
            <c:numRef>
              <c:f>Munka1!$C$2:$C$3</c:f>
              <c:numCache>
                <c:formatCode>General</c:formatCode>
                <c:ptCount val="2"/>
                <c:pt idx="0">
                  <c:v>13</c:v>
                </c:pt>
                <c:pt idx="1">
                  <c:v>23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2009. I. </c:v>
                </c:pt>
              </c:strCache>
            </c:strRef>
          </c:tx>
          <c:spPr>
            <a:ln>
              <a:solidFill>
                <a:schemeClr val="bg2"/>
              </a:solidFill>
            </a:ln>
          </c:spPr>
          <c:dLbls>
            <c:txPr>
              <a:bodyPr/>
              <a:lstStyle/>
              <a:p>
                <a:pPr>
                  <a:defRPr sz="1600"/>
                </a:pPr>
                <a:endParaRPr lang="hu-HU"/>
              </a:p>
            </c:txPr>
            <c:showVal val="1"/>
          </c:dLbls>
          <c:cat>
            <c:strRef>
              <c:f>Munka1!$A$2:$A$3</c:f>
              <c:strCache>
                <c:ptCount val="2"/>
                <c:pt idx="0">
                  <c:v>Egyaltalán nem érez különbséget</c:v>
                </c:pt>
                <c:pt idx="1">
                  <c:v>Lényegi különbséget érez</c:v>
                </c:pt>
              </c:strCache>
            </c:strRef>
          </c:cat>
          <c:val>
            <c:numRef>
              <c:f>Munka1!$D$2:$D$3</c:f>
              <c:numCache>
                <c:formatCode>General</c:formatCode>
                <c:ptCount val="2"/>
                <c:pt idx="0">
                  <c:v>16</c:v>
                </c:pt>
                <c:pt idx="1">
                  <c:v>23</c:v>
                </c:pt>
              </c:numCache>
            </c:numRef>
          </c:val>
        </c:ser>
        <c:overlap val="-13"/>
        <c:axId val="91456640"/>
        <c:axId val="91458176"/>
      </c:barChart>
      <c:catAx>
        <c:axId val="9145664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91458176"/>
        <c:crosses val="autoZero"/>
        <c:auto val="1"/>
        <c:lblAlgn val="ctr"/>
        <c:lblOffset val="100"/>
      </c:catAx>
      <c:valAx>
        <c:axId val="91458176"/>
        <c:scaling>
          <c:orientation val="minMax"/>
        </c:scaling>
        <c:delete val="1"/>
        <c:axPos val="l"/>
        <c:numFmt formatCode="General" sourceLinked="1"/>
        <c:tickLblPos val="none"/>
        <c:crossAx val="91456640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txPr>
        <a:bodyPr/>
        <a:lstStyle/>
        <a:p>
          <a:pPr>
            <a:defRPr sz="1600"/>
          </a:pPr>
          <a:endParaRPr lang="hu-HU"/>
        </a:p>
      </c:txPr>
    </c:legend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>
        <c:manualLayout>
          <c:layoutTarget val="inner"/>
          <c:xMode val="edge"/>
          <c:yMode val="edge"/>
          <c:x val="2.0632218520491311E-2"/>
          <c:y val="4.214426363062046E-2"/>
          <c:w val="0.93515588464988653"/>
          <c:h val="0.56057802350870189"/>
        </c:manualLayout>
      </c:layout>
      <c:barChart>
        <c:barDir val="col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2008 I. </c:v>
                </c:pt>
              </c:strCache>
            </c:strRef>
          </c:tx>
          <c:spPr>
            <a:ln>
              <a:solidFill>
                <a:schemeClr val="bg2"/>
              </a:solidFill>
            </a:ln>
          </c:spPr>
          <c:dLbls>
            <c:txPr>
              <a:bodyPr/>
              <a:lstStyle/>
              <a:p>
                <a:pPr>
                  <a:defRPr sz="1600"/>
                </a:pPr>
                <a:endParaRPr lang="hu-HU"/>
              </a:p>
            </c:txPr>
            <c:showVal val="1"/>
          </c:dLbls>
          <c:cat>
            <c:strRef>
              <c:f>Munka1!$A$2:$A$3</c:f>
              <c:strCache>
                <c:ptCount val="2"/>
                <c:pt idx="0">
                  <c:v>Egyáltalán nem érez különbséget</c:v>
                </c:pt>
                <c:pt idx="1">
                  <c:v>Lényegi különbséget érez</c:v>
                </c:pt>
              </c:strCache>
            </c:strRef>
          </c:cat>
          <c:val>
            <c:numRef>
              <c:f>Munka1!$B$2:$B$3</c:f>
              <c:numCache>
                <c:formatCode>General</c:formatCode>
                <c:ptCount val="2"/>
                <c:pt idx="0">
                  <c:v>13</c:v>
                </c:pt>
                <c:pt idx="1">
                  <c:v>21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2008 II.</c:v>
                </c:pt>
              </c:strCache>
            </c:strRef>
          </c:tx>
          <c:spPr>
            <a:ln>
              <a:solidFill>
                <a:schemeClr val="bg2"/>
              </a:solidFill>
            </a:ln>
          </c:spPr>
          <c:dLbls>
            <c:txPr>
              <a:bodyPr/>
              <a:lstStyle/>
              <a:p>
                <a:pPr>
                  <a:defRPr sz="1600"/>
                </a:pPr>
                <a:endParaRPr lang="hu-HU"/>
              </a:p>
            </c:txPr>
            <c:showVal val="1"/>
          </c:dLbls>
          <c:cat>
            <c:strRef>
              <c:f>Munka1!$A$2:$A$3</c:f>
              <c:strCache>
                <c:ptCount val="2"/>
                <c:pt idx="0">
                  <c:v>Egyáltalán nem érez különbséget</c:v>
                </c:pt>
                <c:pt idx="1">
                  <c:v>Lényegi különbséget érez</c:v>
                </c:pt>
              </c:strCache>
            </c:strRef>
          </c:cat>
          <c:val>
            <c:numRef>
              <c:f>Munka1!$C$2:$C$3</c:f>
              <c:numCache>
                <c:formatCode>General</c:formatCode>
                <c:ptCount val="2"/>
                <c:pt idx="0">
                  <c:v>11</c:v>
                </c:pt>
                <c:pt idx="1">
                  <c:v>24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2009. I. </c:v>
                </c:pt>
              </c:strCache>
            </c:strRef>
          </c:tx>
          <c:spPr>
            <a:ln>
              <a:solidFill>
                <a:schemeClr val="bg2"/>
              </a:solidFill>
            </a:ln>
          </c:spPr>
          <c:dLbls>
            <c:txPr>
              <a:bodyPr/>
              <a:lstStyle/>
              <a:p>
                <a:pPr>
                  <a:defRPr sz="1600"/>
                </a:pPr>
                <a:endParaRPr lang="hu-HU"/>
              </a:p>
            </c:txPr>
            <c:showVal val="1"/>
          </c:dLbls>
          <c:cat>
            <c:strRef>
              <c:f>Munka1!$A$2:$A$3</c:f>
              <c:strCache>
                <c:ptCount val="2"/>
                <c:pt idx="0">
                  <c:v>Egyáltalán nem érez különbséget</c:v>
                </c:pt>
                <c:pt idx="1">
                  <c:v>Lényegi különbséget érez</c:v>
                </c:pt>
              </c:strCache>
            </c:strRef>
          </c:cat>
          <c:val>
            <c:numRef>
              <c:f>Munka1!$D$2:$D$3</c:f>
              <c:numCache>
                <c:formatCode>General</c:formatCode>
                <c:ptCount val="2"/>
                <c:pt idx="0">
                  <c:v>14</c:v>
                </c:pt>
                <c:pt idx="1">
                  <c:v>20</c:v>
                </c:pt>
              </c:numCache>
            </c:numRef>
          </c:val>
        </c:ser>
        <c:overlap val="-16"/>
        <c:axId val="91550464"/>
        <c:axId val="91552000"/>
      </c:barChart>
      <c:catAx>
        <c:axId val="9155046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91552000"/>
        <c:crosses val="autoZero"/>
        <c:auto val="1"/>
        <c:lblAlgn val="ctr"/>
        <c:lblOffset val="100"/>
      </c:catAx>
      <c:valAx>
        <c:axId val="91552000"/>
        <c:scaling>
          <c:orientation val="minMax"/>
        </c:scaling>
        <c:delete val="1"/>
        <c:axPos val="l"/>
        <c:numFmt formatCode="General" sourceLinked="1"/>
        <c:tickLblPos val="none"/>
        <c:crossAx val="91550464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txPr>
        <a:bodyPr/>
        <a:lstStyle/>
        <a:p>
          <a:pPr>
            <a:defRPr sz="1600"/>
          </a:pPr>
          <a:endParaRPr lang="hu-HU"/>
        </a:p>
      </c:txPr>
    </c:legend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Oszlop1</c:v>
                </c:pt>
              </c:strCache>
            </c:strRef>
          </c:tx>
          <c:spPr>
            <a:ln>
              <a:solidFill>
                <a:schemeClr val="bg2"/>
              </a:solidFill>
            </a:ln>
          </c:spPr>
          <c:dLbls>
            <c:showVal val="1"/>
          </c:dLbls>
          <c:cat>
            <c:strRef>
              <c:f>Munka1!$A$2:$A$3</c:f>
              <c:strCache>
                <c:ptCount val="2"/>
                <c:pt idx="0">
                  <c:v>Nem olvasta át a szerződést/kondíciókat</c:v>
                </c:pt>
                <c:pt idx="1">
                  <c:v>Vannak nem várt költségek</c:v>
                </c:pt>
              </c:strCache>
            </c:strRef>
          </c:cat>
          <c:val>
            <c:numRef>
              <c:f>Munka1!$B$2:$B$3</c:f>
              <c:numCache>
                <c:formatCode>General</c:formatCode>
                <c:ptCount val="2"/>
                <c:pt idx="0">
                  <c:v>31</c:v>
                </c:pt>
                <c:pt idx="1">
                  <c:v>52</c:v>
                </c:pt>
              </c:numCache>
            </c:numRef>
          </c:val>
        </c:ser>
        <c:axId val="91625728"/>
        <c:axId val="91639808"/>
      </c:barChart>
      <c:catAx>
        <c:axId val="9162572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100"/>
            </a:pPr>
            <a:endParaRPr lang="hu-HU"/>
          </a:p>
        </c:txPr>
        <c:crossAx val="91639808"/>
        <c:crosses val="autoZero"/>
        <c:auto val="1"/>
        <c:lblAlgn val="ctr"/>
        <c:lblOffset val="100"/>
      </c:catAx>
      <c:valAx>
        <c:axId val="91639808"/>
        <c:scaling>
          <c:orientation val="minMax"/>
        </c:scaling>
        <c:delete val="1"/>
        <c:axPos val="l"/>
        <c:numFmt formatCode="General" sourceLinked="1"/>
        <c:tickLblPos val="none"/>
        <c:crossAx val="91625728"/>
        <c:crosses val="autoZero"/>
        <c:crossBetween val="between"/>
      </c:valAx>
      <c:spPr>
        <a:noFill/>
        <a:ln w="25400">
          <a:noFill/>
        </a:ln>
      </c:spPr>
    </c:plotArea>
    <c:plotVisOnly val="1"/>
  </c:chart>
  <c:txPr>
    <a:bodyPr/>
    <a:lstStyle/>
    <a:p>
      <a:pPr>
        <a:defRPr sz="1600"/>
      </a:pPr>
      <a:endParaRPr lang="hu-H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Próbavásárlás során megtörént</c:v>
                </c:pt>
              </c:strCache>
            </c:strRef>
          </c:tx>
          <c:spPr>
            <a:ln>
              <a:solidFill>
                <a:schemeClr val="bg2"/>
              </a:solidFill>
            </a:ln>
          </c:spPr>
          <c:dLbls>
            <c:txPr>
              <a:bodyPr/>
              <a:lstStyle/>
              <a:p>
                <a:pPr>
                  <a:defRPr sz="1600"/>
                </a:pPr>
                <a:endParaRPr lang="hu-HU"/>
              </a:p>
            </c:txPr>
            <c:showVal val="1"/>
          </c:dLbls>
          <c:cat>
            <c:strRef>
              <c:f>Munka1!$A$2:$A$5</c:f>
              <c:strCache>
                <c:ptCount val="4"/>
                <c:pt idx="0">
                  <c:v>Kondíciós lista átadás</c:v>
                </c:pt>
                <c:pt idx="1">
                  <c:v>Említett költségtételek aránya az összesből</c:v>
                </c:pt>
                <c:pt idx="2">
                  <c:v>Pontos tájékoztatás a kamatmentes periódusról</c:v>
                </c:pt>
                <c:pt idx="3">
                  <c:v>Pontos tájékoztatás a készpénzfelvétel költségeiről</c:v>
                </c:pt>
              </c:strCache>
            </c:strRef>
          </c:cat>
          <c:val>
            <c:numRef>
              <c:f>Munka1!$B$2:$B$5</c:f>
              <c:numCache>
                <c:formatCode>General</c:formatCode>
                <c:ptCount val="4"/>
                <c:pt idx="0">
                  <c:v>40</c:v>
                </c:pt>
                <c:pt idx="1">
                  <c:v>43</c:v>
                </c:pt>
                <c:pt idx="2">
                  <c:v>47</c:v>
                </c:pt>
                <c:pt idx="3">
                  <c:v>72</c:v>
                </c:pt>
              </c:numCache>
            </c:numRef>
          </c:val>
        </c:ser>
        <c:axId val="91821952"/>
        <c:axId val="91823488"/>
      </c:barChart>
      <c:catAx>
        <c:axId val="9182195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100"/>
            </a:pPr>
            <a:endParaRPr lang="hu-HU"/>
          </a:p>
        </c:txPr>
        <c:crossAx val="91823488"/>
        <c:crosses val="autoZero"/>
        <c:auto val="1"/>
        <c:lblAlgn val="ctr"/>
        <c:lblOffset val="100"/>
      </c:catAx>
      <c:valAx>
        <c:axId val="91823488"/>
        <c:scaling>
          <c:orientation val="minMax"/>
        </c:scaling>
        <c:delete val="1"/>
        <c:axPos val="l"/>
        <c:numFmt formatCode="General" sourceLinked="1"/>
        <c:tickLblPos val="none"/>
        <c:crossAx val="91821952"/>
        <c:crosses val="autoZero"/>
        <c:crossBetween val="between"/>
      </c:valAx>
      <c:spPr>
        <a:noFill/>
        <a:ln w="25400">
          <a:noFill/>
        </a:ln>
      </c:spPr>
    </c:plotArea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3C8731-05E9-4638-A9B6-ED41EC711379}" type="datetimeFigureOut">
              <a:rPr lang="hu-HU" smtClean="0"/>
              <a:pPr/>
              <a:t>2009.10.20.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AB67B6-2946-4E01-BAF6-92B38974338B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 hasCustomPrompt="1"/>
          </p:nvPr>
        </p:nvSpPr>
        <p:spPr>
          <a:xfrm>
            <a:off x="395288" y="1142984"/>
            <a:ext cx="5818200" cy="461665"/>
          </a:xfrm>
        </p:spPr>
        <p:txBody>
          <a:bodyPr wrap="square" lIns="0" tIns="0" rIns="0" bIns="0">
            <a:spAutoFit/>
          </a:bodyPr>
          <a:lstStyle>
            <a:lvl1pPr algn="l">
              <a:defRPr sz="3000" b="1" cap="none" normalizeH="0" baseline="0">
                <a:solidFill>
                  <a:srgbClr val="303090"/>
                </a:solidFill>
              </a:defRPr>
            </a:lvl1pPr>
          </a:lstStyle>
          <a:p>
            <a:r>
              <a:rPr lang="hu-HU" dirty="0" smtClean="0"/>
              <a:t>Dokumentum címe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 hasCustomPrompt="1"/>
          </p:nvPr>
        </p:nvSpPr>
        <p:spPr>
          <a:xfrm>
            <a:off x="395288" y="2500306"/>
            <a:ext cx="3246432" cy="246221"/>
          </a:xfrm>
        </p:spPr>
        <p:txBody>
          <a:bodyPr wrap="square" lIns="0" tIns="0" rIns="0" bIns="0" anchor="ctr" anchorCtr="0">
            <a:spAutoFit/>
          </a:bodyPr>
          <a:lstStyle>
            <a:lvl1pPr marL="0" indent="0" algn="l">
              <a:buNone/>
              <a:defRPr sz="1600" b="1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 smtClean="0"/>
              <a:t>A találkozó típusa</a:t>
            </a:r>
          </a:p>
        </p:txBody>
      </p:sp>
      <p:grpSp>
        <p:nvGrpSpPr>
          <p:cNvPr id="23" name="Csoportba foglalás 22"/>
          <p:cNvGrpSpPr/>
          <p:nvPr userDrawn="1"/>
        </p:nvGrpSpPr>
        <p:grpSpPr>
          <a:xfrm>
            <a:off x="6500826" y="0"/>
            <a:ext cx="1571636" cy="6143644"/>
            <a:chOff x="3250413" y="357178"/>
            <a:chExt cx="1571636" cy="6143644"/>
          </a:xfrm>
        </p:grpSpPr>
        <p:pic>
          <p:nvPicPr>
            <p:cNvPr id="7" name="Picture 2" descr="PPT032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 l="71094" t="71875" r="11718" b="10416"/>
            <a:stretch>
              <a:fillRect/>
            </a:stretch>
          </p:blipFill>
          <p:spPr bwMode="auto">
            <a:xfrm>
              <a:off x="3250413" y="5286376"/>
              <a:ext cx="1571636" cy="1214446"/>
            </a:xfrm>
            <a:prstGeom prst="rect">
              <a:avLst/>
            </a:prstGeom>
            <a:noFill/>
          </p:spPr>
        </p:pic>
        <p:grpSp>
          <p:nvGrpSpPr>
            <p:cNvPr id="22" name="Csoportba foglalás 21"/>
            <p:cNvGrpSpPr/>
            <p:nvPr userDrawn="1"/>
          </p:nvGrpSpPr>
          <p:grpSpPr>
            <a:xfrm>
              <a:off x="3305981" y="357178"/>
              <a:ext cx="1460500" cy="5076000"/>
              <a:chOff x="3305981" y="357178"/>
              <a:chExt cx="1460500" cy="5076000"/>
            </a:xfrm>
          </p:grpSpPr>
          <p:sp>
            <p:nvSpPr>
              <p:cNvPr id="10" name="Téglalap 9"/>
              <p:cNvSpPr/>
              <p:nvPr userDrawn="1"/>
            </p:nvSpPr>
            <p:spPr>
              <a:xfrm>
                <a:off x="3305981" y="357178"/>
                <a:ext cx="1460500" cy="5076000"/>
              </a:xfrm>
              <a:prstGeom prst="rect">
                <a:avLst/>
              </a:prstGeom>
              <a:gradFill flip="none" rotWithShape="1">
                <a:gsLst>
                  <a:gs pos="55000">
                    <a:srgbClr val="292F69"/>
                  </a:gs>
                  <a:gs pos="89000">
                    <a:srgbClr val="E7E6EE"/>
                  </a:gs>
                  <a:gs pos="98000">
                    <a:schemeClr val="bg1"/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hu-HU"/>
              </a:p>
            </p:txBody>
          </p:sp>
          <p:cxnSp>
            <p:nvCxnSpPr>
              <p:cNvPr id="11" name="Egyenes összekötő 10"/>
              <p:cNvCxnSpPr/>
              <p:nvPr userDrawn="1"/>
            </p:nvCxnSpPr>
            <p:spPr>
              <a:xfrm>
                <a:off x="4640481" y="608002"/>
                <a:ext cx="126000" cy="1"/>
              </a:xfrm>
              <a:prstGeom prst="line">
                <a:avLst/>
              </a:prstGeom>
              <a:ln w="19050" cap="rnd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Egyenes összekötő 11"/>
              <p:cNvCxnSpPr/>
              <p:nvPr userDrawn="1"/>
            </p:nvCxnSpPr>
            <p:spPr>
              <a:xfrm>
                <a:off x="4640481" y="1050916"/>
                <a:ext cx="126000" cy="1"/>
              </a:xfrm>
              <a:prstGeom prst="line">
                <a:avLst/>
              </a:prstGeom>
              <a:ln w="19050" cap="rnd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Egyenes összekötő 12"/>
              <p:cNvCxnSpPr/>
              <p:nvPr userDrawn="1"/>
            </p:nvCxnSpPr>
            <p:spPr>
              <a:xfrm>
                <a:off x="4640481" y="1495416"/>
                <a:ext cx="126000" cy="1"/>
              </a:xfrm>
              <a:prstGeom prst="line">
                <a:avLst/>
              </a:prstGeom>
              <a:ln w="19050" cap="rnd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Egyenes összekötő 13"/>
              <p:cNvCxnSpPr/>
              <p:nvPr userDrawn="1"/>
            </p:nvCxnSpPr>
            <p:spPr>
              <a:xfrm>
                <a:off x="4640481" y="1941503"/>
                <a:ext cx="126000" cy="1"/>
              </a:xfrm>
              <a:prstGeom prst="line">
                <a:avLst/>
              </a:prstGeom>
              <a:ln w="19050" cap="rnd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Egyenes összekötő 14"/>
              <p:cNvCxnSpPr/>
              <p:nvPr userDrawn="1"/>
            </p:nvCxnSpPr>
            <p:spPr>
              <a:xfrm>
                <a:off x="4640481" y="2384416"/>
                <a:ext cx="126000" cy="1"/>
              </a:xfrm>
              <a:prstGeom prst="line">
                <a:avLst/>
              </a:prstGeom>
              <a:ln w="19050" cap="rnd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Egyenes összekötő 15"/>
              <p:cNvCxnSpPr/>
              <p:nvPr userDrawn="1"/>
            </p:nvCxnSpPr>
            <p:spPr>
              <a:xfrm>
                <a:off x="4640481" y="2828915"/>
                <a:ext cx="126000" cy="1"/>
              </a:xfrm>
              <a:prstGeom prst="line">
                <a:avLst/>
              </a:prstGeom>
              <a:ln w="19050" cap="rnd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Egyenes összekötő 16"/>
              <p:cNvCxnSpPr/>
              <p:nvPr userDrawn="1"/>
            </p:nvCxnSpPr>
            <p:spPr>
              <a:xfrm>
                <a:off x="4640481" y="3271828"/>
                <a:ext cx="126000" cy="1"/>
              </a:xfrm>
              <a:prstGeom prst="line">
                <a:avLst/>
              </a:prstGeom>
              <a:ln w="19050" cap="rnd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Egyenes összekötő 17"/>
              <p:cNvCxnSpPr/>
              <p:nvPr userDrawn="1"/>
            </p:nvCxnSpPr>
            <p:spPr>
              <a:xfrm>
                <a:off x="4640481" y="3711565"/>
                <a:ext cx="126000" cy="1"/>
              </a:xfrm>
              <a:prstGeom prst="line">
                <a:avLst/>
              </a:prstGeom>
              <a:ln w="19050" cap="rnd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Egyenes összekötő 18"/>
              <p:cNvCxnSpPr/>
              <p:nvPr userDrawn="1"/>
            </p:nvCxnSpPr>
            <p:spPr>
              <a:xfrm>
                <a:off x="4640481" y="4160828"/>
                <a:ext cx="126000" cy="1"/>
              </a:xfrm>
              <a:prstGeom prst="line">
                <a:avLst/>
              </a:prstGeom>
              <a:ln w="19050" cap="rnd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Egyenes összekötő 19"/>
              <p:cNvCxnSpPr/>
              <p:nvPr userDrawn="1"/>
            </p:nvCxnSpPr>
            <p:spPr>
              <a:xfrm>
                <a:off x="4640481" y="4603741"/>
                <a:ext cx="126000" cy="1"/>
              </a:xfrm>
              <a:prstGeom prst="line">
                <a:avLst/>
              </a:prstGeom>
              <a:ln w="19050" cap="rnd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Egyenes összekötő 20"/>
              <p:cNvCxnSpPr/>
              <p:nvPr userDrawn="1"/>
            </p:nvCxnSpPr>
            <p:spPr>
              <a:xfrm>
                <a:off x="4640481" y="5048241"/>
                <a:ext cx="126000" cy="1"/>
              </a:xfrm>
              <a:prstGeom prst="line">
                <a:avLst/>
              </a:prstGeom>
              <a:ln w="19050" cap="rnd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6" name="Kép helye 25"/>
          <p:cNvSpPr>
            <a:spLocks noGrp="1"/>
          </p:cNvSpPr>
          <p:nvPr>
            <p:ph type="pic" sz="quarter" idx="12" hasCustomPrompt="1"/>
          </p:nvPr>
        </p:nvSpPr>
        <p:spPr>
          <a:xfrm>
            <a:off x="395288" y="5357826"/>
            <a:ext cx="1162441" cy="1000132"/>
          </a:xfrm>
        </p:spPr>
        <p:txBody>
          <a:bodyPr anchor="ctr" anchorCtr="0">
            <a:normAutofit/>
          </a:bodyPr>
          <a:lstStyle>
            <a:lvl1pPr algn="ctr">
              <a:buNone/>
              <a:defRPr sz="1600"/>
            </a:lvl1pPr>
          </a:lstStyle>
          <a:p>
            <a:r>
              <a:rPr lang="hu-HU" dirty="0" smtClean="0"/>
              <a:t>Kliens </a:t>
            </a:r>
            <a:r>
              <a:rPr lang="hu-HU" dirty="0" err="1" smtClean="0"/>
              <a:t>logo</a:t>
            </a:r>
            <a:endParaRPr lang="hu-HU" dirty="0"/>
          </a:p>
        </p:txBody>
      </p:sp>
      <p:sp>
        <p:nvSpPr>
          <p:cNvPr id="31" name="Rectangle 8"/>
          <p:cNvSpPr>
            <a:spLocks noChangeArrowheads="1"/>
          </p:cNvSpPr>
          <p:nvPr userDrawn="1"/>
        </p:nvSpPr>
        <p:spPr bwMode="auto">
          <a:xfrm>
            <a:off x="8830800" y="5549644"/>
            <a:ext cx="313200" cy="594000"/>
          </a:xfrm>
          <a:prstGeom prst="rect">
            <a:avLst/>
          </a:prstGeom>
          <a:solidFill>
            <a:srgbClr val="EBD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32" name="Rectangle 8"/>
          <p:cNvSpPr>
            <a:spLocks noChangeArrowheads="1"/>
          </p:cNvSpPr>
          <p:nvPr userDrawn="1"/>
        </p:nvSpPr>
        <p:spPr bwMode="auto">
          <a:xfrm>
            <a:off x="0" y="5548313"/>
            <a:ext cx="313200" cy="594000"/>
          </a:xfrm>
          <a:prstGeom prst="rect">
            <a:avLst/>
          </a:prstGeom>
          <a:solidFill>
            <a:srgbClr val="EBD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37" name="Szöveg helye 36"/>
          <p:cNvSpPr>
            <a:spLocks noGrp="1"/>
          </p:cNvSpPr>
          <p:nvPr>
            <p:ph type="body" sz="quarter" idx="13" hasCustomPrompt="1"/>
          </p:nvPr>
        </p:nvSpPr>
        <p:spPr>
          <a:xfrm>
            <a:off x="395288" y="2857501"/>
            <a:ext cx="3248018" cy="246221"/>
          </a:xfrm>
        </p:spPr>
        <p:txBody>
          <a:bodyPr anchor="ctr" anchorCtr="0"/>
          <a:lstStyle>
            <a:lvl1pPr>
              <a:buNone/>
              <a:defRPr sz="1600"/>
            </a:lvl1pPr>
          </a:lstStyle>
          <a:p>
            <a:pPr lvl="0"/>
            <a:r>
              <a:rPr lang="hu-HU" dirty="0" smtClean="0"/>
              <a:t>Dátum</a:t>
            </a:r>
            <a:endParaRPr lang="hu-HU" dirty="0"/>
          </a:p>
        </p:txBody>
      </p:sp>
      <p:sp>
        <p:nvSpPr>
          <p:cNvPr id="24" name="Rectangle 4"/>
          <p:cNvSpPr>
            <a:spLocks noChangeArrowheads="1"/>
          </p:cNvSpPr>
          <p:nvPr userDrawn="1"/>
        </p:nvSpPr>
        <p:spPr bwMode="auto">
          <a:xfrm>
            <a:off x="1785918" y="5405455"/>
            <a:ext cx="3960813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2000" tIns="72000" rIns="72000" bIns="72000">
            <a:spAutoFit/>
          </a:bodyPr>
          <a:lstStyle/>
          <a:p>
            <a:pPr>
              <a:spcBef>
                <a:spcPct val="0"/>
              </a:spcBef>
            </a:pPr>
            <a:r>
              <a:rPr lang="hu-HU" sz="1000" dirty="0">
                <a:latin typeface="Arial" pitchFamily="34" charset="0"/>
              </a:rPr>
              <a:t>A jelen dokumentumban foglalt információk bizalmasak és a Scale Consulting Kft. szellemi tulajdonát képezik. A Scale Consulting Kft. kifejezett előzetes írásbeli hozzájárulása nélkül tilos a jelen dokumentumot részben vagy egészben, bármilyen formában és bármilyen célból reprodukálni, másolni vagy továbbítani. </a:t>
            </a:r>
            <a:endParaRPr lang="en-US" sz="1000" dirty="0">
              <a:latin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rtalomjegyzé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artalom helye 27"/>
          <p:cNvSpPr>
            <a:spLocks noGrp="1"/>
          </p:cNvSpPr>
          <p:nvPr>
            <p:ph sz="quarter" idx="13" hasCustomPrompt="1"/>
          </p:nvPr>
        </p:nvSpPr>
        <p:spPr>
          <a:xfrm>
            <a:off x="250825" y="130710"/>
            <a:ext cx="8248650" cy="369332"/>
          </a:xfrm>
        </p:spPr>
        <p:txBody>
          <a:bodyPr/>
          <a:lstStyle>
            <a:lvl1pPr>
              <a:buNone/>
              <a:defRPr sz="2400" b="1" cap="all" baseline="0">
                <a:solidFill>
                  <a:schemeClr val="accent4"/>
                </a:solidFill>
              </a:defRPr>
            </a:lvl1pPr>
          </a:lstStyle>
          <a:p>
            <a:pPr lvl="0"/>
            <a:r>
              <a:rPr lang="hu-HU" cap="all" baseline="0" dirty="0" smtClean="0"/>
              <a:t>napirend</a:t>
            </a:r>
            <a:endParaRPr lang="hu-HU" dirty="0"/>
          </a:p>
        </p:txBody>
      </p:sp>
      <p:sp>
        <p:nvSpPr>
          <p:cNvPr id="8" name="Tartalom helye 2"/>
          <p:cNvSpPr>
            <a:spLocks noGrp="1"/>
          </p:cNvSpPr>
          <p:nvPr>
            <p:ph idx="1" hasCustomPrompt="1"/>
          </p:nvPr>
        </p:nvSpPr>
        <p:spPr>
          <a:xfrm>
            <a:off x="1500166" y="2325239"/>
            <a:ext cx="6176976" cy="2246769"/>
          </a:xfrm>
        </p:spPr>
        <p:txBody>
          <a:bodyPr/>
          <a:lstStyle>
            <a:lvl1pPr marL="261938" indent="-261938">
              <a:lnSpc>
                <a:spcPct val="130000"/>
              </a:lnSpc>
              <a:defRPr sz="2000" b="0" cap="none" baseline="0"/>
            </a:lvl1pPr>
          </a:lstStyle>
          <a:p>
            <a:pPr lvl="0"/>
            <a:r>
              <a:rPr lang="hu-HU" dirty="0" smtClean="0"/>
              <a:t>Napirend1</a:t>
            </a:r>
          </a:p>
          <a:p>
            <a:pPr lvl="0"/>
            <a:r>
              <a:rPr lang="hu-HU" dirty="0" smtClean="0"/>
              <a:t>Napirend2</a:t>
            </a:r>
          </a:p>
          <a:p>
            <a:pPr lvl="0"/>
            <a:r>
              <a:rPr lang="hu-HU" dirty="0" smtClean="0"/>
              <a:t>Napirend3</a:t>
            </a:r>
          </a:p>
          <a:p>
            <a:pPr lvl="0"/>
            <a:r>
              <a:rPr lang="hu-HU" dirty="0" smtClean="0"/>
              <a:t>Napirend4</a:t>
            </a:r>
          </a:p>
          <a:p>
            <a:pPr lvl="0"/>
            <a:r>
              <a:rPr lang="hu-HU" dirty="0" smtClean="0"/>
              <a:t>Napirend5</a:t>
            </a:r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8143900" y="6356350"/>
            <a:ext cx="542900" cy="365125"/>
          </a:xfrm>
        </p:spPr>
        <p:txBody>
          <a:bodyPr/>
          <a:lstStyle/>
          <a:p>
            <a:fld id="{D4432FB3-8915-4254-BB22-9390FEF224AD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1" name="Rectangle 8"/>
          <p:cNvSpPr>
            <a:spLocks noChangeArrowheads="1"/>
          </p:cNvSpPr>
          <p:nvPr userDrawn="1"/>
        </p:nvSpPr>
        <p:spPr bwMode="auto">
          <a:xfrm>
            <a:off x="8830800" y="5549644"/>
            <a:ext cx="313200" cy="594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grpSp>
        <p:nvGrpSpPr>
          <p:cNvPr id="12" name="Csoportba foglalás 29"/>
          <p:cNvGrpSpPr/>
          <p:nvPr userDrawn="1"/>
        </p:nvGrpSpPr>
        <p:grpSpPr>
          <a:xfrm>
            <a:off x="8830996" y="0"/>
            <a:ext cx="313004" cy="5076000"/>
            <a:chOff x="8830996" y="0"/>
            <a:chExt cx="313004" cy="5076000"/>
          </a:xfrm>
        </p:grpSpPr>
        <p:sp>
          <p:nvSpPr>
            <p:cNvPr id="13" name="Téglalap 12"/>
            <p:cNvSpPr/>
            <p:nvPr userDrawn="1"/>
          </p:nvSpPr>
          <p:spPr>
            <a:xfrm>
              <a:off x="8830996" y="0"/>
              <a:ext cx="313004" cy="5076000"/>
            </a:xfrm>
            <a:prstGeom prst="rect">
              <a:avLst/>
            </a:prstGeom>
            <a:gradFill flip="none" rotWithShape="1">
              <a:gsLst>
                <a:gs pos="55000">
                  <a:srgbClr val="292F69"/>
                </a:gs>
                <a:gs pos="89000">
                  <a:srgbClr val="E7E6EE"/>
                </a:gs>
                <a:gs pos="98000">
                  <a:schemeClr val="bg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cxnSp>
          <p:nvCxnSpPr>
            <p:cNvPr id="14" name="Egyenes összekötő 13"/>
            <p:cNvCxnSpPr/>
            <p:nvPr userDrawn="1"/>
          </p:nvCxnSpPr>
          <p:spPr>
            <a:xfrm>
              <a:off x="9018000" y="250824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Egyenes összekötő 14"/>
            <p:cNvCxnSpPr/>
            <p:nvPr userDrawn="1"/>
          </p:nvCxnSpPr>
          <p:spPr>
            <a:xfrm>
              <a:off x="9018000" y="693738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Egyenes összekötő 15"/>
            <p:cNvCxnSpPr/>
            <p:nvPr userDrawn="1"/>
          </p:nvCxnSpPr>
          <p:spPr>
            <a:xfrm>
              <a:off x="9018000" y="1138238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Egyenes összekötő 16"/>
            <p:cNvCxnSpPr/>
            <p:nvPr userDrawn="1"/>
          </p:nvCxnSpPr>
          <p:spPr>
            <a:xfrm>
              <a:off x="9018000" y="1584325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Egyenes összekötő 17"/>
            <p:cNvCxnSpPr/>
            <p:nvPr userDrawn="1"/>
          </p:nvCxnSpPr>
          <p:spPr>
            <a:xfrm>
              <a:off x="9018000" y="2027238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Egyenes összekötő 18"/>
            <p:cNvCxnSpPr/>
            <p:nvPr userDrawn="1"/>
          </p:nvCxnSpPr>
          <p:spPr>
            <a:xfrm>
              <a:off x="9018000" y="2471737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Egyenes összekötő 19"/>
            <p:cNvCxnSpPr/>
            <p:nvPr userDrawn="1"/>
          </p:nvCxnSpPr>
          <p:spPr>
            <a:xfrm>
              <a:off x="9018000" y="2914650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Egyenes összekötő 20"/>
            <p:cNvCxnSpPr/>
            <p:nvPr userDrawn="1"/>
          </p:nvCxnSpPr>
          <p:spPr>
            <a:xfrm>
              <a:off x="9018000" y="3354387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Egyenes összekötő 21"/>
            <p:cNvCxnSpPr/>
            <p:nvPr userDrawn="1"/>
          </p:nvCxnSpPr>
          <p:spPr>
            <a:xfrm>
              <a:off x="9018000" y="3803650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Egyenes összekötő 22"/>
            <p:cNvCxnSpPr/>
            <p:nvPr userDrawn="1"/>
          </p:nvCxnSpPr>
          <p:spPr>
            <a:xfrm>
              <a:off x="9018000" y="4246563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Egyenes összekötő 23"/>
            <p:cNvCxnSpPr/>
            <p:nvPr userDrawn="1"/>
          </p:nvCxnSpPr>
          <p:spPr>
            <a:xfrm>
              <a:off x="9018000" y="4691063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Rectangle 8"/>
          <p:cNvSpPr>
            <a:spLocks noChangeArrowheads="1"/>
          </p:cNvSpPr>
          <p:nvPr userDrawn="1"/>
        </p:nvSpPr>
        <p:spPr bwMode="auto">
          <a:xfrm>
            <a:off x="0" y="5548313"/>
            <a:ext cx="313200" cy="594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271490" y="142852"/>
            <a:ext cx="8229600" cy="36933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hu-HU" dirty="0" smtClean="0"/>
              <a:t>beszédes cím</a:t>
            </a: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2FB3-8915-4254-BB22-9390FEF224AD}" type="slidenum">
              <a:rPr lang="hu-HU" smtClean="0"/>
              <a:pPr/>
              <a:t>‹#›</a:t>
            </a:fld>
            <a:endParaRPr lang="hu-HU" dirty="0"/>
          </a:p>
        </p:txBody>
      </p:sp>
      <p:sp>
        <p:nvSpPr>
          <p:cNvPr id="9" name="Szöveg helye 8"/>
          <p:cNvSpPr>
            <a:spLocks noGrp="1"/>
          </p:cNvSpPr>
          <p:nvPr>
            <p:ph type="body" sz="quarter" idx="13" hasCustomPrompt="1"/>
          </p:nvPr>
        </p:nvSpPr>
        <p:spPr>
          <a:xfrm>
            <a:off x="271490" y="500042"/>
            <a:ext cx="8248650" cy="276999"/>
          </a:xfrm>
        </p:spPr>
        <p:txBody>
          <a:bodyPr/>
          <a:lstStyle>
            <a:lvl1pPr>
              <a:buNone/>
              <a:defRPr sz="1800">
                <a:solidFill>
                  <a:schemeClr val="accent5">
                    <a:lumMod val="50000"/>
                  </a:schemeClr>
                </a:solidFill>
              </a:defRPr>
            </a:lvl1pPr>
            <a:lvl5pPr>
              <a:defRPr/>
            </a:lvl5pPr>
          </a:lstStyle>
          <a:p>
            <a:pPr lvl="0"/>
            <a:r>
              <a:rPr lang="hu-HU" dirty="0" smtClean="0"/>
              <a:t>Alcím</a:t>
            </a:r>
            <a:endParaRPr lang="hu-HU" dirty="0"/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8830800" y="5549644"/>
            <a:ext cx="313200" cy="594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grpSp>
        <p:nvGrpSpPr>
          <p:cNvPr id="28" name="Csoportba foglalás 29"/>
          <p:cNvGrpSpPr/>
          <p:nvPr userDrawn="1"/>
        </p:nvGrpSpPr>
        <p:grpSpPr>
          <a:xfrm>
            <a:off x="8830996" y="0"/>
            <a:ext cx="313004" cy="5076000"/>
            <a:chOff x="8830996" y="0"/>
            <a:chExt cx="313004" cy="5076000"/>
          </a:xfrm>
        </p:grpSpPr>
        <p:sp>
          <p:nvSpPr>
            <p:cNvPr id="30" name="Téglalap 29"/>
            <p:cNvSpPr/>
            <p:nvPr userDrawn="1"/>
          </p:nvSpPr>
          <p:spPr>
            <a:xfrm>
              <a:off x="8830996" y="0"/>
              <a:ext cx="313004" cy="5076000"/>
            </a:xfrm>
            <a:prstGeom prst="rect">
              <a:avLst/>
            </a:prstGeom>
            <a:gradFill flip="none" rotWithShape="1">
              <a:gsLst>
                <a:gs pos="55000">
                  <a:srgbClr val="292F69"/>
                </a:gs>
                <a:gs pos="89000">
                  <a:srgbClr val="E7E6EE"/>
                </a:gs>
                <a:gs pos="98000">
                  <a:schemeClr val="bg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cxnSp>
          <p:nvCxnSpPr>
            <p:cNvPr id="31" name="Egyenes összekötő 30"/>
            <p:cNvCxnSpPr/>
            <p:nvPr userDrawn="1"/>
          </p:nvCxnSpPr>
          <p:spPr>
            <a:xfrm>
              <a:off x="9018000" y="250824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Egyenes összekötő 31"/>
            <p:cNvCxnSpPr/>
            <p:nvPr userDrawn="1"/>
          </p:nvCxnSpPr>
          <p:spPr>
            <a:xfrm>
              <a:off x="9018000" y="693738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Egyenes összekötő 32"/>
            <p:cNvCxnSpPr/>
            <p:nvPr userDrawn="1"/>
          </p:nvCxnSpPr>
          <p:spPr>
            <a:xfrm>
              <a:off x="9018000" y="1138238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Egyenes összekötő 33"/>
            <p:cNvCxnSpPr/>
            <p:nvPr userDrawn="1"/>
          </p:nvCxnSpPr>
          <p:spPr>
            <a:xfrm>
              <a:off x="9018000" y="1584325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Egyenes összekötő 34"/>
            <p:cNvCxnSpPr/>
            <p:nvPr userDrawn="1"/>
          </p:nvCxnSpPr>
          <p:spPr>
            <a:xfrm>
              <a:off x="9018000" y="2027238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Egyenes összekötő 35"/>
            <p:cNvCxnSpPr/>
            <p:nvPr userDrawn="1"/>
          </p:nvCxnSpPr>
          <p:spPr>
            <a:xfrm>
              <a:off x="9018000" y="2471737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Egyenes összekötő 36"/>
            <p:cNvCxnSpPr/>
            <p:nvPr userDrawn="1"/>
          </p:nvCxnSpPr>
          <p:spPr>
            <a:xfrm>
              <a:off x="9018000" y="2914650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Egyenes összekötő 37"/>
            <p:cNvCxnSpPr/>
            <p:nvPr userDrawn="1"/>
          </p:nvCxnSpPr>
          <p:spPr>
            <a:xfrm>
              <a:off x="9018000" y="3354387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Egyenes összekötő 38"/>
            <p:cNvCxnSpPr/>
            <p:nvPr userDrawn="1"/>
          </p:nvCxnSpPr>
          <p:spPr>
            <a:xfrm>
              <a:off x="9018000" y="3803650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Egyenes összekötő 39"/>
            <p:cNvCxnSpPr/>
            <p:nvPr userDrawn="1"/>
          </p:nvCxnSpPr>
          <p:spPr>
            <a:xfrm>
              <a:off x="9018000" y="4246563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Egyenes összekötő 40"/>
            <p:cNvCxnSpPr/>
            <p:nvPr userDrawn="1"/>
          </p:nvCxnSpPr>
          <p:spPr>
            <a:xfrm>
              <a:off x="9018000" y="4691063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8"/>
          <p:cNvSpPr>
            <a:spLocks noChangeArrowheads="1"/>
          </p:cNvSpPr>
          <p:nvPr userDrawn="1"/>
        </p:nvSpPr>
        <p:spPr bwMode="auto">
          <a:xfrm>
            <a:off x="0" y="5548313"/>
            <a:ext cx="313200" cy="594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25" name="Szöveg helye 24"/>
          <p:cNvSpPr>
            <a:spLocks noGrp="1"/>
          </p:cNvSpPr>
          <p:nvPr>
            <p:ph type="body" sz="quarter" idx="15"/>
          </p:nvPr>
        </p:nvSpPr>
        <p:spPr>
          <a:xfrm>
            <a:off x="271490" y="1584325"/>
            <a:ext cx="8291512" cy="732508"/>
          </a:xfrm>
        </p:spPr>
        <p:txBody>
          <a:bodyPr/>
          <a:lstStyle>
            <a:lvl1pPr>
              <a:buClr>
                <a:schemeClr val="accent3"/>
              </a:buClr>
              <a:defRPr/>
            </a:lvl1pPr>
            <a:lvl2pPr>
              <a:buClr>
                <a:schemeClr val="accent3"/>
              </a:buClr>
              <a:defRPr/>
            </a:lvl2pPr>
            <a:lvl3pPr>
              <a:buClr>
                <a:schemeClr val="accent3"/>
              </a:buClr>
              <a:defRPr/>
            </a:lvl3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250825" y="123825"/>
            <a:ext cx="8229600" cy="738664"/>
          </a:xfrm>
        </p:spPr>
        <p:txBody>
          <a:bodyPr/>
          <a:lstStyle>
            <a:lvl1pPr>
              <a:defRPr baseline="0"/>
            </a:lvl1pPr>
          </a:lstStyle>
          <a:p>
            <a:r>
              <a:rPr lang="hu-HU" dirty="0" smtClean="0"/>
              <a:t>beszédes cím 1 sor</a:t>
            </a:r>
            <a:br>
              <a:rPr lang="hu-HU" dirty="0" smtClean="0"/>
            </a:br>
            <a:r>
              <a:rPr lang="hu-HU" dirty="0" smtClean="0"/>
              <a:t>beszédes cím 2 sor</a:t>
            </a: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2FB3-8915-4254-BB22-9390FEF224AD}" type="slidenum">
              <a:rPr lang="hu-HU" smtClean="0"/>
              <a:pPr/>
              <a:t>‹#›</a:t>
            </a:fld>
            <a:r>
              <a:rPr lang="hu-HU" dirty="0" smtClean="0"/>
              <a:t>1</a:t>
            </a:r>
            <a:endParaRPr lang="hu-HU" dirty="0"/>
          </a:p>
        </p:txBody>
      </p:sp>
      <p:sp>
        <p:nvSpPr>
          <p:cNvPr id="9" name="Szöveg helye 8"/>
          <p:cNvSpPr>
            <a:spLocks noGrp="1"/>
          </p:cNvSpPr>
          <p:nvPr>
            <p:ph type="body" sz="quarter" idx="13" hasCustomPrompt="1"/>
          </p:nvPr>
        </p:nvSpPr>
        <p:spPr>
          <a:xfrm>
            <a:off x="250825" y="857232"/>
            <a:ext cx="8248650" cy="276999"/>
          </a:xfrm>
        </p:spPr>
        <p:txBody>
          <a:bodyPr/>
          <a:lstStyle>
            <a:lvl1pPr>
              <a:buNone/>
              <a:defRPr sz="1800">
                <a:solidFill>
                  <a:schemeClr val="accent5">
                    <a:lumMod val="50000"/>
                  </a:schemeClr>
                </a:solidFill>
              </a:defRPr>
            </a:lvl1pPr>
            <a:lvl5pPr>
              <a:defRPr/>
            </a:lvl5pPr>
          </a:lstStyle>
          <a:p>
            <a:pPr lvl="0"/>
            <a:r>
              <a:rPr lang="hu-HU" dirty="0" smtClean="0"/>
              <a:t>Alcím</a:t>
            </a:r>
            <a:endParaRPr lang="hu-HU" dirty="0"/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8830800" y="5549644"/>
            <a:ext cx="313200" cy="594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grpSp>
        <p:nvGrpSpPr>
          <p:cNvPr id="4" name="Csoportba foglalás 29"/>
          <p:cNvGrpSpPr/>
          <p:nvPr userDrawn="1"/>
        </p:nvGrpSpPr>
        <p:grpSpPr>
          <a:xfrm>
            <a:off x="8830996" y="0"/>
            <a:ext cx="313004" cy="5076000"/>
            <a:chOff x="8830996" y="0"/>
            <a:chExt cx="313004" cy="5076000"/>
          </a:xfrm>
        </p:grpSpPr>
        <p:sp>
          <p:nvSpPr>
            <p:cNvPr id="30" name="Téglalap 29"/>
            <p:cNvSpPr/>
            <p:nvPr userDrawn="1"/>
          </p:nvSpPr>
          <p:spPr>
            <a:xfrm>
              <a:off x="8830996" y="0"/>
              <a:ext cx="313004" cy="5076000"/>
            </a:xfrm>
            <a:prstGeom prst="rect">
              <a:avLst/>
            </a:prstGeom>
            <a:gradFill flip="none" rotWithShape="1">
              <a:gsLst>
                <a:gs pos="55000">
                  <a:srgbClr val="292F69"/>
                </a:gs>
                <a:gs pos="89000">
                  <a:srgbClr val="E7E6EE"/>
                </a:gs>
                <a:gs pos="98000">
                  <a:schemeClr val="bg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cxnSp>
          <p:nvCxnSpPr>
            <p:cNvPr id="31" name="Egyenes összekötő 30"/>
            <p:cNvCxnSpPr/>
            <p:nvPr userDrawn="1"/>
          </p:nvCxnSpPr>
          <p:spPr>
            <a:xfrm>
              <a:off x="9018000" y="250824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Egyenes összekötő 31"/>
            <p:cNvCxnSpPr/>
            <p:nvPr userDrawn="1"/>
          </p:nvCxnSpPr>
          <p:spPr>
            <a:xfrm>
              <a:off x="9018000" y="693738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Egyenes összekötő 32"/>
            <p:cNvCxnSpPr/>
            <p:nvPr userDrawn="1"/>
          </p:nvCxnSpPr>
          <p:spPr>
            <a:xfrm>
              <a:off x="9018000" y="1138238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Egyenes összekötő 33"/>
            <p:cNvCxnSpPr/>
            <p:nvPr userDrawn="1"/>
          </p:nvCxnSpPr>
          <p:spPr>
            <a:xfrm>
              <a:off x="9018000" y="1584325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Egyenes összekötő 34"/>
            <p:cNvCxnSpPr/>
            <p:nvPr userDrawn="1"/>
          </p:nvCxnSpPr>
          <p:spPr>
            <a:xfrm>
              <a:off x="9018000" y="2027238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Egyenes összekötő 35"/>
            <p:cNvCxnSpPr/>
            <p:nvPr userDrawn="1"/>
          </p:nvCxnSpPr>
          <p:spPr>
            <a:xfrm>
              <a:off x="9018000" y="2471737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Egyenes összekötő 36"/>
            <p:cNvCxnSpPr/>
            <p:nvPr userDrawn="1"/>
          </p:nvCxnSpPr>
          <p:spPr>
            <a:xfrm>
              <a:off x="9018000" y="2914650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Egyenes összekötő 37"/>
            <p:cNvCxnSpPr/>
            <p:nvPr userDrawn="1"/>
          </p:nvCxnSpPr>
          <p:spPr>
            <a:xfrm>
              <a:off x="9018000" y="3354387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Egyenes összekötő 38"/>
            <p:cNvCxnSpPr/>
            <p:nvPr userDrawn="1"/>
          </p:nvCxnSpPr>
          <p:spPr>
            <a:xfrm>
              <a:off x="9018000" y="3803650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Egyenes összekötő 39"/>
            <p:cNvCxnSpPr/>
            <p:nvPr userDrawn="1"/>
          </p:nvCxnSpPr>
          <p:spPr>
            <a:xfrm>
              <a:off x="9018000" y="4246563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Egyenes összekötő 40"/>
            <p:cNvCxnSpPr/>
            <p:nvPr userDrawn="1"/>
          </p:nvCxnSpPr>
          <p:spPr>
            <a:xfrm>
              <a:off x="9018000" y="4691063"/>
              <a:ext cx="126000" cy="1"/>
            </a:xfrm>
            <a:prstGeom prst="line">
              <a:avLst/>
            </a:prstGeom>
            <a:ln w="19050" cap="rnd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8"/>
          <p:cNvSpPr>
            <a:spLocks noChangeArrowheads="1"/>
          </p:cNvSpPr>
          <p:nvPr userDrawn="1"/>
        </p:nvSpPr>
        <p:spPr bwMode="auto">
          <a:xfrm>
            <a:off x="0" y="5548313"/>
            <a:ext cx="313200" cy="594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24" name="Szöveg helye 23"/>
          <p:cNvSpPr>
            <a:spLocks noGrp="1"/>
          </p:cNvSpPr>
          <p:nvPr>
            <p:ph type="body" sz="quarter" idx="15"/>
          </p:nvPr>
        </p:nvSpPr>
        <p:spPr>
          <a:xfrm>
            <a:off x="250825" y="1857375"/>
            <a:ext cx="8229600" cy="732508"/>
          </a:xfrm>
        </p:spPr>
        <p:txBody>
          <a:bodyPr/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308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>
          <a:xfrm>
            <a:off x="271490" y="6105922"/>
            <a:ext cx="7472386" cy="615553"/>
          </a:xfrm>
          <a:prstGeom prst="rect">
            <a:avLst/>
          </a:prstGeom>
        </p:spPr>
        <p:txBody>
          <a:bodyPr/>
          <a:lstStyle/>
          <a:p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2FB3-8915-4254-BB22-9390FEF224A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 hasCustomPrompt="1"/>
          </p:nvPr>
        </p:nvSpPr>
        <p:spPr>
          <a:xfrm>
            <a:off x="611188" y="1142984"/>
            <a:ext cx="5818200" cy="461665"/>
          </a:xfrm>
        </p:spPr>
        <p:txBody>
          <a:bodyPr wrap="square" lIns="0" tIns="0" rIns="0" bIns="0">
            <a:spAutoFit/>
          </a:bodyPr>
          <a:lstStyle>
            <a:lvl1pPr algn="l">
              <a:defRPr sz="3000" b="1" cap="none" normalizeH="0" baseline="0">
                <a:solidFill>
                  <a:srgbClr val="303090"/>
                </a:solidFill>
              </a:defRPr>
            </a:lvl1pPr>
          </a:lstStyle>
          <a:p>
            <a:r>
              <a:rPr lang="hu-HU" dirty="0" smtClean="0"/>
              <a:t>Dokumentum címe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 hasCustomPrompt="1"/>
          </p:nvPr>
        </p:nvSpPr>
        <p:spPr>
          <a:xfrm>
            <a:off x="611188" y="2500306"/>
            <a:ext cx="3246432" cy="246221"/>
          </a:xfrm>
        </p:spPr>
        <p:txBody>
          <a:bodyPr wrap="square" lIns="0" tIns="0" rIns="0" bIns="0" anchor="ctr" anchorCtr="0">
            <a:spAutoFit/>
          </a:bodyPr>
          <a:lstStyle>
            <a:lvl1pPr marL="0" indent="0" algn="l">
              <a:buNone/>
              <a:defRPr sz="1600" b="1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 smtClean="0"/>
              <a:t>A találkozó típusa</a:t>
            </a:r>
          </a:p>
        </p:txBody>
      </p:sp>
      <p:sp>
        <p:nvSpPr>
          <p:cNvPr id="10" name="Téglalap 9"/>
          <p:cNvSpPr/>
          <p:nvPr userDrawn="1"/>
        </p:nvSpPr>
        <p:spPr>
          <a:xfrm>
            <a:off x="6699270" y="0"/>
            <a:ext cx="1460500" cy="5076000"/>
          </a:xfrm>
          <a:prstGeom prst="rect">
            <a:avLst/>
          </a:prstGeom>
          <a:gradFill flip="none" rotWithShape="1">
            <a:gsLst>
              <a:gs pos="55000">
                <a:srgbClr val="292F69"/>
              </a:gs>
              <a:gs pos="89000">
                <a:srgbClr val="E7E6EE"/>
              </a:gs>
              <a:gs pos="98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hu-HU" dirty="0"/>
          </a:p>
        </p:txBody>
      </p:sp>
      <p:cxnSp>
        <p:nvCxnSpPr>
          <p:cNvPr id="11" name="Egyenes összekötő 10"/>
          <p:cNvCxnSpPr/>
          <p:nvPr userDrawn="1"/>
        </p:nvCxnSpPr>
        <p:spPr>
          <a:xfrm>
            <a:off x="8033770" y="250824"/>
            <a:ext cx="126000" cy="1"/>
          </a:xfrm>
          <a:prstGeom prst="line">
            <a:avLst/>
          </a:prstGeom>
          <a:ln w="19050" cap="rnd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Egyenes összekötő 11"/>
          <p:cNvCxnSpPr/>
          <p:nvPr userDrawn="1"/>
        </p:nvCxnSpPr>
        <p:spPr>
          <a:xfrm>
            <a:off x="8033770" y="693738"/>
            <a:ext cx="126000" cy="1"/>
          </a:xfrm>
          <a:prstGeom prst="line">
            <a:avLst/>
          </a:prstGeom>
          <a:ln w="19050" cap="rnd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gyenes összekötő 12"/>
          <p:cNvCxnSpPr/>
          <p:nvPr userDrawn="1"/>
        </p:nvCxnSpPr>
        <p:spPr>
          <a:xfrm>
            <a:off x="8033770" y="1138238"/>
            <a:ext cx="126000" cy="1"/>
          </a:xfrm>
          <a:prstGeom prst="line">
            <a:avLst/>
          </a:prstGeom>
          <a:ln w="19050" cap="rnd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Egyenes összekötő 13"/>
          <p:cNvCxnSpPr/>
          <p:nvPr userDrawn="1"/>
        </p:nvCxnSpPr>
        <p:spPr>
          <a:xfrm>
            <a:off x="8033770" y="1584325"/>
            <a:ext cx="126000" cy="1"/>
          </a:xfrm>
          <a:prstGeom prst="line">
            <a:avLst/>
          </a:prstGeom>
          <a:ln w="19050" cap="rnd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gyenes összekötő 14"/>
          <p:cNvCxnSpPr/>
          <p:nvPr userDrawn="1"/>
        </p:nvCxnSpPr>
        <p:spPr>
          <a:xfrm>
            <a:off x="8033770" y="2027238"/>
            <a:ext cx="126000" cy="1"/>
          </a:xfrm>
          <a:prstGeom prst="line">
            <a:avLst/>
          </a:prstGeom>
          <a:ln w="19050" cap="rnd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gyenes összekötő 15"/>
          <p:cNvCxnSpPr/>
          <p:nvPr userDrawn="1"/>
        </p:nvCxnSpPr>
        <p:spPr>
          <a:xfrm>
            <a:off x="8033770" y="2471737"/>
            <a:ext cx="126000" cy="1"/>
          </a:xfrm>
          <a:prstGeom prst="line">
            <a:avLst/>
          </a:prstGeom>
          <a:ln w="19050" cap="rnd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gyenes összekötő 16"/>
          <p:cNvCxnSpPr/>
          <p:nvPr userDrawn="1"/>
        </p:nvCxnSpPr>
        <p:spPr>
          <a:xfrm>
            <a:off x="8033770" y="2914650"/>
            <a:ext cx="126000" cy="1"/>
          </a:xfrm>
          <a:prstGeom prst="line">
            <a:avLst/>
          </a:prstGeom>
          <a:ln w="19050" cap="rnd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gyenes összekötő 17"/>
          <p:cNvCxnSpPr/>
          <p:nvPr userDrawn="1"/>
        </p:nvCxnSpPr>
        <p:spPr>
          <a:xfrm>
            <a:off x="8033770" y="3354387"/>
            <a:ext cx="126000" cy="1"/>
          </a:xfrm>
          <a:prstGeom prst="line">
            <a:avLst/>
          </a:prstGeom>
          <a:ln w="19050" cap="rnd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gyenes összekötő 18"/>
          <p:cNvCxnSpPr/>
          <p:nvPr userDrawn="1"/>
        </p:nvCxnSpPr>
        <p:spPr>
          <a:xfrm>
            <a:off x="8033770" y="3803650"/>
            <a:ext cx="126000" cy="1"/>
          </a:xfrm>
          <a:prstGeom prst="line">
            <a:avLst/>
          </a:prstGeom>
          <a:ln w="19050" cap="rnd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gyenes összekötő 19"/>
          <p:cNvCxnSpPr/>
          <p:nvPr userDrawn="1"/>
        </p:nvCxnSpPr>
        <p:spPr>
          <a:xfrm>
            <a:off x="8033770" y="4246563"/>
            <a:ext cx="126000" cy="1"/>
          </a:xfrm>
          <a:prstGeom prst="line">
            <a:avLst/>
          </a:prstGeom>
          <a:ln w="19050" cap="rnd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gyenes összekötő 20"/>
          <p:cNvCxnSpPr/>
          <p:nvPr userDrawn="1"/>
        </p:nvCxnSpPr>
        <p:spPr>
          <a:xfrm>
            <a:off x="8033770" y="4691063"/>
            <a:ext cx="126000" cy="1"/>
          </a:xfrm>
          <a:prstGeom prst="line">
            <a:avLst/>
          </a:prstGeom>
          <a:ln w="19050" cap="rnd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8"/>
          <p:cNvSpPr>
            <a:spLocks noChangeArrowheads="1"/>
          </p:cNvSpPr>
          <p:nvPr userDrawn="1"/>
        </p:nvSpPr>
        <p:spPr bwMode="auto">
          <a:xfrm>
            <a:off x="8830800" y="5549644"/>
            <a:ext cx="313200" cy="594000"/>
          </a:xfrm>
          <a:prstGeom prst="rect">
            <a:avLst/>
          </a:prstGeom>
          <a:solidFill>
            <a:srgbClr val="EBD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 dirty="0"/>
          </a:p>
        </p:txBody>
      </p:sp>
      <p:sp>
        <p:nvSpPr>
          <p:cNvPr id="32" name="Rectangle 8"/>
          <p:cNvSpPr>
            <a:spLocks noChangeArrowheads="1"/>
          </p:cNvSpPr>
          <p:nvPr userDrawn="1"/>
        </p:nvSpPr>
        <p:spPr bwMode="auto">
          <a:xfrm>
            <a:off x="0" y="5548313"/>
            <a:ext cx="313200" cy="594000"/>
          </a:xfrm>
          <a:prstGeom prst="rect">
            <a:avLst/>
          </a:prstGeom>
          <a:solidFill>
            <a:srgbClr val="EBD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 dirty="0"/>
          </a:p>
        </p:txBody>
      </p:sp>
      <p:sp>
        <p:nvSpPr>
          <p:cNvPr id="37" name="Szöveg helye 3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611188" y="2857501"/>
            <a:ext cx="3248018" cy="246221"/>
          </a:xfrm>
        </p:spPr>
        <p:txBody>
          <a:bodyPr anchor="ctr" anchorCtr="0"/>
          <a:lstStyle>
            <a:lvl1pPr>
              <a:buNone/>
              <a:defRPr sz="1600"/>
            </a:lvl1pPr>
          </a:lstStyle>
          <a:p>
            <a:pPr lvl="0"/>
            <a:r>
              <a:rPr lang="hu-HU" dirty="0" smtClean="0"/>
              <a:t>Dátum</a:t>
            </a:r>
            <a:endParaRPr lang="hu-HU" dirty="0"/>
          </a:p>
        </p:txBody>
      </p:sp>
      <p:sp>
        <p:nvSpPr>
          <p:cNvPr id="29" name="Téglalap 28"/>
          <p:cNvSpPr/>
          <p:nvPr userDrawn="1"/>
        </p:nvSpPr>
        <p:spPr>
          <a:xfrm>
            <a:off x="8830800" y="0"/>
            <a:ext cx="313200" cy="518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25" name="Picture 18" descr="Scale-Research-logo-0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5045075"/>
            <a:ext cx="1743075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271490" y="142852"/>
            <a:ext cx="8229600" cy="3693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/>
          <a:p>
            <a:r>
              <a:rPr lang="hu-HU" dirty="0" smtClean="0"/>
              <a:t>beszédes </a:t>
            </a:r>
            <a:r>
              <a:rPr lang="hu-HU" dirty="0" err="1" smtClean="0"/>
              <a:t>cÍm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271490" y="1034232"/>
            <a:ext cx="8229600" cy="73250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143900" y="6356350"/>
            <a:ext cx="542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3" r:id="rId4"/>
    <p:sldLayoutId id="2147483652" r:id="rId5"/>
    <p:sldLayoutId id="2147483654" r:id="rId6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lang="hu-HU" sz="2400" b="1" kern="1200" cap="all" baseline="0" dirty="0">
          <a:solidFill>
            <a:srgbClr val="303090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spcBef>
          <a:spcPct val="20000"/>
        </a:spcBef>
        <a:buClr>
          <a:schemeClr val="accent3"/>
        </a:buClr>
        <a:buSzPct val="75000"/>
        <a:buFont typeface="Arial" pitchFamily="34" charset="0"/>
        <a:buChar char="►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600" indent="-177800" algn="l" defTabSz="914400" rtl="0" eaLnBrk="1" latinLnBrk="0" hangingPunct="1">
        <a:spcBef>
          <a:spcPct val="20000"/>
        </a:spcBef>
        <a:buClr>
          <a:schemeClr val="accent3"/>
        </a:buClr>
        <a:buSzPct val="65000"/>
        <a:buFont typeface="Arial" pitchFamily="34" charset="0"/>
        <a:buChar char="►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4150" algn="l" defTabSz="914400" rtl="0" eaLnBrk="1" latinLnBrk="0" hangingPunct="1">
        <a:spcBef>
          <a:spcPct val="20000"/>
        </a:spcBef>
        <a:buClr>
          <a:schemeClr val="accent3"/>
        </a:buClr>
        <a:buSzPct val="55000"/>
        <a:buFont typeface="Arial" pitchFamily="34" charset="0"/>
        <a:buChar char="►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524000" indent="-152400" algn="l" defTabSz="914400" rtl="0" eaLnBrk="1" latinLnBrk="0" hangingPunct="1">
        <a:spcBef>
          <a:spcPct val="20000"/>
        </a:spcBef>
        <a:buSzPct val="30000"/>
        <a:buFont typeface="Wingdings 2" pitchFamily="18" charset="2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3" Type="http://schemas.openxmlformats.org/officeDocument/2006/relationships/tags" Target="../tags/tag3.xml"/><Relationship Id="rId7" Type="http://schemas.openxmlformats.org/officeDocument/2006/relationships/slideLayout" Target="../slideLayouts/slideLayout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9" Type="http://schemas.openxmlformats.org/officeDocument/2006/relationships/chart" Target="../charts/char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tags" Target="../tags/tag9.xml"/><Relationship Id="rId7" Type="http://schemas.openxmlformats.org/officeDocument/2006/relationships/slideLayout" Target="../slideLayouts/slideLayout3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Relationship Id="rId9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e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28.xml"/><Relationship Id="rId13" Type="http://schemas.openxmlformats.org/officeDocument/2006/relationships/image" Target="../media/image13.png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12" Type="http://schemas.openxmlformats.org/officeDocument/2006/relationships/image" Target="../media/image12.pn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11" Type="http://schemas.openxmlformats.org/officeDocument/2006/relationships/image" Target="../media/image11.png"/><Relationship Id="rId5" Type="http://schemas.openxmlformats.org/officeDocument/2006/relationships/tags" Target="../tags/tag25.xml"/><Relationship Id="rId10" Type="http://schemas.openxmlformats.org/officeDocument/2006/relationships/slideLayout" Target="../slideLayouts/slideLayout3.xml"/><Relationship Id="rId4" Type="http://schemas.openxmlformats.org/officeDocument/2006/relationships/tags" Target="../tags/tag24.xml"/><Relationship Id="rId9" Type="http://schemas.openxmlformats.org/officeDocument/2006/relationships/tags" Target="../tags/tag29.xml"/><Relationship Id="rId1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714348" y="1463156"/>
            <a:ext cx="5429288" cy="1384995"/>
          </a:xfrm>
        </p:spPr>
        <p:txBody>
          <a:bodyPr/>
          <a:lstStyle/>
          <a:p>
            <a:r>
              <a:rPr dirty="0" smtClean="0"/>
              <a:t/>
            </a:r>
            <a:br>
              <a:rPr dirty="0" smtClean="0"/>
            </a:br>
            <a:r>
              <a:rPr dirty="0" err="1" smtClean="0"/>
              <a:t>Különböznek</a:t>
            </a:r>
            <a:r>
              <a:rPr dirty="0" smtClean="0"/>
              <a:t>-e a </a:t>
            </a:r>
            <a:r>
              <a:rPr dirty="0" err="1" smtClean="0"/>
              <a:t>bankok</a:t>
            </a:r>
            <a:r>
              <a:rPr dirty="0" smtClean="0"/>
              <a:t>, ha </a:t>
            </a:r>
            <a:r>
              <a:rPr dirty="0" err="1" smtClean="0"/>
              <a:t>egyszer</a:t>
            </a:r>
            <a:r>
              <a:rPr dirty="0" smtClean="0"/>
              <a:t> </a:t>
            </a:r>
            <a:r>
              <a:rPr dirty="0" err="1" smtClean="0"/>
              <a:t>ennyire</a:t>
            </a:r>
            <a:r>
              <a:rPr dirty="0" smtClean="0"/>
              <a:t> </a:t>
            </a:r>
            <a:r>
              <a:rPr dirty="0" err="1" smtClean="0"/>
              <a:t>egyformák</a:t>
            </a:r>
            <a:r>
              <a:rPr dirty="0" smtClean="0"/>
              <a:t>?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3"/>
          </p:nvPr>
        </p:nvSpPr>
        <p:spPr>
          <a:xfrm>
            <a:off x="714348" y="3567019"/>
            <a:ext cx="3248018" cy="541687"/>
          </a:xfrm>
        </p:spPr>
        <p:txBody>
          <a:bodyPr/>
          <a:lstStyle/>
          <a:p>
            <a:r>
              <a:rPr lang="hu-HU" dirty="0" smtClean="0"/>
              <a:t>Pénzügyi Kommunikációs Konferencia</a:t>
            </a:r>
          </a:p>
          <a:p>
            <a:r>
              <a:rPr lang="hu-HU" dirty="0" smtClean="0"/>
              <a:t>2009. október 21.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Lekerekített téglalap 32"/>
          <p:cNvSpPr/>
          <p:nvPr/>
        </p:nvSpPr>
        <p:spPr>
          <a:xfrm>
            <a:off x="653140" y="1113900"/>
            <a:ext cx="7825839" cy="4678878"/>
          </a:xfrm>
          <a:prstGeom prst="roundRect">
            <a:avLst>
              <a:gd name="adj" fmla="val 7051"/>
            </a:avLst>
          </a:prstGeom>
          <a:solidFill>
            <a:schemeClr val="bg1">
              <a:lumMod val="85000"/>
            </a:schemeClr>
          </a:solidFill>
          <a:ln w="9525"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71490" y="142852"/>
            <a:ext cx="8229600" cy="369332"/>
          </a:xfrm>
        </p:spPr>
        <p:txBody>
          <a:bodyPr/>
          <a:lstStyle/>
          <a:p>
            <a:r>
              <a:rPr lang="hu-HU" dirty="0" smtClean="0"/>
              <a:t>az előadás tartalma</a:t>
            </a:r>
            <a:endParaRPr lang="hu-HU" dirty="0"/>
          </a:p>
        </p:txBody>
      </p:sp>
      <p:sp>
        <p:nvSpPr>
          <p:cNvPr id="6" name="Lekerekített téglalap 5"/>
          <p:cNvSpPr/>
          <p:nvPr/>
        </p:nvSpPr>
        <p:spPr>
          <a:xfrm>
            <a:off x="1017279" y="1513300"/>
            <a:ext cx="7097561" cy="3880078"/>
          </a:xfrm>
          <a:prstGeom prst="roundRect">
            <a:avLst>
              <a:gd name="adj" fmla="val 7051"/>
            </a:avLst>
          </a:prstGeom>
          <a:solidFill>
            <a:schemeClr val="bg1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4" name="Szöveg helye 43"/>
          <p:cNvSpPr>
            <a:spLocks noGrp="1"/>
          </p:cNvSpPr>
          <p:nvPr>
            <p:ph type="body" sz="quarter" idx="15"/>
          </p:nvPr>
        </p:nvSpPr>
        <p:spPr>
          <a:xfrm>
            <a:off x="1214415" y="1929845"/>
            <a:ext cx="6869539" cy="1964833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hu-HU" sz="2400" dirty="0" smtClean="0"/>
              <a:t>A bankválasztás körülményei és következményei</a:t>
            </a:r>
          </a:p>
          <a:p>
            <a:pPr>
              <a:lnSpc>
                <a:spcPct val="120000"/>
              </a:lnSpc>
            </a:pPr>
            <a:r>
              <a:rPr lang="hu-HU" sz="2400" dirty="0" smtClean="0"/>
              <a:t>Információ átadás és megértés a fiókokban</a:t>
            </a:r>
          </a:p>
          <a:p>
            <a:pPr>
              <a:lnSpc>
                <a:spcPct val="120000"/>
              </a:lnSpc>
            </a:pPr>
            <a:r>
              <a:rPr lang="hu-HU" sz="2400" dirty="0" smtClean="0"/>
              <a:t>Lehetséges megoldási javaslatok</a:t>
            </a:r>
          </a:p>
          <a:p>
            <a:pPr>
              <a:lnSpc>
                <a:spcPct val="120000"/>
              </a:lnSpc>
            </a:pPr>
            <a:r>
              <a:rPr lang="hu-HU" sz="2400" dirty="0" smtClean="0"/>
              <a:t>Megoldások hatása az üzleti eredményekre</a:t>
            </a:r>
          </a:p>
        </p:txBody>
      </p:sp>
      <p:sp>
        <p:nvSpPr>
          <p:cNvPr id="7" name="Dia számának helye 2"/>
          <p:cNvSpPr>
            <a:spLocks noGrp="1"/>
          </p:cNvSpPr>
          <p:nvPr>
            <p:ph type="sldNum" sz="quarter" idx="4294967295"/>
          </p:nvPr>
        </p:nvSpPr>
        <p:spPr>
          <a:xfrm>
            <a:off x="8576150" y="6356350"/>
            <a:ext cx="542900" cy="365125"/>
          </a:xfrm>
          <a:prstGeom prst="rect">
            <a:avLst/>
          </a:prstGeom>
        </p:spPr>
        <p:txBody>
          <a:bodyPr/>
          <a:lstStyle/>
          <a:p>
            <a:pPr algn="r"/>
            <a:fld id="{D4432FB3-8915-4254-BB22-9390FEF224AD}" type="slidenum">
              <a:rPr lang="hu-HU" sz="1200" smtClean="0">
                <a:solidFill>
                  <a:schemeClr val="tx1">
                    <a:tint val="75000"/>
                  </a:schemeClr>
                </a:solidFill>
              </a:rPr>
              <a:pPr algn="r"/>
              <a:t>2</a:t>
            </a:fld>
            <a:endParaRPr lang="hu-HU" sz="1200" dirty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8" name="Szöveg helye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gy oldalon két sarkán kerekített téglalap 20"/>
          <p:cNvSpPr/>
          <p:nvPr/>
        </p:nvSpPr>
        <p:spPr>
          <a:xfrm rot="5400000" flipH="1">
            <a:off x="5341550" y="2930634"/>
            <a:ext cx="2592000" cy="4176000"/>
          </a:xfrm>
          <a:prstGeom prst="round2SameRect">
            <a:avLst>
              <a:gd name="adj1" fmla="val 7358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Egy oldalon két sarkán kerekített téglalap 22"/>
          <p:cNvSpPr/>
          <p:nvPr/>
        </p:nvSpPr>
        <p:spPr>
          <a:xfrm rot="16200000">
            <a:off x="1067018" y="3056634"/>
            <a:ext cx="2592000" cy="3924000"/>
          </a:xfrm>
          <a:prstGeom prst="round2SameRect">
            <a:avLst>
              <a:gd name="adj1" fmla="val 7358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Egy oldalon két sarkán kerekített téglalap 19"/>
          <p:cNvSpPr/>
          <p:nvPr/>
        </p:nvSpPr>
        <p:spPr>
          <a:xfrm rot="5400000" flipH="1">
            <a:off x="5341550" y="139810"/>
            <a:ext cx="2592000" cy="4176000"/>
          </a:xfrm>
          <a:prstGeom prst="round2SameRect">
            <a:avLst>
              <a:gd name="adj1" fmla="val 7358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9" name="Egy oldalon két sarkán kerekített téglalap 18"/>
          <p:cNvSpPr/>
          <p:nvPr/>
        </p:nvSpPr>
        <p:spPr>
          <a:xfrm rot="16200000">
            <a:off x="1067018" y="265810"/>
            <a:ext cx="2592000" cy="3924000"/>
          </a:xfrm>
          <a:prstGeom prst="round2SameRect">
            <a:avLst>
              <a:gd name="adj1" fmla="val 7358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5" name="Ötszög 54"/>
          <p:cNvSpPr/>
          <p:nvPr/>
        </p:nvSpPr>
        <p:spPr>
          <a:xfrm>
            <a:off x="4350244" y="1525809"/>
            <a:ext cx="180000" cy="1404000"/>
          </a:xfrm>
          <a:prstGeom prst="homePlate">
            <a:avLst>
              <a:gd name="adj" fmla="val 100000"/>
            </a:avLst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8" name="Ötszög 57"/>
          <p:cNvSpPr/>
          <p:nvPr/>
        </p:nvSpPr>
        <p:spPr>
          <a:xfrm>
            <a:off x="4350225" y="4316633"/>
            <a:ext cx="180000" cy="1404000"/>
          </a:xfrm>
          <a:prstGeom prst="homePlate">
            <a:avLst>
              <a:gd name="adj" fmla="val 100000"/>
            </a:avLst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71490" y="19741"/>
            <a:ext cx="8229600" cy="615553"/>
          </a:xfrm>
        </p:spPr>
        <p:txBody>
          <a:bodyPr/>
          <a:lstStyle/>
          <a:p>
            <a:r>
              <a:rPr lang="hu-HU" sz="2000" dirty="0" smtClean="0"/>
              <a:t>A válság hatására az ügyfelek ráébredtek pénzügyi döntéseik esetlegességére –  lehetőség a megkülönböztetésre</a:t>
            </a:r>
            <a:endParaRPr lang="hu-HU" sz="2000" dirty="0"/>
          </a:p>
        </p:txBody>
      </p:sp>
      <p:sp>
        <p:nvSpPr>
          <p:cNvPr id="22" name="Szöveg helye 3"/>
          <p:cNvSpPr txBox="1">
            <a:spLocks/>
          </p:cNvSpPr>
          <p:nvPr/>
        </p:nvSpPr>
        <p:spPr>
          <a:xfrm>
            <a:off x="533610" y="4580878"/>
            <a:ext cx="3677908" cy="152657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  <a:tabLst/>
              <a:defRPr/>
            </a:pPr>
            <a:r>
              <a:rPr lang="hu-HU" sz="1600" dirty="0" smtClean="0"/>
              <a:t>Az ügyfelek kezdik felismerni,  hogy nincsenek tudatában a bankválasztáshoz szükséges információknak, és ez megnehezíti döntéseiket. </a:t>
            </a:r>
          </a:p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  <a:tabLst/>
              <a:defRPr/>
            </a:pPr>
            <a:r>
              <a:rPr lang="hu-HU" sz="1600" dirty="0" smtClean="0"/>
              <a:t>Az ügyfelek érzékenyebbé válnak a bankok közötti különbségekre</a:t>
            </a:r>
            <a:endParaRPr kumimoji="0" lang="hu-H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Szövegdoboz 24"/>
          <p:cNvSpPr txBox="1"/>
          <p:nvPr/>
        </p:nvSpPr>
        <p:spPr>
          <a:xfrm>
            <a:off x="505974" y="1042355"/>
            <a:ext cx="3420000" cy="576000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lIns="108000" tIns="36000" rIns="36000" bIns="36000" rtlCol="0" anchor="t" anchorCtr="0">
            <a:noAutofit/>
          </a:bodyPr>
          <a:lstStyle/>
          <a:p>
            <a:r>
              <a:rPr lang="hu-HU" sz="1600" dirty="0" smtClean="0">
                <a:solidFill>
                  <a:schemeClr val="bg1"/>
                </a:solidFill>
              </a:rPr>
              <a:t>Bankválasztás tudatossága  - említések %-a</a:t>
            </a:r>
          </a:p>
        </p:txBody>
      </p:sp>
      <p:sp>
        <p:nvSpPr>
          <p:cNvPr id="26" name="Szöveg helye 3"/>
          <p:cNvSpPr txBox="1">
            <a:spLocks/>
          </p:cNvSpPr>
          <p:nvPr/>
        </p:nvSpPr>
        <p:spPr>
          <a:xfrm>
            <a:off x="533610" y="1766194"/>
            <a:ext cx="3239401" cy="10341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  <a:tabLst/>
              <a:defRPr/>
            </a:pPr>
            <a:r>
              <a:rPr lang="hu-HU" sz="1600" noProof="0" dirty="0" smtClean="0"/>
              <a:t>Kevésbé magabiztos pénzügyi  döntések </a:t>
            </a:r>
          </a:p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  <a:tabLst/>
              <a:defRPr/>
            </a:pPr>
            <a:r>
              <a:rPr lang="hu-HU" sz="1600" noProof="0" dirty="0" smtClean="0"/>
              <a:t>Az ügyfelek szemében is felértékelődik a döntései fontossága</a:t>
            </a:r>
            <a:endParaRPr kumimoji="0" lang="hu-H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AutoShape 3"/>
          <p:cNvSpPr>
            <a:spLocks noChangeArrowheads="1"/>
          </p:cNvSpPr>
          <p:nvPr/>
        </p:nvSpPr>
        <p:spPr bwMode="auto">
          <a:xfrm>
            <a:off x="505974" y="3853053"/>
            <a:ext cx="3420000" cy="576000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 w="9525">
            <a:noFill/>
            <a:miter lim="800000"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lIns="108000" tIns="36000" rIns="36000" bIns="36000" anchor="t" anchorCtr="0">
            <a:noAutofit/>
          </a:bodyPr>
          <a:lstStyle/>
          <a:p>
            <a:r>
              <a:rPr lang="hu-HU" sz="1400" dirty="0" smtClean="0">
                <a:solidFill>
                  <a:schemeClr val="bg1"/>
                </a:solidFill>
              </a:rPr>
              <a:t>Bankválasztás egyszerűsége – említések %-a </a:t>
            </a:r>
            <a:endParaRPr lang="hu-HU" sz="1400" dirty="0">
              <a:solidFill>
                <a:schemeClr val="bg1"/>
              </a:solidFill>
            </a:endParaRPr>
          </a:p>
        </p:txBody>
      </p:sp>
      <p:graphicFrame>
        <p:nvGraphicFramePr>
          <p:cNvPr id="45" name="Diagram 44"/>
          <p:cNvGraphicFramePr/>
          <p:nvPr/>
        </p:nvGraphicFramePr>
        <p:xfrm>
          <a:off x="4473849" y="991555"/>
          <a:ext cx="4308795" cy="2410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4" name="Diagram 23"/>
          <p:cNvGraphicFramePr/>
          <p:nvPr/>
        </p:nvGraphicFramePr>
        <p:xfrm>
          <a:off x="4626249" y="3709025"/>
          <a:ext cx="4023035" cy="26323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7" name="Dia számának helye 2"/>
          <p:cNvSpPr>
            <a:spLocks noGrp="1"/>
          </p:cNvSpPr>
          <p:nvPr>
            <p:ph type="sldNum" sz="quarter" idx="4294967295"/>
          </p:nvPr>
        </p:nvSpPr>
        <p:spPr>
          <a:xfrm>
            <a:off x="8576150" y="6356350"/>
            <a:ext cx="542900" cy="365125"/>
          </a:xfrm>
          <a:prstGeom prst="rect">
            <a:avLst/>
          </a:prstGeom>
        </p:spPr>
        <p:txBody>
          <a:bodyPr/>
          <a:lstStyle/>
          <a:p>
            <a:pPr algn="r"/>
            <a:fld id="{D4432FB3-8915-4254-BB22-9390FEF224AD}" type="slidenum">
              <a:rPr lang="hu-HU" sz="1200" smtClean="0">
                <a:solidFill>
                  <a:schemeClr val="tx1">
                    <a:tint val="75000"/>
                  </a:schemeClr>
                </a:solidFill>
              </a:rPr>
              <a:pPr algn="r"/>
              <a:t>3</a:t>
            </a:fld>
            <a:endParaRPr lang="hu-HU" sz="1200" dirty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16" name="Szövegdoboz 15"/>
          <p:cNvSpPr txBox="1"/>
          <p:nvPr/>
        </p:nvSpPr>
        <p:spPr>
          <a:xfrm>
            <a:off x="271490" y="6506315"/>
            <a:ext cx="59559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400" dirty="0" smtClean="0"/>
              <a:t>Forrás: Bankindex™, 18-65 éves bankkapcsolattal rendelkezők, n=1500 / hullám</a:t>
            </a:r>
            <a:endParaRPr lang="hu-H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Egy oldalon két sarkán kerekített téglalap 18"/>
          <p:cNvSpPr/>
          <p:nvPr/>
        </p:nvSpPr>
        <p:spPr>
          <a:xfrm rot="5400000" flipH="1">
            <a:off x="5341550" y="2930634"/>
            <a:ext cx="2592000" cy="4176000"/>
          </a:xfrm>
          <a:prstGeom prst="round2SameRect">
            <a:avLst>
              <a:gd name="adj1" fmla="val 7358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Egy oldalon két sarkán kerekített téglalap 19"/>
          <p:cNvSpPr/>
          <p:nvPr/>
        </p:nvSpPr>
        <p:spPr>
          <a:xfrm rot="16200000">
            <a:off x="1067018" y="3056634"/>
            <a:ext cx="2592000" cy="3924000"/>
          </a:xfrm>
          <a:prstGeom prst="round2SameRect">
            <a:avLst>
              <a:gd name="adj1" fmla="val 7358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Egy oldalon két sarkán kerekített téglalap 20"/>
          <p:cNvSpPr/>
          <p:nvPr/>
        </p:nvSpPr>
        <p:spPr>
          <a:xfrm rot="5400000" flipH="1">
            <a:off x="5341550" y="139810"/>
            <a:ext cx="2592000" cy="4176000"/>
          </a:xfrm>
          <a:prstGeom prst="round2SameRect">
            <a:avLst>
              <a:gd name="adj1" fmla="val 7358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Egy oldalon két sarkán kerekített téglalap 22"/>
          <p:cNvSpPr/>
          <p:nvPr/>
        </p:nvSpPr>
        <p:spPr>
          <a:xfrm rot="16200000">
            <a:off x="1067018" y="265810"/>
            <a:ext cx="2592000" cy="3924000"/>
          </a:xfrm>
          <a:prstGeom prst="round2SameRect">
            <a:avLst>
              <a:gd name="adj1" fmla="val 7358"/>
              <a:gd name="adj2" fmla="val 0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7" name="Ötszög 26"/>
          <p:cNvSpPr/>
          <p:nvPr/>
        </p:nvSpPr>
        <p:spPr>
          <a:xfrm>
            <a:off x="4350244" y="1525809"/>
            <a:ext cx="180000" cy="1404000"/>
          </a:xfrm>
          <a:prstGeom prst="homePlate">
            <a:avLst>
              <a:gd name="adj" fmla="val 100000"/>
            </a:avLst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8" name="Ötszög 27"/>
          <p:cNvSpPr/>
          <p:nvPr/>
        </p:nvSpPr>
        <p:spPr>
          <a:xfrm>
            <a:off x="4350225" y="4316633"/>
            <a:ext cx="180000" cy="1404000"/>
          </a:xfrm>
          <a:prstGeom prst="homePlate">
            <a:avLst>
              <a:gd name="adj" fmla="val 100000"/>
            </a:avLst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71490" y="78106"/>
            <a:ext cx="8229600" cy="738664"/>
          </a:xfrm>
        </p:spPr>
        <p:txBody>
          <a:bodyPr/>
          <a:lstStyle/>
          <a:p>
            <a:r>
              <a:rPr lang="hu-HU" dirty="0" smtClean="0"/>
              <a:t>tudatos ügyfélkezelési stratégiák kitörési pontot jelenthetnek a megkülönböztetésben</a:t>
            </a:r>
            <a:endParaRPr lang="hu-HU" dirty="0"/>
          </a:p>
        </p:txBody>
      </p:sp>
      <p:sp>
        <p:nvSpPr>
          <p:cNvPr id="22" name="Szöveg helye 3"/>
          <p:cNvSpPr txBox="1">
            <a:spLocks/>
          </p:cNvSpPr>
          <p:nvPr/>
        </p:nvSpPr>
        <p:spPr>
          <a:xfrm>
            <a:off x="547466" y="4514378"/>
            <a:ext cx="3316364" cy="152657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  <a:tabLst/>
              <a:defRPr/>
            </a:pPr>
            <a:r>
              <a:rPr lang="hu-HU" sz="1600" noProof="0" dirty="0" smtClean="0"/>
              <a:t>Az ügyfelek számára nehéz kézzelfogható módon bemutatni a termékkínálaton alapuló különbségeket</a:t>
            </a:r>
          </a:p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  <a:tabLst/>
              <a:defRPr/>
            </a:pPr>
            <a:r>
              <a:rPr kumimoji="0" lang="hu-HU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lang="hu-HU" sz="1600" dirty="0" smtClean="0"/>
              <a:t>z egyedi </a:t>
            </a:r>
            <a:r>
              <a:rPr kumimoji="0" lang="hu-HU" sz="1600" b="0" i="0" u="none" strike="noStrike" kern="120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termékek viszonyla</a:t>
            </a:r>
            <a:r>
              <a:rPr lang="hu-HU" sz="1600" dirty="0" smtClean="0"/>
              <a:t>g könnyen reprodukálhatók</a:t>
            </a:r>
            <a:endParaRPr kumimoji="0" lang="hu-H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Szöveg helye 3"/>
          <p:cNvSpPr txBox="1">
            <a:spLocks/>
          </p:cNvSpPr>
          <p:nvPr/>
        </p:nvSpPr>
        <p:spPr>
          <a:xfrm>
            <a:off x="547466" y="1774571"/>
            <a:ext cx="3239401" cy="152657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  <a:tabLst/>
              <a:defRPr/>
            </a:pPr>
            <a:r>
              <a:rPr lang="hu-HU" sz="1600" noProof="0" dirty="0" smtClean="0"/>
              <a:t>Az ügyfelek döntő többsége nem érez döntő különbséget a banki ügyfélkezelésben</a:t>
            </a:r>
          </a:p>
          <a:p>
            <a:pPr marL="177800" marR="0" lvl="0" indent="-17780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  <a:tabLst/>
              <a:defRPr/>
            </a:pPr>
            <a:r>
              <a:rPr lang="hu-HU" sz="1600" noProof="0" dirty="0" smtClean="0"/>
              <a:t>Ebben az esetben csökken a tudatos bankválasztás esélye</a:t>
            </a:r>
          </a:p>
        </p:txBody>
      </p:sp>
      <p:graphicFrame>
        <p:nvGraphicFramePr>
          <p:cNvPr id="45" name="Diagram 44"/>
          <p:cNvGraphicFramePr/>
          <p:nvPr/>
        </p:nvGraphicFramePr>
        <p:xfrm>
          <a:off x="4612657" y="1000108"/>
          <a:ext cx="4031309" cy="2410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4" name="Diagram 23"/>
          <p:cNvGraphicFramePr/>
          <p:nvPr/>
        </p:nvGraphicFramePr>
        <p:xfrm>
          <a:off x="4612656" y="3714752"/>
          <a:ext cx="4023035" cy="26323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9" name="Szövegdoboz 28"/>
          <p:cNvSpPr txBox="1"/>
          <p:nvPr/>
        </p:nvSpPr>
        <p:spPr>
          <a:xfrm>
            <a:off x="505974" y="1042355"/>
            <a:ext cx="3420000" cy="576000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lIns="108000" tIns="36000" rIns="36000" bIns="36000" rtlCol="0" anchor="t" anchorCtr="0">
            <a:noAutofit/>
          </a:bodyPr>
          <a:lstStyle/>
          <a:p>
            <a:r>
              <a:rPr lang="hu-HU" sz="1600" dirty="0" smtClean="0">
                <a:solidFill>
                  <a:schemeClr val="bg1"/>
                </a:solidFill>
              </a:rPr>
              <a:t>Különbséget észlel az ügyfélkezelésben - említések %-a</a:t>
            </a:r>
          </a:p>
        </p:txBody>
      </p:sp>
      <p:sp>
        <p:nvSpPr>
          <p:cNvPr id="31" name="Szövegdoboz 30"/>
          <p:cNvSpPr txBox="1"/>
          <p:nvPr/>
        </p:nvSpPr>
        <p:spPr>
          <a:xfrm>
            <a:off x="505974" y="3825875"/>
            <a:ext cx="3420000" cy="576000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lIns="108000" tIns="36000" rIns="36000" bIns="36000" rtlCol="0" anchor="t" anchorCtr="0">
            <a:noAutofit/>
          </a:bodyPr>
          <a:lstStyle/>
          <a:p>
            <a:r>
              <a:rPr lang="hu-HU" sz="1600" dirty="0" smtClean="0">
                <a:solidFill>
                  <a:schemeClr val="bg1"/>
                </a:solidFill>
              </a:rPr>
              <a:t>Különbséget észlel a termékkínálatban – említések %-a </a:t>
            </a:r>
            <a:endParaRPr lang="hu-HU" sz="1600" dirty="0">
              <a:solidFill>
                <a:schemeClr val="bg1"/>
              </a:solidFill>
            </a:endParaRPr>
          </a:p>
        </p:txBody>
      </p:sp>
      <p:sp>
        <p:nvSpPr>
          <p:cNvPr id="34" name="Dia számának helye 2"/>
          <p:cNvSpPr>
            <a:spLocks noGrp="1"/>
          </p:cNvSpPr>
          <p:nvPr>
            <p:ph type="sldNum" sz="quarter" idx="4294967295"/>
          </p:nvPr>
        </p:nvSpPr>
        <p:spPr>
          <a:xfrm>
            <a:off x="8576150" y="6356350"/>
            <a:ext cx="542900" cy="365125"/>
          </a:xfrm>
          <a:prstGeom prst="rect">
            <a:avLst/>
          </a:prstGeom>
        </p:spPr>
        <p:txBody>
          <a:bodyPr/>
          <a:lstStyle/>
          <a:p>
            <a:pPr algn="r"/>
            <a:fld id="{D4432FB3-8915-4254-BB22-9390FEF224AD}" type="slidenum">
              <a:rPr lang="hu-HU" sz="1200" smtClean="0">
                <a:solidFill>
                  <a:schemeClr val="tx1">
                    <a:tint val="75000"/>
                  </a:schemeClr>
                </a:solidFill>
              </a:rPr>
              <a:pPr algn="r"/>
              <a:t>4</a:t>
            </a:fld>
            <a:endParaRPr lang="hu-HU" sz="1200" dirty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16" name="Szövegdoboz 15"/>
          <p:cNvSpPr txBox="1"/>
          <p:nvPr/>
        </p:nvSpPr>
        <p:spPr>
          <a:xfrm>
            <a:off x="271490" y="6506315"/>
            <a:ext cx="59559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400" dirty="0" smtClean="0"/>
              <a:t>Forrás: Bankindex™, 18-65 éves bankkapcsolattal rendelkezők, n=1500 / hullám</a:t>
            </a:r>
            <a:endParaRPr lang="hu-H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71490" y="108086"/>
            <a:ext cx="8229600" cy="738664"/>
          </a:xfrm>
        </p:spPr>
        <p:txBody>
          <a:bodyPr/>
          <a:lstStyle/>
          <a:p>
            <a:r>
              <a:rPr lang="hu-HU" dirty="0" smtClean="0"/>
              <a:t>az ügyfelek számára nehezen értelmezhető a fiókban kapott információ</a:t>
            </a:r>
            <a:endParaRPr lang="hu-HU" dirty="0"/>
          </a:p>
        </p:txBody>
      </p:sp>
      <p:sp>
        <p:nvSpPr>
          <p:cNvPr id="6" name="Rectangle 3"/>
          <p:cNvSpPr>
            <a:spLocks noChangeArrowheads="1"/>
          </p:cNvSpPr>
          <p:nvPr>
            <p:custDataLst>
              <p:tags r:id="rId1"/>
            </p:custDataLst>
          </p:nvPr>
        </p:nvSpPr>
        <p:spPr bwMode="gray">
          <a:xfrm flipH="1">
            <a:off x="137763" y="1419596"/>
            <a:ext cx="4176000" cy="3471718"/>
          </a:xfrm>
          <a:prstGeom prst="rect">
            <a:avLst/>
          </a:prstGeom>
          <a:solidFill>
            <a:schemeClr val="accent4"/>
          </a:solidFill>
          <a:ln w="19050">
            <a:noFill/>
            <a:miter lim="800000"/>
            <a:headEnd/>
            <a:tailEnd/>
          </a:ln>
          <a:effectLst/>
        </p:spPr>
        <p:txBody>
          <a:bodyPr wrap="none" lIns="93296" tIns="46648" rIns="93296" bIns="46648" anchor="ctr"/>
          <a:lstStyle/>
          <a:p>
            <a:endParaRPr lang="hu-HU"/>
          </a:p>
        </p:txBody>
      </p:sp>
      <p:sp>
        <p:nvSpPr>
          <p:cNvPr id="7" name="Rectangle 18"/>
          <p:cNvSpPr>
            <a:spLocks noChangeArrowheads="1"/>
          </p:cNvSpPr>
          <p:nvPr>
            <p:custDataLst>
              <p:tags r:id="rId2"/>
            </p:custDataLst>
          </p:nvPr>
        </p:nvSpPr>
        <p:spPr bwMode="gray">
          <a:xfrm flipH="1">
            <a:off x="4551826" y="1419596"/>
            <a:ext cx="4176000" cy="3471718"/>
          </a:xfrm>
          <a:prstGeom prst="rect">
            <a:avLst/>
          </a:prstGeom>
          <a:solidFill>
            <a:schemeClr val="accent4"/>
          </a:solidFill>
          <a:ln w="19050">
            <a:noFill/>
            <a:miter lim="800000"/>
            <a:headEnd/>
            <a:tailEnd/>
          </a:ln>
          <a:effectLst/>
        </p:spPr>
        <p:txBody>
          <a:bodyPr wrap="none" lIns="93296" tIns="46648" rIns="93296" bIns="46648" anchor="ctr"/>
          <a:lstStyle/>
          <a:p>
            <a:endParaRPr lang="hu-HU"/>
          </a:p>
        </p:txBody>
      </p:sp>
      <p:sp>
        <p:nvSpPr>
          <p:cNvPr id="8" name="Rectangle 5"/>
          <p:cNvSpPr>
            <a:spLocks noChangeArrowheads="1"/>
          </p:cNvSpPr>
          <p:nvPr>
            <p:custDataLst>
              <p:tags r:id="rId3"/>
            </p:custDataLst>
          </p:nvPr>
        </p:nvSpPr>
        <p:spPr bwMode="gray">
          <a:xfrm>
            <a:off x="299763" y="4495465"/>
            <a:ext cx="3852000" cy="972000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36000" tIns="36000" rIns="36000" bIns="36000" anchor="ctr" anchorCtr="0">
            <a:noAutofit/>
          </a:bodyPr>
          <a:lstStyle/>
          <a:p>
            <a:pPr marL="174625" indent="-174625">
              <a:lnSpc>
                <a:spcPct val="120000"/>
              </a:lnSpc>
              <a:spcBef>
                <a:spcPct val="20000"/>
              </a:spcBef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smtClean="0"/>
              <a:t>A fiókban megvalósuló banki kommunikáció túlnyomórészt szakszerű és pontos</a:t>
            </a:r>
          </a:p>
        </p:txBody>
      </p:sp>
      <p:sp>
        <p:nvSpPr>
          <p:cNvPr id="9" name="Rectangle 6"/>
          <p:cNvSpPr>
            <a:spLocks noChangeArrowheads="1"/>
          </p:cNvSpPr>
          <p:nvPr>
            <p:custDataLst>
              <p:tags r:id="rId4"/>
            </p:custDataLst>
          </p:nvPr>
        </p:nvSpPr>
        <p:spPr bwMode="gray">
          <a:xfrm>
            <a:off x="4713826" y="4453701"/>
            <a:ext cx="3852000" cy="972000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36000" tIns="36000" rIns="36000" bIns="36000" anchor="ctr" anchorCtr="0">
            <a:noAutofit/>
          </a:bodyPr>
          <a:lstStyle/>
          <a:p>
            <a:pPr marL="174625" indent="-174625">
              <a:spcBef>
                <a:spcPct val="20000"/>
              </a:spcBef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smtClean="0"/>
              <a:t>Ennek ellenére az ügyfelek  nagyobb része nem tudja feldolgozni  a kapott információt</a:t>
            </a:r>
          </a:p>
          <a:p>
            <a:pPr marL="174625" indent="-174625">
              <a:spcBef>
                <a:spcPct val="20000"/>
              </a:spcBef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smtClean="0"/>
              <a:t>Jelentős részük az elvárható tájékozódást sem teszi meg</a:t>
            </a:r>
          </a:p>
        </p:txBody>
      </p:sp>
      <p:graphicFrame>
        <p:nvGraphicFramePr>
          <p:cNvPr id="10" name="Diagram 9"/>
          <p:cNvGraphicFramePr/>
          <p:nvPr/>
        </p:nvGraphicFramePr>
        <p:xfrm>
          <a:off x="4551826" y="2143116"/>
          <a:ext cx="4176000" cy="22337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1" name="Szövegdoboz 10"/>
          <p:cNvSpPr txBox="1"/>
          <p:nvPr/>
        </p:nvSpPr>
        <p:spPr>
          <a:xfrm>
            <a:off x="187667" y="1736921"/>
            <a:ext cx="3537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smtClean="0"/>
              <a:t>Próbavásárlás során megtörtént (%) </a:t>
            </a:r>
            <a:endParaRPr lang="hu-HU" sz="1400" dirty="0"/>
          </a:p>
        </p:txBody>
      </p:sp>
      <p:graphicFrame>
        <p:nvGraphicFramePr>
          <p:cNvPr id="12" name="Diagram 11"/>
          <p:cNvGraphicFramePr/>
          <p:nvPr/>
        </p:nvGraphicFramePr>
        <p:xfrm>
          <a:off x="211417" y="2143116"/>
          <a:ext cx="4176000" cy="22337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3" name="Szövegdoboz 12"/>
          <p:cNvSpPr txBox="1"/>
          <p:nvPr/>
        </p:nvSpPr>
        <p:spPr>
          <a:xfrm>
            <a:off x="4577993" y="1736921"/>
            <a:ext cx="30899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smtClean="0"/>
              <a:t>Hitelkártya tulajdonosok (%)</a:t>
            </a:r>
            <a:endParaRPr lang="hu-HU" sz="1400" dirty="0"/>
          </a:p>
        </p:txBody>
      </p:sp>
      <p:sp>
        <p:nvSpPr>
          <p:cNvPr id="14" name="Rectangle 9"/>
          <p:cNvSpPr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137763" y="1187376"/>
            <a:ext cx="4176000" cy="504000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 w="28575" algn="ctr">
            <a:noFill/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lIns="93296" tIns="93296" rIns="93296" bIns="93296" anchor="ctr"/>
          <a:lstStyle/>
          <a:p>
            <a:pPr defTabSz="913526">
              <a:buClr>
                <a:schemeClr val="tx2"/>
              </a:buClr>
            </a:pPr>
            <a:r>
              <a:rPr lang="hu-HU" sz="1600" b="1" dirty="0" smtClean="0">
                <a:solidFill>
                  <a:schemeClr val="bg1"/>
                </a:solidFill>
              </a:rPr>
              <a:t>BANKI KOMMUNIKÁCIÓ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5" name="Rectangle 10"/>
          <p:cNvSpPr>
            <a:spLocks noChangeArrowheads="1"/>
          </p:cNvSpPr>
          <p:nvPr>
            <p:custDataLst>
              <p:tags r:id="rId6"/>
            </p:custDataLst>
          </p:nvPr>
        </p:nvSpPr>
        <p:spPr bwMode="gray">
          <a:xfrm>
            <a:off x="4551826" y="1187376"/>
            <a:ext cx="4176000" cy="504000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 w="28575" algn="ctr">
            <a:noFill/>
            <a:miter lim="800000"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lIns="93296" tIns="93296" rIns="93296" bIns="93296" anchor="ctr"/>
          <a:lstStyle/>
          <a:p>
            <a:pPr defTabSz="913526">
              <a:buClr>
                <a:schemeClr val="tx2"/>
              </a:buClr>
            </a:pPr>
            <a:r>
              <a:rPr lang="hu-HU" sz="1600" b="1" dirty="0" smtClean="0">
                <a:solidFill>
                  <a:schemeClr val="bg1"/>
                </a:solidFill>
              </a:rPr>
              <a:t>ÜGYFÉLINFORMÁCIÓ</a:t>
            </a:r>
          </a:p>
        </p:txBody>
      </p:sp>
      <p:sp>
        <p:nvSpPr>
          <p:cNvPr id="17" name="Dia számának helye 2"/>
          <p:cNvSpPr>
            <a:spLocks noGrp="1"/>
          </p:cNvSpPr>
          <p:nvPr>
            <p:ph type="sldNum" sz="quarter" idx="4294967295"/>
          </p:nvPr>
        </p:nvSpPr>
        <p:spPr>
          <a:xfrm>
            <a:off x="8576150" y="6356350"/>
            <a:ext cx="542900" cy="365125"/>
          </a:xfrm>
          <a:prstGeom prst="rect">
            <a:avLst/>
          </a:prstGeom>
        </p:spPr>
        <p:txBody>
          <a:bodyPr/>
          <a:lstStyle/>
          <a:p>
            <a:pPr algn="r"/>
            <a:fld id="{D4432FB3-8915-4254-BB22-9390FEF224AD}" type="slidenum">
              <a:rPr lang="hu-HU" sz="1200" smtClean="0">
                <a:solidFill>
                  <a:schemeClr val="tx1">
                    <a:tint val="75000"/>
                  </a:schemeClr>
                </a:solidFill>
              </a:rPr>
              <a:pPr algn="r"/>
              <a:t>5</a:t>
            </a:fld>
            <a:endParaRPr lang="hu-HU" sz="1200" dirty="0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18" name="Szövegdoboz 17"/>
          <p:cNvSpPr txBox="1"/>
          <p:nvPr/>
        </p:nvSpPr>
        <p:spPr>
          <a:xfrm>
            <a:off x="271490" y="6506315"/>
            <a:ext cx="81115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400" dirty="0" smtClean="0"/>
              <a:t>Forrás: Fióki próbavásárlások n=450; Bankindex™, 18-65 éves bankkapcsolattal rendelkezők, n=1500 / hullám</a:t>
            </a:r>
            <a:endParaRPr lang="hu-HU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71490" y="78106"/>
            <a:ext cx="8229600" cy="738664"/>
          </a:xfrm>
        </p:spPr>
        <p:txBody>
          <a:bodyPr/>
          <a:lstStyle/>
          <a:p>
            <a:r>
              <a:rPr lang="hu-HU" dirty="0" smtClean="0"/>
              <a:t>rövidtávon az ügyfél nem fog megtanulni a bank nyelvén beszélni</a:t>
            </a:r>
            <a:endParaRPr lang="hu-HU" dirty="0"/>
          </a:p>
        </p:txBody>
      </p:sp>
      <p:sp>
        <p:nvSpPr>
          <p:cNvPr id="6" name="Rectangle 2"/>
          <p:cNvSpPr>
            <a:spLocks noChangeArrowheads="1"/>
          </p:cNvSpPr>
          <p:nvPr>
            <p:custDataLst>
              <p:tags r:id="rId1"/>
            </p:custDataLst>
          </p:nvPr>
        </p:nvSpPr>
        <p:spPr bwMode="gray">
          <a:xfrm>
            <a:off x="4442232" y="857232"/>
            <a:ext cx="4068000" cy="5801552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 lIns="93296" tIns="46648" rIns="93296" bIns="46648" anchor="ctr">
            <a:noAutofit/>
          </a:bodyPr>
          <a:lstStyle/>
          <a:p>
            <a:pPr marL="177800" indent="-177800">
              <a:spcBef>
                <a:spcPct val="20000"/>
              </a:spcBef>
              <a:buClr>
                <a:srgbClr val="303090"/>
              </a:buClr>
              <a:buSzPct val="75000"/>
            </a:pPr>
            <a:endParaRPr lang="hu-HU" sz="1600">
              <a:solidFill>
                <a:srgbClr val="000000"/>
              </a:solidFill>
            </a:endParaRPr>
          </a:p>
        </p:txBody>
      </p:sp>
      <p:sp>
        <p:nvSpPr>
          <p:cNvPr id="7" name="Rectangle 15"/>
          <p:cNvSpPr>
            <a:spLocks noChangeArrowheads="1"/>
          </p:cNvSpPr>
          <p:nvPr>
            <p:custDataLst>
              <p:tags r:id="rId2"/>
            </p:custDataLst>
          </p:nvPr>
        </p:nvSpPr>
        <p:spPr bwMode="gray">
          <a:xfrm>
            <a:off x="4748232" y="1978918"/>
            <a:ext cx="3456000" cy="1067703"/>
          </a:xfrm>
          <a:prstGeom prst="roundRect">
            <a:avLst/>
          </a:prstGeom>
          <a:gradFill rotWithShape="1">
            <a:gsLst>
              <a:gs pos="0">
                <a:srgbClr val="DDDDDD"/>
              </a:gs>
              <a:gs pos="50000">
                <a:schemeClr val="bg1"/>
              </a:gs>
              <a:gs pos="100000">
                <a:srgbClr val="DDDDDD"/>
              </a:gs>
            </a:gsLst>
            <a:lin ang="0" scaled="1"/>
          </a:gradFill>
          <a:ln w="28575" algn="ctr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36000" tIns="36000" rIns="36000" bIns="36000" anchor="ctr" anchorCtr="0"/>
          <a:lstStyle/>
          <a:p>
            <a:pPr marL="177800" lvl="1" indent="-177800">
              <a:spcBef>
                <a:spcPct val="20000"/>
              </a:spcBef>
              <a:buClr>
                <a:srgbClr val="303090"/>
              </a:buClr>
              <a:buSzPct val="65000"/>
              <a:buFont typeface="Arial" pitchFamily="34" charset="0"/>
              <a:buChar char="►"/>
              <a:defRPr/>
            </a:pPr>
            <a:r>
              <a:rPr lang="hu-HU" sz="1600" dirty="0" smtClean="0"/>
              <a:t>Jelzáloghitelezés esetén a Magatartási Kódex alkalmazása</a:t>
            </a:r>
          </a:p>
        </p:txBody>
      </p:sp>
      <p:sp>
        <p:nvSpPr>
          <p:cNvPr id="8" name="Rectangle 15"/>
          <p:cNvSpPr>
            <a:spLocks noChangeArrowheads="1"/>
          </p:cNvSpPr>
          <p:nvPr>
            <p:custDataLst>
              <p:tags r:id="rId3"/>
            </p:custDataLst>
          </p:nvPr>
        </p:nvSpPr>
        <p:spPr bwMode="gray">
          <a:xfrm>
            <a:off x="4748232" y="4387600"/>
            <a:ext cx="3456000" cy="1400076"/>
          </a:xfrm>
          <a:prstGeom prst="roundRect">
            <a:avLst/>
          </a:prstGeom>
          <a:gradFill rotWithShape="1">
            <a:gsLst>
              <a:gs pos="0">
                <a:srgbClr val="DDDDDD"/>
              </a:gs>
              <a:gs pos="50000">
                <a:schemeClr val="bg1"/>
              </a:gs>
              <a:gs pos="100000">
                <a:srgbClr val="DDDDDD"/>
              </a:gs>
            </a:gsLst>
            <a:lin ang="0" scaled="1"/>
          </a:gradFill>
          <a:ln w="28575" algn="ctr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36000" tIns="36000" rIns="36000" bIns="36000" anchor="ctr" anchorCtr="0"/>
          <a:lstStyle/>
          <a:p>
            <a:pPr marL="177800" lvl="1" indent="-177800">
              <a:spcBef>
                <a:spcPct val="20000"/>
              </a:spcBef>
              <a:buClr>
                <a:srgbClr val="303090"/>
              </a:buClr>
              <a:buSzPct val="65000"/>
              <a:buFont typeface="Arial" pitchFamily="34" charset="0"/>
              <a:buChar char="►"/>
              <a:defRPr/>
            </a:pPr>
            <a:r>
              <a:rPr lang="hu-HU" sz="1600" dirty="0" smtClean="0"/>
              <a:t>Tudatos törekvés az egyszerű, ügyfélbarát kommunikációra</a:t>
            </a:r>
          </a:p>
          <a:p>
            <a:pPr marL="177800" lvl="1" indent="-177800">
              <a:spcBef>
                <a:spcPct val="20000"/>
              </a:spcBef>
              <a:buClr>
                <a:srgbClr val="303090"/>
              </a:buClr>
              <a:buSzPct val="65000"/>
              <a:buFont typeface="Arial" pitchFamily="34" charset="0"/>
              <a:buChar char="►"/>
              <a:defRPr/>
            </a:pPr>
            <a:r>
              <a:rPr lang="hu-HU" sz="1600" dirty="0" smtClean="0"/>
              <a:t>Kommunikációs feladatként is kezelni az összes ügyfél – banki interakciót</a:t>
            </a:r>
          </a:p>
        </p:txBody>
      </p:sp>
      <p:sp>
        <p:nvSpPr>
          <p:cNvPr id="9" name="Lekerekített téglalap 8"/>
          <p:cNvSpPr/>
          <p:nvPr/>
        </p:nvSpPr>
        <p:spPr>
          <a:xfrm>
            <a:off x="4550232" y="1016609"/>
            <a:ext cx="3852000" cy="360000"/>
          </a:xfrm>
          <a:prstGeom prst="roundRect">
            <a:avLst>
              <a:gd name="adj" fmla="val 13193"/>
            </a:avLst>
          </a:prstGeom>
          <a:solidFill>
            <a:schemeClr val="tx2">
              <a:lumMod val="75000"/>
              <a:lumOff val="25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sz="1600" b="1" dirty="0" smtClean="0"/>
              <a:t>LEHETSÉGES MEGOLDÁSOK</a:t>
            </a:r>
            <a:endParaRPr lang="hu-HU" sz="1600" b="1" dirty="0"/>
          </a:p>
        </p:txBody>
      </p:sp>
      <p:sp>
        <p:nvSpPr>
          <p:cNvPr id="10" name="Rectangle 2"/>
          <p:cNvSpPr>
            <a:spLocks noChangeArrowheads="1"/>
          </p:cNvSpPr>
          <p:nvPr>
            <p:custDataLst>
              <p:tags r:id="rId4"/>
            </p:custDataLst>
          </p:nvPr>
        </p:nvSpPr>
        <p:spPr bwMode="gray">
          <a:xfrm>
            <a:off x="291878" y="857232"/>
            <a:ext cx="4068000" cy="5801552"/>
          </a:xfrm>
          <a:prstGeom prst="rect">
            <a:avLst/>
          </a:prstGeom>
          <a:solidFill>
            <a:schemeClr val="bg1"/>
          </a:solidFill>
          <a:ln w="19050" algn="ctr">
            <a:solidFill>
              <a:schemeClr val="tx1">
                <a:lumMod val="65000"/>
                <a:lumOff val="35000"/>
              </a:schemeClr>
            </a:solidFill>
            <a:miter lim="800000"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lIns="93296" tIns="46648" rIns="93296" bIns="46648" anchor="ctr">
            <a:noAutofit/>
          </a:bodyPr>
          <a:lstStyle/>
          <a:p>
            <a:pPr marL="177800" indent="-177800">
              <a:spcBef>
                <a:spcPct val="20000"/>
              </a:spcBef>
              <a:buClr>
                <a:srgbClr val="303090"/>
              </a:buClr>
              <a:buSzPct val="75000"/>
            </a:pPr>
            <a:endParaRPr lang="hu-HU" sz="1600">
              <a:solidFill>
                <a:srgbClr val="000000"/>
              </a:solidFill>
            </a:endParaRPr>
          </a:p>
        </p:txBody>
      </p:sp>
      <p:sp>
        <p:nvSpPr>
          <p:cNvPr id="11" name="Lekerekített téglalap 10"/>
          <p:cNvSpPr/>
          <p:nvPr/>
        </p:nvSpPr>
        <p:spPr>
          <a:xfrm>
            <a:off x="408253" y="1016609"/>
            <a:ext cx="3852000" cy="360000"/>
          </a:xfrm>
          <a:prstGeom prst="roundRect">
            <a:avLst>
              <a:gd name="adj" fmla="val 13193"/>
            </a:avLst>
          </a:prstGeom>
          <a:solidFill>
            <a:schemeClr val="tx2">
              <a:lumMod val="75000"/>
              <a:lumOff val="25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sz="1600" b="1" dirty="0" smtClean="0"/>
              <a:t>KOMMUNIKÁCIÓS PROBLÉMA ÖSSZETEVŐI </a:t>
            </a:r>
            <a:endParaRPr lang="hu-HU" sz="1600" b="1" dirty="0"/>
          </a:p>
        </p:txBody>
      </p:sp>
      <p:sp>
        <p:nvSpPr>
          <p:cNvPr id="12" name="Rectangle 15"/>
          <p:cNvSpPr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525903" y="1455025"/>
            <a:ext cx="3528000" cy="2115489"/>
          </a:xfrm>
          <a:prstGeom prst="homePlate">
            <a:avLst>
              <a:gd name="adj" fmla="val 7562"/>
            </a:avLst>
          </a:prstGeom>
          <a:gradFill rotWithShape="1">
            <a:gsLst>
              <a:gs pos="0">
                <a:srgbClr val="DDDDDD"/>
              </a:gs>
              <a:gs pos="50000">
                <a:schemeClr val="bg1"/>
              </a:gs>
              <a:gs pos="100000">
                <a:srgbClr val="DDDDDD"/>
              </a:gs>
            </a:gsLst>
            <a:lin ang="0" scaled="1"/>
          </a:gradFill>
          <a:ln w="28575" algn="ctr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72000" tIns="72000" rIns="36000" bIns="36000" anchor="t" anchorCtr="0">
            <a:noAutofit/>
          </a:bodyPr>
          <a:lstStyle/>
          <a:p>
            <a:pPr marL="177800" lvl="0" indent="-177800">
              <a:spcBef>
                <a:spcPct val="20000"/>
              </a:spcBef>
              <a:buClr>
                <a:srgbClr val="303090"/>
              </a:buClr>
              <a:buSzPct val="75000"/>
            </a:pPr>
            <a:r>
              <a:rPr lang="hu-HU" sz="1600" b="1" dirty="0" smtClean="0">
                <a:solidFill>
                  <a:srgbClr val="000000"/>
                </a:solidFill>
              </a:rPr>
              <a:t>Ügyfél</a:t>
            </a:r>
          </a:p>
          <a:p>
            <a:pPr marL="177800" lvl="0" indent="-177800">
              <a:spcBef>
                <a:spcPct val="20000"/>
              </a:spcBef>
              <a:buClr>
                <a:srgbClr val="303090"/>
              </a:buClr>
              <a:buSzPct val="75000"/>
              <a:buFont typeface="Arial" pitchFamily="34" charset="0"/>
              <a:buChar char="►"/>
            </a:pPr>
            <a:r>
              <a:rPr lang="hu-HU" sz="1600" dirty="0" smtClean="0">
                <a:solidFill>
                  <a:srgbClr val="000000"/>
                </a:solidFill>
              </a:rPr>
              <a:t>Korlátozott pénzügyi ismeretekkel rendelkezik </a:t>
            </a:r>
          </a:p>
          <a:p>
            <a:pPr marL="177800" lvl="0" indent="-177800">
              <a:spcBef>
                <a:spcPct val="20000"/>
              </a:spcBef>
              <a:buClr>
                <a:srgbClr val="303090"/>
              </a:buClr>
              <a:buSzPct val="75000"/>
              <a:buFont typeface="Arial" pitchFamily="34" charset="0"/>
              <a:buChar char="►"/>
            </a:pPr>
            <a:r>
              <a:rPr lang="hu-HU" sz="1600" dirty="0" smtClean="0">
                <a:solidFill>
                  <a:srgbClr val="000000"/>
                </a:solidFill>
              </a:rPr>
              <a:t>Számos kezdeményezés ellenére ez inkább hosszútávon fog változni</a:t>
            </a:r>
          </a:p>
          <a:p>
            <a:pPr marL="177800" lvl="0" indent="-177800">
              <a:spcBef>
                <a:spcPct val="20000"/>
              </a:spcBef>
              <a:buClr>
                <a:srgbClr val="303090"/>
              </a:buClr>
              <a:buSzPct val="75000"/>
              <a:buFont typeface="Arial" pitchFamily="34" charset="0"/>
              <a:buChar char="►"/>
            </a:pPr>
            <a:r>
              <a:rPr lang="hu-HU" sz="1600" dirty="0" smtClean="0">
                <a:solidFill>
                  <a:srgbClr val="000000"/>
                </a:solidFill>
              </a:rPr>
              <a:t>Válság hatására kezdi felmérni a kevés ismeretből adódó hátrányait</a:t>
            </a:r>
          </a:p>
        </p:txBody>
      </p:sp>
      <p:sp>
        <p:nvSpPr>
          <p:cNvPr id="13" name="Rectangle 15"/>
          <p:cNvSpPr>
            <a:spLocks noChangeArrowheads="1"/>
          </p:cNvSpPr>
          <p:nvPr>
            <p:custDataLst>
              <p:tags r:id="rId6"/>
            </p:custDataLst>
          </p:nvPr>
        </p:nvSpPr>
        <p:spPr bwMode="gray">
          <a:xfrm>
            <a:off x="492960" y="3791638"/>
            <a:ext cx="3528000" cy="2592000"/>
          </a:xfrm>
          <a:prstGeom prst="homePlate">
            <a:avLst>
              <a:gd name="adj" fmla="val 5742"/>
            </a:avLst>
          </a:prstGeom>
          <a:gradFill rotWithShape="1">
            <a:gsLst>
              <a:gs pos="0">
                <a:srgbClr val="DDDDDD"/>
              </a:gs>
              <a:gs pos="50000">
                <a:schemeClr val="bg1"/>
              </a:gs>
              <a:gs pos="100000">
                <a:srgbClr val="DDDDDD"/>
              </a:gs>
            </a:gsLst>
            <a:lin ang="0" scaled="1"/>
          </a:gradFill>
          <a:ln w="28575" algn="ctr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72000" tIns="72000" rIns="36000" bIns="36000" anchor="t" anchorCtr="0"/>
          <a:lstStyle/>
          <a:p>
            <a:pPr marL="177800" lvl="1" indent="-177800">
              <a:spcBef>
                <a:spcPct val="20000"/>
              </a:spcBef>
              <a:buClr>
                <a:srgbClr val="303090"/>
              </a:buClr>
              <a:buSzPct val="65000"/>
              <a:defRPr/>
            </a:pPr>
            <a:r>
              <a:rPr lang="hu-HU" sz="1600" b="1" dirty="0" smtClean="0"/>
              <a:t>Bank</a:t>
            </a:r>
          </a:p>
          <a:p>
            <a:pPr marL="177800" lvl="1" indent="-177800">
              <a:spcBef>
                <a:spcPct val="20000"/>
              </a:spcBef>
              <a:buClr>
                <a:srgbClr val="303090"/>
              </a:buClr>
              <a:buSzPct val="65000"/>
              <a:buFont typeface="Arial" pitchFamily="34" charset="0"/>
              <a:buChar char="►"/>
              <a:defRPr/>
            </a:pPr>
            <a:r>
              <a:rPr lang="hu-HU" sz="1600" dirty="0" smtClean="0"/>
              <a:t>Kihívást jelent a megkülönböztetés hiánya banki piacon</a:t>
            </a:r>
          </a:p>
          <a:p>
            <a:pPr marL="177800" lvl="1" indent="-177800">
              <a:spcBef>
                <a:spcPct val="20000"/>
              </a:spcBef>
              <a:buClr>
                <a:srgbClr val="303090"/>
              </a:buClr>
              <a:buSzPct val="65000"/>
              <a:buFont typeface="Arial" pitchFamily="34" charset="0"/>
              <a:buChar char="►"/>
              <a:defRPr/>
            </a:pPr>
            <a:r>
              <a:rPr lang="hu-HU" sz="1600" dirty="0" smtClean="0"/>
              <a:t>Alacsony a hosszú távon nagyobb profitabilitást nyújtó tudatos bankválasztók aránya</a:t>
            </a:r>
          </a:p>
          <a:p>
            <a:pPr marL="177800" lvl="1" indent="-177800">
              <a:spcBef>
                <a:spcPct val="20000"/>
              </a:spcBef>
              <a:buClr>
                <a:srgbClr val="303090"/>
              </a:buClr>
              <a:buSzPct val="65000"/>
              <a:buFont typeface="Arial" pitchFamily="34" charset="0"/>
              <a:buChar char="►"/>
              <a:defRPr/>
            </a:pPr>
            <a:r>
              <a:rPr lang="hu-HU" sz="1600" dirty="0" smtClean="0"/>
              <a:t>A napi/fióki ügyintézésben kevés törekvés látszik a nagyon leegyszerűsített kommunikációra</a:t>
            </a:r>
          </a:p>
        </p:txBody>
      </p:sp>
      <p:grpSp>
        <p:nvGrpSpPr>
          <p:cNvPr id="14" name="Csoportba foglalás 124"/>
          <p:cNvGrpSpPr/>
          <p:nvPr/>
        </p:nvGrpSpPr>
        <p:grpSpPr>
          <a:xfrm>
            <a:off x="4292792" y="898388"/>
            <a:ext cx="216000" cy="5767148"/>
            <a:chOff x="4362864" y="907758"/>
            <a:chExt cx="196555" cy="5717899"/>
          </a:xfrm>
        </p:grpSpPr>
        <p:grpSp>
          <p:nvGrpSpPr>
            <p:cNvPr id="15" name="Csoportba foglalás 66"/>
            <p:cNvGrpSpPr/>
            <p:nvPr/>
          </p:nvGrpSpPr>
          <p:grpSpPr>
            <a:xfrm>
              <a:off x="4362864" y="934493"/>
              <a:ext cx="71439" cy="5684561"/>
              <a:chOff x="4429124" y="980853"/>
              <a:chExt cx="71439" cy="5684561"/>
            </a:xfrm>
          </p:grpSpPr>
          <p:sp>
            <p:nvSpPr>
              <p:cNvPr id="64" name="Könnycsepp 63"/>
              <p:cNvSpPr/>
              <p:nvPr/>
            </p:nvSpPr>
            <p:spPr bwMode="auto">
              <a:xfrm rot="10800000" flipH="1" flipV="1">
                <a:off x="4429125" y="489852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5" name="Könnycsepp 64"/>
              <p:cNvSpPr/>
              <p:nvPr/>
            </p:nvSpPr>
            <p:spPr bwMode="auto">
              <a:xfrm rot="10800000" flipH="1" flipV="1">
                <a:off x="4429125" y="5028702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6" name="Könnycsepp 65"/>
              <p:cNvSpPr/>
              <p:nvPr/>
            </p:nvSpPr>
            <p:spPr bwMode="auto">
              <a:xfrm rot="10800000" flipH="1" flipV="1">
                <a:off x="4429125" y="515887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7" name="Könnycsepp 66"/>
              <p:cNvSpPr/>
              <p:nvPr/>
            </p:nvSpPr>
            <p:spPr bwMode="auto">
              <a:xfrm rot="10800000" flipH="1" flipV="1">
                <a:off x="4429124" y="5293813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8" name="Könnycsepp 67"/>
              <p:cNvSpPr/>
              <p:nvPr/>
            </p:nvSpPr>
            <p:spPr bwMode="auto">
              <a:xfrm rot="10800000" flipH="1" flipV="1">
                <a:off x="4429125" y="5416052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9" name="Könnycsepp 68"/>
              <p:cNvSpPr/>
              <p:nvPr/>
            </p:nvSpPr>
            <p:spPr bwMode="auto">
              <a:xfrm rot="10800000" flipH="1" flipV="1">
                <a:off x="4429125" y="5549402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0" name="Könnycsepp 69"/>
              <p:cNvSpPr/>
              <p:nvPr/>
            </p:nvSpPr>
            <p:spPr bwMode="auto">
              <a:xfrm rot="10800000" flipH="1" flipV="1">
                <a:off x="4429125" y="568592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1" name="Könnycsepp 70"/>
              <p:cNvSpPr/>
              <p:nvPr/>
            </p:nvSpPr>
            <p:spPr bwMode="auto">
              <a:xfrm rot="10800000" flipH="1" flipV="1">
                <a:off x="4429125" y="5816102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2" name="Könnycsepp 71"/>
              <p:cNvSpPr/>
              <p:nvPr/>
            </p:nvSpPr>
            <p:spPr bwMode="auto">
              <a:xfrm rot="10800000" flipH="1" flipV="1">
                <a:off x="4429125" y="5952627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3" name="Könnycsepp 72"/>
              <p:cNvSpPr/>
              <p:nvPr/>
            </p:nvSpPr>
            <p:spPr bwMode="auto">
              <a:xfrm rot="10800000" flipH="1" flipV="1">
                <a:off x="4429125" y="6081214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4" name="Könnycsepp 73"/>
              <p:cNvSpPr/>
              <p:nvPr/>
            </p:nvSpPr>
            <p:spPr bwMode="auto">
              <a:xfrm rot="10800000" flipH="1" flipV="1">
                <a:off x="4429125" y="620662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5" name="Könnycsepp 74"/>
              <p:cNvSpPr/>
              <p:nvPr/>
            </p:nvSpPr>
            <p:spPr bwMode="auto">
              <a:xfrm rot="10800000" flipH="1" flipV="1">
                <a:off x="4429125" y="6338389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6" name="Könnycsepp 75"/>
              <p:cNvSpPr/>
              <p:nvPr/>
            </p:nvSpPr>
            <p:spPr bwMode="auto">
              <a:xfrm rot="10800000" flipH="1" flipV="1">
                <a:off x="4429124" y="6468563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7" name="Könnycsepp 76"/>
              <p:cNvSpPr/>
              <p:nvPr/>
            </p:nvSpPr>
            <p:spPr bwMode="auto">
              <a:xfrm rot="10800000" flipH="1" flipV="1">
                <a:off x="4429125" y="6593977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8" name="Könnycsepp 77"/>
              <p:cNvSpPr/>
              <p:nvPr/>
            </p:nvSpPr>
            <p:spPr bwMode="auto">
              <a:xfrm rot="10800000" flipH="1" flipV="1">
                <a:off x="4429124" y="111261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9" name="Könnycsepp 78"/>
              <p:cNvSpPr/>
              <p:nvPr/>
            </p:nvSpPr>
            <p:spPr bwMode="auto">
              <a:xfrm rot="10800000" flipH="1" flipV="1">
                <a:off x="4429125" y="98085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0" name="Könnycsepp 79"/>
              <p:cNvSpPr/>
              <p:nvPr/>
            </p:nvSpPr>
            <p:spPr bwMode="auto">
              <a:xfrm rot="10800000" flipH="1" flipV="1">
                <a:off x="4429124" y="123961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1" name="Könnycsepp 80"/>
              <p:cNvSpPr/>
              <p:nvPr/>
            </p:nvSpPr>
            <p:spPr bwMode="auto">
              <a:xfrm rot="10800000" flipH="1" flipV="1">
                <a:off x="4429124" y="136661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2" name="Könnycsepp 81"/>
              <p:cNvSpPr/>
              <p:nvPr/>
            </p:nvSpPr>
            <p:spPr bwMode="auto">
              <a:xfrm rot="10800000" flipH="1" flipV="1">
                <a:off x="4429124" y="149996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3" name="Könnycsepp 82"/>
              <p:cNvSpPr/>
              <p:nvPr/>
            </p:nvSpPr>
            <p:spPr bwMode="auto">
              <a:xfrm rot="10800000" flipH="1" flipV="1">
                <a:off x="4429125" y="163490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4" name="Könnycsepp 83"/>
              <p:cNvSpPr/>
              <p:nvPr/>
            </p:nvSpPr>
            <p:spPr bwMode="auto">
              <a:xfrm rot="10800000" flipH="1" flipV="1">
                <a:off x="4429125" y="1760315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5" name="Könnycsepp 84"/>
              <p:cNvSpPr/>
              <p:nvPr/>
            </p:nvSpPr>
            <p:spPr bwMode="auto">
              <a:xfrm rot="10800000" flipH="1" flipV="1">
                <a:off x="4429125" y="190160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6" name="Könnycsepp 85"/>
              <p:cNvSpPr/>
              <p:nvPr/>
            </p:nvSpPr>
            <p:spPr bwMode="auto">
              <a:xfrm rot="10800000" flipH="1" flipV="1">
                <a:off x="4429125" y="20317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7" name="Könnycsepp 86"/>
              <p:cNvSpPr/>
              <p:nvPr/>
            </p:nvSpPr>
            <p:spPr bwMode="auto">
              <a:xfrm rot="10800000" flipH="1" flipV="1">
                <a:off x="4429125" y="2165128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8" name="Könnycsepp 87"/>
              <p:cNvSpPr/>
              <p:nvPr/>
            </p:nvSpPr>
            <p:spPr bwMode="auto">
              <a:xfrm rot="10800000" flipH="1" flipV="1">
                <a:off x="4429125" y="2293715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9" name="Könnycsepp 88"/>
              <p:cNvSpPr/>
              <p:nvPr/>
            </p:nvSpPr>
            <p:spPr bwMode="auto">
              <a:xfrm rot="10800000" flipH="1" flipV="1">
                <a:off x="4429125" y="241912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0" name="Könnycsepp 89"/>
              <p:cNvSpPr/>
              <p:nvPr/>
            </p:nvSpPr>
            <p:spPr bwMode="auto">
              <a:xfrm rot="10800000" flipH="1" flipV="1">
                <a:off x="4429125" y="25524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1" name="Könnycsepp 90"/>
              <p:cNvSpPr/>
              <p:nvPr/>
            </p:nvSpPr>
            <p:spPr bwMode="auto">
              <a:xfrm rot="10800000" flipH="1" flipV="1">
                <a:off x="4429125" y="2685828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2" name="Könnycsepp 91"/>
              <p:cNvSpPr/>
              <p:nvPr/>
            </p:nvSpPr>
            <p:spPr bwMode="auto">
              <a:xfrm rot="10800000" flipH="1" flipV="1">
                <a:off x="4429125" y="28191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3" name="Könnycsepp 92"/>
              <p:cNvSpPr/>
              <p:nvPr/>
            </p:nvSpPr>
            <p:spPr bwMode="auto">
              <a:xfrm rot="10800000" flipH="1" flipV="1">
                <a:off x="4429125" y="29461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4" name="Könnycsepp 93"/>
              <p:cNvSpPr/>
              <p:nvPr/>
            </p:nvSpPr>
            <p:spPr bwMode="auto">
              <a:xfrm rot="10800000" flipH="1" flipV="1">
                <a:off x="4429125" y="307635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5" name="Könnycsepp 94"/>
              <p:cNvSpPr/>
              <p:nvPr/>
            </p:nvSpPr>
            <p:spPr bwMode="auto">
              <a:xfrm rot="10800000" flipH="1" flipV="1">
                <a:off x="4429125" y="3206528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6" name="Könnycsepp 95"/>
              <p:cNvSpPr/>
              <p:nvPr/>
            </p:nvSpPr>
            <p:spPr bwMode="auto">
              <a:xfrm rot="10800000" flipH="1" flipV="1">
                <a:off x="4429125" y="333670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7" name="Könnycsepp 96"/>
              <p:cNvSpPr/>
              <p:nvPr/>
            </p:nvSpPr>
            <p:spPr bwMode="auto">
              <a:xfrm rot="10800000" flipH="1" flipV="1">
                <a:off x="4429124" y="3471639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8" name="Könnycsepp 97"/>
              <p:cNvSpPr/>
              <p:nvPr/>
            </p:nvSpPr>
            <p:spPr bwMode="auto">
              <a:xfrm rot="10800000" flipH="1" flipV="1">
                <a:off x="4429125" y="35938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9" name="Könnycsepp 98"/>
              <p:cNvSpPr/>
              <p:nvPr/>
            </p:nvSpPr>
            <p:spPr bwMode="auto">
              <a:xfrm rot="10800000" flipH="1" flipV="1">
                <a:off x="4429125" y="372722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0" name="Könnycsepp 99"/>
              <p:cNvSpPr/>
              <p:nvPr/>
            </p:nvSpPr>
            <p:spPr bwMode="auto">
              <a:xfrm rot="10800000" flipH="1" flipV="1">
                <a:off x="4429125" y="386375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1" name="Könnycsepp 100"/>
              <p:cNvSpPr/>
              <p:nvPr/>
            </p:nvSpPr>
            <p:spPr bwMode="auto">
              <a:xfrm rot="10800000" flipH="1" flipV="1">
                <a:off x="4429125" y="399392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2" name="Könnycsepp 101"/>
              <p:cNvSpPr/>
              <p:nvPr/>
            </p:nvSpPr>
            <p:spPr bwMode="auto">
              <a:xfrm rot="10800000" flipH="1" flipV="1">
                <a:off x="4429125" y="413045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3" name="Könnycsepp 102"/>
              <p:cNvSpPr/>
              <p:nvPr/>
            </p:nvSpPr>
            <p:spPr bwMode="auto">
              <a:xfrm rot="10800000" flipH="1" flipV="1">
                <a:off x="4429125" y="4259040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4" name="Könnycsepp 103"/>
              <p:cNvSpPr/>
              <p:nvPr/>
            </p:nvSpPr>
            <p:spPr bwMode="auto">
              <a:xfrm rot="10800000" flipH="1" flipV="1">
                <a:off x="4429125" y="438445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5" name="Könnycsepp 104"/>
              <p:cNvSpPr/>
              <p:nvPr/>
            </p:nvSpPr>
            <p:spPr bwMode="auto">
              <a:xfrm rot="10800000" flipH="1" flipV="1">
                <a:off x="4429125" y="4516215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6" name="Könnycsepp 105"/>
              <p:cNvSpPr/>
              <p:nvPr/>
            </p:nvSpPr>
            <p:spPr bwMode="auto">
              <a:xfrm rot="10800000" flipH="1" flipV="1">
                <a:off x="4429124" y="4646389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7" name="Könnycsepp 106"/>
              <p:cNvSpPr/>
              <p:nvPr/>
            </p:nvSpPr>
            <p:spPr bwMode="auto">
              <a:xfrm rot="10800000" flipH="1" flipV="1">
                <a:off x="4429125" y="477180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</p:grpSp>
        <p:grpSp>
          <p:nvGrpSpPr>
            <p:cNvPr id="16" name="Csoportba foglalás 67"/>
            <p:cNvGrpSpPr/>
            <p:nvPr/>
          </p:nvGrpSpPr>
          <p:grpSpPr>
            <a:xfrm flipH="1">
              <a:off x="4487980" y="934493"/>
              <a:ext cx="71439" cy="5684561"/>
              <a:chOff x="4429124" y="980853"/>
              <a:chExt cx="71439" cy="5684561"/>
            </a:xfrm>
          </p:grpSpPr>
          <p:sp>
            <p:nvSpPr>
              <p:cNvPr id="20" name="Könnycsepp 19"/>
              <p:cNvSpPr/>
              <p:nvPr/>
            </p:nvSpPr>
            <p:spPr bwMode="auto">
              <a:xfrm rot="10800000" flipH="1" flipV="1">
                <a:off x="4429125" y="489852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21" name="Könnycsepp 20"/>
              <p:cNvSpPr/>
              <p:nvPr/>
            </p:nvSpPr>
            <p:spPr bwMode="auto">
              <a:xfrm rot="10800000" flipH="1" flipV="1">
                <a:off x="4429125" y="5028702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22" name="Könnycsepp 21"/>
              <p:cNvSpPr/>
              <p:nvPr/>
            </p:nvSpPr>
            <p:spPr bwMode="auto">
              <a:xfrm rot="10800000" flipH="1" flipV="1">
                <a:off x="4429125" y="515887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23" name="Könnycsepp 22"/>
              <p:cNvSpPr/>
              <p:nvPr/>
            </p:nvSpPr>
            <p:spPr bwMode="auto">
              <a:xfrm rot="10800000" flipH="1" flipV="1">
                <a:off x="4429124" y="5293813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24" name="Könnycsepp 23"/>
              <p:cNvSpPr/>
              <p:nvPr/>
            </p:nvSpPr>
            <p:spPr bwMode="auto">
              <a:xfrm rot="10800000" flipH="1" flipV="1">
                <a:off x="4429125" y="5416052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25" name="Könnycsepp 24"/>
              <p:cNvSpPr/>
              <p:nvPr/>
            </p:nvSpPr>
            <p:spPr bwMode="auto">
              <a:xfrm rot="10800000" flipH="1" flipV="1">
                <a:off x="4429125" y="5549402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26" name="Könnycsepp 25"/>
              <p:cNvSpPr/>
              <p:nvPr/>
            </p:nvSpPr>
            <p:spPr bwMode="auto">
              <a:xfrm rot="10800000" flipH="1" flipV="1">
                <a:off x="4429125" y="568592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27" name="Könnycsepp 26"/>
              <p:cNvSpPr/>
              <p:nvPr/>
            </p:nvSpPr>
            <p:spPr bwMode="auto">
              <a:xfrm rot="10800000" flipH="1" flipV="1">
                <a:off x="4429125" y="5816102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28" name="Könnycsepp 27"/>
              <p:cNvSpPr/>
              <p:nvPr/>
            </p:nvSpPr>
            <p:spPr bwMode="auto">
              <a:xfrm rot="10800000" flipH="1" flipV="1">
                <a:off x="4429125" y="5952627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29" name="Könnycsepp 28"/>
              <p:cNvSpPr/>
              <p:nvPr/>
            </p:nvSpPr>
            <p:spPr bwMode="auto">
              <a:xfrm rot="10800000" flipH="1" flipV="1">
                <a:off x="4429125" y="6081214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0" name="Könnycsepp 29"/>
              <p:cNvSpPr/>
              <p:nvPr/>
            </p:nvSpPr>
            <p:spPr bwMode="auto">
              <a:xfrm rot="10800000" flipH="1" flipV="1">
                <a:off x="4429125" y="620662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1" name="Könnycsepp 30"/>
              <p:cNvSpPr/>
              <p:nvPr/>
            </p:nvSpPr>
            <p:spPr bwMode="auto">
              <a:xfrm rot="10800000" flipH="1" flipV="1">
                <a:off x="4429125" y="6338389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2" name="Könnycsepp 31"/>
              <p:cNvSpPr/>
              <p:nvPr/>
            </p:nvSpPr>
            <p:spPr bwMode="auto">
              <a:xfrm rot="10800000" flipH="1" flipV="1">
                <a:off x="4429124" y="6468563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3" name="Könnycsepp 32"/>
              <p:cNvSpPr/>
              <p:nvPr/>
            </p:nvSpPr>
            <p:spPr bwMode="auto">
              <a:xfrm rot="10800000" flipH="1" flipV="1">
                <a:off x="4429125" y="6593977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4" name="Könnycsepp 33"/>
              <p:cNvSpPr/>
              <p:nvPr/>
            </p:nvSpPr>
            <p:spPr bwMode="auto">
              <a:xfrm rot="10800000" flipH="1" flipV="1">
                <a:off x="4429124" y="111261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5" name="Könnycsepp 34"/>
              <p:cNvSpPr/>
              <p:nvPr/>
            </p:nvSpPr>
            <p:spPr bwMode="auto">
              <a:xfrm rot="10800000" flipH="1" flipV="1">
                <a:off x="4429125" y="98085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6" name="Könnycsepp 35"/>
              <p:cNvSpPr/>
              <p:nvPr/>
            </p:nvSpPr>
            <p:spPr bwMode="auto">
              <a:xfrm rot="10800000" flipH="1" flipV="1">
                <a:off x="4429124" y="123961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7" name="Könnycsepp 36"/>
              <p:cNvSpPr/>
              <p:nvPr/>
            </p:nvSpPr>
            <p:spPr bwMode="auto">
              <a:xfrm rot="10800000" flipH="1" flipV="1">
                <a:off x="4429124" y="136661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8" name="Könnycsepp 37"/>
              <p:cNvSpPr/>
              <p:nvPr/>
            </p:nvSpPr>
            <p:spPr bwMode="auto">
              <a:xfrm rot="10800000" flipH="1" flipV="1">
                <a:off x="4429124" y="149996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9" name="Könnycsepp 38"/>
              <p:cNvSpPr/>
              <p:nvPr/>
            </p:nvSpPr>
            <p:spPr bwMode="auto">
              <a:xfrm rot="10800000" flipH="1" flipV="1">
                <a:off x="4429125" y="163490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0" name="Könnycsepp 39"/>
              <p:cNvSpPr/>
              <p:nvPr/>
            </p:nvSpPr>
            <p:spPr bwMode="auto">
              <a:xfrm rot="10800000" flipH="1" flipV="1">
                <a:off x="4429125" y="1760315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1" name="Könnycsepp 40"/>
              <p:cNvSpPr/>
              <p:nvPr/>
            </p:nvSpPr>
            <p:spPr bwMode="auto">
              <a:xfrm rot="10800000" flipH="1" flipV="1">
                <a:off x="4429125" y="190160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2" name="Könnycsepp 41"/>
              <p:cNvSpPr/>
              <p:nvPr/>
            </p:nvSpPr>
            <p:spPr bwMode="auto">
              <a:xfrm rot="10800000" flipH="1" flipV="1">
                <a:off x="4429125" y="20317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3" name="Könnycsepp 42"/>
              <p:cNvSpPr/>
              <p:nvPr/>
            </p:nvSpPr>
            <p:spPr bwMode="auto">
              <a:xfrm rot="10800000" flipH="1" flipV="1">
                <a:off x="4429125" y="2165128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4" name="Könnycsepp 43"/>
              <p:cNvSpPr/>
              <p:nvPr/>
            </p:nvSpPr>
            <p:spPr bwMode="auto">
              <a:xfrm rot="10800000" flipH="1" flipV="1">
                <a:off x="4429125" y="2293715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5" name="Könnycsepp 44"/>
              <p:cNvSpPr/>
              <p:nvPr/>
            </p:nvSpPr>
            <p:spPr bwMode="auto">
              <a:xfrm rot="10800000" flipH="1" flipV="1">
                <a:off x="4429125" y="241912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6" name="Könnycsepp 45"/>
              <p:cNvSpPr/>
              <p:nvPr/>
            </p:nvSpPr>
            <p:spPr bwMode="auto">
              <a:xfrm rot="10800000" flipH="1" flipV="1">
                <a:off x="4429125" y="25524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7" name="Könnycsepp 46"/>
              <p:cNvSpPr/>
              <p:nvPr/>
            </p:nvSpPr>
            <p:spPr bwMode="auto">
              <a:xfrm rot="10800000" flipH="1" flipV="1">
                <a:off x="4429125" y="2685828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8" name="Könnycsepp 47"/>
              <p:cNvSpPr/>
              <p:nvPr/>
            </p:nvSpPr>
            <p:spPr bwMode="auto">
              <a:xfrm rot="10800000" flipH="1" flipV="1">
                <a:off x="4429125" y="28191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9" name="Könnycsepp 48"/>
              <p:cNvSpPr/>
              <p:nvPr/>
            </p:nvSpPr>
            <p:spPr bwMode="auto">
              <a:xfrm rot="10800000" flipH="1" flipV="1">
                <a:off x="4429125" y="29461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0" name="Könnycsepp 49"/>
              <p:cNvSpPr/>
              <p:nvPr/>
            </p:nvSpPr>
            <p:spPr bwMode="auto">
              <a:xfrm rot="10800000" flipH="1" flipV="1">
                <a:off x="4429125" y="307635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1" name="Könnycsepp 50"/>
              <p:cNvSpPr/>
              <p:nvPr/>
            </p:nvSpPr>
            <p:spPr bwMode="auto">
              <a:xfrm rot="10800000" flipH="1" flipV="1">
                <a:off x="4429125" y="3206528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2" name="Könnycsepp 51"/>
              <p:cNvSpPr/>
              <p:nvPr/>
            </p:nvSpPr>
            <p:spPr bwMode="auto">
              <a:xfrm rot="10800000" flipH="1" flipV="1">
                <a:off x="4429125" y="333670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3" name="Könnycsepp 52"/>
              <p:cNvSpPr/>
              <p:nvPr/>
            </p:nvSpPr>
            <p:spPr bwMode="auto">
              <a:xfrm rot="10800000" flipH="1" flipV="1">
                <a:off x="4429124" y="3471639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4" name="Könnycsepp 53"/>
              <p:cNvSpPr/>
              <p:nvPr/>
            </p:nvSpPr>
            <p:spPr bwMode="auto">
              <a:xfrm rot="10800000" flipH="1" flipV="1">
                <a:off x="4429125" y="35938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5" name="Könnycsepp 54"/>
              <p:cNvSpPr/>
              <p:nvPr/>
            </p:nvSpPr>
            <p:spPr bwMode="auto">
              <a:xfrm rot="10800000" flipH="1" flipV="1">
                <a:off x="4429125" y="372722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6" name="Könnycsepp 55"/>
              <p:cNvSpPr/>
              <p:nvPr/>
            </p:nvSpPr>
            <p:spPr bwMode="auto">
              <a:xfrm rot="10800000" flipH="1" flipV="1">
                <a:off x="4429125" y="386375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7" name="Könnycsepp 56"/>
              <p:cNvSpPr/>
              <p:nvPr/>
            </p:nvSpPr>
            <p:spPr bwMode="auto">
              <a:xfrm rot="10800000" flipH="1" flipV="1">
                <a:off x="4429125" y="399392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8" name="Könnycsepp 57"/>
              <p:cNvSpPr/>
              <p:nvPr/>
            </p:nvSpPr>
            <p:spPr bwMode="auto">
              <a:xfrm rot="10800000" flipH="1" flipV="1">
                <a:off x="4429125" y="413045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9" name="Könnycsepp 58"/>
              <p:cNvSpPr/>
              <p:nvPr/>
            </p:nvSpPr>
            <p:spPr bwMode="auto">
              <a:xfrm rot="10800000" flipH="1" flipV="1">
                <a:off x="4429125" y="4259040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0" name="Könnycsepp 59"/>
              <p:cNvSpPr/>
              <p:nvPr/>
            </p:nvSpPr>
            <p:spPr bwMode="auto">
              <a:xfrm rot="10800000" flipH="1" flipV="1">
                <a:off x="4429125" y="438445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1" name="Könnycsepp 60"/>
              <p:cNvSpPr/>
              <p:nvPr/>
            </p:nvSpPr>
            <p:spPr bwMode="auto">
              <a:xfrm rot="10800000" flipH="1" flipV="1">
                <a:off x="4429125" y="4516215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2" name="Könnycsepp 61"/>
              <p:cNvSpPr/>
              <p:nvPr/>
            </p:nvSpPr>
            <p:spPr bwMode="auto">
              <a:xfrm rot="10800000" flipH="1" flipV="1">
                <a:off x="4429124" y="4646389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3" name="Könnycsepp 62"/>
              <p:cNvSpPr/>
              <p:nvPr/>
            </p:nvSpPr>
            <p:spPr bwMode="auto">
              <a:xfrm rot="10800000" flipH="1" flipV="1">
                <a:off x="4429125" y="477180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</p:grpSp>
        <p:grpSp>
          <p:nvGrpSpPr>
            <p:cNvPr id="17" name="Csoportba foglalás 50"/>
            <p:cNvGrpSpPr/>
            <p:nvPr/>
          </p:nvGrpSpPr>
          <p:grpSpPr>
            <a:xfrm>
              <a:off x="4415994" y="907758"/>
              <a:ext cx="109349" cy="5717899"/>
              <a:chOff x="4469002" y="947514"/>
              <a:chExt cx="109349" cy="5717899"/>
            </a:xfrm>
          </p:grpSpPr>
          <p:pic>
            <p:nvPicPr>
              <p:cNvPr id="18" name="Picture 2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 l="-8919" r="36280" b="25351"/>
              <a:stretch>
                <a:fillRect/>
              </a:stretch>
            </p:blipFill>
            <p:spPr bwMode="auto">
              <a:xfrm rot="10800000" flipV="1">
                <a:off x="4469002" y="947514"/>
                <a:ext cx="109349" cy="3895171"/>
              </a:xfrm>
              <a:prstGeom prst="round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19" name="Picture 2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 l="5885" r="36280" b="25351"/>
              <a:stretch>
                <a:fillRect/>
              </a:stretch>
            </p:blipFill>
            <p:spPr bwMode="auto">
              <a:xfrm rot="10800000" flipV="1">
                <a:off x="4469002" y="2770242"/>
                <a:ext cx="87063" cy="3895171"/>
              </a:xfrm>
              <a:prstGeom prst="round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</p:grpSp>
      <p:sp>
        <p:nvSpPr>
          <p:cNvPr id="108" name="Dia számának helye 2"/>
          <p:cNvSpPr>
            <a:spLocks noGrp="1"/>
          </p:cNvSpPr>
          <p:nvPr>
            <p:ph type="sldNum" sz="quarter" idx="4294967295"/>
          </p:nvPr>
        </p:nvSpPr>
        <p:spPr>
          <a:xfrm>
            <a:off x="8576150" y="6356350"/>
            <a:ext cx="542900" cy="365125"/>
          </a:xfrm>
          <a:prstGeom prst="rect">
            <a:avLst/>
          </a:prstGeom>
        </p:spPr>
        <p:txBody>
          <a:bodyPr/>
          <a:lstStyle/>
          <a:p>
            <a:pPr algn="r"/>
            <a:fld id="{D4432FB3-8915-4254-BB22-9390FEF224AD}" type="slidenum">
              <a:rPr lang="hu-HU" sz="1200" smtClean="0">
                <a:solidFill>
                  <a:schemeClr val="tx1">
                    <a:tint val="75000"/>
                  </a:schemeClr>
                </a:solidFill>
              </a:rPr>
              <a:pPr algn="r"/>
              <a:t>6</a:t>
            </a:fld>
            <a:endParaRPr lang="hu-HU" sz="1200" dirty="0">
              <a:solidFill>
                <a:schemeClr val="tx1">
                  <a:tint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71490" y="78106"/>
            <a:ext cx="8229600" cy="738664"/>
          </a:xfrm>
        </p:spPr>
        <p:txBody>
          <a:bodyPr/>
          <a:lstStyle/>
          <a:p>
            <a:r>
              <a:rPr lang="hu-HU" dirty="0" smtClean="0"/>
              <a:t>A magatartási kódex alapelveinek gyakorlati átültetése komoly kihívásokat jelenthet</a:t>
            </a:r>
            <a:endParaRPr lang="hu-HU" dirty="0"/>
          </a:p>
        </p:txBody>
      </p:sp>
      <p:sp>
        <p:nvSpPr>
          <p:cNvPr id="6" name="Lekerekített téglalap 5"/>
          <p:cNvSpPr/>
          <p:nvPr/>
        </p:nvSpPr>
        <p:spPr>
          <a:xfrm>
            <a:off x="384183" y="928670"/>
            <a:ext cx="8257519" cy="5664960"/>
          </a:xfrm>
          <a:prstGeom prst="roundRect">
            <a:avLst>
              <a:gd name="adj" fmla="val 2897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bg2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Lekerekített téglalap 6"/>
          <p:cNvSpPr/>
          <p:nvPr/>
        </p:nvSpPr>
        <p:spPr>
          <a:xfrm>
            <a:off x="657948" y="1096945"/>
            <a:ext cx="3780000" cy="360000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 w="9525"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b="1" dirty="0" smtClean="0">
                <a:solidFill>
                  <a:schemeClr val="bg1"/>
                </a:solidFill>
              </a:rPr>
              <a:t>A transzparencia elve szerint </a:t>
            </a:r>
            <a:endParaRPr lang="hu-HU" sz="1600" b="1" dirty="0">
              <a:solidFill>
                <a:schemeClr val="bg1"/>
              </a:solidFill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657948" y="1487628"/>
            <a:ext cx="3780000" cy="388800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noAutofit/>
          </a:bodyPr>
          <a:lstStyle/>
          <a:p>
            <a:pPr marL="174625" indent="-174625">
              <a:spcAft>
                <a:spcPts val="60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smtClean="0"/>
              <a:t> A kockázatok, piaci lehetőségek, termékjellemzők </a:t>
            </a:r>
            <a:r>
              <a:rPr lang="hu-HU" sz="1400" b="1" dirty="0" smtClean="0"/>
              <a:t>egyértelmű, átlátható bemutatása(*) </a:t>
            </a:r>
            <a:r>
              <a:rPr lang="hu-HU" sz="1400" dirty="0" smtClean="0"/>
              <a:t>az ügyfél számára az igényléskor</a:t>
            </a:r>
          </a:p>
          <a:p>
            <a:pPr marL="174625" indent="-174625">
              <a:spcAft>
                <a:spcPts val="60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smtClean="0"/>
              <a:t> Fogalomtár alkalmazása</a:t>
            </a:r>
          </a:p>
          <a:p>
            <a:pPr marL="174625" indent="-174625">
              <a:spcAft>
                <a:spcPts val="60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smtClean="0"/>
              <a:t> </a:t>
            </a:r>
            <a:r>
              <a:rPr lang="hu-HU" sz="1400" b="1" dirty="0" smtClean="0"/>
              <a:t>Írásos</a:t>
            </a:r>
            <a:r>
              <a:rPr lang="hu-HU" sz="1400" dirty="0" smtClean="0"/>
              <a:t>, részletes , pontos adatokat tartalmazó </a:t>
            </a:r>
            <a:r>
              <a:rPr lang="hu-HU" sz="1400" b="1" dirty="0" smtClean="0"/>
              <a:t>tájékoztató anyagok </a:t>
            </a:r>
            <a:r>
              <a:rPr lang="hu-HU" sz="1400" dirty="0" smtClean="0"/>
              <a:t>, árfolyam nyilvántartások, használata az igényléstől a hitel lejáratáig</a:t>
            </a:r>
          </a:p>
          <a:p>
            <a:pPr marL="174625" indent="-174625">
              <a:spcAft>
                <a:spcPts val="60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smtClean="0"/>
              <a:t> Szerződéses feltételek </a:t>
            </a:r>
            <a:r>
              <a:rPr lang="hu-HU" sz="1400" b="1" dirty="0" smtClean="0"/>
              <a:t>pontos ismertetése</a:t>
            </a:r>
          </a:p>
          <a:p>
            <a:pPr marL="174625" indent="-174625">
              <a:spcAft>
                <a:spcPts val="60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smtClean="0"/>
              <a:t> Árazási Elv készítése</a:t>
            </a:r>
          </a:p>
          <a:p>
            <a:pPr marL="174625" indent="-174625">
              <a:spcAft>
                <a:spcPts val="60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err="1" smtClean="0"/>
              <a:t>OK-lista</a:t>
            </a:r>
            <a:r>
              <a:rPr lang="hu-HU" sz="1400" dirty="0" smtClean="0"/>
              <a:t> nyilvánosságra hozása</a:t>
            </a:r>
          </a:p>
          <a:p>
            <a:pPr>
              <a:spcAft>
                <a:spcPts val="60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endParaRPr lang="hu-HU" sz="1400" dirty="0" smtClean="0"/>
          </a:p>
          <a:p>
            <a:pPr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endParaRPr lang="hu-HU" sz="1400" dirty="0"/>
          </a:p>
        </p:txBody>
      </p:sp>
      <p:sp>
        <p:nvSpPr>
          <p:cNvPr id="9" name="Lekerekített téglalap 8"/>
          <p:cNvSpPr/>
          <p:nvPr/>
        </p:nvSpPr>
        <p:spPr>
          <a:xfrm>
            <a:off x="4536461" y="1096945"/>
            <a:ext cx="3780000" cy="360000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 w="9525"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b="1" dirty="0" smtClean="0">
                <a:solidFill>
                  <a:schemeClr val="bg1"/>
                </a:solidFill>
              </a:rPr>
              <a:t>A szabályelvűség elve szerint </a:t>
            </a:r>
            <a:endParaRPr lang="hu-HU" sz="1600" b="1" dirty="0">
              <a:solidFill>
                <a:schemeClr val="bg1"/>
              </a:solidFill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4536461" y="1487628"/>
            <a:ext cx="3780000" cy="388800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174625" indent="-174625">
              <a:lnSpc>
                <a:spcPct val="90000"/>
              </a:lnSpc>
              <a:spcAft>
                <a:spcPts val="60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smtClean="0"/>
              <a:t>Mindenre – az értékesítéstől a hitel lejáratáig vagy a követelés eladásig - kiterjedő, hatékony, </a:t>
            </a:r>
            <a:r>
              <a:rPr lang="hu-HU" sz="1400" b="1" dirty="0" smtClean="0"/>
              <a:t>ügyfélbarát</a:t>
            </a:r>
            <a:r>
              <a:rPr lang="hu-HU" sz="1400" dirty="0" smtClean="0"/>
              <a:t>,  de az üzleti érdeket szem előtt tartó, szabályozott folyamatok mentén történő </a:t>
            </a:r>
            <a:r>
              <a:rPr lang="hu-HU" sz="1400" b="1" dirty="0" smtClean="0"/>
              <a:t>működés</a:t>
            </a:r>
          </a:p>
          <a:p>
            <a:pPr marL="174625" indent="-174625">
              <a:lnSpc>
                <a:spcPct val="90000"/>
              </a:lnSpc>
              <a:spcAft>
                <a:spcPts val="60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smtClean="0"/>
              <a:t> Optimális, </a:t>
            </a:r>
            <a:r>
              <a:rPr lang="hu-HU" sz="1400" b="1" dirty="0" smtClean="0"/>
              <a:t>ügyfélbarát  termékek </a:t>
            </a:r>
            <a:r>
              <a:rPr lang="hu-HU" sz="1400" dirty="0" smtClean="0"/>
              <a:t>és folyamatok alkalmazása</a:t>
            </a:r>
          </a:p>
          <a:p>
            <a:pPr marL="174625" indent="-174625">
              <a:lnSpc>
                <a:spcPct val="90000"/>
              </a:lnSpc>
              <a:spcAft>
                <a:spcPts val="60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smtClean="0"/>
              <a:t> Adatbázis alapú </a:t>
            </a:r>
            <a:r>
              <a:rPr lang="hu-HU" sz="1400" dirty="0" err="1" smtClean="0"/>
              <a:t>scoring</a:t>
            </a:r>
            <a:r>
              <a:rPr lang="hu-HU" sz="1400" dirty="0" smtClean="0"/>
              <a:t> /</a:t>
            </a:r>
            <a:r>
              <a:rPr lang="hu-HU" sz="1400" dirty="0" err="1" smtClean="0"/>
              <a:t>budget</a:t>
            </a:r>
            <a:r>
              <a:rPr lang="hu-HU" sz="1400" dirty="0" smtClean="0"/>
              <a:t> </a:t>
            </a:r>
            <a:r>
              <a:rPr lang="hu-HU" sz="1400" dirty="0" err="1" smtClean="0"/>
              <a:t>check</a:t>
            </a:r>
            <a:r>
              <a:rPr lang="hu-HU" sz="1400" dirty="0" smtClean="0"/>
              <a:t> alkalmazása (</a:t>
            </a:r>
            <a:r>
              <a:rPr lang="hu-HU" sz="1400" dirty="0" err="1" smtClean="0"/>
              <a:t>validáció</a:t>
            </a:r>
            <a:r>
              <a:rPr lang="hu-HU" sz="1400" dirty="0" smtClean="0"/>
              <a:t>)</a:t>
            </a:r>
          </a:p>
          <a:p>
            <a:pPr marL="174625" indent="-174625">
              <a:lnSpc>
                <a:spcPct val="90000"/>
              </a:lnSpc>
              <a:spcAft>
                <a:spcPts val="60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smtClean="0"/>
              <a:t>Az értékesítés minőségére és  a folyamatokra vonatkozó ellenőrzési pontok alkalmazása</a:t>
            </a:r>
          </a:p>
          <a:p>
            <a:pPr marL="174625" indent="-174625">
              <a:lnSpc>
                <a:spcPct val="90000"/>
              </a:lnSpc>
              <a:spcAft>
                <a:spcPts val="60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smtClean="0"/>
              <a:t> A fizetési nehézségek megoldására alternatívák kidolgozása, együttműködés kialakítása az ügyfelekkel</a:t>
            </a:r>
          </a:p>
          <a:p>
            <a:pPr marL="174625" indent="-174625">
              <a:lnSpc>
                <a:spcPct val="90000"/>
              </a:lnSpc>
              <a:spcAft>
                <a:spcPts val="60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smtClean="0"/>
              <a:t> Egységes  dokumentációk, információk biztosítása  minden értékesítési csatornában</a:t>
            </a:r>
          </a:p>
          <a:p>
            <a:pPr marL="174625" indent="-174625">
              <a:lnSpc>
                <a:spcPct val="90000"/>
              </a:lnSpc>
              <a:spcAft>
                <a:spcPts val="600"/>
              </a:spcAft>
              <a:buClr>
                <a:schemeClr val="accent3"/>
              </a:buClr>
              <a:buSzPct val="75000"/>
            </a:pPr>
            <a:endParaRPr lang="hu-HU" sz="1400" dirty="0"/>
          </a:p>
        </p:txBody>
      </p:sp>
      <p:sp>
        <p:nvSpPr>
          <p:cNvPr id="11" name="Lekerekített téglalap 10"/>
          <p:cNvSpPr/>
          <p:nvPr/>
        </p:nvSpPr>
        <p:spPr>
          <a:xfrm>
            <a:off x="640457" y="5469444"/>
            <a:ext cx="7704000" cy="360000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 w="9525"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1600" b="1" smtClean="0">
                <a:solidFill>
                  <a:schemeClr val="bg1"/>
                </a:solidFill>
              </a:rPr>
              <a:t>A szimmetria elve szerint </a:t>
            </a:r>
            <a:endParaRPr lang="hu-HU" sz="1600" b="1">
              <a:solidFill>
                <a:schemeClr val="bg1"/>
              </a:solidFill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641197" y="5860125"/>
            <a:ext cx="7702521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174625" indent="-174625">
              <a:spcAft>
                <a:spcPts val="600"/>
              </a:spcAft>
              <a:buClr>
                <a:schemeClr val="accent3"/>
              </a:buClr>
              <a:buSzPct val="75000"/>
              <a:buFont typeface="Arial" pitchFamily="34" charset="0"/>
              <a:buChar char="►"/>
            </a:pPr>
            <a:r>
              <a:rPr lang="hu-HU" sz="1400" dirty="0" smtClean="0"/>
              <a:t>Árazási politika elkészítése ama elv mentén, mely szerint a kamatokra, díjakra ható kedvező irányú változások  hatásának érvényesítése is megtörténik</a:t>
            </a:r>
            <a:endParaRPr lang="hu-HU" sz="1400" dirty="0"/>
          </a:p>
        </p:txBody>
      </p:sp>
      <p:sp>
        <p:nvSpPr>
          <p:cNvPr id="13" name="Dia számának helye 2"/>
          <p:cNvSpPr txBox="1">
            <a:spLocks/>
          </p:cNvSpPr>
          <p:nvPr/>
        </p:nvSpPr>
        <p:spPr>
          <a:xfrm>
            <a:off x="8576150" y="6356350"/>
            <a:ext cx="542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432FB3-8915-4254-BB22-9390FEF224AD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Szövegdoboz 13"/>
          <p:cNvSpPr txBox="1"/>
          <p:nvPr/>
        </p:nvSpPr>
        <p:spPr>
          <a:xfrm>
            <a:off x="657948" y="6560105"/>
            <a:ext cx="27655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400" dirty="0" smtClean="0"/>
              <a:t>(*) Kommunikációt </a:t>
            </a:r>
            <a:r>
              <a:rPr lang="hu-HU" sz="1400" smtClean="0"/>
              <a:t>érintő feladatok</a:t>
            </a:r>
            <a:endParaRPr lang="hu-HU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71490" y="133280"/>
            <a:ext cx="8229600" cy="1107996"/>
          </a:xfrm>
        </p:spPr>
        <p:txBody>
          <a:bodyPr/>
          <a:lstStyle/>
          <a:p>
            <a:r>
              <a:rPr lang="hu-HU" dirty="0" smtClean="0">
                <a:solidFill>
                  <a:schemeClr val="accent3"/>
                </a:solidFill>
              </a:rPr>
              <a:t>A KÓDEX ALKALMAZÁSA LEHETŐSÉGET BIZTOSÍT A BANKI KOMMUNIKÁCIÓS SZAKEMBEREKNEK AZ ÜGYFÉLSZEMPONTOK SZÉLESKÖRŰ ÉRVÉNYESÍTÉSÉRE</a:t>
            </a:r>
            <a:endParaRPr lang="hu-HU" dirty="0"/>
          </a:p>
        </p:txBody>
      </p:sp>
      <p:sp>
        <p:nvSpPr>
          <p:cNvPr id="6" name="Rectangle 22"/>
          <p:cNvSpPr/>
          <p:nvPr/>
        </p:nvSpPr>
        <p:spPr>
          <a:xfrm>
            <a:off x="794694" y="1521903"/>
            <a:ext cx="7396979" cy="4641821"/>
          </a:xfrm>
          <a:prstGeom prst="rect">
            <a:avLst/>
          </a:prstGeom>
          <a:solidFill>
            <a:schemeClr val="accent4"/>
          </a:solidFill>
          <a:ln w="19050">
            <a:solidFill>
              <a:schemeClr val="bg2"/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Szöveg helye 4"/>
          <p:cNvSpPr txBox="1">
            <a:spLocks/>
          </p:cNvSpPr>
          <p:nvPr/>
        </p:nvSpPr>
        <p:spPr bwMode="auto">
          <a:xfrm>
            <a:off x="1300221" y="3278218"/>
            <a:ext cx="6557160" cy="880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rgbClr val="303090"/>
              </a:buClr>
              <a:buSzPct val="75000"/>
              <a:defRPr/>
            </a:pPr>
            <a:r>
              <a:rPr lang="hu-HU" sz="1600" b="1" dirty="0" smtClean="0">
                <a:solidFill>
                  <a:srgbClr val="000000"/>
                </a:solidFill>
                <a:latin typeface="+mn-lt"/>
              </a:rPr>
              <a:t>Egységes , csökkentett számú, de </a:t>
            </a:r>
            <a:r>
              <a:rPr lang="hu-HU" sz="1600" b="1" dirty="0" err="1" smtClean="0">
                <a:solidFill>
                  <a:srgbClr val="000000"/>
                </a:solidFill>
                <a:latin typeface="+mn-lt"/>
              </a:rPr>
              <a:t>teljeskörű</a:t>
            </a:r>
            <a:r>
              <a:rPr lang="hu-HU" sz="1600" b="1" dirty="0" smtClean="0">
                <a:solidFill>
                  <a:srgbClr val="000000"/>
                </a:solidFill>
                <a:latin typeface="+mn-lt"/>
              </a:rPr>
              <a:t> dokumentációs struktúra kialakítása</a:t>
            </a:r>
          </a:p>
          <a:p>
            <a:pPr>
              <a:spcBef>
                <a:spcPct val="20000"/>
              </a:spcBef>
              <a:buClr>
                <a:srgbClr val="303090"/>
              </a:buClr>
              <a:buSzPct val="75000"/>
              <a:defRPr/>
            </a:pPr>
            <a:endParaRPr lang="en-US" sz="16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8" name="Szöveg helye 4"/>
          <p:cNvSpPr txBox="1">
            <a:spLocks/>
          </p:cNvSpPr>
          <p:nvPr/>
        </p:nvSpPr>
        <p:spPr bwMode="auto">
          <a:xfrm>
            <a:off x="1300221" y="2675415"/>
            <a:ext cx="60889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rgbClr val="303090"/>
              </a:buClr>
              <a:buSzPct val="75000"/>
              <a:defRPr/>
            </a:pPr>
            <a:r>
              <a:rPr lang="hu-HU" sz="1600" dirty="0" err="1" smtClean="0">
                <a:solidFill>
                  <a:srgbClr val="000000"/>
                </a:solidFill>
                <a:latin typeface="+mn-lt"/>
              </a:rPr>
              <a:t>Scoring</a:t>
            </a:r>
            <a:r>
              <a:rPr lang="hu-HU" sz="1600" dirty="0" smtClean="0">
                <a:solidFill>
                  <a:srgbClr val="000000"/>
                </a:solidFill>
                <a:latin typeface="+mn-lt"/>
              </a:rPr>
              <a:t> rendszer, </a:t>
            </a:r>
            <a:r>
              <a:rPr lang="hu-HU" sz="1600" dirty="0" err="1" smtClean="0">
                <a:solidFill>
                  <a:srgbClr val="000000"/>
                </a:solidFill>
                <a:latin typeface="+mn-lt"/>
              </a:rPr>
              <a:t>budget</a:t>
            </a:r>
            <a:r>
              <a:rPr lang="hu-HU" sz="1600" dirty="0" smtClean="0">
                <a:solidFill>
                  <a:srgbClr val="000000"/>
                </a:solidFill>
                <a:latin typeface="+mn-lt"/>
              </a:rPr>
              <a:t> </a:t>
            </a:r>
            <a:r>
              <a:rPr lang="hu-HU" sz="1600" dirty="0" err="1" smtClean="0">
                <a:solidFill>
                  <a:srgbClr val="000000"/>
                </a:solidFill>
                <a:latin typeface="+mn-lt"/>
              </a:rPr>
              <a:t>check</a:t>
            </a:r>
            <a:r>
              <a:rPr lang="hu-HU" sz="1600" dirty="0" smtClean="0">
                <a:solidFill>
                  <a:srgbClr val="000000"/>
                </a:solidFill>
                <a:latin typeface="+mn-lt"/>
              </a:rPr>
              <a:t> és kockázatkezelési elvek és eljárások felülvizsgálata, módosítása</a:t>
            </a:r>
            <a:endParaRPr lang="en-US" sz="16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9" name="Oval 12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962874" y="1777602"/>
            <a:ext cx="288000" cy="28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9525">
            <a:solidFill>
              <a:schemeClr val="folHlink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 anchorCtr="1"/>
          <a:lstStyle/>
          <a:p>
            <a:pPr>
              <a:defRPr/>
            </a:pPr>
            <a:r>
              <a:rPr lang="en-US" sz="1200">
                <a:solidFill>
                  <a:schemeClr val="bg1"/>
                </a:solidFill>
                <a:latin typeface="+mn-lt"/>
              </a:rPr>
              <a:t>1</a:t>
            </a:r>
          </a:p>
        </p:txBody>
      </p:sp>
      <p:sp>
        <p:nvSpPr>
          <p:cNvPr id="12" name="Szöveg helye 4"/>
          <p:cNvSpPr txBox="1">
            <a:spLocks/>
          </p:cNvSpPr>
          <p:nvPr/>
        </p:nvSpPr>
        <p:spPr bwMode="auto">
          <a:xfrm>
            <a:off x="1278453" y="2218380"/>
            <a:ext cx="608896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rgbClr val="303090"/>
              </a:buClr>
              <a:buSzPct val="75000"/>
              <a:defRPr/>
            </a:pPr>
            <a:r>
              <a:rPr lang="hu-HU" sz="1600" b="1" dirty="0" smtClean="0">
                <a:solidFill>
                  <a:srgbClr val="000000"/>
                </a:solidFill>
                <a:latin typeface="+mn-lt"/>
              </a:rPr>
              <a:t>Értékesítési segédanyagok módosítása, elkészítése</a:t>
            </a:r>
            <a:endParaRPr lang="en-US" sz="16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3" name="Szöveg helye 4"/>
          <p:cNvSpPr txBox="1">
            <a:spLocks/>
          </p:cNvSpPr>
          <p:nvPr/>
        </p:nvSpPr>
        <p:spPr bwMode="auto">
          <a:xfrm>
            <a:off x="1300221" y="3826531"/>
            <a:ext cx="60889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rgbClr val="303090"/>
              </a:buClr>
              <a:buSzPct val="75000"/>
              <a:defRPr/>
            </a:pPr>
            <a:r>
              <a:rPr lang="hu-HU" sz="1600" b="1" dirty="0" smtClean="0">
                <a:solidFill>
                  <a:srgbClr val="000000"/>
                </a:solidFill>
                <a:latin typeface="+mn-lt"/>
              </a:rPr>
              <a:t>Igénylési, bírálati, behajtási folyamatok felülvizsgálata és átalakítása a kódex elvárásainak megfelelően</a:t>
            </a:r>
            <a:endParaRPr lang="en-US" sz="16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4" name="Szöveg helye 4"/>
          <p:cNvSpPr txBox="1">
            <a:spLocks/>
          </p:cNvSpPr>
          <p:nvPr/>
        </p:nvSpPr>
        <p:spPr bwMode="auto">
          <a:xfrm>
            <a:off x="1314665" y="4500585"/>
            <a:ext cx="608896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rgbClr val="303090"/>
              </a:buClr>
              <a:buSzPct val="75000"/>
              <a:defRPr/>
            </a:pPr>
            <a:r>
              <a:rPr lang="hu-HU" sz="1600" b="1" dirty="0" smtClean="0">
                <a:solidFill>
                  <a:srgbClr val="000000"/>
                </a:solidFill>
                <a:latin typeface="+mn-lt"/>
              </a:rPr>
              <a:t>Szerződések/</a:t>
            </a:r>
            <a:r>
              <a:rPr lang="hu-HU" sz="1600" b="1" dirty="0" err="1" smtClean="0">
                <a:solidFill>
                  <a:srgbClr val="000000"/>
                </a:solidFill>
                <a:latin typeface="+mn-lt"/>
              </a:rPr>
              <a:t>ÁSzF</a:t>
            </a:r>
            <a:r>
              <a:rPr lang="hu-HU" sz="1600" b="1" dirty="0" smtClean="0">
                <a:solidFill>
                  <a:srgbClr val="000000"/>
                </a:solidFill>
                <a:latin typeface="+mn-lt"/>
              </a:rPr>
              <a:t> kiegészítése, módosítása</a:t>
            </a:r>
            <a:endParaRPr lang="en-US" sz="16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5" name="Szöveg helye 4"/>
          <p:cNvSpPr txBox="1">
            <a:spLocks/>
          </p:cNvSpPr>
          <p:nvPr/>
        </p:nvSpPr>
        <p:spPr bwMode="auto">
          <a:xfrm>
            <a:off x="1336509" y="4856181"/>
            <a:ext cx="6088969" cy="634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rgbClr val="303090"/>
              </a:buClr>
              <a:buSzPct val="75000"/>
              <a:defRPr/>
            </a:pPr>
            <a:r>
              <a:rPr lang="hu-HU" sz="1600" smtClean="0">
                <a:solidFill>
                  <a:srgbClr val="000000"/>
                </a:solidFill>
                <a:latin typeface="+mn-lt"/>
              </a:rPr>
              <a:t>Árazási politika (árazási elv) elkészítése</a:t>
            </a:r>
          </a:p>
          <a:p>
            <a:pPr>
              <a:spcBef>
                <a:spcPct val="20000"/>
              </a:spcBef>
              <a:buClr>
                <a:srgbClr val="303090"/>
              </a:buClr>
              <a:buSzPct val="75000"/>
              <a:defRPr/>
            </a:pPr>
            <a:r>
              <a:rPr lang="hu-HU" sz="1600" err="1" smtClean="0">
                <a:solidFill>
                  <a:srgbClr val="000000"/>
                </a:solidFill>
              </a:rPr>
              <a:t>OK-lista</a:t>
            </a:r>
            <a:r>
              <a:rPr lang="hu-HU" sz="1600" smtClean="0">
                <a:solidFill>
                  <a:srgbClr val="000000"/>
                </a:solidFill>
              </a:rPr>
              <a:t> nyilvánosságra hozatala</a:t>
            </a:r>
            <a:endParaRPr lang="en-US" sz="160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6" name="Szöveg helye 4"/>
          <p:cNvSpPr txBox="1">
            <a:spLocks/>
          </p:cNvSpPr>
          <p:nvPr/>
        </p:nvSpPr>
        <p:spPr bwMode="auto">
          <a:xfrm>
            <a:off x="1336509" y="5495655"/>
            <a:ext cx="638767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rgbClr val="303090"/>
              </a:buClr>
              <a:buSzPct val="75000"/>
              <a:defRPr/>
            </a:pPr>
            <a:r>
              <a:rPr lang="hu-HU" sz="1600" dirty="0" smtClean="0">
                <a:solidFill>
                  <a:srgbClr val="000000"/>
                </a:solidFill>
                <a:latin typeface="+mn-lt"/>
              </a:rPr>
              <a:t>Az értékesítési folyamatok első, illetve ismételt,  folyamatos próbavásárlással történő ellenőrzése</a:t>
            </a:r>
            <a:endParaRPr lang="en-US" sz="16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7" name="Oval 12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969203" y="2243657"/>
            <a:ext cx="288000" cy="28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9525">
            <a:solidFill>
              <a:schemeClr val="folHlink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 anchorCtr="1"/>
          <a:lstStyle/>
          <a:p>
            <a:pPr>
              <a:defRPr/>
            </a:pPr>
            <a:r>
              <a:rPr lang="hu-HU" sz="1200" smtClean="0">
                <a:solidFill>
                  <a:schemeClr val="bg1"/>
                </a:solidFill>
                <a:latin typeface="+mn-lt"/>
              </a:rPr>
              <a:t>2</a:t>
            </a:r>
            <a:endParaRPr lang="en-US" sz="12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8" name="Oval 1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69203" y="2760472"/>
            <a:ext cx="288000" cy="28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9525">
            <a:solidFill>
              <a:schemeClr val="folHlink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 anchorCtr="1"/>
          <a:lstStyle/>
          <a:p>
            <a:pPr>
              <a:defRPr/>
            </a:pPr>
            <a:r>
              <a:rPr lang="hu-HU" sz="1200" smtClean="0">
                <a:solidFill>
                  <a:schemeClr val="bg1"/>
                </a:solidFill>
              </a:rPr>
              <a:t>3</a:t>
            </a:r>
            <a:endParaRPr lang="en-US" sz="12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9" name="Oval 12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69203" y="3387760"/>
            <a:ext cx="288000" cy="28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9525">
            <a:solidFill>
              <a:schemeClr val="folHlink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 anchorCtr="1"/>
          <a:lstStyle/>
          <a:p>
            <a:pPr>
              <a:defRPr/>
            </a:pPr>
            <a:r>
              <a:rPr lang="hu-HU" sz="1200" smtClean="0">
                <a:solidFill>
                  <a:schemeClr val="bg1"/>
                </a:solidFill>
              </a:rPr>
              <a:t>4</a:t>
            </a:r>
            <a:endParaRPr lang="en-US" sz="12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0" name="Oval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69203" y="3945894"/>
            <a:ext cx="288000" cy="28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9525">
            <a:solidFill>
              <a:schemeClr val="folHlink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 anchorCtr="1"/>
          <a:lstStyle/>
          <a:p>
            <a:pPr>
              <a:defRPr/>
            </a:pPr>
            <a:r>
              <a:rPr lang="hu-HU" sz="1200" smtClean="0">
                <a:solidFill>
                  <a:schemeClr val="bg1"/>
                </a:solidFill>
              </a:rPr>
              <a:t>5</a:t>
            </a:r>
            <a:endParaRPr lang="en-US" sz="12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1" name="Oval 1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962874" y="4538804"/>
            <a:ext cx="288000" cy="28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9525">
            <a:solidFill>
              <a:schemeClr val="folHlink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 anchorCtr="1"/>
          <a:lstStyle/>
          <a:p>
            <a:pPr>
              <a:defRPr/>
            </a:pPr>
            <a:r>
              <a:rPr lang="hu-HU" sz="1200" smtClean="0">
                <a:solidFill>
                  <a:schemeClr val="bg1"/>
                </a:solidFill>
              </a:rPr>
              <a:t>6</a:t>
            </a:r>
            <a:endParaRPr lang="en-US" sz="12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2" name="Oval 12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969203" y="5018061"/>
            <a:ext cx="288000" cy="28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9525">
            <a:solidFill>
              <a:schemeClr val="folHlink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 anchorCtr="1"/>
          <a:lstStyle/>
          <a:p>
            <a:pPr>
              <a:defRPr/>
            </a:pPr>
            <a:r>
              <a:rPr lang="hu-HU" sz="1200" smtClean="0">
                <a:solidFill>
                  <a:schemeClr val="bg1"/>
                </a:solidFill>
              </a:rPr>
              <a:t>7</a:t>
            </a:r>
            <a:endParaRPr lang="en-US" sz="12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3" name="Oval 12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962874" y="5584671"/>
            <a:ext cx="288000" cy="28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9525">
            <a:solidFill>
              <a:schemeClr val="folHlink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 anchorCtr="1"/>
          <a:lstStyle/>
          <a:p>
            <a:pPr>
              <a:defRPr/>
            </a:pPr>
            <a:r>
              <a:rPr lang="hu-HU" sz="1200" smtClean="0">
                <a:solidFill>
                  <a:schemeClr val="bg1"/>
                </a:solidFill>
              </a:rPr>
              <a:t>8</a:t>
            </a:r>
            <a:endParaRPr lang="en-US" sz="12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4" name="Rectangle 48"/>
          <p:cNvSpPr/>
          <p:nvPr/>
        </p:nvSpPr>
        <p:spPr>
          <a:xfrm>
            <a:off x="673485" y="1359903"/>
            <a:ext cx="2730918" cy="324000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 w="9525"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600" b="1" dirty="0" smtClean="0">
                <a:solidFill>
                  <a:schemeClr val="bg1"/>
                </a:solidFill>
              </a:rPr>
              <a:t>JAVASOLT INTÉZKEDÉSEK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5" name="Szöveg helye 4"/>
          <p:cNvSpPr txBox="1">
            <a:spLocks/>
          </p:cNvSpPr>
          <p:nvPr/>
        </p:nvSpPr>
        <p:spPr bwMode="auto">
          <a:xfrm>
            <a:off x="1300221" y="1752325"/>
            <a:ext cx="655716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rgbClr val="303090"/>
              </a:buClr>
              <a:buSzPct val="75000"/>
            </a:pPr>
            <a:r>
              <a:rPr lang="hu-HU" sz="1600" dirty="0" smtClean="0">
                <a:solidFill>
                  <a:srgbClr val="000000"/>
                </a:solidFill>
                <a:latin typeface="Calibri" pitchFamily="34" charset="0"/>
              </a:rPr>
              <a:t>Belső kommunikáció és információ áramlás javítása, egységesítése</a:t>
            </a:r>
            <a:endParaRPr lang="en-US" sz="16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6" name="Dia számának helye 2"/>
          <p:cNvSpPr txBox="1">
            <a:spLocks/>
          </p:cNvSpPr>
          <p:nvPr/>
        </p:nvSpPr>
        <p:spPr>
          <a:xfrm>
            <a:off x="8576150" y="6356350"/>
            <a:ext cx="542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432FB3-8915-4254-BB22-9390FEF224AD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gy oldalon két sarkán kerekített téglalap 11"/>
          <p:cNvSpPr/>
          <p:nvPr/>
        </p:nvSpPr>
        <p:spPr>
          <a:xfrm rot="5400000">
            <a:off x="4212460" y="2239866"/>
            <a:ext cx="5364000" cy="3456000"/>
          </a:xfrm>
          <a:prstGeom prst="round2SameRect">
            <a:avLst>
              <a:gd name="adj1" fmla="val 7216"/>
              <a:gd name="adj2" fmla="val 0"/>
            </a:avLst>
          </a:prstGeom>
          <a:solidFill>
            <a:schemeClr val="accent4"/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2" name="Téglalap 21"/>
          <p:cNvSpPr/>
          <p:nvPr/>
        </p:nvSpPr>
        <p:spPr>
          <a:xfrm>
            <a:off x="5292460" y="1571611"/>
            <a:ext cx="3204000" cy="4932000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Egy oldalon két sarkán kerekített téglalap 10"/>
          <p:cNvSpPr/>
          <p:nvPr/>
        </p:nvSpPr>
        <p:spPr>
          <a:xfrm rot="16200000">
            <a:off x="-88080" y="1516784"/>
            <a:ext cx="5357850" cy="4896000"/>
          </a:xfrm>
          <a:prstGeom prst="round2SameRect">
            <a:avLst>
              <a:gd name="adj1" fmla="val 6171"/>
              <a:gd name="adj2" fmla="val 0"/>
            </a:avLst>
          </a:prstGeom>
          <a:solidFill>
            <a:schemeClr val="accent4"/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Téglalap 20"/>
          <p:cNvSpPr/>
          <p:nvPr/>
        </p:nvSpPr>
        <p:spPr>
          <a:xfrm>
            <a:off x="2643174" y="1571611"/>
            <a:ext cx="2268000" cy="4932000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Téglalap 19"/>
          <p:cNvSpPr/>
          <p:nvPr/>
        </p:nvSpPr>
        <p:spPr>
          <a:xfrm>
            <a:off x="285720" y="1571611"/>
            <a:ext cx="2268000" cy="4932000"/>
          </a:xfrm>
          <a:prstGeom prst="rect">
            <a:avLst/>
          </a:prstGeom>
          <a:solidFill>
            <a:schemeClr val="bg1"/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71490" y="142852"/>
            <a:ext cx="8301038" cy="738664"/>
          </a:xfrm>
        </p:spPr>
        <p:txBody>
          <a:bodyPr/>
          <a:lstStyle/>
          <a:p>
            <a:r>
              <a:rPr lang="hu-HU" dirty="0" smtClean="0"/>
              <a:t>AZ ÉRTHETŐSÉG A LEGFONTOSABB SZEMPONT AZ ÜGYFÉL KOMMUNIKÁCIÓBAN</a:t>
            </a:r>
            <a:endParaRPr lang="hu-H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3183" t="14648" r="16978" b="8858"/>
          <a:stretch>
            <a:fillRect/>
          </a:stretch>
        </p:blipFill>
        <p:spPr bwMode="auto">
          <a:xfrm>
            <a:off x="433679" y="1643050"/>
            <a:ext cx="1972083" cy="16200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7174" y="1643050"/>
            <a:ext cx="2160000" cy="16200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 t="2461" r="26944"/>
          <a:stretch>
            <a:fillRect/>
          </a:stretch>
        </p:blipFill>
        <p:spPr bwMode="auto">
          <a:xfrm>
            <a:off x="5382460" y="3357562"/>
            <a:ext cx="3024000" cy="3028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5" name="Lekerekített téglalap 14"/>
          <p:cNvSpPr/>
          <p:nvPr/>
        </p:nvSpPr>
        <p:spPr>
          <a:xfrm>
            <a:off x="293684" y="1071546"/>
            <a:ext cx="2808000" cy="415140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hu-HU" sz="1600" b="1" dirty="0" smtClean="0">
                <a:solidFill>
                  <a:schemeClr val="bg1"/>
                </a:solidFill>
              </a:rPr>
              <a:t>EGYÉRTELMŰ MEGJELENÉS…</a:t>
            </a:r>
            <a:endParaRPr lang="hu-HU" sz="1600" b="1" dirty="0">
              <a:solidFill>
                <a:schemeClr val="bg1"/>
              </a:solidFill>
            </a:endParaRPr>
          </a:p>
        </p:txBody>
      </p:sp>
      <p:sp>
        <p:nvSpPr>
          <p:cNvPr id="16" name="Lekerekített téglalap 15"/>
          <p:cNvSpPr/>
          <p:nvPr/>
        </p:nvSpPr>
        <p:spPr>
          <a:xfrm>
            <a:off x="5647082" y="1071546"/>
            <a:ext cx="2808000" cy="415140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hu-HU" sz="1600" b="1" dirty="0" smtClean="0">
                <a:solidFill>
                  <a:schemeClr val="bg1"/>
                </a:solidFill>
              </a:rPr>
              <a:t>EGYSZERŰSÍTETT TARTALOM</a:t>
            </a:r>
            <a:endParaRPr lang="hu-HU" sz="1600" b="1" dirty="0">
              <a:solidFill>
                <a:schemeClr val="bg1"/>
              </a:solidFill>
            </a:endParaRPr>
          </a:p>
        </p:txBody>
      </p:sp>
      <p:sp>
        <p:nvSpPr>
          <p:cNvPr id="17" name="Szöveg helye 3"/>
          <p:cNvSpPr txBox="1">
            <a:spLocks/>
          </p:cNvSpPr>
          <p:nvPr/>
        </p:nvSpPr>
        <p:spPr>
          <a:xfrm>
            <a:off x="339736" y="3357562"/>
            <a:ext cx="2124000" cy="2499146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0" tIns="0" rIns="0" bIns="0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03090"/>
              </a:buClr>
              <a:buSzPct val="75000"/>
              <a:buFont typeface="Arial" pitchFamily="34" charset="0"/>
              <a:buChar char="►"/>
              <a:tabLst/>
              <a:defRPr/>
            </a:pPr>
            <a:r>
              <a:rPr lang="hu-HU" sz="1400" noProof="0" dirty="0" smtClean="0"/>
              <a:t>HSBS fióki megjelenés</a:t>
            </a:r>
            <a:endParaRPr lang="hu-HU" sz="1400" dirty="0"/>
          </a:p>
          <a:p>
            <a:pPr marL="360363" lvl="1" indent="-180975">
              <a:spcBef>
                <a:spcPct val="20000"/>
              </a:spcBef>
              <a:buClr>
                <a:srgbClr val="303090"/>
              </a:buClr>
              <a:buSzPct val="65000"/>
              <a:buFont typeface="Arial" pitchFamily="34" charset="0"/>
              <a:buChar char="►"/>
              <a:defRPr/>
            </a:pPr>
            <a:r>
              <a:rPr lang="hu-HU" sz="1400" dirty="0" smtClean="0"/>
              <a:t>a fiók homlokzatán csak a szolgáltatások listája szerepel</a:t>
            </a:r>
          </a:p>
          <a:p>
            <a:pPr marL="360363" lvl="1" indent="-180975">
              <a:spcBef>
                <a:spcPct val="20000"/>
              </a:spcBef>
              <a:buClr>
                <a:srgbClr val="303090"/>
              </a:buClr>
              <a:buSzPct val="65000"/>
              <a:buFont typeface="Arial" pitchFamily="34" charset="0"/>
              <a:buChar char="►"/>
              <a:defRPr/>
            </a:pPr>
            <a:r>
              <a:rPr lang="hu-HU" sz="1400" noProof="0" dirty="0" smtClean="0"/>
              <a:t>nincsenek részletező termékleírások</a:t>
            </a:r>
          </a:p>
          <a:p>
            <a:pPr marL="360363" lvl="1" indent="-180975">
              <a:spcBef>
                <a:spcPct val="20000"/>
              </a:spcBef>
              <a:buClr>
                <a:srgbClr val="303090"/>
              </a:buClr>
              <a:buSzPct val="65000"/>
              <a:buFont typeface="Arial" pitchFamily="34" charset="0"/>
              <a:buChar char="►"/>
              <a:defRPr/>
            </a:pPr>
            <a:r>
              <a:rPr lang="hu-HU" sz="1400" dirty="0" smtClean="0"/>
              <a:t>nincsenek kondíciók; az ügyfél mindent megtud bent az ügyintézőtől vagy tájékoztató füzetekből</a:t>
            </a:r>
          </a:p>
        </p:txBody>
      </p:sp>
      <p:sp>
        <p:nvSpPr>
          <p:cNvPr id="18" name="Szöveg helye 3"/>
          <p:cNvSpPr txBox="1">
            <a:spLocks/>
          </p:cNvSpPr>
          <p:nvPr/>
        </p:nvSpPr>
        <p:spPr>
          <a:xfrm>
            <a:off x="2696628" y="3357562"/>
            <a:ext cx="2124000" cy="224061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0" tIns="0" rIns="0" bIns="0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03090"/>
              </a:buClr>
              <a:buSzPct val="75000"/>
              <a:buFont typeface="Arial" pitchFamily="34" charset="0"/>
              <a:buChar char="►"/>
              <a:tabLst/>
              <a:defRPr/>
            </a:pPr>
            <a:r>
              <a:rPr lang="hu-HU" sz="1400" noProof="0" dirty="0" err="1" smtClean="0"/>
              <a:t>Barclays</a:t>
            </a:r>
            <a:r>
              <a:rPr lang="hu-HU" sz="1400" noProof="0" dirty="0" smtClean="0"/>
              <a:t> ATM</a:t>
            </a:r>
            <a:endParaRPr lang="hu-HU" sz="1400" dirty="0"/>
          </a:p>
          <a:p>
            <a:pPr marL="360363" lvl="1" indent="-180975">
              <a:spcBef>
                <a:spcPct val="20000"/>
              </a:spcBef>
              <a:buClr>
                <a:srgbClr val="303090"/>
              </a:buClr>
              <a:buSzPct val="65000"/>
              <a:buFont typeface="Arial" pitchFamily="34" charset="0"/>
              <a:buChar char="►"/>
              <a:defRPr/>
            </a:pPr>
            <a:r>
              <a:rPr lang="hu-HU" sz="1400" dirty="0" smtClean="0"/>
              <a:t>banki zsargon helyett „ügyfélbarát” elnevezés: ATM helyett „</a:t>
            </a:r>
            <a:r>
              <a:rPr lang="hu-HU" sz="1400" dirty="0" err="1" smtClean="0"/>
              <a:t>Hole</a:t>
            </a:r>
            <a:r>
              <a:rPr lang="hu-HU" sz="1400" dirty="0" smtClean="0"/>
              <a:t> </a:t>
            </a:r>
            <a:r>
              <a:rPr lang="hu-HU" sz="1400" dirty="0" err="1" smtClean="0"/>
              <a:t>in</a:t>
            </a:r>
            <a:r>
              <a:rPr lang="hu-HU" sz="1400" dirty="0" smtClean="0"/>
              <a:t> </a:t>
            </a:r>
            <a:r>
              <a:rPr lang="hu-HU" sz="1400" dirty="0" err="1" smtClean="0"/>
              <a:t>the</a:t>
            </a:r>
            <a:r>
              <a:rPr lang="hu-HU" sz="1400" dirty="0" smtClean="0"/>
              <a:t> Wall”</a:t>
            </a:r>
          </a:p>
          <a:p>
            <a:pPr marL="360363" lvl="1" indent="-180975">
              <a:spcBef>
                <a:spcPct val="20000"/>
              </a:spcBef>
              <a:buClr>
                <a:srgbClr val="303090"/>
              </a:buClr>
              <a:buSzPct val="65000"/>
              <a:buFont typeface="Arial" pitchFamily="34" charset="0"/>
              <a:buChar char="►"/>
              <a:defRPr/>
            </a:pPr>
            <a:r>
              <a:rPr lang="hu-HU" sz="1400" dirty="0" smtClean="0"/>
              <a:t>a kampány részeként pl. a „</a:t>
            </a:r>
            <a:r>
              <a:rPr lang="hu-HU" sz="1400" dirty="0" err="1" smtClean="0"/>
              <a:t>Bureau</a:t>
            </a:r>
            <a:r>
              <a:rPr lang="hu-HU" sz="1400" dirty="0" smtClean="0"/>
              <a:t> de </a:t>
            </a:r>
            <a:r>
              <a:rPr lang="hu-HU" sz="1400" dirty="0" err="1" smtClean="0"/>
              <a:t>Change</a:t>
            </a:r>
            <a:r>
              <a:rPr lang="hu-HU" sz="1400" dirty="0" smtClean="0"/>
              <a:t>” ablakán lévő feliratot átírták „</a:t>
            </a:r>
            <a:r>
              <a:rPr lang="hu-HU" sz="1400" dirty="0" err="1" smtClean="0"/>
              <a:t>Travel</a:t>
            </a:r>
            <a:r>
              <a:rPr lang="hu-HU" sz="1400" dirty="0" smtClean="0"/>
              <a:t> Money”</a:t>
            </a:r>
            <a:r>
              <a:rPr lang="hu-HU" sz="1400" dirty="0" err="1" smtClean="0"/>
              <a:t>-ra</a:t>
            </a:r>
            <a:endParaRPr lang="hu-HU" sz="1400" dirty="0" smtClean="0"/>
          </a:p>
        </p:txBody>
      </p:sp>
      <p:sp>
        <p:nvSpPr>
          <p:cNvPr id="19" name="Szöveg helye 3"/>
          <p:cNvSpPr txBox="1">
            <a:spLocks/>
          </p:cNvSpPr>
          <p:nvPr/>
        </p:nvSpPr>
        <p:spPr>
          <a:xfrm>
            <a:off x="5329023" y="1808627"/>
            <a:ext cx="3123585" cy="112030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0" tIns="0" rIns="0" bIns="0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03090"/>
              </a:buClr>
              <a:buSzPct val="75000"/>
              <a:buFont typeface="Arial" pitchFamily="34" charset="0"/>
              <a:buChar char="►"/>
              <a:tabLst/>
              <a:defRPr/>
            </a:pPr>
            <a:r>
              <a:rPr lang="hu-HU" sz="1400" noProof="0" dirty="0" smtClean="0"/>
              <a:t>Citibank: </a:t>
            </a:r>
            <a:r>
              <a:rPr lang="hu-HU" sz="1400" noProof="0" dirty="0" err="1" smtClean="0"/>
              <a:t>Citi</a:t>
            </a:r>
            <a:r>
              <a:rPr lang="hu-HU" sz="1400" noProof="0" dirty="0" smtClean="0"/>
              <a:t> Diamond </a:t>
            </a:r>
            <a:r>
              <a:rPr lang="hu-HU" sz="1400" noProof="0" dirty="0" err="1" smtClean="0"/>
              <a:t>Preferred</a:t>
            </a:r>
            <a:r>
              <a:rPr lang="hu-HU" sz="1400" noProof="0" dirty="0" smtClean="0"/>
              <a:t> Kártya</a:t>
            </a:r>
            <a:endParaRPr lang="hu-HU" sz="1400" dirty="0"/>
          </a:p>
          <a:p>
            <a:pPr marL="635000" lvl="1" indent="-177800">
              <a:spcBef>
                <a:spcPct val="20000"/>
              </a:spcBef>
              <a:buClr>
                <a:srgbClr val="303090"/>
              </a:buClr>
              <a:buSzPct val="65000"/>
              <a:buFont typeface="Arial" pitchFamily="34" charset="0"/>
              <a:buChar char="►"/>
              <a:defRPr/>
            </a:pPr>
            <a:r>
              <a:rPr lang="hu-HU" sz="1400" dirty="0" smtClean="0"/>
              <a:t>a hosszú, nehezen érthető termékleírások helyett egy oldalas, tömör, de minden információt tartalmazó ismertető</a:t>
            </a:r>
          </a:p>
        </p:txBody>
      </p:sp>
      <p:grpSp>
        <p:nvGrpSpPr>
          <p:cNvPr id="24" name="Csoportba foglalás 124"/>
          <p:cNvGrpSpPr/>
          <p:nvPr/>
        </p:nvGrpSpPr>
        <p:grpSpPr>
          <a:xfrm>
            <a:off x="4963896" y="1315364"/>
            <a:ext cx="247534" cy="5346118"/>
            <a:chOff x="4362864" y="907758"/>
            <a:chExt cx="196555" cy="5717899"/>
          </a:xfrm>
        </p:grpSpPr>
        <p:grpSp>
          <p:nvGrpSpPr>
            <p:cNvPr id="25" name="Csoportba foglalás 66"/>
            <p:cNvGrpSpPr/>
            <p:nvPr/>
          </p:nvGrpSpPr>
          <p:grpSpPr>
            <a:xfrm>
              <a:off x="4362864" y="934493"/>
              <a:ext cx="71439" cy="5684561"/>
              <a:chOff x="4429124" y="980853"/>
              <a:chExt cx="71439" cy="5684561"/>
            </a:xfrm>
          </p:grpSpPr>
          <p:sp>
            <p:nvSpPr>
              <p:cNvPr id="74" name="Könnycsepp 73"/>
              <p:cNvSpPr/>
              <p:nvPr/>
            </p:nvSpPr>
            <p:spPr bwMode="auto">
              <a:xfrm rot="10800000" flipH="1" flipV="1">
                <a:off x="4429125" y="489852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5" name="Könnycsepp 74"/>
              <p:cNvSpPr/>
              <p:nvPr/>
            </p:nvSpPr>
            <p:spPr bwMode="auto">
              <a:xfrm rot="10800000" flipH="1" flipV="1">
                <a:off x="4429125" y="5028702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6" name="Könnycsepp 75"/>
              <p:cNvSpPr/>
              <p:nvPr/>
            </p:nvSpPr>
            <p:spPr bwMode="auto">
              <a:xfrm rot="10800000" flipH="1" flipV="1">
                <a:off x="4429125" y="515887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7" name="Könnycsepp 76"/>
              <p:cNvSpPr/>
              <p:nvPr/>
            </p:nvSpPr>
            <p:spPr bwMode="auto">
              <a:xfrm rot="10800000" flipH="1" flipV="1">
                <a:off x="4429124" y="5293813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8" name="Könnycsepp 77"/>
              <p:cNvSpPr/>
              <p:nvPr/>
            </p:nvSpPr>
            <p:spPr bwMode="auto">
              <a:xfrm rot="10800000" flipH="1" flipV="1">
                <a:off x="4429125" y="5416052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9" name="Könnycsepp 78"/>
              <p:cNvSpPr/>
              <p:nvPr/>
            </p:nvSpPr>
            <p:spPr bwMode="auto">
              <a:xfrm rot="10800000" flipH="1" flipV="1">
                <a:off x="4429125" y="5549402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0" name="Könnycsepp 79"/>
              <p:cNvSpPr/>
              <p:nvPr/>
            </p:nvSpPr>
            <p:spPr bwMode="auto">
              <a:xfrm rot="10800000" flipH="1" flipV="1">
                <a:off x="4429125" y="568592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1" name="Könnycsepp 80"/>
              <p:cNvSpPr/>
              <p:nvPr/>
            </p:nvSpPr>
            <p:spPr bwMode="auto">
              <a:xfrm rot="10800000" flipH="1" flipV="1">
                <a:off x="4429125" y="5816102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2" name="Könnycsepp 81"/>
              <p:cNvSpPr/>
              <p:nvPr/>
            </p:nvSpPr>
            <p:spPr bwMode="auto">
              <a:xfrm rot="10800000" flipH="1" flipV="1">
                <a:off x="4429125" y="5952627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3" name="Könnycsepp 82"/>
              <p:cNvSpPr/>
              <p:nvPr/>
            </p:nvSpPr>
            <p:spPr bwMode="auto">
              <a:xfrm rot="10800000" flipH="1" flipV="1">
                <a:off x="4429125" y="6081214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4" name="Könnycsepp 83"/>
              <p:cNvSpPr/>
              <p:nvPr/>
            </p:nvSpPr>
            <p:spPr bwMode="auto">
              <a:xfrm rot="10800000" flipH="1" flipV="1">
                <a:off x="4429125" y="620662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5" name="Könnycsepp 84"/>
              <p:cNvSpPr/>
              <p:nvPr/>
            </p:nvSpPr>
            <p:spPr bwMode="auto">
              <a:xfrm rot="10800000" flipH="1" flipV="1">
                <a:off x="4429125" y="6338389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6" name="Könnycsepp 85"/>
              <p:cNvSpPr/>
              <p:nvPr/>
            </p:nvSpPr>
            <p:spPr bwMode="auto">
              <a:xfrm rot="10800000" flipH="1" flipV="1">
                <a:off x="4429124" y="6468563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7" name="Könnycsepp 86"/>
              <p:cNvSpPr/>
              <p:nvPr/>
            </p:nvSpPr>
            <p:spPr bwMode="auto">
              <a:xfrm rot="10800000" flipH="1" flipV="1">
                <a:off x="4429125" y="6593977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8" name="Könnycsepp 87"/>
              <p:cNvSpPr/>
              <p:nvPr/>
            </p:nvSpPr>
            <p:spPr bwMode="auto">
              <a:xfrm rot="10800000" flipH="1" flipV="1">
                <a:off x="4429124" y="111261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89" name="Könnycsepp 88"/>
              <p:cNvSpPr/>
              <p:nvPr/>
            </p:nvSpPr>
            <p:spPr bwMode="auto">
              <a:xfrm rot="10800000" flipH="1" flipV="1">
                <a:off x="4429125" y="98085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0" name="Könnycsepp 89"/>
              <p:cNvSpPr/>
              <p:nvPr/>
            </p:nvSpPr>
            <p:spPr bwMode="auto">
              <a:xfrm rot="10800000" flipH="1" flipV="1">
                <a:off x="4429124" y="123961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1" name="Könnycsepp 90"/>
              <p:cNvSpPr/>
              <p:nvPr/>
            </p:nvSpPr>
            <p:spPr bwMode="auto">
              <a:xfrm rot="10800000" flipH="1" flipV="1">
                <a:off x="4429124" y="136661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2" name="Könnycsepp 91"/>
              <p:cNvSpPr/>
              <p:nvPr/>
            </p:nvSpPr>
            <p:spPr bwMode="auto">
              <a:xfrm rot="10800000" flipH="1" flipV="1">
                <a:off x="4429124" y="149996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3" name="Könnycsepp 92"/>
              <p:cNvSpPr/>
              <p:nvPr/>
            </p:nvSpPr>
            <p:spPr bwMode="auto">
              <a:xfrm rot="10800000" flipH="1" flipV="1">
                <a:off x="4429125" y="163490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4" name="Könnycsepp 93"/>
              <p:cNvSpPr/>
              <p:nvPr/>
            </p:nvSpPr>
            <p:spPr bwMode="auto">
              <a:xfrm rot="10800000" flipH="1" flipV="1">
                <a:off x="4429125" y="1760315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5" name="Könnycsepp 94"/>
              <p:cNvSpPr/>
              <p:nvPr/>
            </p:nvSpPr>
            <p:spPr bwMode="auto">
              <a:xfrm rot="10800000" flipH="1" flipV="1">
                <a:off x="4429125" y="190160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6" name="Könnycsepp 95"/>
              <p:cNvSpPr/>
              <p:nvPr/>
            </p:nvSpPr>
            <p:spPr bwMode="auto">
              <a:xfrm rot="10800000" flipH="1" flipV="1">
                <a:off x="4429125" y="20317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7" name="Könnycsepp 96"/>
              <p:cNvSpPr/>
              <p:nvPr/>
            </p:nvSpPr>
            <p:spPr bwMode="auto">
              <a:xfrm rot="10800000" flipH="1" flipV="1">
                <a:off x="4429125" y="2165128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8" name="Könnycsepp 97"/>
              <p:cNvSpPr/>
              <p:nvPr/>
            </p:nvSpPr>
            <p:spPr bwMode="auto">
              <a:xfrm rot="10800000" flipH="1" flipV="1">
                <a:off x="4429125" y="2293715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99" name="Könnycsepp 98"/>
              <p:cNvSpPr/>
              <p:nvPr/>
            </p:nvSpPr>
            <p:spPr bwMode="auto">
              <a:xfrm rot="10800000" flipH="1" flipV="1">
                <a:off x="4429125" y="241912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0" name="Könnycsepp 99"/>
              <p:cNvSpPr/>
              <p:nvPr/>
            </p:nvSpPr>
            <p:spPr bwMode="auto">
              <a:xfrm rot="10800000" flipH="1" flipV="1">
                <a:off x="4429125" y="25524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1" name="Könnycsepp 100"/>
              <p:cNvSpPr/>
              <p:nvPr/>
            </p:nvSpPr>
            <p:spPr bwMode="auto">
              <a:xfrm rot="10800000" flipH="1" flipV="1">
                <a:off x="4429125" y="2685828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2" name="Könnycsepp 101"/>
              <p:cNvSpPr/>
              <p:nvPr/>
            </p:nvSpPr>
            <p:spPr bwMode="auto">
              <a:xfrm rot="10800000" flipH="1" flipV="1">
                <a:off x="4429125" y="28191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3" name="Könnycsepp 102"/>
              <p:cNvSpPr/>
              <p:nvPr/>
            </p:nvSpPr>
            <p:spPr bwMode="auto">
              <a:xfrm rot="10800000" flipH="1" flipV="1">
                <a:off x="4429125" y="29461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4" name="Könnycsepp 103"/>
              <p:cNvSpPr/>
              <p:nvPr/>
            </p:nvSpPr>
            <p:spPr bwMode="auto">
              <a:xfrm rot="10800000" flipH="1" flipV="1">
                <a:off x="4429125" y="307635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5" name="Könnycsepp 104"/>
              <p:cNvSpPr/>
              <p:nvPr/>
            </p:nvSpPr>
            <p:spPr bwMode="auto">
              <a:xfrm rot="10800000" flipH="1" flipV="1">
                <a:off x="4429125" y="3206528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6" name="Könnycsepp 105"/>
              <p:cNvSpPr/>
              <p:nvPr/>
            </p:nvSpPr>
            <p:spPr bwMode="auto">
              <a:xfrm rot="10800000" flipH="1" flipV="1">
                <a:off x="4429125" y="333670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7" name="Könnycsepp 106"/>
              <p:cNvSpPr/>
              <p:nvPr/>
            </p:nvSpPr>
            <p:spPr bwMode="auto">
              <a:xfrm rot="10800000" flipH="1" flipV="1">
                <a:off x="4429124" y="3471639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8" name="Könnycsepp 107"/>
              <p:cNvSpPr/>
              <p:nvPr/>
            </p:nvSpPr>
            <p:spPr bwMode="auto">
              <a:xfrm rot="10800000" flipH="1" flipV="1">
                <a:off x="4429125" y="35938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09" name="Könnycsepp 108"/>
              <p:cNvSpPr/>
              <p:nvPr/>
            </p:nvSpPr>
            <p:spPr bwMode="auto">
              <a:xfrm rot="10800000" flipH="1" flipV="1">
                <a:off x="4429125" y="372722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10" name="Könnycsepp 109"/>
              <p:cNvSpPr/>
              <p:nvPr/>
            </p:nvSpPr>
            <p:spPr bwMode="auto">
              <a:xfrm rot="10800000" flipH="1" flipV="1">
                <a:off x="4429125" y="386375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11" name="Könnycsepp 110"/>
              <p:cNvSpPr/>
              <p:nvPr/>
            </p:nvSpPr>
            <p:spPr bwMode="auto">
              <a:xfrm rot="10800000" flipH="1" flipV="1">
                <a:off x="4429125" y="399392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12" name="Könnycsepp 111"/>
              <p:cNvSpPr/>
              <p:nvPr/>
            </p:nvSpPr>
            <p:spPr bwMode="auto">
              <a:xfrm rot="10800000" flipH="1" flipV="1">
                <a:off x="4429125" y="413045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13" name="Könnycsepp 112"/>
              <p:cNvSpPr/>
              <p:nvPr/>
            </p:nvSpPr>
            <p:spPr bwMode="auto">
              <a:xfrm rot="10800000" flipH="1" flipV="1">
                <a:off x="4429125" y="4259040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14" name="Könnycsepp 113"/>
              <p:cNvSpPr/>
              <p:nvPr/>
            </p:nvSpPr>
            <p:spPr bwMode="auto">
              <a:xfrm rot="10800000" flipH="1" flipV="1">
                <a:off x="4429125" y="438445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15" name="Könnycsepp 114"/>
              <p:cNvSpPr/>
              <p:nvPr/>
            </p:nvSpPr>
            <p:spPr bwMode="auto">
              <a:xfrm rot="10800000" flipH="1" flipV="1">
                <a:off x="4429125" y="4516215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16" name="Könnycsepp 115"/>
              <p:cNvSpPr/>
              <p:nvPr/>
            </p:nvSpPr>
            <p:spPr bwMode="auto">
              <a:xfrm rot="10800000" flipH="1" flipV="1">
                <a:off x="4429124" y="4646389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117" name="Könnycsepp 116"/>
              <p:cNvSpPr/>
              <p:nvPr/>
            </p:nvSpPr>
            <p:spPr bwMode="auto">
              <a:xfrm rot="10800000" flipH="1" flipV="1">
                <a:off x="4429125" y="477180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</p:grpSp>
        <p:grpSp>
          <p:nvGrpSpPr>
            <p:cNvPr id="26" name="Csoportba foglalás 67"/>
            <p:cNvGrpSpPr/>
            <p:nvPr/>
          </p:nvGrpSpPr>
          <p:grpSpPr>
            <a:xfrm flipH="1">
              <a:off x="4487980" y="934493"/>
              <a:ext cx="71439" cy="5684561"/>
              <a:chOff x="4429124" y="980853"/>
              <a:chExt cx="71439" cy="5684561"/>
            </a:xfrm>
          </p:grpSpPr>
          <p:sp>
            <p:nvSpPr>
              <p:cNvPr id="30" name="Könnycsepp 29"/>
              <p:cNvSpPr/>
              <p:nvPr/>
            </p:nvSpPr>
            <p:spPr bwMode="auto">
              <a:xfrm rot="10800000" flipH="1" flipV="1">
                <a:off x="4429125" y="489852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1" name="Könnycsepp 30"/>
              <p:cNvSpPr/>
              <p:nvPr/>
            </p:nvSpPr>
            <p:spPr bwMode="auto">
              <a:xfrm rot="10800000" flipH="1" flipV="1">
                <a:off x="4429125" y="5028702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2" name="Könnycsepp 31"/>
              <p:cNvSpPr/>
              <p:nvPr/>
            </p:nvSpPr>
            <p:spPr bwMode="auto">
              <a:xfrm rot="10800000" flipH="1" flipV="1">
                <a:off x="4429125" y="515887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3" name="Könnycsepp 32"/>
              <p:cNvSpPr/>
              <p:nvPr/>
            </p:nvSpPr>
            <p:spPr bwMode="auto">
              <a:xfrm rot="10800000" flipH="1" flipV="1">
                <a:off x="4429124" y="5293813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4" name="Könnycsepp 33"/>
              <p:cNvSpPr/>
              <p:nvPr/>
            </p:nvSpPr>
            <p:spPr bwMode="auto">
              <a:xfrm rot="10800000" flipH="1" flipV="1">
                <a:off x="4429125" y="5416052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5" name="Könnycsepp 34"/>
              <p:cNvSpPr/>
              <p:nvPr/>
            </p:nvSpPr>
            <p:spPr bwMode="auto">
              <a:xfrm rot="10800000" flipH="1" flipV="1">
                <a:off x="4429125" y="5549402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6" name="Könnycsepp 35"/>
              <p:cNvSpPr/>
              <p:nvPr/>
            </p:nvSpPr>
            <p:spPr bwMode="auto">
              <a:xfrm rot="10800000" flipH="1" flipV="1">
                <a:off x="4429125" y="568592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7" name="Könnycsepp 36"/>
              <p:cNvSpPr/>
              <p:nvPr/>
            </p:nvSpPr>
            <p:spPr bwMode="auto">
              <a:xfrm rot="10800000" flipH="1" flipV="1">
                <a:off x="4429125" y="5816102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8" name="Könnycsepp 37"/>
              <p:cNvSpPr/>
              <p:nvPr/>
            </p:nvSpPr>
            <p:spPr bwMode="auto">
              <a:xfrm rot="10800000" flipH="1" flipV="1">
                <a:off x="4429125" y="5952627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39" name="Könnycsepp 38"/>
              <p:cNvSpPr/>
              <p:nvPr/>
            </p:nvSpPr>
            <p:spPr bwMode="auto">
              <a:xfrm rot="10800000" flipH="1" flipV="1">
                <a:off x="4429125" y="6081214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0" name="Könnycsepp 39"/>
              <p:cNvSpPr/>
              <p:nvPr/>
            </p:nvSpPr>
            <p:spPr bwMode="auto">
              <a:xfrm rot="10800000" flipH="1" flipV="1">
                <a:off x="4429125" y="6206627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1" name="Könnycsepp 40"/>
              <p:cNvSpPr/>
              <p:nvPr/>
            </p:nvSpPr>
            <p:spPr bwMode="auto">
              <a:xfrm rot="10800000" flipH="1" flipV="1">
                <a:off x="4429125" y="6338389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2" name="Könnycsepp 41"/>
              <p:cNvSpPr/>
              <p:nvPr/>
            </p:nvSpPr>
            <p:spPr bwMode="auto">
              <a:xfrm rot="10800000" flipH="1" flipV="1">
                <a:off x="4429124" y="6468563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3" name="Könnycsepp 42"/>
              <p:cNvSpPr/>
              <p:nvPr/>
            </p:nvSpPr>
            <p:spPr bwMode="auto">
              <a:xfrm rot="10800000" flipH="1" flipV="1">
                <a:off x="4429125" y="6593977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4" name="Könnycsepp 43"/>
              <p:cNvSpPr/>
              <p:nvPr/>
            </p:nvSpPr>
            <p:spPr bwMode="auto">
              <a:xfrm rot="10800000" flipH="1" flipV="1">
                <a:off x="4429124" y="111261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5" name="Könnycsepp 44"/>
              <p:cNvSpPr/>
              <p:nvPr/>
            </p:nvSpPr>
            <p:spPr bwMode="auto">
              <a:xfrm rot="10800000" flipH="1" flipV="1">
                <a:off x="4429125" y="98085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6" name="Könnycsepp 45"/>
              <p:cNvSpPr/>
              <p:nvPr/>
            </p:nvSpPr>
            <p:spPr bwMode="auto">
              <a:xfrm rot="10800000" flipH="1" flipV="1">
                <a:off x="4429124" y="123961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7" name="Könnycsepp 46"/>
              <p:cNvSpPr/>
              <p:nvPr/>
            </p:nvSpPr>
            <p:spPr bwMode="auto">
              <a:xfrm rot="10800000" flipH="1" flipV="1">
                <a:off x="4429124" y="136661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8" name="Könnycsepp 47"/>
              <p:cNvSpPr/>
              <p:nvPr/>
            </p:nvSpPr>
            <p:spPr bwMode="auto">
              <a:xfrm rot="10800000" flipH="1" flipV="1">
                <a:off x="4429124" y="1499964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49" name="Könnycsepp 48"/>
              <p:cNvSpPr/>
              <p:nvPr/>
            </p:nvSpPr>
            <p:spPr bwMode="auto">
              <a:xfrm rot="10800000" flipH="1" flipV="1">
                <a:off x="4429125" y="163490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0" name="Könnycsepp 49"/>
              <p:cNvSpPr/>
              <p:nvPr/>
            </p:nvSpPr>
            <p:spPr bwMode="auto">
              <a:xfrm rot="10800000" flipH="1" flipV="1">
                <a:off x="4429125" y="1760315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1" name="Könnycsepp 50"/>
              <p:cNvSpPr/>
              <p:nvPr/>
            </p:nvSpPr>
            <p:spPr bwMode="auto">
              <a:xfrm rot="10800000" flipH="1" flipV="1">
                <a:off x="4429125" y="190160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2" name="Könnycsepp 51"/>
              <p:cNvSpPr/>
              <p:nvPr/>
            </p:nvSpPr>
            <p:spPr bwMode="auto">
              <a:xfrm rot="10800000" flipH="1" flipV="1">
                <a:off x="4429125" y="20317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3" name="Könnycsepp 52"/>
              <p:cNvSpPr/>
              <p:nvPr/>
            </p:nvSpPr>
            <p:spPr bwMode="auto">
              <a:xfrm rot="10800000" flipH="1" flipV="1">
                <a:off x="4429125" y="2165128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4" name="Könnycsepp 53"/>
              <p:cNvSpPr/>
              <p:nvPr/>
            </p:nvSpPr>
            <p:spPr bwMode="auto">
              <a:xfrm rot="10800000" flipH="1" flipV="1">
                <a:off x="4429125" y="2293715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5" name="Könnycsepp 54"/>
              <p:cNvSpPr/>
              <p:nvPr/>
            </p:nvSpPr>
            <p:spPr bwMode="auto">
              <a:xfrm rot="10800000" flipH="1" flipV="1">
                <a:off x="4429125" y="241912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6" name="Könnycsepp 55"/>
              <p:cNvSpPr/>
              <p:nvPr/>
            </p:nvSpPr>
            <p:spPr bwMode="auto">
              <a:xfrm rot="10800000" flipH="1" flipV="1">
                <a:off x="4429125" y="25524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7" name="Könnycsepp 56"/>
              <p:cNvSpPr/>
              <p:nvPr/>
            </p:nvSpPr>
            <p:spPr bwMode="auto">
              <a:xfrm rot="10800000" flipH="1" flipV="1">
                <a:off x="4429125" y="2685828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8" name="Könnycsepp 57"/>
              <p:cNvSpPr/>
              <p:nvPr/>
            </p:nvSpPr>
            <p:spPr bwMode="auto">
              <a:xfrm rot="10800000" flipH="1" flipV="1">
                <a:off x="4429125" y="28191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59" name="Könnycsepp 58"/>
              <p:cNvSpPr/>
              <p:nvPr/>
            </p:nvSpPr>
            <p:spPr bwMode="auto">
              <a:xfrm rot="10800000" flipH="1" flipV="1">
                <a:off x="4429125" y="29461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0" name="Könnycsepp 59"/>
              <p:cNvSpPr/>
              <p:nvPr/>
            </p:nvSpPr>
            <p:spPr bwMode="auto">
              <a:xfrm rot="10800000" flipH="1" flipV="1">
                <a:off x="4429125" y="307635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1" name="Könnycsepp 60"/>
              <p:cNvSpPr/>
              <p:nvPr/>
            </p:nvSpPr>
            <p:spPr bwMode="auto">
              <a:xfrm rot="10800000" flipH="1" flipV="1">
                <a:off x="4429125" y="3206528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2" name="Könnycsepp 61"/>
              <p:cNvSpPr/>
              <p:nvPr/>
            </p:nvSpPr>
            <p:spPr bwMode="auto">
              <a:xfrm rot="10800000" flipH="1" flipV="1">
                <a:off x="4429125" y="333670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3" name="Könnycsepp 62"/>
              <p:cNvSpPr/>
              <p:nvPr/>
            </p:nvSpPr>
            <p:spPr bwMode="auto">
              <a:xfrm rot="10800000" flipH="1" flipV="1">
                <a:off x="4429124" y="3471639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4" name="Könnycsepp 63"/>
              <p:cNvSpPr/>
              <p:nvPr/>
            </p:nvSpPr>
            <p:spPr bwMode="auto">
              <a:xfrm rot="10800000" flipH="1" flipV="1">
                <a:off x="4429125" y="359387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5" name="Könnycsepp 64"/>
              <p:cNvSpPr/>
              <p:nvPr/>
            </p:nvSpPr>
            <p:spPr bwMode="auto">
              <a:xfrm rot="10800000" flipH="1" flipV="1">
                <a:off x="4429125" y="372722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6" name="Könnycsepp 65"/>
              <p:cNvSpPr/>
              <p:nvPr/>
            </p:nvSpPr>
            <p:spPr bwMode="auto">
              <a:xfrm rot="10800000" flipH="1" flipV="1">
                <a:off x="4429125" y="386375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7" name="Könnycsepp 66"/>
              <p:cNvSpPr/>
              <p:nvPr/>
            </p:nvSpPr>
            <p:spPr bwMode="auto">
              <a:xfrm rot="10800000" flipH="1" flipV="1">
                <a:off x="4429125" y="3993928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8" name="Könnycsepp 67"/>
              <p:cNvSpPr/>
              <p:nvPr/>
            </p:nvSpPr>
            <p:spPr bwMode="auto">
              <a:xfrm rot="10800000" flipH="1" flipV="1">
                <a:off x="4429125" y="413045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69" name="Könnycsepp 68"/>
              <p:cNvSpPr/>
              <p:nvPr/>
            </p:nvSpPr>
            <p:spPr bwMode="auto">
              <a:xfrm rot="10800000" flipH="1" flipV="1">
                <a:off x="4429125" y="4259040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0" name="Könnycsepp 69"/>
              <p:cNvSpPr/>
              <p:nvPr/>
            </p:nvSpPr>
            <p:spPr bwMode="auto">
              <a:xfrm rot="10800000" flipH="1" flipV="1">
                <a:off x="4429125" y="4384453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1" name="Könnycsepp 70"/>
              <p:cNvSpPr/>
              <p:nvPr/>
            </p:nvSpPr>
            <p:spPr bwMode="auto">
              <a:xfrm rot="10800000" flipH="1" flipV="1">
                <a:off x="4429125" y="4516215"/>
                <a:ext cx="71438" cy="73025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2" name="Könnycsepp 71"/>
              <p:cNvSpPr/>
              <p:nvPr/>
            </p:nvSpPr>
            <p:spPr bwMode="auto">
              <a:xfrm rot="10800000" flipH="1" flipV="1">
                <a:off x="4429124" y="4646389"/>
                <a:ext cx="71438" cy="71438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  <p:sp>
            <p:nvSpPr>
              <p:cNvPr id="73" name="Könnycsepp 72"/>
              <p:cNvSpPr/>
              <p:nvPr/>
            </p:nvSpPr>
            <p:spPr bwMode="auto">
              <a:xfrm rot="10800000" flipH="1" flipV="1">
                <a:off x="4429125" y="4771803"/>
                <a:ext cx="71438" cy="71437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400"/>
              </a:p>
            </p:txBody>
          </p:sp>
        </p:grpSp>
        <p:grpSp>
          <p:nvGrpSpPr>
            <p:cNvPr id="27" name="Csoportba foglalás 50"/>
            <p:cNvGrpSpPr/>
            <p:nvPr/>
          </p:nvGrpSpPr>
          <p:grpSpPr>
            <a:xfrm>
              <a:off x="4415994" y="907758"/>
              <a:ext cx="109349" cy="5717899"/>
              <a:chOff x="4469002" y="947514"/>
              <a:chExt cx="109349" cy="5717899"/>
            </a:xfrm>
          </p:grpSpPr>
          <p:pic>
            <p:nvPicPr>
              <p:cNvPr id="28" name="Picture 2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-8919" r="36280" b="25351"/>
              <a:stretch>
                <a:fillRect/>
              </a:stretch>
            </p:blipFill>
            <p:spPr bwMode="auto">
              <a:xfrm rot="10800000" flipV="1">
                <a:off x="4469002" y="947514"/>
                <a:ext cx="109349" cy="3895171"/>
              </a:xfrm>
              <a:prstGeom prst="round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pic>
            <p:nvPicPr>
              <p:cNvPr id="29" name="Picture 2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5885" r="36280" b="25351"/>
              <a:stretch>
                <a:fillRect/>
              </a:stretch>
            </p:blipFill>
            <p:spPr bwMode="auto">
              <a:xfrm rot="10800000" flipV="1">
                <a:off x="4469002" y="2770242"/>
                <a:ext cx="87063" cy="3895171"/>
              </a:xfrm>
              <a:prstGeom prst="round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</p:grpSp>
      <p:sp>
        <p:nvSpPr>
          <p:cNvPr id="118" name="Dia számának helye 2"/>
          <p:cNvSpPr txBox="1">
            <a:spLocks/>
          </p:cNvSpPr>
          <p:nvPr/>
        </p:nvSpPr>
        <p:spPr>
          <a:xfrm>
            <a:off x="8576150" y="6356350"/>
            <a:ext cx="542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432FB3-8915-4254-BB22-9390FEF224AD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gy sarkán levágott téglalap 13"/>
          <p:cNvSpPr/>
          <p:nvPr/>
        </p:nvSpPr>
        <p:spPr>
          <a:xfrm>
            <a:off x="271490" y="857232"/>
            <a:ext cx="8301038" cy="2201266"/>
          </a:xfrm>
          <a:prstGeom prst="snip1Rect">
            <a:avLst/>
          </a:prstGeom>
          <a:solidFill>
            <a:schemeClr val="bg2">
              <a:lumMod val="40000"/>
              <a:lumOff val="60000"/>
            </a:schemeClr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71490" y="112872"/>
            <a:ext cx="8229600" cy="738664"/>
          </a:xfrm>
        </p:spPr>
        <p:txBody>
          <a:bodyPr/>
          <a:lstStyle/>
          <a:p>
            <a:r>
              <a:rPr lang="hu-HU" dirty="0" smtClean="0"/>
              <a:t>a fiatalok elérése érdekében a bankok élnek a webes lehetőségekkel</a:t>
            </a:r>
            <a:endParaRPr lang="hu-H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t="3906" r="20154" b="23516"/>
          <a:stretch>
            <a:fillRect/>
          </a:stretch>
        </p:blipFill>
        <p:spPr bwMode="auto">
          <a:xfrm>
            <a:off x="357158" y="910784"/>
            <a:ext cx="3071834" cy="209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Téglalap 7"/>
          <p:cNvSpPr/>
          <p:nvPr/>
        </p:nvSpPr>
        <p:spPr>
          <a:xfrm>
            <a:off x="271490" y="3143248"/>
            <a:ext cx="8301038" cy="3636000"/>
          </a:xfrm>
          <a:prstGeom prst="rect">
            <a:avLst/>
          </a:prstGeom>
          <a:solidFill>
            <a:schemeClr val="bg1">
              <a:lumMod val="65000"/>
            </a:schemeClr>
          </a:solidFill>
          <a:ln w="2857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l="19931" t="21658" r="21038" b="8116"/>
          <a:stretch>
            <a:fillRect/>
          </a:stretch>
        </p:blipFill>
        <p:spPr bwMode="auto">
          <a:xfrm>
            <a:off x="357158" y="4714885"/>
            <a:ext cx="2219151" cy="19800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 l="13287" t="21658" r="14764" b="13108"/>
          <a:stretch>
            <a:fillRect/>
          </a:stretch>
        </p:blipFill>
        <p:spPr bwMode="auto">
          <a:xfrm>
            <a:off x="2679872" y="4714884"/>
            <a:ext cx="2911626" cy="19800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 l="16978" t="24414" r="16609" b="13108"/>
          <a:stretch>
            <a:fillRect/>
          </a:stretch>
        </p:blipFill>
        <p:spPr bwMode="auto">
          <a:xfrm>
            <a:off x="5695060" y="4714884"/>
            <a:ext cx="2806030" cy="19800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Háromszög 11"/>
          <p:cNvSpPr/>
          <p:nvPr/>
        </p:nvSpPr>
        <p:spPr>
          <a:xfrm rot="5400000">
            <a:off x="1638091" y="5653103"/>
            <a:ext cx="1979997" cy="103563"/>
          </a:xfrm>
          <a:prstGeom prst="triangle">
            <a:avLst/>
          </a:prstGeom>
          <a:solidFill>
            <a:schemeClr val="bg1"/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Háromszög 12"/>
          <p:cNvSpPr/>
          <p:nvPr/>
        </p:nvSpPr>
        <p:spPr>
          <a:xfrm rot="5400000">
            <a:off x="4653281" y="5653103"/>
            <a:ext cx="1979997" cy="103563"/>
          </a:xfrm>
          <a:prstGeom prst="triangle">
            <a:avLst/>
          </a:prstGeom>
          <a:solidFill>
            <a:schemeClr val="bg1"/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5" name="Lekerekített téglalap 14"/>
          <p:cNvSpPr/>
          <p:nvPr/>
        </p:nvSpPr>
        <p:spPr>
          <a:xfrm>
            <a:off x="3714744" y="1100609"/>
            <a:ext cx="4572032" cy="1714512"/>
          </a:xfrm>
          <a:prstGeom prst="roundRect">
            <a:avLst/>
          </a:prstGeom>
          <a:solidFill>
            <a:schemeClr val="bg1"/>
          </a:solidFill>
          <a:ln w="9525"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6" name="Lekerekített téglalap 15"/>
          <p:cNvSpPr/>
          <p:nvPr/>
        </p:nvSpPr>
        <p:spPr>
          <a:xfrm>
            <a:off x="357158" y="3248244"/>
            <a:ext cx="8143932" cy="1404000"/>
          </a:xfrm>
          <a:prstGeom prst="roundRect">
            <a:avLst/>
          </a:prstGeom>
          <a:solidFill>
            <a:schemeClr val="bg1"/>
          </a:solidFill>
          <a:ln w="9525"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" name="Szöveg helye 3"/>
          <p:cNvSpPr txBox="1">
            <a:spLocks/>
          </p:cNvSpPr>
          <p:nvPr/>
        </p:nvSpPr>
        <p:spPr>
          <a:xfrm>
            <a:off x="3787900" y="1485732"/>
            <a:ext cx="4356000" cy="1206484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0" tIns="0" rIns="0" bIns="0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03090"/>
              </a:buClr>
              <a:buSzPct val="75000"/>
              <a:buFont typeface="Arial" pitchFamily="34" charset="0"/>
              <a:buChar char="►"/>
              <a:tabLst/>
              <a:defRPr/>
            </a:pPr>
            <a:r>
              <a:rPr lang="hu-HU" sz="1400" noProof="0" dirty="0" smtClean="0"/>
              <a:t>Egyes bankok, pl. a </a:t>
            </a:r>
            <a:r>
              <a:rPr lang="hu-HU" sz="1400" noProof="0" dirty="0" err="1" smtClean="0"/>
              <a:t>North</a:t>
            </a:r>
            <a:r>
              <a:rPr lang="hu-HU" sz="1400" noProof="0" dirty="0" smtClean="0"/>
              <a:t> </a:t>
            </a:r>
            <a:r>
              <a:rPr lang="hu-HU" sz="1400" noProof="0" dirty="0" err="1" smtClean="0"/>
              <a:t>Shore</a:t>
            </a:r>
            <a:r>
              <a:rPr lang="hu-HU" sz="1400" noProof="0" dirty="0" smtClean="0"/>
              <a:t> Bank kihasználják a </a:t>
            </a:r>
            <a:r>
              <a:rPr lang="hu-HU" sz="1400" noProof="0" dirty="0" err="1" smtClean="0"/>
              <a:t>Facebook</a:t>
            </a:r>
            <a:r>
              <a:rPr lang="hu-HU" sz="1400" noProof="0" dirty="0" smtClean="0"/>
              <a:t> hálózatát</a:t>
            </a:r>
          </a:p>
          <a:p>
            <a:pPr marL="360363" lvl="1" indent="-180975">
              <a:spcBef>
                <a:spcPct val="20000"/>
              </a:spcBef>
              <a:buClr>
                <a:srgbClr val="303090"/>
              </a:buClr>
              <a:buSzPct val="75000"/>
              <a:buFont typeface="Arial" pitchFamily="34" charset="0"/>
              <a:buChar char="►"/>
              <a:defRPr/>
            </a:pPr>
            <a:r>
              <a:rPr lang="hu-HU" sz="1400" dirty="0" smtClean="0"/>
              <a:t>ismertség</a:t>
            </a:r>
          </a:p>
          <a:p>
            <a:pPr marL="360363" lvl="1" indent="-180975">
              <a:spcBef>
                <a:spcPct val="20000"/>
              </a:spcBef>
              <a:buClr>
                <a:srgbClr val="303090"/>
              </a:buClr>
              <a:buSzPct val="75000"/>
              <a:buFont typeface="Arial" pitchFamily="34" charset="0"/>
              <a:buChar char="►"/>
              <a:defRPr/>
            </a:pPr>
            <a:r>
              <a:rPr lang="hu-HU" sz="1400" dirty="0" smtClean="0"/>
              <a:t>programok szervezése</a:t>
            </a:r>
          </a:p>
          <a:p>
            <a:pPr marL="360363" lvl="1" indent="-180975">
              <a:spcBef>
                <a:spcPct val="20000"/>
              </a:spcBef>
              <a:buClr>
                <a:srgbClr val="303090"/>
              </a:buClr>
              <a:buSzPct val="75000"/>
              <a:buFont typeface="Arial" pitchFamily="34" charset="0"/>
              <a:buChar char="►"/>
              <a:defRPr/>
            </a:pPr>
            <a:r>
              <a:rPr lang="hu-HU" sz="1400" dirty="0" smtClean="0"/>
              <a:t>ügyfelek bevonása a bank „életébe”</a:t>
            </a:r>
          </a:p>
        </p:txBody>
      </p:sp>
      <p:sp>
        <p:nvSpPr>
          <p:cNvPr id="18" name="Szövegdoboz 17"/>
          <p:cNvSpPr txBox="1"/>
          <p:nvPr/>
        </p:nvSpPr>
        <p:spPr>
          <a:xfrm>
            <a:off x="3827640" y="1129672"/>
            <a:ext cx="21431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dirty="0" smtClean="0"/>
              <a:t>WEB 2.0 HASZNÁLATA</a:t>
            </a:r>
            <a:endParaRPr lang="hu-HU" sz="1400" b="1" dirty="0"/>
          </a:p>
        </p:txBody>
      </p:sp>
      <p:sp>
        <p:nvSpPr>
          <p:cNvPr id="19" name="Szövegdoboz 18"/>
          <p:cNvSpPr txBox="1"/>
          <p:nvPr/>
        </p:nvSpPr>
        <p:spPr>
          <a:xfrm>
            <a:off x="470054" y="3278224"/>
            <a:ext cx="21431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dirty="0" smtClean="0"/>
              <a:t>REKLÁM A JÁTÉKBAN</a:t>
            </a:r>
            <a:endParaRPr lang="hu-HU" sz="1400" b="1" dirty="0"/>
          </a:p>
        </p:txBody>
      </p:sp>
      <p:sp>
        <p:nvSpPr>
          <p:cNvPr id="20" name="Szöveg helye 3"/>
          <p:cNvSpPr txBox="1">
            <a:spLocks/>
          </p:cNvSpPr>
          <p:nvPr/>
        </p:nvSpPr>
        <p:spPr>
          <a:xfrm>
            <a:off x="410627" y="3634284"/>
            <a:ext cx="7876149" cy="90486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0" tIns="0" rIns="0" bIns="0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03090"/>
              </a:buClr>
              <a:buSzPct val="75000"/>
              <a:buFont typeface="Arial" pitchFamily="34" charset="0"/>
              <a:buChar char="►"/>
              <a:tabLst/>
              <a:defRPr/>
            </a:pPr>
            <a:r>
              <a:rPr lang="hu-HU" sz="1400" noProof="0" dirty="0" smtClean="0"/>
              <a:t>A brazil Bank </a:t>
            </a:r>
            <a:r>
              <a:rPr lang="hu-HU" sz="1400" noProof="0" dirty="0" err="1" smtClean="0"/>
              <a:t>Itau</a:t>
            </a:r>
            <a:r>
              <a:rPr lang="hu-HU" sz="1400" noProof="0" dirty="0" smtClean="0"/>
              <a:t> „I </a:t>
            </a:r>
            <a:r>
              <a:rPr lang="hu-HU" sz="1400" noProof="0" dirty="0" err="1" smtClean="0"/>
              <a:t>Can</a:t>
            </a:r>
            <a:r>
              <a:rPr lang="hu-HU" sz="1400" noProof="0" dirty="0" smtClean="0"/>
              <a:t> Bank </a:t>
            </a:r>
            <a:r>
              <a:rPr lang="hu-HU" sz="1400" noProof="0" dirty="0" err="1" smtClean="0"/>
              <a:t>It</a:t>
            </a:r>
            <a:r>
              <a:rPr lang="hu-HU" sz="1400" noProof="0" dirty="0" smtClean="0"/>
              <a:t>” nevű alkalmazásában a leendő ügyfél végigköveteti saját kiadásainak alakulását (telefonálás, vásárlás, bulizás), a bank megmondja hol spórolhat és azt mire használhatja (notebook vásárlás, utazás, </a:t>
            </a:r>
            <a:r>
              <a:rPr lang="hu-HU" sz="1400" noProof="0" dirty="0" err="1" smtClean="0"/>
              <a:t>st</a:t>
            </a:r>
            <a:r>
              <a:rPr lang="hu-HU" sz="1400" dirty="0" smtClean="0"/>
              <a:t>b.), közben illetve a végén ajánlatadás történik</a:t>
            </a:r>
          </a:p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03090"/>
              </a:buClr>
              <a:buSzPct val="75000"/>
              <a:buFont typeface="Arial" pitchFamily="34" charset="0"/>
              <a:buChar char="►"/>
              <a:tabLst/>
              <a:defRPr/>
            </a:pPr>
            <a:r>
              <a:rPr lang="hu-HU" sz="1400" dirty="0" smtClean="0"/>
              <a:t>Érthető, releváns szituációk, félreérthetetlen előnyök</a:t>
            </a:r>
            <a:endParaRPr lang="hu-HU" sz="1400" dirty="0"/>
          </a:p>
        </p:txBody>
      </p:sp>
      <p:cxnSp>
        <p:nvCxnSpPr>
          <p:cNvPr id="22" name="Egyenes összekötő 21"/>
          <p:cNvCxnSpPr/>
          <p:nvPr/>
        </p:nvCxnSpPr>
        <p:spPr>
          <a:xfrm>
            <a:off x="3835849" y="1408386"/>
            <a:ext cx="409394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3" name="Egyenes összekötő 22"/>
          <p:cNvCxnSpPr/>
          <p:nvPr/>
        </p:nvCxnSpPr>
        <p:spPr>
          <a:xfrm>
            <a:off x="501752" y="3562388"/>
            <a:ext cx="742804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5" name="Dia számának helye 2"/>
          <p:cNvSpPr txBox="1">
            <a:spLocks/>
          </p:cNvSpPr>
          <p:nvPr/>
        </p:nvSpPr>
        <p:spPr>
          <a:xfrm>
            <a:off x="8576150" y="6356350"/>
            <a:ext cx="542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432FB3-8915-4254-BB22-9390FEF224AD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71490" y="123076"/>
            <a:ext cx="8415310" cy="738664"/>
          </a:xfrm>
        </p:spPr>
        <p:txBody>
          <a:bodyPr/>
          <a:lstStyle/>
          <a:p>
            <a:r>
              <a:rPr lang="hu-HU" dirty="0" smtClean="0"/>
              <a:t>a ügyfélközpontú kommunikáció komoly versenyelőnyt jelenthet a </a:t>
            </a:r>
            <a:r>
              <a:rPr lang="hu-HU" dirty="0" err="1" smtClean="0"/>
              <a:t>bankokNAK</a:t>
            </a:r>
            <a:endParaRPr lang="hu-HU" dirty="0"/>
          </a:p>
        </p:txBody>
      </p:sp>
      <p:sp>
        <p:nvSpPr>
          <p:cNvPr id="6" name="Rectangle 2"/>
          <p:cNvSpPr>
            <a:spLocks noChangeArrowheads="1"/>
          </p:cNvSpPr>
          <p:nvPr>
            <p:custDataLst>
              <p:tags r:id="rId1"/>
            </p:custDataLst>
          </p:nvPr>
        </p:nvSpPr>
        <p:spPr bwMode="gray">
          <a:xfrm flipV="1">
            <a:off x="642910" y="1497890"/>
            <a:ext cx="7500990" cy="4858459"/>
          </a:xfrm>
          <a:prstGeom prst="round2SameRect">
            <a:avLst>
              <a:gd name="adj1" fmla="val 4634"/>
              <a:gd name="adj2" fmla="val 0"/>
            </a:avLst>
          </a:prstGeom>
          <a:solidFill>
            <a:schemeClr val="bg1">
              <a:lumMod val="95000"/>
            </a:schemeClr>
          </a:solidFill>
          <a:ln w="28575" algn="ctr">
            <a:solidFill>
              <a:srgbClr val="EAEAEA"/>
            </a:solidFill>
            <a:miter lim="800000"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none" anchor="ctr"/>
          <a:lstStyle/>
          <a:p>
            <a:endParaRPr lang="hu-HU"/>
          </a:p>
        </p:txBody>
      </p:sp>
      <p:sp>
        <p:nvSpPr>
          <p:cNvPr id="7" name="Rectangle 15"/>
          <p:cNvSpPr>
            <a:spLocks noChangeArrowheads="1"/>
          </p:cNvSpPr>
          <p:nvPr>
            <p:custDataLst>
              <p:tags r:id="rId2"/>
            </p:custDataLst>
          </p:nvPr>
        </p:nvSpPr>
        <p:spPr bwMode="gray">
          <a:xfrm>
            <a:off x="861729" y="1987626"/>
            <a:ext cx="6552272" cy="759661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50000">
                <a:schemeClr val="bg1"/>
              </a:gs>
              <a:gs pos="100000">
                <a:srgbClr val="DDDDDD"/>
              </a:gs>
            </a:gsLst>
            <a:lin ang="0" scaled="1"/>
          </a:gradFill>
          <a:ln w="19050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3296" tIns="46648" rIns="93296" bIns="46648" anchor="ctr"/>
          <a:lstStyle/>
          <a:p>
            <a:pPr indent="-355600">
              <a:spcBef>
                <a:spcPts val="600"/>
              </a:spcBef>
              <a:buClr>
                <a:schemeClr val="accent3"/>
              </a:buClr>
              <a:buSzPct val="75000"/>
            </a:pPr>
            <a:r>
              <a:rPr lang="hu-HU" sz="1600" dirty="0" smtClean="0"/>
              <a:t>Ismerethiányból eredő ügyfélpanaszok csökkenése</a:t>
            </a:r>
          </a:p>
        </p:txBody>
      </p:sp>
      <p:sp>
        <p:nvSpPr>
          <p:cNvPr id="8" name="Rectangle 16"/>
          <p:cNvSpPr>
            <a:spLocks noChangeArrowheads="1"/>
          </p:cNvSpPr>
          <p:nvPr>
            <p:custDataLst>
              <p:tags r:id="rId3"/>
            </p:custDataLst>
          </p:nvPr>
        </p:nvSpPr>
        <p:spPr bwMode="gray">
          <a:xfrm>
            <a:off x="861729" y="3112009"/>
            <a:ext cx="6552272" cy="759660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50000">
                <a:schemeClr val="bg1"/>
              </a:gs>
              <a:gs pos="100000">
                <a:srgbClr val="DDDDDD"/>
              </a:gs>
            </a:gsLst>
            <a:lin ang="0" scaled="1"/>
          </a:gradFill>
          <a:ln w="19050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3296" tIns="46648" rIns="93296" bIns="46648" anchor="ctr"/>
          <a:lstStyle/>
          <a:p>
            <a:pPr indent="-355600">
              <a:spcBef>
                <a:spcPts val="600"/>
              </a:spcBef>
              <a:buClr>
                <a:schemeClr val="accent3"/>
              </a:buClr>
              <a:buSzPct val="75000"/>
            </a:pPr>
            <a:r>
              <a:rPr lang="hu-HU" sz="1600" dirty="0" smtClean="0"/>
              <a:t>Magasabb elégedettség</a:t>
            </a:r>
          </a:p>
        </p:txBody>
      </p:sp>
      <p:sp>
        <p:nvSpPr>
          <p:cNvPr id="9" name="Rectangle 17"/>
          <p:cNvSpPr>
            <a:spLocks noChangeArrowheads="1"/>
          </p:cNvSpPr>
          <p:nvPr>
            <p:custDataLst>
              <p:tags r:id="rId4"/>
            </p:custDataLst>
          </p:nvPr>
        </p:nvSpPr>
        <p:spPr bwMode="gray">
          <a:xfrm>
            <a:off x="861729" y="4236391"/>
            <a:ext cx="6552272" cy="759660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50000">
                <a:schemeClr val="bg1"/>
              </a:gs>
              <a:gs pos="100000">
                <a:srgbClr val="DDDDDD"/>
              </a:gs>
            </a:gsLst>
            <a:lin ang="0" scaled="1"/>
          </a:gradFill>
          <a:ln w="19050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3296" tIns="46648" rIns="93296" bIns="46648" anchor="ctr"/>
          <a:lstStyle/>
          <a:p>
            <a:pPr indent="-355600">
              <a:spcBef>
                <a:spcPts val="600"/>
              </a:spcBef>
              <a:buClr>
                <a:schemeClr val="accent3"/>
              </a:buClr>
              <a:buSzPct val="75000"/>
            </a:pPr>
            <a:r>
              <a:rPr lang="hu-HU" sz="1600" dirty="0" smtClean="0"/>
              <a:t>Javuló keresztértékesítési hatékonyság</a:t>
            </a:r>
          </a:p>
        </p:txBody>
      </p:sp>
      <p:sp>
        <p:nvSpPr>
          <p:cNvPr id="10" name="Rectangle 18"/>
          <p:cNvSpPr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861729" y="5360774"/>
            <a:ext cx="6552272" cy="759661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50000">
                <a:schemeClr val="bg1"/>
              </a:gs>
              <a:gs pos="100000">
                <a:srgbClr val="DDDDDD"/>
              </a:gs>
            </a:gsLst>
            <a:lin ang="0" scaled="1"/>
          </a:gradFill>
          <a:ln w="19050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3296" tIns="46648" rIns="93296" bIns="46648" anchor="ctr"/>
          <a:lstStyle/>
          <a:p>
            <a:pPr indent="-355600">
              <a:spcBef>
                <a:spcPts val="600"/>
              </a:spcBef>
              <a:buClr>
                <a:schemeClr val="accent3"/>
              </a:buClr>
              <a:buSzPct val="75000"/>
            </a:pPr>
            <a:r>
              <a:rPr lang="hu-HU" sz="1600" dirty="0" smtClean="0"/>
              <a:t>Egyedi, megkülönböztető ügyfélkezelési stílus növeli a tudatos </a:t>
            </a:r>
            <a:br>
              <a:rPr lang="hu-HU" sz="1600" dirty="0" smtClean="0"/>
            </a:br>
            <a:r>
              <a:rPr lang="hu-HU" sz="1600" dirty="0" smtClean="0"/>
              <a:t>bankválasztást</a:t>
            </a:r>
          </a:p>
        </p:txBody>
      </p:sp>
      <p:sp>
        <p:nvSpPr>
          <p:cNvPr id="14" name="Lekerekített téglalap 13"/>
          <p:cNvSpPr/>
          <p:nvPr/>
        </p:nvSpPr>
        <p:spPr>
          <a:xfrm>
            <a:off x="605223" y="1320516"/>
            <a:ext cx="4431476" cy="442260"/>
          </a:xfrm>
          <a:prstGeom prst="roundRect">
            <a:avLst>
              <a:gd name="adj" fmla="val 16583"/>
            </a:avLst>
          </a:prstGeom>
          <a:solidFill>
            <a:schemeClr val="tx2">
              <a:lumMod val="75000"/>
              <a:lumOff val="25000"/>
            </a:schemeClr>
          </a:solidFill>
          <a:ln w="9525"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sz="1600" b="1" dirty="0" smtClean="0"/>
              <a:t>VÁRHATÓ POZITÍV HATÁSOK</a:t>
            </a:r>
            <a:endParaRPr lang="hu-HU" sz="1600" b="1" dirty="0"/>
          </a:p>
        </p:txBody>
      </p:sp>
      <p:sp>
        <p:nvSpPr>
          <p:cNvPr id="16" name="Dia számának helye 2"/>
          <p:cNvSpPr txBox="1">
            <a:spLocks/>
          </p:cNvSpPr>
          <p:nvPr/>
        </p:nvSpPr>
        <p:spPr>
          <a:xfrm>
            <a:off x="8576150" y="6356350"/>
            <a:ext cx="542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432FB3-8915-4254-BB22-9390FEF224AD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5"/>
          <p:cNvSpPr>
            <a:spLocks noChangeArrowheads="1"/>
          </p:cNvSpPr>
          <p:nvPr>
            <p:custDataLst>
              <p:tags r:id="rId6"/>
            </p:custDataLst>
          </p:nvPr>
        </p:nvSpPr>
        <p:spPr bwMode="gray">
          <a:xfrm>
            <a:off x="6850505" y="1745414"/>
            <a:ext cx="1627220" cy="1001873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50000">
                <a:schemeClr val="bg1"/>
              </a:gs>
              <a:gs pos="100000">
                <a:srgbClr val="DDDDDD"/>
              </a:gs>
            </a:gsLst>
            <a:lin ang="0" scaled="1"/>
          </a:gradFill>
          <a:ln w="19050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3296" tIns="46648" rIns="93296" bIns="46648" anchor="ctr"/>
          <a:lstStyle/>
          <a:p>
            <a:endParaRPr lang="hu-HU" dirty="0"/>
          </a:p>
        </p:txBody>
      </p:sp>
      <p:sp>
        <p:nvSpPr>
          <p:cNvPr id="18" name="Rectangle 15"/>
          <p:cNvSpPr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6850505" y="2869796"/>
            <a:ext cx="1627220" cy="1001873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50000">
                <a:schemeClr val="bg1"/>
              </a:gs>
              <a:gs pos="100000">
                <a:srgbClr val="DDDDDD"/>
              </a:gs>
            </a:gsLst>
            <a:lin ang="0" scaled="1"/>
          </a:gradFill>
          <a:ln w="19050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3296" tIns="46648" rIns="93296" bIns="46648" anchor="ctr"/>
          <a:lstStyle/>
          <a:p>
            <a:endParaRPr lang="hu-HU" dirty="0"/>
          </a:p>
        </p:txBody>
      </p:sp>
      <p:sp>
        <p:nvSpPr>
          <p:cNvPr id="19" name="Rectangle 15"/>
          <p:cNvSpPr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6850505" y="3994178"/>
            <a:ext cx="1627220" cy="1001873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50000">
                <a:schemeClr val="bg1"/>
              </a:gs>
              <a:gs pos="100000">
                <a:srgbClr val="DDDDDD"/>
              </a:gs>
            </a:gsLst>
            <a:lin ang="0" scaled="1"/>
          </a:gradFill>
          <a:ln w="19050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3296" tIns="46648" rIns="93296" bIns="46648" anchor="ctr"/>
          <a:lstStyle/>
          <a:p>
            <a:endParaRPr lang="hu-HU" dirty="0"/>
          </a:p>
        </p:txBody>
      </p:sp>
      <p:sp>
        <p:nvSpPr>
          <p:cNvPr id="20" name="Rectangle 15"/>
          <p:cNvSpPr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6850505" y="5118562"/>
            <a:ext cx="1627220" cy="1001873"/>
          </a:xfrm>
          <a:prstGeom prst="rect">
            <a:avLst/>
          </a:prstGeom>
          <a:gradFill rotWithShape="1">
            <a:gsLst>
              <a:gs pos="0">
                <a:srgbClr val="DDDDDD"/>
              </a:gs>
              <a:gs pos="50000">
                <a:schemeClr val="bg1"/>
              </a:gs>
              <a:gs pos="100000">
                <a:srgbClr val="DDDDDD"/>
              </a:gs>
            </a:gsLst>
            <a:lin ang="0" scaled="1"/>
          </a:gradFill>
          <a:ln w="19050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3296" tIns="46648" rIns="93296" bIns="46648" anchor="ctr"/>
          <a:lstStyle/>
          <a:p>
            <a:endParaRPr lang="hu-H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37196" y="1803550"/>
            <a:ext cx="1253839" cy="88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105964" y="2927932"/>
            <a:ext cx="1116303" cy="88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26993" y="4052314"/>
            <a:ext cx="1274245" cy="88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999132" y="5176697"/>
            <a:ext cx="1329967" cy="885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Dia számának hely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2FB3-8915-4254-BB22-9390FEF224AD}" type="slidenum">
              <a:rPr lang="hu-HU" smtClean="0"/>
              <a:pPr/>
              <a:t>12</a:t>
            </a:fld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436380" y="1605213"/>
            <a:ext cx="8229600" cy="615553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000" b="1" i="0" u="none" strike="noStrike" kern="1200" cap="all" spc="0" normalizeH="0" baseline="0" noProof="0" dirty="0" smtClean="0">
                <a:ln>
                  <a:noFill/>
                </a:ln>
                <a:solidFill>
                  <a:srgbClr val="30309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köszönjük a figyelmet</a:t>
            </a:r>
            <a:endParaRPr kumimoji="0" lang="hu-HU" sz="4000" b="1" i="0" u="none" strike="noStrike" kern="1200" cap="all" spc="0" normalizeH="0" baseline="0" noProof="0" dirty="0">
              <a:ln>
                <a:noFill/>
              </a:ln>
              <a:solidFill>
                <a:srgbClr val="30309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Zhc1V_JF0iFOeap1Nkie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_DOriTsX0CYhzw.6Kv34Q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UjRbOBEekiMDH0ojU_mB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ypPzGNDsUGpG8bnFVtMzA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5CPSiQackuoOAdzG1jA.w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8FwRIBpsUq8q3N3GmRiU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BfL3sN3SEigVwCIXqo2cw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7iyAFQM70aA0B0L5oNdQw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7iyAFQM70aA0B0L5oNdQw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BfL3sN3SEigVwCIXqo2cw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7iyAFQM70aA0B0L5oNdQw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7iyAFQM70aA0B0L5oNdQw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LEFT" val="160.75"/>
  <p:tag name="ORIGTOP" val="417.125"/>
  <p:tag name="ORIGHEIGHT" val="19.25"/>
  <p:tag name="ORIGWIDTH" val="35.7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LEFT" val="160.75"/>
  <p:tag name="ORIGTOP" val="417.125"/>
  <p:tag name="ORIGHEIGHT" val="19.25"/>
  <p:tag name="ORIGWIDTH" val="35.7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LEFT" val="160.75"/>
  <p:tag name="ORIGTOP" val="417.125"/>
  <p:tag name="ORIGHEIGHT" val="19.25"/>
  <p:tag name="ORIGWIDTH" val="35.7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LEFT" val="160.75"/>
  <p:tag name="ORIGTOP" val="417.125"/>
  <p:tag name="ORIGHEIGHT" val="19.25"/>
  <p:tag name="ORIGWIDTH" val="35.7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LEFT" val="160.75"/>
  <p:tag name="ORIGTOP" val="417.125"/>
  <p:tag name="ORIGHEIGHT" val="19.25"/>
  <p:tag name="ORIGWIDTH" val="35.7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LEFT" val="160.75"/>
  <p:tag name="ORIGTOP" val="417.125"/>
  <p:tag name="ORIGHEIGHT" val="19.25"/>
  <p:tag name="ORIGWIDTH" val="35.7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LEFT" val="160.75"/>
  <p:tag name="ORIGTOP" val="417.125"/>
  <p:tag name="ORIGHEIGHT" val="19.25"/>
  <p:tag name="ORIGWIDTH" val="35.7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RIGLEFT" val="160.75"/>
  <p:tag name="ORIGTOP" val="417.125"/>
  <p:tag name="ORIGHEIGHT" val="19.25"/>
  <p:tag name="ORIGWIDTH" val="35.7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BfL3sN3SEigVwCIXqo2cw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7iyAFQM70aA0B0L5oNdQw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R_GhSpUTUqYfNfx1y4IOA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9QYws7GRk.H1tC5fN39A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e8Jx6LDK0ulCDbyWz7hIg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7iyAFQM70aA0B0L5oNdQw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7iyAFQM70aA0B0L5oNdQw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7iyAFQM70aA0B0L5oNdQw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7iyAFQM70aA0B0L5oNdQw"/>
</p:tagLst>
</file>

<file path=ppt/theme/theme1.xml><?xml version="1.0" encoding="utf-8"?>
<a:theme xmlns:a="http://schemas.openxmlformats.org/drawingml/2006/main" name="Office-téma">
  <a:themeElements>
    <a:clrScheme name="Scale objects sablo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1B1E3"/>
      </a:accent1>
      <a:accent2>
        <a:srgbClr val="5672CC"/>
      </a:accent2>
      <a:accent3>
        <a:srgbClr val="303090"/>
      </a:accent3>
      <a:accent4>
        <a:srgbClr val="E5E5E5"/>
      </a:accent4>
      <a:accent5>
        <a:srgbClr val="7F7F7F"/>
      </a:accent5>
      <a:accent6>
        <a:srgbClr val="262626"/>
      </a:accent6>
      <a:hlink>
        <a:srgbClr val="5471CC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10843</TotalTime>
  <Words>848</Words>
  <Application>Microsoft Office PowerPoint</Application>
  <PresentationFormat>Diavetítés a képernyőre (4:3 oldalarány)</PresentationFormat>
  <Paragraphs>123</Paragraphs>
  <Slides>12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12</vt:i4>
      </vt:variant>
    </vt:vector>
  </HeadingPairs>
  <TitlesOfParts>
    <vt:vector size="16" baseType="lpstr">
      <vt:lpstr>Arial</vt:lpstr>
      <vt:lpstr>Calibri</vt:lpstr>
      <vt:lpstr>Wingdings 2</vt:lpstr>
      <vt:lpstr>Office-téma</vt:lpstr>
      <vt:lpstr> Különböznek-e a bankok, ha egyszer ennyire egyformák?</vt:lpstr>
      <vt:lpstr>az előadás tartalma</vt:lpstr>
      <vt:lpstr>A válság hatására az ügyfelek ráébredtek pénzügyi döntéseik esetlegességére –  lehetőség a megkülönböztetésre</vt:lpstr>
      <vt:lpstr>tudatos ügyfélkezelési stratégiák kitörési pontot jelenthetnek a megkülönböztetésben</vt:lpstr>
      <vt:lpstr>az ügyfelek számára nehezen értelmezhető a fiókban kapott információ</vt:lpstr>
      <vt:lpstr>rövidtávon az ügyfél nem fog megtanulni a bank nyelvén beszélni</vt:lpstr>
      <vt:lpstr>A magatartási kódex alapelveinek gyakorlati átültetése komoly kihívásokat jelenthet</vt:lpstr>
      <vt:lpstr>A KÓDEX ALKALMAZÁSA LEHETŐSÉGET BIZTOSÍT A BANKI KOMMUNIKÁCIÓS SZAKEMBEREKNEK AZ ÜGYFÉLSZEMPONTOK SZÉLESKÖRŰ ÉRVÉNYESÍTÉSÉRE</vt:lpstr>
      <vt:lpstr>AZ ÉRTHETŐSÉG A LEGFONTOSABB SZEMPONT AZ ÜGYFÉL KOMMUNIKÁCIÓBAN</vt:lpstr>
      <vt:lpstr>a fiatalok elérése érdekében a bankok élnek a webes lehetőségekkel</vt:lpstr>
      <vt:lpstr>a ügyfélközpontú kommunikáció komoly versenyelőnyt jelenthet a bankokNAK</vt:lpstr>
      <vt:lpstr>12. dia</vt:lpstr>
    </vt:vector>
  </TitlesOfParts>
  <Company>Scale Consulting Kft.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Cserna Márta</dc:creator>
  <cp:lastModifiedBy>Nemes Csaba</cp:lastModifiedBy>
  <cp:revision>1218</cp:revision>
  <dcterms:created xsi:type="dcterms:W3CDTF">2008-03-26T18:31:48Z</dcterms:created>
  <dcterms:modified xsi:type="dcterms:W3CDTF">2009-10-20T11:19:47Z</dcterms:modified>
</cp:coreProperties>
</file>