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4" r:id="rId5"/>
    <p:sldId id="265" r:id="rId6"/>
    <p:sldId id="267" r:id="rId7"/>
    <p:sldId id="268" r:id="rId8"/>
    <p:sldId id="269" r:id="rId9"/>
    <p:sldId id="270" r:id="rId10"/>
    <p:sldId id="271" r:id="rId11"/>
    <p:sldId id="272" r:id="rId12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919B-4047-4DB1-8B39-23A42AEBA556}" type="datetimeFigureOut">
              <a:rPr lang="hu-HU" smtClean="0"/>
              <a:pPr/>
              <a:t>2012.03.23.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0ADBC-3396-4FFB-9E58-A6AB70DCADD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919B-4047-4DB1-8B39-23A42AEBA556}" type="datetimeFigureOut">
              <a:rPr lang="hu-HU" smtClean="0"/>
              <a:pPr/>
              <a:t>2012.03.23.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0ADBC-3396-4FFB-9E58-A6AB70DCADD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919B-4047-4DB1-8B39-23A42AEBA556}" type="datetimeFigureOut">
              <a:rPr lang="hu-HU" smtClean="0"/>
              <a:pPr/>
              <a:t>2012.03.23.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0ADBC-3396-4FFB-9E58-A6AB70DCADD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919B-4047-4DB1-8B39-23A42AEBA556}" type="datetimeFigureOut">
              <a:rPr lang="hu-HU" smtClean="0"/>
              <a:pPr/>
              <a:t>2012.03.23.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0ADBC-3396-4FFB-9E58-A6AB70DCADD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919B-4047-4DB1-8B39-23A42AEBA556}" type="datetimeFigureOut">
              <a:rPr lang="hu-HU" smtClean="0"/>
              <a:pPr/>
              <a:t>2012.03.23.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0ADBC-3396-4FFB-9E58-A6AB70DCADD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919B-4047-4DB1-8B39-23A42AEBA556}" type="datetimeFigureOut">
              <a:rPr lang="hu-HU" smtClean="0"/>
              <a:pPr/>
              <a:t>2012.03.23.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0ADBC-3396-4FFB-9E58-A6AB70DCADD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919B-4047-4DB1-8B39-23A42AEBA556}" type="datetimeFigureOut">
              <a:rPr lang="hu-HU" smtClean="0"/>
              <a:pPr/>
              <a:t>2012.03.23.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0ADBC-3396-4FFB-9E58-A6AB70DCADD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919B-4047-4DB1-8B39-23A42AEBA556}" type="datetimeFigureOut">
              <a:rPr lang="hu-HU" smtClean="0"/>
              <a:pPr/>
              <a:t>2012.03.23.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0ADBC-3396-4FFB-9E58-A6AB70DCADD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919B-4047-4DB1-8B39-23A42AEBA556}" type="datetimeFigureOut">
              <a:rPr lang="hu-HU" smtClean="0"/>
              <a:pPr/>
              <a:t>2012.03.23.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0ADBC-3396-4FFB-9E58-A6AB70DCADD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919B-4047-4DB1-8B39-23A42AEBA556}" type="datetimeFigureOut">
              <a:rPr lang="hu-HU" smtClean="0"/>
              <a:pPr/>
              <a:t>2012.03.23.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0ADBC-3396-4FFB-9E58-A6AB70DCADD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919B-4047-4DB1-8B39-23A42AEBA556}" type="datetimeFigureOut">
              <a:rPr lang="hu-HU" smtClean="0"/>
              <a:pPr/>
              <a:t>2012.03.23.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0ADBC-3396-4FFB-9E58-A6AB70DCADD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4919B-4047-4DB1-8B39-23A42AEBA556}" type="datetimeFigureOut">
              <a:rPr lang="hu-HU" smtClean="0"/>
              <a:pPr/>
              <a:t>2012.03.23.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50ADBC-3396-4FFB-9E58-A6AB70DCADD4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!!!!\BELSŐ PR\!!! Hipnózis 2012 !!!\Prezik\NIKE\Fuss Budapest Képek\Budavár\253536_10150213786909227_285274429226_7276958_861746_n.jpg"/>
          <p:cNvPicPr>
            <a:picLocks noChangeAspect="1" noChangeArrowheads="1"/>
          </p:cNvPicPr>
          <p:nvPr/>
        </p:nvPicPr>
        <p:blipFill>
          <a:blip r:embed="rId2" cstate="print"/>
          <a:srcRect r="1148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Lekerekített téglalap 5"/>
          <p:cNvSpPr/>
          <p:nvPr/>
        </p:nvSpPr>
        <p:spPr>
          <a:xfrm>
            <a:off x="2771800" y="404664"/>
            <a:ext cx="6228184" cy="129614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2411760" y="404664"/>
            <a:ext cx="6912768" cy="1470025"/>
          </a:xfrm>
        </p:spPr>
        <p:txBody>
          <a:bodyPr/>
          <a:lstStyle/>
          <a:p>
            <a:pPr>
              <a:lnSpc>
                <a:spcPts val="4000"/>
              </a:lnSpc>
            </a:pPr>
            <a:r>
              <a:rPr lang="hu-HU" b="1" dirty="0" smtClean="0">
                <a:latin typeface="Century Gothic" pitchFamily="34" charset="0"/>
              </a:rPr>
              <a:t>Nike </a:t>
            </a:r>
            <a:r>
              <a:rPr lang="hu-HU" b="1" dirty="0" err="1" smtClean="0">
                <a:latin typeface="Century Gothic" pitchFamily="34" charset="0"/>
              </a:rPr>
              <a:t>Run</a:t>
            </a:r>
            <a:r>
              <a:rPr lang="hu-HU" b="1" dirty="0" smtClean="0">
                <a:latin typeface="Century Gothic" pitchFamily="34" charset="0"/>
              </a:rPr>
              <a:t> Budapest </a:t>
            </a:r>
            <a:r>
              <a:rPr lang="hu-HU" dirty="0" err="1" smtClean="0">
                <a:latin typeface="Century Gothic" pitchFamily="34" charset="0"/>
              </a:rPr>
              <a:t>events</a:t>
            </a:r>
            <a:endParaRPr lang="hu-HU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12394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!!!!\BELSŐ PR\!!! Arany Lollipop !!!\Nike Fuss Budapest\Képek\Nike - 07.jpg"/>
          <p:cNvPicPr>
            <a:picLocks noChangeAspect="1" noChangeArrowheads="1"/>
          </p:cNvPicPr>
          <p:nvPr/>
        </p:nvPicPr>
        <p:blipFill>
          <a:blip r:embed="rId2" cstate="print"/>
          <a:srcRect r="11481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7" name="Lekerekített téglalap 6"/>
          <p:cNvSpPr/>
          <p:nvPr/>
        </p:nvSpPr>
        <p:spPr>
          <a:xfrm>
            <a:off x="2987824" y="4437112"/>
            <a:ext cx="5904656" cy="216024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Szövegdoboz 4"/>
          <p:cNvSpPr txBox="1"/>
          <p:nvPr/>
        </p:nvSpPr>
        <p:spPr>
          <a:xfrm>
            <a:off x="2987824" y="5517232"/>
            <a:ext cx="56886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Let more non active </a:t>
            </a:r>
            <a:r>
              <a:rPr lang="en-US" dirty="0" smtClean="0"/>
              <a:t>university or college students experience the joy of running.</a:t>
            </a:r>
            <a:endParaRPr lang="en-US" dirty="0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995936" y="4653136"/>
            <a:ext cx="3600400" cy="936104"/>
          </a:xfrm>
        </p:spPr>
        <p:txBody>
          <a:bodyPr>
            <a:normAutofit/>
          </a:bodyPr>
          <a:lstStyle/>
          <a:p>
            <a:r>
              <a:rPr lang="hu-HU" sz="4000" dirty="0" err="1" smtClean="0"/>
              <a:t>Brief</a:t>
            </a:r>
            <a:r>
              <a:rPr lang="hu-HU" sz="4000" dirty="0" smtClean="0"/>
              <a:t>:</a:t>
            </a:r>
            <a:endParaRPr lang="hu-HU" sz="4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!!!!\BELSŐ PR\!!! Hipnózis 2012 !!!\Prezik\NIKE\Fuss Budapest Képek\Városliget\249146_10150190500859227_285274429226_7061979_7275500_n.jpg"/>
          <p:cNvPicPr>
            <a:picLocks noChangeAspect="1" noChangeArrowheads="1"/>
          </p:cNvPicPr>
          <p:nvPr/>
        </p:nvPicPr>
        <p:blipFill>
          <a:blip r:embed="rId2" cstate="print"/>
          <a:srcRect r="1111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Lekerekített téglalap 6"/>
          <p:cNvSpPr/>
          <p:nvPr/>
        </p:nvSpPr>
        <p:spPr>
          <a:xfrm>
            <a:off x="2915816" y="4437112"/>
            <a:ext cx="5904656" cy="216024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Szövegdoboz 4"/>
          <p:cNvSpPr txBox="1"/>
          <p:nvPr/>
        </p:nvSpPr>
        <p:spPr>
          <a:xfrm>
            <a:off x="1763688" y="5229200"/>
            <a:ext cx="82089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There are 2 things every college student likes:</a:t>
            </a:r>
            <a:endParaRPr lang="hu-HU" dirty="0" smtClean="0"/>
          </a:p>
          <a:p>
            <a:pPr algn="ctr"/>
            <a:r>
              <a:rPr lang="en-US" dirty="0" smtClean="0"/>
              <a:t>partying and</a:t>
            </a:r>
            <a:r>
              <a:rPr lang="hu-HU" dirty="0" smtClean="0"/>
              <a:t> </a:t>
            </a:r>
            <a:r>
              <a:rPr lang="en-US" dirty="0" smtClean="0"/>
              <a:t>surprises.</a:t>
            </a:r>
          </a:p>
          <a:p>
            <a:pPr algn="ctr"/>
            <a:r>
              <a:rPr lang="en-US" dirty="0" smtClean="0"/>
              <a:t>Let's invite them to a running party which is far from ordinary.</a:t>
            </a:r>
            <a:endParaRPr lang="hu-HU" dirty="0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067944" y="4437112"/>
            <a:ext cx="3600400" cy="936104"/>
          </a:xfrm>
        </p:spPr>
        <p:txBody>
          <a:bodyPr>
            <a:normAutofit/>
          </a:bodyPr>
          <a:lstStyle/>
          <a:p>
            <a:r>
              <a:rPr lang="hu-HU" sz="4000" dirty="0" smtClean="0"/>
              <a:t>Idea:</a:t>
            </a:r>
            <a:endParaRPr lang="hu-HU" sz="4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!!!!\BELSŐ PR\!!! Hipnózis 2012 !!!\Prezik\NIKE\Fuss Budapest Képek\Csepel\185275_10150260980839227_285274429226_7697502_7585229_n.jpg"/>
          <p:cNvPicPr>
            <a:picLocks noChangeAspect="1" noChangeArrowheads="1"/>
          </p:cNvPicPr>
          <p:nvPr/>
        </p:nvPicPr>
        <p:blipFill>
          <a:blip r:embed="rId2" cstate="print"/>
          <a:srcRect r="116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Lekerekített téglalap 6"/>
          <p:cNvSpPr/>
          <p:nvPr/>
        </p:nvSpPr>
        <p:spPr>
          <a:xfrm>
            <a:off x="2987824" y="4437112"/>
            <a:ext cx="5904656" cy="216024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Szövegdoboz 4"/>
          <p:cNvSpPr txBox="1"/>
          <p:nvPr/>
        </p:nvSpPr>
        <p:spPr>
          <a:xfrm>
            <a:off x="2987824" y="5301208"/>
            <a:ext cx="56886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Fun-runs were organized on extraordinary locations. The exact route and destination of every run was a surprise. </a:t>
            </a:r>
            <a:r>
              <a:rPr lang="en-US" dirty="0" smtClean="0"/>
              <a:t>At</a:t>
            </a:r>
            <a:r>
              <a:rPr lang="en-US" dirty="0" smtClean="0"/>
              <a:t> the finish line a huge party awaited the runners in accordance with the concept of the given fun run.</a:t>
            </a:r>
            <a:endParaRPr lang="en-US" dirty="0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995936" y="4509120"/>
            <a:ext cx="3600400" cy="936104"/>
          </a:xfrm>
        </p:spPr>
        <p:txBody>
          <a:bodyPr>
            <a:normAutofit/>
          </a:bodyPr>
          <a:lstStyle/>
          <a:p>
            <a:r>
              <a:rPr lang="hu-HU" sz="4000" dirty="0" err="1" smtClean="0"/>
              <a:t>Execution</a:t>
            </a:r>
            <a:r>
              <a:rPr lang="hu-HU" sz="4000" dirty="0" smtClean="0"/>
              <a:t>:</a:t>
            </a:r>
            <a:endParaRPr lang="hu-HU" sz="4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!!!!\BELSŐ PR\!!! Hipnózis 2012 !!!\Prezik\NIKE\Fuss Budapest Képek\Budavár\253892_10150213960374227_285274429226_7278612_7685038_n.jpg"/>
          <p:cNvPicPr>
            <a:picLocks noChangeAspect="1" noChangeArrowheads="1"/>
          </p:cNvPicPr>
          <p:nvPr/>
        </p:nvPicPr>
        <p:blipFill>
          <a:blip r:embed="rId2" cstate="print"/>
          <a:srcRect r="1148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Lekerekített téglalap 6"/>
          <p:cNvSpPr/>
          <p:nvPr/>
        </p:nvSpPr>
        <p:spPr>
          <a:xfrm>
            <a:off x="3059832" y="4509120"/>
            <a:ext cx="5904656" cy="216024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Szövegdoboz 4"/>
          <p:cNvSpPr txBox="1"/>
          <p:nvPr/>
        </p:nvSpPr>
        <p:spPr>
          <a:xfrm>
            <a:off x="3347864" y="5085184"/>
            <a:ext cx="5400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hu-HU" dirty="0" smtClean="0"/>
              <a:t> </a:t>
            </a:r>
            <a:r>
              <a:rPr lang="en-US" dirty="0" smtClean="0"/>
              <a:t>Brand Ambassador Program in several universities to reach the target group more effectively.</a:t>
            </a:r>
          </a:p>
          <a:p>
            <a:pPr>
              <a:buFont typeface="Arial" pitchFamily="34" charset="0"/>
              <a:buChar char="•"/>
            </a:pPr>
            <a:r>
              <a:rPr lang="hu-HU" dirty="0" smtClean="0"/>
              <a:t> </a:t>
            </a:r>
            <a:r>
              <a:rPr lang="en-US" dirty="0" smtClean="0"/>
              <a:t>Involving </a:t>
            </a:r>
            <a:r>
              <a:rPr lang="en-US" dirty="0" err="1" smtClean="0"/>
              <a:t>cel</a:t>
            </a:r>
            <a:r>
              <a:rPr lang="hu-HU" dirty="0" smtClean="0"/>
              <a:t>e</a:t>
            </a:r>
            <a:r>
              <a:rPr lang="en-US" dirty="0" err="1" smtClean="0"/>
              <a:t>brities</a:t>
            </a:r>
            <a:r>
              <a:rPr lang="en-US" dirty="0" smtClean="0"/>
              <a:t> in the events.</a:t>
            </a:r>
          </a:p>
          <a:p>
            <a:pPr>
              <a:buFont typeface="Arial" pitchFamily="34" charset="0"/>
              <a:buChar char="•"/>
            </a:pPr>
            <a:r>
              <a:rPr lang="hu-HU" dirty="0" smtClean="0"/>
              <a:t> </a:t>
            </a:r>
            <a:r>
              <a:rPr lang="en-US" dirty="0" smtClean="0"/>
              <a:t>Continuous cost-effective and target-relevant communication on </a:t>
            </a:r>
            <a:r>
              <a:rPr lang="en-US" dirty="0" err="1" smtClean="0"/>
              <a:t>Facebook</a:t>
            </a:r>
            <a:r>
              <a:rPr lang="en-US" dirty="0" smtClean="0"/>
              <a:t>.</a:t>
            </a:r>
            <a:endParaRPr lang="hu-HU" dirty="0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923928" y="4437112"/>
            <a:ext cx="4032448" cy="936104"/>
          </a:xfrm>
        </p:spPr>
        <p:txBody>
          <a:bodyPr>
            <a:normAutofit/>
          </a:bodyPr>
          <a:lstStyle/>
          <a:p>
            <a:r>
              <a:rPr lang="hu-HU" sz="4000" dirty="0" err="1" smtClean="0"/>
              <a:t>Extras</a:t>
            </a:r>
            <a:r>
              <a:rPr lang="hu-HU" sz="4000" dirty="0" smtClean="0"/>
              <a:t>:</a:t>
            </a:r>
            <a:endParaRPr lang="hu-HU" sz="4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!!!!\BELSŐ PR\!!! Hipnózis 2012 !!!\Prezik\NIKE\Fuss Budapest Képek\HM BEFORE\nikeszechenyi0083.jpg"/>
          <p:cNvPicPr>
            <a:picLocks noChangeAspect="1" noChangeArrowheads="1"/>
          </p:cNvPicPr>
          <p:nvPr/>
        </p:nvPicPr>
        <p:blipFill>
          <a:blip r:embed="rId2" cstate="print"/>
          <a:srcRect r="1142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Lekerekített téglalap 5"/>
          <p:cNvSpPr/>
          <p:nvPr/>
        </p:nvSpPr>
        <p:spPr>
          <a:xfrm>
            <a:off x="1907704" y="5301208"/>
            <a:ext cx="6912768" cy="129614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907704" y="5229200"/>
            <a:ext cx="6912768" cy="1470025"/>
          </a:xfrm>
        </p:spPr>
        <p:txBody>
          <a:bodyPr/>
          <a:lstStyle/>
          <a:p>
            <a:r>
              <a:rPr lang="hu-HU" b="1" dirty="0" smtClean="0">
                <a:latin typeface="Century Gothic" pitchFamily="34" charset="0"/>
              </a:rPr>
              <a:t>The </a:t>
            </a:r>
            <a:r>
              <a:rPr lang="hu-HU" b="1" dirty="0" err="1" smtClean="0">
                <a:latin typeface="Century Gothic" pitchFamily="34" charset="0"/>
              </a:rPr>
              <a:t>Fun</a:t>
            </a:r>
            <a:r>
              <a:rPr lang="hu-HU" b="1" dirty="0" smtClean="0">
                <a:latin typeface="Century Gothic" pitchFamily="34" charset="0"/>
              </a:rPr>
              <a:t> </a:t>
            </a:r>
            <a:r>
              <a:rPr lang="hu-HU" b="1" dirty="0" err="1" smtClean="0">
                <a:latin typeface="Century Gothic" pitchFamily="34" charset="0"/>
              </a:rPr>
              <a:t>Runs</a:t>
            </a:r>
            <a:endParaRPr lang="hu-HU" b="1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12394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C:\!!!!\BELSŐ PR\!!! Hipnózis 2012 !!!\Prezik\NIKE\Fuss Budapest Képek\Városliget\227331_10150190503624227_285274429226_7062000_4850930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6016" y="3239344"/>
            <a:ext cx="5427984" cy="3618656"/>
          </a:xfrm>
          <a:prstGeom prst="rect">
            <a:avLst/>
          </a:prstGeom>
          <a:noFill/>
        </p:spPr>
      </p:pic>
      <p:pic>
        <p:nvPicPr>
          <p:cNvPr id="7172" name="Picture 4" descr="C:\!!!!\BELSŐ PR\!!! Hipnózis 2012 !!!\Prezik\NIKE\Fuss Budapest Képek\Városliget\249988_10150190491219227_285274429226_7061907_1103353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95906" y="0"/>
            <a:ext cx="4948094" cy="3284984"/>
          </a:xfrm>
          <a:prstGeom prst="rect">
            <a:avLst/>
          </a:prstGeom>
          <a:noFill/>
        </p:spPr>
      </p:pic>
      <p:pic>
        <p:nvPicPr>
          <p:cNvPr id="7170" name="Picture 2" descr="C:\!!!!\BELSŐ PR\!!! Hipnózis 2012 !!!\Prezik\NIKE\Fuss Budapest Képek\Városliget\250007_10150190494964227_285274429226_7061926_4757714_n.jpg"/>
          <p:cNvPicPr>
            <a:picLocks noChangeAspect="1" noChangeArrowheads="1"/>
          </p:cNvPicPr>
          <p:nvPr/>
        </p:nvPicPr>
        <p:blipFill>
          <a:blip r:embed="rId4" cstate="print"/>
          <a:srcRect r="11482"/>
          <a:stretch>
            <a:fillRect/>
          </a:stretch>
        </p:blipFill>
        <p:spPr bwMode="auto">
          <a:xfrm>
            <a:off x="0" y="0"/>
            <a:ext cx="4956042" cy="3717032"/>
          </a:xfrm>
          <a:prstGeom prst="rect">
            <a:avLst/>
          </a:prstGeom>
          <a:noFill/>
        </p:spPr>
      </p:pic>
      <p:pic>
        <p:nvPicPr>
          <p:cNvPr id="7171" name="Picture 3" descr="C:\!!!!\BELSŐ PR\!!! Hipnózis 2012 !!!\Prezik\NIKE\Fuss Budapest Képek\Városliget\230322_10150190497749227_285274429226_7061953_2753367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689649"/>
            <a:ext cx="4772410" cy="3168351"/>
          </a:xfrm>
          <a:prstGeom prst="rect">
            <a:avLst/>
          </a:prstGeom>
          <a:noFill/>
        </p:spPr>
      </p:pic>
      <p:sp>
        <p:nvSpPr>
          <p:cNvPr id="7" name="Lekerekített téglalap 6"/>
          <p:cNvSpPr/>
          <p:nvPr/>
        </p:nvSpPr>
        <p:spPr>
          <a:xfrm>
            <a:off x="1691680" y="1844824"/>
            <a:ext cx="5400600" cy="280831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Szövegdoboz 4"/>
          <p:cNvSpPr txBox="1"/>
          <p:nvPr/>
        </p:nvSpPr>
        <p:spPr>
          <a:xfrm>
            <a:off x="1907704" y="2564904"/>
            <a:ext cx="51845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 The start line was at </a:t>
            </a:r>
            <a:r>
              <a:rPr lang="en-US" dirty="0" err="1" smtClean="0"/>
              <a:t>Széchenyi</a:t>
            </a:r>
            <a:r>
              <a:rPr lang="en-US" dirty="0" smtClean="0"/>
              <a:t> Spa, in the center of Budapest.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We run through Budapest Zoo, the Amusement Park and Palace of Miracles (a regular interactive science exhibition).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At the finish line dodgem riding and a huge party waited for the participants.</a:t>
            </a:r>
            <a:endParaRPr lang="en-US" dirty="0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63688" y="1844824"/>
            <a:ext cx="5184576" cy="792088"/>
          </a:xfrm>
        </p:spPr>
        <p:txBody>
          <a:bodyPr>
            <a:normAutofit/>
          </a:bodyPr>
          <a:lstStyle/>
          <a:p>
            <a:r>
              <a:rPr lang="hu-HU" sz="4000" dirty="0" err="1" smtClean="0"/>
              <a:t>Run</a:t>
            </a:r>
            <a:r>
              <a:rPr lang="hu-HU" sz="4000" dirty="0" smtClean="0"/>
              <a:t> City Park</a:t>
            </a:r>
            <a:endParaRPr lang="hu-HU" sz="4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!!!!\BELSŐ PR\!!! Hipnózis 2012 !!!\Prezik\NIKE\Fuss Budapest Képek\Normafa\268518_10150243045159227_285274429226_7518505_7432070_n.jpg"/>
          <p:cNvPicPr>
            <a:picLocks noChangeAspect="1" noChangeArrowheads="1"/>
          </p:cNvPicPr>
          <p:nvPr/>
        </p:nvPicPr>
        <p:blipFill>
          <a:blip r:embed="rId2" cstate="print"/>
          <a:srcRect r="13308" b="6"/>
          <a:stretch>
            <a:fillRect/>
          </a:stretch>
        </p:blipFill>
        <p:spPr bwMode="auto">
          <a:xfrm>
            <a:off x="4572000" y="3356993"/>
            <a:ext cx="4572000" cy="3501007"/>
          </a:xfrm>
          <a:prstGeom prst="rect">
            <a:avLst/>
          </a:prstGeom>
          <a:noFill/>
        </p:spPr>
      </p:pic>
      <p:pic>
        <p:nvPicPr>
          <p:cNvPr id="8196" name="Picture 4" descr="C:\!!!!\BELSŐ PR\!!! Hipnózis 2012 !!!\Prezik\NIKE\Fuss Budapest Képek\Normafa\281505_10150243849719227_285274429226_7525811_6138312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45632"/>
            <a:ext cx="4989341" cy="3312368"/>
          </a:xfrm>
          <a:prstGeom prst="rect">
            <a:avLst/>
          </a:prstGeom>
          <a:noFill/>
        </p:spPr>
      </p:pic>
      <p:pic>
        <p:nvPicPr>
          <p:cNvPr id="8197" name="Picture 5" descr="C:\!!!!\BELSŐ PR\!!! Hipnózis 2012 !!!\Prezik\NIKE\Fuss Budapest Képek\Normafa\284660_10150243047294227_285274429226_7518539_5527818_n.jpg"/>
          <p:cNvPicPr>
            <a:picLocks noChangeAspect="1" noChangeArrowheads="1"/>
          </p:cNvPicPr>
          <p:nvPr/>
        </p:nvPicPr>
        <p:blipFill>
          <a:blip r:embed="rId4" cstate="print"/>
          <a:srcRect r="13855"/>
          <a:stretch>
            <a:fillRect/>
          </a:stretch>
        </p:blipFill>
        <p:spPr bwMode="auto">
          <a:xfrm>
            <a:off x="4788024" y="0"/>
            <a:ext cx="4355976" cy="3356992"/>
          </a:xfrm>
          <a:prstGeom prst="rect">
            <a:avLst/>
          </a:prstGeom>
          <a:noFill/>
        </p:spPr>
      </p:pic>
      <p:pic>
        <p:nvPicPr>
          <p:cNvPr id="8198" name="Picture 6" descr="C:\!!!!\BELSŐ PR\!!! Hipnózis 2012 !!!\Prezik\NIKE\Fuss Budapest Képek\Normafa\282688_10150243062719227_285274429226_7518677_3703004_n.jpg"/>
          <p:cNvPicPr>
            <a:picLocks noChangeAspect="1" noChangeArrowheads="1"/>
          </p:cNvPicPr>
          <p:nvPr/>
        </p:nvPicPr>
        <p:blipFill>
          <a:blip r:embed="rId5" cstate="print"/>
          <a:srcRect l="10077" b="1"/>
          <a:stretch>
            <a:fillRect/>
          </a:stretch>
        </p:blipFill>
        <p:spPr bwMode="auto">
          <a:xfrm>
            <a:off x="0" y="0"/>
            <a:ext cx="4839631" cy="3573016"/>
          </a:xfrm>
          <a:prstGeom prst="rect">
            <a:avLst/>
          </a:prstGeom>
          <a:noFill/>
        </p:spPr>
      </p:pic>
      <p:sp>
        <p:nvSpPr>
          <p:cNvPr id="7" name="Lekerekített téglalap 6"/>
          <p:cNvSpPr/>
          <p:nvPr/>
        </p:nvSpPr>
        <p:spPr>
          <a:xfrm>
            <a:off x="1763688" y="1844824"/>
            <a:ext cx="5472608" cy="352839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Szövegdoboz 4"/>
          <p:cNvSpPr txBox="1"/>
          <p:nvPr/>
        </p:nvSpPr>
        <p:spPr>
          <a:xfrm>
            <a:off x="2051720" y="2636912"/>
            <a:ext cx="518457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hu-HU" dirty="0" smtClean="0"/>
              <a:t> </a:t>
            </a:r>
            <a:r>
              <a:rPr lang="en-US" dirty="0" smtClean="0"/>
              <a:t>Runners were </a:t>
            </a:r>
            <a:r>
              <a:rPr lang="en-US" dirty="0" err="1" smtClean="0"/>
              <a:t>tra</a:t>
            </a:r>
            <a:r>
              <a:rPr lang="hu-HU" dirty="0" smtClean="0"/>
              <a:t>n</a:t>
            </a:r>
            <a:r>
              <a:rPr lang="en-US" dirty="0" smtClean="0"/>
              <a:t>sported with 5 buses to the start line at </a:t>
            </a:r>
            <a:r>
              <a:rPr lang="en-US" dirty="0" err="1" smtClean="0"/>
              <a:t>Normafa</a:t>
            </a:r>
            <a:r>
              <a:rPr lang="en-US" dirty="0" smtClean="0"/>
              <a:t>, one of Budapest favorite hiking spot in the near mountain area.</a:t>
            </a:r>
          </a:p>
          <a:p>
            <a:pPr>
              <a:buFont typeface="Arial" pitchFamily="34" charset="0"/>
              <a:buChar char="•"/>
            </a:pPr>
            <a:r>
              <a:rPr lang="hu-HU" dirty="0" smtClean="0"/>
              <a:t> </a:t>
            </a:r>
            <a:r>
              <a:rPr lang="en-US" dirty="0" smtClean="0"/>
              <a:t>The concept of the </a:t>
            </a:r>
            <a:r>
              <a:rPr lang="en-US" dirty="0" smtClean="0"/>
              <a:t>run </a:t>
            </a:r>
            <a:r>
              <a:rPr lang="en-US" dirty="0" smtClean="0"/>
              <a:t>was a Full Moon courage test in the woods abounding with ghosts and werewolves (animators in scary costumes).</a:t>
            </a:r>
          </a:p>
          <a:p>
            <a:pPr>
              <a:buFont typeface="Arial" pitchFamily="34" charset="0"/>
              <a:buChar char="•"/>
            </a:pPr>
            <a:r>
              <a:rPr lang="hu-HU" dirty="0" smtClean="0"/>
              <a:t> </a:t>
            </a:r>
            <a:r>
              <a:rPr lang="en-US" dirty="0" smtClean="0"/>
              <a:t>Music, dancing and a flash mob waited for the runners at </a:t>
            </a:r>
            <a:r>
              <a:rPr lang="en-US" dirty="0" err="1" smtClean="0"/>
              <a:t>Erzsébet</a:t>
            </a:r>
            <a:r>
              <a:rPr lang="en-US" dirty="0" smtClean="0"/>
              <a:t> </a:t>
            </a:r>
            <a:r>
              <a:rPr lang="en-US" dirty="0" smtClean="0"/>
              <a:t>look out tower.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hu-HU" dirty="0" smtClean="0"/>
              <a:t> </a:t>
            </a:r>
            <a:r>
              <a:rPr lang="en-US" dirty="0" smtClean="0"/>
              <a:t>The party came to an end at dawn.</a:t>
            </a:r>
            <a:endParaRPr lang="hu-HU" dirty="0" smtClean="0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907704" y="1916832"/>
            <a:ext cx="5184576" cy="792088"/>
          </a:xfrm>
        </p:spPr>
        <p:txBody>
          <a:bodyPr>
            <a:normAutofit/>
          </a:bodyPr>
          <a:lstStyle/>
          <a:p>
            <a:r>
              <a:rPr lang="hu-HU" sz="4000" dirty="0" err="1" smtClean="0"/>
              <a:t>Run</a:t>
            </a:r>
            <a:r>
              <a:rPr lang="hu-HU" sz="4000" dirty="0" smtClean="0"/>
              <a:t> Normafa</a:t>
            </a:r>
            <a:endParaRPr lang="hu-HU" sz="4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!!!!\BELSŐ PR\!!! Hipnózis 2012 !!!\Prezik\NIKE\Fuss Budapest Képek\Csepel\223035_10150260981879227_285274429226_7697533_3130819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3247" y="3285778"/>
            <a:ext cx="5380753" cy="3572222"/>
          </a:xfrm>
          <a:prstGeom prst="rect">
            <a:avLst/>
          </a:prstGeom>
          <a:noFill/>
        </p:spPr>
      </p:pic>
      <p:pic>
        <p:nvPicPr>
          <p:cNvPr id="9219" name="Picture 3" descr="C:\!!!!\BELSŐ PR\!!! Hipnózis 2012 !!!\Prezik\NIKE\Fuss Budapest Képek\Csepel\263279_10150260983034227_285274429226_7697563_7270146_n.jpg"/>
          <p:cNvPicPr>
            <a:picLocks noChangeAspect="1" noChangeArrowheads="1"/>
          </p:cNvPicPr>
          <p:nvPr/>
        </p:nvPicPr>
        <p:blipFill>
          <a:blip r:embed="rId3" cstate="print"/>
          <a:srcRect r="-1488" b="317"/>
          <a:stretch>
            <a:fillRect/>
          </a:stretch>
        </p:blipFill>
        <p:spPr bwMode="auto">
          <a:xfrm>
            <a:off x="0" y="0"/>
            <a:ext cx="5148064" cy="3356992"/>
          </a:xfrm>
          <a:prstGeom prst="rect">
            <a:avLst/>
          </a:prstGeom>
          <a:noFill/>
        </p:spPr>
      </p:pic>
      <p:pic>
        <p:nvPicPr>
          <p:cNvPr id="9220" name="Picture 4" descr="C:\!!!!\BELSŐ PR\!!! Hipnózis 2012 !!!\Prezik\NIKE\Fuss Budapest Képek\Csepel\263373_10150260232639227_285274429226_7689374_7708471_n.jpg"/>
          <p:cNvPicPr>
            <a:picLocks noChangeAspect="1" noChangeArrowheads="1"/>
          </p:cNvPicPr>
          <p:nvPr/>
        </p:nvPicPr>
        <p:blipFill>
          <a:blip r:embed="rId4" cstate="print"/>
          <a:srcRect l="-7081" b="45213"/>
          <a:stretch>
            <a:fillRect/>
          </a:stretch>
        </p:blipFill>
        <p:spPr bwMode="auto">
          <a:xfrm>
            <a:off x="4788024" y="-1"/>
            <a:ext cx="4355976" cy="3356993"/>
          </a:xfrm>
          <a:prstGeom prst="rect">
            <a:avLst/>
          </a:prstGeom>
          <a:noFill/>
        </p:spPr>
      </p:pic>
      <p:pic>
        <p:nvPicPr>
          <p:cNvPr id="9221" name="Picture 5" descr="C:\!!!!\BELSŐ PR\!!! Hipnózis 2012 !!!\Prezik\NIKE\Fuss Budapest Képek\Csepel\267253_10150260229204227_285274429226_7689299_4206771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" y="3356992"/>
            <a:ext cx="5273485" cy="3501008"/>
          </a:xfrm>
          <a:prstGeom prst="rect">
            <a:avLst/>
          </a:prstGeom>
          <a:noFill/>
        </p:spPr>
      </p:pic>
      <p:sp>
        <p:nvSpPr>
          <p:cNvPr id="7" name="Lekerekített téglalap 6"/>
          <p:cNvSpPr/>
          <p:nvPr/>
        </p:nvSpPr>
        <p:spPr>
          <a:xfrm>
            <a:off x="1907704" y="1700808"/>
            <a:ext cx="5184576" cy="316835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Szövegdoboz 4"/>
          <p:cNvSpPr txBox="1"/>
          <p:nvPr/>
        </p:nvSpPr>
        <p:spPr>
          <a:xfrm>
            <a:off x="1979712" y="2348880"/>
            <a:ext cx="51845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 Runners arrived at the start line by an exclusive train.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The running took place in industrial environment in an old factory.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Runners were accompanied by free runners, jumping and </a:t>
            </a:r>
            <a:r>
              <a:rPr lang="en-US" dirty="0" err="1" smtClean="0"/>
              <a:t>backfliping</a:t>
            </a:r>
            <a:r>
              <a:rPr lang="en-US" dirty="0" smtClean="0"/>
              <a:t> around all the way.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Due to the concept a "Ghetto-party" waited for the runners at the finish line.</a:t>
            </a:r>
            <a:endParaRPr lang="en-US" dirty="0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835696" y="1700808"/>
            <a:ext cx="5184576" cy="792088"/>
          </a:xfrm>
        </p:spPr>
        <p:txBody>
          <a:bodyPr>
            <a:normAutofit/>
          </a:bodyPr>
          <a:lstStyle/>
          <a:p>
            <a:r>
              <a:rPr lang="hu-HU" sz="4000" dirty="0" err="1" smtClean="0"/>
              <a:t>Run</a:t>
            </a:r>
            <a:r>
              <a:rPr lang="hu-HU" sz="4000" dirty="0" smtClean="0"/>
              <a:t> Csepel</a:t>
            </a:r>
            <a:endParaRPr lang="hu-HU" sz="4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!!!!\BELSŐ PR\!!! Hipnózis 2012 !!!\Prezik\NIKE\Fuss Budapest Képek\Budavár\253892_10150213960374227_285274429226_7278612_7685038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72413" cy="3168352"/>
          </a:xfrm>
          <a:prstGeom prst="rect">
            <a:avLst/>
          </a:prstGeom>
          <a:noFill/>
        </p:spPr>
      </p:pic>
      <p:pic>
        <p:nvPicPr>
          <p:cNvPr id="10243" name="Picture 3" descr="C:\!!!!\BELSŐ PR\!!! Hipnózis 2012 !!!\Prezik\NIKE\Fuss Budapest Képek\Budavár\254007_10150213963254227_285274429226_7278652_5869123_n.jpg"/>
          <p:cNvPicPr>
            <a:picLocks noChangeAspect="1" noChangeArrowheads="1"/>
          </p:cNvPicPr>
          <p:nvPr/>
        </p:nvPicPr>
        <p:blipFill>
          <a:blip r:embed="rId3" cstate="print"/>
          <a:srcRect r="11346" b="-817"/>
          <a:stretch>
            <a:fillRect/>
          </a:stretch>
        </p:blipFill>
        <p:spPr bwMode="auto">
          <a:xfrm>
            <a:off x="4716016" y="0"/>
            <a:ext cx="4427984" cy="3356992"/>
          </a:xfrm>
          <a:prstGeom prst="rect">
            <a:avLst/>
          </a:prstGeom>
          <a:noFill/>
        </p:spPr>
      </p:pic>
      <p:pic>
        <p:nvPicPr>
          <p:cNvPr id="10244" name="Picture 4" descr="C:\!!!!\BELSŐ PR\!!! Hipnózis 2012 !!!\Prezik\NIKE\Fuss Budapest Képek\Budavár\255612_10150213956084227_285274429226_7278547_4279360_n.jpg"/>
          <p:cNvPicPr>
            <a:picLocks noChangeAspect="1" noChangeArrowheads="1"/>
          </p:cNvPicPr>
          <p:nvPr/>
        </p:nvPicPr>
        <p:blipFill>
          <a:blip r:embed="rId4" cstate="print"/>
          <a:srcRect l="12423"/>
          <a:stretch>
            <a:fillRect/>
          </a:stretch>
        </p:blipFill>
        <p:spPr bwMode="auto">
          <a:xfrm>
            <a:off x="0" y="3140968"/>
            <a:ext cx="4903333" cy="3717032"/>
          </a:xfrm>
          <a:prstGeom prst="rect">
            <a:avLst/>
          </a:prstGeom>
          <a:noFill/>
        </p:spPr>
      </p:pic>
      <p:pic>
        <p:nvPicPr>
          <p:cNvPr id="10245" name="Picture 5" descr="C:\!!!!\BELSŐ PR\!!! Hipnózis 2012 !!!\Prezik\NIKE\Fuss Budapest Képek\Budavár\262124_10150213958814227_285274429226_7278593_2104074_n.jpg"/>
          <p:cNvPicPr>
            <a:picLocks noChangeAspect="1" noChangeArrowheads="1"/>
          </p:cNvPicPr>
          <p:nvPr/>
        </p:nvPicPr>
        <p:blipFill>
          <a:blip r:embed="rId5" cstate="print"/>
          <a:srcRect r="15550" b="-1"/>
          <a:stretch>
            <a:fillRect/>
          </a:stretch>
        </p:blipFill>
        <p:spPr bwMode="auto">
          <a:xfrm>
            <a:off x="4644008" y="3320407"/>
            <a:ext cx="4499992" cy="3537593"/>
          </a:xfrm>
          <a:prstGeom prst="rect">
            <a:avLst/>
          </a:prstGeom>
          <a:noFill/>
        </p:spPr>
      </p:pic>
      <p:sp>
        <p:nvSpPr>
          <p:cNvPr id="7" name="Lekerekített téglalap 6"/>
          <p:cNvSpPr/>
          <p:nvPr/>
        </p:nvSpPr>
        <p:spPr>
          <a:xfrm>
            <a:off x="1907704" y="1700808"/>
            <a:ext cx="5184576" cy="324036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Szövegdoboz 4"/>
          <p:cNvSpPr txBox="1"/>
          <p:nvPr/>
        </p:nvSpPr>
        <p:spPr>
          <a:xfrm>
            <a:off x="2051720" y="2420888"/>
            <a:ext cx="51845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hu-HU" dirty="0" smtClean="0"/>
              <a:t> </a:t>
            </a:r>
            <a:r>
              <a:rPr lang="en-US" dirty="0" smtClean="0"/>
              <a:t>The start line was at Sándor Palace in Castle Buda, where runners arrived by the Castle Hill Funicular.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Runners „occupy the castle", run through the famous Hospital in the Rock Museum and the Buda Castle Labyrinth.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At the finish line we organized an inauguration ceremony, so the runners became „Lords of Running" from then on.</a:t>
            </a:r>
            <a:endParaRPr lang="en-US" dirty="0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907704" y="1772816"/>
            <a:ext cx="5184576" cy="792088"/>
          </a:xfrm>
        </p:spPr>
        <p:txBody>
          <a:bodyPr>
            <a:normAutofit/>
          </a:bodyPr>
          <a:lstStyle/>
          <a:p>
            <a:r>
              <a:rPr lang="hu-HU" sz="4000" dirty="0" err="1" smtClean="0"/>
              <a:t>Run</a:t>
            </a:r>
            <a:r>
              <a:rPr lang="hu-HU" sz="4000" dirty="0" smtClean="0"/>
              <a:t> </a:t>
            </a:r>
            <a:r>
              <a:rPr lang="hu-HU" sz="4000" dirty="0" err="1" smtClean="0"/>
              <a:t>Castle</a:t>
            </a:r>
            <a:r>
              <a:rPr lang="hu-HU" sz="4000" dirty="0" smtClean="0"/>
              <a:t> Buda</a:t>
            </a:r>
            <a:endParaRPr lang="hu-HU" sz="4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:\Createam\Hipnózis nevezések\Nike - Fuss Budapest 2012\Fuss Budapest Képek\Budavár\260144_10150213788579227_285274429226_7276999_1388934_n.jpg"/>
          <p:cNvPicPr>
            <a:picLocks noChangeAspect="1" noChangeArrowheads="1"/>
          </p:cNvPicPr>
          <p:nvPr/>
        </p:nvPicPr>
        <p:blipFill>
          <a:blip r:embed="rId2" cstate="print"/>
          <a:srcRect l="11111" b="1"/>
          <a:stretch>
            <a:fillRect/>
          </a:stretch>
        </p:blipFill>
        <p:spPr bwMode="auto">
          <a:xfrm flipH="1"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12" name="Lekerekített téglalap 11"/>
          <p:cNvSpPr/>
          <p:nvPr/>
        </p:nvSpPr>
        <p:spPr>
          <a:xfrm>
            <a:off x="4139952" y="5445224"/>
            <a:ext cx="4536504" cy="792088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0" name="Lekerekített téglalap 9"/>
          <p:cNvSpPr/>
          <p:nvPr/>
        </p:nvSpPr>
        <p:spPr>
          <a:xfrm>
            <a:off x="179512" y="260648"/>
            <a:ext cx="4536504" cy="122413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Szövegdoboz 10"/>
          <p:cNvSpPr txBox="1"/>
          <p:nvPr/>
        </p:nvSpPr>
        <p:spPr>
          <a:xfrm>
            <a:off x="323528" y="404664"/>
            <a:ext cx="44644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Due to the intense interests and the high number of participants (more than 800 students)...</a:t>
            </a:r>
            <a:endParaRPr lang="hu-HU" b="1" dirty="0"/>
          </a:p>
        </p:txBody>
      </p:sp>
      <p:sp>
        <p:nvSpPr>
          <p:cNvPr id="9" name="Szövegdoboz 8"/>
          <p:cNvSpPr txBox="1"/>
          <p:nvPr/>
        </p:nvSpPr>
        <p:spPr>
          <a:xfrm>
            <a:off x="4355976" y="5661248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 smtClean="0"/>
              <a:t>… NIKE </a:t>
            </a:r>
            <a:r>
              <a:rPr lang="hu-HU" b="1" dirty="0" err="1" smtClean="0"/>
              <a:t>Fun</a:t>
            </a:r>
            <a:r>
              <a:rPr lang="hu-HU" b="1" dirty="0" smtClean="0"/>
              <a:t> </a:t>
            </a:r>
            <a:r>
              <a:rPr lang="hu-HU" b="1" dirty="0" err="1" smtClean="0"/>
              <a:t>Run</a:t>
            </a:r>
            <a:r>
              <a:rPr lang="hu-HU" b="1" dirty="0" smtClean="0"/>
              <a:t> </a:t>
            </a:r>
            <a:r>
              <a:rPr lang="hu-HU" b="1" dirty="0" err="1" smtClean="0"/>
              <a:t>events</a:t>
            </a:r>
            <a:r>
              <a:rPr lang="hu-HU" b="1" dirty="0" smtClean="0"/>
              <a:t> </a:t>
            </a:r>
            <a:r>
              <a:rPr lang="hu-HU" b="1" dirty="0" err="1" smtClean="0"/>
              <a:t>continue</a:t>
            </a:r>
            <a:r>
              <a:rPr lang="hu-HU" b="1" dirty="0" smtClean="0"/>
              <a:t> </a:t>
            </a:r>
            <a:r>
              <a:rPr lang="hu-HU" b="1" dirty="0" err="1" smtClean="0"/>
              <a:t>in</a:t>
            </a:r>
            <a:r>
              <a:rPr lang="hu-HU" b="1" dirty="0" smtClean="0"/>
              <a:t> 2012.</a:t>
            </a:r>
            <a:endParaRPr lang="hu-HU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</TotalTime>
  <Words>422</Words>
  <Application>Microsoft Office PowerPoint</Application>
  <PresentationFormat>Diavetítés a képernyőre (4:3 oldalarány)</PresentationFormat>
  <Paragraphs>34</Paragraphs>
  <Slides>11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11</vt:i4>
      </vt:variant>
    </vt:vector>
  </HeadingPairs>
  <TitlesOfParts>
    <vt:vector size="12" baseType="lpstr">
      <vt:lpstr>Office-téma</vt:lpstr>
      <vt:lpstr>Nike Run Budapest events</vt:lpstr>
      <vt:lpstr>Brief:</vt:lpstr>
      <vt:lpstr>Idea:</vt:lpstr>
      <vt:lpstr>Execution:</vt:lpstr>
      <vt:lpstr>Extras:</vt:lpstr>
      <vt:lpstr>The Fun Runs</vt:lpstr>
      <vt:lpstr>Run City Park</vt:lpstr>
      <vt:lpstr>Run Normafa</vt:lpstr>
      <vt:lpstr>Run Csepel</vt:lpstr>
      <vt:lpstr>Run Castle Buda</vt:lpstr>
      <vt:lpstr>PowerPoint bemutató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Nike Fuss Budapest</dc:title>
  <dc:creator>Devecseri Gergő</dc:creator>
  <cp:lastModifiedBy>Práth Ádám</cp:lastModifiedBy>
  <cp:revision>28</cp:revision>
  <dcterms:created xsi:type="dcterms:W3CDTF">2012-03-18T15:30:58Z</dcterms:created>
  <dcterms:modified xsi:type="dcterms:W3CDTF">2012-03-23T12:24:33Z</dcterms:modified>
</cp:coreProperties>
</file>