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61" r:id="rId5"/>
    <p:sldId id="258" r:id="rId6"/>
    <p:sldId id="259" r:id="rId7"/>
    <p:sldId id="262" r:id="rId8"/>
    <p:sldId id="263" r:id="rId9"/>
    <p:sldId id="266" r:id="rId10"/>
    <p:sldId id="267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94660"/>
  </p:normalViewPr>
  <p:slideViewPr>
    <p:cSldViewPr snapToGrid="0">
      <p:cViewPr varScale="1">
        <p:scale>
          <a:sx n="68" d="100"/>
          <a:sy n="68" d="100"/>
        </p:scale>
        <p:origin x="-1330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34900" y="3085765"/>
            <a:ext cx="8447150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5894" y="1020431"/>
            <a:ext cx="8245162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5895" y="2495446"/>
            <a:ext cx="8245160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04463" y="5956138"/>
            <a:ext cx="21336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5894" y="5951812"/>
            <a:ext cx="5187908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8725" y="5956138"/>
            <a:ext cx="76233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214" y="614407"/>
            <a:ext cx="8482004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895" y="2180497"/>
            <a:ext cx="8272211" cy="367830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8725" y="5956138"/>
            <a:ext cx="789381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5863" y="5141975"/>
            <a:ext cx="8468145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3043911"/>
            <a:ext cx="8272211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5" y="4541417"/>
            <a:ext cx="827221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4487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5895" y="2228004"/>
            <a:ext cx="4066793" cy="363304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1313" y="2228004"/>
            <a:ext cx="4066794" cy="363304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334487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415" y="2250893"/>
            <a:ext cx="3815306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896" y="2926053"/>
            <a:ext cx="4044825" cy="2934999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2802" y="2250893"/>
            <a:ext cx="3815305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3"/>
            <a:ext cx="4044825" cy="2934999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512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31921" y="729658"/>
            <a:ext cx="8272212" cy="98833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335863" y="5141973"/>
            <a:ext cx="847365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5262296"/>
            <a:ext cx="3682084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862" y="601200"/>
            <a:ext cx="846963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8" y="5262297"/>
            <a:ext cx="4402490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4693389"/>
            <a:ext cx="8272212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5863" y="599725"/>
            <a:ext cx="8468144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5894" y="5260128"/>
            <a:ext cx="8272213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0214" y="614407"/>
            <a:ext cx="8482004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1" y="599725"/>
            <a:ext cx="2180113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675727"/>
            <a:ext cx="1503123" cy="5183073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3" y="675727"/>
            <a:ext cx="5922209" cy="5183073"/>
          </a:xfrm>
        </p:spPr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5956138"/>
            <a:ext cx="996106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3" y="5951812"/>
            <a:ext cx="592220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34962" y="5956138"/>
            <a:ext cx="873146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5894" y="705124"/>
            <a:ext cx="8272212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4" y="2336003"/>
            <a:ext cx="8272212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04464" y="5956138"/>
            <a:ext cx="21335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5894" y="5951812"/>
            <a:ext cx="51879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18725" y="5956138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34901" y="457200"/>
            <a:ext cx="277749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181373" y="457200"/>
            <a:ext cx="277749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employer branding</a:t>
            </a:r>
            <a:r>
              <a:rPr lang="hu-HU" dirty="0" smtClean="0"/>
              <a:t> kutatás</a:t>
            </a:r>
            <a:endParaRPr lang="en-US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Mit gondolnak az ügyfelek, az újságírók és az ügynökségek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93" y="5542589"/>
            <a:ext cx="2630692" cy="732578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961" y="860406"/>
            <a:ext cx="2637094" cy="84129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3802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háttérinformációk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13 </a:t>
            </a:r>
            <a:r>
              <a:rPr lang="hu-HU" dirty="0" smtClean="0"/>
              <a:t>ország</a:t>
            </a:r>
            <a:endParaRPr lang="en-US" dirty="0" smtClean="0"/>
          </a:p>
          <a:p>
            <a:r>
              <a:rPr lang="en-US" dirty="0" smtClean="0"/>
              <a:t>10</a:t>
            </a:r>
            <a:r>
              <a:rPr lang="hu-HU" dirty="0" smtClean="0"/>
              <a:t>0+</a:t>
            </a:r>
            <a:r>
              <a:rPr lang="en-US" dirty="0" smtClean="0"/>
              <a:t> </a:t>
            </a:r>
            <a:r>
              <a:rPr lang="hu-HU" dirty="0" smtClean="0"/>
              <a:t>válasz</a:t>
            </a:r>
            <a:endParaRPr lang="en-US" dirty="0" smtClean="0"/>
          </a:p>
          <a:p>
            <a:pPr lvl="1"/>
            <a:r>
              <a:rPr lang="en-US" dirty="0" smtClean="0"/>
              <a:t>2</a:t>
            </a:r>
            <a:r>
              <a:rPr lang="hu-HU" dirty="0" smtClean="0"/>
              <a:t>5%</a:t>
            </a:r>
            <a:r>
              <a:rPr lang="en-US" dirty="0" smtClean="0"/>
              <a:t> m</a:t>
            </a:r>
            <a:r>
              <a:rPr lang="hu-HU" dirty="0" err="1" smtClean="0"/>
              <a:t>édia</a:t>
            </a:r>
            <a:endParaRPr lang="en-US" dirty="0" smtClean="0"/>
          </a:p>
          <a:p>
            <a:pPr lvl="1"/>
            <a:r>
              <a:rPr lang="en-US" dirty="0" smtClean="0"/>
              <a:t>3</a:t>
            </a:r>
            <a:r>
              <a:rPr lang="hu-HU" dirty="0" smtClean="0"/>
              <a:t>5%</a:t>
            </a:r>
            <a:r>
              <a:rPr lang="en-US" dirty="0" smtClean="0"/>
              <a:t> </a:t>
            </a:r>
            <a:r>
              <a:rPr lang="hu-HU" dirty="0" smtClean="0"/>
              <a:t>ügyfél</a:t>
            </a:r>
            <a:endParaRPr lang="en-US" dirty="0" smtClean="0"/>
          </a:p>
          <a:p>
            <a:pPr lvl="1"/>
            <a:r>
              <a:rPr lang="en-US" dirty="0" smtClean="0"/>
              <a:t>4</a:t>
            </a:r>
            <a:r>
              <a:rPr lang="hu-HU" dirty="0" smtClean="0"/>
              <a:t>0% ügynökség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chart843367519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8956" y="2180495"/>
            <a:ext cx="6021659" cy="36783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51468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Mit gondolnak az </a:t>
            </a:r>
            <a:r>
              <a:rPr lang="en-US" dirty="0" smtClean="0"/>
              <a:t> </a:t>
            </a:r>
            <a:r>
              <a:rPr lang="hu-HU" sz="4400" dirty="0" smtClean="0"/>
              <a:t>ügyfelek</a:t>
            </a:r>
            <a:r>
              <a:rPr lang="en-US" dirty="0" smtClean="0"/>
              <a:t> </a:t>
            </a:r>
            <a:r>
              <a:rPr lang="hu-HU" dirty="0" smtClean="0"/>
              <a:t>az </a:t>
            </a:r>
            <a:r>
              <a:rPr lang="en-US" dirty="0" smtClean="0"/>
              <a:t>employer branding</a:t>
            </a:r>
            <a:r>
              <a:rPr lang="hu-HU" dirty="0" err="1" smtClean="0"/>
              <a:t>ről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35894" y="1944710"/>
            <a:ext cx="3534019" cy="4752304"/>
          </a:xfrm>
        </p:spPr>
        <p:txBody>
          <a:bodyPr>
            <a:normAutofit fontScale="92500" lnSpcReduction="10000"/>
          </a:bodyPr>
          <a:lstStyle/>
          <a:p>
            <a:r>
              <a:rPr lang="hu-HU" dirty="0" smtClean="0"/>
              <a:t>A válaszadók </a:t>
            </a:r>
            <a:r>
              <a:rPr lang="en-US" dirty="0" smtClean="0"/>
              <a:t>80%</a:t>
            </a:r>
            <a:r>
              <a:rPr lang="hu-HU" dirty="0" err="1" smtClean="0"/>
              <a:t>-a</a:t>
            </a:r>
            <a:r>
              <a:rPr lang="hu-HU" dirty="0" smtClean="0"/>
              <a:t> az utóbbi 20 évben alapított cégnél dolgozik</a:t>
            </a:r>
            <a:endParaRPr lang="en-US" dirty="0" smtClean="0"/>
          </a:p>
          <a:p>
            <a:r>
              <a:rPr lang="hu-HU" dirty="0" smtClean="0"/>
              <a:t>Válaszok sokféle szakterületről, a legnagyobb arányban</a:t>
            </a:r>
            <a:r>
              <a:rPr lang="en-US" dirty="0" smtClean="0"/>
              <a:t>:</a:t>
            </a:r>
            <a:r>
              <a:rPr lang="hu-HU" dirty="0" smtClean="0"/>
              <a:t> </a:t>
            </a:r>
            <a:r>
              <a:rPr lang="en-US" dirty="0" smtClean="0"/>
              <a:t>IT/startup – 20%</a:t>
            </a:r>
          </a:p>
          <a:p>
            <a:r>
              <a:rPr lang="hu-HU" dirty="0" smtClean="0"/>
              <a:t>Leginkább toborzásra használják az </a:t>
            </a:r>
            <a:r>
              <a:rPr lang="hu-HU" dirty="0" err="1" smtClean="0"/>
              <a:t>EB-t</a:t>
            </a:r>
            <a:r>
              <a:rPr lang="hu-HU" dirty="0" smtClean="0"/>
              <a:t>, kevesebb mint 40% fókuszál a jelenlegi alkalmazottak megtartására</a:t>
            </a:r>
            <a:r>
              <a:rPr lang="hu-HU" dirty="0" smtClean="0"/>
              <a:t>.</a:t>
            </a:r>
            <a:endParaRPr lang="en-US" dirty="0" smtClean="0"/>
          </a:p>
          <a:p>
            <a:r>
              <a:rPr lang="hu-HU" dirty="0" smtClean="0"/>
              <a:t>A legnagyobb munkaerőhiánnyal küzdő területek:</a:t>
            </a:r>
            <a:endParaRPr lang="en-US" dirty="0" smtClean="0"/>
          </a:p>
          <a:p>
            <a:pPr lvl="1"/>
            <a:r>
              <a:rPr lang="en-US" dirty="0" smtClean="0"/>
              <a:t>IT</a:t>
            </a:r>
          </a:p>
          <a:p>
            <a:pPr lvl="1"/>
            <a:r>
              <a:rPr lang="hu-HU" dirty="0" smtClean="0"/>
              <a:t>Kreatív ipar</a:t>
            </a:r>
            <a:endParaRPr lang="en-US" dirty="0" smtClean="0"/>
          </a:p>
          <a:p>
            <a:pPr lvl="1"/>
            <a:r>
              <a:rPr lang="hu-HU" dirty="0" smtClean="0"/>
              <a:t>Gyógyszeripar</a:t>
            </a:r>
            <a:endParaRPr lang="en-US" dirty="0" smtClean="0"/>
          </a:p>
          <a:p>
            <a:pPr lvl="1"/>
            <a:r>
              <a:rPr lang="hu-HU" dirty="0" smtClean="0"/>
              <a:t>Pénzügyi szolgáltatások</a:t>
            </a:r>
            <a:endParaRPr lang="en-US" dirty="0" smtClean="0"/>
          </a:p>
          <a:p>
            <a:pPr lvl="1"/>
            <a:r>
              <a:rPr lang="en-US" dirty="0" smtClean="0"/>
              <a:t>HR </a:t>
            </a:r>
            <a:r>
              <a:rPr lang="en-US" dirty="0" smtClean="0"/>
              <a:t>s</a:t>
            </a:r>
            <a:r>
              <a:rPr lang="hu-HU" dirty="0" err="1" smtClean="0"/>
              <a:t>zolgáltatások</a:t>
            </a:r>
            <a:endParaRPr lang="en-US" dirty="0" smtClean="0"/>
          </a:p>
        </p:txBody>
      </p:sp>
      <p:pic>
        <p:nvPicPr>
          <p:cNvPr id="1028" name="Picture 4" descr="http://saascribe.com/wp-content/uploads/2015/04/bigstock-Two-hipster-Caucasian-employee-8722311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828" y="2180497"/>
            <a:ext cx="3784426" cy="41480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3404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Melyek a legfontosabb eszközök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19" y="2013070"/>
            <a:ext cx="4265381" cy="46459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artalom helye 2"/>
          <p:cNvSpPr txBox="1">
            <a:spLocks/>
          </p:cNvSpPr>
          <p:nvPr/>
        </p:nvSpPr>
        <p:spPr>
          <a:xfrm>
            <a:off x="4792174" y="2180497"/>
            <a:ext cx="3915932" cy="36783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 smtClean="0"/>
              <a:t>A munkaerőhiánnyal küzdő cégek </a:t>
            </a:r>
            <a:r>
              <a:rPr lang="en-US" dirty="0" smtClean="0"/>
              <a:t>83%</a:t>
            </a:r>
            <a:r>
              <a:rPr lang="hu-HU" dirty="0" err="1" smtClean="0"/>
              <a:t>-a</a:t>
            </a:r>
            <a:r>
              <a:rPr lang="en-US" dirty="0" smtClean="0"/>
              <a:t> </a:t>
            </a:r>
            <a:r>
              <a:rPr lang="hu-HU" dirty="0" smtClean="0"/>
              <a:t>foglalkozik </a:t>
            </a:r>
            <a:r>
              <a:rPr lang="hu-HU" dirty="0" err="1" smtClean="0"/>
              <a:t>EB-gel</a:t>
            </a:r>
            <a:r>
              <a:rPr lang="hu-HU" dirty="0" smtClean="0"/>
              <a:t>.</a:t>
            </a:r>
            <a:endParaRPr lang="en-US" dirty="0" smtClean="0"/>
          </a:p>
          <a:p>
            <a:r>
              <a:rPr lang="hu-HU" dirty="0" smtClean="0"/>
              <a:t>A leggyakoribb csatornák: közösségi</a:t>
            </a:r>
            <a:r>
              <a:rPr lang="en-US" dirty="0" smtClean="0"/>
              <a:t> m</a:t>
            </a:r>
            <a:r>
              <a:rPr lang="hu-HU" dirty="0" smtClean="0"/>
              <a:t>é</a:t>
            </a:r>
            <a:r>
              <a:rPr lang="en-US" dirty="0" err="1" smtClean="0"/>
              <a:t>dia</a:t>
            </a:r>
            <a:r>
              <a:rPr lang="en-US" dirty="0" smtClean="0"/>
              <a:t> </a:t>
            </a:r>
            <a:r>
              <a:rPr lang="hu-HU" dirty="0" smtClean="0"/>
              <a:t>és</a:t>
            </a:r>
            <a:r>
              <a:rPr lang="en-US" dirty="0" smtClean="0"/>
              <a:t> </a:t>
            </a:r>
            <a:r>
              <a:rPr lang="en-US" dirty="0" smtClean="0"/>
              <a:t>online </a:t>
            </a:r>
            <a:r>
              <a:rPr lang="hu-HU" dirty="0" smtClean="0"/>
              <a:t>hirdetések</a:t>
            </a:r>
            <a:endParaRPr lang="en-US" dirty="0" smtClean="0"/>
          </a:p>
          <a:p>
            <a:r>
              <a:rPr lang="hu-HU" dirty="0" smtClean="0"/>
              <a:t>A legkedveltebb üzenetek:</a:t>
            </a:r>
            <a:endParaRPr lang="en-US" dirty="0" smtClean="0"/>
          </a:p>
          <a:p>
            <a:pPr lvl="1"/>
            <a:r>
              <a:rPr lang="hu-HU" dirty="0" smtClean="0"/>
              <a:t>Megfelelő fizetés</a:t>
            </a:r>
            <a:endParaRPr lang="en-US" dirty="0" smtClean="0"/>
          </a:p>
          <a:p>
            <a:pPr lvl="1"/>
            <a:r>
              <a:rPr lang="hu-HU" dirty="0" smtClean="0"/>
              <a:t>Tréningek és tudásfejlesztő lehetőségek</a:t>
            </a:r>
            <a:endParaRPr lang="en-US" dirty="0" smtClean="0"/>
          </a:p>
          <a:p>
            <a:pPr lvl="1"/>
            <a:r>
              <a:rPr lang="hu-HU" dirty="0" smtClean="0"/>
              <a:t>Kellemes munkakörnyezet</a:t>
            </a:r>
            <a:endParaRPr lang="en-US" dirty="0" smtClean="0"/>
          </a:p>
          <a:p>
            <a:r>
              <a:rPr lang="hu-HU" dirty="0" smtClean="0"/>
              <a:t>Egyéb üzenetek</a:t>
            </a:r>
            <a:r>
              <a:rPr lang="en-US" dirty="0" smtClean="0"/>
              <a:t>: </a:t>
            </a:r>
            <a:r>
              <a:rPr lang="hu-HU" dirty="0" smtClean="0"/>
              <a:t>karrierlehetőség, gyakornoki program, családbarát munkalehetőségek.</a:t>
            </a:r>
            <a:endParaRPr 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131153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Mit tudnak az </a:t>
            </a:r>
            <a:r>
              <a:rPr lang="en-US" dirty="0" smtClean="0"/>
              <a:t> </a:t>
            </a:r>
            <a:r>
              <a:rPr lang="hu-HU" sz="4400" dirty="0" err="1" smtClean="0"/>
              <a:t>újságÍrók</a:t>
            </a:r>
            <a:r>
              <a:rPr lang="en-US" dirty="0" smtClean="0"/>
              <a:t> </a:t>
            </a:r>
            <a:r>
              <a:rPr lang="hu-HU" dirty="0" smtClean="0"/>
              <a:t>az </a:t>
            </a:r>
            <a:r>
              <a:rPr lang="en-US" dirty="0" smtClean="0"/>
              <a:t>employer branding</a:t>
            </a:r>
            <a:r>
              <a:rPr lang="hu-HU" dirty="0" err="1" smtClean="0"/>
              <a:t>ről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35895" y="2180497"/>
            <a:ext cx="4191861" cy="3678303"/>
          </a:xfrm>
        </p:spPr>
        <p:txBody>
          <a:bodyPr>
            <a:normAutofit/>
          </a:bodyPr>
          <a:lstStyle/>
          <a:p>
            <a:r>
              <a:rPr lang="hu-HU" dirty="0" smtClean="0"/>
              <a:t>A legtöbb válaszadó több médiatípusban is dolgozik</a:t>
            </a:r>
            <a:r>
              <a:rPr lang="hu-HU" dirty="0" smtClean="0"/>
              <a:t>.</a:t>
            </a:r>
            <a:r>
              <a:rPr lang="en-US" dirty="0" smtClean="0"/>
              <a:t> </a:t>
            </a:r>
            <a:endParaRPr lang="en-US" dirty="0" smtClean="0"/>
          </a:p>
          <a:p>
            <a:r>
              <a:rPr lang="en-US" dirty="0" smtClean="0"/>
              <a:t>47% </a:t>
            </a:r>
            <a:r>
              <a:rPr lang="en-US" dirty="0" smtClean="0"/>
              <a:t>10</a:t>
            </a:r>
            <a:r>
              <a:rPr lang="hu-HU" dirty="0" smtClean="0"/>
              <a:t>+</a:t>
            </a:r>
            <a:r>
              <a:rPr lang="en-US" dirty="0" smtClean="0"/>
              <a:t> </a:t>
            </a:r>
            <a:r>
              <a:rPr lang="hu-HU" dirty="0" smtClean="0"/>
              <a:t>éves munkatapasztalat</a:t>
            </a:r>
            <a:r>
              <a:rPr lang="en-US" dirty="0" smtClean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37% </a:t>
            </a:r>
            <a:r>
              <a:rPr lang="en-US" dirty="0" smtClean="0"/>
              <a:t>2-5 </a:t>
            </a:r>
            <a:r>
              <a:rPr lang="hu-HU" dirty="0" smtClean="0"/>
              <a:t>éves munkatapasztalat</a:t>
            </a:r>
            <a:endParaRPr lang="en-US" dirty="0" smtClean="0"/>
          </a:p>
          <a:p>
            <a:r>
              <a:rPr lang="en-US" sz="2000" b="1" dirty="0" smtClean="0"/>
              <a:t>61% </a:t>
            </a:r>
            <a:r>
              <a:rPr lang="hu-HU" dirty="0" smtClean="0"/>
              <a:t>tudja mi az </a:t>
            </a:r>
            <a:r>
              <a:rPr lang="en-US" dirty="0" smtClean="0"/>
              <a:t>employer branding</a:t>
            </a:r>
            <a:endParaRPr lang="en-US" dirty="0" smtClean="0"/>
          </a:p>
          <a:p>
            <a:r>
              <a:rPr lang="en-US" sz="2000" b="1" dirty="0" smtClean="0"/>
              <a:t>90% </a:t>
            </a:r>
            <a:r>
              <a:rPr lang="hu-HU" dirty="0" smtClean="0"/>
              <a:t>úgy véli manapság nagyon fontos terület</a:t>
            </a:r>
            <a:endParaRPr lang="en-US" dirty="0" smtClean="0"/>
          </a:p>
          <a:p>
            <a:r>
              <a:rPr lang="en-US" sz="2000" b="1" dirty="0" smtClean="0"/>
              <a:t>72% </a:t>
            </a:r>
            <a:r>
              <a:rPr lang="hu-HU" dirty="0" smtClean="0"/>
              <a:t>jelen pillanatban is foglalkozik </a:t>
            </a:r>
            <a:r>
              <a:rPr lang="hu-HU" dirty="0" err="1" smtClean="0"/>
              <a:t>EB-t</a:t>
            </a:r>
            <a:r>
              <a:rPr lang="hu-HU" dirty="0" smtClean="0"/>
              <a:t> érintő </a:t>
            </a:r>
            <a:r>
              <a:rPr lang="hu-HU" dirty="0" smtClean="0"/>
              <a:t>kérdésekkel</a:t>
            </a:r>
            <a:endParaRPr lang="en-US" dirty="0" smtClean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3601"/>
          <a:stretch/>
        </p:blipFill>
        <p:spPr>
          <a:xfrm>
            <a:off x="4616605" y="2180497"/>
            <a:ext cx="4091499" cy="39627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80410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Az újságírók által jó példaként említett cégek</a:t>
            </a:r>
            <a:endParaRPr lang="en-US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656" y="2464617"/>
            <a:ext cx="7330689" cy="31136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78493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Mit tudnak a</a:t>
            </a:r>
            <a:r>
              <a:rPr lang="en-US" dirty="0" smtClean="0"/>
              <a:t> </a:t>
            </a:r>
            <a:r>
              <a:rPr lang="en-US" sz="4400" dirty="0" smtClean="0"/>
              <a:t>Pr/marketing </a:t>
            </a:r>
            <a:r>
              <a:rPr lang="hu-HU" sz="4400" dirty="0" smtClean="0"/>
              <a:t>ügynökséges</a:t>
            </a:r>
            <a:r>
              <a:rPr lang="en-US" dirty="0" smtClean="0"/>
              <a:t> </a:t>
            </a:r>
            <a:r>
              <a:rPr lang="hu-HU" dirty="0" smtClean="0"/>
              <a:t>az </a:t>
            </a:r>
            <a:r>
              <a:rPr lang="en-US" dirty="0" smtClean="0"/>
              <a:t>employer branding</a:t>
            </a:r>
            <a:r>
              <a:rPr lang="hu-HU" dirty="0" err="1" smtClean="0"/>
              <a:t>ről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35896" y="2180497"/>
            <a:ext cx="3924232" cy="3678303"/>
          </a:xfrm>
        </p:spPr>
        <p:txBody>
          <a:bodyPr>
            <a:normAutofit/>
          </a:bodyPr>
          <a:lstStyle/>
          <a:p>
            <a:r>
              <a:rPr lang="hu-HU" dirty="0" smtClean="0"/>
              <a:t>A válaszadó ügynökségek </a:t>
            </a:r>
            <a:r>
              <a:rPr lang="en-US" dirty="0" smtClean="0"/>
              <a:t>83%</a:t>
            </a:r>
            <a:r>
              <a:rPr lang="hu-HU" dirty="0" err="1" smtClean="0"/>
              <a:t>-a</a:t>
            </a:r>
            <a:r>
              <a:rPr lang="en-US" dirty="0" smtClean="0"/>
              <a:t> </a:t>
            </a:r>
            <a:r>
              <a:rPr lang="hu-HU" dirty="0" smtClean="0"/>
              <a:t>több mint 10 éve működik</a:t>
            </a:r>
            <a:endParaRPr lang="en-US" dirty="0" smtClean="0"/>
          </a:p>
          <a:p>
            <a:r>
              <a:rPr lang="en-US" dirty="0" smtClean="0"/>
              <a:t>91% </a:t>
            </a:r>
            <a:r>
              <a:rPr lang="en-US" dirty="0" smtClean="0"/>
              <a:t>is</a:t>
            </a:r>
            <a:r>
              <a:rPr lang="hu-HU" dirty="0" smtClean="0"/>
              <a:t>meri az EB területet</a:t>
            </a:r>
            <a:r>
              <a:rPr lang="en-US" dirty="0" smtClean="0"/>
              <a:t> </a:t>
            </a:r>
            <a:r>
              <a:rPr lang="hu-HU" dirty="0" smtClean="0"/>
              <a:t>DE</a:t>
            </a:r>
            <a:endParaRPr lang="en-US" dirty="0" smtClean="0"/>
          </a:p>
          <a:p>
            <a:pPr marL="0" indent="0">
              <a:buNone/>
            </a:pPr>
            <a:r>
              <a:rPr lang="en-US" sz="2000" b="1" dirty="0" smtClean="0"/>
              <a:t>45% </a:t>
            </a:r>
            <a:r>
              <a:rPr lang="hu-HU" dirty="0" smtClean="0"/>
              <a:t>egyáltalán nem kapott még ilyen </a:t>
            </a:r>
            <a:r>
              <a:rPr lang="hu-HU" dirty="0" smtClean="0"/>
              <a:t>feladatokat</a:t>
            </a:r>
            <a:endParaRPr lang="en-US" dirty="0" smtClean="0"/>
          </a:p>
          <a:p>
            <a:pPr marL="0" indent="0">
              <a:buNone/>
            </a:pPr>
            <a:r>
              <a:rPr lang="en-US" sz="2000" b="1" dirty="0" smtClean="0"/>
              <a:t>13% </a:t>
            </a:r>
            <a:r>
              <a:rPr lang="hu-HU" dirty="0" smtClean="0"/>
              <a:t>csupán ritkán kap ilyen feladatokat </a:t>
            </a:r>
            <a:endParaRPr lang="en-US" dirty="0" smtClean="0"/>
          </a:p>
          <a:p>
            <a:r>
              <a:rPr lang="hu-HU" dirty="0" err="1" smtClean="0"/>
              <a:t>EB-vel</a:t>
            </a:r>
            <a:r>
              <a:rPr lang="hu-HU" dirty="0" smtClean="0"/>
              <a:t> foglalkozó ügyfelek</a:t>
            </a:r>
            <a:r>
              <a:rPr lang="en-US" dirty="0" smtClean="0"/>
              <a:t>:</a:t>
            </a:r>
            <a:endParaRPr lang="en-US" dirty="0" smtClean="0"/>
          </a:p>
          <a:p>
            <a:pPr lvl="1"/>
            <a:r>
              <a:rPr lang="en-US" dirty="0" smtClean="0"/>
              <a:t>IT/startup (57%)</a:t>
            </a:r>
          </a:p>
          <a:p>
            <a:pPr lvl="1"/>
            <a:r>
              <a:rPr lang="hu-HU" dirty="0" smtClean="0"/>
              <a:t>ingatlan</a:t>
            </a:r>
            <a:r>
              <a:rPr lang="en-US" dirty="0" smtClean="0"/>
              <a:t> </a:t>
            </a:r>
            <a:r>
              <a:rPr lang="en-US" dirty="0" smtClean="0"/>
              <a:t>(22%)</a:t>
            </a:r>
          </a:p>
          <a:p>
            <a:pPr lvl="1"/>
            <a:endParaRPr lang="hu-HU" dirty="0" smtClean="0"/>
          </a:p>
          <a:p>
            <a:endParaRPr lang="hu-HU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219" t="17090" r="219" b="5727"/>
          <a:stretch/>
        </p:blipFill>
        <p:spPr>
          <a:xfrm>
            <a:off x="4448662" y="1856930"/>
            <a:ext cx="4539221" cy="50010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09410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Az </a:t>
            </a:r>
            <a:r>
              <a:rPr lang="en-US" dirty="0" smtClean="0"/>
              <a:t>employer branding</a:t>
            </a:r>
            <a:r>
              <a:rPr lang="hu-HU" dirty="0" smtClean="0"/>
              <a:t> 3 leggyakoribb eszköze</a:t>
            </a:r>
            <a:endParaRPr lang="en-US" dirty="0"/>
          </a:p>
        </p:txBody>
      </p:sp>
      <p:pic>
        <p:nvPicPr>
          <p:cNvPr id="2050" name="Picture 2" descr="http://www.pacificcrestre.com/wp-content/uploads/sites/1294/2015/06/social-med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6121" y="3657476"/>
            <a:ext cx="3577879" cy="32005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35895" y="2180497"/>
            <a:ext cx="8272211" cy="2095289"/>
          </a:xfrm>
        </p:spPr>
        <p:txBody>
          <a:bodyPr>
            <a:normAutofit fontScale="92500" lnSpcReduction="10000"/>
          </a:bodyPr>
          <a:lstStyle/>
          <a:p>
            <a:r>
              <a:rPr lang="hu-HU" dirty="0" smtClean="0"/>
              <a:t>Közösségi</a:t>
            </a:r>
            <a:r>
              <a:rPr lang="en-US" dirty="0" smtClean="0"/>
              <a:t> m</a:t>
            </a:r>
            <a:r>
              <a:rPr lang="hu-HU" dirty="0" smtClean="0"/>
              <a:t>é</a:t>
            </a:r>
            <a:r>
              <a:rPr lang="en-US" dirty="0" err="1" smtClean="0"/>
              <a:t>dia</a:t>
            </a:r>
            <a:r>
              <a:rPr lang="en-US" dirty="0" smtClean="0"/>
              <a:t> </a:t>
            </a:r>
            <a:r>
              <a:rPr lang="en-US" dirty="0" smtClean="0"/>
              <a:t>(Facebook, LinkedIn)</a:t>
            </a:r>
          </a:p>
          <a:p>
            <a:r>
              <a:rPr lang="hu-HU" dirty="0" smtClean="0"/>
              <a:t>A céget népszerűsítő r</a:t>
            </a:r>
            <a:r>
              <a:rPr lang="hu-HU" dirty="0" smtClean="0"/>
              <a:t>endezvények</a:t>
            </a:r>
            <a:endParaRPr lang="en-US" dirty="0" smtClean="0"/>
          </a:p>
          <a:p>
            <a:r>
              <a:rPr lang="hu-HU" dirty="0" smtClean="0"/>
              <a:t>Folyamatos jelenlét a n</a:t>
            </a:r>
            <a:r>
              <a:rPr lang="hu-HU" dirty="0" smtClean="0"/>
              <a:t>yomtatott sajtóban </a:t>
            </a:r>
            <a:r>
              <a:rPr lang="en-US" dirty="0" smtClean="0"/>
              <a:t>(</a:t>
            </a:r>
            <a:r>
              <a:rPr lang="en-US" dirty="0" err="1" smtClean="0"/>
              <a:t>inte</a:t>
            </a:r>
            <a:r>
              <a:rPr lang="hu-HU" dirty="0" err="1" smtClean="0"/>
              <a:t>r</a:t>
            </a:r>
            <a:r>
              <a:rPr lang="hu-HU" dirty="0" err="1" smtClean="0"/>
              <a:t>júk</a:t>
            </a:r>
            <a:r>
              <a:rPr lang="en-US" dirty="0" smtClean="0"/>
              <a:t>,</a:t>
            </a:r>
            <a:r>
              <a:rPr lang="hu-HU" dirty="0" smtClean="0"/>
              <a:t> cikkek, hirdetések</a:t>
            </a:r>
            <a:r>
              <a:rPr lang="en-US" dirty="0" smtClean="0"/>
              <a:t>)</a:t>
            </a: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</a:t>
            </a:r>
            <a:r>
              <a:rPr lang="hu-HU" dirty="0" smtClean="0"/>
              <a:t>z ügynökségek közül ezek közül leghatékonyabb a közösségi média </a:t>
            </a:r>
            <a:r>
              <a:rPr lang="en-US" dirty="0" smtClean="0"/>
              <a:t>(57</a:t>
            </a:r>
            <a:r>
              <a:rPr lang="en-US" dirty="0" smtClean="0"/>
              <a:t>% </a:t>
            </a:r>
            <a:r>
              <a:rPr lang="hu-HU" dirty="0" smtClean="0"/>
              <a:t>tette ezt az első helyre</a:t>
            </a:r>
            <a:r>
              <a:rPr lang="en-US" dirty="0" smtClean="0"/>
              <a:t>)</a:t>
            </a:r>
            <a:endParaRPr lang="en-US" dirty="0" smtClean="0"/>
          </a:p>
        </p:txBody>
      </p:sp>
      <p:sp>
        <p:nvSpPr>
          <p:cNvPr id="4" name="Szövegdoboz 3"/>
          <p:cNvSpPr txBox="1"/>
          <p:nvPr/>
        </p:nvSpPr>
        <p:spPr>
          <a:xfrm>
            <a:off x="435894" y="4966729"/>
            <a:ext cx="503118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>
                <a:solidFill>
                  <a:schemeClr val="accent2">
                    <a:lumMod val="75000"/>
                  </a:schemeClr>
                </a:solidFill>
              </a:rPr>
              <a:t>Érdekes ellentmondás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:</a:t>
            </a:r>
            <a:endParaRPr lang="en-US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r>
              <a:rPr lang="hu-H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 ügynökségek szerint az álláshirdetési portálok a legkevésbé hatékony EB eszközök (25%), viszont az ügyfelek </a:t>
            </a:r>
            <a:r>
              <a:rPr lang="hu-H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több mint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75</a:t>
            </a:r>
            <a:r>
              <a:rPr 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%</a:t>
            </a:r>
            <a:r>
              <a:rPr lang="hu-HU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-a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hu-H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úgy véli, hogy ez a közösségi média után a leghatékonyabb csatorna</a:t>
            </a: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="" xmlns:p14="http://schemas.microsoft.com/office/powerpoint/2010/main" val="18995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Az összes válaszadó </a:t>
            </a:r>
            <a:r>
              <a:rPr lang="hu-HU" sz="4000" b="1" dirty="0" smtClean="0"/>
              <a:t>80%-a  </a:t>
            </a:r>
            <a:r>
              <a:rPr lang="hu-HU" dirty="0" smtClean="0"/>
              <a:t>egyetért az eb fontosságával</a:t>
            </a:r>
            <a:endParaRPr lang="hu-HU" dirty="0"/>
          </a:p>
        </p:txBody>
      </p:sp>
      <p:sp>
        <p:nvSpPr>
          <p:cNvPr id="5" name="Téglalap 4"/>
          <p:cNvSpPr/>
          <p:nvPr/>
        </p:nvSpPr>
        <p:spPr>
          <a:xfrm>
            <a:off x="66917" y="2106022"/>
            <a:ext cx="8876361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28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Positive</a:t>
            </a:r>
            <a:r>
              <a:rPr lang="hu-H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hu-HU" sz="28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attitude</a:t>
            </a:r>
            <a:r>
              <a:rPr lang="hu-H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of </a:t>
            </a:r>
            <a:r>
              <a:rPr lang="hu-HU" sz="28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employees</a:t>
            </a:r>
            <a:r>
              <a:rPr lang="hu-H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is the </a:t>
            </a:r>
            <a:r>
              <a:rPr lang="hu-HU" sz="28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key</a:t>
            </a:r>
            <a:r>
              <a:rPr lang="hu-H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that </a:t>
            </a:r>
            <a:r>
              <a:rPr lang="hu-HU" sz="28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leads</a:t>
            </a:r>
            <a:r>
              <a:rPr lang="hu-H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to a </a:t>
            </a:r>
            <a:r>
              <a:rPr lang="hu-HU" sz="28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successful</a:t>
            </a:r>
            <a:r>
              <a:rPr lang="hu-H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business.</a:t>
            </a:r>
            <a:endParaRPr lang="hu-HU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Téglalap 5"/>
          <p:cNvSpPr/>
          <p:nvPr/>
        </p:nvSpPr>
        <p:spPr>
          <a:xfrm rot="309796">
            <a:off x="1773771" y="3256699"/>
            <a:ext cx="700858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It </a:t>
            </a:r>
            <a:r>
              <a:rPr lang="hu-HU" sz="28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should</a:t>
            </a:r>
            <a:r>
              <a:rPr lang="hu-HU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be part of the </a:t>
            </a:r>
            <a:r>
              <a:rPr lang="hu-HU" sz="28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bussines</a:t>
            </a:r>
            <a:r>
              <a:rPr lang="hu-HU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hu-HU" sz="28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strategy</a:t>
            </a:r>
            <a:endParaRPr lang="hu-HU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7" name="Téglalap 6"/>
          <p:cNvSpPr/>
          <p:nvPr/>
        </p:nvSpPr>
        <p:spPr>
          <a:xfrm rot="21396793">
            <a:off x="1269218" y="6065591"/>
            <a:ext cx="669907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Good </a:t>
            </a:r>
            <a:r>
              <a:rPr lang="hu-HU" sz="28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employees</a:t>
            </a:r>
            <a:r>
              <a:rPr lang="hu-HU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add </a:t>
            </a:r>
            <a:r>
              <a:rPr lang="hu-HU" sz="28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value</a:t>
            </a:r>
            <a:r>
              <a:rPr lang="hu-HU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to your </a:t>
            </a:r>
            <a:r>
              <a:rPr lang="hu-HU" sz="28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company</a:t>
            </a:r>
            <a:endParaRPr lang="hu-HU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512946" y="5126429"/>
            <a:ext cx="816446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u-HU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Every</a:t>
            </a:r>
            <a:r>
              <a:rPr lang="hu-HU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hu-HU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company</a:t>
            </a:r>
            <a:r>
              <a:rPr lang="hu-HU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hu-HU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flourishes</a:t>
            </a:r>
            <a:r>
              <a:rPr lang="hu-HU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if </a:t>
            </a:r>
            <a:r>
              <a:rPr lang="hu-HU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they</a:t>
            </a:r>
            <a:r>
              <a:rPr lang="hu-HU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hu-HU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attract</a:t>
            </a:r>
            <a:r>
              <a:rPr lang="hu-HU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hu-HU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good</a:t>
            </a:r>
            <a:r>
              <a:rPr lang="hu-HU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hu-HU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workers</a:t>
            </a:r>
            <a:endParaRPr lang="hu-HU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Téglalap 8"/>
          <p:cNvSpPr/>
          <p:nvPr/>
        </p:nvSpPr>
        <p:spPr>
          <a:xfrm rot="21108080">
            <a:off x="267968" y="4223203"/>
            <a:ext cx="65982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2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It is </a:t>
            </a:r>
            <a:r>
              <a:rPr lang="hu-HU" sz="3200" b="1" cap="none" spc="0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designed</a:t>
            </a:r>
            <a:r>
              <a:rPr lang="hu-HU" sz="32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to </a:t>
            </a:r>
            <a:r>
              <a:rPr lang="hu-HU" sz="3200" b="1" cap="none" spc="0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enhance</a:t>
            </a:r>
            <a:r>
              <a:rPr lang="hu-HU" sz="32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hu-HU" sz="3200" b="1" cap="none" spc="0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bussines</a:t>
            </a:r>
            <a:endParaRPr lang="hu-HU" sz="32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5133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tanulságok</a:t>
            </a:r>
            <a:endParaRPr lang="en-US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35895" y="2180496"/>
            <a:ext cx="8272211" cy="4164547"/>
          </a:xfrm>
        </p:spPr>
        <p:txBody>
          <a:bodyPr>
            <a:normAutofit/>
          </a:bodyPr>
          <a:lstStyle/>
          <a:p>
            <a:r>
              <a:rPr lang="hu-HU" dirty="0" smtClean="0"/>
              <a:t>Bár elméletben mindenki tudja, hogy mire lehet jó az EB, a legtöbben még mindig csak toborzásra használják. </a:t>
            </a:r>
            <a:endParaRPr lang="en-US" dirty="0" smtClean="0"/>
          </a:p>
          <a:p>
            <a:r>
              <a:rPr lang="hu-HU" dirty="0" smtClean="0"/>
              <a:t>Az PR-ügynökségek egy része nem kap ilyen feladatokat, pedig ők is tisztában vannak az EB jelentőségével.</a:t>
            </a:r>
            <a:endParaRPr lang="en-US" dirty="0" smtClean="0"/>
          </a:p>
          <a:p>
            <a:r>
              <a:rPr lang="hu-HU" dirty="0" smtClean="0"/>
              <a:t>A közösségi médiában még rejlenek lehetőségek, de nem szabad lebecsülni egyéb csatornák szerepét sem.</a:t>
            </a:r>
          </a:p>
          <a:p>
            <a:r>
              <a:rPr lang="hu-HU" dirty="0" smtClean="0"/>
              <a:t>Számos olyan iparág van, ahol munkaerőhiánnyal küzdenek, ennek ellenére kevéssé használnak EB megoldásokat</a:t>
            </a:r>
          </a:p>
          <a:p>
            <a:r>
              <a:rPr lang="hu-HU" dirty="0" smtClean="0"/>
              <a:t>Bizonyos kérdésekben ellenkező vélemények vannak az ügynökségi és az ügyféloldalon – ennek sok oka lehet; ezek tisztázása közelebb vihet a közös sikerhez.</a:t>
            </a:r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18995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Köszönöm </a:t>
            </a:r>
            <a:r>
              <a:rPr lang="hu-HU" smtClean="0"/>
              <a:t>a figyelmet</a:t>
            </a:r>
            <a:r>
              <a:rPr lang="hu-HU" dirty="0" smtClean="0"/>
              <a:t>!</a:t>
            </a:r>
            <a:endParaRPr lang="hu-HU" dirty="0"/>
          </a:p>
        </p:txBody>
      </p:sp>
    </p:spTree>
    <p:extLst>
      <p:ext uri="{BB962C8B-B14F-4D97-AF65-F5344CB8AC3E}">
        <p14:creationId xmlns="" xmlns:p14="http://schemas.microsoft.com/office/powerpoint/2010/main" val="111567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sztalék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TM03457464[[fn=Osztalék]]</Template>
  <TotalTime>249</TotalTime>
  <Words>507</Words>
  <Application>Microsoft Office PowerPoint</Application>
  <PresentationFormat>Diavetítés a képernyőre (4:3 oldalarány)</PresentationFormat>
  <Paragraphs>63</Paragraphs>
  <Slides>11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11</vt:i4>
      </vt:variant>
    </vt:vector>
  </HeadingPairs>
  <TitlesOfParts>
    <vt:vector size="12" baseType="lpstr">
      <vt:lpstr>Osztalék</vt:lpstr>
      <vt:lpstr>employer branding kutatás</vt:lpstr>
      <vt:lpstr>háttérinformációk</vt:lpstr>
      <vt:lpstr>Mit gondolnak az  ügyfelek az employer brandingről?</vt:lpstr>
      <vt:lpstr>Melyek a legfontosabb eszközök?</vt:lpstr>
      <vt:lpstr>Mit tudnak az  újságÍrók az employer brandingről?</vt:lpstr>
      <vt:lpstr>Az újságírók által jó példaként említett cégek</vt:lpstr>
      <vt:lpstr>Mit tudnak a Pr/marketing ügynökséges az employer brandingről?</vt:lpstr>
      <vt:lpstr>Az employer branding 3 leggyakoribb eszköze</vt:lpstr>
      <vt:lpstr>Az összes válaszadó 80%-a  egyetért az eb fontosságával</vt:lpstr>
      <vt:lpstr>tanulságok</vt:lpstr>
      <vt:lpstr>Köszönöm a figyelmet!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Survey on employer branding</dc:title>
  <dc:creator>Hrisztov Radmila</dc:creator>
  <cp:lastModifiedBy>rnagy</cp:lastModifiedBy>
  <cp:revision>30</cp:revision>
  <dcterms:created xsi:type="dcterms:W3CDTF">2015-09-18T11:12:49Z</dcterms:created>
  <dcterms:modified xsi:type="dcterms:W3CDTF">2015-11-25T14:42:11Z</dcterms:modified>
</cp:coreProperties>
</file>