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notesMasterIdLst>
    <p:notesMasterId r:id="rId24"/>
  </p:notesMasterIdLst>
  <p:sldIdLst>
    <p:sldId id="277" r:id="rId2"/>
    <p:sldId id="306" r:id="rId3"/>
    <p:sldId id="308" r:id="rId4"/>
    <p:sldId id="313" r:id="rId5"/>
    <p:sldId id="311" r:id="rId6"/>
    <p:sldId id="307" r:id="rId7"/>
    <p:sldId id="309" r:id="rId8"/>
    <p:sldId id="310" r:id="rId9"/>
    <p:sldId id="282" r:id="rId10"/>
    <p:sldId id="283" r:id="rId11"/>
    <p:sldId id="284" r:id="rId12"/>
    <p:sldId id="285" r:id="rId13"/>
    <p:sldId id="286" r:id="rId14"/>
    <p:sldId id="287" r:id="rId15"/>
    <p:sldId id="288" r:id="rId16"/>
    <p:sldId id="289" r:id="rId17"/>
    <p:sldId id="290" r:id="rId18"/>
    <p:sldId id="292" r:id="rId19"/>
    <p:sldId id="291" r:id="rId20"/>
    <p:sldId id="293" r:id="rId21"/>
    <p:sldId id="294" r:id="rId22"/>
    <p:sldId id="305" r:id="rId23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57" autoAdjust="0"/>
    <p:restoredTop sz="94660"/>
  </p:normalViewPr>
  <p:slideViewPr>
    <p:cSldViewPr>
      <p:cViewPr varScale="1">
        <p:scale>
          <a:sx n="86" d="100"/>
          <a:sy n="86" d="100"/>
        </p:scale>
        <p:origin x="-153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057016-D70E-46DD-8678-27AF4872D352}" type="datetimeFigureOut">
              <a:rPr lang="hu-HU" smtClean="0"/>
              <a:pPr/>
              <a:t>2014.09.15.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BDEBF8-F39D-4A22-BF3C-8ABA89BE9D8A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0B299-C647-4C64-9CFC-3BC59E176999}" type="datetime1">
              <a:rPr lang="hu-HU" smtClean="0"/>
              <a:pPr/>
              <a:t>2014.09.15.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5DF5D-D92C-40D7-BFE9-89E97CBE47E5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A4438-43C2-45D4-93DB-D16860332927}" type="datetime1">
              <a:rPr lang="hu-HU" smtClean="0"/>
              <a:pPr/>
              <a:t>2014.09.15.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5DF5D-D92C-40D7-BFE9-89E97CBE47E5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0D1596-8A43-47E7-A53E-C5B82C80BB0B}" type="datetime1">
              <a:rPr lang="hu-HU" smtClean="0"/>
              <a:pPr/>
              <a:t>2014.09.15.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5DF5D-D92C-40D7-BFE9-89E97CBE47E5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2FF92-6E5F-4417-8F15-B8EFA5C62184}" type="datetime1">
              <a:rPr lang="hu-HU" smtClean="0"/>
              <a:pPr/>
              <a:t>2014.09.15.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5DF5D-D92C-40D7-BFE9-89E97CBE47E5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E4E1E-2EF7-4E68-B141-37535D28CE2B}" type="datetime1">
              <a:rPr lang="hu-HU" smtClean="0"/>
              <a:pPr/>
              <a:t>2014.09.15.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5DF5D-D92C-40D7-BFE9-89E97CBE47E5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CADFC-4F42-49AD-8441-C62E7E532C48}" type="datetime1">
              <a:rPr lang="hu-HU" smtClean="0"/>
              <a:pPr/>
              <a:t>2014.09.15.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5DF5D-D92C-40D7-BFE9-89E97CBE47E5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482E4B-03BC-4EDE-B72E-1B42952B7723}" type="datetime1">
              <a:rPr lang="hu-HU" smtClean="0"/>
              <a:pPr/>
              <a:t>2014.09.15.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5DF5D-D92C-40D7-BFE9-89E97CBE47E5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F27B5-573E-4782-BFE7-69C58D9CD189}" type="datetime1">
              <a:rPr lang="hu-HU" smtClean="0"/>
              <a:pPr/>
              <a:t>2014.09.15.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5DF5D-D92C-40D7-BFE9-89E97CBE47E5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6C0B4-93E9-4EAB-9B85-FAA3A806E3C0}" type="datetime1">
              <a:rPr lang="hu-HU" smtClean="0"/>
              <a:pPr/>
              <a:t>2014.09.15.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5DF5D-D92C-40D7-BFE9-89E97CBE47E5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221E2-D019-4E7A-BE22-D4C8834D224A}" type="datetime1">
              <a:rPr lang="hu-HU" smtClean="0"/>
              <a:pPr/>
              <a:t>2014.09.15.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5DF5D-D92C-40D7-BFE9-89E97CBE47E5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67FD4-E633-41A3-892B-1C2827BC35E6}" type="datetime1">
              <a:rPr lang="hu-HU" smtClean="0"/>
              <a:pPr/>
              <a:t>2014.09.15.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55DF5D-D92C-40D7-BFE9-89E97CBE47E5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rezentáció cí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6" descr="FOGAZ_logo_cmyk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4663" y="401638"/>
            <a:ext cx="1143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Cím helye 1"/>
          <p:cNvSpPr>
            <a:spLocks noGrp="1"/>
          </p:cNvSpPr>
          <p:nvPr>
            <p:ph type="title"/>
          </p:nvPr>
        </p:nvSpPr>
        <p:spPr>
          <a:xfrm>
            <a:off x="853872" y="3933056"/>
            <a:ext cx="7416824" cy="776084"/>
          </a:xfrm>
          <a:prstGeom prst="rect">
            <a:avLst/>
          </a:prstGeom>
        </p:spPr>
        <p:txBody>
          <a:bodyPr rtlCol="0" anchor="t" anchorCtr="0">
            <a:normAutofit/>
          </a:bodyPr>
          <a:lstStyle>
            <a:lvl1pPr algn="ctr">
              <a:spcBef>
                <a:spcPts val="0"/>
              </a:spcBef>
              <a:spcAft>
                <a:spcPts val="0"/>
              </a:spcAft>
              <a:defRPr sz="2400" i="0" baseline="0">
                <a:solidFill>
                  <a:srgbClr val="0060AD"/>
                </a:solidFill>
                <a:latin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hu-HU" dirty="0"/>
          </a:p>
        </p:txBody>
      </p:sp>
      <p:sp>
        <p:nvSpPr>
          <p:cNvPr id="14" name="Szöveg helye 11"/>
          <p:cNvSpPr>
            <a:spLocks noGrp="1"/>
          </p:cNvSpPr>
          <p:nvPr>
            <p:ph type="body" sz="quarter" idx="10"/>
          </p:nvPr>
        </p:nvSpPr>
        <p:spPr>
          <a:xfrm>
            <a:off x="853872" y="2276872"/>
            <a:ext cx="7416824" cy="1368152"/>
          </a:xfrm>
        </p:spPr>
        <p:txBody>
          <a:bodyPr>
            <a:normAutofit/>
          </a:bodyPr>
          <a:lstStyle>
            <a:lvl1pPr marL="0" algn="ctr">
              <a:spcBef>
                <a:spcPts val="0"/>
              </a:spcBef>
              <a:buNone/>
              <a:defRPr sz="3600" baseline="0">
                <a:solidFill>
                  <a:srgbClr val="000000"/>
                </a:solidFill>
                <a:latin typeface="Arial" pitchFamily="34" charset="0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" name="Szöveg helye 3"/>
          <p:cNvSpPr>
            <a:spLocks noGrp="1"/>
          </p:cNvSpPr>
          <p:nvPr>
            <p:ph type="body" sz="half" idx="2"/>
          </p:nvPr>
        </p:nvSpPr>
        <p:spPr>
          <a:xfrm>
            <a:off x="395536" y="5733255"/>
            <a:ext cx="3096344" cy="646331"/>
          </a:xfrm>
        </p:spPr>
        <p:txBody>
          <a:bodyPr/>
          <a:lstStyle>
            <a:lvl1pPr marL="0" indent="0">
              <a:buNone/>
              <a:defRPr sz="1800" baseline="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dirty="0" smtClean="0"/>
              <a:t>Mintaszöveg szerkesztése</a:t>
            </a:r>
          </a:p>
        </p:txBody>
      </p:sp>
      <p:sp>
        <p:nvSpPr>
          <p:cNvPr id="8" name="Szöveg helye 3"/>
          <p:cNvSpPr>
            <a:spLocks noGrp="1"/>
          </p:cNvSpPr>
          <p:nvPr>
            <p:ph type="body" sz="half" idx="11"/>
          </p:nvPr>
        </p:nvSpPr>
        <p:spPr>
          <a:xfrm>
            <a:off x="4788024" y="5733256"/>
            <a:ext cx="3798168" cy="369332"/>
          </a:xfrm>
        </p:spPr>
        <p:txBody>
          <a:bodyPr/>
          <a:lstStyle>
            <a:lvl1pPr marL="0" indent="0" algn="r">
              <a:buNone/>
              <a:defRPr sz="1800" baseline="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dirty="0" smtClean="0"/>
              <a:t>Mintaszöveg szerkesztése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artalomjegyzé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6" descr="FOGAZ_logo_cmyk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4663" y="401638"/>
            <a:ext cx="1143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Cím 1"/>
          <p:cNvSpPr>
            <a:spLocks noGrp="1"/>
          </p:cNvSpPr>
          <p:nvPr>
            <p:ph type="ctrTitle"/>
          </p:nvPr>
        </p:nvSpPr>
        <p:spPr>
          <a:xfrm>
            <a:off x="2071670" y="1"/>
            <a:ext cx="6672730" cy="1142984"/>
          </a:xfrm>
        </p:spPr>
        <p:txBody>
          <a:bodyPr>
            <a:normAutofit/>
          </a:bodyPr>
          <a:lstStyle>
            <a:lvl1pPr algn="r">
              <a:defRPr sz="2400" i="0">
                <a:solidFill>
                  <a:srgbClr val="000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hu-HU" dirty="0"/>
          </a:p>
        </p:txBody>
      </p:sp>
      <p:sp>
        <p:nvSpPr>
          <p:cNvPr id="11" name="Szöveg helye 10"/>
          <p:cNvSpPr>
            <a:spLocks noGrp="1"/>
          </p:cNvSpPr>
          <p:nvPr>
            <p:ph type="body" sz="quarter" idx="12"/>
          </p:nvPr>
        </p:nvSpPr>
        <p:spPr>
          <a:xfrm>
            <a:off x="396000" y="1214422"/>
            <a:ext cx="8352000" cy="51408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Blip>
                <a:blip r:embed="rId3"/>
              </a:buBlip>
              <a:tabLst/>
              <a:defRPr/>
            </a:lvl1pPr>
          </a:lstStyle>
          <a:p>
            <a:pPr lvl="0"/>
            <a:r>
              <a:rPr lang="hu-HU" dirty="0" smtClean="0"/>
              <a:t>Mintaszöveg szerkesztése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3"/>
          </p:nvPr>
        </p:nvSpPr>
        <p:spPr/>
        <p:txBody>
          <a:bodyPr/>
          <a:lstStyle>
            <a:lvl1pPr>
              <a:defRPr sz="900" smtClean="0">
                <a:solidFill>
                  <a:srgbClr val="0060AD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r>
              <a:rPr lang="hu-HU"/>
              <a:t>Lábléc / előadó neve</a:t>
            </a:r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 algn="r">
              <a:defRPr sz="900" dirty="0" smtClean="0">
                <a:solidFill>
                  <a:srgbClr val="0060AD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r>
              <a:rPr lang="hu-HU"/>
              <a:t>Lábléc / </a:t>
            </a:r>
            <a:fld id="{6EE699BA-AFED-4CD5-97D8-E75E5E8CC716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F49E4A-E44F-4351-8A67-D7FD6FA7E195}" type="datetime1">
              <a:rPr lang="hu-HU" smtClean="0"/>
              <a:pPr/>
              <a:t>2014.09.15.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55DF5D-D92C-40D7-BFE9-89E97CBE47E5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  <p:sldLayoutId id="2147483876" r:id="rId12"/>
    <p:sldLayoutId id="2147483877" r:id="rId13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hyperlink" Target="http://www.fogaz.hu/" TargetMode="Externa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7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zöveg helye 2"/>
          <p:cNvSpPr>
            <a:spLocks noGrp="1"/>
          </p:cNvSpPr>
          <p:nvPr>
            <p:ph type="body" sz="quarter" idx="10"/>
          </p:nvPr>
        </p:nvSpPr>
        <p:spPr>
          <a:xfrm>
            <a:off x="899592" y="2780928"/>
            <a:ext cx="7416824" cy="792088"/>
          </a:xfrm>
        </p:spPr>
        <p:txBody>
          <a:bodyPr/>
          <a:lstStyle/>
          <a:p>
            <a:r>
              <a:rPr lang="hu-HU" b="1" dirty="0" smtClean="0">
                <a:solidFill>
                  <a:schemeClr val="accent1"/>
                </a:solidFill>
              </a:rPr>
              <a:t>Valami Extra a </a:t>
            </a:r>
            <a:r>
              <a:rPr lang="hu-HU" b="1" dirty="0" err="1" smtClean="0">
                <a:solidFill>
                  <a:schemeClr val="accent1"/>
                </a:solidFill>
              </a:rPr>
              <a:t>FŐGÁZ-tól</a:t>
            </a:r>
            <a:endParaRPr lang="hu-HU" b="1" dirty="0">
              <a:solidFill>
                <a:schemeClr val="accent1"/>
              </a:solidFill>
            </a:endParaRPr>
          </a:p>
        </p:txBody>
      </p:sp>
      <p:sp>
        <p:nvSpPr>
          <p:cNvPr id="4" name="Téglalap 3"/>
          <p:cNvSpPr/>
          <p:nvPr/>
        </p:nvSpPr>
        <p:spPr>
          <a:xfrm>
            <a:off x="395536" y="5733256"/>
            <a:ext cx="235800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dirty="0" smtClean="0">
                <a:solidFill>
                  <a:srgbClr val="0060AD"/>
                </a:solidFill>
                <a:latin typeface="Arial" pitchFamily="34" charset="0"/>
                <a:cs typeface="Arial" pitchFamily="34" charset="0"/>
              </a:rPr>
              <a:t>Kovács Richárd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dirty="0" smtClean="0">
                <a:solidFill>
                  <a:srgbClr val="0060AD"/>
                </a:solidFill>
                <a:latin typeface="Arial" pitchFamily="34" charset="0"/>
                <a:cs typeface="Arial" pitchFamily="34" charset="0"/>
              </a:rPr>
              <a:t>marketing vezető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u-HU" dirty="0" smtClean="0">
              <a:solidFill>
                <a:srgbClr val="0060AD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6228184" y="5733256"/>
            <a:ext cx="23580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dirty="0" smtClean="0">
                <a:solidFill>
                  <a:srgbClr val="0060AD"/>
                </a:solidFill>
                <a:latin typeface="Arial" pitchFamily="34" charset="0"/>
                <a:cs typeface="Arial" pitchFamily="34" charset="0"/>
              </a:rPr>
              <a:t>2014.09.17.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/>
          </p:cNvSpPr>
          <p:nvPr>
            <p:ph type="title" idx="4294967295"/>
          </p:nvPr>
        </p:nvSpPr>
        <p:spPr>
          <a:xfrm>
            <a:off x="457200" y="341784"/>
            <a:ext cx="8229600" cy="1143000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 fontScale="90000"/>
          </a:bodyPr>
          <a:lstStyle/>
          <a:p>
            <a:pPr algn="r"/>
            <a:r>
              <a:rPr lang="hu-HU" sz="2700" dirty="0" smtClean="0">
                <a:latin typeface="Arial" pitchFamily="34" charset="0"/>
                <a:cs typeface="Arial" pitchFamily="34" charset="0"/>
              </a:rPr>
              <a:t>Mindig valami Extra</a:t>
            </a:r>
            <a:r>
              <a:rPr lang="hu-HU" dirty="0" smtClean="0"/>
              <a:t/>
            </a:r>
            <a:br>
              <a:rPr lang="hu-HU" dirty="0" smtClean="0"/>
            </a:br>
            <a:endParaRPr lang="hu-HU" dirty="0" smtClean="0"/>
          </a:p>
        </p:txBody>
      </p:sp>
      <p:sp>
        <p:nvSpPr>
          <p:cNvPr id="60419" name="Rectangle 3"/>
          <p:cNvSpPr>
            <a:spLocks noGrp="1"/>
          </p:cNvSpPr>
          <p:nvPr>
            <p:ph type="body" idx="4294967295"/>
          </p:nvPr>
        </p:nvSpPr>
        <p:spPr>
          <a:xfrm>
            <a:off x="468313" y="836613"/>
            <a:ext cx="8280151" cy="720179"/>
          </a:xfrm>
        </p:spPr>
        <p:txBody>
          <a:bodyPr>
            <a:normAutofit/>
          </a:bodyPr>
          <a:lstStyle/>
          <a:p>
            <a:pPr>
              <a:buFontTx/>
              <a:buNone/>
              <a:defRPr/>
            </a:pPr>
            <a:endParaRPr lang="hu-HU" sz="1400" b="1" cap="all" dirty="0" smtClean="0">
              <a:solidFill>
                <a:schemeClr val="accent1"/>
              </a:solidFill>
              <a:latin typeface="Arial" pitchFamily="34" charset="0"/>
              <a:cs typeface="Arial" pitchFamily="34" charset="0"/>
              <a:sym typeface="Wingdings 3"/>
            </a:endParaRPr>
          </a:p>
          <a:p>
            <a:pPr>
              <a:buFontTx/>
              <a:buNone/>
              <a:defRPr/>
            </a:pPr>
            <a:r>
              <a:rPr lang="hu-HU" sz="1400" b="1" cap="all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  <a:sym typeface="Wingdings 3"/>
              </a:rPr>
              <a:t> Gázvilágítás – bűnözés visszaszorítása</a:t>
            </a:r>
            <a:endParaRPr lang="hu-HU" sz="1400" b="1" cap="all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  <a:defRPr/>
            </a:pPr>
            <a:endParaRPr lang="hu-HU" sz="1400" b="1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  <a:defRPr/>
            </a:pPr>
            <a:endParaRPr lang="hu-HU" sz="1400" b="1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  <a:p>
            <a:pPr>
              <a:buFontTx/>
              <a:buNone/>
              <a:defRPr/>
            </a:pPr>
            <a:endParaRPr lang="hu-HU" sz="1400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Kép 5" descr="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1988840"/>
            <a:ext cx="2586602" cy="3888432"/>
          </a:xfrm>
          <a:prstGeom prst="rect">
            <a:avLst/>
          </a:prstGeom>
        </p:spPr>
      </p:pic>
      <p:pic>
        <p:nvPicPr>
          <p:cNvPr id="9" name="Kép 8" descr="02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12160" y="1988841"/>
            <a:ext cx="2635443" cy="3888432"/>
          </a:xfrm>
          <a:prstGeom prst="rect">
            <a:avLst/>
          </a:prstGeom>
        </p:spPr>
      </p:pic>
      <p:pic>
        <p:nvPicPr>
          <p:cNvPr id="10" name="Kép 9" descr="00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347864" y="1988840"/>
            <a:ext cx="2417763" cy="3892750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/>
          </p:cNvSpPr>
          <p:nvPr>
            <p:ph type="title" idx="4294967295"/>
          </p:nvPr>
        </p:nvSpPr>
        <p:spPr>
          <a:xfrm>
            <a:off x="457200" y="341784"/>
            <a:ext cx="8229600" cy="1143000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 fontScale="90000"/>
          </a:bodyPr>
          <a:lstStyle/>
          <a:p>
            <a:pPr algn="r"/>
            <a:r>
              <a:rPr lang="hu-HU" sz="2700" dirty="0" smtClean="0">
                <a:latin typeface="Arial" pitchFamily="34" charset="0"/>
                <a:cs typeface="Arial" pitchFamily="34" charset="0"/>
              </a:rPr>
              <a:t>Mindig valami Extra </a:t>
            </a:r>
            <a:r>
              <a:rPr lang="hu-HU" dirty="0" smtClean="0"/>
              <a:t/>
            </a:r>
            <a:br>
              <a:rPr lang="hu-HU" dirty="0" smtClean="0"/>
            </a:br>
            <a:endParaRPr lang="hu-HU" dirty="0" smtClean="0"/>
          </a:p>
        </p:txBody>
      </p:sp>
      <p:sp>
        <p:nvSpPr>
          <p:cNvPr id="60419" name="Rectangle 3"/>
          <p:cNvSpPr>
            <a:spLocks noGrp="1"/>
          </p:cNvSpPr>
          <p:nvPr>
            <p:ph type="body" idx="4294967295"/>
          </p:nvPr>
        </p:nvSpPr>
        <p:spPr>
          <a:xfrm>
            <a:off x="468313" y="836613"/>
            <a:ext cx="8280151" cy="720179"/>
          </a:xfrm>
        </p:spPr>
        <p:txBody>
          <a:bodyPr>
            <a:normAutofit/>
          </a:bodyPr>
          <a:lstStyle/>
          <a:p>
            <a:pPr>
              <a:buFontTx/>
              <a:buNone/>
              <a:defRPr/>
            </a:pPr>
            <a:endParaRPr lang="hu-HU" sz="1400" b="1" cap="all" dirty="0" smtClean="0">
              <a:solidFill>
                <a:schemeClr val="accent1"/>
              </a:solidFill>
              <a:latin typeface="Arial" pitchFamily="34" charset="0"/>
              <a:cs typeface="Arial" pitchFamily="34" charset="0"/>
              <a:sym typeface="Wingdings 3"/>
            </a:endParaRPr>
          </a:p>
          <a:p>
            <a:pPr>
              <a:buFontTx/>
              <a:buNone/>
              <a:defRPr/>
            </a:pPr>
            <a:r>
              <a:rPr lang="hu-HU" sz="1400" b="1" cap="all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  <a:sym typeface="Wingdings 3"/>
              </a:rPr>
              <a:t> Világít - fűt </a:t>
            </a:r>
            <a:r>
              <a:rPr lang="hu-HU" sz="1400" b="1" cap="all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  <a:sym typeface="Wingdings 3"/>
              </a:rPr>
              <a:t>- </a:t>
            </a:r>
            <a:r>
              <a:rPr lang="hu-HU" sz="1400" b="1" cap="all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  <a:sym typeface="Wingdings 3"/>
              </a:rPr>
              <a:t>vizet melegít… </a:t>
            </a:r>
            <a:endParaRPr lang="hu-HU" sz="1400" b="1" cap="all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  <a:defRPr/>
            </a:pPr>
            <a:endParaRPr lang="hu-HU" sz="1400" b="1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  <a:defRPr/>
            </a:pPr>
            <a:endParaRPr lang="hu-HU" sz="1400" b="1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  <a:p>
            <a:pPr>
              <a:buFontTx/>
              <a:buNone/>
              <a:defRPr/>
            </a:pPr>
            <a:endParaRPr lang="hu-HU" sz="1400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Kép 6" descr="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40152" y="1628800"/>
            <a:ext cx="2744281" cy="4077072"/>
          </a:xfrm>
          <a:prstGeom prst="rect">
            <a:avLst/>
          </a:prstGeom>
        </p:spPr>
      </p:pic>
      <p:pic>
        <p:nvPicPr>
          <p:cNvPr id="11" name="Kép 10" descr="0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99792" y="1628800"/>
            <a:ext cx="2880320" cy="4139011"/>
          </a:xfrm>
          <a:prstGeom prst="rect">
            <a:avLst/>
          </a:prstGeom>
        </p:spPr>
      </p:pic>
      <p:pic>
        <p:nvPicPr>
          <p:cNvPr id="12" name="Kép 11" descr="1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1560" y="1628800"/>
            <a:ext cx="1725148" cy="41329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/>
          </p:cNvSpPr>
          <p:nvPr>
            <p:ph type="title" idx="4294967295"/>
          </p:nvPr>
        </p:nvSpPr>
        <p:spPr>
          <a:xfrm>
            <a:off x="457200" y="341784"/>
            <a:ext cx="8229600" cy="1143000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 fontScale="90000"/>
          </a:bodyPr>
          <a:lstStyle/>
          <a:p>
            <a:pPr algn="r"/>
            <a:r>
              <a:rPr lang="hu-HU" sz="2700" dirty="0" smtClean="0">
                <a:latin typeface="Arial" pitchFamily="34" charset="0"/>
                <a:cs typeface="Arial" pitchFamily="34" charset="0"/>
              </a:rPr>
              <a:t>Mindig valami Extra </a:t>
            </a:r>
            <a:r>
              <a:rPr lang="hu-HU" dirty="0" smtClean="0"/>
              <a:t/>
            </a:r>
            <a:br>
              <a:rPr lang="hu-HU" dirty="0" smtClean="0"/>
            </a:br>
            <a:endParaRPr lang="hu-HU" dirty="0" smtClean="0"/>
          </a:p>
        </p:txBody>
      </p:sp>
      <p:sp>
        <p:nvSpPr>
          <p:cNvPr id="60419" name="Rectangle 3"/>
          <p:cNvSpPr>
            <a:spLocks noGrp="1"/>
          </p:cNvSpPr>
          <p:nvPr>
            <p:ph type="body" idx="4294967295"/>
          </p:nvPr>
        </p:nvSpPr>
        <p:spPr>
          <a:xfrm>
            <a:off x="468313" y="836613"/>
            <a:ext cx="8280151" cy="720179"/>
          </a:xfrm>
        </p:spPr>
        <p:txBody>
          <a:bodyPr>
            <a:normAutofit/>
          </a:bodyPr>
          <a:lstStyle/>
          <a:p>
            <a:pPr>
              <a:buFontTx/>
              <a:buNone/>
              <a:defRPr/>
            </a:pPr>
            <a:endParaRPr lang="hu-HU" sz="1400" b="1" cap="all" dirty="0" smtClean="0">
              <a:solidFill>
                <a:schemeClr val="accent1"/>
              </a:solidFill>
              <a:latin typeface="Arial" pitchFamily="34" charset="0"/>
              <a:cs typeface="Arial" pitchFamily="34" charset="0"/>
              <a:sym typeface="Wingdings 3"/>
            </a:endParaRPr>
          </a:p>
          <a:p>
            <a:pPr>
              <a:buFontTx/>
              <a:buNone/>
              <a:defRPr/>
            </a:pPr>
            <a:r>
              <a:rPr lang="hu-HU" sz="1400" b="1" cap="all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  <a:sym typeface="Wingdings 3"/>
              </a:rPr>
              <a:t> Süt – főz – vasal… </a:t>
            </a:r>
            <a:endParaRPr lang="hu-HU" sz="1400" b="1" cap="all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  <a:defRPr/>
            </a:pPr>
            <a:endParaRPr lang="hu-HU" sz="1400" b="1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  <a:defRPr/>
            </a:pPr>
            <a:endParaRPr lang="hu-HU" sz="1400" b="1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  <a:p>
            <a:pPr>
              <a:buFontTx/>
              <a:buNone/>
              <a:defRPr/>
            </a:pPr>
            <a:endParaRPr lang="hu-HU" sz="1400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Kép 9" descr="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32040" y="1340768"/>
            <a:ext cx="3624314" cy="4798292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811727"/>
            <a:ext cx="3799100" cy="4353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/>
          </p:cNvSpPr>
          <p:nvPr>
            <p:ph type="title" idx="4294967295"/>
          </p:nvPr>
        </p:nvSpPr>
        <p:spPr>
          <a:xfrm>
            <a:off x="457200" y="341784"/>
            <a:ext cx="8229600" cy="1143000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 fontScale="90000"/>
          </a:bodyPr>
          <a:lstStyle/>
          <a:p>
            <a:pPr algn="r"/>
            <a:r>
              <a:rPr lang="hu-HU" sz="2700" dirty="0" smtClean="0">
                <a:latin typeface="Arial" pitchFamily="34" charset="0"/>
                <a:cs typeface="Arial" pitchFamily="34" charset="0"/>
              </a:rPr>
              <a:t>Mindig valami Extra </a:t>
            </a:r>
            <a:r>
              <a:rPr lang="hu-HU" dirty="0" smtClean="0"/>
              <a:t/>
            </a:r>
            <a:br>
              <a:rPr lang="hu-HU" dirty="0" smtClean="0"/>
            </a:br>
            <a:endParaRPr lang="hu-HU" dirty="0" smtClean="0"/>
          </a:p>
        </p:txBody>
      </p:sp>
      <p:sp>
        <p:nvSpPr>
          <p:cNvPr id="60419" name="Rectangle 3"/>
          <p:cNvSpPr>
            <a:spLocks noGrp="1"/>
          </p:cNvSpPr>
          <p:nvPr>
            <p:ph type="body" idx="4294967295"/>
          </p:nvPr>
        </p:nvSpPr>
        <p:spPr>
          <a:xfrm>
            <a:off x="468313" y="836613"/>
            <a:ext cx="8280151" cy="720179"/>
          </a:xfrm>
        </p:spPr>
        <p:txBody>
          <a:bodyPr>
            <a:normAutofit/>
          </a:bodyPr>
          <a:lstStyle/>
          <a:p>
            <a:pPr>
              <a:buFontTx/>
              <a:buNone/>
              <a:defRPr/>
            </a:pPr>
            <a:endParaRPr lang="hu-HU" sz="1400" b="1" cap="all" dirty="0" smtClean="0">
              <a:solidFill>
                <a:schemeClr val="accent1"/>
              </a:solidFill>
              <a:latin typeface="Arial" pitchFamily="34" charset="0"/>
              <a:cs typeface="Arial" pitchFamily="34" charset="0"/>
              <a:sym typeface="Wingdings 3"/>
            </a:endParaRPr>
          </a:p>
          <a:p>
            <a:pPr>
              <a:buFontTx/>
              <a:buNone/>
              <a:defRPr/>
            </a:pPr>
            <a:r>
              <a:rPr lang="hu-HU" sz="1400" b="1" cap="all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  <a:sym typeface="Wingdings 3"/>
              </a:rPr>
              <a:t> Hűt és </a:t>
            </a:r>
            <a:r>
              <a:rPr lang="hu-HU" sz="1400" b="1" cap="all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  <a:sym typeface="Wingdings 3"/>
              </a:rPr>
              <a:t>bérbe ad </a:t>
            </a:r>
            <a:r>
              <a:rPr lang="hu-HU" sz="1400" b="1" cap="all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  <a:sym typeface="Wingdings 3"/>
              </a:rPr>
              <a:t>… </a:t>
            </a:r>
            <a:endParaRPr lang="hu-HU" sz="1400" b="1" cap="all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  <a:defRPr/>
            </a:pPr>
            <a:endParaRPr lang="hu-HU" sz="1400" b="1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  <a:defRPr/>
            </a:pPr>
            <a:endParaRPr lang="hu-HU" sz="1400" b="1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  <a:p>
            <a:pPr>
              <a:buFontTx/>
              <a:buNone/>
              <a:defRPr/>
            </a:pPr>
            <a:endParaRPr lang="hu-HU" sz="1400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1052736"/>
            <a:ext cx="3867150" cy="537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3190143"/>
            <a:ext cx="4176464" cy="32346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/>
          </p:cNvSpPr>
          <p:nvPr>
            <p:ph type="title" idx="4294967295"/>
          </p:nvPr>
        </p:nvSpPr>
        <p:spPr>
          <a:xfrm>
            <a:off x="457200" y="341784"/>
            <a:ext cx="8229600" cy="1143000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 fontScale="90000"/>
          </a:bodyPr>
          <a:lstStyle/>
          <a:p>
            <a:pPr algn="r"/>
            <a:r>
              <a:rPr lang="hu-HU" sz="2700" dirty="0" smtClean="0">
                <a:latin typeface="Arial" pitchFamily="34" charset="0"/>
                <a:cs typeface="Arial" pitchFamily="34" charset="0"/>
              </a:rPr>
              <a:t>Mindig valami Extra </a:t>
            </a:r>
            <a:r>
              <a:rPr lang="hu-HU" dirty="0" smtClean="0"/>
              <a:t/>
            </a:r>
            <a:br>
              <a:rPr lang="hu-HU" dirty="0" smtClean="0"/>
            </a:br>
            <a:endParaRPr lang="hu-HU" dirty="0" smtClean="0"/>
          </a:p>
        </p:txBody>
      </p:sp>
      <p:sp>
        <p:nvSpPr>
          <p:cNvPr id="60419" name="Rectangle 3"/>
          <p:cNvSpPr>
            <a:spLocks noGrp="1"/>
          </p:cNvSpPr>
          <p:nvPr>
            <p:ph type="body" idx="4294967295"/>
          </p:nvPr>
        </p:nvSpPr>
        <p:spPr>
          <a:xfrm>
            <a:off x="468313" y="836613"/>
            <a:ext cx="8280151" cy="720179"/>
          </a:xfrm>
        </p:spPr>
        <p:txBody>
          <a:bodyPr>
            <a:normAutofit/>
          </a:bodyPr>
          <a:lstStyle/>
          <a:p>
            <a:pPr>
              <a:buFontTx/>
              <a:buNone/>
              <a:defRPr/>
            </a:pPr>
            <a:endParaRPr lang="hu-HU" sz="1400" b="1" cap="all" dirty="0" smtClean="0">
              <a:solidFill>
                <a:schemeClr val="accent1"/>
              </a:solidFill>
              <a:latin typeface="Arial" pitchFamily="34" charset="0"/>
              <a:cs typeface="Arial" pitchFamily="34" charset="0"/>
              <a:sym typeface="Wingdings 3"/>
            </a:endParaRPr>
          </a:p>
          <a:p>
            <a:pPr>
              <a:buFontTx/>
              <a:buNone/>
              <a:defRPr/>
            </a:pPr>
            <a:r>
              <a:rPr lang="hu-HU" sz="1400" b="1" cap="all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  <a:sym typeface="Wingdings 3"/>
              </a:rPr>
              <a:t> Davis kupa </a:t>
            </a:r>
            <a:r>
              <a:rPr lang="hu-HU" sz="1400" b="1" cap="all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  <a:sym typeface="Wingdings 3"/>
              </a:rPr>
              <a:t>1949 </a:t>
            </a:r>
            <a:r>
              <a:rPr lang="hu-HU" sz="1400" b="1" cap="all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  <a:sym typeface="Wingdings 3"/>
              </a:rPr>
              <a:t>- gáztároló…</a:t>
            </a:r>
            <a:endParaRPr lang="hu-HU" sz="1400" b="1" cap="all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  <a:defRPr/>
            </a:pPr>
            <a:endParaRPr lang="hu-HU" sz="1400" b="1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  <a:defRPr/>
            </a:pPr>
            <a:endParaRPr lang="hu-HU" sz="1400" b="1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  <a:p>
            <a:pPr>
              <a:buFontTx/>
              <a:buNone/>
              <a:defRPr/>
            </a:pPr>
            <a:endParaRPr lang="hu-HU" sz="1400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contentImg" descr="Salgótarjáni (Tomcsányi) út, Gázművek teniszpálya, Magyarország - Svájc (5:0) Davis kupa mérkőzés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1268760"/>
            <a:ext cx="3924672" cy="5040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/>
          </p:cNvSpPr>
          <p:nvPr>
            <p:ph type="title" idx="4294967295"/>
          </p:nvPr>
        </p:nvSpPr>
        <p:spPr>
          <a:xfrm>
            <a:off x="457200" y="341784"/>
            <a:ext cx="8229600" cy="1143000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 fontScale="90000"/>
          </a:bodyPr>
          <a:lstStyle/>
          <a:p>
            <a:pPr algn="r"/>
            <a:r>
              <a:rPr lang="hu-HU" sz="2700" dirty="0" smtClean="0">
                <a:latin typeface="Arial" pitchFamily="34" charset="0"/>
                <a:cs typeface="Arial" pitchFamily="34" charset="0"/>
              </a:rPr>
              <a:t>Mindig valami Extra </a:t>
            </a:r>
            <a:r>
              <a:rPr lang="hu-HU" dirty="0" smtClean="0"/>
              <a:t/>
            </a:r>
            <a:br>
              <a:rPr lang="hu-HU" dirty="0" smtClean="0"/>
            </a:br>
            <a:endParaRPr lang="hu-HU" dirty="0" smtClean="0"/>
          </a:p>
        </p:txBody>
      </p:sp>
      <p:sp>
        <p:nvSpPr>
          <p:cNvPr id="60419" name="Rectangle 3"/>
          <p:cNvSpPr>
            <a:spLocks noGrp="1"/>
          </p:cNvSpPr>
          <p:nvPr>
            <p:ph type="body" idx="4294967295"/>
          </p:nvPr>
        </p:nvSpPr>
        <p:spPr>
          <a:xfrm>
            <a:off x="468313" y="836613"/>
            <a:ext cx="8280151" cy="720179"/>
          </a:xfrm>
        </p:spPr>
        <p:txBody>
          <a:bodyPr>
            <a:normAutofit/>
          </a:bodyPr>
          <a:lstStyle/>
          <a:p>
            <a:pPr>
              <a:buFontTx/>
              <a:buNone/>
              <a:defRPr/>
            </a:pPr>
            <a:endParaRPr lang="hu-HU" sz="1400" b="1" cap="all" dirty="0" smtClean="0">
              <a:solidFill>
                <a:schemeClr val="accent1"/>
              </a:solidFill>
              <a:latin typeface="Arial" pitchFamily="34" charset="0"/>
              <a:cs typeface="Arial" pitchFamily="34" charset="0"/>
              <a:sym typeface="Wingdings 3"/>
            </a:endParaRPr>
          </a:p>
          <a:p>
            <a:pPr>
              <a:buFontTx/>
              <a:buNone/>
              <a:defRPr/>
            </a:pPr>
            <a:r>
              <a:rPr lang="hu-HU" sz="1400" b="1" cap="all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  <a:sym typeface="Wingdings 3"/>
              </a:rPr>
              <a:t> Közlekedés és Környezet …</a:t>
            </a:r>
            <a:endParaRPr lang="hu-HU" sz="1400" b="1" cap="all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  <a:defRPr/>
            </a:pPr>
            <a:endParaRPr lang="hu-HU" sz="1400" b="1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  <a:defRPr/>
            </a:pPr>
            <a:endParaRPr lang="hu-HU" sz="1400" b="1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  <a:p>
            <a:pPr>
              <a:buFontTx/>
              <a:buNone/>
              <a:defRPr/>
            </a:pPr>
            <a:endParaRPr lang="hu-HU" sz="1400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5" descr="H:\f_otók\Marek vegyes\kutavato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2420888"/>
            <a:ext cx="2448272" cy="3691301"/>
          </a:xfrm>
          <a:prstGeom prst="rect">
            <a:avLst/>
          </a:prstGeom>
          <a:noFill/>
        </p:spPr>
      </p:pic>
      <p:pic>
        <p:nvPicPr>
          <p:cNvPr id="6" name="Picture 4" descr="H:\f_otók\Marek vegyes\cng busz\IMG_684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2420888"/>
            <a:ext cx="5580470" cy="37207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/>
          </p:cNvSpPr>
          <p:nvPr>
            <p:ph type="title" idx="4294967295"/>
          </p:nvPr>
        </p:nvSpPr>
        <p:spPr>
          <a:xfrm>
            <a:off x="457200" y="341784"/>
            <a:ext cx="8229600" cy="1143000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 fontScale="90000"/>
          </a:bodyPr>
          <a:lstStyle/>
          <a:p>
            <a:pPr algn="r"/>
            <a:r>
              <a:rPr lang="hu-HU" sz="2700" dirty="0" smtClean="0">
                <a:latin typeface="Arial" pitchFamily="34" charset="0"/>
                <a:cs typeface="Arial" pitchFamily="34" charset="0"/>
              </a:rPr>
              <a:t>Mindig valami Extra </a:t>
            </a:r>
            <a:r>
              <a:rPr lang="hu-HU" dirty="0" smtClean="0"/>
              <a:t/>
            </a:r>
            <a:br>
              <a:rPr lang="hu-HU" dirty="0" smtClean="0"/>
            </a:br>
            <a:endParaRPr lang="hu-HU" dirty="0" smtClean="0"/>
          </a:p>
        </p:txBody>
      </p:sp>
      <p:sp>
        <p:nvSpPr>
          <p:cNvPr id="60419" name="Rectangle 3"/>
          <p:cNvSpPr>
            <a:spLocks noGrp="1"/>
          </p:cNvSpPr>
          <p:nvPr>
            <p:ph type="body" idx="4294967295"/>
          </p:nvPr>
        </p:nvSpPr>
        <p:spPr>
          <a:xfrm>
            <a:off x="468313" y="836613"/>
            <a:ext cx="8280151" cy="720179"/>
          </a:xfrm>
        </p:spPr>
        <p:txBody>
          <a:bodyPr>
            <a:normAutofit/>
          </a:bodyPr>
          <a:lstStyle/>
          <a:p>
            <a:pPr>
              <a:buFontTx/>
              <a:buNone/>
              <a:defRPr/>
            </a:pPr>
            <a:endParaRPr lang="hu-HU" sz="1400" b="1" cap="all" dirty="0" smtClean="0">
              <a:solidFill>
                <a:schemeClr val="accent1"/>
              </a:solidFill>
              <a:latin typeface="Arial" pitchFamily="34" charset="0"/>
              <a:cs typeface="Arial" pitchFamily="34" charset="0"/>
              <a:sym typeface="Wingdings 3"/>
            </a:endParaRPr>
          </a:p>
          <a:p>
            <a:pPr>
              <a:buFontTx/>
              <a:buNone/>
              <a:defRPr/>
            </a:pPr>
            <a:r>
              <a:rPr lang="hu-HU" sz="1400" b="1" cap="all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  <a:sym typeface="Wingdings 3"/>
              </a:rPr>
              <a:t> FŐGÁZ Extra…</a:t>
            </a:r>
            <a:endParaRPr lang="hu-HU" sz="1400" b="1" cap="all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  <a:defRPr/>
            </a:pPr>
            <a:endParaRPr lang="hu-HU" sz="1400" b="1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  <a:defRPr/>
            </a:pPr>
            <a:endParaRPr lang="hu-HU" sz="1400" b="1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  <a:p>
            <a:pPr>
              <a:buFontTx/>
              <a:buNone/>
              <a:defRPr/>
            </a:pPr>
            <a:endParaRPr lang="hu-HU" sz="1400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Kép 4" descr="zacsi_matricakka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67944" y="1052736"/>
            <a:ext cx="4017264" cy="52699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/>
          </p:cNvSpPr>
          <p:nvPr>
            <p:ph type="title" idx="4294967295"/>
          </p:nvPr>
        </p:nvSpPr>
        <p:spPr>
          <a:xfrm>
            <a:off x="457200" y="341784"/>
            <a:ext cx="8229600" cy="1143000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 fontScale="90000"/>
          </a:bodyPr>
          <a:lstStyle/>
          <a:p>
            <a:pPr algn="r"/>
            <a:r>
              <a:rPr lang="hu-HU" sz="2700" dirty="0" smtClean="0">
                <a:latin typeface="Arial" pitchFamily="34" charset="0"/>
                <a:cs typeface="Arial" pitchFamily="34" charset="0"/>
              </a:rPr>
              <a:t>A FŐGÁZ az egyetemes szolgáltatásban</a:t>
            </a:r>
            <a:r>
              <a:rPr lang="hu-HU" dirty="0" smtClean="0"/>
              <a:t/>
            </a:r>
            <a:br>
              <a:rPr lang="hu-HU" dirty="0" smtClean="0"/>
            </a:br>
            <a:endParaRPr lang="hu-HU" dirty="0" smtClean="0"/>
          </a:p>
        </p:txBody>
      </p:sp>
      <p:sp>
        <p:nvSpPr>
          <p:cNvPr id="60419" name="Rectangle 3"/>
          <p:cNvSpPr>
            <a:spLocks noGrp="1"/>
          </p:cNvSpPr>
          <p:nvPr>
            <p:ph type="body" idx="4294967295"/>
          </p:nvPr>
        </p:nvSpPr>
        <p:spPr>
          <a:xfrm>
            <a:off x="468313" y="836613"/>
            <a:ext cx="8280151" cy="792187"/>
          </a:xfrm>
        </p:spPr>
        <p:txBody>
          <a:bodyPr>
            <a:normAutofit lnSpcReduction="10000"/>
          </a:bodyPr>
          <a:lstStyle/>
          <a:p>
            <a:pPr>
              <a:buFontTx/>
              <a:buNone/>
              <a:defRPr/>
            </a:pPr>
            <a:endParaRPr lang="hu-HU" sz="1400" b="1" cap="all" dirty="0" smtClean="0">
              <a:solidFill>
                <a:schemeClr val="accent1"/>
              </a:solidFill>
              <a:latin typeface="Arial" pitchFamily="34" charset="0"/>
              <a:cs typeface="Arial" pitchFamily="34" charset="0"/>
              <a:sym typeface="Wingdings 3"/>
            </a:endParaRPr>
          </a:p>
          <a:p>
            <a:pPr>
              <a:buFont typeface="Wingdings 3"/>
              <a:buChar char=""/>
              <a:defRPr/>
            </a:pPr>
            <a:r>
              <a:rPr lang="hu-HU" sz="1400" b="1" cap="all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  <a:sym typeface="Wingdings 3"/>
              </a:rPr>
              <a:t>Lakossági és nem lakossági ügyfelek</a:t>
            </a:r>
          </a:p>
          <a:p>
            <a:pPr>
              <a:buFont typeface="Wingdings 3"/>
              <a:buChar char=""/>
              <a:defRPr/>
            </a:pPr>
            <a:r>
              <a:rPr lang="hu-HU" sz="1400" b="1" cap="all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  <a:sym typeface="Wingdings 3"/>
              </a:rPr>
              <a:t>Budapest + 10 megye</a:t>
            </a:r>
            <a:endParaRPr lang="hu-HU" sz="1400" b="1" cap="all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  <a:defRPr/>
            </a:pPr>
            <a:endParaRPr lang="hu-HU" sz="1400" b="1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  <a:defRPr/>
            </a:pPr>
            <a:endParaRPr lang="hu-HU" sz="1400" b="1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  <a:p>
            <a:pPr>
              <a:buFontTx/>
              <a:buNone/>
              <a:defRPr/>
            </a:pPr>
            <a:endParaRPr lang="hu-HU" sz="1400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Kép 6" descr="FOGAZ_Mo_egyetemes3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23528" y="1957690"/>
            <a:ext cx="6336704" cy="3919582"/>
          </a:xfrm>
          <a:prstGeom prst="rect">
            <a:avLst/>
          </a:prstGeom>
        </p:spPr>
      </p:pic>
      <p:sp>
        <p:nvSpPr>
          <p:cNvPr id="9" name="Ellipszis 8"/>
          <p:cNvSpPr/>
          <p:nvPr/>
        </p:nvSpPr>
        <p:spPr>
          <a:xfrm>
            <a:off x="4788024" y="4725144"/>
            <a:ext cx="3672408" cy="144016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3000" b="1" dirty="0" smtClean="0"/>
              <a:t>800 000 ügyfél</a:t>
            </a:r>
            <a:endParaRPr lang="hu-HU" sz="3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/>
          </p:cNvSpPr>
          <p:nvPr>
            <p:ph type="title" idx="4294967295"/>
          </p:nvPr>
        </p:nvSpPr>
        <p:spPr>
          <a:xfrm>
            <a:off x="457200" y="341784"/>
            <a:ext cx="8229600" cy="1143000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 fontScale="90000"/>
          </a:bodyPr>
          <a:lstStyle/>
          <a:p>
            <a:pPr algn="r"/>
            <a:r>
              <a:rPr lang="hu-HU" sz="2700" dirty="0" smtClean="0">
                <a:latin typeface="Arial" pitchFamily="34" charset="0"/>
                <a:cs typeface="Arial" pitchFamily="34" charset="0"/>
              </a:rPr>
              <a:t>A FŐGÁZ a szabadpiacon</a:t>
            </a:r>
            <a:r>
              <a:rPr lang="hu-HU" dirty="0" smtClean="0"/>
              <a:t/>
            </a:r>
            <a:br>
              <a:rPr lang="hu-HU" dirty="0" smtClean="0"/>
            </a:br>
            <a:endParaRPr lang="hu-HU" dirty="0" smtClean="0"/>
          </a:p>
        </p:txBody>
      </p:sp>
      <p:sp>
        <p:nvSpPr>
          <p:cNvPr id="60419" name="Rectangle 3"/>
          <p:cNvSpPr>
            <a:spLocks noGrp="1"/>
          </p:cNvSpPr>
          <p:nvPr>
            <p:ph type="body" idx="4294967295"/>
          </p:nvPr>
        </p:nvSpPr>
        <p:spPr>
          <a:xfrm>
            <a:off x="468313" y="836613"/>
            <a:ext cx="8280151" cy="792187"/>
          </a:xfrm>
        </p:spPr>
        <p:txBody>
          <a:bodyPr>
            <a:normAutofit/>
          </a:bodyPr>
          <a:lstStyle/>
          <a:p>
            <a:pPr>
              <a:buFontTx/>
              <a:buNone/>
              <a:defRPr/>
            </a:pPr>
            <a:endParaRPr lang="hu-HU" sz="1400" b="1" cap="all" dirty="0" smtClean="0">
              <a:solidFill>
                <a:schemeClr val="accent1"/>
              </a:solidFill>
              <a:latin typeface="Arial" pitchFamily="34" charset="0"/>
              <a:cs typeface="Arial" pitchFamily="34" charset="0"/>
              <a:sym typeface="Wingdings 3"/>
            </a:endParaRPr>
          </a:p>
          <a:p>
            <a:pPr>
              <a:buFont typeface="Wingdings 3"/>
              <a:buChar char=""/>
              <a:defRPr/>
            </a:pPr>
            <a:r>
              <a:rPr lang="hu-HU" sz="1400" b="1" cap="all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  <a:sym typeface="Wingdings 3"/>
              </a:rPr>
              <a:t>Szolgáltatási terület: egész Magyarország</a:t>
            </a:r>
            <a:endParaRPr lang="hu-HU" sz="1400" b="1" cap="all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  <a:defRPr/>
            </a:pPr>
            <a:endParaRPr lang="hu-HU" sz="1400" b="1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  <a:defRPr/>
            </a:pPr>
            <a:endParaRPr lang="hu-HU" sz="1400" b="1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  <a:p>
            <a:pPr>
              <a:buFontTx/>
              <a:buNone/>
              <a:defRPr/>
            </a:pPr>
            <a:endParaRPr lang="hu-HU" sz="1400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Kép 5" descr="FOGAZ_Mo_szabadpiac2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9512" y="1844824"/>
            <a:ext cx="6624736" cy="3960440"/>
          </a:xfrm>
          <a:prstGeom prst="rect">
            <a:avLst/>
          </a:prstGeom>
        </p:spPr>
      </p:pic>
      <p:pic>
        <p:nvPicPr>
          <p:cNvPr id="8" name="Kép 7" descr="műszaki kép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69220" y="4437112"/>
            <a:ext cx="2741468" cy="18367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/>
          </p:cNvSpPr>
          <p:nvPr>
            <p:ph type="title" idx="4294967295"/>
          </p:nvPr>
        </p:nvSpPr>
        <p:spPr>
          <a:xfrm>
            <a:off x="467544" y="53752"/>
            <a:ext cx="8229600" cy="1143000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algn="r"/>
            <a:r>
              <a:rPr lang="hu-HU" sz="2400" dirty="0" smtClean="0">
                <a:latin typeface="Arial" pitchFamily="34" charset="0"/>
                <a:cs typeface="Arial" pitchFamily="34" charset="0"/>
              </a:rPr>
              <a:t>Szabadpiaci viszonyok</a:t>
            </a:r>
            <a:endParaRPr lang="hu-HU" sz="2400" dirty="0" smtClean="0"/>
          </a:p>
        </p:txBody>
      </p:sp>
      <p:sp>
        <p:nvSpPr>
          <p:cNvPr id="60419" name="Rectangle 3"/>
          <p:cNvSpPr>
            <a:spLocks noGrp="1"/>
          </p:cNvSpPr>
          <p:nvPr>
            <p:ph type="body" idx="4294967295"/>
          </p:nvPr>
        </p:nvSpPr>
        <p:spPr>
          <a:xfrm>
            <a:off x="468313" y="836613"/>
            <a:ext cx="8280151" cy="1152227"/>
          </a:xfrm>
        </p:spPr>
        <p:txBody>
          <a:bodyPr>
            <a:normAutofit/>
          </a:bodyPr>
          <a:lstStyle/>
          <a:p>
            <a:pPr>
              <a:buFontTx/>
              <a:buNone/>
              <a:defRPr/>
            </a:pPr>
            <a:endParaRPr lang="hu-HU" sz="1400" b="1" cap="all" dirty="0" smtClean="0">
              <a:solidFill>
                <a:schemeClr val="accent1"/>
              </a:solidFill>
              <a:latin typeface="Arial" pitchFamily="34" charset="0"/>
              <a:cs typeface="Arial" pitchFamily="34" charset="0"/>
              <a:sym typeface="Wingdings 3"/>
            </a:endParaRPr>
          </a:p>
          <a:p>
            <a:pPr>
              <a:buFont typeface="Wingdings 3"/>
              <a:buChar char=""/>
              <a:defRPr/>
            </a:pPr>
            <a:r>
              <a:rPr lang="hu-HU" sz="1400" b="1" cap="all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  <a:sym typeface="Wingdings 3"/>
              </a:rPr>
              <a:t>Több, mint 50 szereplő a piacon</a:t>
            </a:r>
          </a:p>
          <a:p>
            <a:pPr>
              <a:buFont typeface="Wingdings 3"/>
              <a:buChar char=""/>
              <a:defRPr/>
            </a:pPr>
            <a:r>
              <a:rPr lang="hu-HU" sz="1400" b="1" cap="all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  <a:sym typeface="Wingdings 3"/>
              </a:rPr>
              <a:t>Éves szerződések</a:t>
            </a:r>
          </a:p>
          <a:p>
            <a:pPr>
              <a:buFont typeface="Wingdings 3"/>
              <a:buChar char=""/>
              <a:defRPr/>
            </a:pPr>
            <a:r>
              <a:rPr lang="hu-HU" sz="1400" b="1" cap="all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  <a:sym typeface="Wingdings 3"/>
              </a:rPr>
              <a:t>Kiélezett verseny</a:t>
            </a:r>
            <a:endParaRPr lang="hu-HU" sz="1400" b="1" cap="all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  <a:defRPr/>
            </a:pPr>
            <a:endParaRPr lang="hu-HU" sz="1400" b="1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  <a:defRPr/>
            </a:pPr>
            <a:endParaRPr lang="hu-HU" sz="1400" b="1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  <a:p>
            <a:pPr>
              <a:buFontTx/>
              <a:buNone/>
              <a:defRPr/>
            </a:pPr>
            <a:endParaRPr lang="hu-HU" sz="1400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Lefelé nyíl 6"/>
          <p:cNvSpPr/>
          <p:nvPr/>
        </p:nvSpPr>
        <p:spPr>
          <a:xfrm>
            <a:off x="2195736" y="2276872"/>
            <a:ext cx="360040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9" name="Szövegdoboz 8"/>
          <p:cNvSpPr txBox="1"/>
          <p:nvPr/>
        </p:nvSpPr>
        <p:spPr>
          <a:xfrm>
            <a:off x="467544" y="3140968"/>
            <a:ext cx="3744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b="1" dirty="0" smtClean="0">
                <a:solidFill>
                  <a:schemeClr val="accent1"/>
                </a:solidFill>
              </a:rPr>
              <a:t>FÓKUSZBAN AZ ÜGYFÉLMEGTARTÁS</a:t>
            </a:r>
            <a:endParaRPr lang="hu-HU" b="1" dirty="0">
              <a:solidFill>
                <a:schemeClr val="accent1"/>
              </a:solidFill>
            </a:endParaRPr>
          </a:p>
        </p:txBody>
      </p:sp>
      <p:sp>
        <p:nvSpPr>
          <p:cNvPr id="10" name="Lefelé nyíl 9"/>
          <p:cNvSpPr/>
          <p:nvPr/>
        </p:nvSpPr>
        <p:spPr>
          <a:xfrm>
            <a:off x="2195736" y="3645024"/>
            <a:ext cx="360040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1" name="Szövegdoboz 10"/>
          <p:cNvSpPr txBox="1"/>
          <p:nvPr/>
        </p:nvSpPr>
        <p:spPr>
          <a:xfrm>
            <a:off x="539552" y="4509120"/>
            <a:ext cx="3744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b="1" dirty="0" smtClean="0">
                <a:solidFill>
                  <a:schemeClr val="accent1"/>
                </a:solidFill>
              </a:rPr>
              <a:t>LOJALITÁS-PROGRAMOK</a:t>
            </a:r>
            <a:endParaRPr lang="hu-HU" b="1" dirty="0">
              <a:solidFill>
                <a:schemeClr val="accent1"/>
              </a:solidFill>
            </a:endParaRPr>
          </a:p>
        </p:txBody>
      </p:sp>
      <p:pic>
        <p:nvPicPr>
          <p:cNvPr id="12" name="Kép 11" descr="ember-nagyító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67944" y="2924944"/>
            <a:ext cx="5068168" cy="276034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/>
          </p:cNvSpPr>
          <p:nvPr>
            <p:ph type="title" idx="4294967295"/>
          </p:nvPr>
        </p:nvSpPr>
        <p:spPr>
          <a:xfrm>
            <a:off x="395536" y="53752"/>
            <a:ext cx="8229600" cy="1143000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algn="r"/>
            <a:r>
              <a:rPr lang="hu-HU" sz="2400" dirty="0" smtClean="0">
                <a:latin typeface="Arial" pitchFamily="34" charset="0"/>
                <a:cs typeface="Arial" pitchFamily="34" charset="0"/>
              </a:rPr>
              <a:t>Cél</a:t>
            </a:r>
            <a:endParaRPr lang="hu-HU" sz="2400" dirty="0" smtClean="0"/>
          </a:p>
        </p:txBody>
      </p:sp>
      <p:sp>
        <p:nvSpPr>
          <p:cNvPr id="60419" name="Rectangle 3"/>
          <p:cNvSpPr>
            <a:spLocks noGrp="1"/>
          </p:cNvSpPr>
          <p:nvPr>
            <p:ph type="body" idx="4294967295"/>
          </p:nvPr>
        </p:nvSpPr>
        <p:spPr>
          <a:xfrm>
            <a:off x="468313" y="836613"/>
            <a:ext cx="8280151" cy="1152227"/>
          </a:xfrm>
        </p:spPr>
        <p:txBody>
          <a:bodyPr>
            <a:normAutofit/>
          </a:bodyPr>
          <a:lstStyle/>
          <a:p>
            <a:pPr>
              <a:buFontTx/>
              <a:buNone/>
              <a:defRPr/>
            </a:pPr>
            <a:endParaRPr lang="hu-HU" sz="1400" b="1" cap="all" dirty="0" smtClean="0">
              <a:solidFill>
                <a:schemeClr val="accent1"/>
              </a:solidFill>
              <a:latin typeface="Arial" pitchFamily="34" charset="0"/>
              <a:cs typeface="Arial" pitchFamily="34" charset="0"/>
              <a:sym typeface="Wingdings 3"/>
            </a:endParaRPr>
          </a:p>
          <a:p>
            <a:pPr>
              <a:buFont typeface="Arial" pitchFamily="34" charset="0"/>
              <a:buChar char="•"/>
              <a:defRPr/>
            </a:pPr>
            <a:endParaRPr lang="hu-HU" sz="1400" b="1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  <a:defRPr/>
            </a:pPr>
            <a:endParaRPr lang="hu-HU" sz="1400" b="1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  <a:p>
            <a:pPr>
              <a:buFontTx/>
              <a:buNone/>
              <a:defRPr/>
            </a:pPr>
            <a:endParaRPr lang="hu-HU" sz="1400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Lefelé nyíl 6"/>
          <p:cNvSpPr/>
          <p:nvPr/>
        </p:nvSpPr>
        <p:spPr>
          <a:xfrm>
            <a:off x="4283968" y="2204864"/>
            <a:ext cx="360040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0" name="Lefelé nyíl 9"/>
          <p:cNvSpPr/>
          <p:nvPr/>
        </p:nvSpPr>
        <p:spPr>
          <a:xfrm>
            <a:off x="4283968" y="4293096"/>
            <a:ext cx="360040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3" name="Tartalom helye 2"/>
          <p:cNvSpPr txBox="1">
            <a:spLocks/>
          </p:cNvSpPr>
          <p:nvPr/>
        </p:nvSpPr>
        <p:spPr>
          <a:xfrm>
            <a:off x="395536" y="1052736"/>
            <a:ext cx="8229600" cy="108012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hu-HU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Olyan lojalitásprogram kidolgozása, 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hu-HU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amellyel egyszerre tudunk hozzáadott értéket teremteni 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hu-HU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a B2B és a B2C szegmens számára.</a:t>
            </a:r>
          </a:p>
        </p:txBody>
      </p:sp>
      <p:sp>
        <p:nvSpPr>
          <p:cNvPr id="14" name="Téglalap 13"/>
          <p:cNvSpPr/>
          <p:nvPr/>
        </p:nvSpPr>
        <p:spPr>
          <a:xfrm>
            <a:off x="1475656" y="3068960"/>
            <a:ext cx="5976664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>
              <a:spcBef>
                <a:spcPct val="20000"/>
              </a:spcBef>
              <a:defRPr/>
            </a:pPr>
            <a:r>
              <a:rPr lang="hu-HU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Olyan fórum, felület megteremtése, </a:t>
            </a:r>
          </a:p>
          <a:p>
            <a:pPr marL="342900" lvl="0" indent="-342900" algn="ctr">
              <a:spcBef>
                <a:spcPct val="20000"/>
              </a:spcBef>
              <a:defRPr/>
            </a:pPr>
            <a:r>
              <a:rPr lang="hu-HU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ahol a két szegmens „érdekei/igényei” találkoznak, és a közvetítő a FŐGÁZ. </a:t>
            </a:r>
          </a:p>
        </p:txBody>
      </p:sp>
      <p:sp>
        <p:nvSpPr>
          <p:cNvPr id="15" name="Tartalom helye 2"/>
          <p:cNvSpPr txBox="1">
            <a:spLocks/>
          </p:cNvSpPr>
          <p:nvPr/>
        </p:nvSpPr>
        <p:spPr>
          <a:xfrm>
            <a:off x="2843808" y="5085184"/>
            <a:ext cx="3384376" cy="7920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hu-HU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WIN-WIN-WIN helyzet!</a:t>
            </a:r>
            <a:endParaRPr kumimoji="0" lang="hu-HU" b="1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hu-HU" sz="2500" b="0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hu-HU" sz="2500" b="0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6" name="Kép 15" descr="winwinwin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-13692" y="4005064"/>
            <a:ext cx="2857500" cy="2857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/>
          </p:cNvSpPr>
          <p:nvPr>
            <p:ph type="title" idx="4294967295"/>
          </p:nvPr>
        </p:nvSpPr>
        <p:spPr>
          <a:xfrm>
            <a:off x="457200" y="341784"/>
            <a:ext cx="8229600" cy="1143000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 fontScale="90000"/>
          </a:bodyPr>
          <a:lstStyle/>
          <a:p>
            <a:pPr algn="r"/>
            <a:r>
              <a:rPr lang="hu-HU" sz="2700" dirty="0" smtClean="0">
                <a:latin typeface="Arial" pitchFamily="34" charset="0"/>
                <a:cs typeface="Arial" pitchFamily="34" charset="0"/>
              </a:rPr>
              <a:t>A megoldás…</a:t>
            </a:r>
            <a:r>
              <a:rPr lang="hu-HU" dirty="0" smtClean="0"/>
              <a:t/>
            </a:r>
            <a:br>
              <a:rPr lang="hu-HU" dirty="0" smtClean="0"/>
            </a:br>
            <a:endParaRPr lang="hu-HU" dirty="0" smtClean="0"/>
          </a:p>
        </p:txBody>
      </p:sp>
      <p:sp>
        <p:nvSpPr>
          <p:cNvPr id="60419" name="Rectangle 3"/>
          <p:cNvSpPr>
            <a:spLocks noGrp="1"/>
          </p:cNvSpPr>
          <p:nvPr>
            <p:ph type="body" idx="4294967295"/>
          </p:nvPr>
        </p:nvSpPr>
        <p:spPr>
          <a:xfrm>
            <a:off x="468313" y="836613"/>
            <a:ext cx="8280151" cy="792187"/>
          </a:xfrm>
        </p:spPr>
        <p:txBody>
          <a:bodyPr>
            <a:normAutofit/>
          </a:bodyPr>
          <a:lstStyle/>
          <a:p>
            <a:pPr>
              <a:buFontTx/>
              <a:buNone/>
              <a:defRPr/>
            </a:pPr>
            <a:endParaRPr lang="hu-HU" sz="1400" b="1" cap="all" dirty="0" smtClean="0">
              <a:solidFill>
                <a:schemeClr val="accent1"/>
              </a:solidFill>
              <a:latin typeface="Arial" pitchFamily="34" charset="0"/>
              <a:cs typeface="Arial" pitchFamily="34" charset="0"/>
              <a:sym typeface="Wingdings 3"/>
            </a:endParaRPr>
          </a:p>
          <a:p>
            <a:pPr>
              <a:buFont typeface="Wingdings 3"/>
              <a:buChar char=""/>
              <a:defRPr/>
            </a:pPr>
            <a:r>
              <a:rPr lang="hu-HU" sz="1400" b="1" cap="all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  <a:sym typeface="Wingdings 3"/>
              </a:rPr>
              <a:t>Főgáz Extra </a:t>
            </a:r>
            <a:endParaRPr lang="hu-HU" sz="1400" b="1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  <a:defRPr/>
            </a:pPr>
            <a:endParaRPr lang="hu-HU" sz="1400" b="1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  <a:p>
            <a:pPr>
              <a:buFontTx/>
              <a:buNone/>
              <a:defRPr/>
            </a:pPr>
            <a:endParaRPr lang="hu-HU" sz="1400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Kép 6" descr="banner_XTR_layou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553510"/>
            <a:ext cx="9144000" cy="175097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/>
          </p:cNvSpPr>
          <p:nvPr>
            <p:ph type="title" idx="4294967295"/>
          </p:nvPr>
        </p:nvSpPr>
        <p:spPr>
          <a:xfrm>
            <a:off x="467544" y="0"/>
            <a:ext cx="8229600" cy="1143000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algn="r"/>
            <a:r>
              <a:rPr lang="hu-HU" sz="2400" dirty="0" smtClean="0">
                <a:latin typeface="Arial" pitchFamily="34" charset="0"/>
                <a:cs typeface="Arial" pitchFamily="34" charset="0"/>
              </a:rPr>
              <a:t>FŐGÁZ Extra</a:t>
            </a:r>
          </a:p>
        </p:txBody>
      </p:sp>
      <p:sp>
        <p:nvSpPr>
          <p:cNvPr id="13" name="Tartalom helye 2"/>
          <p:cNvSpPr txBox="1">
            <a:spLocks/>
          </p:cNvSpPr>
          <p:nvPr/>
        </p:nvSpPr>
        <p:spPr>
          <a:xfrm>
            <a:off x="457200" y="1600200"/>
            <a:ext cx="3610744" cy="2332855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hu-HU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Olyan kuponos weboldal, amelyen keresztül </a:t>
            </a:r>
            <a:r>
              <a:rPr kumimoji="0" lang="hu-HU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a FŐGÁZ és az üzleti partnerei által nyújtott</a:t>
            </a:r>
            <a:r>
              <a:rPr kumimoji="0" lang="hu-HU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kedvezményes termékeket és szolgáltatásokat vehetik igénybe a FŐGÁZ ügyfelei.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hu-HU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A kedvezményeket kuponok formájában, regisztrációt követően ingyenesen lehet letölteni.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hu-HU" sz="2500" b="0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Szövegdoboz 13"/>
          <p:cNvSpPr txBox="1"/>
          <p:nvPr/>
        </p:nvSpPr>
        <p:spPr>
          <a:xfrm>
            <a:off x="827584" y="3861048"/>
            <a:ext cx="2808312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500" b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extra.fogaz.hu</a:t>
            </a:r>
            <a:endParaRPr lang="hu-HU" sz="2500" b="1" dirty="0" smtClean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endParaRPr lang="hu-HU" sz="2500" b="1" dirty="0">
              <a:solidFill>
                <a:srgbClr val="0070C0"/>
              </a:solidFill>
            </a:endParaRPr>
          </a:p>
        </p:txBody>
      </p:sp>
      <p:pic>
        <p:nvPicPr>
          <p:cNvPr id="15" name="Kép 14" descr="k1283817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11760" y="4365104"/>
            <a:ext cx="640448" cy="864096"/>
          </a:xfrm>
          <a:prstGeom prst="rect">
            <a:avLst/>
          </a:prstGeom>
        </p:spPr>
      </p:pic>
      <p:pic>
        <p:nvPicPr>
          <p:cNvPr id="16" name="Kép 15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39952" y="908720"/>
            <a:ext cx="4824536" cy="5688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/>
          </p:cNvSpPr>
          <p:nvPr>
            <p:ph type="title" idx="4294967295"/>
          </p:nvPr>
        </p:nvSpPr>
        <p:spPr>
          <a:xfrm>
            <a:off x="457200" y="341784"/>
            <a:ext cx="8229600" cy="1143000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 fontScale="90000"/>
          </a:bodyPr>
          <a:lstStyle/>
          <a:p>
            <a:pPr algn="r"/>
            <a:r>
              <a:rPr lang="hu-HU" sz="2700" dirty="0" smtClean="0">
                <a:latin typeface="Arial" pitchFamily="34" charset="0"/>
                <a:cs typeface="Arial" pitchFamily="34" charset="0"/>
              </a:rPr>
              <a:t>FŐGÁZ Extra</a:t>
            </a:r>
            <a:r>
              <a:rPr lang="hu-HU" dirty="0" smtClean="0"/>
              <a:t/>
            </a:r>
            <a:br>
              <a:rPr lang="hu-HU" dirty="0" smtClean="0"/>
            </a:br>
            <a:endParaRPr lang="hu-HU" dirty="0" smtClean="0"/>
          </a:p>
        </p:txBody>
      </p:sp>
      <p:sp>
        <p:nvSpPr>
          <p:cNvPr id="60419" name="Rectangle 3"/>
          <p:cNvSpPr>
            <a:spLocks noGrp="1"/>
          </p:cNvSpPr>
          <p:nvPr>
            <p:ph type="body" idx="4294967295"/>
          </p:nvPr>
        </p:nvSpPr>
        <p:spPr>
          <a:xfrm>
            <a:off x="468313" y="836613"/>
            <a:ext cx="8280151" cy="792187"/>
          </a:xfrm>
        </p:spPr>
        <p:txBody>
          <a:bodyPr>
            <a:normAutofit/>
          </a:bodyPr>
          <a:lstStyle/>
          <a:p>
            <a:pPr>
              <a:buFontTx/>
              <a:buNone/>
              <a:defRPr/>
            </a:pPr>
            <a:endParaRPr lang="hu-HU" sz="1400" b="1" cap="all" dirty="0" smtClean="0">
              <a:solidFill>
                <a:schemeClr val="accent1"/>
              </a:solidFill>
              <a:latin typeface="Arial" pitchFamily="34" charset="0"/>
              <a:cs typeface="Arial" pitchFamily="34" charset="0"/>
              <a:sym typeface="Wingdings 3"/>
            </a:endParaRPr>
          </a:p>
          <a:p>
            <a:pPr>
              <a:buFont typeface="Wingdings 3"/>
              <a:buChar char=""/>
              <a:defRPr/>
            </a:pPr>
            <a:r>
              <a:rPr lang="hu-HU" sz="1400" b="1" cap="all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  <a:sym typeface="Wingdings 3"/>
              </a:rPr>
              <a:t>Előny az ügyfélnél…</a:t>
            </a:r>
            <a:endParaRPr lang="hu-HU" sz="1400" b="1" cap="all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  <a:defRPr/>
            </a:pPr>
            <a:endParaRPr lang="hu-HU" sz="1400" b="1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  <a:defRPr/>
            </a:pPr>
            <a:endParaRPr lang="hu-HU" sz="1400" b="1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  <a:p>
            <a:pPr>
              <a:buFontTx/>
              <a:buNone/>
              <a:defRPr/>
            </a:pPr>
            <a:endParaRPr lang="hu-HU" sz="1400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artalom helye 2"/>
          <p:cNvSpPr txBox="1">
            <a:spLocks/>
          </p:cNvSpPr>
          <p:nvPr/>
        </p:nvSpPr>
        <p:spPr>
          <a:xfrm>
            <a:off x="817240" y="1600200"/>
            <a:ext cx="7571184" cy="2836912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hu-HU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Kedvezményes ajánlatok az élet számos területéről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hu-HU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Folyamatosan bővülő kínálat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hu-HU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Online letölthető kuponok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hu-HU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Fizetés csak a kupon beváltásakor a kedvezményt nyújtó partnernél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hu-HU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Nincs elkötelezettség és kockázat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hu-HU" sz="2500" b="0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hu-HU" sz="2500" b="0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hu-HU" sz="2500" b="0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9" name="Kép 8" descr="fogaz-extra-240px_072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55975" y="3207131"/>
            <a:ext cx="4788025" cy="365086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/>
          </p:cNvSpPr>
          <p:nvPr>
            <p:ph type="title" idx="4294967295"/>
          </p:nvPr>
        </p:nvSpPr>
        <p:spPr>
          <a:xfrm>
            <a:off x="457200" y="341784"/>
            <a:ext cx="8229600" cy="1143000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 fontScale="90000"/>
          </a:bodyPr>
          <a:lstStyle/>
          <a:p>
            <a:pPr algn="r"/>
            <a:r>
              <a:rPr lang="hu-HU" sz="2700" dirty="0" smtClean="0">
                <a:latin typeface="Arial" pitchFamily="34" charset="0"/>
                <a:cs typeface="Arial" pitchFamily="34" charset="0"/>
              </a:rPr>
              <a:t>FŐGÁZ Extra</a:t>
            </a:r>
            <a:r>
              <a:rPr lang="hu-HU" dirty="0" smtClean="0"/>
              <a:t/>
            </a:r>
            <a:br>
              <a:rPr lang="hu-HU" dirty="0" smtClean="0"/>
            </a:br>
            <a:endParaRPr lang="hu-HU" dirty="0" smtClean="0"/>
          </a:p>
        </p:txBody>
      </p:sp>
      <p:sp>
        <p:nvSpPr>
          <p:cNvPr id="60419" name="Rectangle 3"/>
          <p:cNvSpPr>
            <a:spLocks noGrp="1"/>
          </p:cNvSpPr>
          <p:nvPr>
            <p:ph type="body" idx="4294967295"/>
          </p:nvPr>
        </p:nvSpPr>
        <p:spPr>
          <a:xfrm>
            <a:off x="468313" y="836613"/>
            <a:ext cx="8280151" cy="792187"/>
          </a:xfrm>
        </p:spPr>
        <p:txBody>
          <a:bodyPr>
            <a:normAutofit/>
          </a:bodyPr>
          <a:lstStyle/>
          <a:p>
            <a:pPr>
              <a:buFontTx/>
              <a:buNone/>
              <a:defRPr/>
            </a:pPr>
            <a:endParaRPr lang="hu-HU" sz="1400" b="1" cap="all" dirty="0" smtClean="0">
              <a:solidFill>
                <a:schemeClr val="accent1"/>
              </a:solidFill>
              <a:latin typeface="Arial" pitchFamily="34" charset="0"/>
              <a:cs typeface="Arial" pitchFamily="34" charset="0"/>
              <a:sym typeface="Wingdings 3"/>
            </a:endParaRPr>
          </a:p>
          <a:p>
            <a:pPr>
              <a:buFont typeface="Wingdings 3"/>
              <a:buChar char=""/>
              <a:defRPr/>
            </a:pPr>
            <a:r>
              <a:rPr lang="hu-HU" sz="1400" b="1" cap="all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  <a:sym typeface="Wingdings 3"/>
              </a:rPr>
              <a:t>Előny a partnereknél…</a:t>
            </a:r>
            <a:endParaRPr lang="hu-HU" sz="1400" b="1" cap="all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  <a:defRPr/>
            </a:pPr>
            <a:endParaRPr lang="hu-HU" sz="1400" b="1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  <a:defRPr/>
            </a:pPr>
            <a:endParaRPr lang="hu-HU" sz="1400" b="1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  <a:p>
            <a:pPr>
              <a:buFontTx/>
              <a:buNone/>
              <a:defRPr/>
            </a:pPr>
            <a:endParaRPr lang="hu-HU" sz="1400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Kép 5" descr="ikon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1412776"/>
            <a:ext cx="1224136" cy="1224136"/>
          </a:xfrm>
          <a:prstGeom prst="rect">
            <a:avLst/>
          </a:prstGeom>
        </p:spPr>
      </p:pic>
      <p:pic>
        <p:nvPicPr>
          <p:cNvPr id="8" name="Kép 7" descr="ikon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2564904"/>
            <a:ext cx="1260348" cy="1260348"/>
          </a:xfrm>
          <a:prstGeom prst="rect">
            <a:avLst/>
          </a:prstGeom>
        </p:spPr>
      </p:pic>
      <p:pic>
        <p:nvPicPr>
          <p:cNvPr id="10" name="Kép 9" descr="ikon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7544" y="3717032"/>
            <a:ext cx="1224136" cy="1224136"/>
          </a:xfrm>
          <a:prstGeom prst="rect">
            <a:avLst/>
          </a:prstGeom>
        </p:spPr>
      </p:pic>
      <p:pic>
        <p:nvPicPr>
          <p:cNvPr id="11" name="Kép 10" descr="ikon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7544" y="4869160"/>
            <a:ext cx="1224136" cy="1224136"/>
          </a:xfrm>
          <a:prstGeom prst="rect">
            <a:avLst/>
          </a:prstGeom>
        </p:spPr>
      </p:pic>
      <p:sp>
        <p:nvSpPr>
          <p:cNvPr id="12" name="Tartalom helye 4"/>
          <p:cNvSpPr txBox="1">
            <a:spLocks/>
          </p:cNvSpPr>
          <p:nvPr/>
        </p:nvSpPr>
        <p:spPr>
          <a:xfrm>
            <a:off x="1835696" y="1700808"/>
            <a:ext cx="6912768" cy="864096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hu-HU" sz="140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KÖLTSÉGMENTES</a:t>
            </a:r>
          </a:p>
          <a:p>
            <a:pPr marL="742950" marR="0" lvl="1" indent="-285750" algn="l" defTabSz="914400" rtl="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hu-HU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Extra költségek nélkül extra bevétel</a:t>
            </a:r>
            <a:br>
              <a:rPr kumimoji="0" lang="hu-HU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</a:br>
            <a:r>
              <a:rPr kumimoji="0" lang="hu-HU" sz="1400" b="1" i="0" u="none" strike="noStrike" kern="1200" cap="all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ÉRTÉKESÍTÉSI KÖLTSÉGEK CSÖKKENTÉSE</a:t>
            </a:r>
            <a:endParaRPr kumimoji="0" lang="hu-HU" sz="14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artalom helye 4"/>
          <p:cNvSpPr txBox="1">
            <a:spLocks/>
          </p:cNvSpPr>
          <p:nvPr/>
        </p:nvSpPr>
        <p:spPr>
          <a:xfrm>
            <a:off x="1835696" y="2852936"/>
            <a:ext cx="6707088" cy="864096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hu-HU" sz="1400" noProof="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GYORS</a:t>
            </a:r>
            <a:endParaRPr kumimoji="0" lang="hu-HU" sz="1400" b="0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742950" lvl="1" indent="-285750">
              <a:spcBef>
                <a:spcPct val="20000"/>
              </a:spcBef>
              <a:buFont typeface="Arial" pitchFamily="34" charset="0"/>
              <a:buChar char="–"/>
            </a:pPr>
            <a:r>
              <a:rPr lang="hu-HU" sz="14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Promóciók indítása rövid </a:t>
            </a:r>
            <a:r>
              <a:rPr lang="hu-HU" sz="1400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átfutási </a:t>
            </a:r>
            <a:r>
              <a:rPr lang="hu-HU" sz="14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idővel</a:t>
            </a:r>
          </a:p>
          <a:p>
            <a:pPr marL="742950" lvl="1" indent="-285750">
              <a:lnSpc>
                <a:spcPct val="150000"/>
              </a:lnSpc>
              <a:spcBef>
                <a:spcPct val="20000"/>
              </a:spcBef>
            </a:pPr>
            <a:r>
              <a:rPr lang="hu-HU" sz="1400" b="1" cap="all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hu-HU" sz="1400" b="1" cap="all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NEM </a:t>
            </a:r>
            <a:r>
              <a:rPr lang="hu-HU" sz="1400" b="1" cap="all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KELL HETEKRE ELŐRE FELÜLETET </a:t>
            </a:r>
            <a:r>
              <a:rPr lang="hu-HU" sz="1400" b="1" cap="all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FOGLALNI</a:t>
            </a:r>
            <a:endParaRPr kumimoji="0" lang="hu-HU" sz="1400" b="0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artalom helye 4"/>
          <p:cNvSpPr txBox="1">
            <a:spLocks/>
          </p:cNvSpPr>
          <p:nvPr/>
        </p:nvSpPr>
        <p:spPr>
          <a:xfrm>
            <a:off x="1835696" y="3933056"/>
            <a:ext cx="6707088" cy="10081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hu-HU" sz="14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EGYEDI</a:t>
            </a:r>
            <a:endParaRPr kumimoji="0" lang="hu-HU" sz="1400" b="0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742950" lvl="1" indent="-285750">
              <a:lnSpc>
                <a:spcPct val="150000"/>
              </a:lnSpc>
              <a:spcBef>
                <a:spcPct val="20000"/>
              </a:spcBef>
              <a:buFont typeface="Arial" pitchFamily="34" charset="0"/>
              <a:buChar char="–"/>
            </a:pPr>
            <a:r>
              <a:rPr lang="hu-HU" sz="14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Kuponok saját </a:t>
            </a:r>
            <a:r>
              <a:rPr lang="hu-HU" sz="1400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logóval, cégnévvel, és egyéb </a:t>
            </a:r>
            <a:r>
              <a:rPr lang="hu-HU" sz="14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információkkal láthatók el.</a:t>
            </a:r>
            <a:br>
              <a:rPr lang="hu-HU" sz="14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</a:br>
            <a:r>
              <a:rPr lang="hu-HU" sz="1400" b="1" cap="all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SZEMÉLYRE SZABOTT, MÁRKAÉRTÉKET TARTALMAZÓ </a:t>
            </a:r>
            <a:r>
              <a:rPr lang="hu-HU" sz="1400" b="1" cap="all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KUPON</a:t>
            </a:r>
            <a:endParaRPr kumimoji="0" lang="hu-HU" sz="1400" b="0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artalom helye 4"/>
          <p:cNvSpPr txBox="1">
            <a:spLocks/>
          </p:cNvSpPr>
          <p:nvPr/>
        </p:nvSpPr>
        <p:spPr>
          <a:xfrm>
            <a:off x="1907704" y="5085184"/>
            <a:ext cx="6707088" cy="10081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hu-HU" sz="14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RUGALMAS</a:t>
            </a:r>
            <a:endParaRPr kumimoji="0" lang="hu-HU" sz="1400" b="0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742950" lvl="1" indent="-285750">
              <a:lnSpc>
                <a:spcPct val="160000"/>
              </a:lnSpc>
              <a:spcBef>
                <a:spcPct val="20000"/>
              </a:spcBef>
              <a:buFont typeface="Arial" pitchFamily="34" charset="0"/>
              <a:buChar char="–"/>
            </a:pPr>
            <a:r>
              <a:rPr lang="hu-HU" sz="14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Az ajánlatokat a hirdető partner saját </a:t>
            </a:r>
            <a:r>
              <a:rPr lang="hu-HU" sz="1400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maga töltheti </a:t>
            </a:r>
            <a:r>
              <a:rPr lang="hu-HU" sz="14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fel.</a:t>
            </a:r>
            <a:br>
              <a:rPr lang="hu-HU" sz="14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</a:br>
            <a:r>
              <a:rPr lang="hu-HU" sz="1400" b="1" cap="all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GYORS ÉS EGYSZERŰ ADMINISZTRÁCIÓS </a:t>
            </a:r>
            <a:r>
              <a:rPr lang="hu-HU" sz="1400" b="1" cap="all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fOLYAMAt</a:t>
            </a:r>
            <a:r>
              <a:rPr lang="hu-HU" sz="14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hu-HU" sz="14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</a:br>
            <a:endParaRPr kumimoji="0" lang="hu-HU" sz="1400" b="0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/>
          </p:cNvSpPr>
          <p:nvPr>
            <p:ph type="title" idx="4294967295"/>
          </p:nvPr>
        </p:nvSpPr>
        <p:spPr>
          <a:xfrm>
            <a:off x="457200" y="341784"/>
            <a:ext cx="8229600" cy="1143000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 fontScale="90000"/>
          </a:bodyPr>
          <a:lstStyle/>
          <a:p>
            <a:pPr algn="r"/>
            <a:r>
              <a:rPr lang="hu-HU" sz="2700" dirty="0" smtClean="0">
                <a:latin typeface="Arial" pitchFamily="34" charset="0"/>
                <a:cs typeface="Arial" pitchFamily="34" charset="0"/>
              </a:rPr>
              <a:t>FŐGÁZ Extra</a:t>
            </a:r>
            <a:r>
              <a:rPr lang="hu-HU" dirty="0" smtClean="0"/>
              <a:t/>
            </a:r>
            <a:br>
              <a:rPr lang="hu-HU" dirty="0" smtClean="0"/>
            </a:br>
            <a:endParaRPr lang="hu-HU" dirty="0" smtClean="0"/>
          </a:p>
        </p:txBody>
      </p:sp>
      <p:sp>
        <p:nvSpPr>
          <p:cNvPr id="60419" name="Rectangle 3"/>
          <p:cNvSpPr>
            <a:spLocks noGrp="1"/>
          </p:cNvSpPr>
          <p:nvPr>
            <p:ph type="body" idx="4294967295"/>
          </p:nvPr>
        </p:nvSpPr>
        <p:spPr>
          <a:xfrm>
            <a:off x="468313" y="836613"/>
            <a:ext cx="8280151" cy="792187"/>
          </a:xfrm>
        </p:spPr>
        <p:txBody>
          <a:bodyPr>
            <a:normAutofit/>
          </a:bodyPr>
          <a:lstStyle/>
          <a:p>
            <a:pPr>
              <a:buFontTx/>
              <a:buNone/>
              <a:defRPr/>
            </a:pPr>
            <a:endParaRPr lang="hu-HU" sz="1400" b="1" cap="all" dirty="0" smtClean="0">
              <a:solidFill>
                <a:schemeClr val="accent1"/>
              </a:solidFill>
              <a:latin typeface="Arial" pitchFamily="34" charset="0"/>
              <a:cs typeface="Arial" pitchFamily="34" charset="0"/>
              <a:sym typeface="Wingdings 3"/>
            </a:endParaRPr>
          </a:p>
          <a:p>
            <a:pPr>
              <a:buFont typeface="Wingdings 3"/>
              <a:buChar char=""/>
              <a:defRPr/>
            </a:pPr>
            <a:r>
              <a:rPr lang="hu-HU" sz="1400" b="1" cap="all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  <a:sym typeface="Wingdings 3"/>
              </a:rPr>
              <a:t>Előny a partnereknél…</a:t>
            </a:r>
            <a:endParaRPr lang="hu-HU" sz="1400" b="1" cap="all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  <a:defRPr/>
            </a:pPr>
            <a:endParaRPr lang="hu-HU" sz="1400" b="1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  <a:defRPr/>
            </a:pPr>
            <a:endParaRPr lang="hu-HU" sz="1400" b="1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  <a:p>
            <a:pPr>
              <a:buFontTx/>
              <a:buNone/>
              <a:defRPr/>
            </a:pPr>
            <a:endParaRPr lang="hu-HU" sz="1400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6" name="Kép 15" descr="ikon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1412776"/>
            <a:ext cx="1296144" cy="1296144"/>
          </a:xfrm>
          <a:prstGeom prst="rect">
            <a:avLst/>
          </a:prstGeom>
        </p:spPr>
      </p:pic>
      <p:pic>
        <p:nvPicPr>
          <p:cNvPr id="17" name="Kép 16" descr="ikon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2564904"/>
            <a:ext cx="1332356" cy="1332356"/>
          </a:xfrm>
          <a:prstGeom prst="rect">
            <a:avLst/>
          </a:prstGeom>
        </p:spPr>
      </p:pic>
      <p:pic>
        <p:nvPicPr>
          <p:cNvPr id="18" name="Kép 17" descr="ikon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7544" y="3789040"/>
            <a:ext cx="1332356" cy="1332356"/>
          </a:xfrm>
          <a:prstGeom prst="rect">
            <a:avLst/>
          </a:prstGeom>
        </p:spPr>
      </p:pic>
      <p:pic>
        <p:nvPicPr>
          <p:cNvPr id="19" name="Kép 18" descr="ikon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7544" y="5157192"/>
            <a:ext cx="1296144" cy="1296144"/>
          </a:xfrm>
          <a:prstGeom prst="rect">
            <a:avLst/>
          </a:prstGeom>
        </p:spPr>
      </p:pic>
      <p:sp>
        <p:nvSpPr>
          <p:cNvPr id="20" name="Tartalom helye 4"/>
          <p:cNvSpPr txBox="1">
            <a:spLocks/>
          </p:cNvSpPr>
          <p:nvPr/>
        </p:nvSpPr>
        <p:spPr>
          <a:xfrm>
            <a:off x="1691680" y="1628800"/>
            <a:ext cx="6984776" cy="864096"/>
          </a:xfrm>
          <a:prstGeom prst="rect">
            <a:avLst/>
          </a:prstGeom>
        </p:spPr>
        <p:txBody>
          <a:bodyPr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hu-HU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HITELES</a:t>
            </a:r>
          </a:p>
          <a:p>
            <a:pPr marL="742950" marR="0" lvl="1" indent="-285750" algn="l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hu-HU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A cég ismertségének növelése a FŐGÁZ márkához kapcsolódva. </a:t>
            </a:r>
            <a:br>
              <a:rPr kumimoji="0" lang="hu-HU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</a:br>
            <a:r>
              <a:rPr kumimoji="0" lang="hu-HU" sz="1400" b="1" i="0" u="none" strike="noStrike" kern="1200" cap="all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KOMOLY, HITELES KOMMUNIKÁCIÓ</a:t>
            </a:r>
            <a:endParaRPr kumimoji="0" lang="hu-HU" sz="14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Tartalom helye 4"/>
          <p:cNvSpPr txBox="1">
            <a:spLocks/>
          </p:cNvSpPr>
          <p:nvPr/>
        </p:nvSpPr>
        <p:spPr>
          <a:xfrm>
            <a:off x="1691680" y="2708920"/>
            <a:ext cx="7128792" cy="12241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hu-HU" sz="1400" noProof="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ÚJ ÉRTÉKESÍTÉSI CSATORNA</a:t>
            </a:r>
            <a:endParaRPr kumimoji="0" lang="hu-HU" sz="1400" b="0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742950" lvl="1" indent="-285750">
              <a:lnSpc>
                <a:spcPct val="150000"/>
              </a:lnSpc>
              <a:spcBef>
                <a:spcPct val="20000"/>
              </a:spcBef>
              <a:buFont typeface="Arial" pitchFamily="34" charset="0"/>
              <a:buChar char="–"/>
            </a:pPr>
            <a:r>
              <a:rPr lang="hu-HU" sz="14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Olyan </a:t>
            </a:r>
            <a:r>
              <a:rPr lang="hu-HU" sz="1400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ügyfeleket is megszólíthat, akiket </a:t>
            </a:r>
            <a:r>
              <a:rPr lang="hu-HU" sz="14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saját </a:t>
            </a:r>
            <a:r>
              <a:rPr lang="hu-HU" sz="1400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csatornáin nem érhet el.</a:t>
            </a:r>
            <a:r>
              <a:rPr lang="hu-HU" sz="14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hu-HU" sz="14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</a:br>
            <a:r>
              <a:rPr lang="hu-HU" sz="1400" b="1" cap="all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ÜGYFÉLSZÁM NÖVELÉS</a:t>
            </a:r>
            <a:endParaRPr kumimoji="0" lang="hu-HU" sz="1400" b="0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Tartalom helye 4"/>
          <p:cNvSpPr txBox="1">
            <a:spLocks/>
          </p:cNvSpPr>
          <p:nvPr/>
        </p:nvSpPr>
        <p:spPr>
          <a:xfrm>
            <a:off x="1691680" y="4077072"/>
            <a:ext cx="6984776" cy="10081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hu-HU" sz="14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800 000 ÚJ ÜGYFÉL</a:t>
            </a:r>
            <a:endParaRPr kumimoji="0" lang="hu-HU" sz="1400" b="0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742950" lvl="1" indent="-285750">
              <a:lnSpc>
                <a:spcPct val="150000"/>
              </a:lnSpc>
              <a:spcBef>
                <a:spcPct val="20000"/>
              </a:spcBef>
              <a:buFont typeface="Arial" pitchFamily="34" charset="0"/>
              <a:buChar char="–"/>
            </a:pPr>
            <a:r>
              <a:rPr lang="hu-HU" sz="14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Márkaismertség növelése.</a:t>
            </a:r>
            <a:br>
              <a:rPr lang="hu-HU" sz="14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</a:br>
            <a:r>
              <a:rPr lang="hu-HU" sz="1400" b="1" cap="all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ÁRBEVÉTEL GYARAPODÁS</a:t>
            </a:r>
            <a:endParaRPr kumimoji="0" lang="hu-HU" sz="1400" b="0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Tartalom helye 4"/>
          <p:cNvSpPr txBox="1">
            <a:spLocks/>
          </p:cNvSpPr>
          <p:nvPr/>
        </p:nvSpPr>
        <p:spPr>
          <a:xfrm>
            <a:off x="1691680" y="5373216"/>
            <a:ext cx="6840760" cy="1152128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hu-HU" sz="5600" noProof="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MÉRHETŐ</a:t>
            </a:r>
            <a:endParaRPr kumimoji="0" lang="hu-HU" sz="5600" b="0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742950" lvl="1" indent="-285750">
              <a:lnSpc>
                <a:spcPct val="170000"/>
              </a:lnSpc>
              <a:spcBef>
                <a:spcPct val="20000"/>
              </a:spcBef>
              <a:buFont typeface="Arial" pitchFamily="34" charset="0"/>
              <a:buChar char="–"/>
            </a:pPr>
            <a:r>
              <a:rPr lang="hu-HU" sz="5600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Automatikus, díjmentes kimutatásainkkal </a:t>
            </a:r>
            <a:r>
              <a:rPr lang="hu-HU" sz="56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a kuponletöltések követhetők.</a:t>
            </a:r>
            <a:br>
              <a:rPr lang="hu-HU" sz="56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</a:br>
            <a:r>
              <a:rPr lang="hu-HU" sz="5600" b="1" cap="all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A CSATORNA ÉRTÉKÉNEK PONTOS </a:t>
            </a:r>
            <a:r>
              <a:rPr lang="hu-HU" sz="5600" b="1" cap="all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ISMERETE</a:t>
            </a:r>
            <a:r>
              <a:rPr lang="hu-HU" sz="1600" dirty="0" smtClean="0">
                <a:solidFill>
                  <a:srgbClr val="0070C0"/>
                </a:solidFill>
              </a:rPr>
              <a:t/>
            </a:r>
            <a:br>
              <a:rPr lang="hu-HU" sz="1600" dirty="0" smtClean="0">
                <a:solidFill>
                  <a:srgbClr val="0070C0"/>
                </a:solidFill>
              </a:rPr>
            </a:br>
            <a:endParaRPr kumimoji="0" lang="hu-HU" sz="1600" b="0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/>
          </p:cNvSpPr>
          <p:nvPr>
            <p:ph type="title" idx="4294967295"/>
          </p:nvPr>
        </p:nvSpPr>
        <p:spPr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 fontScale="90000"/>
          </a:bodyPr>
          <a:lstStyle/>
          <a:p>
            <a:pPr algn="r"/>
            <a:r>
              <a:rPr lang="hu-HU" sz="2700" dirty="0" smtClean="0">
                <a:latin typeface="Arial" pitchFamily="34" charset="0"/>
                <a:cs typeface="Arial" pitchFamily="34" charset="0"/>
              </a:rPr>
              <a:t>FŐGÁZ Extra</a:t>
            </a:r>
            <a:r>
              <a:rPr lang="hu-HU" dirty="0" smtClean="0"/>
              <a:t/>
            </a:r>
            <a:br>
              <a:rPr lang="hu-HU" dirty="0" smtClean="0"/>
            </a:br>
            <a:endParaRPr lang="hu-HU" dirty="0" smtClean="0"/>
          </a:p>
        </p:txBody>
      </p:sp>
      <p:sp>
        <p:nvSpPr>
          <p:cNvPr id="60419" name="Rectangle 3"/>
          <p:cNvSpPr>
            <a:spLocks noGrp="1"/>
          </p:cNvSpPr>
          <p:nvPr>
            <p:ph type="body" idx="4294967295"/>
          </p:nvPr>
        </p:nvSpPr>
        <p:spPr>
          <a:xfrm>
            <a:off x="468313" y="836613"/>
            <a:ext cx="8280151" cy="792187"/>
          </a:xfrm>
        </p:spPr>
        <p:txBody>
          <a:bodyPr>
            <a:normAutofit/>
          </a:bodyPr>
          <a:lstStyle/>
          <a:p>
            <a:pPr>
              <a:buFontTx/>
              <a:buNone/>
              <a:defRPr/>
            </a:pPr>
            <a:endParaRPr lang="hu-HU" sz="1400" b="1" cap="all" dirty="0" smtClean="0">
              <a:solidFill>
                <a:schemeClr val="accent1"/>
              </a:solidFill>
              <a:latin typeface="Arial" pitchFamily="34" charset="0"/>
              <a:cs typeface="Arial" pitchFamily="34" charset="0"/>
              <a:sym typeface="Wingdings 3"/>
            </a:endParaRPr>
          </a:p>
          <a:p>
            <a:pPr>
              <a:buFont typeface="Wingdings 3"/>
              <a:buChar char=""/>
              <a:defRPr/>
            </a:pPr>
            <a:r>
              <a:rPr lang="hu-HU" sz="1400" b="1" cap="all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  <a:sym typeface="Wingdings 3"/>
              </a:rPr>
              <a:t>Előny a </a:t>
            </a:r>
            <a:r>
              <a:rPr lang="hu-HU" sz="1400" b="1" cap="all" dirty="0" err="1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  <a:sym typeface="Wingdings 3"/>
              </a:rPr>
              <a:t>FŐGÁZ-nál</a:t>
            </a:r>
            <a:r>
              <a:rPr lang="hu-HU" sz="1400" b="1" cap="all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  <a:sym typeface="Wingdings 3"/>
              </a:rPr>
              <a:t> is…</a:t>
            </a:r>
            <a:endParaRPr lang="hu-HU" sz="1400" b="1" cap="all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  <a:defRPr/>
            </a:pPr>
            <a:endParaRPr lang="hu-HU" sz="1400" b="1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  <a:defRPr/>
            </a:pPr>
            <a:endParaRPr lang="hu-HU" sz="1400" b="1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  <a:p>
            <a:pPr>
              <a:buFontTx/>
              <a:buNone/>
              <a:defRPr/>
            </a:pPr>
            <a:endParaRPr lang="hu-HU" sz="1400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artalom helye 2"/>
          <p:cNvSpPr txBox="1">
            <a:spLocks/>
          </p:cNvSpPr>
          <p:nvPr/>
        </p:nvSpPr>
        <p:spPr>
          <a:xfrm>
            <a:off x="457200" y="1600200"/>
            <a:ext cx="3898776" cy="2836912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hu-HU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Egy lojalitásprogram</a:t>
            </a:r>
            <a:r>
              <a:rPr kumimoji="0" lang="hu-HU" sz="1400" b="0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a B2B és a B2C szegmensnek.</a:t>
            </a:r>
            <a:endParaRPr kumimoji="0" lang="hu-HU" sz="1400" b="0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hu-HU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A tudatos ügyfeleket alacsony költségek mellett, célzottan éri el.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hu-HU" sz="14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Adatkezelési nyilatkozatok és reklámkezelési hozzájárulások beszerzése költségmentesen.</a:t>
            </a:r>
            <a:endParaRPr kumimoji="0" lang="hu-HU" sz="1400" b="0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hu-HU" sz="2500" b="1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hu-HU" sz="2500" b="0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hu-HU" sz="2500" b="0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" name="Kép 5" descr="fogaz-extra-partnereinknek-240px_072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99992" y="3316945"/>
            <a:ext cx="4644008" cy="35410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/>
          </p:cNvSpPr>
          <p:nvPr>
            <p:ph type="title" idx="4294967295"/>
          </p:nvPr>
        </p:nvSpPr>
        <p:spPr>
          <a:xfrm>
            <a:off x="457200" y="332656"/>
            <a:ext cx="8229600" cy="1143000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 fontScale="90000"/>
          </a:bodyPr>
          <a:lstStyle/>
          <a:p>
            <a:pPr algn="r"/>
            <a:r>
              <a:rPr lang="hu-HU" sz="2700" dirty="0" smtClean="0">
                <a:latin typeface="Arial" pitchFamily="34" charset="0"/>
                <a:cs typeface="Arial" pitchFamily="34" charset="0"/>
              </a:rPr>
              <a:t>FŐGÁZ Extra</a:t>
            </a:r>
            <a:r>
              <a:rPr lang="hu-HU" dirty="0" smtClean="0"/>
              <a:t/>
            </a:r>
            <a:br>
              <a:rPr lang="hu-HU" dirty="0" smtClean="0"/>
            </a:br>
            <a:endParaRPr lang="hu-HU" dirty="0" smtClean="0"/>
          </a:p>
        </p:txBody>
      </p:sp>
      <p:sp>
        <p:nvSpPr>
          <p:cNvPr id="60419" name="Rectangle 3"/>
          <p:cNvSpPr>
            <a:spLocks noGrp="1"/>
          </p:cNvSpPr>
          <p:nvPr>
            <p:ph type="body" idx="4294967295"/>
          </p:nvPr>
        </p:nvSpPr>
        <p:spPr>
          <a:xfrm>
            <a:off x="468313" y="836613"/>
            <a:ext cx="8280151" cy="792187"/>
          </a:xfrm>
        </p:spPr>
        <p:txBody>
          <a:bodyPr>
            <a:normAutofit/>
          </a:bodyPr>
          <a:lstStyle/>
          <a:p>
            <a:pPr>
              <a:buFontTx/>
              <a:buNone/>
              <a:defRPr/>
            </a:pPr>
            <a:endParaRPr lang="hu-HU" sz="1400" b="1" cap="all" dirty="0" smtClean="0">
              <a:solidFill>
                <a:schemeClr val="accent1"/>
              </a:solidFill>
              <a:latin typeface="Arial" pitchFamily="34" charset="0"/>
              <a:cs typeface="Arial" pitchFamily="34" charset="0"/>
              <a:sym typeface="Wingdings 3"/>
            </a:endParaRPr>
          </a:p>
          <a:p>
            <a:pPr>
              <a:buFont typeface="Wingdings 3"/>
              <a:buChar char=""/>
              <a:defRPr/>
            </a:pPr>
            <a:r>
              <a:rPr lang="hu-HU" sz="1400" b="1" cap="all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  <a:sym typeface="Wingdings 3"/>
              </a:rPr>
              <a:t>A FŐGÁZ Extra Partnerség két alapfeltétele</a:t>
            </a:r>
            <a:endParaRPr lang="hu-HU" sz="1400" b="1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  <a:p>
            <a:pPr>
              <a:buFontTx/>
              <a:buNone/>
              <a:defRPr/>
            </a:pPr>
            <a:endParaRPr lang="hu-HU" sz="1400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artalom helye 2"/>
          <p:cNvSpPr txBox="1">
            <a:spLocks/>
          </p:cNvSpPr>
          <p:nvPr/>
        </p:nvSpPr>
        <p:spPr>
          <a:xfrm>
            <a:off x="755576" y="1916832"/>
            <a:ext cx="3610744" cy="2332855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hu-HU" sz="14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A FŐGÁZ ügyfele legyen.</a:t>
            </a:r>
            <a:endParaRPr kumimoji="0" lang="hu-HU" sz="1400" b="0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hu-HU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A kedvezményes ajánlat mértéke</a:t>
            </a:r>
            <a:r>
              <a:rPr kumimoji="0" lang="hu-HU" sz="1400" b="0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legalább akkora legyen, mint a piacon nyilvánosan meghirdetett ajánlatinak bármelyike.</a:t>
            </a:r>
            <a:endParaRPr kumimoji="0" lang="hu-HU" sz="1400" b="0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hu-HU" sz="2500" b="0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4" name="Kép 13" descr="zacsi_matricakka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76056" y="1556792"/>
            <a:ext cx="4017264" cy="5269992"/>
          </a:xfrm>
          <a:prstGeom prst="rect">
            <a:avLst/>
          </a:prstGeom>
        </p:spPr>
      </p:pic>
      <p:pic>
        <p:nvPicPr>
          <p:cNvPr id="15" name="Kép 14" descr="FE_logo_ok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7" y="4077072"/>
            <a:ext cx="3830074" cy="236576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/>
          </p:cNvSpPr>
          <p:nvPr>
            <p:ph type="title" idx="4294967295"/>
          </p:nvPr>
        </p:nvSpPr>
        <p:spPr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 fontScale="90000"/>
          </a:bodyPr>
          <a:lstStyle/>
          <a:p>
            <a:pPr algn="r"/>
            <a:r>
              <a:rPr lang="hu-HU" sz="2700" dirty="0" smtClean="0">
                <a:latin typeface="Arial" pitchFamily="34" charset="0"/>
                <a:cs typeface="Arial" pitchFamily="34" charset="0"/>
              </a:rPr>
              <a:t>FŐGÁZ Extra</a:t>
            </a:r>
            <a:r>
              <a:rPr lang="hu-HU" dirty="0" smtClean="0"/>
              <a:t/>
            </a:r>
            <a:br>
              <a:rPr lang="hu-HU" dirty="0" smtClean="0"/>
            </a:br>
            <a:endParaRPr lang="hu-HU" dirty="0" smtClean="0"/>
          </a:p>
        </p:txBody>
      </p:sp>
      <p:sp>
        <p:nvSpPr>
          <p:cNvPr id="60419" name="Rectangle 3"/>
          <p:cNvSpPr>
            <a:spLocks noGrp="1"/>
          </p:cNvSpPr>
          <p:nvPr>
            <p:ph type="body" idx="4294967295"/>
          </p:nvPr>
        </p:nvSpPr>
        <p:spPr>
          <a:xfrm>
            <a:off x="468313" y="836613"/>
            <a:ext cx="8280151" cy="792187"/>
          </a:xfrm>
        </p:spPr>
        <p:txBody>
          <a:bodyPr>
            <a:normAutofit/>
          </a:bodyPr>
          <a:lstStyle/>
          <a:p>
            <a:pPr>
              <a:buFontTx/>
              <a:buNone/>
              <a:defRPr/>
            </a:pPr>
            <a:endParaRPr lang="hu-HU" sz="1400" b="1" cap="all" dirty="0" smtClean="0">
              <a:solidFill>
                <a:schemeClr val="accent1"/>
              </a:solidFill>
              <a:latin typeface="Arial" pitchFamily="34" charset="0"/>
              <a:cs typeface="Arial" pitchFamily="34" charset="0"/>
              <a:sym typeface="Wingdings 3"/>
            </a:endParaRPr>
          </a:p>
          <a:p>
            <a:pPr>
              <a:buFont typeface="Wingdings 3"/>
              <a:buChar char=""/>
              <a:defRPr/>
            </a:pPr>
            <a:r>
              <a:rPr lang="hu-HU" sz="1400" b="1" cap="all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  <a:sym typeface="Wingdings 3"/>
              </a:rPr>
              <a:t>Miben más, mint a többi kuponos oldal?</a:t>
            </a:r>
            <a:endParaRPr lang="hu-HU" sz="1400" b="1" cap="all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  <a:defRPr/>
            </a:pPr>
            <a:endParaRPr lang="hu-HU" sz="1400" b="1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  <a:defRPr/>
            </a:pPr>
            <a:endParaRPr lang="hu-HU" sz="1400" b="1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  <a:p>
            <a:pPr>
              <a:buFontTx/>
              <a:buNone/>
              <a:defRPr/>
            </a:pPr>
            <a:endParaRPr lang="hu-HU" sz="1400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artalom helye 2"/>
          <p:cNvSpPr txBox="1">
            <a:spLocks/>
          </p:cNvSpPr>
          <p:nvPr/>
        </p:nvSpPr>
        <p:spPr>
          <a:xfrm>
            <a:off x="817240" y="1600200"/>
            <a:ext cx="7931224" cy="2836912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kumimoji="0" lang="hu-HU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Az oldal mindenki számára nyitott, kupon </a:t>
            </a:r>
            <a:r>
              <a:rPr lang="hu-HU" sz="14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letöltésre azonban csak a FŐGÁZ ügyfeleinek van lehetősége.</a:t>
            </a:r>
          </a:p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hu-HU" sz="14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Ingyenes a kedvezményt igénybe vevőnek.</a:t>
            </a:r>
          </a:p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hu-HU" sz="14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Ingyenes a hirdető partnernek, nincs jutalék.</a:t>
            </a:r>
          </a:p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hu-HU" sz="14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Az oldalon nem történik pénzmozgás.</a:t>
            </a:r>
          </a:p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hu-HU" sz="14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Image növelés – FŐGÁZ </a:t>
            </a:r>
            <a:r>
              <a:rPr lang="hu-HU" sz="14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brand</a:t>
            </a:r>
            <a:r>
              <a:rPr lang="hu-HU" sz="14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mellett megjelenés</a:t>
            </a:r>
          </a:p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hu-HU" sz="14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A partner ajánlatait saját csatornáinkon folyamatosan hirdetjük.</a:t>
            </a:r>
            <a:endParaRPr kumimoji="0" lang="hu-HU" sz="2500" b="0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hu-HU" sz="2500" b="0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/>
          </p:cNvSpPr>
          <p:nvPr>
            <p:ph type="title" idx="4294967295"/>
          </p:nvPr>
        </p:nvSpPr>
        <p:spPr>
          <a:xfrm>
            <a:off x="457200" y="341784"/>
            <a:ext cx="8229600" cy="1143000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 fontScale="90000"/>
          </a:bodyPr>
          <a:lstStyle/>
          <a:p>
            <a:pPr algn="r"/>
            <a:r>
              <a:rPr lang="hu-HU" sz="2700" dirty="0" smtClean="0">
                <a:latin typeface="Arial" pitchFamily="34" charset="0"/>
                <a:cs typeface="Arial" pitchFamily="34" charset="0"/>
              </a:rPr>
              <a:t>FŐGÁZ Extra</a:t>
            </a:r>
            <a:r>
              <a:rPr lang="hu-HU" dirty="0" smtClean="0"/>
              <a:t/>
            </a:r>
            <a:br>
              <a:rPr lang="hu-HU" dirty="0" smtClean="0"/>
            </a:br>
            <a:endParaRPr lang="hu-HU" dirty="0" smtClean="0"/>
          </a:p>
        </p:txBody>
      </p:sp>
      <p:sp>
        <p:nvSpPr>
          <p:cNvPr id="60419" name="Rectangle 3"/>
          <p:cNvSpPr>
            <a:spLocks noGrp="1"/>
          </p:cNvSpPr>
          <p:nvPr>
            <p:ph type="body" idx="4294967295"/>
          </p:nvPr>
        </p:nvSpPr>
        <p:spPr>
          <a:xfrm>
            <a:off x="468313" y="836613"/>
            <a:ext cx="8280151" cy="792187"/>
          </a:xfrm>
        </p:spPr>
        <p:txBody>
          <a:bodyPr>
            <a:normAutofit/>
          </a:bodyPr>
          <a:lstStyle/>
          <a:p>
            <a:pPr>
              <a:buFontTx/>
              <a:buNone/>
              <a:defRPr/>
            </a:pPr>
            <a:endParaRPr lang="hu-HU" sz="1400" b="1" cap="all" dirty="0" smtClean="0">
              <a:solidFill>
                <a:schemeClr val="accent1"/>
              </a:solidFill>
              <a:latin typeface="Arial" pitchFamily="34" charset="0"/>
              <a:cs typeface="Arial" pitchFamily="34" charset="0"/>
              <a:sym typeface="Wingdings 3"/>
            </a:endParaRPr>
          </a:p>
          <a:p>
            <a:pPr>
              <a:buFont typeface="Wingdings 3"/>
              <a:buChar char=""/>
              <a:defRPr/>
            </a:pPr>
            <a:r>
              <a:rPr lang="hu-HU" sz="1400" b="1" cap="all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  <a:sym typeface="Wingdings 3"/>
              </a:rPr>
              <a:t>Marketing kommunikációs támogatás</a:t>
            </a:r>
            <a:endParaRPr lang="hu-HU" sz="1400" b="1" cap="all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  <a:defRPr/>
            </a:pPr>
            <a:endParaRPr lang="hu-HU" sz="1400" b="1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  <a:defRPr/>
            </a:pPr>
            <a:endParaRPr lang="hu-HU" sz="1400" b="1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  <a:p>
            <a:pPr>
              <a:buFontTx/>
              <a:buNone/>
              <a:defRPr/>
            </a:pPr>
            <a:endParaRPr lang="hu-HU" sz="1400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artalom helye 2"/>
          <p:cNvSpPr txBox="1">
            <a:spLocks/>
          </p:cNvSpPr>
          <p:nvPr/>
        </p:nvSpPr>
        <p:spPr>
          <a:xfrm>
            <a:off x="817240" y="1196752"/>
            <a:ext cx="4762872" cy="2476872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endParaRPr lang="hu-HU" sz="1600" dirty="0" smtClean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hu-HU" sz="16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E-h</a:t>
            </a:r>
            <a:r>
              <a:rPr lang="hu-HU" sz="15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írlevelek heti rendszerességgel</a:t>
            </a:r>
          </a:p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hu-HU" sz="1500" u="sng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  <a:hlinkClick r:id="rId2"/>
              </a:rPr>
              <a:t>www.fogaz.hu</a:t>
            </a:r>
            <a:endParaRPr lang="hu-HU" sz="1500" u="sng" dirty="0" smtClean="0">
              <a:solidFill>
                <a:schemeClr val="tx2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hu-HU" sz="15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Online ügyfélszolgálaton bannerek, promóciók</a:t>
            </a:r>
          </a:p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hu-HU" sz="15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Folyamatos megjelenés a számlán és </a:t>
            </a:r>
            <a:r>
              <a:rPr lang="hu-HU" sz="15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hu-HU" sz="15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</a:br>
            <a:r>
              <a:rPr lang="hu-HU" sz="15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a </a:t>
            </a:r>
            <a:r>
              <a:rPr lang="hu-HU" sz="15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számlaborítékon</a:t>
            </a:r>
          </a:p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hu-HU" sz="15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Számla melletti hírlevél megjelenések</a:t>
            </a:r>
          </a:p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hu-HU" sz="15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FŐGÁZ Magazin</a:t>
            </a:r>
          </a:p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hu-HU" sz="15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Dolgozói promóciók</a:t>
            </a:r>
          </a:p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endParaRPr lang="hu-HU" sz="1500" dirty="0" smtClean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hu-HU" sz="2500" b="0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7881" y="980728"/>
            <a:ext cx="3000814" cy="57043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3529330"/>
            <a:ext cx="4754904" cy="31400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/>
          </p:cNvSpPr>
          <p:nvPr>
            <p:ph type="title" idx="4294967295"/>
          </p:nvPr>
        </p:nvSpPr>
        <p:spPr>
          <a:xfrm>
            <a:off x="457200" y="341784"/>
            <a:ext cx="8229600" cy="1143000"/>
          </a:xfr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 fontScale="90000"/>
          </a:bodyPr>
          <a:lstStyle/>
          <a:p>
            <a:pPr algn="r"/>
            <a:r>
              <a:rPr lang="hu-HU" sz="2700" dirty="0" smtClean="0">
                <a:latin typeface="Arial" pitchFamily="34" charset="0"/>
                <a:cs typeface="Arial" pitchFamily="34" charset="0"/>
              </a:rPr>
              <a:t>FŐGÁZ Extra</a:t>
            </a:r>
            <a:r>
              <a:rPr lang="hu-HU" dirty="0" smtClean="0"/>
              <a:t/>
            </a:r>
            <a:br>
              <a:rPr lang="hu-HU" dirty="0" smtClean="0"/>
            </a:br>
            <a:endParaRPr lang="hu-HU" dirty="0" smtClean="0"/>
          </a:p>
        </p:txBody>
      </p:sp>
      <p:sp>
        <p:nvSpPr>
          <p:cNvPr id="60419" name="Rectangle 3"/>
          <p:cNvSpPr>
            <a:spLocks noGrp="1"/>
          </p:cNvSpPr>
          <p:nvPr>
            <p:ph type="body" idx="4294967295"/>
          </p:nvPr>
        </p:nvSpPr>
        <p:spPr>
          <a:xfrm>
            <a:off x="467544" y="1916832"/>
            <a:ext cx="8280151" cy="2304256"/>
          </a:xfrm>
        </p:spPr>
        <p:txBody>
          <a:bodyPr>
            <a:noAutofit/>
          </a:bodyPr>
          <a:lstStyle/>
          <a:p>
            <a:pPr>
              <a:buNone/>
              <a:defRPr/>
            </a:pPr>
            <a:endParaRPr lang="hu-HU" sz="3000" b="1" cap="all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  <a:defRPr/>
            </a:pPr>
            <a:endParaRPr lang="hu-HU" sz="3000" b="1" cap="all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None/>
              <a:defRPr/>
            </a:pPr>
            <a:r>
              <a:rPr lang="hu-HU" sz="3000" b="1" cap="all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Köszönöm a Figyelmet!</a:t>
            </a:r>
          </a:p>
          <a:p>
            <a:pPr>
              <a:buFont typeface="Arial" pitchFamily="34" charset="0"/>
              <a:buChar char="•"/>
              <a:defRPr/>
            </a:pPr>
            <a:endParaRPr lang="hu-HU" sz="3000" b="1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  <a:defRPr/>
            </a:pPr>
            <a:endParaRPr lang="hu-HU" sz="3000" b="1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  <a:p>
            <a:pPr>
              <a:buFontTx/>
              <a:buNone/>
              <a:defRPr/>
            </a:pPr>
            <a:endParaRPr lang="hu-HU" sz="3000" dirty="0" smtClean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artalom helye 2"/>
          <p:cNvSpPr txBox="1">
            <a:spLocks/>
          </p:cNvSpPr>
          <p:nvPr/>
        </p:nvSpPr>
        <p:spPr>
          <a:xfrm>
            <a:off x="457200" y="1268760"/>
            <a:ext cx="8229600" cy="5256584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hu-HU" sz="2500" b="0" i="0" u="none" strike="noStrike" kern="1200" cap="none" spc="0" normalizeH="0" baseline="0" noProof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hu-HU" sz="2500" b="0" i="0" u="none" strike="noStrike" kern="1200" cap="none" spc="0" normalizeH="0" baseline="0" noProof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hu-HU" sz="2500" b="0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1149</TotalTime>
  <Words>473</Words>
  <Application>Microsoft Office PowerPoint</Application>
  <PresentationFormat>Diavetítés a képernyőre (4:3 oldalarány)</PresentationFormat>
  <Paragraphs>142</Paragraphs>
  <Slides>22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22</vt:i4>
      </vt:variant>
    </vt:vector>
  </HeadingPairs>
  <TitlesOfParts>
    <vt:vector size="23" baseType="lpstr">
      <vt:lpstr>Office-téma</vt:lpstr>
      <vt:lpstr>1. dia</vt:lpstr>
      <vt:lpstr>Mindig valami Extra </vt:lpstr>
      <vt:lpstr>Mindig valami Extra  </vt:lpstr>
      <vt:lpstr>Mindig valami Extra  </vt:lpstr>
      <vt:lpstr>Mindig valami Extra  </vt:lpstr>
      <vt:lpstr>Mindig valami Extra  </vt:lpstr>
      <vt:lpstr>Mindig valami Extra  </vt:lpstr>
      <vt:lpstr>Mindig valami Extra  </vt:lpstr>
      <vt:lpstr>A FŐGÁZ az egyetemes szolgáltatásban </vt:lpstr>
      <vt:lpstr>A FŐGÁZ a szabadpiacon </vt:lpstr>
      <vt:lpstr>Szabadpiaci viszonyok</vt:lpstr>
      <vt:lpstr>Cél</vt:lpstr>
      <vt:lpstr>A megoldás… </vt:lpstr>
      <vt:lpstr>FŐGÁZ Extra</vt:lpstr>
      <vt:lpstr>FŐGÁZ Extra </vt:lpstr>
      <vt:lpstr>FŐGÁZ Extra </vt:lpstr>
      <vt:lpstr>FŐGÁZ Extra </vt:lpstr>
      <vt:lpstr>FŐGÁZ Extra </vt:lpstr>
      <vt:lpstr>FŐGÁZ Extra </vt:lpstr>
      <vt:lpstr>FŐGÁZ Extra </vt:lpstr>
      <vt:lpstr>FŐGÁZ Extra </vt:lpstr>
      <vt:lpstr>FŐGÁZ Extra </vt:lpstr>
    </vt:vector>
  </TitlesOfParts>
  <Company>Főgáz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Valami Extra a FŐGÁZ-tól</dc:title>
  <dc:creator>Pincze Krisztina</dc:creator>
  <cp:lastModifiedBy>kovacsr</cp:lastModifiedBy>
  <cp:revision>121</cp:revision>
  <dcterms:created xsi:type="dcterms:W3CDTF">2014-09-04T08:13:35Z</dcterms:created>
  <dcterms:modified xsi:type="dcterms:W3CDTF">2014-09-15T08:29:43Z</dcterms:modified>
</cp:coreProperties>
</file>