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2" r:id="rId7"/>
    <p:sldId id="263" r:id="rId8"/>
    <p:sldId id="271" r:id="rId9"/>
    <p:sldId id="280" r:id="rId10"/>
    <p:sldId id="281" r:id="rId11"/>
    <p:sldId id="282" r:id="rId12"/>
    <p:sldId id="264" r:id="rId13"/>
    <p:sldId id="272" r:id="rId14"/>
    <p:sldId id="279" r:id="rId15"/>
    <p:sldId id="265" r:id="rId16"/>
    <p:sldId id="275" r:id="rId17"/>
  </p:sldIdLst>
  <p:sldSz cx="9144000" cy="6858000" type="screen4x3"/>
  <p:notesSz cx="6858000" cy="9144000"/>
  <p:defaultTextStyle>
    <a:defPPr>
      <a:defRPr lang="hu-HU"/>
    </a:defPPr>
    <a:lvl1pPr algn="just" rtl="0" eaLnBrk="0" fontAlgn="base" hangingPunct="0">
      <a:spcBef>
        <a:spcPct val="20000"/>
      </a:spcBef>
      <a:spcAft>
        <a:spcPct val="0"/>
      </a:spcAft>
      <a:buFont typeface="Wingdings" charset="0"/>
      <a:buChar char="§"/>
      <a:defRPr sz="2000" kern="1200">
        <a:solidFill>
          <a:schemeClr val="tx1"/>
        </a:solidFill>
        <a:latin typeface="Times New Roman" charset="0"/>
        <a:ea typeface="ＭＳ Ｐゴシック" charset="0"/>
        <a:cs typeface="+mn-cs"/>
      </a:defRPr>
    </a:lvl1pPr>
    <a:lvl2pPr marL="457200" algn="just" rtl="0" eaLnBrk="0" fontAlgn="base" hangingPunct="0">
      <a:spcBef>
        <a:spcPct val="20000"/>
      </a:spcBef>
      <a:spcAft>
        <a:spcPct val="0"/>
      </a:spcAft>
      <a:buFont typeface="Wingdings" charset="0"/>
      <a:buChar char="§"/>
      <a:defRPr sz="2000" kern="1200">
        <a:solidFill>
          <a:schemeClr val="tx1"/>
        </a:solidFill>
        <a:latin typeface="Times New Roman" charset="0"/>
        <a:ea typeface="ＭＳ Ｐゴシック" charset="0"/>
        <a:cs typeface="+mn-cs"/>
      </a:defRPr>
    </a:lvl2pPr>
    <a:lvl3pPr marL="914400" algn="just" rtl="0" eaLnBrk="0" fontAlgn="base" hangingPunct="0">
      <a:spcBef>
        <a:spcPct val="20000"/>
      </a:spcBef>
      <a:spcAft>
        <a:spcPct val="0"/>
      </a:spcAft>
      <a:buFont typeface="Wingdings" charset="0"/>
      <a:buChar char="§"/>
      <a:defRPr sz="2000" kern="1200">
        <a:solidFill>
          <a:schemeClr val="tx1"/>
        </a:solidFill>
        <a:latin typeface="Times New Roman" charset="0"/>
        <a:ea typeface="ＭＳ Ｐゴシック" charset="0"/>
        <a:cs typeface="+mn-cs"/>
      </a:defRPr>
    </a:lvl3pPr>
    <a:lvl4pPr marL="1371600" algn="just" rtl="0" eaLnBrk="0" fontAlgn="base" hangingPunct="0">
      <a:spcBef>
        <a:spcPct val="20000"/>
      </a:spcBef>
      <a:spcAft>
        <a:spcPct val="0"/>
      </a:spcAft>
      <a:buFont typeface="Wingdings" charset="0"/>
      <a:buChar char="§"/>
      <a:defRPr sz="2000" kern="1200">
        <a:solidFill>
          <a:schemeClr val="tx1"/>
        </a:solidFill>
        <a:latin typeface="Times New Roman" charset="0"/>
        <a:ea typeface="ＭＳ Ｐゴシック" charset="0"/>
        <a:cs typeface="+mn-cs"/>
      </a:defRPr>
    </a:lvl4pPr>
    <a:lvl5pPr marL="1828800" algn="just" rtl="0" eaLnBrk="0" fontAlgn="base" hangingPunct="0">
      <a:spcBef>
        <a:spcPct val="20000"/>
      </a:spcBef>
      <a:spcAft>
        <a:spcPct val="0"/>
      </a:spcAft>
      <a:buFont typeface="Wingdings" charset="0"/>
      <a:buChar char="§"/>
      <a:defRPr sz="2000" kern="1200">
        <a:solidFill>
          <a:schemeClr val="tx1"/>
        </a:solidFill>
        <a:latin typeface="Times New Roman" charset="0"/>
        <a:ea typeface="ＭＳ Ｐゴシック" charset="0"/>
        <a:cs typeface="+mn-cs"/>
      </a:defRPr>
    </a:lvl5pPr>
    <a:lvl6pPr marL="2286000" algn="l" defTabSz="457200" rtl="0" eaLnBrk="1" latinLnBrk="0" hangingPunct="1">
      <a:defRPr sz="2000" kern="1200">
        <a:solidFill>
          <a:schemeClr val="tx1"/>
        </a:solidFill>
        <a:latin typeface="Times New Roman" charset="0"/>
        <a:ea typeface="ＭＳ Ｐゴシック" charset="0"/>
        <a:cs typeface="+mn-cs"/>
      </a:defRPr>
    </a:lvl6pPr>
    <a:lvl7pPr marL="2743200" algn="l" defTabSz="457200" rtl="0" eaLnBrk="1" latinLnBrk="0" hangingPunct="1">
      <a:defRPr sz="2000" kern="1200">
        <a:solidFill>
          <a:schemeClr val="tx1"/>
        </a:solidFill>
        <a:latin typeface="Times New Roman" charset="0"/>
        <a:ea typeface="ＭＳ Ｐゴシック" charset="0"/>
        <a:cs typeface="+mn-cs"/>
      </a:defRPr>
    </a:lvl7pPr>
    <a:lvl8pPr marL="3200400" algn="l" defTabSz="457200" rtl="0" eaLnBrk="1" latinLnBrk="0" hangingPunct="1">
      <a:defRPr sz="2000" kern="1200">
        <a:solidFill>
          <a:schemeClr val="tx1"/>
        </a:solidFill>
        <a:latin typeface="Times New Roman" charset="0"/>
        <a:ea typeface="ＭＳ Ｐゴシック" charset="0"/>
        <a:cs typeface="+mn-cs"/>
      </a:defRPr>
    </a:lvl8pPr>
    <a:lvl9pPr marL="3657600" algn="l" defTabSz="457200" rtl="0" eaLnBrk="1" latinLnBrk="0" hangingPunct="1">
      <a:defRPr sz="2000" kern="1200">
        <a:solidFill>
          <a:schemeClr val="tx1"/>
        </a:solidFill>
        <a:latin typeface="Times New Roman" charset="0"/>
        <a:ea typeface="ＭＳ Ｐゴシック" charset="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790" autoAdjust="0"/>
    <p:restoredTop sz="94660"/>
  </p:normalViewPr>
  <p:slideViewPr>
    <p:cSldViewPr>
      <p:cViewPr>
        <p:scale>
          <a:sx n="66" d="100"/>
          <a:sy n="66" d="100"/>
        </p:scale>
        <p:origin x="-728" y="-2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printerSettings" Target="printerSettings/printerSettings1.bin"/><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685800" y="2130425"/>
            <a:ext cx="7772400" cy="1470025"/>
          </a:xfrm>
        </p:spPr>
        <p:txBody>
          <a:bodyPr/>
          <a:lstStyle/>
          <a:p>
            <a:r>
              <a:rPr lang="hu-HU" smtClean="0"/>
              <a:t>Mintacím szerkesztése</a:t>
            </a:r>
            <a:endParaRPr lang="hu-HU"/>
          </a:p>
        </p:txBody>
      </p:sp>
      <p:sp>
        <p:nvSpPr>
          <p:cNvPr id="3" name="Alcím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hu-HU" smtClean="0"/>
              <a:t>Alcím mintájának szerkesztése</a:t>
            </a:r>
            <a:endParaRPr lang="hu-HU"/>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fld id="{37D31D53-DBA1-DA47-8B82-9D6815AB67DC}" type="slidenum">
              <a:rPr lang="hu-HU"/>
              <a:pPr/>
              <a:t>‹#›</a:t>
            </a:fld>
            <a:endParaRPr lang="hu-HU"/>
          </a:p>
        </p:txBody>
      </p:sp>
    </p:spTree>
    <p:extLst>
      <p:ext uri="{BB962C8B-B14F-4D97-AF65-F5344CB8AC3E}">
        <p14:creationId xmlns:p14="http://schemas.microsoft.com/office/powerpoint/2010/main" val="2344480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fld id="{65DAEE05-264E-4948-B7FF-CD7617EDE1E8}" type="slidenum">
              <a:rPr lang="hu-HU"/>
              <a:pPr/>
              <a:t>‹#›</a:t>
            </a:fld>
            <a:endParaRPr lang="hu-HU"/>
          </a:p>
        </p:txBody>
      </p:sp>
    </p:spTree>
    <p:extLst>
      <p:ext uri="{BB962C8B-B14F-4D97-AF65-F5344CB8AC3E}">
        <p14:creationId xmlns:p14="http://schemas.microsoft.com/office/powerpoint/2010/main" val="2148862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722313" y="4406900"/>
            <a:ext cx="7772400" cy="1362075"/>
          </a:xfr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hu-HU" smtClean="0"/>
              <a:t>Mintaszöveg szerkesztése</a:t>
            </a:r>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fld id="{FB04C0EE-DDDC-FC4E-A10C-78286E0FFAD2}" type="slidenum">
              <a:rPr lang="hu-HU"/>
              <a:pPr/>
              <a:t>‹#›</a:t>
            </a:fld>
            <a:endParaRPr lang="hu-HU"/>
          </a:p>
        </p:txBody>
      </p:sp>
    </p:spTree>
    <p:extLst>
      <p:ext uri="{BB962C8B-B14F-4D97-AF65-F5344CB8AC3E}">
        <p14:creationId xmlns:p14="http://schemas.microsoft.com/office/powerpoint/2010/main" val="1024754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Rectangle 4"/>
          <p:cNvSpPr>
            <a:spLocks noGrp="1" noChangeArrowheads="1"/>
          </p:cNvSpPr>
          <p:nvPr>
            <p:ph type="dt" sz="half" idx="10"/>
          </p:nvPr>
        </p:nvSpPr>
        <p:spPr>
          <a:ln/>
        </p:spPr>
        <p:txBody>
          <a:bodyPr/>
          <a:lstStyle>
            <a:lvl1pPr>
              <a:defRPr/>
            </a:lvl1pPr>
          </a:lstStyle>
          <a:p>
            <a:pPr>
              <a:defRPr/>
            </a:pPr>
            <a:endParaRPr lang="hu-HU"/>
          </a:p>
        </p:txBody>
      </p:sp>
      <p:sp>
        <p:nvSpPr>
          <p:cNvPr id="6" name="Rectangle 5"/>
          <p:cNvSpPr>
            <a:spLocks noGrp="1" noChangeArrowheads="1"/>
          </p:cNvSpPr>
          <p:nvPr>
            <p:ph type="ftr" sz="quarter" idx="11"/>
          </p:nvPr>
        </p:nvSpPr>
        <p:spPr>
          <a:ln/>
        </p:spPr>
        <p:txBody>
          <a:bodyPr/>
          <a:lstStyle>
            <a:lvl1pPr>
              <a:defRPr/>
            </a:lvl1pPr>
          </a:lstStyle>
          <a:p>
            <a:pPr>
              <a:defRPr/>
            </a:pPr>
            <a:endParaRPr lang="hu-HU"/>
          </a:p>
        </p:txBody>
      </p:sp>
      <p:sp>
        <p:nvSpPr>
          <p:cNvPr id="7" name="Rectangle 6"/>
          <p:cNvSpPr>
            <a:spLocks noGrp="1" noChangeArrowheads="1"/>
          </p:cNvSpPr>
          <p:nvPr>
            <p:ph type="sldNum" sz="quarter" idx="12"/>
          </p:nvPr>
        </p:nvSpPr>
        <p:spPr>
          <a:ln/>
        </p:spPr>
        <p:txBody>
          <a:bodyPr/>
          <a:lstStyle>
            <a:lvl1pPr>
              <a:defRPr/>
            </a:lvl1pPr>
          </a:lstStyle>
          <a:p>
            <a:fld id="{1B315C23-276E-4046-AEF3-A83E6EFC0DB0}" type="slidenum">
              <a:rPr lang="hu-HU"/>
              <a:pPr/>
              <a:t>‹#›</a:t>
            </a:fld>
            <a:endParaRPr lang="hu-HU"/>
          </a:p>
        </p:txBody>
      </p:sp>
    </p:spTree>
    <p:extLst>
      <p:ext uri="{BB962C8B-B14F-4D97-AF65-F5344CB8AC3E}">
        <p14:creationId xmlns:p14="http://schemas.microsoft.com/office/powerpoint/2010/main" val="3935625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4" name="Tartalom hely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6" name="Tartalom hely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7" name="Rectangle 4"/>
          <p:cNvSpPr>
            <a:spLocks noGrp="1" noChangeArrowheads="1"/>
          </p:cNvSpPr>
          <p:nvPr>
            <p:ph type="dt" sz="half" idx="10"/>
          </p:nvPr>
        </p:nvSpPr>
        <p:spPr>
          <a:ln/>
        </p:spPr>
        <p:txBody>
          <a:bodyPr/>
          <a:lstStyle>
            <a:lvl1pPr>
              <a:defRPr/>
            </a:lvl1pPr>
          </a:lstStyle>
          <a:p>
            <a:pPr>
              <a:defRPr/>
            </a:pPr>
            <a:endParaRPr lang="hu-HU"/>
          </a:p>
        </p:txBody>
      </p:sp>
      <p:sp>
        <p:nvSpPr>
          <p:cNvPr id="8" name="Rectangle 5"/>
          <p:cNvSpPr>
            <a:spLocks noGrp="1" noChangeArrowheads="1"/>
          </p:cNvSpPr>
          <p:nvPr>
            <p:ph type="ftr" sz="quarter" idx="11"/>
          </p:nvPr>
        </p:nvSpPr>
        <p:spPr>
          <a:ln/>
        </p:spPr>
        <p:txBody>
          <a:bodyPr/>
          <a:lstStyle>
            <a:lvl1pPr>
              <a:defRPr/>
            </a:lvl1pPr>
          </a:lstStyle>
          <a:p>
            <a:pPr>
              <a:defRPr/>
            </a:pPr>
            <a:endParaRPr lang="hu-HU"/>
          </a:p>
        </p:txBody>
      </p:sp>
      <p:sp>
        <p:nvSpPr>
          <p:cNvPr id="9" name="Rectangle 6"/>
          <p:cNvSpPr>
            <a:spLocks noGrp="1" noChangeArrowheads="1"/>
          </p:cNvSpPr>
          <p:nvPr>
            <p:ph type="sldNum" sz="quarter" idx="12"/>
          </p:nvPr>
        </p:nvSpPr>
        <p:spPr>
          <a:ln/>
        </p:spPr>
        <p:txBody>
          <a:bodyPr/>
          <a:lstStyle>
            <a:lvl1pPr>
              <a:defRPr/>
            </a:lvl1pPr>
          </a:lstStyle>
          <a:p>
            <a:fld id="{EB451E13-90EB-E74F-BDD2-D4B952062AC0}" type="slidenum">
              <a:rPr lang="hu-HU"/>
              <a:pPr/>
              <a:t>‹#›</a:t>
            </a:fld>
            <a:endParaRPr lang="hu-HU"/>
          </a:p>
        </p:txBody>
      </p:sp>
    </p:spTree>
    <p:extLst>
      <p:ext uri="{BB962C8B-B14F-4D97-AF65-F5344CB8AC3E}">
        <p14:creationId xmlns:p14="http://schemas.microsoft.com/office/powerpoint/2010/main" val="241336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Rectangle 4"/>
          <p:cNvSpPr>
            <a:spLocks noGrp="1" noChangeArrowheads="1"/>
          </p:cNvSpPr>
          <p:nvPr>
            <p:ph type="dt" sz="half" idx="10"/>
          </p:nvPr>
        </p:nvSpPr>
        <p:spPr>
          <a:ln/>
        </p:spPr>
        <p:txBody>
          <a:bodyPr/>
          <a:lstStyle>
            <a:lvl1pPr>
              <a:defRPr/>
            </a:lvl1pPr>
          </a:lstStyle>
          <a:p>
            <a:pPr>
              <a:defRPr/>
            </a:pPr>
            <a:endParaRPr lang="hu-HU"/>
          </a:p>
        </p:txBody>
      </p:sp>
      <p:sp>
        <p:nvSpPr>
          <p:cNvPr id="4" name="Rectangle 5"/>
          <p:cNvSpPr>
            <a:spLocks noGrp="1" noChangeArrowheads="1"/>
          </p:cNvSpPr>
          <p:nvPr>
            <p:ph type="ftr" sz="quarter" idx="11"/>
          </p:nvPr>
        </p:nvSpPr>
        <p:spPr>
          <a:ln/>
        </p:spPr>
        <p:txBody>
          <a:bodyPr/>
          <a:lstStyle>
            <a:lvl1pPr>
              <a:defRPr/>
            </a:lvl1pPr>
          </a:lstStyle>
          <a:p>
            <a:pPr>
              <a:defRPr/>
            </a:pPr>
            <a:endParaRPr lang="hu-HU"/>
          </a:p>
        </p:txBody>
      </p:sp>
      <p:sp>
        <p:nvSpPr>
          <p:cNvPr id="5" name="Rectangle 6"/>
          <p:cNvSpPr>
            <a:spLocks noGrp="1" noChangeArrowheads="1"/>
          </p:cNvSpPr>
          <p:nvPr>
            <p:ph type="sldNum" sz="quarter" idx="12"/>
          </p:nvPr>
        </p:nvSpPr>
        <p:spPr>
          <a:ln/>
        </p:spPr>
        <p:txBody>
          <a:bodyPr/>
          <a:lstStyle>
            <a:lvl1pPr>
              <a:defRPr/>
            </a:lvl1pPr>
          </a:lstStyle>
          <a:p>
            <a:fld id="{0011F630-F033-434C-A090-5880A277C067}" type="slidenum">
              <a:rPr lang="hu-HU"/>
              <a:pPr/>
              <a:t>‹#›</a:t>
            </a:fld>
            <a:endParaRPr lang="hu-HU"/>
          </a:p>
        </p:txBody>
      </p:sp>
    </p:spTree>
    <p:extLst>
      <p:ext uri="{BB962C8B-B14F-4D97-AF65-F5344CB8AC3E}">
        <p14:creationId xmlns:p14="http://schemas.microsoft.com/office/powerpoint/2010/main" val="42128442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hu-HU"/>
          </a:p>
        </p:txBody>
      </p:sp>
      <p:sp>
        <p:nvSpPr>
          <p:cNvPr id="3" name="Rectangle 5"/>
          <p:cNvSpPr>
            <a:spLocks noGrp="1" noChangeArrowheads="1"/>
          </p:cNvSpPr>
          <p:nvPr>
            <p:ph type="ftr" sz="quarter" idx="11"/>
          </p:nvPr>
        </p:nvSpPr>
        <p:spPr>
          <a:ln/>
        </p:spPr>
        <p:txBody>
          <a:bodyPr/>
          <a:lstStyle>
            <a:lvl1pPr>
              <a:defRPr/>
            </a:lvl1pPr>
          </a:lstStyle>
          <a:p>
            <a:pPr>
              <a:defRPr/>
            </a:pPr>
            <a:endParaRPr lang="hu-HU"/>
          </a:p>
        </p:txBody>
      </p:sp>
      <p:sp>
        <p:nvSpPr>
          <p:cNvPr id="4" name="Rectangle 6"/>
          <p:cNvSpPr>
            <a:spLocks noGrp="1" noChangeArrowheads="1"/>
          </p:cNvSpPr>
          <p:nvPr>
            <p:ph type="sldNum" sz="quarter" idx="12"/>
          </p:nvPr>
        </p:nvSpPr>
        <p:spPr>
          <a:ln/>
        </p:spPr>
        <p:txBody>
          <a:bodyPr/>
          <a:lstStyle>
            <a:lvl1pPr>
              <a:defRPr/>
            </a:lvl1pPr>
          </a:lstStyle>
          <a:p>
            <a:fld id="{7272B7AD-5A38-FF4F-AE7A-1F9872F04907}" type="slidenum">
              <a:rPr lang="hu-HU"/>
              <a:pPr/>
              <a:t>‹#›</a:t>
            </a:fld>
            <a:endParaRPr lang="hu-HU"/>
          </a:p>
        </p:txBody>
      </p:sp>
    </p:spTree>
    <p:extLst>
      <p:ext uri="{BB962C8B-B14F-4D97-AF65-F5344CB8AC3E}">
        <p14:creationId xmlns:p14="http://schemas.microsoft.com/office/powerpoint/2010/main" val="3830455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457200" y="273050"/>
            <a:ext cx="3008313" cy="1162050"/>
          </a:xfrm>
        </p:spPr>
        <p:txBody>
          <a:bodyPr anchor="b"/>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Rectangle 4"/>
          <p:cNvSpPr>
            <a:spLocks noGrp="1" noChangeArrowheads="1"/>
          </p:cNvSpPr>
          <p:nvPr>
            <p:ph type="dt" sz="half" idx="10"/>
          </p:nvPr>
        </p:nvSpPr>
        <p:spPr>
          <a:ln/>
        </p:spPr>
        <p:txBody>
          <a:bodyPr/>
          <a:lstStyle>
            <a:lvl1pPr>
              <a:defRPr/>
            </a:lvl1pPr>
          </a:lstStyle>
          <a:p>
            <a:pPr>
              <a:defRPr/>
            </a:pPr>
            <a:endParaRPr lang="hu-HU"/>
          </a:p>
        </p:txBody>
      </p:sp>
      <p:sp>
        <p:nvSpPr>
          <p:cNvPr id="6" name="Rectangle 5"/>
          <p:cNvSpPr>
            <a:spLocks noGrp="1" noChangeArrowheads="1"/>
          </p:cNvSpPr>
          <p:nvPr>
            <p:ph type="ftr" sz="quarter" idx="11"/>
          </p:nvPr>
        </p:nvSpPr>
        <p:spPr>
          <a:ln/>
        </p:spPr>
        <p:txBody>
          <a:bodyPr/>
          <a:lstStyle>
            <a:lvl1pPr>
              <a:defRPr/>
            </a:lvl1pPr>
          </a:lstStyle>
          <a:p>
            <a:pPr>
              <a:defRPr/>
            </a:pPr>
            <a:endParaRPr lang="hu-HU"/>
          </a:p>
        </p:txBody>
      </p:sp>
      <p:sp>
        <p:nvSpPr>
          <p:cNvPr id="7" name="Rectangle 6"/>
          <p:cNvSpPr>
            <a:spLocks noGrp="1" noChangeArrowheads="1"/>
          </p:cNvSpPr>
          <p:nvPr>
            <p:ph type="sldNum" sz="quarter" idx="12"/>
          </p:nvPr>
        </p:nvSpPr>
        <p:spPr>
          <a:ln/>
        </p:spPr>
        <p:txBody>
          <a:bodyPr/>
          <a:lstStyle>
            <a:lvl1pPr>
              <a:defRPr/>
            </a:lvl1pPr>
          </a:lstStyle>
          <a:p>
            <a:fld id="{64180890-C7CF-3341-A80D-6169A9BAB12C}" type="slidenum">
              <a:rPr lang="hu-HU"/>
              <a:pPr/>
              <a:t>‹#›</a:t>
            </a:fld>
            <a:endParaRPr lang="hu-HU"/>
          </a:p>
        </p:txBody>
      </p:sp>
    </p:spTree>
    <p:extLst>
      <p:ext uri="{BB962C8B-B14F-4D97-AF65-F5344CB8AC3E}">
        <p14:creationId xmlns:p14="http://schemas.microsoft.com/office/powerpoint/2010/main" val="1683856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792288" y="4800600"/>
            <a:ext cx="5486400" cy="566738"/>
          </a:xfrm>
        </p:spPr>
        <p:txBody>
          <a:bodyPr anchor="b"/>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hu-HU" noProof="0" smtClean="0"/>
          </a:p>
        </p:txBody>
      </p:sp>
      <p:sp>
        <p:nvSpPr>
          <p:cNvPr id="4" name="Szöveg hely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Rectangle 4"/>
          <p:cNvSpPr>
            <a:spLocks noGrp="1" noChangeArrowheads="1"/>
          </p:cNvSpPr>
          <p:nvPr>
            <p:ph type="dt" sz="half" idx="10"/>
          </p:nvPr>
        </p:nvSpPr>
        <p:spPr>
          <a:ln/>
        </p:spPr>
        <p:txBody>
          <a:bodyPr/>
          <a:lstStyle>
            <a:lvl1pPr>
              <a:defRPr/>
            </a:lvl1pPr>
          </a:lstStyle>
          <a:p>
            <a:pPr>
              <a:defRPr/>
            </a:pPr>
            <a:endParaRPr lang="hu-HU"/>
          </a:p>
        </p:txBody>
      </p:sp>
      <p:sp>
        <p:nvSpPr>
          <p:cNvPr id="6" name="Rectangle 5"/>
          <p:cNvSpPr>
            <a:spLocks noGrp="1" noChangeArrowheads="1"/>
          </p:cNvSpPr>
          <p:nvPr>
            <p:ph type="ftr" sz="quarter" idx="11"/>
          </p:nvPr>
        </p:nvSpPr>
        <p:spPr>
          <a:ln/>
        </p:spPr>
        <p:txBody>
          <a:bodyPr/>
          <a:lstStyle>
            <a:lvl1pPr>
              <a:defRPr/>
            </a:lvl1pPr>
          </a:lstStyle>
          <a:p>
            <a:pPr>
              <a:defRPr/>
            </a:pPr>
            <a:endParaRPr lang="hu-HU"/>
          </a:p>
        </p:txBody>
      </p:sp>
      <p:sp>
        <p:nvSpPr>
          <p:cNvPr id="7" name="Rectangle 6"/>
          <p:cNvSpPr>
            <a:spLocks noGrp="1" noChangeArrowheads="1"/>
          </p:cNvSpPr>
          <p:nvPr>
            <p:ph type="sldNum" sz="quarter" idx="12"/>
          </p:nvPr>
        </p:nvSpPr>
        <p:spPr>
          <a:ln/>
        </p:spPr>
        <p:txBody>
          <a:bodyPr/>
          <a:lstStyle>
            <a:lvl1pPr>
              <a:defRPr/>
            </a:lvl1pPr>
          </a:lstStyle>
          <a:p>
            <a:fld id="{E01195DD-C976-6B41-9349-BF96A1D7762A}" type="slidenum">
              <a:rPr lang="hu-HU"/>
              <a:pPr/>
              <a:t>‹#›</a:t>
            </a:fld>
            <a:endParaRPr lang="hu-HU"/>
          </a:p>
        </p:txBody>
      </p:sp>
    </p:spTree>
    <p:extLst>
      <p:ext uri="{BB962C8B-B14F-4D97-AF65-F5344CB8AC3E}">
        <p14:creationId xmlns:p14="http://schemas.microsoft.com/office/powerpoint/2010/main" val="2915141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fld id="{A68B35EF-3E25-774C-819D-F11103857F91}" type="slidenum">
              <a:rPr lang="hu-HU"/>
              <a:pPr/>
              <a:t>‹#›</a:t>
            </a:fld>
            <a:endParaRPr lang="hu-HU"/>
          </a:p>
        </p:txBody>
      </p:sp>
    </p:spTree>
    <p:extLst>
      <p:ext uri="{BB962C8B-B14F-4D97-AF65-F5344CB8AC3E}">
        <p14:creationId xmlns:p14="http://schemas.microsoft.com/office/powerpoint/2010/main" val="12584942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6629400" y="274638"/>
            <a:ext cx="2057400" cy="5851525"/>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457200" y="274638"/>
            <a:ext cx="6019800" cy="5851525"/>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fld id="{48317A3A-1BA1-0D4B-8ADE-858B843B0383}" type="slidenum">
              <a:rPr lang="hu-HU"/>
              <a:pPr/>
              <a:t>‹#›</a:t>
            </a:fld>
            <a:endParaRPr lang="hu-HU"/>
          </a:p>
        </p:txBody>
      </p:sp>
    </p:spTree>
    <p:extLst>
      <p:ext uri="{BB962C8B-B14F-4D97-AF65-F5344CB8AC3E}">
        <p14:creationId xmlns:p14="http://schemas.microsoft.com/office/powerpoint/2010/main" val="160934064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hu-HU"/>
              <a:t>Mintacím szerkesztése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FontTx/>
              <a:buNone/>
              <a:defRPr sz="1400">
                <a:latin typeface="+mn-lt"/>
                <a:ea typeface="+mn-ea"/>
              </a:defRPr>
            </a:lvl1pPr>
          </a:lstStyle>
          <a:p>
            <a:pPr>
              <a:defRPr/>
            </a:pPr>
            <a:endParaRPr lang="hu-HU"/>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FontTx/>
              <a:buNone/>
              <a:defRPr sz="1400">
                <a:latin typeface="+mn-lt"/>
                <a:ea typeface="+mn-ea"/>
              </a:defRPr>
            </a:lvl1pPr>
          </a:lstStyle>
          <a:p>
            <a:pPr>
              <a:defRPr/>
            </a:pPr>
            <a:endParaRPr lang="hu-HU"/>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FontTx/>
              <a:buNone/>
              <a:defRPr sz="1400">
                <a:latin typeface="Arial" charset="0"/>
              </a:defRPr>
            </a:lvl1pPr>
          </a:lstStyle>
          <a:p>
            <a:fld id="{45BCB2A6-EB3D-1844-A09C-131B9508BD9D}" type="slidenum">
              <a:rPr lang="hu-HU"/>
              <a:pPr/>
              <a:t>‹#›</a:t>
            </a:fld>
            <a:endParaRPr lang="hu-H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defRPr>
      </a:lvl2pPr>
      <a:lvl3pPr algn="ctr" rtl="0" eaLnBrk="0" fontAlgn="base" hangingPunct="0">
        <a:spcBef>
          <a:spcPct val="0"/>
        </a:spcBef>
        <a:spcAft>
          <a:spcPct val="0"/>
        </a:spcAft>
        <a:defRPr sz="4400">
          <a:solidFill>
            <a:schemeClr val="tx2"/>
          </a:solidFill>
          <a:latin typeface="Arial" charset="0"/>
          <a:ea typeface="ＭＳ Ｐゴシック" charset="0"/>
        </a:defRPr>
      </a:lvl3pPr>
      <a:lvl4pPr algn="ctr" rtl="0" eaLnBrk="0" fontAlgn="base" hangingPunct="0">
        <a:spcBef>
          <a:spcPct val="0"/>
        </a:spcBef>
        <a:spcAft>
          <a:spcPct val="0"/>
        </a:spcAft>
        <a:defRPr sz="4400">
          <a:solidFill>
            <a:schemeClr val="tx2"/>
          </a:solidFill>
          <a:latin typeface="Arial" charset="0"/>
          <a:ea typeface="ＭＳ Ｐゴシック" charset="0"/>
        </a:defRPr>
      </a:lvl4pPr>
      <a:lvl5pPr algn="ctr" rtl="0" eaLnBrk="0" fontAlgn="base" hangingPunct="0">
        <a:spcBef>
          <a:spcPct val="0"/>
        </a:spcBef>
        <a:spcAft>
          <a:spcPct val="0"/>
        </a:spcAft>
        <a:defRPr sz="4400">
          <a:solidFill>
            <a:schemeClr val="tx2"/>
          </a:solidFill>
          <a:latin typeface="Arial" charset="0"/>
          <a:ea typeface="ＭＳ Ｐゴシック"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3.png"/><Relationship Id="rId1" Type="http://schemas.microsoft.com/office/2007/relationships/media" Target="file://localhost/Users/bz.unibodyMBP/Desktop/2/Toyota2.wmv" TargetMode="External"/><Relationship Id="rId2" Type="http://schemas.openxmlformats.org/officeDocument/2006/relationships/video" Target="file://localhost/Users/bz.unibodyMBP/Desktop/2/Toyota2.wmv"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4.png"/><Relationship Id="rId1" Type="http://schemas.microsoft.com/office/2007/relationships/media" Target="file://localhost/Users/bz.unibodyMBP/Desktop/2/PP_video.wmv" TargetMode="External"/><Relationship Id="rId2" Type="http://schemas.openxmlformats.org/officeDocument/2006/relationships/video" Target="file://localhost/Users/bz.unibodyMBP/Desktop/2/PP_video.wmv"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4213" y="692150"/>
            <a:ext cx="7772400" cy="1368425"/>
          </a:xfrm>
        </p:spPr>
        <p:txBody>
          <a:bodyPr/>
          <a:lstStyle/>
          <a:p>
            <a:pPr eaLnBrk="1" hangingPunct="1"/>
            <a:r>
              <a:rPr lang="hu-HU" sz="3600" b="1">
                <a:effectLst>
                  <a:outerShdw blurRad="38100" dist="38100" dir="2700000" algn="tl">
                    <a:srgbClr val="DDDDDD"/>
                  </a:outerShdw>
                </a:effectLst>
                <a:latin typeface="Times New Roman" charset="0"/>
              </a:rPr>
              <a:t/>
            </a:r>
            <a:br>
              <a:rPr lang="hu-HU" sz="3600" b="1">
                <a:effectLst>
                  <a:outerShdw blurRad="38100" dist="38100" dir="2700000" algn="tl">
                    <a:srgbClr val="DDDDDD"/>
                  </a:outerShdw>
                </a:effectLst>
                <a:latin typeface="Times New Roman" charset="0"/>
              </a:rPr>
            </a:br>
            <a:r>
              <a:rPr lang="hu-HU" sz="3600" b="1">
                <a:effectLst>
                  <a:outerShdw blurRad="38100" dist="38100" dir="2700000" algn="tl">
                    <a:srgbClr val="DDDDDD"/>
                  </a:outerShdw>
                </a:effectLst>
                <a:latin typeface="Times New Roman" charset="0"/>
              </a:rPr>
              <a:t>Termékmegjelenítés a médiaszabályozásban </a:t>
            </a:r>
            <a:r>
              <a:rPr lang="hu-HU" sz="3600">
                <a:effectLst>
                  <a:outerShdw blurRad="38100" dist="38100" dir="2700000" algn="tl">
                    <a:srgbClr val="DDDDDD"/>
                  </a:outerShdw>
                </a:effectLst>
                <a:latin typeface="Times New Roman" charset="0"/>
              </a:rPr>
              <a:t/>
            </a:r>
            <a:br>
              <a:rPr lang="hu-HU" sz="3600">
                <a:effectLst>
                  <a:outerShdw blurRad="38100" dist="38100" dir="2700000" algn="tl">
                    <a:srgbClr val="DDDDDD"/>
                  </a:outerShdw>
                </a:effectLst>
                <a:latin typeface="Times New Roman" charset="0"/>
              </a:rPr>
            </a:br>
            <a:endParaRPr lang="hu-HU" sz="3600" b="1">
              <a:effectLst>
                <a:outerShdw blurRad="38100" dist="38100" dir="2700000" algn="tl">
                  <a:srgbClr val="DDDDDD"/>
                </a:outerShdw>
              </a:effectLst>
              <a:latin typeface="Times New Roman" charset="0"/>
            </a:endParaRPr>
          </a:p>
        </p:txBody>
      </p:sp>
      <p:sp>
        <p:nvSpPr>
          <p:cNvPr id="2051" name="Rectangle 3"/>
          <p:cNvSpPr>
            <a:spLocks noGrp="1" noChangeArrowheads="1"/>
          </p:cNvSpPr>
          <p:nvPr>
            <p:ph type="subTitle" idx="1"/>
          </p:nvPr>
        </p:nvSpPr>
        <p:spPr>
          <a:xfrm>
            <a:off x="1371600" y="5300663"/>
            <a:ext cx="6400800" cy="338137"/>
          </a:xfrm>
        </p:spPr>
        <p:txBody>
          <a:bodyPr/>
          <a:lstStyle/>
          <a:p>
            <a:pPr eaLnBrk="1" hangingPunct="1">
              <a:lnSpc>
                <a:spcPct val="90000"/>
              </a:lnSpc>
            </a:pPr>
            <a:endParaRPr lang="en-US">
              <a:latin typeface="Times New Roman" charset="0"/>
            </a:endParaRPr>
          </a:p>
        </p:txBody>
      </p:sp>
      <p:pic>
        <p:nvPicPr>
          <p:cNvPr id="2052" name="Picture 6" descr="product placement Media - Cartoon image for proofing use only, unauthorised reproduction prohibit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113" y="2781300"/>
            <a:ext cx="26479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7"/>
          <p:cNvSpPr>
            <a:spLocks noGrp="1" noChangeArrowheads="1"/>
          </p:cNvSpPr>
          <p:nvPr>
            <p:ph type="title"/>
          </p:nvPr>
        </p:nvSpPr>
        <p:spPr>
          <a:xfrm>
            <a:off x="457200" y="274638"/>
            <a:ext cx="8229600" cy="1641475"/>
          </a:xfrm>
        </p:spPr>
        <p:txBody>
          <a:bodyPr/>
          <a:lstStyle/>
          <a:p>
            <a:pPr eaLnBrk="1" hangingPunct="1"/>
            <a:r>
              <a:rPr lang="hu-HU" sz="3200" b="1">
                <a:latin typeface="Times New Roman" charset="0"/>
              </a:rPr>
              <a:t>I. Előzmények, alkalmazandó szabályok</a:t>
            </a:r>
          </a:p>
        </p:txBody>
      </p:sp>
      <p:sp>
        <p:nvSpPr>
          <p:cNvPr id="3075" name="Rectangle 8"/>
          <p:cNvSpPr>
            <a:spLocks noGrp="1" noChangeArrowheads="1"/>
          </p:cNvSpPr>
          <p:nvPr>
            <p:ph type="body" idx="1"/>
          </p:nvPr>
        </p:nvSpPr>
        <p:spPr>
          <a:xfrm>
            <a:off x="468313" y="1916113"/>
            <a:ext cx="8229600" cy="3529012"/>
          </a:xfrm>
        </p:spPr>
        <p:txBody>
          <a:bodyPr/>
          <a:lstStyle/>
          <a:p>
            <a:pPr>
              <a:buFontTx/>
              <a:buNone/>
            </a:pPr>
            <a:endParaRPr lang="hu-HU" sz="2400" b="1">
              <a:latin typeface="Times New Roman" charset="0"/>
            </a:endParaRPr>
          </a:p>
          <a:p>
            <a:pPr algn="just">
              <a:buFontTx/>
              <a:buBlip>
                <a:blip r:embed="rId2"/>
              </a:buBlip>
            </a:pPr>
            <a:r>
              <a:rPr lang="hu-HU" sz="2400" b="1">
                <a:latin typeface="Times New Roman" charset="0"/>
              </a:rPr>
              <a:t>AMSZ Irányelv</a:t>
            </a:r>
          </a:p>
          <a:p>
            <a:pPr algn="just">
              <a:buFontTx/>
              <a:buBlip>
                <a:blip r:embed="rId2"/>
              </a:buBlip>
            </a:pPr>
            <a:r>
              <a:rPr lang="hu-HU" sz="2400" b="1">
                <a:latin typeface="Times New Roman" charset="0"/>
              </a:rPr>
              <a:t>A sajtószabadságról és a médiatartalmak alapvető szabályairól szóló 2010. évi CIV. törvény (Smtv.)</a:t>
            </a:r>
          </a:p>
          <a:p>
            <a:pPr algn="just">
              <a:buFontTx/>
              <a:buBlip>
                <a:blip r:embed="rId2"/>
              </a:buBlip>
            </a:pPr>
            <a:r>
              <a:rPr lang="hu-HU" sz="2400" b="1">
                <a:latin typeface="Times New Roman" charset="0"/>
              </a:rPr>
              <a:t> A médiaszolgáltatásokról és a tömegkommunikációról szóló 2010. évi CLXXV. törvény (Mttv.)</a:t>
            </a:r>
          </a:p>
          <a:p>
            <a:pPr algn="just">
              <a:buFontTx/>
              <a:buBlip>
                <a:blip r:embed="rId2"/>
              </a:buBlip>
            </a:pPr>
            <a:r>
              <a:rPr lang="hu-HU" sz="2400" b="1">
                <a:latin typeface="Times New Roman" charset="0"/>
              </a:rPr>
              <a:t>A Médiatanács ajánlása a termékmegjelenítés szabályainak alkalmazásáról</a:t>
            </a:r>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323850" y="476250"/>
            <a:ext cx="8229600" cy="1152525"/>
          </a:xfrm>
        </p:spPr>
        <p:txBody>
          <a:bodyPr/>
          <a:lstStyle/>
          <a:p>
            <a:pPr eaLnBrk="1" hangingPunct="1"/>
            <a:r>
              <a:rPr lang="hu-HU" sz="2800" b="1">
                <a:latin typeface="Times New Roman" charset="0"/>
              </a:rPr>
              <a:t>II. Hová tartozik a termékmegjelenítés ?</a:t>
            </a:r>
          </a:p>
        </p:txBody>
      </p:sp>
      <p:sp>
        <p:nvSpPr>
          <p:cNvPr id="4099" name="Rectangle 3"/>
          <p:cNvSpPr>
            <a:spLocks noGrp="1" noChangeArrowheads="1"/>
          </p:cNvSpPr>
          <p:nvPr>
            <p:ph type="body" idx="1"/>
          </p:nvPr>
        </p:nvSpPr>
        <p:spPr>
          <a:xfrm>
            <a:off x="395288" y="1700213"/>
            <a:ext cx="8218487" cy="4105275"/>
          </a:xfrm>
        </p:spPr>
        <p:txBody>
          <a:bodyPr/>
          <a:lstStyle/>
          <a:p>
            <a:pPr marL="0" indent="0" algn="just" eaLnBrk="1" hangingPunct="1">
              <a:lnSpc>
                <a:spcPct val="115000"/>
              </a:lnSpc>
              <a:buClr>
                <a:srgbClr val="FF3300"/>
              </a:buClr>
              <a:buFontTx/>
              <a:buNone/>
            </a:pPr>
            <a:r>
              <a:rPr lang="hu-HU" sz="2400">
                <a:latin typeface="Times New Roman" charset="0"/>
              </a:rPr>
              <a:t>A termékmegjelenítés a kereskedelmi közlemény egyik formája</a:t>
            </a:r>
          </a:p>
          <a:p>
            <a:pPr marL="0" indent="0" algn="just" eaLnBrk="1" hangingPunct="1">
              <a:lnSpc>
                <a:spcPct val="115000"/>
              </a:lnSpc>
              <a:buClr>
                <a:srgbClr val="FF3300"/>
              </a:buClr>
              <a:buFontTx/>
              <a:buNone/>
            </a:pPr>
            <a:endParaRPr lang="hu-HU" sz="2000">
              <a:latin typeface="Times New Roman" charset="0"/>
            </a:endParaRPr>
          </a:p>
          <a:p>
            <a:pPr marL="0" indent="0" algn="just" eaLnBrk="1" hangingPunct="1">
              <a:lnSpc>
                <a:spcPct val="115000"/>
              </a:lnSpc>
              <a:buClr>
                <a:srgbClr val="FF3300"/>
              </a:buClr>
              <a:buFont typeface="Wingdings" charset="0"/>
              <a:buChar char="Ø"/>
            </a:pPr>
            <a:r>
              <a:rPr lang="hu-HU" sz="2000" u="sng">
                <a:latin typeface="Times New Roman" charset="0"/>
              </a:rPr>
              <a:t>Kereskedelmi közlemény:</a:t>
            </a:r>
            <a:r>
              <a:rPr lang="hu-HU" sz="2000" b="1">
                <a:latin typeface="Times New Roman" charset="0"/>
              </a:rPr>
              <a:t> olyan médiatartalom, amelynek célja gazdasági tevékenységet folytató természetes vagy jogi személy, illetve jogi személyiséggel nem rendelkező gazdasági társaság árujának, szolgáltatásának vagy arculatának közvetlen vagy közvetett népszerűsítése. Az ilyen tartalmak fizetés vagy hasonló ellenszolgáltatás ellenében, vagy önreklámozás céljából kísérik a médiatartalmakat, vagy szerepelnek abban. A kereskedelmi közlemény formái közé tartozik többek között a reklám, a támogatást nyújtó nevének, védjegyének, arculatának vagy termékének megjelenítése, a televíziós vásárlás és a termékmegjelenítés</a:t>
            </a:r>
            <a:r>
              <a:rPr lang="hu-HU" sz="2000">
                <a:latin typeface="Arial" charset="0"/>
              </a:rPr>
              <a:t> </a:t>
            </a:r>
          </a:p>
          <a:p>
            <a:pPr marL="0" indent="0" eaLnBrk="1" hangingPunct="1">
              <a:lnSpc>
                <a:spcPct val="80000"/>
              </a:lnSpc>
              <a:buFontTx/>
              <a:buNone/>
            </a:pPr>
            <a:r>
              <a:rPr lang="hu-HU" sz="1600">
                <a:latin typeface="Arial" charset="0"/>
              </a:rPr>
              <a:t>	</a:t>
            </a:r>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68313" y="260350"/>
            <a:ext cx="8229600" cy="792163"/>
          </a:xfrm>
        </p:spPr>
        <p:txBody>
          <a:bodyPr/>
          <a:lstStyle/>
          <a:p>
            <a:pPr eaLnBrk="1" hangingPunct="1"/>
            <a:r>
              <a:rPr lang="hu-HU" sz="2800" b="1">
                <a:effectLst>
                  <a:outerShdw blurRad="38100" dist="38100" dir="2700000" algn="tl">
                    <a:srgbClr val="DDDDDD"/>
                  </a:outerShdw>
                </a:effectLst>
                <a:latin typeface="Times New Roman" charset="0"/>
              </a:rPr>
              <a:t>III. T e r m é k m e g j e l e n í t é s</a:t>
            </a:r>
          </a:p>
        </p:txBody>
      </p:sp>
      <p:sp>
        <p:nvSpPr>
          <p:cNvPr id="8195" name="Rectangle 3"/>
          <p:cNvSpPr>
            <a:spLocks noGrp="1" noChangeArrowheads="1"/>
          </p:cNvSpPr>
          <p:nvPr>
            <p:ph type="body" idx="1"/>
          </p:nvPr>
        </p:nvSpPr>
        <p:spPr>
          <a:xfrm>
            <a:off x="468313" y="1341438"/>
            <a:ext cx="8229600" cy="5111750"/>
          </a:xfrm>
        </p:spPr>
        <p:txBody>
          <a:bodyPr/>
          <a:lstStyle/>
          <a:p>
            <a:pPr eaLnBrk="1" hangingPunct="1">
              <a:lnSpc>
                <a:spcPct val="80000"/>
              </a:lnSpc>
              <a:buFontTx/>
              <a:buNone/>
            </a:pPr>
            <a:r>
              <a:rPr lang="hu-HU" sz="2000" u="sng">
                <a:latin typeface="Times New Roman" charset="0"/>
              </a:rPr>
              <a:t>Fogalma:</a:t>
            </a:r>
            <a:endParaRPr lang="hu-HU" sz="2000">
              <a:latin typeface="Times New Roman" charset="0"/>
            </a:endParaRPr>
          </a:p>
          <a:p>
            <a:pPr algn="just" eaLnBrk="1" hangingPunct="1">
              <a:lnSpc>
                <a:spcPct val="90000"/>
              </a:lnSpc>
              <a:buClr>
                <a:srgbClr val="FF3300"/>
              </a:buClr>
              <a:buFont typeface="Wingdings" charset="0"/>
              <a:buChar char="§"/>
            </a:pPr>
            <a:r>
              <a:rPr lang="hu-HU" sz="2000" b="1">
                <a:latin typeface="Times New Roman" charset="0"/>
              </a:rPr>
              <a:t>a kereskedelmi közlemény bármely olyan formája, amely terméket, szolgáltatást, ezek védjegyét vagy ezekre való utalást tartalmaz oly módon, hogy az – fizetés vagy hasonló ellenszolgáltatás ellenében – egy műsorszámban jelenik meg. (eredeti javaslat: „a műsorszám tartalmába beépülve</a:t>
            </a:r>
            <a:r>
              <a:rPr lang="ja-JP" altLang="hu-HU" sz="2000" b="1">
                <a:latin typeface="Times New Roman" charset="0"/>
              </a:rPr>
              <a:t>”</a:t>
            </a:r>
            <a:r>
              <a:rPr lang="hu-HU" sz="2000" b="1">
                <a:latin typeface="Times New Roman" charset="0"/>
              </a:rPr>
              <a:t> kimaradt)</a:t>
            </a:r>
          </a:p>
          <a:p>
            <a:pPr eaLnBrk="1" hangingPunct="1">
              <a:lnSpc>
                <a:spcPct val="50000"/>
              </a:lnSpc>
              <a:buFontTx/>
              <a:buNone/>
            </a:pPr>
            <a:endParaRPr lang="hu-HU" sz="2000" u="sng">
              <a:latin typeface="Times New Roman" charset="0"/>
            </a:endParaRPr>
          </a:p>
          <a:p>
            <a:pPr eaLnBrk="1" hangingPunct="1">
              <a:lnSpc>
                <a:spcPct val="80000"/>
              </a:lnSpc>
              <a:buFontTx/>
              <a:buNone/>
            </a:pPr>
            <a:r>
              <a:rPr lang="hu-HU" sz="2000" u="sng">
                <a:latin typeface="Times New Roman" charset="0"/>
              </a:rPr>
              <a:t>Mttv. 30.§</a:t>
            </a:r>
          </a:p>
          <a:p>
            <a:pPr algn="just" eaLnBrk="1" hangingPunct="1">
              <a:lnSpc>
                <a:spcPct val="90000"/>
              </a:lnSpc>
              <a:buClr>
                <a:srgbClr val="FF3300"/>
              </a:buClr>
              <a:buFont typeface="Wingdings" charset="0"/>
              <a:buChar char="§"/>
            </a:pPr>
            <a:r>
              <a:rPr lang="hu-HU" sz="2000" b="1">
                <a:latin typeface="Times New Roman" charset="0"/>
              </a:rPr>
              <a:t>A médiaszolgáltatásban közzétett termékmegjelenítés – a 30.§ (2) bekezdésben foglalt kivételekkel – tilos. (hasonlóan az AVMS irányelvhez)</a:t>
            </a:r>
          </a:p>
          <a:p>
            <a:pPr algn="just" eaLnBrk="1" hangingPunct="1">
              <a:lnSpc>
                <a:spcPct val="90000"/>
              </a:lnSpc>
              <a:buClr>
                <a:srgbClr val="FF3300"/>
              </a:buClr>
              <a:buFontTx/>
              <a:buNone/>
            </a:pPr>
            <a:endParaRPr lang="hu-HU" sz="2000" b="1">
              <a:latin typeface="Times New Roman" charset="0"/>
            </a:endParaRPr>
          </a:p>
          <a:p>
            <a:pPr algn="just" eaLnBrk="1" hangingPunct="1">
              <a:lnSpc>
                <a:spcPct val="90000"/>
              </a:lnSpc>
              <a:buClr>
                <a:srgbClr val="FF3300"/>
              </a:buClr>
              <a:buFont typeface="Wingdings" charset="0"/>
              <a:buChar char="§"/>
            </a:pPr>
            <a:r>
              <a:rPr lang="hu-HU" sz="2000" b="1">
                <a:latin typeface="Times New Roman" charset="0"/>
              </a:rPr>
              <a:t>Alapelv: Amit reklámozni engednek az ágazati és egyéb jogszabályok, azok termékmegjelenítés formájában is szerepelhetnek.</a:t>
            </a:r>
          </a:p>
          <a:p>
            <a:pPr algn="just" eaLnBrk="1" hangingPunct="1">
              <a:lnSpc>
                <a:spcPct val="80000"/>
              </a:lnSpc>
              <a:buFontTx/>
              <a:buNone/>
            </a:pPr>
            <a:endParaRPr lang="hu-HU" sz="2000" b="1">
              <a:latin typeface="Times New Roman" charset="0"/>
            </a:endParaRPr>
          </a:p>
          <a:p>
            <a:pPr eaLnBrk="1" hangingPunct="1">
              <a:lnSpc>
                <a:spcPct val="80000"/>
              </a:lnSpc>
              <a:buFontTx/>
              <a:buNone/>
            </a:pPr>
            <a:endParaRPr lang="hu-HU" sz="2000">
              <a:latin typeface="Times New Roman" charset="0"/>
            </a:endParaRPr>
          </a:p>
        </p:txBody>
      </p:sp>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68313" y="404813"/>
            <a:ext cx="8229600" cy="503237"/>
          </a:xfrm>
        </p:spPr>
        <p:txBody>
          <a:bodyPr/>
          <a:lstStyle/>
          <a:p>
            <a:pPr eaLnBrk="1" hangingPunct="1"/>
            <a:r>
              <a:rPr lang="hu-HU" sz="2800" b="1">
                <a:effectLst>
                  <a:outerShdw blurRad="38100" dist="38100" dir="2700000" algn="tl">
                    <a:srgbClr val="DDDDDD"/>
                  </a:outerShdw>
                </a:effectLst>
                <a:latin typeface="Times New Roman" charset="0"/>
              </a:rPr>
              <a:t>Milyen műsorszámokban </a:t>
            </a:r>
            <a:r>
              <a:rPr lang="hu-HU" sz="2800" b="1" u="sng">
                <a:effectLst>
                  <a:outerShdw blurRad="38100" dist="38100" dir="2700000" algn="tl">
                    <a:srgbClr val="DDDDDD"/>
                  </a:outerShdw>
                </a:effectLst>
                <a:latin typeface="Times New Roman" charset="0"/>
              </a:rPr>
              <a:t>lehetséges</a:t>
            </a:r>
            <a:r>
              <a:rPr lang="hu-HU" sz="2800" b="1">
                <a:effectLst>
                  <a:outerShdw blurRad="38100" dist="38100" dir="2700000" algn="tl">
                    <a:srgbClr val="DDDDDD"/>
                  </a:outerShdw>
                </a:effectLst>
                <a:latin typeface="Times New Roman" charset="0"/>
              </a:rPr>
              <a:t>?</a:t>
            </a:r>
          </a:p>
        </p:txBody>
      </p:sp>
      <p:sp>
        <p:nvSpPr>
          <p:cNvPr id="6147" name="Rectangle 3"/>
          <p:cNvSpPr>
            <a:spLocks noGrp="1" noChangeArrowheads="1"/>
          </p:cNvSpPr>
          <p:nvPr>
            <p:ph type="body" idx="1"/>
          </p:nvPr>
        </p:nvSpPr>
        <p:spPr/>
        <p:txBody>
          <a:bodyPr/>
          <a:lstStyle/>
          <a:p>
            <a:pPr marL="363538" indent="-363538" algn="just" eaLnBrk="1" hangingPunct="1">
              <a:lnSpc>
                <a:spcPct val="90000"/>
              </a:lnSpc>
              <a:buClr>
                <a:srgbClr val="FF3300"/>
              </a:buClr>
              <a:buFontTx/>
              <a:buNone/>
            </a:pPr>
            <a:endParaRPr lang="hu-HU" sz="2000" b="1">
              <a:latin typeface="Times New Roman" charset="0"/>
            </a:endParaRPr>
          </a:p>
          <a:p>
            <a:pPr marL="363538" indent="-363538" algn="just" eaLnBrk="1" hangingPunct="1">
              <a:lnSpc>
                <a:spcPct val="90000"/>
              </a:lnSpc>
              <a:buClr>
                <a:srgbClr val="FF3300"/>
              </a:buClr>
              <a:buFont typeface="Wingdings" charset="0"/>
              <a:buChar char="§"/>
            </a:pPr>
            <a:r>
              <a:rPr lang="hu-HU" sz="2000" b="1">
                <a:latin typeface="Times New Roman" charset="0"/>
              </a:rPr>
              <a:t>a filmszínházban történő bemutatásra szánt filmalkotás, a médiaszolgáltatásban való közzététel céljából készült filmalkotás és filmsorozat, a sportműsorszám és a szórakoztató műsorszám esetén,</a:t>
            </a:r>
          </a:p>
          <a:p>
            <a:pPr marL="363538" indent="-363538" algn="just" eaLnBrk="1" hangingPunct="1">
              <a:lnSpc>
                <a:spcPct val="90000"/>
              </a:lnSpc>
              <a:buClr>
                <a:srgbClr val="FF3300"/>
              </a:buClr>
              <a:buFont typeface="Wingdings" charset="0"/>
              <a:buChar char="§"/>
            </a:pPr>
            <a:endParaRPr lang="hu-HU" sz="2000" b="1">
              <a:latin typeface="Times New Roman" charset="0"/>
            </a:endParaRPr>
          </a:p>
          <a:p>
            <a:pPr marL="363538" indent="-363538" algn="just">
              <a:buClr>
                <a:srgbClr val="FF3300"/>
              </a:buClr>
              <a:buFont typeface="Wingdings" charset="0"/>
              <a:buChar char="§"/>
            </a:pPr>
            <a:r>
              <a:rPr lang="hu-HU" sz="2000" b="1">
                <a:latin typeface="Times New Roman" charset="0"/>
              </a:rPr>
              <a:t>az a) pontban foglaltaktól eltérő műsorszámokban akkor, ha a médiaszolgáltatót vagy a műsorszám készítőjét az érintett áru gyártója vagy forgalmazója, illetve szolgáltatás nyújtója vagy közvetítője – sem közvetve, sem közvetlenül – nem részesíti anyagi juttatásban, azon túl, hogy az árut vagy szolgáltatást a termékmegjelenítés céljából ingyenesen rendelkezésre bocsátja.</a:t>
            </a:r>
            <a:endParaRPr lang="hu-HU" sz="2000" u="sng">
              <a:latin typeface="Times New Roman" charset="0"/>
            </a:endParaRPr>
          </a:p>
          <a:p>
            <a:pPr marL="363538" indent="-363538" eaLnBrk="1" hangingPunct="1">
              <a:buFontTx/>
              <a:buNone/>
            </a:pPr>
            <a:endParaRPr lang="hu-HU" sz="2000" b="1">
              <a:latin typeface="Times New Roman" charset="0"/>
            </a:endParaRPr>
          </a:p>
        </p:txBody>
      </p: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274638"/>
            <a:ext cx="8229600" cy="1785937"/>
          </a:xfrm>
        </p:spPr>
        <p:txBody>
          <a:bodyPr/>
          <a:lstStyle/>
          <a:p>
            <a:pPr eaLnBrk="1" hangingPunct="1"/>
            <a:r>
              <a:rPr lang="hu-HU" sz="3200" b="1">
                <a:effectLst>
                  <a:outerShdw blurRad="38100" dist="38100" dir="2700000" algn="tl">
                    <a:srgbClr val="DDDDDD"/>
                  </a:outerShdw>
                </a:effectLst>
                <a:latin typeface="Times New Roman" charset="0"/>
              </a:rPr>
              <a:t>A termékmegjelenítést tartalmazó műsorszámoknak meg kell felelniük </a:t>
            </a:r>
            <a:br>
              <a:rPr lang="hu-HU" sz="3200" b="1">
                <a:effectLst>
                  <a:outerShdw blurRad="38100" dist="38100" dir="2700000" algn="tl">
                    <a:srgbClr val="DDDDDD"/>
                  </a:outerShdw>
                </a:effectLst>
                <a:latin typeface="Times New Roman" charset="0"/>
              </a:rPr>
            </a:br>
            <a:r>
              <a:rPr lang="hu-HU" sz="3200" b="1">
                <a:effectLst>
                  <a:outerShdw blurRad="38100" dist="38100" dir="2700000" algn="tl">
                    <a:srgbClr val="DDDDDD"/>
                  </a:outerShdw>
                </a:effectLst>
                <a:latin typeface="Times New Roman" charset="0"/>
              </a:rPr>
              <a:t>az alábbi követelményeknek (Mttv. 31.§)</a:t>
            </a:r>
          </a:p>
        </p:txBody>
      </p:sp>
      <p:sp>
        <p:nvSpPr>
          <p:cNvPr id="7171" name="Rectangle 3"/>
          <p:cNvSpPr>
            <a:spLocks noGrp="1" noChangeArrowheads="1"/>
          </p:cNvSpPr>
          <p:nvPr>
            <p:ph type="body" idx="1"/>
          </p:nvPr>
        </p:nvSpPr>
        <p:spPr>
          <a:xfrm>
            <a:off x="457200" y="2276475"/>
            <a:ext cx="8229600" cy="3849688"/>
          </a:xfrm>
        </p:spPr>
        <p:txBody>
          <a:bodyPr/>
          <a:lstStyle/>
          <a:p>
            <a:pPr eaLnBrk="1" hangingPunct="1">
              <a:lnSpc>
                <a:spcPct val="50000"/>
              </a:lnSpc>
              <a:buFontTx/>
              <a:buNone/>
            </a:pPr>
            <a:r>
              <a:rPr lang="hu-HU" sz="1400">
                <a:latin typeface="Arial" charset="0"/>
              </a:rPr>
              <a:t> </a:t>
            </a:r>
          </a:p>
          <a:p>
            <a:pPr algn="just">
              <a:buClr>
                <a:srgbClr val="FF3300"/>
              </a:buClr>
              <a:buFont typeface="Wingdings" charset="0"/>
              <a:buChar char="§"/>
            </a:pPr>
            <a:r>
              <a:rPr lang="hu-HU" sz="2000" b="1">
                <a:latin typeface="Times New Roman" charset="0"/>
              </a:rPr>
              <a:t>tartalmuk – és lineáris médiaszolgáltatás esetén annak műsorrendje – nem befolyásolható oly módon, hogy az hatással legyen a médiaszolgáltató felelősségére és szerkesztői függetlenségére,</a:t>
            </a:r>
          </a:p>
          <a:p>
            <a:pPr algn="just">
              <a:buFontTx/>
              <a:buNone/>
            </a:pPr>
            <a:endParaRPr lang="hu-HU" sz="2000" b="1">
              <a:latin typeface="Times New Roman" charset="0"/>
            </a:endParaRPr>
          </a:p>
          <a:p>
            <a:pPr algn="just">
              <a:buClr>
                <a:srgbClr val="FF3300"/>
              </a:buClr>
              <a:buFont typeface="Wingdings" charset="0"/>
              <a:buChar char="§"/>
            </a:pPr>
            <a:r>
              <a:rPr lang="hu-HU" sz="2000" b="1">
                <a:latin typeface="Times New Roman" charset="0"/>
              </a:rPr>
              <a:t>nem hívhatnak fel közvetlenül áru megvásárlására vagy bérlésére, illetve szolgáltatás igénybe vételére.</a:t>
            </a:r>
            <a:endParaRPr lang="hu-HU" b="1" i="1">
              <a:latin typeface="Times New Roman" charset="0"/>
            </a:endParaRPr>
          </a:p>
          <a:p>
            <a:pPr algn="just"/>
            <a:endParaRPr lang="hu-HU" sz="2000" b="1">
              <a:latin typeface="Times New Roman" charset="0"/>
            </a:endParaRPr>
          </a:p>
          <a:p>
            <a:pPr algn="just">
              <a:buClr>
                <a:srgbClr val="FF3300"/>
              </a:buClr>
              <a:buFont typeface="Wingdings" charset="0"/>
              <a:buChar char="§"/>
            </a:pPr>
            <a:r>
              <a:rPr lang="hu-HU" sz="2000" b="1">
                <a:latin typeface="Times New Roman" charset="0"/>
              </a:rPr>
              <a:t>nem adhatnak a műsor tartalmából egyébként nem következő, indokolatlan hangsúlyt a megjelenített terméknek. </a:t>
            </a:r>
          </a:p>
        </p:txBody>
      </p:sp>
      <p:pic>
        <p:nvPicPr>
          <p:cNvPr id="7181" name="Toyota2.wmv">
            <a:hlinkClick r:id="" action="ppaction://media"/>
          </p:cNvPr>
          <p:cNvPicPr>
            <a:picLocks noRot="1" noChangeAspect="1" noChangeArrowheads="1"/>
          </p:cNvPicPr>
          <p:nvPr>
            <a:videoFile r:link="rId2"/>
            <p:extLst>
              <p:ext uri="{DAA4B4D4-6D71-4841-9C94-3DE7FCFB9230}">
                <p14:media xmlns:p14="http://schemas.microsoft.com/office/powerpoint/2010/main" r:link="rId1"/>
              </p:ext>
            </p:extLst>
          </p:nvPr>
        </p:nvPicPr>
        <p:blipFill>
          <a:blip r:embed="rId4">
            <a:extLst>
              <a:ext uri="{28A0092B-C50C-407E-A947-70E740481C1C}">
                <a14:useLocalDpi xmlns:a14="http://schemas.microsoft.com/office/drawing/2010/main" val="0"/>
              </a:ext>
            </a:extLst>
          </a:blip>
          <a:srcRect/>
          <a:stretch>
            <a:fillRect/>
          </a:stretch>
        </p:blipFill>
        <p:spPr bwMode="auto">
          <a:xfrm>
            <a:off x="6732588" y="5516563"/>
            <a:ext cx="1236662"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72505" fill="hold"/>
                                        <p:tgtEl>
                                          <p:spTgt spid="7181"/>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100000" showWhenStopped="0">
                <p:cTn id="7" fill="hold" display="0">
                  <p:stCondLst>
                    <p:cond delay="indefinite"/>
                  </p:stCondLst>
                  <p:endCondLst>
                    <p:cond evt="onNext" delay="0">
                      <p:tgtEl>
                        <p:sldTgt/>
                      </p:tgtEl>
                    </p:cond>
                    <p:cond evt="onPrev" delay="0">
                      <p:tgtEl>
                        <p:sldTgt/>
                      </p:tgtEl>
                    </p:cond>
                  </p:endCondLst>
                </p:cTn>
                <p:tgtEl>
                  <p:spTgt spid="7181"/>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68313" y="404813"/>
            <a:ext cx="8229600" cy="1358900"/>
          </a:xfrm>
        </p:spPr>
        <p:txBody>
          <a:bodyPr/>
          <a:lstStyle/>
          <a:p>
            <a:pPr eaLnBrk="1" hangingPunct="1"/>
            <a:r>
              <a:rPr lang="hu-HU" sz="2800" b="1">
                <a:effectLst>
                  <a:outerShdw blurRad="38100" dist="38100" dir="2700000" algn="tl">
                    <a:srgbClr val="DDDDDD"/>
                  </a:outerShdw>
                </a:effectLst>
                <a:latin typeface="Times New Roman" charset="0"/>
              </a:rPr>
              <a:t>Műsorszámok, amelyekben  </a:t>
            </a:r>
            <a:r>
              <a:rPr lang="hu-HU" sz="2800" b="1" u="sng">
                <a:effectLst>
                  <a:outerShdw blurRad="38100" dist="38100" dir="2700000" algn="tl">
                    <a:srgbClr val="DDDDDD"/>
                  </a:outerShdw>
                </a:effectLst>
                <a:latin typeface="Times New Roman" charset="0"/>
              </a:rPr>
              <a:t>t i l o s</a:t>
            </a:r>
            <a:r>
              <a:rPr lang="hu-HU" sz="2800" b="1">
                <a:effectLst>
                  <a:outerShdw blurRad="38100" dist="38100" dir="2700000" algn="tl">
                    <a:srgbClr val="DDDDDD"/>
                  </a:outerShdw>
                </a:effectLst>
                <a:latin typeface="Times New Roman" charset="0"/>
              </a:rPr>
              <a:t> </a:t>
            </a:r>
            <a:br>
              <a:rPr lang="hu-HU" sz="2800" b="1">
                <a:effectLst>
                  <a:outerShdw blurRad="38100" dist="38100" dir="2700000" algn="tl">
                    <a:srgbClr val="DDDDDD"/>
                  </a:outerShdw>
                </a:effectLst>
                <a:latin typeface="Times New Roman" charset="0"/>
              </a:rPr>
            </a:br>
            <a:r>
              <a:rPr lang="hu-HU" sz="2800" b="1">
                <a:effectLst>
                  <a:outerShdw blurRad="38100" dist="38100" dir="2700000" algn="tl">
                    <a:srgbClr val="DDDDDD"/>
                  </a:outerShdw>
                </a:effectLst>
                <a:latin typeface="Times New Roman" charset="0"/>
              </a:rPr>
              <a:t>a termékmegjelenítés, </a:t>
            </a:r>
            <a:br>
              <a:rPr lang="hu-HU" sz="2800" b="1">
                <a:effectLst>
                  <a:outerShdw blurRad="38100" dist="38100" dir="2700000" algn="tl">
                    <a:srgbClr val="DDDDDD"/>
                  </a:outerShdw>
                </a:effectLst>
                <a:latin typeface="Times New Roman" charset="0"/>
              </a:rPr>
            </a:br>
            <a:r>
              <a:rPr lang="hu-HU" sz="2800" b="1">
                <a:effectLst>
                  <a:outerShdw blurRad="38100" dist="38100" dir="2700000" algn="tl">
                    <a:srgbClr val="DDDDDD"/>
                  </a:outerShdw>
                </a:effectLst>
                <a:latin typeface="Times New Roman" charset="0"/>
              </a:rPr>
              <a:t>termékek, amelyek  </a:t>
            </a:r>
            <a:r>
              <a:rPr lang="hu-HU" sz="2800" b="1" u="sng">
                <a:effectLst>
                  <a:outerShdw blurRad="38100" dist="38100" dir="2700000" algn="tl">
                    <a:srgbClr val="DDDDDD"/>
                  </a:outerShdw>
                </a:effectLst>
                <a:latin typeface="Times New Roman" charset="0"/>
              </a:rPr>
              <a:t>n e m</a:t>
            </a:r>
            <a:r>
              <a:rPr lang="hu-HU" sz="2800" b="1">
                <a:effectLst>
                  <a:outerShdw blurRad="38100" dist="38100" dir="2700000" algn="tl">
                    <a:srgbClr val="DDDDDD"/>
                  </a:outerShdw>
                </a:effectLst>
                <a:latin typeface="Times New Roman" charset="0"/>
              </a:rPr>
              <a:t>  jelenhetnek meg</a:t>
            </a:r>
            <a:r>
              <a:rPr lang="hu-HU" sz="3200" b="1">
                <a:effectLst>
                  <a:outerShdw blurRad="38100" dist="38100" dir="2700000" algn="tl">
                    <a:srgbClr val="DDDDDD"/>
                  </a:outerShdw>
                </a:effectLst>
                <a:latin typeface="Times New Roman" charset="0"/>
              </a:rPr>
              <a:t> </a:t>
            </a:r>
            <a:br>
              <a:rPr lang="hu-HU" sz="3200" b="1">
                <a:effectLst>
                  <a:outerShdw blurRad="38100" dist="38100" dir="2700000" algn="tl">
                    <a:srgbClr val="DDDDDD"/>
                  </a:outerShdw>
                </a:effectLst>
                <a:latin typeface="Times New Roman" charset="0"/>
              </a:rPr>
            </a:br>
            <a:endParaRPr lang="hu-HU" sz="3200" b="1">
              <a:effectLst>
                <a:outerShdw blurRad="38100" dist="38100" dir="2700000" algn="tl">
                  <a:srgbClr val="DDDDDD"/>
                </a:outerShdw>
              </a:effectLst>
              <a:latin typeface="Times New Roman" charset="0"/>
            </a:endParaRPr>
          </a:p>
        </p:txBody>
      </p:sp>
      <p:sp>
        <p:nvSpPr>
          <p:cNvPr id="8195" name="Rectangle 3"/>
          <p:cNvSpPr>
            <a:spLocks noGrp="1" noChangeArrowheads="1"/>
          </p:cNvSpPr>
          <p:nvPr>
            <p:ph type="body" idx="1"/>
          </p:nvPr>
        </p:nvSpPr>
        <p:spPr>
          <a:xfrm>
            <a:off x="457200" y="2060575"/>
            <a:ext cx="8229600" cy="4065588"/>
          </a:xfrm>
        </p:spPr>
        <p:txBody>
          <a:bodyPr/>
          <a:lstStyle/>
          <a:p>
            <a:pPr marL="628650" indent="-457200" eaLnBrk="1" hangingPunct="1">
              <a:lnSpc>
                <a:spcPct val="80000"/>
              </a:lnSpc>
              <a:buFontTx/>
              <a:buNone/>
            </a:pPr>
            <a:endParaRPr lang="hu-HU" sz="1200" i="1">
              <a:latin typeface="Arial" charset="0"/>
            </a:endParaRPr>
          </a:p>
          <a:p>
            <a:pPr marL="628650" indent="-457200" eaLnBrk="1" hangingPunct="1">
              <a:lnSpc>
                <a:spcPct val="80000"/>
              </a:lnSpc>
              <a:buFontTx/>
              <a:buNone/>
            </a:pPr>
            <a:r>
              <a:rPr lang="hu-HU" sz="2200" u="sng">
                <a:latin typeface="Times New Roman" charset="0"/>
              </a:rPr>
              <a:t>1.) M ű s o r s z á m o k</a:t>
            </a:r>
          </a:p>
          <a:p>
            <a:pPr marL="628650" indent="-457200" eaLnBrk="1" hangingPunct="1">
              <a:lnSpc>
                <a:spcPct val="50000"/>
              </a:lnSpc>
              <a:buFontTx/>
              <a:buNone/>
            </a:pPr>
            <a:endParaRPr lang="hu-HU" sz="2200" u="sng">
              <a:latin typeface="Times New Roman" charset="0"/>
            </a:endParaRPr>
          </a:p>
          <a:p>
            <a:pPr marL="628650" indent="-457200" algn="ctr">
              <a:buFontTx/>
              <a:buNone/>
            </a:pPr>
            <a:r>
              <a:rPr lang="hu-HU" sz="2000" b="1" u="sng">
                <a:latin typeface="Times New Roman" charset="0"/>
              </a:rPr>
              <a:t>N e m</a:t>
            </a:r>
            <a:r>
              <a:rPr lang="hu-HU" sz="2000" b="1">
                <a:latin typeface="Times New Roman" charset="0"/>
              </a:rPr>
              <a:t>  tehető közzé termékmegjelenítés a </a:t>
            </a:r>
          </a:p>
          <a:p>
            <a:pPr marL="628650" indent="-457200" algn="ctr">
              <a:buFontTx/>
              <a:buNone/>
            </a:pPr>
            <a:r>
              <a:rPr lang="hu-HU" sz="2000" b="1" u="sng">
                <a:latin typeface="Times New Roman" charset="0"/>
              </a:rPr>
              <a:t>hírműsorszámban </a:t>
            </a:r>
            <a:r>
              <a:rPr lang="hu-HU" sz="2000" b="1">
                <a:latin typeface="Times New Roman" charset="0"/>
              </a:rPr>
              <a:t>és </a:t>
            </a:r>
            <a:r>
              <a:rPr lang="hu-HU" sz="2000" b="1" u="sng">
                <a:latin typeface="Times New Roman" charset="0"/>
              </a:rPr>
              <a:t>politikai</a:t>
            </a:r>
            <a:r>
              <a:rPr lang="hu-HU" sz="2000" b="1">
                <a:latin typeface="Times New Roman" charset="0"/>
              </a:rPr>
              <a:t> tájékoztatóban:</a:t>
            </a:r>
          </a:p>
          <a:p>
            <a:pPr marL="628650" indent="-457200">
              <a:lnSpc>
                <a:spcPct val="55000"/>
              </a:lnSpc>
              <a:buFontTx/>
              <a:buNone/>
            </a:pPr>
            <a:endParaRPr lang="hu-HU" sz="2000" b="1">
              <a:latin typeface="Times New Roman" charset="0"/>
            </a:endParaRPr>
          </a:p>
          <a:p>
            <a:pPr marL="628650" indent="-457200">
              <a:buClr>
                <a:srgbClr val="FF3300"/>
              </a:buClr>
              <a:buFont typeface="Wingdings" charset="0"/>
              <a:buChar char="§"/>
            </a:pPr>
            <a:r>
              <a:rPr lang="hu-HU" sz="2000" b="1">
                <a:latin typeface="Times New Roman" charset="0"/>
              </a:rPr>
              <a:t>Az Mttv. 30.§  (2) bekezdés b) pontban foglalt eset kivételével a kifejezetten tizennégy év alatti kiskorúaknak szóló,</a:t>
            </a:r>
          </a:p>
          <a:p>
            <a:pPr marL="628650" indent="-457200">
              <a:lnSpc>
                <a:spcPct val="35000"/>
              </a:lnSpc>
              <a:buClr>
                <a:srgbClr val="FF3300"/>
              </a:buClr>
              <a:buFont typeface="Wingdings" charset="0"/>
              <a:buNone/>
            </a:pPr>
            <a:endParaRPr lang="hu-HU" sz="2000" b="1">
              <a:latin typeface="Times New Roman" charset="0"/>
            </a:endParaRPr>
          </a:p>
          <a:p>
            <a:pPr marL="628650" indent="-457200">
              <a:buClr>
                <a:srgbClr val="FF3300"/>
              </a:buClr>
              <a:buFont typeface="Wingdings" charset="0"/>
              <a:buChar char="§"/>
            </a:pPr>
            <a:r>
              <a:rPr lang="hu-HU" sz="2000" b="1">
                <a:latin typeface="Times New Roman" charset="0"/>
              </a:rPr>
              <a:t>nemzeti ünnepek hivatalos eseményeiről tudósító,</a:t>
            </a:r>
          </a:p>
          <a:p>
            <a:pPr marL="628650" indent="-457200">
              <a:lnSpc>
                <a:spcPct val="35000"/>
              </a:lnSpc>
              <a:buClr>
                <a:srgbClr val="FF3300"/>
              </a:buClr>
              <a:buFont typeface="Wingdings" charset="0"/>
              <a:buNone/>
            </a:pPr>
            <a:endParaRPr lang="hu-HU" sz="2000" b="1">
              <a:latin typeface="Times New Roman" charset="0"/>
            </a:endParaRPr>
          </a:p>
          <a:p>
            <a:pPr marL="628650" indent="-457200">
              <a:buClr>
                <a:srgbClr val="FF3300"/>
              </a:buClr>
              <a:buFont typeface="Wingdings" charset="0"/>
              <a:buChar char="§"/>
            </a:pPr>
            <a:r>
              <a:rPr lang="hu-HU" sz="2000" b="1">
                <a:latin typeface="Times New Roman" charset="0"/>
              </a:rPr>
              <a:t>a vallási, illetve egyházi tartalmú </a:t>
            </a:r>
          </a:p>
          <a:p>
            <a:pPr marL="628650" indent="-457200">
              <a:buFontTx/>
              <a:buNone/>
            </a:pPr>
            <a:r>
              <a:rPr lang="hu-HU" sz="2000" b="1">
                <a:latin typeface="Times New Roman" charset="0"/>
              </a:rPr>
              <a:t>műsorszámban.</a:t>
            </a:r>
          </a:p>
          <a:p>
            <a:pPr marL="628650" indent="-457200">
              <a:buFontTx/>
              <a:buNone/>
            </a:pPr>
            <a:endParaRPr lang="hu-HU" sz="2000" b="1">
              <a:latin typeface="Times New Roman" charset="0"/>
            </a:endParaRPr>
          </a:p>
          <a:p>
            <a:pPr marL="628650" indent="-457200">
              <a:buFontTx/>
              <a:buNone/>
            </a:pPr>
            <a:endParaRPr lang="hu-HU" sz="2000" b="1" i="1">
              <a:latin typeface="Times New Roman" charset="0"/>
            </a:endParaRPr>
          </a:p>
          <a:p>
            <a:pPr marL="628650" indent="-457200">
              <a:buFontTx/>
              <a:buNone/>
            </a:pPr>
            <a:endParaRPr lang="hu-HU" sz="2000" i="1">
              <a:latin typeface="Times New Roman" charset="0"/>
            </a:endParaRPr>
          </a:p>
          <a:p>
            <a:pPr marL="628650" indent="-457200" eaLnBrk="1" hangingPunct="1">
              <a:lnSpc>
                <a:spcPct val="80000"/>
              </a:lnSpc>
              <a:buFontTx/>
              <a:buNone/>
            </a:pPr>
            <a:endParaRPr lang="hu-HU" sz="1000" i="1">
              <a:latin typeface="Arial" charset="0"/>
            </a:endParaRPr>
          </a:p>
          <a:p>
            <a:pPr marL="628650" indent="-457200" eaLnBrk="1" hangingPunct="1">
              <a:lnSpc>
                <a:spcPct val="80000"/>
              </a:lnSpc>
              <a:buFontTx/>
              <a:buNone/>
            </a:pPr>
            <a:endParaRPr lang="hu-HU" sz="1000" i="1">
              <a:latin typeface="Arial" charset="0"/>
            </a:endParaRPr>
          </a:p>
          <a:p>
            <a:pPr marL="628650" indent="-457200" eaLnBrk="1" hangingPunct="1">
              <a:lnSpc>
                <a:spcPct val="80000"/>
              </a:lnSpc>
              <a:buFontTx/>
              <a:buNone/>
            </a:pPr>
            <a:endParaRPr lang="hu-HU" sz="1000" i="1">
              <a:latin typeface="Arial" charset="0"/>
            </a:endParaRPr>
          </a:p>
          <a:p>
            <a:pPr marL="628650" indent="-457200" eaLnBrk="1" hangingPunct="1">
              <a:lnSpc>
                <a:spcPct val="80000"/>
              </a:lnSpc>
              <a:buFontTx/>
              <a:buNone/>
            </a:pPr>
            <a:endParaRPr lang="hu-HU" sz="1000" i="1">
              <a:latin typeface="Arial" charset="0"/>
            </a:endParaRPr>
          </a:p>
          <a:p>
            <a:pPr marL="628650" indent="-457200" eaLnBrk="1" hangingPunct="1">
              <a:lnSpc>
                <a:spcPct val="80000"/>
              </a:lnSpc>
              <a:buFontTx/>
              <a:buNone/>
            </a:pPr>
            <a:endParaRPr lang="hu-HU" sz="2000">
              <a:latin typeface="Arial" charset="0"/>
            </a:endParaRPr>
          </a:p>
        </p:txBody>
      </p:sp>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type="body" idx="1"/>
          </p:nvPr>
        </p:nvSpPr>
        <p:spPr>
          <a:xfrm>
            <a:off x="395288" y="908050"/>
            <a:ext cx="8229600" cy="5257800"/>
          </a:xfrm>
        </p:spPr>
        <p:txBody>
          <a:bodyPr/>
          <a:lstStyle/>
          <a:p>
            <a:pPr>
              <a:buClr>
                <a:srgbClr val="FF3300"/>
              </a:buClr>
              <a:buFont typeface="Wingdings" charset="0"/>
              <a:buNone/>
            </a:pPr>
            <a:r>
              <a:rPr lang="hu-HU" sz="2200" u="sng">
                <a:latin typeface="Times New Roman" charset="0"/>
              </a:rPr>
              <a:t>2.) T e r m é k e k, szolgáltatások</a:t>
            </a:r>
          </a:p>
          <a:p>
            <a:pPr>
              <a:buClr>
                <a:srgbClr val="FF3300"/>
              </a:buClr>
              <a:buFont typeface="Wingdings" charset="0"/>
              <a:buNone/>
            </a:pPr>
            <a:endParaRPr lang="hu-HU" sz="2200" u="sng">
              <a:latin typeface="Times New Roman" charset="0"/>
            </a:endParaRPr>
          </a:p>
          <a:p>
            <a:pPr algn="just">
              <a:buClr>
                <a:srgbClr val="FF3300"/>
              </a:buClr>
              <a:buFont typeface="Wingdings" charset="0"/>
              <a:buChar char="§"/>
            </a:pPr>
            <a:r>
              <a:rPr lang="hu-HU" sz="2000" b="1">
                <a:latin typeface="Times New Roman" charset="0"/>
              </a:rPr>
              <a:t>dohánytermék, cigaretta vagy más, olyan vállalkozástól származó termék, amelynek elsődleges tevékenysége cigaretta vagy egyéb dohánytermék gyártása vagy értékesítése,</a:t>
            </a:r>
          </a:p>
          <a:p>
            <a:pPr algn="just">
              <a:buClr>
                <a:srgbClr val="FF3300"/>
              </a:buClr>
              <a:buFont typeface="Wingdings" charset="0"/>
              <a:buNone/>
            </a:pPr>
            <a:endParaRPr lang="hu-HU" sz="2000" b="1">
              <a:latin typeface="Times New Roman" charset="0"/>
            </a:endParaRPr>
          </a:p>
          <a:p>
            <a:pPr algn="just">
              <a:buClr>
                <a:srgbClr val="FF3300"/>
              </a:buClr>
              <a:buFont typeface="Wingdings" charset="0"/>
              <a:buChar char="§"/>
            </a:pPr>
            <a:r>
              <a:rPr lang="hu-HU" sz="2000" b="1">
                <a:latin typeface="Times New Roman" charset="0"/>
              </a:rPr>
              <a:t>Az Mttv., illetve más jogszabályok alapján nem reklámozható termék,</a:t>
            </a:r>
          </a:p>
          <a:p>
            <a:pPr algn="just">
              <a:buClr>
                <a:srgbClr val="FF3300"/>
              </a:buClr>
              <a:buFont typeface="Wingdings" charset="0"/>
              <a:buNone/>
            </a:pPr>
            <a:endParaRPr lang="hu-HU" sz="2800" b="1" i="1">
              <a:latin typeface="Times New Roman" charset="0"/>
            </a:endParaRPr>
          </a:p>
          <a:p>
            <a:pPr algn="just">
              <a:buClr>
                <a:srgbClr val="FF3300"/>
              </a:buClr>
              <a:buFont typeface="Wingdings" charset="0"/>
              <a:buChar char="§"/>
            </a:pPr>
            <a:r>
              <a:rPr lang="hu-HU" sz="2000" b="1">
                <a:latin typeface="Times New Roman" charset="0"/>
              </a:rPr>
              <a:t>olyan gyógyszerkészítmény, illetve gyógyászati termék, eljárás, amely kizárólag orvosi rendelvényre vehető igénybe.</a:t>
            </a:r>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idx="4294967295"/>
          </p:nvPr>
        </p:nvSpPr>
        <p:spPr>
          <a:xfrm>
            <a:off x="395288" y="908050"/>
            <a:ext cx="8229600" cy="5257800"/>
          </a:xfrm>
        </p:spPr>
        <p:txBody>
          <a:bodyPr/>
          <a:lstStyle/>
          <a:p>
            <a:pPr>
              <a:buClr>
                <a:srgbClr val="FF3300"/>
              </a:buClr>
              <a:buFont typeface="Wingdings" charset="0"/>
              <a:buNone/>
            </a:pPr>
            <a:r>
              <a:rPr lang="hu-HU" sz="2200" u="sng">
                <a:latin typeface="Times New Roman" charset="0"/>
              </a:rPr>
              <a:t>2.) T e r m é k e k, szolgáltatások (folyt.)</a:t>
            </a:r>
          </a:p>
          <a:p>
            <a:pPr algn="just">
              <a:buClr>
                <a:srgbClr val="FF3300"/>
              </a:buClr>
              <a:buFont typeface="Wingdings" charset="0"/>
              <a:buChar char="§"/>
            </a:pPr>
            <a:r>
              <a:rPr lang="hu-HU" sz="2000" b="1">
                <a:latin typeface="Times New Roman" charset="0"/>
                <a:cs typeface="Times New Roman" charset="0"/>
              </a:rPr>
              <a:t>a gazdasági reklámtevékenység (Grtv.) alapvető feltételeiről és egyes korlátairól szóló 2008. évi XLVIII. Törvény 7-9 §§ szerinti (nem teljes) felsorolás:</a:t>
            </a:r>
          </a:p>
          <a:p>
            <a:pPr lvl="1" algn="just">
              <a:buFont typeface="Wingdings" charset="0"/>
              <a:buChar char="§"/>
            </a:pPr>
            <a:r>
              <a:rPr lang="hu-HU" sz="1600">
                <a:latin typeface="Times New Roman" charset="0"/>
              </a:rPr>
              <a:t>Tilos az olyan reklám, amely a környezetet, illetve a természetet károsító magatartásra ösztönöz.</a:t>
            </a:r>
          </a:p>
          <a:p>
            <a:pPr lvl="1" algn="just">
              <a:buFont typeface="Wingdings" charset="0"/>
              <a:buChar char="§"/>
            </a:pPr>
            <a:r>
              <a:rPr lang="hu-HU" sz="1600">
                <a:latin typeface="Times New Roman" charset="0"/>
              </a:rPr>
              <a:t>Tilos az olyan reklám, amely a gyermek- és fiatalkorúak fizikai, szellemi, érzelmi vagy erkölcsi fejlődését károsíthatja.</a:t>
            </a:r>
          </a:p>
          <a:p>
            <a:pPr lvl="1" algn="just">
              <a:buFont typeface="Wingdings" charset="0"/>
              <a:buChar char="§"/>
            </a:pPr>
            <a:r>
              <a:rPr lang="hu-HU" sz="1600">
                <a:latin typeface="Times New Roman" charset="0"/>
              </a:rPr>
              <a:t>Tilos az olyan reklám, amely erőszakos, illetve a személyes vagy a közbiztonságot veszélyeztető magatartásra ösztönöz (kérdés: fikció, autós-üldözés).</a:t>
            </a:r>
          </a:p>
          <a:p>
            <a:pPr lvl="1" algn="just">
              <a:buFont typeface="Wingdings" charset="0"/>
              <a:buChar char="§"/>
            </a:pPr>
            <a:r>
              <a:rPr lang="hu-HU" sz="1600">
                <a:latin typeface="Times New Roman" charset="0"/>
              </a:rPr>
              <a:t>Tilos az olyan gyermek-, illetve fiatalkorúaknak szóló reklám, amely alkalmas a gyermek-, illetve fiatalkorúak fizikai, szellemi, érzelmi vagy erkölcsi fejlődésének kedvezőtlen befolyásolására, különösen azáltal, hogy erőszakra, szexualitásra utal vagy azt ábrázol, vagy témájának meghatározó eleme az erőszakos módon megoldott konfliktus.</a:t>
            </a:r>
          </a:p>
          <a:p>
            <a:pPr lvl="1" algn="just">
              <a:buFont typeface="Wingdings" charset="0"/>
              <a:buChar char="§"/>
            </a:pPr>
            <a:r>
              <a:rPr lang="hu-HU" sz="1600">
                <a:latin typeface="Times New Roman" charset="0"/>
              </a:rPr>
              <a:t>Tilos az olyan reklám, amely gyermek- vagy fiatalkorút veszélyes, erőszakos vagy a szexualitást hangsúlyozó helyzetben mutat be.</a:t>
            </a:r>
          </a:p>
          <a:p>
            <a:pPr lvl="1" algn="just">
              <a:buFont typeface="Wingdings" charset="0"/>
              <a:buChar char="§"/>
            </a:pPr>
            <a:r>
              <a:rPr lang="hu-HU" sz="1600">
                <a:latin typeface="Times New Roman" charset="0"/>
              </a:rPr>
              <a:t>Tilos a szexuális szolgáltatás reklámja.</a:t>
            </a:r>
          </a:p>
          <a:p>
            <a:pPr lvl="1" algn="just">
              <a:buFont typeface="Wingdings" charset="0"/>
              <a:buChar char="§"/>
            </a:pPr>
            <a:endParaRPr lang="hu-HU" sz="1600">
              <a:latin typeface="Times New Roman" charset="0"/>
            </a:endParaRPr>
          </a:p>
          <a:p>
            <a:pPr lvl="1" algn="just">
              <a:buFontTx/>
              <a:buNone/>
            </a:pPr>
            <a:endParaRPr lang="hu-HU" sz="1600">
              <a:latin typeface="Times New Roman" charset="0"/>
            </a:endParaRPr>
          </a:p>
          <a:p>
            <a:pPr algn="just">
              <a:buClr>
                <a:srgbClr val="FF3300"/>
              </a:buClr>
              <a:buFont typeface="Wingdings" charset="0"/>
              <a:buChar char="§"/>
            </a:pPr>
            <a:endParaRPr lang="hu-HU" sz="2000" b="1">
              <a:latin typeface="Times New Roman" charset="0"/>
            </a:endParaRPr>
          </a:p>
        </p:txBody>
      </p:sp>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type="body" idx="4294967295"/>
          </p:nvPr>
        </p:nvSpPr>
        <p:spPr>
          <a:xfrm>
            <a:off x="395288" y="908050"/>
            <a:ext cx="8229600" cy="5257800"/>
          </a:xfrm>
        </p:spPr>
        <p:txBody>
          <a:bodyPr/>
          <a:lstStyle/>
          <a:p>
            <a:pPr>
              <a:buClr>
                <a:srgbClr val="FF3300"/>
              </a:buClr>
              <a:buFontTx/>
              <a:buNone/>
            </a:pPr>
            <a:r>
              <a:rPr lang="hu-HU" sz="2000" u="sng">
                <a:latin typeface="Times New Roman" charset="0"/>
              </a:rPr>
              <a:t>2.) T e r m é k e k, szolgáltatások Mttv. </a:t>
            </a:r>
            <a:r>
              <a:rPr lang="hu-HU" sz="2000" u="sng">
                <a:latin typeface="Times New Roman" charset="0"/>
                <a:cs typeface="Times New Roman" charset="0"/>
              </a:rPr>
              <a:t>23.§-25. § </a:t>
            </a:r>
            <a:r>
              <a:rPr lang="hu-HU" sz="2000" u="sng">
                <a:latin typeface="Times New Roman" charset="0"/>
              </a:rPr>
              <a:t>(folyt.)</a:t>
            </a:r>
          </a:p>
          <a:p>
            <a:pPr>
              <a:buFontTx/>
              <a:buNone/>
            </a:pPr>
            <a:endParaRPr lang="hu-HU" sz="2200" u="sng">
              <a:latin typeface="Times New Roman" charset="0"/>
            </a:endParaRPr>
          </a:p>
          <a:p>
            <a:pPr>
              <a:buFontTx/>
              <a:buNone/>
            </a:pPr>
            <a:r>
              <a:rPr lang="hu-HU" sz="1600" b="1">
                <a:latin typeface="Times New Roman" charset="0"/>
                <a:cs typeface="Times New Roman" charset="0"/>
              </a:rPr>
              <a:t>A médiaszolgáltatásban közzétett kereskedelmi közlemény</a:t>
            </a:r>
            <a:r>
              <a:rPr lang="hu-HU" sz="1600" b="1" i="1">
                <a:latin typeface="Times New Roman" charset="0"/>
                <a:cs typeface="Times New Roman" charset="0"/>
              </a:rPr>
              <a:t> </a:t>
            </a:r>
            <a:endParaRPr lang="hu-HU" sz="1600" b="1">
              <a:latin typeface="Times New Roman" charset="0"/>
              <a:cs typeface="Times New Roman" charset="0"/>
            </a:endParaRPr>
          </a:p>
          <a:p>
            <a:r>
              <a:rPr lang="hu-HU" sz="1600" i="1">
                <a:latin typeface="Times New Roman" charset="0"/>
                <a:cs typeface="Times New Roman" charset="0"/>
              </a:rPr>
              <a:t> </a:t>
            </a:r>
            <a:r>
              <a:rPr lang="hu-HU" sz="1600">
                <a:latin typeface="Times New Roman" charset="0"/>
                <a:cs typeface="Times New Roman" charset="0"/>
              </a:rPr>
              <a:t>közvetlenül nem szólíthat fel kiskorúakat valamely áru megvásárlására vagy bérbevételére, illetve szolgáltatás igénybevételére,</a:t>
            </a:r>
          </a:p>
          <a:p>
            <a:r>
              <a:rPr lang="hu-HU" sz="1600">
                <a:latin typeface="Times New Roman" charset="0"/>
                <a:cs typeface="Times New Roman" charset="0"/>
              </a:rPr>
              <a:t>közvetlenül nem szólíthat fel kiskorúakat arra, hogy rábeszéljék szüleiket vagy másokat a reklámozott áru megvásárlására vagy szolgáltatás igénybevételére,</a:t>
            </a:r>
          </a:p>
          <a:p>
            <a:r>
              <a:rPr lang="hu-HU" sz="1600" i="1">
                <a:latin typeface="Times New Roman" charset="0"/>
                <a:cs typeface="Times New Roman" charset="0"/>
              </a:rPr>
              <a:t> </a:t>
            </a:r>
            <a:r>
              <a:rPr lang="hu-HU" sz="1600">
                <a:latin typeface="Times New Roman" charset="0"/>
                <a:cs typeface="Times New Roman" charset="0"/>
              </a:rPr>
              <a:t>nem használhatja ki a kiskorúaknak a szüleik, tanáraik és más személyek iránti bizalmát, továbbá a kiskorúak tapasztalatlanságát és hiszékenységét,</a:t>
            </a:r>
          </a:p>
          <a:p>
            <a:r>
              <a:rPr lang="hu-HU" sz="1600" i="1">
                <a:latin typeface="Times New Roman" charset="0"/>
                <a:cs typeface="Times New Roman" charset="0"/>
              </a:rPr>
              <a:t> </a:t>
            </a:r>
            <a:r>
              <a:rPr lang="hu-HU" sz="1600">
                <a:latin typeface="Times New Roman" charset="0"/>
                <a:cs typeface="Times New Roman" charset="0"/>
              </a:rPr>
              <a:t>indokolatlanul nem ábrázolhat kiskorút veszélyes helyzetekben,</a:t>
            </a:r>
          </a:p>
          <a:p>
            <a:pPr>
              <a:buFontTx/>
              <a:buNone/>
            </a:pPr>
            <a:r>
              <a:rPr lang="hu-HU" sz="1600" b="1">
                <a:latin typeface="Times New Roman" charset="0"/>
                <a:cs typeface="Times New Roman" charset="0"/>
              </a:rPr>
              <a:t>Az alkoholtartalmú italokra vonatkozó, médiaszolgáltatásban közzétett kereskedelmi közlemény</a:t>
            </a:r>
          </a:p>
          <a:p>
            <a:r>
              <a:rPr lang="hu-HU" sz="1600">
                <a:latin typeface="Times New Roman" charset="0"/>
                <a:cs typeface="Times New Roman" charset="0"/>
              </a:rPr>
              <a:t>nem célozhat kifejezetten kiskorúakat,</a:t>
            </a:r>
          </a:p>
          <a:p>
            <a:r>
              <a:rPr lang="hu-HU" sz="1600">
                <a:latin typeface="Times New Roman" charset="0"/>
                <a:cs typeface="Times New Roman" charset="0"/>
              </a:rPr>
              <a:t>nem ábrázolhat alkoholt fogyasztó kiskorút,</a:t>
            </a:r>
          </a:p>
          <a:p>
            <a:r>
              <a:rPr lang="hu-HU" sz="1600">
                <a:latin typeface="Times New Roman" charset="0"/>
                <a:cs typeface="Times New Roman" charset="0"/>
              </a:rPr>
              <a:t>nem ösztönözhet az ilyen italok mértéktelen fogyasztására,</a:t>
            </a:r>
          </a:p>
          <a:p>
            <a:r>
              <a:rPr lang="hu-HU" sz="1600">
                <a:latin typeface="Times New Roman" charset="0"/>
                <a:cs typeface="Times New Roman" charset="0"/>
              </a:rPr>
              <a:t>nem ábrázolhatja a túlzott alkoholfogyasztást pozitív, az alkoholfogyasztástól való tartózkodást negatív megvilágításban,</a:t>
            </a:r>
          </a:p>
          <a:p>
            <a:pPr>
              <a:buFontTx/>
              <a:buNone/>
            </a:pPr>
            <a:endParaRPr lang="hu-HU" sz="1600" b="1">
              <a:latin typeface="Times New Roman" charset="0"/>
              <a:cs typeface="Times New Roman" charset="0"/>
            </a:endParaRPr>
          </a:p>
          <a:p>
            <a:pPr algn="just">
              <a:buClr>
                <a:srgbClr val="FF3300"/>
              </a:buClr>
              <a:buFontTx/>
              <a:buNone/>
            </a:pPr>
            <a:endParaRPr lang="hu-HU" sz="2000" b="1">
              <a:latin typeface="Times New Roman" charset="0"/>
            </a:endParaRPr>
          </a:p>
        </p:txBody>
      </p:sp>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type="body" idx="4294967295"/>
          </p:nvPr>
        </p:nvSpPr>
        <p:spPr>
          <a:xfrm>
            <a:off x="395288" y="908050"/>
            <a:ext cx="8229600" cy="5257800"/>
          </a:xfrm>
        </p:spPr>
        <p:txBody>
          <a:bodyPr/>
          <a:lstStyle/>
          <a:p>
            <a:pPr>
              <a:buClr>
                <a:srgbClr val="FF3300"/>
              </a:buClr>
              <a:buFont typeface="Wingdings" charset="0"/>
              <a:buNone/>
            </a:pPr>
            <a:r>
              <a:rPr lang="hu-HU" sz="2000" u="sng">
                <a:latin typeface="Times New Roman" charset="0"/>
              </a:rPr>
              <a:t>2.) T e r m é k e k, szolgáltatások Mttv. </a:t>
            </a:r>
            <a:r>
              <a:rPr lang="hu-HU" sz="2000" u="sng">
                <a:latin typeface="Times New Roman" charset="0"/>
                <a:cs typeface="Times New Roman" charset="0"/>
              </a:rPr>
              <a:t>23.§-25. § </a:t>
            </a:r>
            <a:r>
              <a:rPr lang="hu-HU" sz="2000" u="sng">
                <a:latin typeface="Times New Roman" charset="0"/>
              </a:rPr>
              <a:t>(folyt.)</a:t>
            </a:r>
          </a:p>
          <a:p>
            <a:pPr>
              <a:buFontTx/>
              <a:buNone/>
            </a:pPr>
            <a:endParaRPr lang="hu-HU" sz="2000" b="1">
              <a:latin typeface="Arial" charset="0"/>
            </a:endParaRPr>
          </a:p>
          <a:p>
            <a:pPr>
              <a:buFontTx/>
              <a:buNone/>
            </a:pPr>
            <a:r>
              <a:rPr lang="hu-HU" sz="1600" b="1">
                <a:latin typeface="Times New Roman" charset="0"/>
                <a:cs typeface="Times New Roman" charset="0"/>
              </a:rPr>
              <a:t>Az alkoholtartalmú italokra vonatkozó, médiaszolgáltatásban közzétett kereskedelmi közlemény</a:t>
            </a:r>
          </a:p>
          <a:p>
            <a:pPr>
              <a:buFontTx/>
              <a:buNone/>
            </a:pPr>
            <a:endParaRPr lang="hu-HU" sz="1600" b="1">
              <a:latin typeface="Times New Roman" charset="0"/>
              <a:cs typeface="Times New Roman" charset="0"/>
            </a:endParaRPr>
          </a:p>
          <a:p>
            <a:r>
              <a:rPr lang="hu-HU" sz="1600">
                <a:latin typeface="Times New Roman" charset="0"/>
                <a:cs typeface="Times New Roman" charset="0"/>
              </a:rPr>
              <a:t>kiemelkedő fizikai teljesítményt vagy járművezetést nem mutathat be alkoholtartalmú italok fogyasztásának hatásaként,</a:t>
            </a:r>
          </a:p>
          <a:p>
            <a:r>
              <a:rPr lang="hu-HU" sz="1600">
                <a:latin typeface="Times New Roman" charset="0"/>
                <a:cs typeface="Times New Roman" charset="0"/>
              </a:rPr>
              <a:t>nem kelthet olyan benyomást, hogy az alkoholtartalmú italok fogyasztása hozzájárul a társadalmi vagy szexuális sikerekhez,</a:t>
            </a:r>
          </a:p>
          <a:p>
            <a:r>
              <a:rPr lang="hu-HU" sz="1600">
                <a:latin typeface="Times New Roman" charset="0"/>
                <a:cs typeface="Times New Roman" charset="0"/>
              </a:rPr>
              <a:t>nem állíthatja, hogy az alkoholtartalmú italok fogyasztásának serkentő, nyugtató vagy bármilyen jótékony egészségügyi hatása van, illetve, hogy az alkoholtartalmú italok a személyes problémák megoldásának egyik eszközét jelentik,</a:t>
            </a:r>
          </a:p>
          <a:p>
            <a:r>
              <a:rPr lang="hu-HU" sz="1600">
                <a:latin typeface="Times New Roman" charset="0"/>
                <a:cs typeface="Times New Roman" charset="0"/>
              </a:rPr>
              <a:t>nem kelthet olyan benyomást, hogy az alacsony alkoholtartalmú italok fogyasztása esetén a túlzott alkoholfogyasztás elkerülhető, illetve, hogy a magas alkoholtartalom az ital pozitív tulajdonsága.</a:t>
            </a:r>
          </a:p>
          <a:p>
            <a:pPr>
              <a:buFontTx/>
              <a:buNone/>
            </a:pPr>
            <a:endParaRPr lang="hu-HU" sz="1600">
              <a:latin typeface="Times New Roman" charset="0"/>
              <a:cs typeface="Times New Roman" charset="0"/>
            </a:endParaRPr>
          </a:p>
          <a:p>
            <a:pPr>
              <a:buFontTx/>
              <a:buNone/>
            </a:pPr>
            <a:endParaRPr lang="hu-HU" sz="1600" b="1">
              <a:latin typeface="Times New Roman" charset="0"/>
              <a:cs typeface="Times New Roman" charset="0"/>
            </a:endParaRPr>
          </a:p>
          <a:p>
            <a:pPr algn="just">
              <a:buClr>
                <a:srgbClr val="FF3300"/>
              </a:buClr>
              <a:buFontTx/>
              <a:buNone/>
            </a:pPr>
            <a:endParaRPr lang="hu-HU" sz="2000" b="1">
              <a:latin typeface="Times New Roman" charset="0"/>
            </a:endParaRPr>
          </a:p>
        </p:txBody>
      </p:sp>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395288" y="404813"/>
            <a:ext cx="8229600" cy="581025"/>
          </a:xfrm>
        </p:spPr>
        <p:txBody>
          <a:bodyPr/>
          <a:lstStyle/>
          <a:p>
            <a:pPr eaLnBrk="1" hangingPunct="1"/>
            <a:r>
              <a:rPr lang="hu-HU" sz="2800" b="1">
                <a:effectLst>
                  <a:outerShdw blurRad="38100" dist="38100" dir="2700000" algn="tl">
                    <a:srgbClr val="DDDDDD"/>
                  </a:outerShdw>
                </a:effectLst>
                <a:latin typeface="Times New Roman" charset="0"/>
              </a:rPr>
              <a:t>A  t e r m é k m e g j e l e n í t é s  m ó d j a</a:t>
            </a:r>
          </a:p>
        </p:txBody>
      </p:sp>
      <p:sp>
        <p:nvSpPr>
          <p:cNvPr id="13315" name="Rectangle 3"/>
          <p:cNvSpPr>
            <a:spLocks noGrp="1" noChangeArrowheads="1"/>
          </p:cNvSpPr>
          <p:nvPr>
            <p:ph type="body" idx="1"/>
          </p:nvPr>
        </p:nvSpPr>
        <p:spPr>
          <a:xfrm>
            <a:off x="323850" y="1268413"/>
            <a:ext cx="8424863" cy="5040312"/>
          </a:xfrm>
        </p:spPr>
        <p:txBody>
          <a:bodyPr/>
          <a:lstStyle/>
          <a:p>
            <a:pPr marL="266700" indent="-266700">
              <a:buFontTx/>
              <a:buNone/>
            </a:pPr>
            <a:r>
              <a:rPr lang="hu-HU" sz="2200" u="sng">
                <a:latin typeface="Times New Roman" charset="0"/>
              </a:rPr>
              <a:t>1.) T a r t a l m i   k ö v e t e l m é n y e k </a:t>
            </a:r>
          </a:p>
          <a:p>
            <a:pPr marL="266700" indent="-266700">
              <a:lnSpc>
                <a:spcPct val="20000"/>
              </a:lnSpc>
              <a:buFontTx/>
              <a:buNone/>
            </a:pPr>
            <a:endParaRPr lang="hu-HU" sz="2200" u="sng">
              <a:latin typeface="Times New Roman" charset="0"/>
            </a:endParaRPr>
          </a:p>
          <a:p>
            <a:pPr marL="266700" indent="-266700" algn="ctr">
              <a:lnSpc>
                <a:spcPct val="85000"/>
              </a:lnSpc>
              <a:buFontTx/>
              <a:buNone/>
            </a:pPr>
            <a:r>
              <a:rPr lang="hu-HU" sz="2000" b="1">
                <a:latin typeface="Times New Roman" charset="0"/>
              </a:rPr>
              <a:t>A termékmegjelenítést tartalmazó műsorszámoknak </a:t>
            </a:r>
          </a:p>
          <a:p>
            <a:pPr marL="266700" indent="-266700" algn="ctr">
              <a:lnSpc>
                <a:spcPct val="85000"/>
              </a:lnSpc>
              <a:buFontTx/>
              <a:buNone/>
            </a:pPr>
            <a:r>
              <a:rPr lang="hu-HU" sz="2000" b="1">
                <a:latin typeface="Times New Roman" charset="0"/>
              </a:rPr>
              <a:t>meg kell felelniük az alábbi követelményeknek:</a:t>
            </a:r>
          </a:p>
          <a:p>
            <a:pPr marL="266700" indent="-266700" algn="ctr">
              <a:lnSpc>
                <a:spcPct val="50000"/>
              </a:lnSpc>
              <a:buFontTx/>
              <a:buNone/>
            </a:pPr>
            <a:endParaRPr lang="hu-HU" sz="2000" b="1">
              <a:latin typeface="Times New Roman" charset="0"/>
            </a:endParaRPr>
          </a:p>
          <a:p>
            <a:pPr marL="266700" indent="-266700" algn="just">
              <a:buClr>
                <a:srgbClr val="FF3300"/>
              </a:buClr>
              <a:buFont typeface="Wingdings" charset="0"/>
              <a:buChar char="§"/>
            </a:pPr>
            <a:r>
              <a:rPr lang="hu-HU" sz="2400">
                <a:latin typeface="Times New Roman" charset="0"/>
              </a:rPr>
              <a:t> </a:t>
            </a:r>
            <a:r>
              <a:rPr lang="hu-HU" sz="2000" b="1">
                <a:latin typeface="Times New Roman" charset="0"/>
              </a:rPr>
              <a:t>tartalmuk – és lineáris médiaszolgáltatás esetén annak műsorrendje – nem befolyásolható oly módon, hogy az hatással legyen a médiaszolgáltató felelősségére és szerkesztői függetlenségére,</a:t>
            </a:r>
          </a:p>
          <a:p>
            <a:pPr marL="266700" indent="-266700" algn="just">
              <a:buClr>
                <a:srgbClr val="FF3300"/>
              </a:buClr>
              <a:buFont typeface="Wingdings" charset="0"/>
              <a:buNone/>
            </a:pPr>
            <a:endParaRPr lang="hu-HU" sz="2000" b="1">
              <a:latin typeface="Times New Roman" charset="0"/>
            </a:endParaRPr>
          </a:p>
          <a:p>
            <a:pPr marL="266700" indent="-266700" algn="just">
              <a:buClr>
                <a:srgbClr val="FF3300"/>
              </a:buClr>
              <a:buFont typeface="Wingdings" charset="0"/>
              <a:buChar char="§"/>
            </a:pPr>
            <a:r>
              <a:rPr lang="hu-HU" sz="2000" b="1">
                <a:latin typeface="Times New Roman" charset="0"/>
              </a:rPr>
              <a:t>nem hívhatnak fel közvetlenül áru megvásárlására vagy bérlésére, illetve szolgáltatás igénybe vételére,</a:t>
            </a:r>
          </a:p>
          <a:p>
            <a:pPr marL="266700" indent="-266700" algn="just">
              <a:buFontTx/>
              <a:buNone/>
            </a:pPr>
            <a:endParaRPr lang="hu-HU" sz="2000" b="1">
              <a:latin typeface="Times New Roman" charset="0"/>
            </a:endParaRPr>
          </a:p>
          <a:p>
            <a:pPr marL="266700" indent="-266700" algn="just">
              <a:buClr>
                <a:srgbClr val="FF3300"/>
              </a:buClr>
              <a:buFont typeface="Wingdings" charset="0"/>
              <a:buChar char="§"/>
            </a:pPr>
            <a:r>
              <a:rPr lang="hu-HU" sz="2000" b="1">
                <a:latin typeface="Times New Roman" charset="0"/>
              </a:rPr>
              <a:t>nem adhatnak a műsor tartalmából egyébként nem következő, indokolatlan hangsúlyt a megjelenített terméknek. </a:t>
            </a:r>
          </a:p>
          <a:p>
            <a:pPr marL="266700" indent="-266700">
              <a:buFontTx/>
              <a:buNone/>
            </a:pPr>
            <a:endParaRPr lang="hu-HU">
              <a:latin typeface="Arial" charset="0"/>
            </a:endParaRPr>
          </a:p>
          <a:p>
            <a:pPr marL="266700" indent="-266700">
              <a:buFontTx/>
              <a:buNone/>
            </a:pPr>
            <a:endParaRPr lang="hu-HU">
              <a:latin typeface="Arial" charset="0"/>
            </a:endParaRPr>
          </a:p>
          <a:p>
            <a:pPr marL="266700" indent="-266700">
              <a:buFontTx/>
              <a:buNone/>
            </a:pPr>
            <a:endParaRPr lang="hu-HU">
              <a:latin typeface="Arial" charset="0"/>
            </a:endParaRPr>
          </a:p>
          <a:p>
            <a:pPr marL="266700" indent="-266700">
              <a:buFontTx/>
              <a:buNone/>
            </a:pPr>
            <a:endParaRPr lang="hu-HU">
              <a:latin typeface="Arial" charset="0"/>
            </a:endParaRPr>
          </a:p>
          <a:p>
            <a:pPr marL="266700" indent="-266700">
              <a:buFontTx/>
              <a:buNone/>
            </a:pPr>
            <a:endParaRPr lang="hu-HU">
              <a:latin typeface="Arial" charset="0"/>
            </a:endParaRPr>
          </a:p>
        </p:txBody>
      </p:sp>
      <p:pic>
        <p:nvPicPr>
          <p:cNvPr id="10245" name="PP_video.wmv">
            <a:hlinkClick r:id="" action="ppaction://media"/>
          </p:cNvPr>
          <p:cNvPicPr>
            <a:picLocks noRot="1" noChangeAspect="1" noChangeArrowheads="1"/>
          </p:cNvPicPr>
          <p:nvPr>
            <a:videoFile r:link="rId2"/>
            <p:extLst>
              <p:ext uri="{DAA4B4D4-6D71-4841-9C94-3DE7FCFB9230}">
                <p14:media xmlns:p14="http://schemas.microsoft.com/office/powerpoint/2010/main" r:link="rId1"/>
              </p:ext>
            </p:extLst>
          </p:nvPr>
        </p:nvPicPr>
        <p:blipFill>
          <a:blip r:embed="rId4">
            <a:extLst>
              <a:ext uri="{28A0092B-C50C-407E-A947-70E740481C1C}">
                <a14:useLocalDpi xmlns:a14="http://schemas.microsoft.com/office/drawing/2010/main" val="0"/>
              </a:ext>
            </a:extLst>
          </a:blip>
          <a:srcRect/>
          <a:stretch>
            <a:fillRect/>
          </a:stretch>
        </p:blipFill>
        <p:spPr bwMode="auto">
          <a:xfrm>
            <a:off x="6732588" y="5589588"/>
            <a:ext cx="1295400" cy="1036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33640" fill="hold"/>
                                        <p:tgtEl>
                                          <p:spTgt spid="10245"/>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100000" showWhenStopped="0">
                <p:cTn id="7" fill="hold" display="0">
                  <p:stCondLst>
                    <p:cond delay="indefinite"/>
                  </p:stCondLst>
                  <p:endCondLst>
                    <p:cond evt="onNext" delay="0">
                      <p:tgtEl>
                        <p:sldTgt/>
                      </p:tgtEl>
                    </p:cond>
                    <p:cond evt="onPrev" delay="0">
                      <p:tgtEl>
                        <p:sldTgt/>
                      </p:tgtEl>
                    </p:cond>
                  </p:endCondLst>
                </p:cTn>
                <p:tgtEl>
                  <p:spTgt spid="10245"/>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1"/>
          </p:nvPr>
        </p:nvSpPr>
        <p:spPr>
          <a:xfrm>
            <a:off x="457200" y="476250"/>
            <a:ext cx="8229600" cy="5649913"/>
          </a:xfrm>
        </p:spPr>
        <p:txBody>
          <a:bodyPr/>
          <a:lstStyle/>
          <a:p>
            <a:pPr algn="just">
              <a:buClr>
                <a:srgbClr val="FF3300"/>
              </a:buClr>
              <a:buFont typeface="Wingdings" charset="0"/>
              <a:buNone/>
            </a:pPr>
            <a:r>
              <a:rPr lang="hu-HU" sz="2200" u="sng">
                <a:latin typeface="Times New Roman" charset="0"/>
              </a:rPr>
              <a:t>2.) F o g a l m i   e l ő í r á s</a:t>
            </a:r>
          </a:p>
          <a:p>
            <a:pPr algn="just">
              <a:lnSpc>
                <a:spcPct val="50000"/>
              </a:lnSpc>
              <a:buClr>
                <a:srgbClr val="FF3300"/>
              </a:buClr>
              <a:buFont typeface="Wingdings" charset="0"/>
              <a:buNone/>
            </a:pPr>
            <a:endParaRPr lang="hu-HU" sz="2200" u="sng">
              <a:latin typeface="Times New Roman" charset="0"/>
            </a:endParaRPr>
          </a:p>
          <a:p>
            <a:pPr algn="just">
              <a:lnSpc>
                <a:spcPct val="50000"/>
              </a:lnSpc>
              <a:buClr>
                <a:srgbClr val="FF3300"/>
              </a:buClr>
              <a:buFont typeface="Wingdings" charset="0"/>
              <a:buNone/>
            </a:pPr>
            <a:endParaRPr lang="hu-HU" sz="2200" u="sng">
              <a:latin typeface="Times New Roman" charset="0"/>
            </a:endParaRPr>
          </a:p>
          <a:p>
            <a:pPr algn="just">
              <a:buClr>
                <a:srgbClr val="FF3300"/>
              </a:buClr>
              <a:buFont typeface="Wingdings" charset="0"/>
              <a:buChar char="§"/>
            </a:pPr>
            <a:r>
              <a:rPr lang="hu-HU" sz="2000" b="1">
                <a:latin typeface="Times New Roman" charset="0"/>
              </a:rPr>
              <a:t>A nézőket egyértelműen tájékoztatni kell a termékmegjelenítés tényéről. A termékmegjelenítést tartalmazó műsorszám elején és végén, valamint a műsorszámot megszakító reklámokat követően a műsorszám folytatásakor a termékmegjelenítésre – optikai vagy akusztikus módon – fel kell hívni a figyelmet.</a:t>
            </a:r>
          </a:p>
          <a:p>
            <a:pPr algn="just">
              <a:buClr>
                <a:srgbClr val="FF3300"/>
              </a:buClr>
              <a:buFont typeface="Wingdings" charset="0"/>
              <a:buNone/>
            </a:pPr>
            <a:endParaRPr lang="hu-HU" sz="2000" b="1">
              <a:latin typeface="Times New Roman" charset="0"/>
            </a:endParaRPr>
          </a:p>
          <a:p>
            <a:pPr algn="just">
              <a:buClr>
                <a:srgbClr val="FF3300"/>
              </a:buClr>
              <a:buFont typeface="Wingdings" charset="0"/>
              <a:buChar char="§"/>
            </a:pPr>
            <a:r>
              <a:rPr lang="hu-HU" sz="2000" b="1">
                <a:latin typeface="Times New Roman" charset="0"/>
              </a:rPr>
              <a:t>Médiatanács ajánlása szerint ez  5 mp.</a:t>
            </a:r>
          </a:p>
          <a:p>
            <a:pPr algn="just">
              <a:lnSpc>
                <a:spcPct val="65000"/>
              </a:lnSpc>
              <a:buClr>
                <a:srgbClr val="FF3300"/>
              </a:buClr>
              <a:buFont typeface="Wingdings" charset="0"/>
              <a:buNone/>
            </a:pPr>
            <a:endParaRPr lang="hu-HU" sz="2400" u="sng">
              <a:latin typeface="Times New Roman" charset="0"/>
            </a:endParaRPr>
          </a:p>
          <a:p>
            <a:pPr algn="just">
              <a:buClr>
                <a:srgbClr val="FF3300"/>
              </a:buClr>
              <a:buFont typeface="Wingdings" charset="0"/>
              <a:buChar char="§"/>
            </a:pPr>
            <a:r>
              <a:rPr lang="hu-HU" sz="2000" b="1">
                <a:latin typeface="Times New Roman" charset="0"/>
              </a:rPr>
              <a:t>A tájékoztatási kötelezettség nem terjed ki azon műsorszámokra, amelyeket nem maga a médiaszolgáltató vagy tulajdonosának befolyásoló részesedése mellett működő más médiaszolgáltató vagy műsorkészítő vállalkozás készített vagy rendelt meg.</a:t>
            </a:r>
          </a:p>
          <a:p>
            <a:pPr algn="just">
              <a:buClr>
                <a:srgbClr val="FF3300"/>
              </a:buClr>
              <a:buFont typeface="Wingdings" charset="0"/>
              <a:buChar char="§"/>
            </a:pPr>
            <a:endParaRPr lang="hu-HU" sz="2000" b="1">
              <a:latin typeface="Times New Roman" charset="0"/>
            </a:endParaRPr>
          </a:p>
          <a:p>
            <a:pPr>
              <a:lnSpc>
                <a:spcPct val="90000"/>
              </a:lnSpc>
            </a:pPr>
            <a:endParaRPr lang="hu-HU" sz="2400">
              <a:latin typeface="Arial" charset="0"/>
            </a:endParaRPr>
          </a:p>
        </p:txBody>
      </p:sp>
    </p:spTree>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ím 1"/>
          <p:cNvSpPr>
            <a:spLocks noGrp="1"/>
          </p:cNvSpPr>
          <p:nvPr>
            <p:ph type="title"/>
          </p:nvPr>
        </p:nvSpPr>
        <p:spPr/>
        <p:txBody>
          <a:bodyPr/>
          <a:lstStyle/>
          <a:p>
            <a:r>
              <a:rPr lang="hu-HU">
                <a:latin typeface="Times New Roman" charset="0"/>
              </a:rPr>
              <a:t/>
            </a:r>
            <a:br>
              <a:rPr lang="hu-HU">
                <a:latin typeface="Times New Roman" charset="0"/>
              </a:rPr>
            </a:br>
            <a:r>
              <a:rPr lang="hu-HU" sz="2800" b="1">
                <a:latin typeface="Times New Roman" charset="0"/>
              </a:rPr>
              <a:t>Értelmezendő kérdések, fogalmak </a:t>
            </a:r>
            <a:br>
              <a:rPr lang="hu-HU" sz="2800" b="1">
                <a:latin typeface="Times New Roman" charset="0"/>
              </a:rPr>
            </a:br>
            <a:r>
              <a:rPr lang="hu-HU" sz="2800" b="1">
                <a:latin typeface="Times New Roman" charset="0"/>
              </a:rPr>
              <a:t>(NMHH Ajánlás) </a:t>
            </a:r>
            <a:r>
              <a:rPr lang="hu-HU" sz="2800" b="1" u="sng">
                <a:latin typeface="Times New Roman" charset="0"/>
              </a:rPr>
              <a:t/>
            </a:r>
            <a:br>
              <a:rPr lang="hu-HU" sz="2800" b="1" u="sng">
                <a:latin typeface="Times New Roman" charset="0"/>
              </a:rPr>
            </a:br>
            <a:endParaRPr lang="hu-HU" sz="2800" b="1">
              <a:latin typeface="Arial" charset="0"/>
            </a:endParaRPr>
          </a:p>
        </p:txBody>
      </p:sp>
      <p:sp>
        <p:nvSpPr>
          <p:cNvPr id="14339" name="Tartalom helye 2"/>
          <p:cNvSpPr>
            <a:spLocks noGrp="1"/>
          </p:cNvSpPr>
          <p:nvPr>
            <p:ph idx="1"/>
          </p:nvPr>
        </p:nvSpPr>
        <p:spPr/>
        <p:txBody>
          <a:bodyPr/>
          <a:lstStyle/>
          <a:p>
            <a:pPr marL="363538" indent="-363538" algn="ctr">
              <a:buClr>
                <a:srgbClr val="FF3300"/>
              </a:buClr>
              <a:buFontTx/>
              <a:buNone/>
            </a:pPr>
            <a:r>
              <a:rPr lang="hu-HU" sz="2200" b="1" u="sng">
                <a:latin typeface="Times New Roman" charset="0"/>
              </a:rPr>
              <a:t>Milyen műsorszámokban milyen módon </a:t>
            </a:r>
          </a:p>
          <a:p>
            <a:pPr marL="363538" indent="-363538" algn="ctr">
              <a:buClr>
                <a:srgbClr val="FF3300"/>
              </a:buClr>
              <a:buFontTx/>
              <a:buNone/>
            </a:pPr>
            <a:r>
              <a:rPr lang="hu-HU" sz="2200" b="1" u="sng">
                <a:latin typeface="Times New Roman" charset="0"/>
              </a:rPr>
              <a:t>lehet termékmegjelenítést alkalmazni: </a:t>
            </a:r>
          </a:p>
          <a:p>
            <a:pPr marL="363538" indent="-363538" algn="just">
              <a:buClr>
                <a:srgbClr val="FF3300"/>
              </a:buClr>
              <a:buFontTx/>
              <a:buNone/>
            </a:pPr>
            <a:endParaRPr lang="hu-HU" sz="2200" b="1" u="sng">
              <a:latin typeface="Times New Roman" charset="0"/>
            </a:endParaRPr>
          </a:p>
          <a:p>
            <a:pPr marL="363538" indent="-363538" algn="just">
              <a:buClr>
                <a:srgbClr val="FF3300"/>
              </a:buClr>
              <a:buFont typeface="Wingdings" charset="0"/>
              <a:buChar char="§"/>
            </a:pPr>
            <a:r>
              <a:rPr lang="hu-HU" sz="1800" b="1">
                <a:latin typeface="Times New Roman" charset="0"/>
              </a:rPr>
              <a:t>Mi számít szórakoztató műsorszámnak ?</a:t>
            </a:r>
          </a:p>
          <a:p>
            <a:pPr marL="363538" indent="-363538" algn="just">
              <a:buClr>
                <a:srgbClr val="FF3300"/>
              </a:buClr>
              <a:buFont typeface="Wingdings" charset="0"/>
              <a:buChar char="§"/>
            </a:pPr>
            <a:r>
              <a:rPr lang="hu-HU" sz="1800" b="1">
                <a:latin typeface="Times New Roman" charset="0"/>
              </a:rPr>
              <a:t>A sportközvetítés és a hozzá kapcsolódó; vagy önálló sport tematikájú műsorszám elhatárolása; </a:t>
            </a:r>
          </a:p>
          <a:p>
            <a:pPr marL="363538" indent="-363538" algn="just">
              <a:buClr>
                <a:srgbClr val="FF3300"/>
              </a:buClr>
              <a:buFont typeface="Wingdings" charset="0"/>
              <a:buChar char="§"/>
            </a:pPr>
            <a:r>
              <a:rPr lang="hu-HU" sz="1800" b="1">
                <a:latin typeface="Times New Roman" charset="0"/>
              </a:rPr>
              <a:t>Hírműsorszám, politikai tájékoztató műsorszám (fogalmak, alkalmazása)</a:t>
            </a:r>
          </a:p>
          <a:p>
            <a:pPr marL="363538" indent="-363538" algn="just">
              <a:buClr>
                <a:srgbClr val="FF3300"/>
              </a:buClr>
              <a:buFont typeface="Wingdings" charset="0"/>
              <a:buChar char="§"/>
            </a:pPr>
            <a:r>
              <a:rPr lang="hu-HU" sz="1800" b="1">
                <a:latin typeface="Times New Roman" charset="0"/>
              </a:rPr>
              <a:t>Mit jelen a kifejezetten 14 év alatti kiskorúaknak szóló műsorszám fogalma ? </a:t>
            </a:r>
          </a:p>
          <a:p>
            <a:pPr marL="363538" indent="-363538" algn="just">
              <a:buClr>
                <a:srgbClr val="FF3300"/>
              </a:buClr>
              <a:buFont typeface="Wingdings" charset="0"/>
              <a:buChar char="§"/>
            </a:pPr>
            <a:r>
              <a:rPr lang="hu-HU" sz="1800" b="1">
                <a:latin typeface="Times New Roman" charset="0"/>
              </a:rPr>
              <a:t>Hogyan értelmezzük „a termékmegjelenítés céljából ingyenesen történő rendelkezésre bocsátás</a:t>
            </a:r>
            <a:r>
              <a:rPr lang="ja-JP" altLang="hu-HU" sz="1800" b="1">
                <a:latin typeface="Times New Roman" charset="0"/>
              </a:rPr>
              <a:t>”</a:t>
            </a:r>
            <a:r>
              <a:rPr lang="hu-HU" sz="1800" b="1">
                <a:latin typeface="Times New Roman" charset="0"/>
              </a:rPr>
              <a:t> fogalmát ?</a:t>
            </a:r>
          </a:p>
          <a:p>
            <a:pPr marL="363538" indent="-363538" algn="just">
              <a:buClr>
                <a:srgbClr val="FF3300"/>
              </a:buClr>
              <a:buFont typeface="Wingdings" charset="0"/>
              <a:buChar char="§"/>
            </a:pPr>
            <a:r>
              <a:rPr lang="hu-HU" sz="1800" b="1">
                <a:latin typeface="Times New Roman" charset="0"/>
              </a:rPr>
              <a:t>Hol húzódik a határ a témakommunikáció és a termékmegjelenítés között?</a:t>
            </a:r>
          </a:p>
          <a:p>
            <a:pPr marL="363538" indent="-363538" algn="just">
              <a:buClr>
                <a:srgbClr val="FF3300"/>
              </a:buClr>
              <a:buFontTx/>
              <a:buNone/>
            </a:pPr>
            <a:r>
              <a:rPr lang="hu-HU" sz="1800" b="1">
                <a:latin typeface="Times New Roman" charset="0"/>
              </a:rPr>
              <a:t> </a:t>
            </a:r>
          </a:p>
          <a:p>
            <a:pPr marL="363538" indent="-363538"/>
            <a:endParaRPr lang="hu-HU" sz="2000">
              <a:latin typeface="Arial" charset="0"/>
            </a:endParaRPr>
          </a:p>
        </p:txBody>
      </p:sp>
    </p:spTree>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68313" y="260350"/>
            <a:ext cx="8207375" cy="1081088"/>
          </a:xfrm>
        </p:spPr>
        <p:txBody>
          <a:bodyPr/>
          <a:lstStyle/>
          <a:p>
            <a:pPr eaLnBrk="1" hangingPunct="1"/>
            <a:r>
              <a:rPr lang="hu-HU" sz="2800" b="1">
                <a:effectLst>
                  <a:outerShdw blurRad="38100" dist="38100" dir="2700000" algn="tl">
                    <a:srgbClr val="DDDDDD"/>
                  </a:outerShdw>
                </a:effectLst>
                <a:latin typeface="Times New Roman" charset="0"/>
              </a:rPr>
              <a:t/>
            </a:r>
            <a:br>
              <a:rPr lang="hu-HU" sz="2800" b="1">
                <a:effectLst>
                  <a:outerShdw blurRad="38100" dist="38100" dir="2700000" algn="tl">
                    <a:srgbClr val="DDDDDD"/>
                  </a:outerShdw>
                </a:effectLst>
                <a:latin typeface="Times New Roman" charset="0"/>
              </a:rPr>
            </a:br>
            <a:r>
              <a:rPr lang="hu-HU" sz="2800" b="1">
                <a:effectLst>
                  <a:outerShdw blurRad="38100" dist="38100" dir="2700000" algn="tl">
                    <a:srgbClr val="DDDDDD"/>
                  </a:outerShdw>
                </a:effectLst>
                <a:latin typeface="Times New Roman" charset="0"/>
              </a:rPr>
              <a:t>Alkalmazási kérdések, </a:t>
            </a:r>
            <a:br>
              <a:rPr lang="hu-HU" sz="2800" b="1">
                <a:effectLst>
                  <a:outerShdw blurRad="38100" dist="38100" dir="2700000" algn="tl">
                    <a:srgbClr val="DDDDDD"/>
                  </a:outerShdw>
                </a:effectLst>
                <a:latin typeface="Times New Roman" charset="0"/>
              </a:rPr>
            </a:br>
            <a:r>
              <a:rPr lang="hu-HU" sz="2800" b="1">
                <a:effectLst>
                  <a:outerShdw blurRad="38100" dist="38100" dir="2700000" algn="tl">
                    <a:srgbClr val="DDDDDD"/>
                  </a:outerShdw>
                </a:effectLst>
                <a:latin typeface="Times New Roman" charset="0"/>
              </a:rPr>
              <a:t>gyakorlati problémák</a:t>
            </a:r>
          </a:p>
        </p:txBody>
      </p:sp>
      <p:sp>
        <p:nvSpPr>
          <p:cNvPr id="15363" name="Rectangle 3"/>
          <p:cNvSpPr>
            <a:spLocks noGrp="1" noChangeArrowheads="1"/>
          </p:cNvSpPr>
          <p:nvPr>
            <p:ph type="body" idx="1"/>
          </p:nvPr>
        </p:nvSpPr>
        <p:spPr>
          <a:xfrm>
            <a:off x="457200" y="1628775"/>
            <a:ext cx="8229600" cy="4497388"/>
          </a:xfrm>
        </p:spPr>
        <p:txBody>
          <a:bodyPr/>
          <a:lstStyle/>
          <a:p>
            <a:pPr algn="just">
              <a:buClr>
                <a:srgbClr val="FF3300"/>
              </a:buClr>
              <a:buFont typeface="Wingdings" charset="0"/>
              <a:buChar char="§"/>
            </a:pPr>
            <a:endParaRPr lang="hu-HU" sz="1600" b="1">
              <a:latin typeface="Times New Roman" charset="0"/>
            </a:endParaRPr>
          </a:p>
          <a:p>
            <a:pPr algn="just">
              <a:buClr>
                <a:srgbClr val="FF3300"/>
              </a:buClr>
              <a:buFont typeface="Wingdings" charset="0"/>
              <a:buChar char="§"/>
            </a:pPr>
            <a:r>
              <a:rPr lang="hu-HU" sz="1600" b="1">
                <a:latin typeface="Times New Roman" charset="0"/>
              </a:rPr>
              <a:t>Mi a különbség a szponzor műsorszámban (azzal egyidejűleg) történő bemutatása és a termékmegjelenítés között?</a:t>
            </a:r>
          </a:p>
          <a:p>
            <a:pPr algn="just">
              <a:buClr>
                <a:srgbClr val="FF3300"/>
              </a:buClr>
              <a:buFontTx/>
              <a:buNone/>
            </a:pPr>
            <a:endParaRPr lang="hu-HU" sz="1600" b="1">
              <a:latin typeface="Times New Roman" charset="0"/>
            </a:endParaRPr>
          </a:p>
          <a:p>
            <a:pPr algn="just">
              <a:buClr>
                <a:srgbClr val="FF3300"/>
              </a:buClr>
              <a:buFont typeface="Wingdings" charset="0"/>
              <a:buChar char="§"/>
            </a:pPr>
            <a:r>
              <a:rPr lang="hu-HU" sz="1600" b="1">
                <a:latin typeface="Times New Roman" charset="0"/>
              </a:rPr>
              <a:t>Mi a helyzet azokkal a műsorokkal, amelyek kifejezetten egy adott terméket vagy szolgáltatás-fajtát mutatnak be. (autós műsorok)</a:t>
            </a:r>
          </a:p>
          <a:p>
            <a:pPr algn="just">
              <a:buClr>
                <a:srgbClr val="FF3300"/>
              </a:buClr>
              <a:buFontTx/>
              <a:buNone/>
            </a:pPr>
            <a:endParaRPr lang="hu-HU" sz="1600" b="1">
              <a:latin typeface="Times New Roman" charset="0"/>
            </a:endParaRPr>
          </a:p>
          <a:p>
            <a:pPr algn="just">
              <a:buClr>
                <a:srgbClr val="FF3300"/>
              </a:buClr>
              <a:buFont typeface="Wingdings" charset="0"/>
              <a:buChar char="§"/>
            </a:pPr>
            <a:r>
              <a:rPr lang="hu-HU" sz="1600" b="1">
                <a:latin typeface="Times New Roman" charset="0"/>
              </a:rPr>
              <a:t>Ha jelzi a médiaszolgáltató, hogy a műsorszám termékmegjelenítést tartalmaz és az Mttv. 31.§ (1) c.) pontját megszegi a termékmegjelenítéssel, – azaz pl. indokolatlan hangsúlyt kap a termék bemutatása - akkor  pl. a GVH az Fttv. (a fogyasztókkal szembeni tisztességtelen kereskedelmi gyakorlat tilalmáról szóló 2008. évi XLVII tv.) alapján indíthat-e eljárást – álcázott reklám miatt - vagy nem, mert jelzett kereskedelmi tartalomról beszélünk?</a:t>
            </a:r>
          </a:p>
          <a:p>
            <a:pPr algn="just">
              <a:buClr>
                <a:srgbClr val="FF3300"/>
              </a:buClr>
              <a:buFont typeface="Wingdings" charset="0"/>
              <a:buChar char="§"/>
            </a:pPr>
            <a:endParaRPr lang="hu-HU" sz="1600" b="1">
              <a:latin typeface="Times New Roman" charset="0"/>
            </a:endParaRPr>
          </a:p>
          <a:p>
            <a:pPr algn="just">
              <a:buClr>
                <a:srgbClr val="FF3300"/>
              </a:buClr>
              <a:buFont typeface="Wingdings" charset="0"/>
              <a:buChar char="§"/>
            </a:pPr>
            <a:r>
              <a:rPr lang="hu-HU" sz="1600" b="1">
                <a:latin typeface="Times New Roman" charset="0"/>
              </a:rPr>
              <a:t>Hogyan lehet a reklámtilalmakat betartani az egyes tartalmakban ?</a:t>
            </a:r>
          </a:p>
          <a:p>
            <a:pPr algn="just" eaLnBrk="1" hangingPunct="1">
              <a:lnSpc>
                <a:spcPct val="90000"/>
              </a:lnSpc>
              <a:buFontTx/>
              <a:buNone/>
            </a:pPr>
            <a:endParaRPr lang="hu-HU" sz="2000" b="1">
              <a:latin typeface="Times New Roman" charset="0"/>
            </a:endParaRPr>
          </a:p>
          <a:p>
            <a:pPr eaLnBrk="1" hangingPunct="1">
              <a:lnSpc>
                <a:spcPct val="90000"/>
              </a:lnSpc>
              <a:buFontTx/>
              <a:buNone/>
            </a:pPr>
            <a:endParaRPr lang="hu-HU" sz="2000" b="1">
              <a:latin typeface="Times New Roman" charset="0"/>
            </a:endParaRPr>
          </a:p>
        </p:txBody>
      </p:sp>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ím 2"/>
          <p:cNvSpPr>
            <a:spLocks noGrp="1"/>
          </p:cNvSpPr>
          <p:nvPr>
            <p:ph type="title"/>
          </p:nvPr>
        </p:nvSpPr>
        <p:spPr/>
        <p:txBody>
          <a:bodyPr/>
          <a:lstStyle/>
          <a:p>
            <a:r>
              <a:rPr lang="hu-HU" b="1">
                <a:effectLst>
                  <a:outerShdw blurRad="38100" dist="38100" dir="2700000" algn="tl">
                    <a:srgbClr val="DDDDDD"/>
                  </a:outerShdw>
                </a:effectLst>
                <a:latin typeface="Times New Roman" charset="0"/>
              </a:rPr>
              <a:t/>
            </a:r>
            <a:br>
              <a:rPr lang="hu-HU" b="1">
                <a:effectLst>
                  <a:outerShdw blurRad="38100" dist="38100" dir="2700000" algn="tl">
                    <a:srgbClr val="DDDDDD"/>
                  </a:outerShdw>
                </a:effectLst>
                <a:latin typeface="Times New Roman" charset="0"/>
              </a:rPr>
            </a:br>
            <a:r>
              <a:rPr lang="hu-HU" b="1">
                <a:effectLst>
                  <a:outerShdw blurRad="38100" dist="38100" dir="2700000" algn="tl">
                    <a:srgbClr val="DDDDDD"/>
                  </a:outerShdw>
                </a:effectLst>
                <a:latin typeface="Times New Roman" charset="0"/>
              </a:rPr>
              <a:t/>
            </a:r>
            <a:br>
              <a:rPr lang="hu-HU" b="1">
                <a:effectLst>
                  <a:outerShdw blurRad="38100" dist="38100" dir="2700000" algn="tl">
                    <a:srgbClr val="DDDDDD"/>
                  </a:outerShdw>
                </a:effectLst>
                <a:latin typeface="Times New Roman" charset="0"/>
              </a:rPr>
            </a:br>
            <a:r>
              <a:rPr lang="hu-HU" b="1">
                <a:effectLst>
                  <a:outerShdw blurRad="38100" dist="38100" dir="2700000" algn="tl">
                    <a:srgbClr val="DDDDDD"/>
                  </a:outerShdw>
                </a:effectLst>
                <a:latin typeface="Times New Roman" charset="0"/>
              </a:rPr>
              <a:t/>
            </a:r>
            <a:br>
              <a:rPr lang="hu-HU" b="1">
                <a:effectLst>
                  <a:outerShdw blurRad="38100" dist="38100" dir="2700000" algn="tl">
                    <a:srgbClr val="DDDDDD"/>
                  </a:outerShdw>
                </a:effectLst>
                <a:latin typeface="Times New Roman" charset="0"/>
              </a:rPr>
            </a:br>
            <a:r>
              <a:rPr lang="hu-HU" b="1">
                <a:effectLst>
                  <a:outerShdw blurRad="38100" dist="38100" dir="2700000" algn="tl">
                    <a:srgbClr val="DDDDDD"/>
                  </a:outerShdw>
                </a:effectLst>
                <a:latin typeface="Times New Roman" charset="0"/>
              </a:rPr>
              <a:t/>
            </a:r>
            <a:br>
              <a:rPr lang="hu-HU" b="1">
                <a:effectLst>
                  <a:outerShdw blurRad="38100" dist="38100" dir="2700000" algn="tl">
                    <a:srgbClr val="DDDDDD"/>
                  </a:outerShdw>
                </a:effectLst>
                <a:latin typeface="Times New Roman" charset="0"/>
              </a:rPr>
            </a:br>
            <a:r>
              <a:rPr lang="hu-HU" b="1">
                <a:effectLst>
                  <a:outerShdw blurRad="38100" dist="38100" dir="2700000" algn="tl">
                    <a:srgbClr val="DDDDDD"/>
                  </a:outerShdw>
                </a:effectLst>
                <a:latin typeface="Times New Roman" charset="0"/>
              </a:rPr>
              <a:t/>
            </a:r>
            <a:br>
              <a:rPr lang="hu-HU" b="1">
                <a:effectLst>
                  <a:outerShdw blurRad="38100" dist="38100" dir="2700000" algn="tl">
                    <a:srgbClr val="DDDDDD"/>
                  </a:outerShdw>
                </a:effectLst>
                <a:latin typeface="Times New Roman" charset="0"/>
              </a:rPr>
            </a:br>
            <a:r>
              <a:rPr lang="hu-HU" b="1">
                <a:effectLst>
                  <a:outerShdw blurRad="38100" dist="38100" dir="2700000" algn="tl">
                    <a:srgbClr val="DDDDDD"/>
                  </a:outerShdw>
                </a:effectLst>
                <a:latin typeface="Times New Roman" charset="0"/>
              </a:rPr>
              <a:t/>
            </a:r>
            <a:br>
              <a:rPr lang="hu-HU" b="1">
                <a:effectLst>
                  <a:outerShdw blurRad="38100" dist="38100" dir="2700000" algn="tl">
                    <a:srgbClr val="DDDDDD"/>
                  </a:outerShdw>
                </a:effectLst>
                <a:latin typeface="Times New Roman" charset="0"/>
              </a:rPr>
            </a:br>
            <a:r>
              <a:rPr lang="hu-HU" b="1">
                <a:effectLst>
                  <a:outerShdw blurRad="38100" dist="38100" dir="2700000" algn="tl">
                    <a:srgbClr val="DDDDDD"/>
                  </a:outerShdw>
                </a:effectLst>
                <a:latin typeface="Times New Roman" charset="0"/>
              </a:rPr>
              <a:t>Köszönöm a figyelmet.</a:t>
            </a:r>
            <a:endParaRPr lang="hu-HU">
              <a:latin typeface="Arial" charset="0"/>
            </a:endParaRPr>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Alapértelmezett terv">
  <a:themeElements>
    <a:clrScheme name="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Alapértelmezett terv">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lapértelmezett terv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lapértelmezett terv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lapértelmezett terv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lapértelmezett terv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lapértelmezett terv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lapértelmezett terv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lapértelmezett terv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lapértelmezett terv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lapértelmezett terv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lapértelmezett terv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lapértelmezett terv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5797</TotalTime>
  <Words>1248</Words>
  <Application>Microsoft Macintosh PowerPoint</Application>
  <PresentationFormat>On-screen Show (4:3)</PresentationFormat>
  <Paragraphs>131</Paragraphs>
  <Slides>16</Slides>
  <Notes>0</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Times New Roman</vt:lpstr>
      <vt:lpstr>Wingdings</vt:lpstr>
      <vt:lpstr>Arial</vt:lpstr>
      <vt:lpstr>Calibri</vt:lpstr>
      <vt:lpstr>Alapértelmezett terv</vt:lpstr>
      <vt:lpstr> Termékmegjelenítés a médiaszabályozásban  </vt:lpstr>
      <vt:lpstr>I. Előzmények, alkalmazandó szabályok</vt:lpstr>
      <vt:lpstr>II. Hová tartozik a termékmegjelenítés ?</vt:lpstr>
      <vt:lpstr>III. T e r m é k m e g j e l e n í t é s</vt:lpstr>
      <vt:lpstr>Milyen műsorszámokban lehetséges?</vt:lpstr>
      <vt:lpstr>A termékmegjelenítést tartalmazó műsorszámoknak meg kell felelniük  az alábbi követelményeknek (Mttv. 31.§)</vt:lpstr>
      <vt:lpstr>Műsorszámok, amelyekben  t i l o s  a termékmegjelenítés,  termékek, amelyek  n e m  jelenhetnek meg  </vt:lpstr>
      <vt:lpstr>PowerPoint Presentation</vt:lpstr>
      <vt:lpstr>PowerPoint Presentation</vt:lpstr>
      <vt:lpstr>PowerPoint Presentation</vt:lpstr>
      <vt:lpstr>PowerPoint Presentation</vt:lpstr>
      <vt:lpstr>A  t e r m é k m e g j e l e n í t é s  m ó d j a</vt:lpstr>
      <vt:lpstr>PowerPoint Presentation</vt:lpstr>
      <vt:lpstr> Értelmezendő kérdések, fogalmak  (NMHH Ajánlás)  </vt:lpstr>
      <vt:lpstr> Alkalmazási kérdések,  gyakorlati problémák</vt:lpstr>
      <vt:lpstr>      Köszönöm a figyelmet.</vt:lpstr>
    </vt:vector>
  </TitlesOfParts>
  <Company>MTM-SBS zrt.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AMSZ DIREKTÍVA ALKALMAZHATÓSÁGÁNAK KÉRDÉSEI</dc:title>
  <dc:creator>MTM-SBS zrt.</dc:creator>
  <cp:lastModifiedBy>kjkjklj h</cp:lastModifiedBy>
  <cp:revision>114</cp:revision>
  <dcterms:created xsi:type="dcterms:W3CDTF">2010-02-15T16:52:09Z</dcterms:created>
  <dcterms:modified xsi:type="dcterms:W3CDTF">2011-09-20T07:01:01Z</dcterms:modified>
</cp:coreProperties>
</file>