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EA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314" y="-4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123F-117E-4897-A517-566129DA2660}" type="datetimeFigureOut">
              <a:rPr lang="hu-HU" smtClean="0"/>
              <a:t>2016.11.21.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5079-AA92-438B-8547-19071E49477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41660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123F-117E-4897-A517-566129DA2660}" type="datetimeFigureOut">
              <a:rPr lang="hu-HU" smtClean="0"/>
              <a:t>2016.11.21.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5079-AA92-438B-8547-19071E49477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40546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123F-117E-4897-A517-566129DA2660}" type="datetimeFigureOut">
              <a:rPr lang="hu-HU" smtClean="0"/>
              <a:t>2016.11.21.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5079-AA92-438B-8547-19071E49477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057158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123F-117E-4897-A517-566129DA2660}" type="datetimeFigureOut">
              <a:rPr lang="hu-HU" smtClean="0"/>
              <a:t>2016.11.21.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5079-AA92-438B-8547-19071E49477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0226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123F-117E-4897-A517-566129DA2660}" type="datetimeFigureOut">
              <a:rPr lang="hu-HU" smtClean="0"/>
              <a:t>2016.11.21.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5079-AA92-438B-8547-19071E49477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256828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123F-117E-4897-A517-566129DA2660}" type="datetimeFigureOut">
              <a:rPr lang="hu-HU" smtClean="0"/>
              <a:t>2016.11.21.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5079-AA92-438B-8547-19071E49477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71069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123F-117E-4897-A517-566129DA2660}" type="datetimeFigureOut">
              <a:rPr lang="hu-HU" smtClean="0"/>
              <a:t>2016.11.21.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5079-AA92-438B-8547-19071E49477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23779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123F-117E-4897-A517-566129DA2660}" type="datetimeFigureOut">
              <a:rPr lang="hu-HU" smtClean="0"/>
              <a:t>2016.11.21.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5079-AA92-438B-8547-19071E49477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23499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123F-117E-4897-A517-566129DA2660}" type="datetimeFigureOut">
              <a:rPr lang="hu-HU" smtClean="0"/>
              <a:t>2016.11.21.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5079-AA92-438B-8547-19071E49477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9618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123F-117E-4897-A517-566129DA2660}" type="datetimeFigureOut">
              <a:rPr lang="hu-HU" smtClean="0"/>
              <a:t>2016.11.21.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5079-AA92-438B-8547-19071E49477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67184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6123F-117E-4897-A517-566129DA2660}" type="datetimeFigureOut">
              <a:rPr lang="hu-HU" smtClean="0"/>
              <a:t>2016.11.21.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D75079-AA92-438B-8547-19071E49477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77933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6123F-117E-4897-A517-566129DA2660}" type="datetimeFigureOut">
              <a:rPr lang="hu-HU" smtClean="0"/>
              <a:t>2016.11.21.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75079-AA92-438B-8547-19071E49477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71388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Képtalálat a következőre: „2 roads diverged”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9" r="18769"/>
          <a:stretch/>
        </p:blipFill>
        <p:spPr bwMode="auto">
          <a:xfrm>
            <a:off x="0" y="-5303"/>
            <a:ext cx="9144000" cy="689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29162" y="2852936"/>
            <a:ext cx="6847093" cy="3888432"/>
          </a:xfrm>
        </p:spPr>
        <p:txBody>
          <a:bodyPr>
            <a:noAutofit/>
          </a:bodyPr>
          <a:lstStyle/>
          <a:p>
            <a:r>
              <a:rPr lang="hu-HU" sz="5700" dirty="0" smtClean="0">
                <a:solidFill>
                  <a:schemeClr val="bg1"/>
                </a:solidFill>
                <a:latin typeface="Modern No. 20" panose="02070704070505020303" pitchFamily="18" charset="0"/>
              </a:rPr>
              <a:t>Széttartó utak</a:t>
            </a:r>
          </a:p>
          <a:p>
            <a:endParaRPr lang="hu-HU" sz="4000" dirty="0" smtClean="0">
              <a:solidFill>
                <a:schemeClr val="bg1"/>
              </a:solidFill>
              <a:latin typeface="Modern No. 20" panose="02070704070505020303" pitchFamily="18" charset="0"/>
            </a:endParaRPr>
          </a:p>
          <a:p>
            <a:r>
              <a:rPr lang="hu-HU" dirty="0" smtClean="0">
                <a:solidFill>
                  <a:schemeClr val="bg1"/>
                </a:solidFill>
                <a:latin typeface="Modern No. 20" panose="02070704070505020303" pitchFamily="18" charset="0"/>
              </a:rPr>
              <a:t>A média változása és hatása a PR-re</a:t>
            </a:r>
          </a:p>
        </p:txBody>
      </p:sp>
      <p:sp>
        <p:nvSpPr>
          <p:cNvPr id="5" name="Téglalap 4"/>
          <p:cNvSpPr/>
          <p:nvPr/>
        </p:nvSpPr>
        <p:spPr>
          <a:xfrm>
            <a:off x="7380312" y="6494502"/>
            <a:ext cx="18309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Modern No. 20" panose="02070704070505020303" pitchFamily="18" charset="0"/>
              </a:rPr>
              <a:t>Máth</a:t>
            </a:r>
            <a:r>
              <a:rPr lang="hu-H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dern No. 20" panose="02070704070505020303" pitchFamily="18" charset="0"/>
              </a:rPr>
              <a:t> András</a:t>
            </a:r>
            <a:endParaRPr lang="hu-HU" sz="2400" dirty="0" smtClean="0">
              <a:solidFill>
                <a:schemeClr val="tx1">
                  <a:lumMod val="95000"/>
                  <a:lumOff val="5000"/>
                </a:schemeClr>
              </a:solidFill>
              <a:latin typeface="Modern No. 20" panose="02070704070505020303" pitchFamily="18" charset="0"/>
            </a:endParaRPr>
          </a:p>
        </p:txBody>
      </p:sp>
      <p:sp>
        <p:nvSpPr>
          <p:cNvPr id="8" name="Téglalap 7"/>
          <p:cNvSpPr/>
          <p:nvPr/>
        </p:nvSpPr>
        <p:spPr>
          <a:xfrm>
            <a:off x="-67262" y="6525344"/>
            <a:ext cx="15905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1400" dirty="0" smtClean="0">
                <a:solidFill>
                  <a:schemeClr val="bg1">
                    <a:lumMod val="65000"/>
                  </a:schemeClr>
                </a:solidFill>
                <a:latin typeface="Modern No. 20" panose="02070704070505020303" pitchFamily="18" charset="0"/>
              </a:rPr>
              <a:t>Nagy PR Nap, 2016</a:t>
            </a:r>
            <a:endParaRPr lang="hu-HU" sz="1400" dirty="0" smtClean="0">
              <a:solidFill>
                <a:schemeClr val="bg1">
                  <a:lumMod val="65000"/>
                </a:schemeClr>
              </a:solidFill>
              <a:latin typeface="Modern No. 20" panose="0207070407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44035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2" r="4400" b="625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 rot="21391712">
            <a:off x="353670" y="3466408"/>
            <a:ext cx="4618856" cy="748680"/>
          </a:xfrm>
        </p:spPr>
        <p:txBody>
          <a:bodyPr/>
          <a:lstStyle/>
          <a:p>
            <a:pPr marL="0" indent="0">
              <a:buNone/>
            </a:pPr>
            <a:r>
              <a:rPr lang="hu-HU" b="1" dirty="0" smtClean="0">
                <a:solidFill>
                  <a:schemeClr val="bg1"/>
                </a:solidFill>
                <a:latin typeface="Modern No. 20" panose="02070704070505020303" pitchFamily="18" charset="0"/>
              </a:rPr>
              <a:t>közönség töredeződés</a:t>
            </a:r>
          </a:p>
        </p:txBody>
      </p:sp>
      <p:sp>
        <p:nvSpPr>
          <p:cNvPr id="5" name="Téglalap 4"/>
          <p:cNvSpPr/>
          <p:nvPr/>
        </p:nvSpPr>
        <p:spPr>
          <a:xfrm rot="828090">
            <a:off x="3937920" y="988736"/>
            <a:ext cx="437119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3600" b="1" dirty="0" smtClean="0">
                <a:latin typeface="Modern No. 20" panose="02070704070505020303" pitchFamily="18" charset="0"/>
              </a:rPr>
              <a:t>programozott hirdetés</a:t>
            </a:r>
            <a:endParaRPr lang="hu-HU" sz="3600" b="1" dirty="0" smtClean="0">
              <a:latin typeface="Modern No. 20" panose="02070704070505020303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 rot="20682587">
            <a:off x="4248052" y="5377629"/>
            <a:ext cx="41936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3200" b="1" dirty="0" smtClean="0">
                <a:solidFill>
                  <a:schemeClr val="bg1"/>
                </a:solidFill>
                <a:latin typeface="Modern No. 20" panose="02070704070505020303" pitchFamily="18" charset="0"/>
              </a:rPr>
              <a:t>csökkenő </a:t>
            </a:r>
            <a:r>
              <a:rPr lang="hu-HU" sz="3200" b="1" dirty="0" err="1" smtClean="0">
                <a:solidFill>
                  <a:schemeClr val="bg1"/>
                </a:solidFill>
                <a:latin typeface="Modern No. 20" panose="02070704070505020303" pitchFamily="18" charset="0"/>
              </a:rPr>
              <a:t>adsales</a:t>
            </a:r>
            <a:r>
              <a:rPr lang="hu-HU" sz="3200" b="1" dirty="0" smtClean="0">
                <a:solidFill>
                  <a:schemeClr val="bg1"/>
                </a:solidFill>
                <a:latin typeface="Modern No. 20" panose="02070704070505020303" pitchFamily="18" charset="0"/>
              </a:rPr>
              <a:t> fókusz</a:t>
            </a:r>
            <a:endParaRPr lang="hu-HU" sz="3200" b="1" dirty="0" smtClean="0">
              <a:solidFill>
                <a:schemeClr val="bg1"/>
              </a:solidFill>
              <a:latin typeface="Modern No. 20" panose="02070704070505020303" pitchFamily="18" charset="0"/>
            </a:endParaRPr>
          </a:p>
        </p:txBody>
      </p:sp>
      <p:sp>
        <p:nvSpPr>
          <p:cNvPr id="9" name="Téglalap 8"/>
          <p:cNvSpPr/>
          <p:nvPr/>
        </p:nvSpPr>
        <p:spPr>
          <a:xfrm>
            <a:off x="-67262" y="6649615"/>
            <a:ext cx="15905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1400" dirty="0" smtClean="0">
                <a:solidFill>
                  <a:schemeClr val="bg1">
                    <a:lumMod val="65000"/>
                  </a:schemeClr>
                </a:solidFill>
                <a:latin typeface="Modern No. 20" panose="02070704070505020303" pitchFamily="18" charset="0"/>
              </a:rPr>
              <a:t>Nagy PR Nap, 2016</a:t>
            </a:r>
            <a:endParaRPr lang="hu-HU" sz="1400" dirty="0" smtClean="0">
              <a:solidFill>
                <a:schemeClr val="bg1">
                  <a:lumMod val="65000"/>
                </a:schemeClr>
              </a:solidFill>
              <a:latin typeface="Modern No. 20" panose="0207070407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03303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467" r="7156" b="11512"/>
          <a:stretch/>
        </p:blipFill>
        <p:spPr bwMode="auto">
          <a:xfrm>
            <a:off x="0" y="-27384"/>
            <a:ext cx="9144000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-36512" y="-27384"/>
            <a:ext cx="6717432" cy="1143000"/>
          </a:xfrm>
        </p:spPr>
        <p:txBody>
          <a:bodyPr/>
          <a:lstStyle/>
          <a:p>
            <a:r>
              <a:rPr lang="hu-HU" dirty="0" smtClean="0">
                <a:solidFill>
                  <a:schemeClr val="bg1"/>
                </a:solidFill>
                <a:latin typeface="Modern No. 20" panose="02070704070505020303" pitchFamily="18" charset="0"/>
              </a:rPr>
              <a:t>Töredezettség</a:t>
            </a:r>
            <a:endParaRPr lang="hu-HU" dirty="0">
              <a:solidFill>
                <a:schemeClr val="bg1"/>
              </a:solidFill>
              <a:latin typeface="Modern No. 20" panose="02070704070505020303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 rot="21220613">
            <a:off x="1159208" y="4635925"/>
            <a:ext cx="2818656" cy="7068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2600" b="1" dirty="0" smtClean="0">
                <a:solidFill>
                  <a:schemeClr val="bg1"/>
                </a:solidFill>
                <a:latin typeface="Modern No. 20" panose="02070704070505020303" pitchFamily="18" charset="0"/>
              </a:rPr>
              <a:t>dráguló tartalom</a:t>
            </a:r>
          </a:p>
          <a:p>
            <a:endParaRPr lang="hu-HU" sz="2600" b="1" dirty="0" smtClean="0">
              <a:solidFill>
                <a:schemeClr val="bg1"/>
              </a:solidFill>
              <a:latin typeface="Modern No. 20" panose="02070704070505020303" pitchFamily="18" charset="0"/>
            </a:endParaRPr>
          </a:p>
          <a:p>
            <a:endParaRPr lang="hu-HU" sz="2600" b="1" dirty="0">
              <a:solidFill>
                <a:schemeClr val="bg1"/>
              </a:solidFill>
              <a:latin typeface="Modern No. 20" panose="02070704070505020303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 rot="1025675">
            <a:off x="4463752" y="5421508"/>
            <a:ext cx="4233851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600" b="1" dirty="0" smtClean="0">
                <a:solidFill>
                  <a:schemeClr val="bg1"/>
                </a:solidFill>
                <a:latin typeface="Modern No. 20" panose="02070704070505020303" pitchFamily="18" charset="0"/>
              </a:rPr>
              <a:t>kimaradó fogyasztói csoportok</a:t>
            </a:r>
            <a:endParaRPr lang="hu-HU" sz="2600" b="1" dirty="0"/>
          </a:p>
        </p:txBody>
      </p:sp>
      <p:sp>
        <p:nvSpPr>
          <p:cNvPr id="5" name="Téglalap 4"/>
          <p:cNvSpPr/>
          <p:nvPr/>
        </p:nvSpPr>
        <p:spPr>
          <a:xfrm rot="21261061">
            <a:off x="5416898" y="3282188"/>
            <a:ext cx="3243196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600" b="1" dirty="0" smtClean="0">
                <a:solidFill>
                  <a:schemeClr val="bg1"/>
                </a:solidFill>
                <a:latin typeface="Modern No. 20" panose="02070704070505020303" pitchFamily="18" charset="0"/>
              </a:rPr>
              <a:t>csökkenő szerkesztőség</a:t>
            </a:r>
            <a:endParaRPr lang="hu-HU" sz="2600" b="1" dirty="0"/>
          </a:p>
        </p:txBody>
      </p:sp>
      <p:sp>
        <p:nvSpPr>
          <p:cNvPr id="6" name="Téglalap 5"/>
          <p:cNvSpPr/>
          <p:nvPr/>
        </p:nvSpPr>
        <p:spPr>
          <a:xfrm>
            <a:off x="4067944" y="2060848"/>
            <a:ext cx="2024913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2600" b="1" dirty="0" smtClean="0">
                <a:solidFill>
                  <a:schemeClr val="bg1"/>
                </a:solidFill>
                <a:latin typeface="Modern No. 20" panose="02070704070505020303" pitchFamily="18" charset="0"/>
              </a:rPr>
              <a:t>hálózatosodás</a:t>
            </a:r>
            <a:endParaRPr lang="hu-HU" sz="2600" b="1" dirty="0" smtClean="0">
              <a:solidFill>
                <a:schemeClr val="bg1"/>
              </a:solidFill>
              <a:latin typeface="Modern No. 20" panose="02070704070505020303" pitchFamily="18" charset="0"/>
            </a:endParaRPr>
          </a:p>
        </p:txBody>
      </p:sp>
      <p:sp>
        <p:nvSpPr>
          <p:cNvPr id="8" name="Tartalom helye 2"/>
          <p:cNvSpPr txBox="1">
            <a:spLocks/>
          </p:cNvSpPr>
          <p:nvPr/>
        </p:nvSpPr>
        <p:spPr>
          <a:xfrm rot="421970">
            <a:off x="1109826" y="2913932"/>
            <a:ext cx="3146382" cy="70686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hu-HU" sz="2600" b="1" dirty="0" smtClean="0">
                <a:solidFill>
                  <a:schemeClr val="bg1"/>
                </a:solidFill>
                <a:latin typeface="Modern No. 20" panose="02070704070505020303" pitchFamily="18" charset="0"/>
              </a:rPr>
              <a:t>bizonytalan nyereség</a:t>
            </a:r>
          </a:p>
          <a:p>
            <a:endParaRPr lang="hu-HU" sz="2600" b="1" dirty="0" smtClean="0">
              <a:solidFill>
                <a:schemeClr val="bg1"/>
              </a:solidFill>
              <a:latin typeface="Modern No. 20" panose="02070704070505020303" pitchFamily="18" charset="0"/>
            </a:endParaRPr>
          </a:p>
          <a:p>
            <a:endParaRPr lang="hu-HU" sz="2600" b="1" dirty="0">
              <a:solidFill>
                <a:schemeClr val="bg1"/>
              </a:solidFill>
              <a:latin typeface="Modern No. 20" panose="02070704070505020303" pitchFamily="18" charset="0"/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-67262" y="6597352"/>
            <a:ext cx="15905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1400" dirty="0" smtClean="0">
                <a:solidFill>
                  <a:schemeClr val="bg1">
                    <a:lumMod val="65000"/>
                  </a:schemeClr>
                </a:solidFill>
                <a:latin typeface="Modern No. 20" panose="02070704070505020303" pitchFamily="18" charset="0"/>
              </a:rPr>
              <a:t>Nagy PR Nap, 2016</a:t>
            </a:r>
            <a:endParaRPr lang="hu-HU" sz="1400" dirty="0" smtClean="0">
              <a:solidFill>
                <a:schemeClr val="bg1">
                  <a:lumMod val="65000"/>
                </a:schemeClr>
              </a:solidFill>
              <a:latin typeface="Modern No. 20" panose="0207070407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029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éptalálat a következőre: „autumn leaf”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1"/>
          <a:stretch/>
        </p:blipFill>
        <p:spPr bwMode="auto">
          <a:xfrm>
            <a:off x="0" y="-27384"/>
            <a:ext cx="9180512" cy="7014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3553544" y="-27384"/>
            <a:ext cx="5987008" cy="1143000"/>
          </a:xfrm>
        </p:spPr>
        <p:txBody>
          <a:bodyPr/>
          <a:lstStyle/>
          <a:p>
            <a:r>
              <a:rPr lang="hu-HU" dirty="0" smtClean="0">
                <a:solidFill>
                  <a:schemeClr val="bg1"/>
                </a:solidFill>
                <a:latin typeface="Modern No. 20" panose="02070704070505020303" pitchFamily="18" charset="0"/>
              </a:rPr>
              <a:t>Programozott hirdetés</a:t>
            </a:r>
            <a:endParaRPr lang="hu-HU" dirty="0">
              <a:solidFill>
                <a:schemeClr val="bg1"/>
              </a:solidFill>
              <a:latin typeface="Modern No. 20" panose="02070704070505020303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216682" y="2996952"/>
            <a:ext cx="5099734" cy="1036712"/>
          </a:xfrm>
        </p:spPr>
        <p:txBody>
          <a:bodyPr/>
          <a:lstStyle/>
          <a:p>
            <a:pPr marL="0" indent="0">
              <a:buNone/>
            </a:pPr>
            <a:r>
              <a:rPr lang="hu-HU" dirty="0" smtClean="0">
                <a:latin typeface="Modern No. 20" panose="02070704070505020303" pitchFamily="18" charset="0"/>
              </a:rPr>
              <a:t>értékesítési csoport leépítés</a:t>
            </a:r>
          </a:p>
        </p:txBody>
      </p:sp>
      <p:sp>
        <p:nvSpPr>
          <p:cNvPr id="4" name="Téglalap 3"/>
          <p:cNvSpPr/>
          <p:nvPr/>
        </p:nvSpPr>
        <p:spPr>
          <a:xfrm rot="1645377">
            <a:off x="2110306" y="4723158"/>
            <a:ext cx="26356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3200" dirty="0" smtClean="0">
                <a:latin typeface="Modern No. 20" panose="02070704070505020303" pitchFamily="18" charset="0"/>
              </a:rPr>
              <a:t>ügyfélismeret -</a:t>
            </a:r>
            <a:endParaRPr lang="hu-HU" sz="3200" dirty="0" smtClean="0">
              <a:latin typeface="Modern No. 20" panose="02070704070505020303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4427984" y="4653136"/>
            <a:ext cx="24481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3200" dirty="0" smtClean="0">
                <a:latin typeface="Modern No. 20" panose="02070704070505020303" pitchFamily="18" charset="0"/>
              </a:rPr>
              <a:t>natív hirdetés</a:t>
            </a:r>
            <a:endParaRPr lang="hu-HU" sz="3200" dirty="0">
              <a:latin typeface="Modern No. 20" panose="02070704070505020303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 rot="21188693">
            <a:off x="2375056" y="1980129"/>
            <a:ext cx="24849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3200" dirty="0" smtClean="0">
                <a:latin typeface="Modern No. 20" panose="02070704070505020303" pitchFamily="18" charset="0"/>
              </a:rPr>
              <a:t>automatizálás</a:t>
            </a:r>
            <a:endParaRPr lang="hu-HU" sz="3200" dirty="0"/>
          </a:p>
        </p:txBody>
      </p:sp>
      <p:sp>
        <p:nvSpPr>
          <p:cNvPr id="9" name="Téglalap 8"/>
          <p:cNvSpPr/>
          <p:nvPr/>
        </p:nvSpPr>
        <p:spPr>
          <a:xfrm>
            <a:off x="-67262" y="6721623"/>
            <a:ext cx="15905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1400" dirty="0" smtClean="0">
                <a:solidFill>
                  <a:schemeClr val="bg1">
                    <a:lumMod val="65000"/>
                  </a:schemeClr>
                </a:solidFill>
                <a:latin typeface="Modern No. 20" panose="02070704070505020303" pitchFamily="18" charset="0"/>
              </a:rPr>
              <a:t>Nagy PR Nap, 2016</a:t>
            </a:r>
            <a:endParaRPr lang="hu-HU" sz="1400" dirty="0" smtClean="0">
              <a:solidFill>
                <a:schemeClr val="bg1">
                  <a:lumMod val="65000"/>
                </a:schemeClr>
              </a:solidFill>
              <a:latin typeface="Modern No. 20" panose="0207070407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35102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éptalálat a következőre: „autumn leaf”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5" r="4456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-108520" y="274638"/>
            <a:ext cx="8229600" cy="1143000"/>
          </a:xfrm>
        </p:spPr>
        <p:txBody>
          <a:bodyPr/>
          <a:lstStyle/>
          <a:p>
            <a:r>
              <a:rPr lang="hu-HU" dirty="0" smtClean="0">
                <a:latin typeface="Modern No. 20" panose="02070704070505020303" pitchFamily="18" charset="0"/>
              </a:rPr>
              <a:t>Hirdetéstől 		 </a:t>
            </a:r>
            <a:r>
              <a:rPr lang="hu-HU" dirty="0" smtClean="0">
                <a:solidFill>
                  <a:schemeClr val="bg1"/>
                </a:solidFill>
                <a:latin typeface="Modern No. 20" panose="02070704070505020303" pitchFamily="18" charset="0"/>
              </a:rPr>
              <a:t>Olvasóhoz</a:t>
            </a:r>
            <a:endParaRPr lang="hu-HU" dirty="0">
              <a:solidFill>
                <a:schemeClr val="bg1"/>
              </a:solidFill>
              <a:latin typeface="Modern No. 20" panose="02070704070505020303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496" y="3151509"/>
            <a:ext cx="5184576" cy="1285603"/>
          </a:xfrm>
        </p:spPr>
        <p:txBody>
          <a:bodyPr/>
          <a:lstStyle/>
          <a:p>
            <a:pPr marL="0" indent="0">
              <a:buNone/>
            </a:pPr>
            <a:r>
              <a:rPr lang="hu-HU" dirty="0" err="1" smtClean="0">
                <a:latin typeface="Modern No. 20" panose="02070704070505020303" pitchFamily="18" charset="0"/>
              </a:rPr>
              <a:t>adatbázisépítés</a:t>
            </a:r>
            <a:r>
              <a:rPr lang="hu-HU" dirty="0" smtClean="0">
                <a:latin typeface="Modern No. 20" panose="02070704070505020303" pitchFamily="18" charset="0"/>
              </a:rPr>
              <a:t>, megértés</a:t>
            </a:r>
          </a:p>
        </p:txBody>
      </p:sp>
      <p:sp>
        <p:nvSpPr>
          <p:cNvPr id="4" name="Téglalap 3"/>
          <p:cNvSpPr/>
          <p:nvPr/>
        </p:nvSpPr>
        <p:spPr>
          <a:xfrm>
            <a:off x="5652120" y="2132856"/>
            <a:ext cx="3026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3200" dirty="0" smtClean="0">
                <a:solidFill>
                  <a:schemeClr val="bg1"/>
                </a:solidFill>
                <a:latin typeface="Modern No. 20" panose="02070704070505020303" pitchFamily="18" charset="0"/>
              </a:rPr>
              <a:t>terjesztési bevétel</a:t>
            </a:r>
            <a:endParaRPr lang="hu-HU" sz="3200" dirty="0">
              <a:solidFill>
                <a:schemeClr val="bg1"/>
              </a:solidFill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5743735" y="5508521"/>
            <a:ext cx="32207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3200" dirty="0" smtClean="0">
                <a:solidFill>
                  <a:schemeClr val="bg1"/>
                </a:solidFill>
                <a:latin typeface="Modern No. 20" panose="02070704070505020303" pitchFamily="18" charset="0"/>
              </a:rPr>
              <a:t>tartalom-fejlesztés</a:t>
            </a:r>
            <a:endParaRPr lang="hu-HU" sz="3200" dirty="0">
              <a:solidFill>
                <a:schemeClr val="bg1"/>
              </a:solidFill>
              <a:latin typeface="Modern No. 20" panose="02070704070505020303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323528" y="4788441"/>
            <a:ext cx="47420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3200" dirty="0" smtClean="0">
                <a:latin typeface="Modern No. 20" panose="02070704070505020303" pitchFamily="18" charset="0"/>
              </a:rPr>
              <a:t>közvetlen eladási technikák</a:t>
            </a:r>
            <a:endParaRPr lang="hu-HU" sz="3200" dirty="0" smtClean="0">
              <a:latin typeface="Modern No. 20" panose="02070704070505020303" pitchFamily="18" charset="0"/>
            </a:endParaRPr>
          </a:p>
        </p:txBody>
      </p:sp>
      <p:sp>
        <p:nvSpPr>
          <p:cNvPr id="9" name="Téglalap 8"/>
          <p:cNvSpPr/>
          <p:nvPr/>
        </p:nvSpPr>
        <p:spPr>
          <a:xfrm>
            <a:off x="-67262" y="6649615"/>
            <a:ext cx="15905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1400" dirty="0" smtClean="0">
                <a:solidFill>
                  <a:schemeClr val="bg1">
                    <a:lumMod val="65000"/>
                  </a:schemeClr>
                </a:solidFill>
                <a:latin typeface="Modern No. 20" panose="02070704070505020303" pitchFamily="18" charset="0"/>
              </a:rPr>
              <a:t>Nagy PR Nap, 2016</a:t>
            </a:r>
            <a:endParaRPr lang="hu-HU" sz="1400" dirty="0" smtClean="0">
              <a:solidFill>
                <a:schemeClr val="bg1">
                  <a:lumMod val="65000"/>
                </a:schemeClr>
              </a:solidFill>
              <a:latin typeface="Modern No. 20" panose="0207070407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807722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67" b="2567"/>
          <a:stretch/>
        </p:blipFill>
        <p:spPr bwMode="auto">
          <a:xfrm>
            <a:off x="0" y="-27384"/>
            <a:ext cx="9180512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-2361456" y="-243408"/>
            <a:ext cx="8229600" cy="1143000"/>
          </a:xfrm>
        </p:spPr>
        <p:txBody>
          <a:bodyPr/>
          <a:lstStyle/>
          <a:p>
            <a:r>
              <a:rPr lang="hu-HU" dirty="0" smtClean="0">
                <a:solidFill>
                  <a:schemeClr val="bg1"/>
                </a:solidFill>
                <a:latin typeface="Modern No. 20" panose="02070704070505020303" pitchFamily="18" charset="0"/>
              </a:rPr>
              <a:t>+ változó ügyfél</a:t>
            </a:r>
            <a:endParaRPr lang="hu-HU" dirty="0">
              <a:solidFill>
                <a:schemeClr val="bg1"/>
              </a:solidFill>
              <a:latin typeface="Modern No. 20" panose="02070704070505020303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691680" y="1916832"/>
            <a:ext cx="6995120" cy="4525963"/>
          </a:xfrm>
          <a:prstGeom prst="roundRect">
            <a:avLst/>
          </a:prstGeom>
          <a:solidFill>
            <a:srgbClr val="FDEADA">
              <a:alpha val="60000"/>
            </a:srgbClr>
          </a:solidFill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hu-HU" b="1" dirty="0" smtClean="0">
                <a:latin typeface="Modern No. 20" panose="02070704070505020303" pitchFamily="18" charset="0"/>
              </a:rPr>
              <a:t>adatvezérelt marketing (automatizálás)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hu-HU" b="1" dirty="0" smtClean="0">
                <a:latin typeface="Modern No. 20" panose="02070704070505020303" pitchFamily="18" charset="0"/>
              </a:rPr>
              <a:t>saját média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hu-HU" b="1" dirty="0" err="1" smtClean="0">
                <a:latin typeface="Modern No. 20" panose="02070704070505020303" pitchFamily="18" charset="0"/>
              </a:rPr>
              <a:t>social</a:t>
            </a:r>
            <a:r>
              <a:rPr lang="hu-HU" b="1" dirty="0" smtClean="0">
                <a:latin typeface="Modern No. 20" panose="02070704070505020303" pitchFamily="18" charset="0"/>
              </a:rPr>
              <a:t> </a:t>
            </a:r>
            <a:r>
              <a:rPr lang="hu-HU" b="1" dirty="0" err="1" smtClean="0">
                <a:latin typeface="Modern No. 20" panose="02070704070505020303" pitchFamily="18" charset="0"/>
              </a:rPr>
              <a:t>media</a:t>
            </a:r>
            <a:endParaRPr lang="hu-HU" b="1" dirty="0" smtClean="0">
              <a:latin typeface="Modern No. 20" panose="02070704070505020303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hu-HU" b="1" dirty="0" smtClean="0">
                <a:latin typeface="Modern No. 20" panose="02070704070505020303" pitchFamily="18" charset="0"/>
              </a:rPr>
              <a:t>munkaerőhiány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hu-HU" b="1" dirty="0" smtClean="0">
                <a:latin typeface="Modern No. 20" panose="02070704070505020303" pitchFamily="18" charset="0"/>
              </a:rPr>
              <a:t>fejlesztési függés</a:t>
            </a:r>
          </a:p>
          <a:p>
            <a:pPr marL="0" indent="0">
              <a:lnSpc>
                <a:spcPct val="150000"/>
              </a:lnSpc>
              <a:buNone/>
            </a:pPr>
            <a:endParaRPr lang="hu-HU" b="1" dirty="0" smtClean="0">
              <a:latin typeface="Modern No. 20" panose="02070704070505020303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hu-HU" b="1" dirty="0">
              <a:latin typeface="Modern No. 20" panose="02070704070505020303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-67262" y="6597352"/>
            <a:ext cx="15905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1400" dirty="0" smtClean="0">
                <a:solidFill>
                  <a:schemeClr val="bg1">
                    <a:lumMod val="65000"/>
                  </a:schemeClr>
                </a:solidFill>
                <a:latin typeface="Modern No. 20" panose="02070704070505020303" pitchFamily="18" charset="0"/>
              </a:rPr>
              <a:t>Nagy PR Nap, 2016</a:t>
            </a:r>
            <a:endParaRPr lang="hu-HU" sz="1400" dirty="0" smtClean="0">
              <a:solidFill>
                <a:schemeClr val="bg1">
                  <a:lumMod val="65000"/>
                </a:schemeClr>
              </a:solidFill>
              <a:latin typeface="Modern No. 20" panose="0207070407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420352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3"/>
          <a:stretch/>
        </p:blipFill>
        <p:spPr bwMode="auto">
          <a:xfrm>
            <a:off x="0" y="-59636"/>
            <a:ext cx="9144000" cy="693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967136" y="269776"/>
            <a:ext cx="8229600" cy="1143000"/>
          </a:xfrm>
        </p:spPr>
        <p:txBody>
          <a:bodyPr/>
          <a:lstStyle/>
          <a:p>
            <a:r>
              <a:rPr lang="hu-HU" dirty="0" smtClean="0">
                <a:solidFill>
                  <a:schemeClr val="bg1"/>
                </a:solidFill>
                <a:latin typeface="Modern No. 20" panose="02070704070505020303" pitchFamily="18" charset="0"/>
              </a:rPr>
              <a:t>vannak válaszok?</a:t>
            </a:r>
            <a:endParaRPr lang="hu-HU" dirty="0">
              <a:solidFill>
                <a:schemeClr val="bg1"/>
              </a:solidFill>
              <a:latin typeface="Modern No. 20" panose="02070704070505020303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545432" y="2060848"/>
            <a:ext cx="5842992" cy="4525963"/>
          </a:xfrm>
          <a:prstGeom prst="roundRect">
            <a:avLst/>
          </a:prstGeom>
          <a:solidFill>
            <a:srgbClr val="FDEADA">
              <a:alpha val="60000"/>
            </a:srgbClr>
          </a:solidFill>
        </p:spPr>
        <p:txBody>
          <a:bodyPr vert="horz" lIns="91440" tIns="45720" rIns="91440" bIns="45720" rtlCol="0">
            <a:noAutofit/>
          </a:bodyPr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hu-HU" sz="2800" dirty="0">
                <a:latin typeface="Modern No. 20" panose="02070704070505020303" pitchFamily="18" charset="0"/>
              </a:rPr>
              <a:t>adat tudomány;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hu-HU" sz="2800" dirty="0">
                <a:latin typeface="Modern No. 20" panose="02070704070505020303" pitchFamily="18" charset="0"/>
              </a:rPr>
              <a:t>mérési </a:t>
            </a:r>
            <a:r>
              <a:rPr lang="hu-HU" sz="2800" dirty="0" smtClean="0">
                <a:latin typeface="Modern No. 20" panose="02070704070505020303" pitchFamily="18" charset="0"/>
              </a:rPr>
              <a:t>kényszer;</a:t>
            </a:r>
            <a:endParaRPr lang="hu-HU" sz="2800" dirty="0">
              <a:latin typeface="Modern No. 20" panose="02070704070505020303" pitchFamily="18" charset="0"/>
            </a:endParaRP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hu-HU" sz="2800" dirty="0">
                <a:latin typeface="Modern No. 20" panose="02070704070505020303" pitchFamily="18" charset="0"/>
              </a:rPr>
              <a:t>médiaépítés;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hu-HU" sz="2800" dirty="0">
                <a:latin typeface="Modern No. 20" panose="02070704070505020303" pitchFamily="18" charset="0"/>
              </a:rPr>
              <a:t>perszóna készítés;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hu-HU" sz="2800" dirty="0">
                <a:latin typeface="Modern No. 20" panose="02070704070505020303" pitchFamily="18" charset="0"/>
              </a:rPr>
              <a:t>kommunikációs csatorna szélesítés;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hu-HU" sz="2800" dirty="0">
                <a:latin typeface="Modern No. 20" panose="02070704070505020303" pitchFamily="18" charset="0"/>
              </a:rPr>
              <a:t>automatizálás;</a:t>
            </a:r>
          </a:p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hu-HU" sz="2800" dirty="0">
                <a:latin typeface="Modern No. 20" panose="02070704070505020303" pitchFamily="18" charset="0"/>
              </a:rPr>
              <a:t>…</a:t>
            </a:r>
          </a:p>
        </p:txBody>
      </p:sp>
      <p:sp>
        <p:nvSpPr>
          <p:cNvPr id="8" name="Téglalap 7"/>
          <p:cNvSpPr/>
          <p:nvPr/>
        </p:nvSpPr>
        <p:spPr>
          <a:xfrm>
            <a:off x="-67262" y="6597352"/>
            <a:ext cx="159050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u-HU" sz="1400" dirty="0" smtClean="0">
                <a:latin typeface="Modern No. 20" panose="02070704070505020303" pitchFamily="18" charset="0"/>
              </a:rPr>
              <a:t>Nagy PR Nap, 2016</a:t>
            </a:r>
            <a:endParaRPr lang="hu-HU" sz="1400" dirty="0" smtClean="0">
              <a:latin typeface="Modern No. 20" panose="0207070407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77399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91"/>
          <a:stretch/>
        </p:blipFill>
        <p:spPr bwMode="auto">
          <a:xfrm>
            <a:off x="0" y="-27384"/>
            <a:ext cx="9136832" cy="6900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-2192288" y="4119215"/>
            <a:ext cx="7772400" cy="1470025"/>
          </a:xfrm>
        </p:spPr>
        <p:txBody>
          <a:bodyPr/>
          <a:lstStyle/>
          <a:p>
            <a:r>
              <a:rPr lang="hu-HU" dirty="0" smtClean="0">
                <a:latin typeface="Modern No. 20" panose="02070704070505020303" pitchFamily="18" charset="0"/>
              </a:rPr>
              <a:t>Sikeres </a:t>
            </a:r>
            <a:br>
              <a:rPr lang="hu-HU" dirty="0" smtClean="0">
                <a:latin typeface="Modern No. 20" panose="02070704070505020303" pitchFamily="18" charset="0"/>
              </a:rPr>
            </a:br>
            <a:r>
              <a:rPr lang="hu-HU" dirty="0" smtClean="0">
                <a:latin typeface="Modern No. 20" panose="02070704070505020303" pitchFamily="18" charset="0"/>
              </a:rPr>
              <a:t>kertészkedést!</a:t>
            </a:r>
            <a:endParaRPr lang="hu-HU" dirty="0">
              <a:latin typeface="Modern No. 20" panose="020707040705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95912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1561</TotalTime>
  <Words>121</Words>
  <Application>Microsoft Office PowerPoint</Application>
  <PresentationFormat>Diavetítés a képernyőre (4:3 oldalarány)</PresentationFormat>
  <Paragraphs>45</Paragraphs>
  <Slides>8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8</vt:i4>
      </vt:variant>
    </vt:vector>
  </HeadingPairs>
  <TitlesOfParts>
    <vt:vector size="9" baseType="lpstr">
      <vt:lpstr>Office-téma</vt:lpstr>
      <vt:lpstr>PowerPoint bemutató</vt:lpstr>
      <vt:lpstr>PowerPoint bemutató</vt:lpstr>
      <vt:lpstr>Töredezettség</vt:lpstr>
      <vt:lpstr>Programozott hirdetés</vt:lpstr>
      <vt:lpstr>Hirdetéstől    Olvasóhoz</vt:lpstr>
      <vt:lpstr>+ változó ügyfél</vt:lpstr>
      <vt:lpstr>vannak válaszok?</vt:lpstr>
      <vt:lpstr>Sikeres  kertészkedést!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hajó elfordul</dc:title>
  <dc:creator>Máth András</dc:creator>
  <cp:lastModifiedBy>Máth András</cp:lastModifiedBy>
  <cp:revision>12</cp:revision>
  <dcterms:created xsi:type="dcterms:W3CDTF">2016-11-21T09:03:12Z</dcterms:created>
  <dcterms:modified xsi:type="dcterms:W3CDTF">2016-11-22T11:04:27Z</dcterms:modified>
</cp:coreProperties>
</file>