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9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55548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46630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5101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546389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70190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151511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0253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534102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215278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574083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003357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57CD5-D87A-42D3-BC1A-BDB25EF195A4}" type="datetimeFigureOut">
              <a:rPr lang="en-GB" smtClean="0"/>
              <a:pPr/>
              <a:t>22/04/2013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369EB-0B39-4EDC-B577-87B0F6372B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82236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231328"/>
            <a:ext cx="7918450" cy="33416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hu-HU" sz="1800" dirty="0" smtClean="0">
                <a:latin typeface="Trebuchet MS" pitchFamily="34" charset="0"/>
              </a:rPr>
              <a:t/>
            </a:r>
            <a:br>
              <a:rPr lang="hu-HU" sz="1800" dirty="0" smtClean="0">
                <a:latin typeface="Trebuchet MS" pitchFamily="34" charset="0"/>
              </a:rPr>
            </a:br>
            <a:r>
              <a:rPr lang="hu-HU" sz="2400" b="1" dirty="0" smtClean="0">
                <a:latin typeface="Trebuchet MS" pitchFamily="34" charset="0"/>
              </a:rPr>
              <a:t>A fogyasztó elérése digitális környezetben, ismert és ismeretlen utak, jogi kockázatok</a:t>
            </a:r>
            <a:endParaRPr lang="en-GB" sz="2400" b="1" dirty="0" smtClean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gray">
          <a:xfrm>
            <a:off x="381000" y="3717032"/>
            <a:ext cx="1938338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/>
          <a:lstStyle/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hu-HU" sz="2400" b="1" dirty="0"/>
              <a:t/>
            </a:r>
            <a:br>
              <a:rPr lang="hu-HU" sz="2400" b="1" dirty="0"/>
            </a:br>
            <a:r>
              <a:rPr lang="hu-HU" sz="16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Dr. Nemes </a:t>
            </a:r>
            <a:r>
              <a:rPr lang="hu-HU" sz="1600" b="1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Ákos</a:t>
            </a:r>
            <a: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/>
            </a:r>
            <a:b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</a:br>
            <a: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ügyvéd </a:t>
            </a:r>
            <a:endParaRPr lang="hu-HU" sz="1600" dirty="0" smtClean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/>
            </a:r>
            <a:b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</a:br>
            <a: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IAB</a:t>
            </a:r>
          </a:p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MAKSZ</a:t>
            </a:r>
          </a:p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hu-HU" sz="16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GroupM</a:t>
            </a:r>
            <a:endParaRPr lang="en-GB" sz="1600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119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artalom helye 2"/>
          <p:cNvSpPr txBox="1">
            <a:spLocks/>
          </p:cNvSpPr>
          <p:nvPr/>
        </p:nvSpPr>
        <p:spPr>
          <a:xfrm>
            <a:off x="377825" y="1363663"/>
            <a:ext cx="8385175" cy="450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C0000"/>
              </a:buClr>
              <a:buSzPct val="75000"/>
              <a:buFont typeface="Wingdings" pitchFamily="2" charset="2"/>
              <a:buNone/>
            </a:pPr>
            <a:r>
              <a:rPr lang="hu-HU" sz="1800" b="1" dirty="0">
                <a:solidFill>
                  <a:schemeClr val="tx1"/>
                </a:solidFill>
                <a:latin typeface="Trebuchet MS" pitchFamily="34" charset="0"/>
              </a:rPr>
              <a:t>Jogszabály által ismert </a:t>
            </a:r>
            <a:r>
              <a:rPr lang="hu-HU" sz="1800" b="1" dirty="0" smtClean="0">
                <a:solidFill>
                  <a:schemeClr val="tx1"/>
                </a:solidFill>
                <a:latin typeface="Trebuchet MS" pitchFamily="34" charset="0"/>
              </a:rPr>
              <a:t>utak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C0000"/>
              </a:buClr>
              <a:buSzPct val="75000"/>
              <a:buFont typeface="Wingdings" pitchFamily="2" charset="2"/>
              <a:buNone/>
            </a:pPr>
            <a:endParaRPr lang="hu-HU" sz="1800" dirty="0">
              <a:solidFill>
                <a:schemeClr val="tx1"/>
              </a:solidFill>
              <a:latin typeface="Trebuchet MS" pitchFamily="34" charset="0"/>
            </a:endParaRP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>
                  <a:lumMod val="50000"/>
                </a:schemeClr>
              </a:buClr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TV (lekérhető &amp; lineáris)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>
                  <a:lumMod val="50000"/>
                </a:schemeClr>
              </a:buClr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rádió </a:t>
            </a:r>
            <a:r>
              <a:rPr lang="hu-HU" sz="1800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(lekérhető </a:t>
            </a: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&amp; lineáris)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>
                  <a:lumMod val="50000"/>
                </a:schemeClr>
              </a:buClr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sajtó (print &amp; online)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>
                  <a:lumMod val="50000"/>
                </a:schemeClr>
              </a:buClr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online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accent1">
                  <a:lumMod val="50000"/>
                </a:schemeClr>
              </a:buClr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közterület</a:t>
            </a:r>
          </a:p>
          <a:p>
            <a:endParaRPr lang="hu-HU" dirty="0" smtClean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45753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artalom helye 2"/>
          <p:cNvSpPr txBox="1">
            <a:spLocks/>
          </p:cNvSpPr>
          <p:nvPr/>
        </p:nvSpPr>
        <p:spPr>
          <a:xfrm>
            <a:off x="377825" y="1363663"/>
            <a:ext cx="8385175" cy="45021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</a:pPr>
            <a:r>
              <a:rPr lang="hu-HU" sz="1900" b="1" dirty="0">
                <a:solidFill>
                  <a:schemeClr val="tx1"/>
                </a:solidFill>
                <a:latin typeface="Trebuchet MS" pitchFamily="34" charset="0"/>
              </a:rPr>
              <a:t>Mi a különbség, hol a határ</a:t>
            </a:r>
            <a:r>
              <a:rPr lang="hu-HU" sz="1900" b="1" dirty="0" smtClean="0">
                <a:solidFill>
                  <a:schemeClr val="tx1"/>
                </a:solidFill>
                <a:latin typeface="Trebuchet MS" pitchFamily="34" charset="0"/>
              </a:rPr>
              <a:t>?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</a:pPr>
            <a:endParaRPr lang="hu-HU" sz="1900" dirty="0">
              <a:solidFill>
                <a:schemeClr val="tx1"/>
              </a:solidFill>
              <a:latin typeface="Trebuchet MS" pitchFamily="34" charset="0"/>
            </a:endParaRP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tabletre optimalizált hírportál az sajtó vs. online?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webes ledfal közterület vs. online?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androidon TV adás TV – online?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HTC-n rádió rádió vs. online? 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online rádiós reklámidő értékesítés rádió vs. online?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épületre vetített reklámfilm TV vs. közterület? 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ledfalon/digitális tornyokon FB aktivitás közterület vs. online?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Bluetooth-</a:t>
            </a:r>
            <a:r>
              <a:rPr lang="en-GB" sz="1900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os</a:t>
            </a: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</a:t>
            </a:r>
            <a:r>
              <a:rPr lang="en-GB" sz="1900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bicilight</a:t>
            </a: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</a:t>
            </a:r>
            <a:r>
              <a:rPr lang="en-GB" sz="1900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közterület</a:t>
            </a: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vs. online? </a:t>
            </a:r>
            <a:endParaRPr lang="hu-HU" sz="1900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MAHIR </a:t>
            </a:r>
            <a:r>
              <a:rPr lang="en-GB" sz="1900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aktív</a:t>
            </a: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</a:t>
            </a:r>
            <a:r>
              <a:rPr lang="en-GB" sz="1900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plakát</a:t>
            </a: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</a:t>
            </a:r>
            <a:r>
              <a:rPr lang="en-GB" sz="1900" dirty="0" err="1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közterület</a:t>
            </a:r>
            <a:r>
              <a:rPr lang="en-GB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vs. online?</a:t>
            </a:r>
            <a:endParaRPr lang="hu-HU" sz="1900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stb.</a:t>
            </a:r>
          </a:p>
          <a:p>
            <a:endParaRPr lang="hu-HU" dirty="0" smtClean="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77036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artalom helye 2"/>
          <p:cNvSpPr txBox="1">
            <a:spLocks/>
          </p:cNvSpPr>
          <p:nvPr/>
        </p:nvSpPr>
        <p:spPr>
          <a:xfrm>
            <a:off x="377825" y="1363663"/>
            <a:ext cx="8385175" cy="450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A jelen 3 színű, melyben a szürke tartomány az egyre nagyobb! </a:t>
            </a:r>
          </a:p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endParaRPr lang="hu-HU" sz="1800" dirty="0">
              <a:solidFill>
                <a:schemeClr val="tx1"/>
              </a:solidFill>
              <a:latin typeface="Trebuchet MS" pitchFamily="34" charset="0"/>
            </a:endParaRPr>
          </a:p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Minden újba bele kell vágni, minősíteni és modellezni kell, ami nehéz.</a:t>
            </a:r>
          </a:p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Alulszabályozott lenne a reklámpiac? </a:t>
            </a:r>
          </a:p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endParaRPr lang="hu-HU" sz="1800" dirty="0">
              <a:solidFill>
                <a:schemeClr val="tx1"/>
              </a:solidFill>
              <a:latin typeface="Trebuchet MS" pitchFamily="34" charset="0"/>
            </a:endParaRPr>
          </a:p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Vagy esetleg túlszabályozott? </a:t>
            </a:r>
            <a:endParaRPr lang="hu-HU" sz="1800" dirty="0" smtClean="0">
              <a:solidFill>
                <a:schemeClr val="tx1"/>
              </a:solidFill>
              <a:latin typeface="Trebuchet MS" pitchFamily="34" charset="0"/>
            </a:endParaRPr>
          </a:p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endParaRPr lang="hu-HU" sz="1800" dirty="0">
              <a:solidFill>
                <a:schemeClr val="tx1"/>
              </a:solidFill>
              <a:latin typeface="Trebuchet MS" pitchFamily="34" charset="0"/>
            </a:endParaRPr>
          </a:p>
          <a:p>
            <a:pPr algn="l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endParaRPr lang="hu-HU" sz="1800" dirty="0">
              <a:solidFill>
                <a:schemeClr val="tx1"/>
              </a:solidFill>
              <a:latin typeface="Trebuchet MS" pitchFamily="34" charset="0"/>
            </a:endParaRPr>
          </a:p>
          <a:p>
            <a:pPr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Játszunk </a:t>
            </a:r>
            <a:r>
              <a:rPr lang="hu-HU" sz="1800" b="1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egyet! </a:t>
            </a: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  <a:sym typeface="Wingdings" pitchFamily="2" charset="2"/>
              </a:rPr>
              <a:t></a:t>
            </a:r>
            <a:endParaRPr lang="hu-HU" sz="1800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  <a:p>
            <a:endParaRPr lang="hu-HU" dirty="0" smtClean="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2" name="AutoShape 2" descr="data:image/jpeg;base64,/9j/4AAQSkZJRgABAQAAAQABAAD/2wCEAAkGBhMGDhASEBAQFBAUEhUYEBEUEA4QFg8RExYVFBUQExQXGyYeGBkjGRISITAhIycsLS0sFSoxNTAqNSYrLDUBCQoKDgwOGg8PGCkgHCAuNSwqLCwsLCwsLDUpLzQpNSwsNCkvLCk1KSkpKSkpKSkuLCkpLCkpKSksLCkpKSwpNf/AABEIANkA6QMBIgACEQEDEQH/xAAcAAEAAgIDAQAAAAAAAAAAAAAABgcFCAIDBAH/xABLEAABAwECBgkRBwMEAwAAAAAAAQIDBAURBgcSITFRF0FSYXFykZOyExQVFiIjMjM0VGJzgaGxwdJEgoOSw9HiY3SzNUOUoyRCU//EABkBAQADAQEAAAAAAAAAAAAAAAACAwQBBf/EACoRAQABAwIFBAEFAQAAAAAAAAABAgMRBBITMTIzURQhQVJhImKhsfAj/9oADAMBAAIRAxEAPwC8QAAAAAAAAAAAAAAAAAAAAAAAAAAAAAAAAAAAAAAAAAAAAAAAAAAAAAAAAAAAIbjGw7XA+ONsTWOqJVXJR96tYxul6oioq51RES9NvUSopmucQ5M490yBRT8c1oO0JTJwQu+bzjsyWhrp+ZX6jT6S5+EOJC9wURsyWhrp+ZX6i1MAsKHYW0STPYjZEe5kiNvyVc25cpt+dEVHJmK7liu3GZdiuJSMAFCYAAAAAAAAAAAAAAAAAAAAAAAAAAAAA+OcjEVVW5E0qu0ms1tw3wh7Zq+aa/vaLkQ70TL0avtzu+8W7jYwj7CWesbHXTVF8bbtLY7u+O5Lm/fKsxc4OdsdoxNcl8MXfJtStYqZLPa7JTgvN+lpiimbkqa5zOIT7BbFHSzUcL6xkizvblPRJXsRmVnay5u2iKl++ZbYgs7/AOUv/Im/cmp01U/UW766P3M037kznMrNseFB4zMHYMGayOKma5GLAjnZT3P7vLkaud281Cw8Sn+mP/uZOjGQjHA5HV8OfOlM2/evklXP7FQm+JT/AEx/9zJ0YzXdmZsRMq6etPwAecuAAAAAAAAAAAAAAAAAAAAAAAAAAAAIpjKwk7XLOkVq3TS97h1orkXKenFbevDcSppmqYiHJnHuqLGPhH2x2jI5q3wxd7h1K1q909OM69eBELRxTYOdhbPSV6XS1N0jtaR3d7byKrvvlR4E4O9s1fDDd3u/KmXVEy5XJ7czfvGyTWoxEREuRNCakNupqiimLcKqIzO6X1VuMVNKs7r+TeQyUq3NdwKYG0ZFhgmci3K2J6oupUaqovuMMLlFYZ2p2XtCpkv7lHq1nEj7hOiq+0vPF7ZHYWy6Zipc9zOqP48vdqi8CKiew19senStqaeN1+S+aJruB72tX3KptI1uSiImhNCakN+rnbTTRCm37zMvoAPPXAAAAAAAAAAAAAAAAAAAAAAAAAAAFBY1sI+zloOjYt8VPfG3Usl/fHcqI37hb2HOEXazZ80yL3xUyIU1yvzNX2Z3fdKCwasR2EtbDAir3x/fHaVbGndPeu/ci+1TdpKMZuT8Krk/C2sTeDnY2jdUvTvlQvcX6Uhbfk/mW93BcWEddPA2lY1jERGNajWtTQ1rUuRE9iHYZLlc11TVKyIxGHVUrcx3AYG1fJp/UydBxnK1bmL7PiYO1fJp/UydBxynmSoLBvy2j/uIP8jDaA1fwb8to/7iD/Iw2gNut5wrtAAMC0AAAAAAAAAAAAitsYzaGxJnQySvWRi3PRkbnox25VdF5KmmavaIy5MxHNKgQfZjs7dz8w8bMdnbufmHk+Dc+subo8pwCD7MdnbufmHjZjs7dz8w8cG59ZN0eU4BB9mOzt3PzDxsx2du5+YeODc+sm6PKcAxGDmFdPhUxzqaTKyFue1WqxzL9F7V2lu07xlyuYmJxKQARPDzDyPBGJWtVr6t6d6i05N/+5Jqamrbu4VO00zVOIcmcK6xw4R9lK1Kdi97pkudqWZ2d3ImS3hvJHiVwc62hkrHp3UvcQ37UTV7pycZ6XfcKusqzZcJqtkTb3SzSd07TdlLe+V28iXqbL2fQssyGOGNLmRsa1ibzUuT2m7UTFu3FuFVH6py9AAPPXPNXr3CcJhbV8mn9TJ0HGflhSZLlPDW2R1zHIxHXZbHNvVNGUipf7zsc3Gt1gzNp6ulc9Ua1s8LnOXMjWte1VVd5ERTYTt+s/z6m51pStRiztGmeretHuuW5HsdG5rk3TVv0cOc69ju0fMpeWP6j1btFu7iZq/pRTM0/C7u36z/AD6m51o7frP8+pudaUjsd2j5lLyx/UNju0fMpeWP6in09r7f0lvq8L4s7CqktZ+RBVQSP2mNkarl4E0qZU1gtSwqnB9zeuIZYlXOxypcir6L0zX+28luC2N2psfJZVItRCmbKVUSVibztD/vZ98hXpPbNE5di55XkDGWBhFBhND1anflNvuciorXMdciq1zV0LnQyZjmJicStAAcAAADV233X1lUq+cS/wCRxtEauW/5XVevm6bjfoucqrrvbg5K5EXvedN0u37D72tTf0/zL+xJofBbxU+CHM175Uot2tTf0/zL+w7Wpv6f5l/YlIG+RFu1qb+n+Zf2PNXWS+z2or8m5VuS5VXPp1EyMLhR4pnH+SnYqmZEpxF+U1nqY+m4te0rYhsdmXUTRxt1ve1t/Ai519hrJRWpLZmV1GaSLKREerHuZlImdEVUXPpOVNRz23J3tk08i7aNklX2uz5uEou6bfXumcQsprxGFn4V450RFjs9qquhaiRtyJvxxrnVd93IpWtHRVGFNTksSSaokW9yqqqq63vcuhE1rmJng7iaqbQVHVbkp49tiK2SVU1XJ3Lfaq8BbNgYNU+DMXU6aNGovhO8J8i63uXOvwTaITdt2YxR7y7tqq5sTgLgJHgdEqqqPqXonVZbsyJp6nHqbf7V0rtIkqAMFVU1TmVsRgABF0AAAAAAAB0VlFHaEbo5WMfG5O6Y9qOReFFKQxp4HQYKyQOpstGzZd8arlJGrMnwFXPd3WhVXQXsVNj2+w/jfpmrS1TFyI+ELkeztxE+LruPD0XlqFV4ifF13Hh6Ly1COp7slHSAAzpgAAGrtveWVXr5um42iNXbe8sqvXzdNxv0XOVV1IYq5Ua3MmhNeo5dfrqT3nkj8FOBPgcjXhS9PX66k946/XUnvPMBgenr9dSe8xeEFQs0bEVE8L5HrMdbXgN43yOxHuJdiWs+KvqarqsUcmTExW5bGvyVVzr1S9MxdEULYEua1GpqRERORCn8RflNZ6mPpuLjPO1U/wDSV9vkAAyrAAAAAAAAAAAAAAKmx7fYfxv0y2Spse32H8b9M0abuwhX0u3ET4uu48PReWoVXiJ8XXceHovLUGp7slHSAAzpgAAGrtveWVXr5um42iNXbe8sqvXzdNxv0XOVV1mI/BTgT4HI4x+CnAnwORsUAAAGOtrwG8b5GRMdbXgN43yOxzE0xGL/AOXVp/QZ7nr+5cpTOI3yyq9Q3plzHmaruS02+kABmTAAAAAAAAAAAAAAqbHt9h/G/TLZKmx7fYfxv0zRpu7CFfS7cRPi67jw9F5ahVeInxddx4ei8tQanuyUdIADOmAAAau295ZVevm6bjaI1dt7yyq9fN03G/Rc5VXWYj8FOBPgcjjH4KcCfA5GxQAAAY62vAbxvkZEx1teA3jfI7HMTPEb5ZVeob0y5imcRvllV6hvTLmPM1Xclpt9IADMmAAAAAAAAAAAAABU2Pb7D+N+mWw56MS9dBUGO6fq7qLVdNd/1GjTd2EK+l7MRPi67jw9F5ahVeInxddx4ei8tQanuyUdIADOmAAAau295ZVevm6bjaI1dt7yyq9fN03G/Rc5VXWYj8FOBPgcjjH4KcCfA5GxQAAAY62vAbxvkZEx1teA3jfI7HMSvEzMsVXU3L/sJ00/ctvrx+v3IU/idvWsqLr/ACf9RhbeQupeRTzdV3JaKOl29eP1+5B14/X7kOpWqm0vIpxy01pyoZk3pZXORc9ypyHtimSZM3JqMVpPrXKxb00gZgHiZaFyZ0z7x97IpuV5Tjr2A8fZH0feOyPo+8D2A8fZH0fefOyPo+8D2nF70jS9dB5OyPo+86J51nXPo2kAVFQs6720hV2ObTRcE36RZhWWOZc9FwTfpmnTd2P98IV8mSxE+LruPD0XlqFV4ifF13Hh6Ly1Dmp7slHSAAzpgAAGrtveWVXr5um42iNXbe8sqvXy/wCRxv0XOVV1mI/BTgT4HIw6Wy5qJ3DeVx97NO3DeVxt2yoZcGI7NO3DeVw7NO3DeVw2yMuY62vAbxvkdPZp24byuOirtBatERWoly35rzsRI87JVj0OVL9Sql+8c8p+t/K8sfEa1HVNZeiL3mPpuLiyE1JyIZrup4dW3C2mjMZarXvdmvkXe7tbz71CTcyflebUZCak5D7cV+t/b/LvC/LW3BjDGfBh97HZcSr3yFyrku327l2+ntvLmwfwkgwliy4HZ0uy41uR8SrtOT5pmUw2HWKhlrZU9EjY586vizNZMutNpj/cu3dpKkp6mfBqpvar4Z41ucipcqa2uaulF1LmUlNNGojNPtLmZo9pbEAgNk43KeSJOumSMmTM7qbOqMd6Tc6KnAp7Nlig11HMfyMk2LkfCzdHlMgQ3ZYoNdRzH8hssUGuo5j+Rzg3PrJujymQIbssUGuo5j+Q2WKDXUcx/IcG59ZN0eUyBDdlig11HMfyPFbGNuBkLutGyOmXM3qkeQxnprnXKu1HYsXJ+DdHlnsLsMosFY89z53J3uFF0+m/ct+O0UxXV8+EtTlPV0s0iojWtRV0+DHG1NCbwiinwmqbmo+aoldwq5dtVXQiJyIheOAeLyPBJiSPyZKtyd1JtRoulkV+hNa6V3kzGz9Gmp81f7+FfvXP4fMWmBz8EqZ/VlTq0zmue1FvSNGpc1l+2ud16pmz715MQDzq6prndK6IxGAAEXQAACE25ilo7bnfNlTRvequekbmZLnLpdc5q3KulbibAlTXVROaZcmInmrnYPpPOKrlh+gbB9J5xVcsP0FjAs49zy5sjwrnYPpPOKrlh+gbB9J5xVcsP0FjAce55NkeFc7B9J5xVcsP0DYPpPOKrlh+gsYDj3PJsjwwOCmBdPggx6QI9XPu6pI9Uc5yN0NzIiIiXrmRNszwBVVVNU5lKIwAA4BG8MMBYML4+7TInane52omU30XJ/7N3l9lxJASpqmmcw5MZUe7EpXIq3SUqptL1SVL9+7IPmwrXbul5yT6C8QaPV3EOHCjthWu3dLzkn0DYVrt3S85J9BeIHq7hw4UdsK127peck+gbCtdu6XnJPoLxA9XcOHCjthWu3dLzkn0H1uJSuVUvkpUTbXqkq3b92QXgB6u4cOEdwNwJhwPiuZ3czk77MqZ3+i3csTVy3kiAM9VU1TmU4jAACLoAAAAAAAAAAAAAAAAAAAAAAAAAAAAAAAAAAAAAAAAAAAA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3" name="AutoShape 4" descr="data:image/jpeg;base64,/9j/4AAQSkZJRgABAQAAAQABAAD/2wCEAAkGBhMGDhASEBAQFBAUEhUYEBEUEA4QFg8RExYVFBUQExQXGyYeGBkjGRISITAhIycsLS0sFSoxNTAqNSYrLDUBCQoKDgwOGg8PGCkgHCAuNSwqLCwsLCwsLDUpLzQpNSwsNCkvLCk1KSkpKSkpKSkuLCkpLCkpKSksLCkpKSwpNf/AABEIANkA6QMBIgACEQEDEQH/xAAcAAEAAgIDAQAAAAAAAAAAAAAABgcFCAIDBAH/xABLEAABAwECBgkRBwMEAwAAAAAAAQIDBAURBgcSITFRF0FSYXFykZOyExQVFiIjMjM0VGJzgaGxwdJEgoOSw9HiY3SzNUOUoyRCU//EABkBAQADAQEAAAAAAAAAAAAAAAACAwQBBf/EACoRAQABAwIFBAEFAQAAAAAAAAABAgMRBBITMTIzURQhQVJhImKhsfAj/9oADAMBAAIRAxEAPwC8QAAAAAAAAAAAAAAAAAAAAAAAAAAAAAAAAAAAAAAAAAAAAAAAAAAAAAAAAAAAIbjGw7XA+ONsTWOqJVXJR96tYxul6oioq51RES9NvUSopmucQ5M490yBRT8c1oO0JTJwQu+bzjsyWhrp+ZX6jT6S5+EOJC9wURsyWhrp+ZX6i1MAsKHYW0STPYjZEe5kiNvyVc25cpt+dEVHJmK7liu3GZdiuJSMAFCYAAAAAAAAAAAAAAAAAAAAAAAAAAAAA+OcjEVVW5E0qu0ms1tw3wh7Zq+aa/vaLkQ70TL0avtzu+8W7jYwj7CWesbHXTVF8bbtLY7u+O5Lm/fKsxc4OdsdoxNcl8MXfJtStYqZLPa7JTgvN+lpiimbkqa5zOIT7BbFHSzUcL6xkizvblPRJXsRmVnay5u2iKl++ZbYgs7/AOUv/Im/cmp01U/UW766P3M037kznMrNseFB4zMHYMGayOKma5GLAjnZT3P7vLkaud281Cw8Sn+mP/uZOjGQjHA5HV8OfOlM2/evklXP7FQm+JT/AEx/9zJ0YzXdmZsRMq6etPwAecuAAAAAAAAAAAAAAAAAAAAAAAAAAAAIpjKwk7XLOkVq3TS97h1orkXKenFbevDcSppmqYiHJnHuqLGPhH2x2jI5q3wxd7h1K1q909OM69eBELRxTYOdhbPSV6XS1N0jtaR3d7byKrvvlR4E4O9s1fDDd3u/KmXVEy5XJ7czfvGyTWoxEREuRNCakNupqiimLcKqIzO6X1VuMVNKs7r+TeQyUq3NdwKYG0ZFhgmci3K2J6oupUaqovuMMLlFYZ2p2XtCpkv7lHq1nEj7hOiq+0vPF7ZHYWy6Zipc9zOqP48vdqi8CKiew19senStqaeN1+S+aJruB72tX3KptI1uSiImhNCakN+rnbTTRCm37zMvoAPPXAAAAAAAAAAAAAAAAAAAAAAAAAAAFBY1sI+zloOjYt8VPfG3Usl/fHcqI37hb2HOEXazZ80yL3xUyIU1yvzNX2Z3fdKCwasR2EtbDAir3x/fHaVbGndPeu/ci+1TdpKMZuT8Krk/C2sTeDnY2jdUvTvlQvcX6Uhbfk/mW93BcWEddPA2lY1jERGNajWtTQ1rUuRE9iHYZLlc11TVKyIxGHVUrcx3AYG1fJp/UydBxnK1bmL7PiYO1fJp/UydBxynmSoLBvy2j/uIP8jDaA1fwb8to/7iD/Iw2gNut5wrtAAMC0AAAAAAAAAAAAitsYzaGxJnQySvWRi3PRkbnox25VdF5KmmavaIy5MxHNKgQfZjs7dz8w8bMdnbufmHk+Dc+subo8pwCD7MdnbufmHjZjs7dz8w8cG59ZN0eU4BB9mOzt3PzDxsx2du5+YeODc+sm6PKcAxGDmFdPhUxzqaTKyFue1WqxzL9F7V2lu07xlyuYmJxKQARPDzDyPBGJWtVr6t6d6i05N/+5Jqamrbu4VO00zVOIcmcK6xw4R9lK1Kdi97pkudqWZ2d3ImS3hvJHiVwc62hkrHp3UvcQ37UTV7pycZ6XfcKusqzZcJqtkTb3SzSd07TdlLe+V28iXqbL2fQssyGOGNLmRsa1ibzUuT2m7UTFu3FuFVH6py9AAPPXPNXr3CcJhbV8mn9TJ0HGflhSZLlPDW2R1zHIxHXZbHNvVNGUipf7zsc3Gt1gzNp6ulc9Ua1s8LnOXMjWte1VVd5ERTYTt+s/z6m51pStRiztGmeretHuuW5HsdG5rk3TVv0cOc69ju0fMpeWP6j1btFu7iZq/pRTM0/C7u36z/AD6m51o7frP8+pudaUjsd2j5lLyx/UNju0fMpeWP6in09r7f0lvq8L4s7CqktZ+RBVQSP2mNkarl4E0qZU1gtSwqnB9zeuIZYlXOxypcir6L0zX+28luC2N2psfJZVItRCmbKVUSVibztD/vZ98hXpPbNE5di55XkDGWBhFBhND1anflNvuciorXMdciq1zV0LnQyZjmJicStAAcAAADV233X1lUq+cS/wCRxtEauW/5XVevm6bjfoucqrrvbg5K5EXvedN0u37D72tTf0/zL+xJofBbxU+CHM175Uot2tTf0/zL+w7Wpv6f5l/YlIG+RFu1qb+n+Zf2PNXWS+z2or8m5VuS5VXPp1EyMLhR4pnH+SnYqmZEpxF+U1nqY+m4te0rYhsdmXUTRxt1ve1t/Ai519hrJRWpLZmV1GaSLKREerHuZlImdEVUXPpOVNRz23J3tk08i7aNklX2uz5uEou6bfXumcQsprxGFn4V450RFjs9qquhaiRtyJvxxrnVd93IpWtHRVGFNTksSSaokW9yqqqq63vcuhE1rmJng7iaqbQVHVbkp49tiK2SVU1XJ3Lfaq8BbNgYNU+DMXU6aNGovhO8J8i63uXOvwTaITdt2YxR7y7tqq5sTgLgJHgdEqqqPqXonVZbsyJp6nHqbf7V0rtIkqAMFVU1TmVsRgABF0AAAAAAAB0VlFHaEbo5WMfG5O6Y9qOReFFKQxp4HQYKyQOpstGzZd8arlJGrMnwFXPd3WhVXQXsVNj2+w/jfpmrS1TFyI+ELkeztxE+LruPD0XlqFV4ifF13Hh6Ly1COp7slHSAAzpgAAGrtveWVXr5um42iNXbe8sqvXzdNxv0XOVV1IYq5Ua3MmhNeo5dfrqT3nkj8FOBPgcjXhS9PX66k946/XUnvPMBgenr9dSe8xeEFQs0bEVE8L5HrMdbXgN43yOxHuJdiWs+KvqarqsUcmTExW5bGvyVVzr1S9MxdEULYEua1GpqRERORCn8RflNZ6mPpuLjPO1U/wDSV9vkAAyrAAAAAAAAAAAAAAKmx7fYfxv0y2Spse32H8b9M0abuwhX0u3ET4uu48PReWoVXiJ8XXceHovLUGp7slHSAAzpgAAGrtveWVXr5um42iNXbe8sqvXzdNxv0XOVV1mI/BTgT4HI4x+CnAnwORsUAAAGOtrwG8b5GRMdbXgN43yOxzE0xGL/AOXVp/QZ7nr+5cpTOI3yyq9Q3plzHmaruS02+kABmTAAAAAAAAAAAAAAqbHt9h/G/TLZKmx7fYfxv0zRpu7CFfS7cRPi67jw9F5ahVeInxddx4ei8tQanuyUdIADOmAAAau295ZVevm6bjaI1dt7yyq9fN03G/Rc5VXWYj8FOBPgcjjH4KcCfA5GxQAAAY62vAbxvkZEx1teA3jfI7HMTPEb5ZVeob0y5imcRvllV6hvTLmPM1Xclpt9IADMmAAAAAAAAAAAAABU2Pb7D+N+mWw56MS9dBUGO6fq7qLVdNd/1GjTd2EK+l7MRPi67jw9F5ahVeInxddx4ei8tQanuyUdIADOmAAAau295ZVevm6bjaI1dt7yyq9fN03G/Rc5VXWYj8FOBPgcjjH4KcCfA5GxQAAAY62vAbxvkZEx1teA3jfI7HMSvEzMsVXU3L/sJ00/ctvrx+v3IU/idvWsqLr/ACf9RhbeQupeRTzdV3JaKOl29eP1+5B14/X7kOpWqm0vIpxy01pyoZk3pZXORc9ypyHtimSZM3JqMVpPrXKxb00gZgHiZaFyZ0z7x97IpuV5Tjr2A8fZH0feOyPo+8D2A8fZH0fefOyPo+8D2nF70jS9dB5OyPo+86J51nXPo2kAVFQs6720hV2ObTRcE36RZhWWOZc9FwTfpmnTd2P98IV8mSxE+LruPD0XlqFV4ifF13Hh6Ly1Dmp7slHSAAzpgAAGrtveWVXr5um42iNXbe8sqvXy/wCRxv0XOVV1mI/BTgT4HIw6Wy5qJ3DeVx97NO3DeVxt2yoZcGI7NO3DeVw7NO3DeVw2yMuY62vAbxvkdPZp24byuOirtBatERWoly35rzsRI87JVj0OVL9Sql+8c8p+t/K8sfEa1HVNZeiL3mPpuLiyE1JyIZrup4dW3C2mjMZarXvdmvkXe7tbz71CTcyflebUZCak5D7cV+t/b/LvC/LW3BjDGfBh97HZcSr3yFyrku327l2+ntvLmwfwkgwliy4HZ0uy41uR8SrtOT5pmUw2HWKhlrZU9EjY586vizNZMutNpj/cu3dpKkp6mfBqpvar4Z41ucipcqa2uaulF1LmUlNNGojNPtLmZo9pbEAgNk43KeSJOumSMmTM7qbOqMd6Tc6KnAp7Nlig11HMfyMk2LkfCzdHlMgQ3ZYoNdRzH8hssUGuo5j+Rzg3PrJujymQIbssUGuo5j+Q2WKDXUcx/IcG59ZN0eUyBDdlig11HMfyPFbGNuBkLutGyOmXM3qkeQxnprnXKu1HYsXJ+DdHlnsLsMosFY89z53J3uFF0+m/ct+O0UxXV8+EtTlPV0s0iojWtRV0+DHG1NCbwiinwmqbmo+aoldwq5dtVXQiJyIheOAeLyPBJiSPyZKtyd1JtRoulkV+hNa6V3kzGz9Gmp81f7+FfvXP4fMWmBz8EqZ/VlTq0zmue1FvSNGpc1l+2ud16pmz715MQDzq6prndK6IxGAAEXQAACE25ilo7bnfNlTRvequekbmZLnLpdc5q3KulbibAlTXVROaZcmInmrnYPpPOKrlh+gbB9J5xVcsP0FjAs49zy5sjwrnYPpPOKrlh+gbB9J5xVcsP0FjAce55NkeFc7B9J5xVcsP0DYPpPOKrlh+gsYDj3PJsjwwOCmBdPggx6QI9XPu6pI9Uc5yN0NzIiIiXrmRNszwBVVVNU5lKIwAA4BG8MMBYML4+7TInane52omU30XJ/7N3l9lxJASpqmmcw5MZUe7EpXIq3SUqptL1SVL9+7IPmwrXbul5yT6C8QaPV3EOHCjthWu3dLzkn0DYVrt3S85J9BeIHq7hw4UdsK127peck+gbCtdu6XnJPoLxA9XcOHCjthWu3dLzkn0H1uJSuVUvkpUTbXqkq3b92QXgB6u4cOEdwNwJhwPiuZ3czk77MqZ3+i3csTVy3kiAM9VU1TmU4jAACLoAAAAAAAAAAAAAAAAAAAAAAAAAAAAAAAAAAAAAAAAAAAAA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29" name="Picture 5" descr="C:\Documents and Settings\Kitti.Uhrin\Desktop\inde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317" y="4077072"/>
            <a:ext cx="662843" cy="6173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9972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62" t="19952" r="11960" b="11610"/>
          <a:stretch/>
        </p:blipFill>
        <p:spPr bwMode="auto">
          <a:xfrm>
            <a:off x="179512" y="476672"/>
            <a:ext cx="8877609" cy="5774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3706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artalom helye 2"/>
          <p:cNvSpPr txBox="1">
            <a:spLocks/>
          </p:cNvSpPr>
          <p:nvPr/>
        </p:nvSpPr>
        <p:spPr>
          <a:xfrm>
            <a:off x="377825" y="1340768"/>
            <a:ext cx="8385175" cy="450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u-HU" dirty="0" smtClean="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2" name="Rectangle 1"/>
          <p:cNvSpPr/>
          <p:nvPr/>
        </p:nvSpPr>
        <p:spPr>
          <a:xfrm>
            <a:off x="1968888" y="5564559"/>
            <a:ext cx="5051384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hu-HU" sz="1900" dirty="0">
                <a:latin typeface="Trebuchet MS" pitchFamily="34" charset="0"/>
              </a:rPr>
              <a:t>Hány jogsértést követett el a játékszervező?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81" t="19927" r="14288" b="23717"/>
          <a:stretch/>
        </p:blipFill>
        <p:spPr bwMode="auto">
          <a:xfrm>
            <a:off x="323528" y="476672"/>
            <a:ext cx="8568952" cy="4785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0968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035" t="18684" r="6995" b="6143"/>
          <a:stretch>
            <a:fillRect/>
          </a:stretch>
        </p:blipFill>
        <p:spPr bwMode="gray">
          <a:xfrm>
            <a:off x="461963" y="1125538"/>
            <a:ext cx="8108950" cy="4824412"/>
          </a:xfrm>
          <a:prstGeom prst="rect">
            <a:avLst/>
          </a:prstGeom>
          <a:noFill/>
          <a:extLs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1497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034" t="21883" r="7993" b="14140"/>
          <a:stretch>
            <a:fillRect/>
          </a:stretch>
        </p:blipFill>
        <p:spPr bwMode="gray">
          <a:xfrm>
            <a:off x="377825" y="1341438"/>
            <a:ext cx="8216900" cy="4268787"/>
          </a:xfrm>
          <a:prstGeom prst="rect">
            <a:avLst/>
          </a:prstGeom>
          <a:noFill/>
          <a:extLst>
            <a:ext uri="{91240B29-F687-4F45-9708-019B960494DF}">
              <a14:hiddenLine xmlns=""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09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377825" y="1363663"/>
            <a:ext cx="8385175" cy="450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r>
              <a:rPr lang="hu-HU" sz="1800" b="1" dirty="0">
                <a:solidFill>
                  <a:schemeClr val="tx1"/>
                </a:solidFill>
                <a:latin typeface="Trebuchet MS" pitchFamily="34" charset="0"/>
              </a:rPr>
              <a:t>A fenti játékszervező megsértette</a:t>
            </a:r>
            <a:r>
              <a:rPr lang="hu-HU" sz="1800" b="1" dirty="0" smtClean="0">
                <a:solidFill>
                  <a:schemeClr val="tx1"/>
                </a:solidFill>
                <a:latin typeface="Trebuchet MS" pitchFamily="34" charset="0"/>
              </a:rPr>
              <a:t>: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endParaRPr lang="hu-HU" sz="1800" dirty="0">
              <a:solidFill>
                <a:schemeClr val="tx1"/>
              </a:solidFill>
              <a:latin typeface="Trebuchet MS" pitchFamily="34" charset="0"/>
            </a:endParaRP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fogyasztói szabályokat (B2C)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versenytársakat (B2B)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nyelvtörvényt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adózási szabályokat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szerencsejáték törvényt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infótörvényt</a:t>
            </a:r>
            <a:endParaRPr lang="hu-HU" sz="1800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FB szabályzatát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reklámtörvényt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8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médiatörvényt</a:t>
            </a:r>
          </a:p>
          <a:p>
            <a:pPr>
              <a:buFont typeface="Wingdings" pitchFamily="2" charset="2"/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="" xmlns:p14="http://schemas.microsoft.com/office/powerpoint/2010/main" val="209312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377825" y="1363663"/>
            <a:ext cx="8385175" cy="450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b="1" dirty="0">
                <a:solidFill>
                  <a:schemeClr val="tx1"/>
                </a:solidFill>
                <a:latin typeface="Trebuchet MS" pitchFamily="34" charset="0"/>
              </a:rPr>
              <a:t>Költségvetés:</a:t>
            </a:r>
          </a:p>
          <a:p>
            <a:pPr algn="l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 </a:t>
            </a:r>
          </a:p>
          <a:p>
            <a:pPr algn="l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A fenti facebook kampány teljes költsége ügynökség </a:t>
            </a:r>
            <a:r>
              <a:rPr lang="hu-HU" sz="1800" dirty="0" smtClean="0">
                <a:solidFill>
                  <a:schemeClr val="tx1"/>
                </a:solidFill>
                <a:latin typeface="Trebuchet MS" pitchFamily="34" charset="0"/>
              </a:rPr>
              <a:t>2.200.000 Ft</a:t>
            </a: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, nyeremények értéke </a:t>
            </a:r>
            <a:r>
              <a:rPr lang="hu-HU" sz="1800" dirty="0" smtClean="0">
                <a:solidFill>
                  <a:schemeClr val="tx1"/>
                </a:solidFill>
                <a:latin typeface="Trebuchet MS" pitchFamily="34" charset="0"/>
              </a:rPr>
              <a:t>6.000.000</a:t>
            </a: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 </a:t>
            </a:r>
            <a:r>
              <a:rPr lang="hu-HU" sz="1800" dirty="0" smtClean="0">
                <a:solidFill>
                  <a:schemeClr val="tx1"/>
                </a:solidFill>
                <a:latin typeface="Trebuchet MS" pitchFamily="34" charset="0"/>
              </a:rPr>
              <a:t>Ft = 8.200.000 Ft</a:t>
            </a: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.  </a:t>
            </a:r>
          </a:p>
          <a:p>
            <a:pPr algn="l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 </a:t>
            </a:r>
          </a:p>
          <a:p>
            <a:pPr algn="l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75000"/>
            </a:pPr>
            <a:r>
              <a:rPr lang="hu-HU" sz="1800" dirty="0" smtClean="0">
                <a:solidFill>
                  <a:schemeClr val="tx1"/>
                </a:solidFill>
                <a:latin typeface="Trebuchet MS" pitchFamily="34" charset="0"/>
              </a:rPr>
              <a:t>Bírság </a:t>
            </a: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oldalról nézve 5.000.000 – </a:t>
            </a:r>
            <a:r>
              <a:rPr lang="hu-HU" sz="1800" dirty="0" smtClean="0">
                <a:solidFill>
                  <a:schemeClr val="tx1"/>
                </a:solidFill>
                <a:latin typeface="Trebuchet MS" pitchFamily="34" charset="0"/>
              </a:rPr>
              <a:t>80.000.000 Ft </a:t>
            </a: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+ humán oldalon </a:t>
            </a:r>
            <a:r>
              <a:rPr lang="hu-HU" sz="1800" dirty="0" smtClean="0">
                <a:solidFill>
                  <a:schemeClr val="tx1"/>
                </a:solidFill>
                <a:latin typeface="Trebuchet MS" pitchFamily="34" charset="0"/>
              </a:rPr>
              <a:t>20–60 </a:t>
            </a: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nettó munkaóra és </a:t>
            </a:r>
            <a:r>
              <a:rPr lang="hu-HU" sz="1800" dirty="0" smtClean="0">
                <a:solidFill>
                  <a:schemeClr val="tx1"/>
                </a:solidFill>
                <a:latin typeface="Trebuchet MS" pitchFamily="34" charset="0"/>
              </a:rPr>
              <a:t>30–120 </a:t>
            </a:r>
            <a:r>
              <a:rPr lang="hu-HU" sz="1800" dirty="0">
                <a:solidFill>
                  <a:schemeClr val="tx1"/>
                </a:solidFill>
                <a:latin typeface="Trebuchet MS" pitchFamily="34" charset="0"/>
              </a:rPr>
              <a:t>nettó ügyvédi munkaóra.</a:t>
            </a:r>
          </a:p>
          <a:p>
            <a:pPr>
              <a:buFont typeface="Wingdings" pitchFamily="2" charset="2"/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="" xmlns:p14="http://schemas.microsoft.com/office/powerpoint/2010/main" val="142122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377825" y="1363663"/>
            <a:ext cx="8385175" cy="450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r>
              <a:rPr lang="hu-HU" sz="1900" b="1" dirty="0">
                <a:solidFill>
                  <a:schemeClr val="tx1"/>
                </a:solidFill>
                <a:latin typeface="Trebuchet MS" pitchFamily="34" charset="0"/>
              </a:rPr>
              <a:t>Összegzés</a:t>
            </a:r>
            <a:r>
              <a:rPr lang="hu-HU" sz="1900" b="1" dirty="0" smtClean="0">
                <a:solidFill>
                  <a:schemeClr val="tx1"/>
                </a:solidFill>
                <a:latin typeface="Trebuchet MS" pitchFamily="34" charset="0"/>
              </a:rPr>
              <a:t>: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endParaRPr lang="hu-HU" sz="1900" dirty="0">
              <a:solidFill>
                <a:schemeClr val="tx1"/>
              </a:solidFill>
              <a:latin typeface="Trebuchet MS" pitchFamily="34" charset="0"/>
            </a:endParaRP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 smtClean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reklámpiac </a:t>
            </a:r>
            <a:r>
              <a:rPr lang="hu-HU" sz="19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alulszabályozott</a:t>
            </a: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az elérési utak és eszközök kapcsán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Char char="§"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reklámpiac </a:t>
            </a:r>
            <a:r>
              <a:rPr lang="hu-HU" sz="19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túlszabályozott</a:t>
            </a: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 magatartási normák és formai előírások kapcsán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 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	Két ellentétes folyamat igen magas jogi és üzleti kockázat, gondos szakértelmet kíván! 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 </a:t>
            </a:r>
          </a:p>
          <a:p>
            <a:pPr marL="342900" indent="-342900" algn="l" eaLnBrk="0" fontAlgn="base" hangingPunct="0">
              <a:spcBef>
                <a:spcPct val="50000"/>
              </a:spcBef>
              <a:spcAft>
                <a:spcPct val="0"/>
              </a:spcAft>
              <a:buSzPct val="75000"/>
              <a:buFont typeface="Wingdings" pitchFamily="2" charset="2"/>
              <a:buNone/>
            </a:pPr>
            <a:r>
              <a:rPr lang="hu-HU" sz="1900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	Innovatívak kell lenni, új utakat kell járni, fejlődni kell. De vigyázni is kell, elemezni is kell, minősíteni is kell. Csak párhuzamosan! </a:t>
            </a:r>
          </a:p>
          <a:p>
            <a:pPr>
              <a:buFont typeface="Wingdings" pitchFamily="2" charset="2"/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="" xmlns:p14="http://schemas.microsoft.com/office/powerpoint/2010/main" val="371648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381000" y="6324600"/>
            <a:ext cx="8229600" cy="0"/>
          </a:xfrm>
          <a:prstGeom prst="line">
            <a:avLst/>
          </a:prstGeom>
          <a:ln w="47625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231328"/>
            <a:ext cx="7918450" cy="3341688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hu-HU" sz="2400" dirty="0" smtClean="0">
                <a:latin typeface="Trebuchet MS" pitchFamily="34" charset="0"/>
              </a:rPr>
              <a:t/>
            </a:r>
            <a:br>
              <a:rPr lang="hu-HU" sz="2400" dirty="0" smtClean="0">
                <a:latin typeface="Trebuchet MS" pitchFamily="34" charset="0"/>
              </a:rPr>
            </a:br>
            <a:r>
              <a:rPr lang="hu-HU" sz="2400" b="1" dirty="0" smtClean="0">
                <a:latin typeface="Trebuchet MS" pitchFamily="34" charset="0"/>
              </a:rPr>
              <a:t>Köszönöm!</a:t>
            </a:r>
            <a:endParaRPr lang="en-GB" sz="2400" b="1" dirty="0" smtClean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gray">
          <a:xfrm>
            <a:off x="5652120" y="4164013"/>
            <a:ext cx="2952328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/>
          <a:lstStyle/>
          <a:p>
            <a:pPr algn="l"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hu-HU" sz="2400" b="1" dirty="0"/>
              <a:t/>
            </a:r>
            <a:br>
              <a:rPr lang="hu-HU" sz="2400" b="1" dirty="0"/>
            </a:br>
            <a:r>
              <a:rPr lang="hu-HU" sz="1600" b="1" dirty="0"/>
              <a:t>D</a:t>
            </a:r>
            <a:r>
              <a:rPr lang="hu-HU" sz="1600" b="1" dirty="0" smtClean="0"/>
              <a:t>r</a:t>
            </a:r>
            <a:r>
              <a:rPr lang="hu-HU" sz="1600" b="1" dirty="0"/>
              <a:t>. Nemes Ákos </a:t>
            </a:r>
            <a:br>
              <a:rPr lang="hu-HU" sz="1600" b="1" dirty="0"/>
            </a:br>
            <a:r>
              <a:rPr lang="hu-HU" sz="1600" b="1" dirty="0"/>
              <a:t>ügyvéd </a:t>
            </a:r>
            <a:r>
              <a:rPr lang="hu-HU" sz="1600" dirty="0"/>
              <a:t/>
            </a:r>
            <a:br>
              <a:rPr lang="hu-HU" sz="1600" dirty="0"/>
            </a:br>
            <a:endParaRPr lang="hu-HU" sz="1600" dirty="0"/>
          </a:p>
          <a:p>
            <a:pPr marL="342900" indent="-342900">
              <a:spcBef>
                <a:spcPct val="15000"/>
              </a:spcBef>
              <a:buClr>
                <a:srgbClr val="FC0000"/>
              </a:buClr>
            </a:pPr>
            <a:r>
              <a:rPr lang="hu-HU" sz="1600" dirty="0"/>
              <a:t>Dr. Nemes Ákos ÜI</a:t>
            </a:r>
          </a:p>
          <a:p>
            <a:pPr marL="342900" indent="-342900">
              <a:spcBef>
                <a:spcPct val="15000"/>
              </a:spcBef>
              <a:buClr>
                <a:srgbClr val="FC0000"/>
              </a:buClr>
            </a:pPr>
            <a:r>
              <a:rPr lang="hu-HU" sz="1600" dirty="0"/>
              <a:t>akos.nemes@fehernemes.hu</a:t>
            </a:r>
          </a:p>
        </p:txBody>
      </p:sp>
    </p:spTree>
    <p:extLst>
      <p:ext uri="{BB962C8B-B14F-4D97-AF65-F5344CB8AC3E}">
        <p14:creationId xmlns="" xmlns:p14="http://schemas.microsoft.com/office/powerpoint/2010/main" val="52441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65</TotalTime>
  <Words>196</Words>
  <Application>Microsoft Office PowerPoint</Application>
  <PresentationFormat>Diavetítés a képernyőre (4:3 oldalarány)</PresentationFormat>
  <Paragraphs>62</Paragraphs>
  <Slides>12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3" baseType="lpstr">
      <vt:lpstr>blank</vt:lpstr>
      <vt:lpstr> A fogyasztó elérése digitális környezetben, ismert és ismeretlen utak, jogi kockázatok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 Köszönöm!</vt:lpstr>
    </vt:vector>
  </TitlesOfParts>
  <Company>Mediaedge:cia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fogyasztó elérése digitális környezetben, ismert és ismeretlen utak, jogi kockázatok</dc:title>
  <dc:creator>Kitti Uhrin</dc:creator>
  <cp:lastModifiedBy>havask</cp:lastModifiedBy>
  <cp:revision>13</cp:revision>
  <dcterms:created xsi:type="dcterms:W3CDTF">2013-04-22T07:46:28Z</dcterms:created>
  <dcterms:modified xsi:type="dcterms:W3CDTF">2013-04-22T14:10:54Z</dcterms:modified>
</cp:coreProperties>
</file>