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heme/themeOverride2.xml" ContentType="application/vnd.openxmlformats-officedocument.themeOverr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heme/themeOverride3.xml" ContentType="application/vnd.openxmlformats-officedocument.themeOverr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4.xml" ContentType="application/vnd.openxmlformats-officedocument.themeOverr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5.xml" ContentType="application/vnd.openxmlformats-officedocument.themeOverr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heme/themeOverride6.xml" ContentType="application/vnd.openxmlformats-officedocument.themeOverride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heme/themeOverride7.xml" ContentType="application/vnd.openxmlformats-officedocument.themeOverride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heme/themeOverride8.xml" ContentType="application/vnd.openxmlformats-officedocument.themeOverride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heme/themeOverride9.xml" ContentType="application/vnd.openxmlformats-officedocument.themeOverride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heme/themeOverride10.xml" ContentType="application/vnd.openxmlformats-officedocument.themeOverride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heme/themeOverride11.xml" ContentType="application/vnd.openxmlformats-officedocument.themeOverride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heme/themeOverride12.xml" ContentType="application/vnd.openxmlformats-officedocument.themeOverride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heme/themeOverride13.xml" ContentType="application/vnd.openxmlformats-officedocument.themeOverride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buNone/>
      <a:defRPr lang="en-US" sz="1800" b="0" i="0" u="none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0098"/>
    <a:srgbClr val="FF0000"/>
    <a:srgbClr val="FF6600"/>
    <a:srgbClr val="D0E393"/>
    <a:srgbClr val="008080"/>
    <a:srgbClr val="EDC5EA"/>
    <a:srgbClr val="FED998"/>
    <a:srgbClr val="D9EEB4"/>
    <a:srgbClr val="ACE0E4"/>
    <a:srgbClr val="C1E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56732" autoAdjust="0"/>
  </p:normalViewPr>
  <p:slideViewPr>
    <p:cSldViewPr snapToGrid="0">
      <p:cViewPr varScale="1">
        <p:scale>
          <a:sx n="74" d="100"/>
          <a:sy n="74" d="100"/>
        </p:scale>
        <p:origin x="11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269326683291769E-2"/>
          <c:y val="6.4139941690962099E-2"/>
          <c:w val="0.88528678304239405"/>
          <c:h val="0.819241982507288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0070C0"/>
            </a:solidFill>
            <a:ln w="25338">
              <a:noFill/>
            </a:ln>
          </c:spPr>
          <c:invertIfNegative val="0"/>
          <c:dLbls>
            <c:dLbl>
              <c:idx val="0"/>
              <c:layout>
                <c:manualLayout>
                  <c:x val="-3.61713920175718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2554252815814838E-2"/>
                  <c:y val="1.68776371308016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338">
                <a:noFill/>
              </a:ln>
            </c:spPr>
            <c:txPr>
              <a:bodyPr/>
              <a:lstStyle/>
              <a:p>
                <a:pPr>
                  <a:defRPr sz="1400" b="0" i="0" u="none" strike="noStrike" baseline="0">
                    <a:solidFill>
                      <a:schemeClr val="tx1"/>
                    </a:solidFill>
                    <a:latin typeface="+mj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Teljes minta</c:v>
                </c:pt>
                <c:pt idx="1">
                  <c:v>Felszővezetői szint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56</c:v>
                </c:pt>
                <c:pt idx="1">
                  <c:v>63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00B0F0"/>
            </a:solidFill>
            <a:ln w="25338">
              <a:noFill/>
            </a:ln>
          </c:spPr>
          <c:invertIfNegative val="0"/>
          <c:dLbls>
            <c:dLbl>
              <c:idx val="0"/>
              <c:layout>
                <c:manualLayout>
                  <c:x val="-2.8937113614057514E-2"/>
                  <c:y val="4.21940928270042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2554252815814838E-2"/>
                  <c:y val="8.43881856540086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338">
                <a:noFill/>
              </a:ln>
            </c:spPr>
            <c:txPr>
              <a:bodyPr/>
              <a:lstStyle/>
              <a:p>
                <a:pPr>
                  <a:defRPr sz="1400" b="0" i="0" u="none" strike="noStrike" baseline="0">
                    <a:solidFill>
                      <a:schemeClr val="tx1"/>
                    </a:solidFill>
                    <a:latin typeface="+mj-lt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Teljes minta</c:v>
                </c:pt>
                <c:pt idx="1">
                  <c:v>Felszővezetői szint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>
                  <c:v>43</c:v>
                </c:pt>
                <c:pt idx="1">
                  <c:v>37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0"/>
        <c:overlap val="100"/>
        <c:axId val="452464432"/>
        <c:axId val="452465608"/>
      </c:barChart>
      <c:catAx>
        <c:axId val="4524644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2669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600" b="0" i="0" u="none" strike="noStrike" baseline="0">
                <a:solidFill>
                  <a:schemeClr val="tx1"/>
                </a:solidFill>
                <a:latin typeface="+mn-lt"/>
                <a:ea typeface="Arial"/>
                <a:cs typeface="Arial"/>
              </a:defRPr>
            </a:pPr>
            <a:endParaRPr lang="en-US"/>
          </a:p>
        </c:txPr>
        <c:crossAx val="45246560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452465608"/>
        <c:scaling>
          <c:orientation val="minMax"/>
          <c:max val="100"/>
        </c:scaling>
        <c:delete val="1"/>
        <c:axPos val="l"/>
        <c:numFmt formatCode="#,##0" sourceLinked="1"/>
        <c:majorTickMark val="out"/>
        <c:minorTickMark val="none"/>
        <c:tickLblPos val="nextTo"/>
        <c:crossAx val="452464432"/>
        <c:crosses val="autoZero"/>
        <c:crossBetween val="between"/>
      </c:valAx>
      <c:spPr>
        <a:noFill/>
        <a:ln w="2533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98" b="0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E1669-414B-4A13-81E3-33C03D8B392E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DE0ABB-3EA5-4754-AF9C-CBB525B7A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434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Ügyfél 1.0: már az elején bevonta az értékesítőt</a:t>
            </a:r>
          </a:p>
          <a:p>
            <a:r>
              <a:rPr lang="hu-HU" b="1" dirty="0" smtClean="0"/>
              <a:t>Ügyfél</a:t>
            </a:r>
            <a:r>
              <a:rPr lang="hu-HU" b="1" baseline="0" dirty="0" smtClean="0"/>
              <a:t> 2.0</a:t>
            </a:r>
            <a:r>
              <a:rPr lang="hu-HU" baseline="0" dirty="0" smtClean="0"/>
              <a:t>: </a:t>
            </a:r>
            <a:br>
              <a:rPr lang="hu-HU" baseline="0" dirty="0" smtClean="0"/>
            </a:br>
            <a:r>
              <a:rPr lang="hu-HU" baseline="0" dirty="0" smtClean="0"/>
              <a:t>Ismeri, használja a </a:t>
            </a:r>
            <a:r>
              <a:rPr lang="hu-HU" b="1" baseline="0" dirty="0" smtClean="0"/>
              <a:t>modern technológiá</a:t>
            </a:r>
            <a:r>
              <a:rPr lang="hu-HU" baseline="0" dirty="0" smtClean="0"/>
              <a:t>t</a:t>
            </a:r>
            <a:br>
              <a:rPr lang="hu-HU" baseline="0" dirty="0" smtClean="0"/>
            </a:br>
            <a:r>
              <a:rPr lang="hu-HU" baseline="0" dirty="0" smtClean="0"/>
              <a:t>Kereső motorok, internet, </a:t>
            </a:r>
            <a:r>
              <a:rPr lang="hu-HU" baseline="0" dirty="0" err="1" smtClean="0"/>
              <a:t>social</a:t>
            </a:r>
            <a:r>
              <a:rPr lang="hu-HU" baseline="0" dirty="0" smtClean="0"/>
              <a:t> </a:t>
            </a:r>
            <a:r>
              <a:rPr lang="hu-HU" baseline="0" dirty="0" err="1" smtClean="0"/>
              <a:t>media</a:t>
            </a:r>
            <a:endParaRPr lang="hu-HU" baseline="0" dirty="0" smtClean="0"/>
          </a:p>
          <a:p>
            <a:r>
              <a:rPr lang="hu-HU" baseline="0" dirty="0" smtClean="0"/>
              <a:t>Összehasonlít, tapasztalatokat keres, </a:t>
            </a:r>
            <a:r>
              <a:rPr lang="hu-HU" baseline="0" dirty="0" err="1" smtClean="0"/>
              <a:t>blogot</a:t>
            </a:r>
            <a:r>
              <a:rPr lang="hu-HU" baseline="0" dirty="0" smtClean="0"/>
              <a:t> olvas,</a:t>
            </a:r>
          </a:p>
          <a:p>
            <a:r>
              <a:rPr lang="hu-HU" baseline="0" dirty="0" smtClean="0"/>
              <a:t>Türelmetlen, kockázat kerülő</a:t>
            </a:r>
          </a:p>
          <a:p>
            <a:r>
              <a:rPr lang="hu-HU" b="1" baseline="0" dirty="0" smtClean="0"/>
              <a:t>NEM AKARJA, HOGY ELADJANAK NEKI</a:t>
            </a:r>
          </a:p>
          <a:p>
            <a:r>
              <a:rPr lang="hu-HU" baseline="0" dirty="0" smtClean="0"/>
              <a:t>Ha kapcsolatba lép az értékesítővel, annak </a:t>
            </a:r>
            <a:r>
              <a:rPr lang="hu-HU" b="1" baseline="0" dirty="0" smtClean="0"/>
              <a:t>érték</a:t>
            </a:r>
            <a:r>
              <a:rPr lang="hu-HU" baseline="0" dirty="0" smtClean="0"/>
              <a:t>et kell adnia.</a:t>
            </a:r>
          </a:p>
          <a:p>
            <a:endParaRPr lang="hu-HU" baseline="0" dirty="0" smtClean="0"/>
          </a:p>
          <a:p>
            <a:r>
              <a:rPr lang="hu-HU" b="1" baseline="0" dirty="0" smtClean="0"/>
              <a:t> 3 fő lépés:</a:t>
            </a:r>
            <a:br>
              <a:rPr lang="hu-HU" b="1" baseline="0" dirty="0" smtClean="0"/>
            </a:br>
            <a:r>
              <a:rPr lang="hu-HU" baseline="0" dirty="0" smtClean="0"/>
              <a:t>Kitolja az értékesítőket a </a:t>
            </a:r>
            <a:r>
              <a:rPr lang="hu-HU" baseline="0" dirty="0" err="1" smtClean="0"/>
              <a:t>konf</a:t>
            </a:r>
            <a:r>
              <a:rPr lang="hu-HU" baseline="0" dirty="0" smtClean="0"/>
              <a:t> zónájukból.</a:t>
            </a:r>
          </a:p>
          <a:p>
            <a:r>
              <a:rPr lang="hu-HU" baseline="0" dirty="0" smtClean="0"/>
              <a:t>Marketing sokkal </a:t>
            </a:r>
            <a:r>
              <a:rPr lang="hu-HU" b="1" baseline="0" dirty="0" smtClean="0"/>
              <a:t>kevésbé</a:t>
            </a:r>
            <a:r>
              <a:rPr lang="hu-HU" baseline="0" dirty="0" smtClean="0"/>
              <a:t> tudja </a:t>
            </a:r>
            <a:r>
              <a:rPr lang="hu-HU" b="1" baseline="0" dirty="0" smtClean="0"/>
              <a:t>befolyásolni</a:t>
            </a:r>
            <a:r>
              <a:rPr lang="hu-HU" baseline="0" dirty="0" smtClean="0"/>
              <a:t>, hogy mit </a:t>
            </a:r>
            <a:r>
              <a:rPr lang="hu-HU" b="1" baseline="0" dirty="0" smtClean="0"/>
              <a:t>mondnak róla</a:t>
            </a:r>
            <a:r>
              <a:rPr lang="hu-HU" baseline="0" dirty="0" smtClean="0"/>
              <a:t>.</a:t>
            </a:r>
          </a:p>
          <a:p>
            <a:r>
              <a:rPr lang="hu-HU" baseline="0" dirty="0" smtClean="0"/>
              <a:t>Több csoport alakul, ahol a </a:t>
            </a:r>
            <a:r>
              <a:rPr lang="hu-HU" baseline="0" dirty="0" err="1" smtClean="0"/>
              <a:t>brandről</a:t>
            </a:r>
            <a:r>
              <a:rPr lang="hu-HU" baseline="0" dirty="0" smtClean="0"/>
              <a:t>, termékeinkről beszélgetnek.</a:t>
            </a:r>
          </a:p>
          <a:p>
            <a:r>
              <a:rPr lang="hu-HU" b="1" baseline="0" dirty="0" smtClean="0"/>
              <a:t>5.4 ember</a:t>
            </a:r>
            <a:r>
              <a:rPr lang="hu-HU" baseline="0" dirty="0" smtClean="0"/>
              <a:t> vesz részt az átlagos üzleti </a:t>
            </a:r>
            <a:r>
              <a:rPr lang="hu-HU" b="1" baseline="0" dirty="0" smtClean="0"/>
              <a:t>döntésben</a:t>
            </a:r>
          </a:p>
          <a:p>
            <a:r>
              <a:rPr lang="hu-HU" baseline="0" dirty="0" smtClean="0"/>
              <a:t>DE részt lehet venni, lehet monitorozni.</a:t>
            </a:r>
          </a:p>
          <a:p>
            <a:r>
              <a:rPr lang="hu-HU" baseline="0" dirty="0" smtClean="0"/>
              <a:t>AZ ÉRTÉKESÍTŐNEK KELL INFORMÁLIS MARKETINGET FOLYTATNIA.</a:t>
            </a:r>
          </a:p>
          <a:p>
            <a:r>
              <a:rPr lang="hu-HU" baseline="0" dirty="0" smtClean="0"/>
              <a:t>  </a:t>
            </a:r>
          </a:p>
          <a:p>
            <a:r>
              <a:rPr lang="hu-HU" b="1" baseline="0" dirty="0" smtClean="0"/>
              <a:t>SZAKÉRTŐ PARTNERRE</a:t>
            </a:r>
            <a:r>
              <a:rPr lang="hu-HU" baseline="0" dirty="0" smtClean="0"/>
              <a:t> van szüksége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DE0ABB-3EA5-4754-AF9C-CBB525B7AB1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538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FBC648-C915-4B9D-8C80-8382AE47381C}" type="slidenum">
              <a:rPr lang="en-US"/>
              <a:pPr/>
              <a:t>4</a:t>
            </a:fld>
            <a:endParaRPr lang="en-US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56979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0.xml"/><Relationship Id="rId4" Type="http://schemas.openxmlformats.org/officeDocument/2006/relationships/tags" Target="../tags/tag9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828002" y="2052003"/>
            <a:ext cx="7487996" cy="1619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8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 hidden="1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825500" y="6350000"/>
            <a:ext cx="762000" cy="139700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/>
          <a:lstStyle>
            <a:lvl1pPr marL="285750" indent="-285750" algn="l" defTabSz="685800" rtl="0" eaLnBrk="1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Pct val="100000"/>
              <a:buFont typeface="Calibri" panose="020F0502020204030204" pitchFamily="34" charset="0"/>
              <a:buNone/>
              <a:defRPr sz="1800" b="0" i="0" u="none">
                <a:solidFill>
                  <a:srgbClr val="FFFFFF"/>
                </a:solidFill>
                <a:latin typeface="Calibri" panose="020F050202020403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 hidden="1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825500" y="6502400"/>
            <a:ext cx="762000" cy="139700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b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 hidden="1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209550" y="6464300"/>
            <a:ext cx="508000" cy="184150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8430ED6-41CC-4500-AF85-4B28FB78B8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Date Placeholder 6" hidden="1"/>
          <p:cNvSpPr>
            <a:spLocks noGrp="1"/>
          </p:cNvSpPr>
          <p:nvPr>
            <p:ph type="dt" sz="half" idx="13"/>
            <p:custDataLst>
              <p:tags r:id="rId5"/>
            </p:custDataLst>
          </p:nvPr>
        </p:nvSpPr>
        <p:spPr>
          <a:xfrm>
            <a:off x="1587500" y="6502400"/>
            <a:ext cx="3937000" cy="139700"/>
          </a:xfrm>
          <a:prstGeom prst="rect">
            <a:avLst/>
          </a:prstGeom>
          <a:ln w="0"/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526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3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35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251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29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074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58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006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04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338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57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Title and 2-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87500" y="6502400"/>
            <a:ext cx="3937000" cy="139700"/>
          </a:xfrm>
          <a:prstGeom prst="rect">
            <a:avLst/>
          </a:prstGeom>
        </p:spPr>
        <p:txBody>
          <a:bodyPr/>
          <a:lstStyle/>
          <a:p>
            <a:fld id="{2DDC5A20-77BC-4AB8-A1E8-BBC96368637A}" type="datetimeFigureOut">
              <a:rPr lang="en-US" smtClean="0"/>
              <a:t>11/17/2014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5083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750" y="1547813"/>
            <a:ext cx="3956050" cy="22272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547813"/>
            <a:ext cx="3956050" cy="22272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39750" y="3927475"/>
            <a:ext cx="3956050" cy="2228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27475"/>
            <a:ext cx="3956050" cy="2228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575E3614-02AE-4DEF-BCD2-EC649849982F}" type="datetimeFigureOut">
              <a:rPr lang="en-US" smtClean="0"/>
              <a:t>11/17/2014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9309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9750" y="1547813"/>
            <a:ext cx="3956050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47813"/>
            <a:ext cx="3956050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8412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886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750" y="1547813"/>
            <a:ext cx="3956050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547813"/>
            <a:ext cx="3956050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430ED6-41CC-4500-AF85-4B28FB78B8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40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5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8"/>
            </p:custDataLst>
          </p:nvPr>
        </p:nvSpPr>
        <p:spPr>
          <a:xfrm>
            <a:off x="540004" y="1548003"/>
            <a:ext cx="8064005" cy="4608004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 hidden="1"/>
          <p:cNvSpPr>
            <a:spLocks noGrp="1"/>
          </p:cNvSpPr>
          <p:nvPr>
            <p:ph type="ftr" sz="quarter" idx="3"/>
            <p:custDataLst>
              <p:tags r:id="rId19"/>
            </p:custDataLst>
          </p:nvPr>
        </p:nvSpPr>
        <p:spPr>
          <a:xfrm>
            <a:off x="825500" y="6502400"/>
            <a:ext cx="762000" cy="139700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b"/>
          <a:lstStyle>
            <a:lvl1pPr algn="ctr">
              <a:defRPr sz="9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 hidden="1"/>
          <p:cNvSpPr>
            <a:spLocks noGrp="1"/>
          </p:cNvSpPr>
          <p:nvPr>
            <p:ph type="sldNum" sz="quarter" idx="4"/>
            <p:custDataLst>
              <p:tags r:id="rId20"/>
            </p:custDataLst>
          </p:nvPr>
        </p:nvSpPr>
        <p:spPr>
          <a:xfrm>
            <a:off x="209550" y="6464300"/>
            <a:ext cx="508000" cy="184150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78430ED6-41CC-4500-AF85-4B28FB78B80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Date Placeholder 6" hidden="1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1587500" y="6502400"/>
            <a:ext cx="3937000" cy="139700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353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89" indent="-215989" algn="l" defTabSz="6858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Pct val="100000"/>
        <a:buFont typeface="Calibri" panose="020F0502020204030204" pitchFamily="34" charset="0"/>
        <a:buChar char="•"/>
        <a:defRPr sz="1800" b="0" i="0" u="none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1pPr>
      <a:lvl2pPr marL="431978" indent="-215989" algn="l" defTabSz="6858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Pct val="100000"/>
        <a:buFont typeface="Calibri" panose="020F0502020204030204" pitchFamily="34" charset="0"/>
        <a:buChar char="–"/>
        <a:defRPr sz="1800" b="0" i="0" u="none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2pPr>
      <a:lvl3pPr marL="647967" indent="-215989" algn="l" defTabSz="6858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Pct val="100000"/>
        <a:buFont typeface="Wingdings" panose="05000000000000000000" pitchFamily="2" charset="2"/>
        <a:buChar char="§"/>
        <a:defRPr sz="1800" b="0" i="0" u="none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3pPr>
      <a:lvl4pPr marL="863956" indent="-215989" algn="l" defTabSz="6858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Pct val="100000"/>
        <a:buFont typeface="Calibri" panose="020F0502020204030204" pitchFamily="34" charset="0"/>
        <a:buChar char="•"/>
        <a:defRPr sz="1800" b="0" i="0" u="none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4pPr>
      <a:lvl5pPr marL="1079945" indent="-215989" algn="l" defTabSz="685800" rtl="0" eaLnBrk="1" latinLnBrk="0" hangingPunct="1">
        <a:lnSpc>
          <a:spcPct val="90000"/>
        </a:lnSpc>
        <a:spcBef>
          <a:spcPts val="0"/>
        </a:spcBef>
        <a:spcAft>
          <a:spcPts val="0"/>
        </a:spcAft>
        <a:buClrTx/>
        <a:buSzPct val="100000"/>
        <a:buFont typeface="Calibri" panose="020F0502020204030204" pitchFamily="34" charset="0"/>
        <a:buChar char="–"/>
        <a:defRPr sz="1800" b="0" i="0" u="none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image" Target="../media/image2.emf"/><Relationship Id="rId2" Type="http://schemas.openxmlformats.org/officeDocument/2006/relationships/tags" Target="../tags/tag11.xml"/><Relationship Id="rId1" Type="http://schemas.openxmlformats.org/officeDocument/2006/relationships/themeOverride" Target="../theme/themeOverride1.xml"/><Relationship Id="rId6" Type="http://schemas.openxmlformats.org/officeDocument/2006/relationships/tags" Target="../tags/tag15.xml"/><Relationship Id="rId11" Type="http://schemas.openxmlformats.org/officeDocument/2006/relationships/image" Target="../media/image1.emf"/><Relationship Id="rId5" Type="http://schemas.openxmlformats.org/officeDocument/2006/relationships/tags" Target="../tags/tag14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13.xml"/><Relationship Id="rId9" Type="http://schemas.openxmlformats.org/officeDocument/2006/relationships/tags" Target="../tags/tag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tags" Target="../tags/tag30.xml"/><Relationship Id="rId18" Type="http://schemas.openxmlformats.org/officeDocument/2006/relationships/tags" Target="../tags/tag35.xml"/><Relationship Id="rId26" Type="http://schemas.openxmlformats.org/officeDocument/2006/relationships/slideLayout" Target="../slideLayouts/slideLayout13.xml"/><Relationship Id="rId39" Type="http://schemas.openxmlformats.org/officeDocument/2006/relationships/image" Target="../media/image14.jpeg"/><Relationship Id="rId3" Type="http://schemas.openxmlformats.org/officeDocument/2006/relationships/tags" Target="../tags/tag20.xml"/><Relationship Id="rId21" Type="http://schemas.openxmlformats.org/officeDocument/2006/relationships/tags" Target="../tags/tag38.xml"/><Relationship Id="rId34" Type="http://schemas.openxmlformats.org/officeDocument/2006/relationships/image" Target="../media/image9.jpeg"/><Relationship Id="rId7" Type="http://schemas.openxmlformats.org/officeDocument/2006/relationships/tags" Target="../tags/tag24.xml"/><Relationship Id="rId12" Type="http://schemas.openxmlformats.org/officeDocument/2006/relationships/tags" Target="../tags/tag29.xml"/><Relationship Id="rId17" Type="http://schemas.openxmlformats.org/officeDocument/2006/relationships/tags" Target="../tags/tag34.xml"/><Relationship Id="rId25" Type="http://schemas.openxmlformats.org/officeDocument/2006/relationships/tags" Target="../tags/tag42.xml"/><Relationship Id="rId33" Type="http://schemas.openxmlformats.org/officeDocument/2006/relationships/image" Target="../media/image8.jpeg"/><Relationship Id="rId38" Type="http://schemas.openxmlformats.org/officeDocument/2006/relationships/image" Target="../media/image13.jpeg"/><Relationship Id="rId2" Type="http://schemas.openxmlformats.org/officeDocument/2006/relationships/tags" Target="../tags/tag19.xml"/><Relationship Id="rId16" Type="http://schemas.openxmlformats.org/officeDocument/2006/relationships/tags" Target="../tags/tag33.xml"/><Relationship Id="rId20" Type="http://schemas.openxmlformats.org/officeDocument/2006/relationships/tags" Target="../tags/tag37.xml"/><Relationship Id="rId29" Type="http://schemas.openxmlformats.org/officeDocument/2006/relationships/image" Target="../media/image4.jpeg"/><Relationship Id="rId1" Type="http://schemas.openxmlformats.org/officeDocument/2006/relationships/themeOverride" Target="../theme/themeOverride2.xml"/><Relationship Id="rId6" Type="http://schemas.openxmlformats.org/officeDocument/2006/relationships/tags" Target="../tags/tag23.xml"/><Relationship Id="rId11" Type="http://schemas.openxmlformats.org/officeDocument/2006/relationships/tags" Target="../tags/tag28.xml"/><Relationship Id="rId24" Type="http://schemas.openxmlformats.org/officeDocument/2006/relationships/tags" Target="../tags/tag41.xml"/><Relationship Id="rId32" Type="http://schemas.openxmlformats.org/officeDocument/2006/relationships/image" Target="../media/image7.jpeg"/><Relationship Id="rId37" Type="http://schemas.openxmlformats.org/officeDocument/2006/relationships/image" Target="../media/image12.jpeg"/><Relationship Id="rId5" Type="http://schemas.openxmlformats.org/officeDocument/2006/relationships/tags" Target="../tags/tag22.xml"/><Relationship Id="rId15" Type="http://schemas.openxmlformats.org/officeDocument/2006/relationships/tags" Target="../tags/tag32.xml"/><Relationship Id="rId23" Type="http://schemas.openxmlformats.org/officeDocument/2006/relationships/tags" Target="../tags/tag40.xml"/><Relationship Id="rId28" Type="http://schemas.openxmlformats.org/officeDocument/2006/relationships/image" Target="../media/image3.jpeg"/><Relationship Id="rId36" Type="http://schemas.openxmlformats.org/officeDocument/2006/relationships/image" Target="../media/image11.jpeg"/><Relationship Id="rId10" Type="http://schemas.openxmlformats.org/officeDocument/2006/relationships/tags" Target="../tags/tag27.xml"/><Relationship Id="rId19" Type="http://schemas.openxmlformats.org/officeDocument/2006/relationships/tags" Target="../tags/tag36.xml"/><Relationship Id="rId31" Type="http://schemas.openxmlformats.org/officeDocument/2006/relationships/image" Target="../media/image6.jpeg"/><Relationship Id="rId4" Type="http://schemas.openxmlformats.org/officeDocument/2006/relationships/tags" Target="../tags/tag21.xml"/><Relationship Id="rId9" Type="http://schemas.openxmlformats.org/officeDocument/2006/relationships/tags" Target="../tags/tag26.xml"/><Relationship Id="rId14" Type="http://schemas.openxmlformats.org/officeDocument/2006/relationships/tags" Target="../tags/tag31.xml"/><Relationship Id="rId22" Type="http://schemas.openxmlformats.org/officeDocument/2006/relationships/tags" Target="../tags/tag39.xml"/><Relationship Id="rId27" Type="http://schemas.openxmlformats.org/officeDocument/2006/relationships/image" Target="../media/image1.emf"/><Relationship Id="rId30" Type="http://schemas.openxmlformats.org/officeDocument/2006/relationships/image" Target="../media/image5.jpeg"/><Relationship Id="rId35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49.xml"/><Relationship Id="rId13" Type="http://schemas.openxmlformats.org/officeDocument/2006/relationships/image" Target="../media/image15.png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12" Type="http://schemas.openxmlformats.org/officeDocument/2006/relationships/image" Target="../media/image1.emf"/><Relationship Id="rId2" Type="http://schemas.openxmlformats.org/officeDocument/2006/relationships/tags" Target="../tags/tag43.xml"/><Relationship Id="rId1" Type="http://schemas.openxmlformats.org/officeDocument/2006/relationships/themeOverride" Target="../theme/themeOverride3.xml"/><Relationship Id="rId6" Type="http://schemas.openxmlformats.org/officeDocument/2006/relationships/tags" Target="../tags/tag47.xml"/><Relationship Id="rId11" Type="http://schemas.openxmlformats.org/officeDocument/2006/relationships/notesSlide" Target="../notesSlides/notesSlide1.xml"/><Relationship Id="rId5" Type="http://schemas.openxmlformats.org/officeDocument/2006/relationships/tags" Target="../tags/tag46.xml"/><Relationship Id="rId10" Type="http://schemas.openxmlformats.org/officeDocument/2006/relationships/slideLayout" Target="../slideLayouts/slideLayout14.xml"/><Relationship Id="rId4" Type="http://schemas.openxmlformats.org/officeDocument/2006/relationships/tags" Target="../tags/tag45.xml"/><Relationship Id="rId9" Type="http://schemas.openxmlformats.org/officeDocument/2006/relationships/tags" Target="../tags/tag5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57.xml"/><Relationship Id="rId13" Type="http://schemas.openxmlformats.org/officeDocument/2006/relationships/tags" Target="../tags/tag62.xml"/><Relationship Id="rId18" Type="http://schemas.openxmlformats.org/officeDocument/2006/relationships/image" Target="../media/image1.emf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12" Type="http://schemas.openxmlformats.org/officeDocument/2006/relationships/tags" Target="../tags/tag61.xml"/><Relationship Id="rId17" Type="http://schemas.openxmlformats.org/officeDocument/2006/relationships/notesSlide" Target="../notesSlides/notesSlide2.xml"/><Relationship Id="rId2" Type="http://schemas.openxmlformats.org/officeDocument/2006/relationships/tags" Target="../tags/tag51.xml"/><Relationship Id="rId16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6" Type="http://schemas.openxmlformats.org/officeDocument/2006/relationships/tags" Target="../tags/tag55.xml"/><Relationship Id="rId11" Type="http://schemas.openxmlformats.org/officeDocument/2006/relationships/tags" Target="../tags/tag60.xml"/><Relationship Id="rId5" Type="http://schemas.openxmlformats.org/officeDocument/2006/relationships/tags" Target="../tags/tag54.xml"/><Relationship Id="rId15" Type="http://schemas.openxmlformats.org/officeDocument/2006/relationships/tags" Target="../tags/tag64.xml"/><Relationship Id="rId10" Type="http://schemas.openxmlformats.org/officeDocument/2006/relationships/tags" Target="../tags/tag59.xml"/><Relationship Id="rId19" Type="http://schemas.openxmlformats.org/officeDocument/2006/relationships/chart" Target="../charts/chart1.xml"/><Relationship Id="rId4" Type="http://schemas.openxmlformats.org/officeDocument/2006/relationships/tags" Target="../tags/tag53.xml"/><Relationship Id="rId9" Type="http://schemas.openxmlformats.org/officeDocument/2006/relationships/tags" Target="../tags/tag58.xml"/><Relationship Id="rId14" Type="http://schemas.openxmlformats.org/officeDocument/2006/relationships/tags" Target="../tags/tag6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71.xml"/><Relationship Id="rId13" Type="http://schemas.openxmlformats.org/officeDocument/2006/relationships/tags" Target="../tags/tag76.xml"/><Relationship Id="rId18" Type="http://schemas.openxmlformats.org/officeDocument/2006/relationships/tags" Target="../tags/tag81.xml"/><Relationship Id="rId3" Type="http://schemas.openxmlformats.org/officeDocument/2006/relationships/tags" Target="../tags/tag66.xml"/><Relationship Id="rId21" Type="http://schemas.openxmlformats.org/officeDocument/2006/relationships/tags" Target="../tags/tag84.xml"/><Relationship Id="rId7" Type="http://schemas.openxmlformats.org/officeDocument/2006/relationships/tags" Target="../tags/tag70.xml"/><Relationship Id="rId12" Type="http://schemas.openxmlformats.org/officeDocument/2006/relationships/tags" Target="../tags/tag75.xml"/><Relationship Id="rId17" Type="http://schemas.openxmlformats.org/officeDocument/2006/relationships/tags" Target="../tags/tag80.xml"/><Relationship Id="rId25" Type="http://schemas.openxmlformats.org/officeDocument/2006/relationships/image" Target="../media/image17.png"/><Relationship Id="rId2" Type="http://schemas.openxmlformats.org/officeDocument/2006/relationships/tags" Target="../tags/tag65.xml"/><Relationship Id="rId16" Type="http://schemas.openxmlformats.org/officeDocument/2006/relationships/tags" Target="../tags/tag79.xml"/><Relationship Id="rId20" Type="http://schemas.openxmlformats.org/officeDocument/2006/relationships/tags" Target="../tags/tag83.xml"/><Relationship Id="rId1" Type="http://schemas.openxmlformats.org/officeDocument/2006/relationships/themeOverride" Target="../theme/themeOverride5.xml"/><Relationship Id="rId6" Type="http://schemas.openxmlformats.org/officeDocument/2006/relationships/tags" Target="../tags/tag69.xml"/><Relationship Id="rId11" Type="http://schemas.openxmlformats.org/officeDocument/2006/relationships/tags" Target="../tags/tag74.xml"/><Relationship Id="rId24" Type="http://schemas.openxmlformats.org/officeDocument/2006/relationships/image" Target="../media/image16.png"/><Relationship Id="rId5" Type="http://schemas.openxmlformats.org/officeDocument/2006/relationships/tags" Target="../tags/tag68.xml"/><Relationship Id="rId15" Type="http://schemas.openxmlformats.org/officeDocument/2006/relationships/tags" Target="../tags/tag78.xml"/><Relationship Id="rId23" Type="http://schemas.openxmlformats.org/officeDocument/2006/relationships/image" Target="../media/image1.emf"/><Relationship Id="rId10" Type="http://schemas.openxmlformats.org/officeDocument/2006/relationships/tags" Target="../tags/tag73.xml"/><Relationship Id="rId19" Type="http://schemas.openxmlformats.org/officeDocument/2006/relationships/tags" Target="../tags/tag82.xml"/><Relationship Id="rId4" Type="http://schemas.openxmlformats.org/officeDocument/2006/relationships/tags" Target="../tags/tag67.xml"/><Relationship Id="rId9" Type="http://schemas.openxmlformats.org/officeDocument/2006/relationships/tags" Target="../tags/tag72.xml"/><Relationship Id="rId14" Type="http://schemas.openxmlformats.org/officeDocument/2006/relationships/tags" Target="../tags/tag77.xml"/><Relationship Id="rId22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91.xml"/><Relationship Id="rId3" Type="http://schemas.openxmlformats.org/officeDocument/2006/relationships/tags" Target="../tags/tag86.xml"/><Relationship Id="rId7" Type="http://schemas.openxmlformats.org/officeDocument/2006/relationships/tags" Target="../tags/tag90.xml"/><Relationship Id="rId2" Type="http://schemas.openxmlformats.org/officeDocument/2006/relationships/tags" Target="../tags/tag85.xml"/><Relationship Id="rId1" Type="http://schemas.openxmlformats.org/officeDocument/2006/relationships/themeOverride" Target="../theme/themeOverride6.xml"/><Relationship Id="rId6" Type="http://schemas.openxmlformats.org/officeDocument/2006/relationships/tags" Target="../tags/tag89.xml"/><Relationship Id="rId5" Type="http://schemas.openxmlformats.org/officeDocument/2006/relationships/tags" Target="../tags/tag88.xml"/><Relationship Id="rId10" Type="http://schemas.openxmlformats.org/officeDocument/2006/relationships/image" Target="../media/image1.emf"/><Relationship Id="rId4" Type="http://schemas.openxmlformats.org/officeDocument/2006/relationships/tags" Target="../tags/tag87.xml"/><Relationship Id="rId9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tags" Target="../tags/tag93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92.xml"/><Relationship Id="rId1" Type="http://schemas.openxmlformats.org/officeDocument/2006/relationships/themeOverride" Target="../theme/themeOverride7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13" Type="http://schemas.openxmlformats.org/officeDocument/2006/relationships/image" Target="../media/image19.png"/><Relationship Id="rId3" Type="http://schemas.openxmlformats.org/officeDocument/2006/relationships/tags" Target="../tags/tag98.xml"/><Relationship Id="rId7" Type="http://schemas.openxmlformats.org/officeDocument/2006/relationships/tags" Target="../tags/tag102.xml"/><Relationship Id="rId12" Type="http://schemas.openxmlformats.org/officeDocument/2006/relationships/image" Target="../media/image1.emf"/><Relationship Id="rId2" Type="http://schemas.openxmlformats.org/officeDocument/2006/relationships/tags" Target="../tags/tag97.xml"/><Relationship Id="rId1" Type="http://schemas.openxmlformats.org/officeDocument/2006/relationships/themeOverride" Target="../theme/themeOverride8.xml"/><Relationship Id="rId6" Type="http://schemas.openxmlformats.org/officeDocument/2006/relationships/tags" Target="../tags/tag101.xml"/><Relationship Id="rId11" Type="http://schemas.openxmlformats.org/officeDocument/2006/relationships/slideLayout" Target="../slideLayouts/slideLayout7.xml"/><Relationship Id="rId5" Type="http://schemas.openxmlformats.org/officeDocument/2006/relationships/tags" Target="../tags/tag100.xml"/><Relationship Id="rId10" Type="http://schemas.openxmlformats.org/officeDocument/2006/relationships/tags" Target="../tags/tag105.xml"/><Relationship Id="rId4" Type="http://schemas.openxmlformats.org/officeDocument/2006/relationships/tags" Target="../tags/tag99.xml"/><Relationship Id="rId9" Type="http://schemas.openxmlformats.org/officeDocument/2006/relationships/tags" Target="../tags/tag10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12.xml"/><Relationship Id="rId13" Type="http://schemas.openxmlformats.org/officeDocument/2006/relationships/tags" Target="../tags/tag117.xml"/><Relationship Id="rId18" Type="http://schemas.openxmlformats.org/officeDocument/2006/relationships/image" Target="../media/image21.PNG"/><Relationship Id="rId3" Type="http://schemas.openxmlformats.org/officeDocument/2006/relationships/tags" Target="../tags/tag107.xml"/><Relationship Id="rId21" Type="http://schemas.openxmlformats.org/officeDocument/2006/relationships/image" Target="../media/image17.png"/><Relationship Id="rId7" Type="http://schemas.openxmlformats.org/officeDocument/2006/relationships/tags" Target="../tags/tag111.xml"/><Relationship Id="rId12" Type="http://schemas.openxmlformats.org/officeDocument/2006/relationships/tags" Target="../tags/tag116.xml"/><Relationship Id="rId17" Type="http://schemas.openxmlformats.org/officeDocument/2006/relationships/image" Target="../media/image20.PNG"/><Relationship Id="rId2" Type="http://schemas.openxmlformats.org/officeDocument/2006/relationships/tags" Target="../tags/tag106.xml"/><Relationship Id="rId16" Type="http://schemas.openxmlformats.org/officeDocument/2006/relationships/image" Target="../media/image1.emf"/><Relationship Id="rId20" Type="http://schemas.openxmlformats.org/officeDocument/2006/relationships/image" Target="../media/image23.PNG"/><Relationship Id="rId1" Type="http://schemas.openxmlformats.org/officeDocument/2006/relationships/themeOverride" Target="../theme/themeOverride9.xml"/><Relationship Id="rId6" Type="http://schemas.openxmlformats.org/officeDocument/2006/relationships/tags" Target="../tags/tag110.xml"/><Relationship Id="rId11" Type="http://schemas.openxmlformats.org/officeDocument/2006/relationships/tags" Target="../tags/tag115.xml"/><Relationship Id="rId5" Type="http://schemas.openxmlformats.org/officeDocument/2006/relationships/tags" Target="../tags/tag109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14.xml"/><Relationship Id="rId19" Type="http://schemas.openxmlformats.org/officeDocument/2006/relationships/image" Target="../media/image22.PNG"/><Relationship Id="rId4" Type="http://schemas.openxmlformats.org/officeDocument/2006/relationships/tags" Target="../tags/tag108.xml"/><Relationship Id="rId9" Type="http://schemas.openxmlformats.org/officeDocument/2006/relationships/tags" Target="../tags/tag113.xml"/><Relationship Id="rId14" Type="http://schemas.openxmlformats.org/officeDocument/2006/relationships/tags" Target="../tags/tag118.xml"/><Relationship Id="rId22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25.xml"/><Relationship Id="rId13" Type="http://schemas.openxmlformats.org/officeDocument/2006/relationships/tags" Target="../tags/tag130.xml"/><Relationship Id="rId18" Type="http://schemas.openxmlformats.org/officeDocument/2006/relationships/image" Target="../media/image1.emf"/><Relationship Id="rId3" Type="http://schemas.openxmlformats.org/officeDocument/2006/relationships/tags" Target="../tags/tag120.xml"/><Relationship Id="rId21" Type="http://schemas.openxmlformats.org/officeDocument/2006/relationships/image" Target="../media/image26.png"/><Relationship Id="rId7" Type="http://schemas.openxmlformats.org/officeDocument/2006/relationships/tags" Target="../tags/tag124.xml"/><Relationship Id="rId12" Type="http://schemas.openxmlformats.org/officeDocument/2006/relationships/tags" Target="../tags/tag129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119.xml"/><Relationship Id="rId16" Type="http://schemas.openxmlformats.org/officeDocument/2006/relationships/tags" Target="../tags/tag133.xml"/><Relationship Id="rId20" Type="http://schemas.openxmlformats.org/officeDocument/2006/relationships/image" Target="../media/image25.png"/><Relationship Id="rId1" Type="http://schemas.openxmlformats.org/officeDocument/2006/relationships/themeOverride" Target="../theme/themeOverride10.xml"/><Relationship Id="rId6" Type="http://schemas.openxmlformats.org/officeDocument/2006/relationships/tags" Target="../tags/tag123.xml"/><Relationship Id="rId11" Type="http://schemas.openxmlformats.org/officeDocument/2006/relationships/tags" Target="../tags/tag128.xml"/><Relationship Id="rId5" Type="http://schemas.openxmlformats.org/officeDocument/2006/relationships/tags" Target="../tags/tag122.xml"/><Relationship Id="rId15" Type="http://schemas.openxmlformats.org/officeDocument/2006/relationships/tags" Target="../tags/tag132.xml"/><Relationship Id="rId10" Type="http://schemas.openxmlformats.org/officeDocument/2006/relationships/tags" Target="../tags/tag127.xml"/><Relationship Id="rId19" Type="http://schemas.openxmlformats.org/officeDocument/2006/relationships/image" Target="../media/image17.png"/><Relationship Id="rId4" Type="http://schemas.openxmlformats.org/officeDocument/2006/relationships/tags" Target="../tags/tag121.xml"/><Relationship Id="rId9" Type="http://schemas.openxmlformats.org/officeDocument/2006/relationships/tags" Target="../tags/tag126.xml"/><Relationship Id="rId14" Type="http://schemas.openxmlformats.org/officeDocument/2006/relationships/tags" Target="../tags/tag131.xml"/><Relationship Id="rId22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2" Type="http://schemas.openxmlformats.org/officeDocument/2006/relationships/tags" Target="../tags/tag134.xml"/><Relationship Id="rId1" Type="http://schemas.openxmlformats.org/officeDocument/2006/relationships/themeOverride" Target="../theme/themeOverride11.xml"/><Relationship Id="rId6" Type="http://schemas.openxmlformats.org/officeDocument/2006/relationships/tags" Target="../tags/tag138.xml"/><Relationship Id="rId5" Type="http://schemas.openxmlformats.org/officeDocument/2006/relationships/tags" Target="../tags/tag137.xml"/><Relationship Id="rId10" Type="http://schemas.openxmlformats.org/officeDocument/2006/relationships/image" Target="../media/image1.emf"/><Relationship Id="rId4" Type="http://schemas.openxmlformats.org/officeDocument/2006/relationships/tags" Target="../tags/tag136.xml"/><Relationship Id="rId9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48.xml"/><Relationship Id="rId13" Type="http://schemas.openxmlformats.org/officeDocument/2006/relationships/image" Target="../media/image28.png"/><Relationship Id="rId3" Type="http://schemas.openxmlformats.org/officeDocument/2006/relationships/tags" Target="../tags/tag143.xml"/><Relationship Id="rId7" Type="http://schemas.openxmlformats.org/officeDocument/2006/relationships/tags" Target="../tags/tag147.xml"/><Relationship Id="rId12" Type="http://schemas.openxmlformats.org/officeDocument/2006/relationships/image" Target="../media/image17.png"/><Relationship Id="rId2" Type="http://schemas.openxmlformats.org/officeDocument/2006/relationships/tags" Target="../tags/tag142.xml"/><Relationship Id="rId1" Type="http://schemas.openxmlformats.org/officeDocument/2006/relationships/tags" Target="../tags/tag141.xml"/><Relationship Id="rId6" Type="http://schemas.openxmlformats.org/officeDocument/2006/relationships/tags" Target="../tags/tag146.xml"/><Relationship Id="rId11" Type="http://schemas.openxmlformats.org/officeDocument/2006/relationships/image" Target="../media/image1.emf"/><Relationship Id="rId5" Type="http://schemas.openxmlformats.org/officeDocument/2006/relationships/tags" Target="../tags/tag145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144.xml"/><Relationship Id="rId9" Type="http://schemas.openxmlformats.org/officeDocument/2006/relationships/tags" Target="../tags/tag14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56.xml"/><Relationship Id="rId13" Type="http://schemas.openxmlformats.org/officeDocument/2006/relationships/slideLayout" Target="../slideLayouts/slideLayout16.xml"/><Relationship Id="rId18" Type="http://schemas.openxmlformats.org/officeDocument/2006/relationships/image" Target="../media/image31.png"/><Relationship Id="rId3" Type="http://schemas.openxmlformats.org/officeDocument/2006/relationships/tags" Target="../tags/tag151.xml"/><Relationship Id="rId7" Type="http://schemas.openxmlformats.org/officeDocument/2006/relationships/tags" Target="../tags/tag155.xml"/><Relationship Id="rId12" Type="http://schemas.openxmlformats.org/officeDocument/2006/relationships/tags" Target="../tags/tag160.xml"/><Relationship Id="rId17" Type="http://schemas.openxmlformats.org/officeDocument/2006/relationships/image" Target="../media/image30.png"/><Relationship Id="rId2" Type="http://schemas.openxmlformats.org/officeDocument/2006/relationships/tags" Target="../tags/tag150.xml"/><Relationship Id="rId16" Type="http://schemas.openxmlformats.org/officeDocument/2006/relationships/image" Target="../media/image29.png"/><Relationship Id="rId1" Type="http://schemas.openxmlformats.org/officeDocument/2006/relationships/themeOverride" Target="../theme/themeOverride12.xml"/><Relationship Id="rId6" Type="http://schemas.openxmlformats.org/officeDocument/2006/relationships/tags" Target="../tags/tag154.xml"/><Relationship Id="rId11" Type="http://schemas.openxmlformats.org/officeDocument/2006/relationships/tags" Target="../tags/tag159.xml"/><Relationship Id="rId5" Type="http://schemas.openxmlformats.org/officeDocument/2006/relationships/tags" Target="../tags/tag153.xml"/><Relationship Id="rId15" Type="http://schemas.openxmlformats.org/officeDocument/2006/relationships/image" Target="../media/image17.png"/><Relationship Id="rId10" Type="http://schemas.openxmlformats.org/officeDocument/2006/relationships/tags" Target="../tags/tag158.xml"/><Relationship Id="rId19" Type="http://schemas.openxmlformats.org/officeDocument/2006/relationships/image" Target="../media/image32.png"/><Relationship Id="rId4" Type="http://schemas.openxmlformats.org/officeDocument/2006/relationships/tags" Target="../tags/tag152.xml"/><Relationship Id="rId9" Type="http://schemas.openxmlformats.org/officeDocument/2006/relationships/tags" Target="../tags/tag157.xml"/><Relationship Id="rId14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162.xml"/><Relationship Id="rId7" Type="http://schemas.openxmlformats.org/officeDocument/2006/relationships/tags" Target="../tags/tag164.xml"/><Relationship Id="rId2" Type="http://schemas.openxmlformats.org/officeDocument/2006/relationships/tags" Target="../tags/tag161.xml"/><Relationship Id="rId1" Type="http://schemas.openxmlformats.org/officeDocument/2006/relationships/themeOverride" Target="../theme/themeOverride13.xml"/><Relationship Id="rId6" Type="http://schemas.openxmlformats.org/officeDocument/2006/relationships/video" Target="../media/media1.mov"/><Relationship Id="rId5" Type="http://schemas.microsoft.com/office/2007/relationships/media" Target="../media/media1.mov"/><Relationship Id="rId10" Type="http://schemas.openxmlformats.org/officeDocument/2006/relationships/image" Target="../media/image34.png"/><Relationship Id="rId4" Type="http://schemas.openxmlformats.org/officeDocument/2006/relationships/tags" Target="../tags/tag163.xml"/><Relationship Id="rId9" Type="http://schemas.openxmlformats.org/officeDocument/2006/relationships/image" Target="../media/image3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>
            <p:custDataLst>
              <p:tags r:id="rId3"/>
            </p:custDataLst>
          </p:nvPr>
        </p:nvSpPr>
        <p:spPr>
          <a:xfrm>
            <a:off x="233680" y="233680"/>
            <a:ext cx="8684843" cy="5636316"/>
          </a:xfrm>
          <a:custGeom>
            <a:avLst/>
            <a:gdLst>
              <a:gd name="connsiteX0" fmla="*/ 0 w 8684821"/>
              <a:gd name="connsiteY0" fmla="*/ 0 h 5636316"/>
              <a:gd name="connsiteX1" fmla="*/ 8684821 w 8684821"/>
              <a:gd name="connsiteY1" fmla="*/ 0 h 5636316"/>
              <a:gd name="connsiteX2" fmla="*/ 8684821 w 8684821"/>
              <a:gd name="connsiteY2" fmla="*/ 5636316 h 5636316"/>
              <a:gd name="connsiteX3" fmla="*/ 0 w 8684821"/>
              <a:gd name="connsiteY3" fmla="*/ 5636316 h 5636316"/>
              <a:gd name="connsiteX4" fmla="*/ 0 w 8684821"/>
              <a:gd name="connsiteY4" fmla="*/ 0 h 5636316"/>
              <a:gd name="connsiteX0" fmla="*/ 8684821 w 8684821"/>
              <a:gd name="connsiteY0" fmla="*/ 0 h 5636316"/>
              <a:gd name="connsiteX1" fmla="*/ 8684821 w 8684821"/>
              <a:gd name="connsiteY1" fmla="*/ 5636316 h 5636316"/>
              <a:gd name="connsiteX2" fmla="*/ 0 w 8684821"/>
              <a:gd name="connsiteY2" fmla="*/ 5636316 h 5636316"/>
              <a:gd name="connsiteX3" fmla="*/ 0 w 8684821"/>
              <a:gd name="connsiteY3" fmla="*/ 0 h 5636316"/>
              <a:gd name="connsiteX0" fmla="*/ 8684821 w 8684821"/>
              <a:gd name="connsiteY0" fmla="*/ 5636316 h 5636316"/>
              <a:gd name="connsiteX1" fmla="*/ 0 w 8684821"/>
              <a:gd name="connsiteY1" fmla="*/ 5636316 h 5636316"/>
              <a:gd name="connsiteX2" fmla="*/ 0 w 8684821"/>
              <a:gd name="connsiteY2" fmla="*/ 0 h 5636316"/>
              <a:gd name="connsiteX0" fmla="*/ 0 w 0"/>
              <a:gd name="connsiteY0" fmla="*/ 5636316 h 5636316"/>
              <a:gd name="connsiteX1" fmla="*/ 0 w 0"/>
              <a:gd name="connsiteY1" fmla="*/ 0 h 5636316"/>
              <a:gd name="connsiteX0" fmla="*/ 0 w 8684821"/>
              <a:gd name="connsiteY0" fmla="*/ 5636316 h 5636316"/>
              <a:gd name="connsiteX1" fmla="*/ 0 w 8684821"/>
              <a:gd name="connsiteY1" fmla="*/ 0 h 5636316"/>
              <a:gd name="connsiteX2" fmla="*/ 8684821 w 8684821"/>
              <a:gd name="connsiteY2" fmla="*/ 0 h 5636316"/>
              <a:gd name="connsiteX0" fmla="*/ 0 w 8684821"/>
              <a:gd name="connsiteY0" fmla="*/ 5636316 h 5636316"/>
              <a:gd name="connsiteX1" fmla="*/ 0 w 8684821"/>
              <a:gd name="connsiteY1" fmla="*/ 0 h 5636316"/>
              <a:gd name="connsiteX2" fmla="*/ 8684821 w 8684821"/>
              <a:gd name="connsiteY2" fmla="*/ 0 h 5636316"/>
              <a:gd name="connsiteX3" fmla="*/ 8684821 w 8684821"/>
              <a:gd name="connsiteY3" fmla="*/ 4412595 h 5636316"/>
              <a:gd name="connsiteX0" fmla="*/ 0 w 8684843"/>
              <a:gd name="connsiteY0" fmla="*/ 5636316 h 5636316"/>
              <a:gd name="connsiteX1" fmla="*/ 0 w 8684843"/>
              <a:gd name="connsiteY1" fmla="*/ 0 h 5636316"/>
              <a:gd name="connsiteX2" fmla="*/ 8684821 w 8684843"/>
              <a:gd name="connsiteY2" fmla="*/ 0 h 5636316"/>
              <a:gd name="connsiteX3" fmla="*/ 8684821 w 8684843"/>
              <a:gd name="connsiteY3" fmla="*/ 4412595 h 5636316"/>
              <a:gd name="connsiteX4" fmla="*/ 7086785 w 8684843"/>
              <a:gd name="connsiteY4" fmla="*/ 5636316 h 5636316"/>
              <a:gd name="connsiteX0" fmla="*/ 0 w 8684843"/>
              <a:gd name="connsiteY0" fmla="*/ 5636316 h 5636316"/>
              <a:gd name="connsiteX1" fmla="*/ 0 w 8684843"/>
              <a:gd name="connsiteY1" fmla="*/ 0 h 5636316"/>
              <a:gd name="connsiteX2" fmla="*/ 8684821 w 8684843"/>
              <a:gd name="connsiteY2" fmla="*/ 0 h 5636316"/>
              <a:gd name="connsiteX3" fmla="*/ 8684821 w 8684843"/>
              <a:gd name="connsiteY3" fmla="*/ 4412595 h 5636316"/>
              <a:gd name="connsiteX4" fmla="*/ 7086785 w 8684843"/>
              <a:gd name="connsiteY4" fmla="*/ 5636316 h 5636316"/>
              <a:gd name="connsiteX5" fmla="*/ 0 w 8684843"/>
              <a:gd name="connsiteY5" fmla="*/ 5636316 h 5636316"/>
              <a:gd name="connsiteX0" fmla="*/ 0 w 8684843"/>
              <a:gd name="connsiteY0" fmla="*/ 5636316 h 5636316"/>
              <a:gd name="connsiteX1" fmla="*/ 0 w 8684843"/>
              <a:gd name="connsiteY1" fmla="*/ 0 h 5636316"/>
              <a:gd name="connsiteX2" fmla="*/ 8684821 w 8684843"/>
              <a:gd name="connsiteY2" fmla="*/ 0 h 5636316"/>
              <a:gd name="connsiteX3" fmla="*/ 8684821 w 8684843"/>
              <a:gd name="connsiteY3" fmla="*/ 4412595 h 5636316"/>
              <a:gd name="connsiteX4" fmla="*/ 7086785 w 8684843"/>
              <a:gd name="connsiteY4" fmla="*/ 5636316 h 5636316"/>
              <a:gd name="connsiteX5" fmla="*/ 0 w 8684843"/>
              <a:gd name="connsiteY5" fmla="*/ 5636316 h 5636316"/>
              <a:gd name="connsiteX6" fmla="*/ 0 w 8684843"/>
              <a:gd name="connsiteY6" fmla="*/ 0 h 5636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684843" h="5636316">
                <a:moveTo>
                  <a:pt x="0" y="5636316"/>
                </a:moveTo>
                <a:lnTo>
                  <a:pt x="0" y="0"/>
                </a:lnTo>
                <a:lnTo>
                  <a:pt x="8684821" y="0"/>
                </a:lnTo>
                <a:lnTo>
                  <a:pt x="8684821" y="4412595"/>
                </a:lnTo>
                <a:cubicBezTo>
                  <a:pt x="8684821" y="4412595"/>
                  <a:pt x="8710016" y="5571530"/>
                  <a:pt x="7086785" y="5636316"/>
                </a:cubicBezTo>
                <a:lnTo>
                  <a:pt x="0" y="563631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3478"/>
              </a:gs>
              <a:gs pos="100000">
                <a:srgbClr val="0089C4"/>
              </a:gs>
            </a:gsLst>
            <a:lin ang="2100000" scaled="1"/>
            <a:tileRect/>
          </a:gra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828002" y="4608004"/>
            <a:ext cx="4319994" cy="252006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b="1" smtClean="0">
                <a:solidFill>
                  <a:srgbClr val="FFFFFF"/>
                </a:solidFill>
              </a:rPr>
              <a:t>Robert Byssz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828002" y="4877994"/>
            <a:ext cx="4319994" cy="252006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828002" y="5147996"/>
            <a:ext cx="4319994" cy="252006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fr-FR" sz="1600" smtClean="0">
                <a:solidFill>
                  <a:srgbClr val="FFFFFF"/>
                </a:solidFill>
              </a:rPr>
              <a:t>2014. november 20.</a:t>
            </a:r>
            <a:endParaRPr lang="en-US" sz="1600">
              <a:solidFill>
                <a:srgbClr val="FFFFFF"/>
              </a:solidFill>
            </a:endParaRPr>
          </a:p>
        </p:txBody>
      </p:sp>
      <p:pic>
        <p:nvPicPr>
          <p:cNvPr id="5" name="Picture 4"/>
          <p:cNvPicPr>
            <a:picLocks/>
          </p:cNvPicPr>
          <p:nvPr>
            <p:custDataLst>
              <p:tags r:id="rId7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095" y="6329934"/>
            <a:ext cx="1601978" cy="294640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/>
          <p:cNvPicPr>
            <a:picLocks/>
          </p:cNvPicPr>
          <p:nvPr>
            <p:custDataLst>
              <p:tags r:id="rId8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02" y="6400800"/>
            <a:ext cx="1728000" cy="270871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  <p:custDataLst>
              <p:tags r:id="rId9"/>
            </p:custDataLst>
          </p:nvPr>
        </p:nvSpPr>
        <p:spPr>
          <a:xfrm>
            <a:off x="828002" y="2052002"/>
            <a:ext cx="7487996" cy="1619999"/>
          </a:xfrm>
          <a:ln w="0"/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Autofit/>
          </a:bodyPr>
          <a:lstStyle/>
          <a:p>
            <a:r>
              <a:rPr lang="hu-HU" sz="4000" dirty="0" smtClean="0"/>
              <a:t>Hogyan építjük értékesítőink személyes brandjét a LinkedIn segítségével, és rajtuk keresztül cégünkét </a:t>
            </a:r>
            <a:endParaRPr lang="hu-HU" sz="40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0226636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/>
          </p:cNvPicPr>
          <p:nvPr>
            <p:custDataLst>
              <p:tags r:id="rId3"/>
            </p:custDataLst>
          </p:nvPr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" name="TextBox 16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000000"/>
                </a:solidFill>
              </a:rPr>
              <a:t>2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16" name="TextBox 1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fr-FR" sz="900" smtClean="0">
                <a:solidFill>
                  <a:srgbClr val="000000"/>
                </a:solidFill>
              </a:rPr>
              <a:t>2014. november 20.            </a:t>
            </a: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sz="quarter"/>
            <p:custDataLst>
              <p:tags r:id="rId6"/>
            </p:custDataLst>
          </p:nvPr>
        </p:nvSpPr>
        <p:spPr>
          <a:xfrm>
            <a:off x="540004" y="449999"/>
            <a:ext cx="8064005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Digitális transzformáció a Philipsnél</a:t>
            </a:r>
            <a:b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</a:br>
            <a:r>
              <a:rPr lang="hu-HU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Mit is csinál a Philips?</a:t>
            </a:r>
            <a:endParaRPr lang="en-US" sz="2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93"/>
          <a:stretch/>
        </p:blipFill>
        <p:spPr>
          <a:xfrm>
            <a:off x="837127" y="1810682"/>
            <a:ext cx="1015080" cy="274647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011" y="2047963"/>
            <a:ext cx="1223749" cy="8160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5" t="11005" r="9859" b="13039"/>
          <a:stretch/>
        </p:blipFill>
        <p:spPr>
          <a:xfrm>
            <a:off x="1852207" y="3537065"/>
            <a:ext cx="1496301" cy="1020087"/>
          </a:xfrm>
          <a:prstGeom prst="rect">
            <a:avLst/>
          </a:prstGeom>
        </p:spPr>
      </p:pic>
      <p:sp>
        <p:nvSpPr>
          <p:cNvPr id="4" name="Rectangle 3"/>
          <p:cNvSpPr/>
          <p:nvPr>
            <p:custDataLst>
              <p:tags r:id="rId10"/>
            </p:custDataLst>
          </p:nvPr>
        </p:nvSpPr>
        <p:spPr>
          <a:xfrm>
            <a:off x="1627527" y="4754813"/>
            <a:ext cx="1391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20%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>
            <p:custDataLst>
              <p:tags r:id="rId11"/>
            </p:custDataLst>
          </p:nvPr>
        </p:nvSpPr>
        <p:spPr>
          <a:xfrm>
            <a:off x="4019155" y="4754813"/>
            <a:ext cx="1391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37%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>
            <p:custDataLst>
              <p:tags r:id="rId12"/>
            </p:custDataLst>
          </p:nvPr>
        </p:nvSpPr>
        <p:spPr>
          <a:xfrm>
            <a:off x="6410783" y="4827264"/>
            <a:ext cx="1391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43</a:t>
            </a:r>
            <a:r>
              <a:rPr lang="hu-HU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%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64" y="1999617"/>
            <a:ext cx="648325" cy="8644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>
            <p:custDataLst>
              <p:tags r:id="rId14"/>
            </p:custDataLst>
          </p:nvPr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76" r="31968" b="11748"/>
          <a:stretch/>
        </p:blipFill>
        <p:spPr>
          <a:xfrm>
            <a:off x="4773815" y="3047881"/>
            <a:ext cx="645978" cy="13693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970" y="2005006"/>
            <a:ext cx="562909" cy="8590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155" y="3047881"/>
            <a:ext cx="572571" cy="8551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034" y="4006389"/>
            <a:ext cx="618692" cy="4108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>
            <p:custDataLst>
              <p:tags r:id="rId18"/>
            </p:custDataLst>
          </p:nvPr>
        </p:nvPicPr>
        <p:blipFill rotWithShape="1"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4" t="5071" r="6606" b="8920"/>
          <a:stretch/>
        </p:blipFill>
        <p:spPr>
          <a:xfrm rot="10800000" flipV="1">
            <a:off x="2314966" y="2907985"/>
            <a:ext cx="570781" cy="73638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765" y="1999617"/>
            <a:ext cx="1863304" cy="12422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>
            <p:custDataLst>
              <p:tags r:id="rId20"/>
            </p:custDataLst>
          </p:nvPr>
        </p:nvPicPr>
        <p:blipFill rotWithShape="1"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79" t="33634" r="21408" b="20857"/>
          <a:stretch/>
        </p:blipFill>
        <p:spPr>
          <a:xfrm>
            <a:off x="7160654" y="3350122"/>
            <a:ext cx="995600" cy="116477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603" y="3358087"/>
            <a:ext cx="776898" cy="1164778"/>
          </a:xfrm>
          <a:prstGeom prst="rect">
            <a:avLst/>
          </a:prstGeom>
        </p:spPr>
      </p:pic>
      <p:sp>
        <p:nvSpPr>
          <p:cNvPr id="24" name="TextBox 23"/>
          <p:cNvSpPr txBox="1"/>
          <p:nvPr>
            <p:custDataLst>
              <p:tags r:id="rId22"/>
            </p:custDataLst>
          </p:nvPr>
        </p:nvSpPr>
        <p:spPr>
          <a:xfrm>
            <a:off x="2885747" y="4860834"/>
            <a:ext cx="312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*</a:t>
            </a:r>
            <a:endParaRPr lang="en-US" dirty="0"/>
          </a:p>
        </p:txBody>
      </p:sp>
      <p:sp>
        <p:nvSpPr>
          <p:cNvPr id="28" name="TextBox 27"/>
          <p:cNvSpPr txBox="1"/>
          <p:nvPr>
            <p:custDataLst>
              <p:tags r:id="rId23"/>
            </p:custDataLst>
          </p:nvPr>
        </p:nvSpPr>
        <p:spPr>
          <a:xfrm>
            <a:off x="5254406" y="4872434"/>
            <a:ext cx="312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*</a:t>
            </a:r>
            <a:endParaRPr lang="en-US" dirty="0"/>
          </a:p>
        </p:txBody>
      </p:sp>
      <p:sp>
        <p:nvSpPr>
          <p:cNvPr id="29" name="TextBox 28"/>
          <p:cNvSpPr txBox="1"/>
          <p:nvPr>
            <p:custDataLst>
              <p:tags r:id="rId24"/>
            </p:custDataLst>
          </p:nvPr>
        </p:nvSpPr>
        <p:spPr>
          <a:xfrm>
            <a:off x="7658830" y="4916425"/>
            <a:ext cx="312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*</a:t>
            </a:r>
            <a:endParaRPr lang="en-US" dirty="0"/>
          </a:p>
        </p:txBody>
      </p:sp>
      <p:sp>
        <p:nvSpPr>
          <p:cNvPr id="26" name="TextBox 25"/>
          <p:cNvSpPr txBox="1"/>
          <p:nvPr>
            <p:custDataLst>
              <p:tags r:id="rId25"/>
            </p:custDataLst>
          </p:nvPr>
        </p:nvSpPr>
        <p:spPr>
          <a:xfrm>
            <a:off x="415623" y="6283535"/>
            <a:ext cx="16613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00" dirty="0" smtClean="0"/>
              <a:t>*Forrás: Philips éves jelentés, 2013</a:t>
            </a:r>
            <a:endParaRPr lang="en-US" sz="8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898619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24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/>
          </p:cNvPicPr>
          <p:nvPr>
            <p:custDataLst>
              <p:tags r:id="rId3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000000"/>
                </a:solidFill>
              </a:rPr>
              <a:t>3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fr-FR" sz="900" smtClean="0">
                <a:solidFill>
                  <a:srgbClr val="000000"/>
                </a:solidFill>
              </a:rPr>
              <a:t>2014. november 20.            </a:t>
            </a:r>
            <a:endParaRPr lang="en-US" sz="900">
              <a:solidFill>
                <a:srgbClr val="000000"/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  <p:custDataLst>
              <p:tags r:id="rId6"/>
            </p:custDataLst>
          </p:nvPr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386" b="13698"/>
          <a:stretch/>
        </p:blipFill>
        <p:spPr>
          <a:xfrm>
            <a:off x="1123315" y="1196193"/>
            <a:ext cx="6243400" cy="1907617"/>
          </a:xfrm>
          <a:ln w="0"/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40004" y="449999"/>
            <a:ext cx="8064005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Ügyfél 2.0</a:t>
            </a:r>
            <a:endParaRPr lang="en-US" sz="3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>
            <p:custDataLst>
              <p:tags r:id="rId8"/>
            </p:custDataLst>
          </p:nvPr>
        </p:nvSpPr>
        <p:spPr>
          <a:xfrm>
            <a:off x="415623" y="6283535"/>
            <a:ext cx="711851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00" dirty="0" smtClean="0"/>
              <a:t>*Forrás: The </a:t>
            </a:r>
            <a:r>
              <a:rPr lang="hu-HU" sz="800" dirty="0" err="1" smtClean="0"/>
              <a:t>Collabore</a:t>
            </a:r>
            <a:r>
              <a:rPr lang="hu-HU" sz="800" dirty="0" smtClean="0"/>
              <a:t> </a:t>
            </a:r>
            <a:r>
              <a:rPr lang="hu-HU" sz="800" dirty="0" err="1" smtClean="0"/>
              <a:t>Sale</a:t>
            </a:r>
            <a:r>
              <a:rPr lang="hu-HU" sz="800" dirty="0" smtClean="0"/>
              <a:t> – </a:t>
            </a:r>
            <a:r>
              <a:rPr lang="hu-HU" sz="800" dirty="0" err="1" smtClean="0"/>
              <a:t>Ketih</a:t>
            </a:r>
            <a:r>
              <a:rPr lang="hu-HU" sz="800" dirty="0" smtClean="0"/>
              <a:t> M. </a:t>
            </a:r>
            <a:r>
              <a:rPr lang="hu-HU" sz="800" dirty="0" err="1" smtClean="0"/>
              <a:t>Eades</a:t>
            </a:r>
            <a:r>
              <a:rPr lang="hu-HU" sz="800" dirty="0" smtClean="0"/>
              <a:t>, </a:t>
            </a:r>
            <a:r>
              <a:rPr lang="hu-HU" sz="800" dirty="0" err="1" smtClean="0"/>
              <a:t>Timothy</a:t>
            </a:r>
            <a:r>
              <a:rPr lang="hu-HU" sz="800" dirty="0" smtClean="0"/>
              <a:t> T. Sullivan, 2014</a:t>
            </a:r>
            <a:endParaRPr lang="en-US" sz="800" dirty="0"/>
          </a:p>
        </p:txBody>
      </p:sp>
      <p:sp>
        <p:nvSpPr>
          <p:cNvPr id="12" name="TextBox 11"/>
          <p:cNvSpPr txBox="1"/>
          <p:nvPr>
            <p:custDataLst>
              <p:tags r:id="rId9"/>
            </p:custDataLst>
          </p:nvPr>
        </p:nvSpPr>
        <p:spPr>
          <a:xfrm>
            <a:off x="965915" y="3631842"/>
            <a:ext cx="65682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3 fő lépés szükséges cégünk részéről:</a:t>
            </a:r>
            <a:br>
              <a:rPr lang="hu-HU" dirty="0" smtClean="0"/>
            </a:br>
            <a:endParaRPr lang="hu-HU" dirty="0" smtClean="0"/>
          </a:p>
          <a:p>
            <a:r>
              <a:rPr lang="hu-HU" dirty="0" smtClean="0"/>
              <a:t>1. </a:t>
            </a:r>
            <a:r>
              <a:rPr lang="hu-HU" dirty="0" err="1" smtClean="0"/>
              <a:t>Sals</a:t>
            </a:r>
            <a:r>
              <a:rPr lang="hu-HU" dirty="0" smtClean="0"/>
              <a:t> és marketing siló lebontása</a:t>
            </a:r>
          </a:p>
          <a:p>
            <a:r>
              <a:rPr lang="hu-HU" dirty="0" smtClean="0"/>
              <a:t>2. Ügyfelek információ éhségének követése</a:t>
            </a:r>
          </a:p>
          <a:p>
            <a:r>
              <a:rPr lang="hu-HU" dirty="0" smtClean="0"/>
              <a:t>3. Megérteni, hogy kockázat-kerülés lett az új norma</a:t>
            </a:r>
            <a:endParaRPr lang="en-US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02991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000000"/>
                </a:solidFill>
              </a:rPr>
              <a:t>4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sz="900" smtClean="0">
                <a:solidFill>
                  <a:srgbClr val="000000"/>
                </a:solidFill>
              </a:rPr>
              <a:t>2014. november 20.            </a:t>
            </a:r>
            <a:endParaRPr lang="en-US" sz="90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/>
          </p:cNvPicPr>
          <p:nvPr>
            <p:custDataLst>
              <p:tags r:id="rId5"/>
            </p:custDataLst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3" name="Object 6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395041480"/>
              </p:ext>
            </p:extLst>
          </p:nvPr>
        </p:nvGraphicFramePr>
        <p:xfrm>
          <a:off x="5093677" y="2422475"/>
          <a:ext cx="3511062" cy="3009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sp>
        <p:nvSpPr>
          <p:cNvPr id="38919" name="Text Box 7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7735167" y="4264708"/>
            <a:ext cx="12663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/>
          <a:p>
            <a:pPr algn="l" eaLnBrk="0" hangingPunct="0"/>
            <a:r>
              <a:rPr lang="hu-HU" altLang="ko-KR" sz="1400" dirty="0">
                <a:latin typeface="+mj-lt"/>
                <a:ea typeface="굴림" charset="-127"/>
              </a:rPr>
              <a:t>%</a:t>
            </a:r>
          </a:p>
        </p:txBody>
      </p:sp>
      <p:sp>
        <p:nvSpPr>
          <p:cNvPr id="38924" name="Rectangle 12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4923692" y="1547972"/>
            <a:ext cx="3798277" cy="64150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25400" dir="5400000" algn="ctr" rotWithShape="0">
              <a:schemeClr val="accent1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lang="hu-HU" altLang="ko-KR" dirty="0" smtClean="0">
                <a:ea typeface="굴림" charset="-127"/>
              </a:rPr>
              <a:t>Több, mint 50% használt LinkedIn-t </a:t>
            </a:r>
            <a:br>
              <a:rPr lang="hu-HU" altLang="ko-KR" dirty="0" smtClean="0">
                <a:ea typeface="굴림" charset="-127"/>
              </a:rPr>
            </a:br>
            <a:r>
              <a:rPr lang="hu-HU" altLang="ko-KR" dirty="0" smtClean="0">
                <a:ea typeface="굴림" charset="-127"/>
              </a:rPr>
              <a:t>a beszerzés folyamán*</a:t>
            </a:r>
            <a:endParaRPr lang="en-US" altLang="ko-KR" dirty="0">
              <a:ea typeface="굴림" charset="-127"/>
            </a:endParaRPr>
          </a:p>
        </p:txBody>
      </p:sp>
      <p:sp>
        <p:nvSpPr>
          <p:cNvPr id="17" name="Text Box 7_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6190774" y="4290466"/>
            <a:ext cx="12663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/>
          <a:p>
            <a:pPr algn="l" eaLnBrk="0" hangingPunct="0"/>
            <a:r>
              <a:rPr lang="hu-HU" altLang="ko-KR" sz="1400" dirty="0">
                <a:latin typeface="+mj-lt"/>
                <a:ea typeface="굴림" charset="-127"/>
              </a:rPr>
              <a:t>%</a:t>
            </a:r>
          </a:p>
        </p:txBody>
      </p:sp>
      <p:sp>
        <p:nvSpPr>
          <p:cNvPr id="18" name="Text Box 7__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6197538" y="3077905"/>
            <a:ext cx="12663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/>
          <a:p>
            <a:pPr algn="l" eaLnBrk="0" hangingPunct="0"/>
            <a:r>
              <a:rPr lang="hu-HU" altLang="ko-KR" sz="1400" dirty="0">
                <a:latin typeface="+mj-lt"/>
                <a:ea typeface="굴림" charset="-127"/>
              </a:rPr>
              <a:t>%</a:t>
            </a:r>
          </a:p>
        </p:txBody>
      </p:sp>
      <p:sp>
        <p:nvSpPr>
          <p:cNvPr id="19" name="Text Box 7___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gray">
          <a:xfrm>
            <a:off x="7748046" y="2998770"/>
            <a:ext cx="12663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/>
          <a:p>
            <a:pPr algn="l" eaLnBrk="0" hangingPunct="0"/>
            <a:r>
              <a:rPr lang="hu-HU" altLang="ko-KR" sz="1400" dirty="0">
                <a:latin typeface="+mj-lt"/>
                <a:ea typeface="굴림" charset="-127"/>
              </a:rPr>
              <a:t>%</a:t>
            </a:r>
          </a:p>
        </p:txBody>
      </p:sp>
      <p:sp>
        <p:nvSpPr>
          <p:cNvPr id="9" name="TextBox 8"/>
          <p:cNvSpPr txBox="1"/>
          <p:nvPr>
            <p:custDataLst>
              <p:tags r:id="rId12"/>
            </p:custDataLst>
          </p:nvPr>
        </p:nvSpPr>
        <p:spPr>
          <a:xfrm>
            <a:off x="991998" y="4065974"/>
            <a:ext cx="36324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smtClean="0"/>
              <a:t>használ </a:t>
            </a:r>
            <a:r>
              <a:rPr lang="hu-HU" sz="1600" dirty="0" err="1" smtClean="0"/>
              <a:t>social</a:t>
            </a:r>
            <a:r>
              <a:rPr lang="hu-HU" sz="1600" dirty="0" smtClean="0"/>
              <a:t> </a:t>
            </a:r>
            <a:r>
              <a:rPr lang="hu-HU" sz="1600" dirty="0" err="1" smtClean="0"/>
              <a:t>media-t</a:t>
            </a:r>
            <a:r>
              <a:rPr lang="hu-HU" sz="1600" dirty="0" smtClean="0"/>
              <a:t> a beszerzési folyamatban</a:t>
            </a:r>
            <a:endParaRPr lang="en-US" sz="1600" dirty="0"/>
          </a:p>
        </p:txBody>
      </p:sp>
      <p:sp>
        <p:nvSpPr>
          <p:cNvPr id="10" name="Rectangle 9_"/>
          <p:cNvSpPr/>
          <p:nvPr>
            <p:custDataLst>
              <p:tags r:id="rId13"/>
            </p:custDataLst>
          </p:nvPr>
        </p:nvSpPr>
        <p:spPr>
          <a:xfrm>
            <a:off x="862241" y="2189478"/>
            <a:ext cx="284687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12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75%</a:t>
            </a:r>
            <a:endParaRPr lang="en-US" sz="12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2" name="Title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540004" y="449999"/>
            <a:ext cx="8064005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Miért a LinkedIn?</a:t>
            </a:r>
            <a:endParaRPr lang="en-US" sz="3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>
            <p:custDataLst>
              <p:tags r:id="rId15"/>
            </p:custDataLst>
          </p:nvPr>
        </p:nvSpPr>
        <p:spPr>
          <a:xfrm>
            <a:off x="415623" y="6283535"/>
            <a:ext cx="711851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800" dirty="0" smtClean="0"/>
              <a:t>*Forrás: IDC White </a:t>
            </a:r>
            <a:r>
              <a:rPr lang="hu-HU" sz="800" dirty="0" err="1" smtClean="0"/>
              <a:t>Paper</a:t>
            </a:r>
            <a:r>
              <a:rPr lang="hu-HU" sz="800" dirty="0" smtClean="0"/>
              <a:t>: </a:t>
            </a:r>
            <a:r>
              <a:rPr lang="hu-HU" sz="800" dirty="0" err="1" smtClean="0"/>
              <a:t>Social</a:t>
            </a:r>
            <a:r>
              <a:rPr lang="hu-HU" sz="800" dirty="0" smtClean="0"/>
              <a:t> </a:t>
            </a:r>
            <a:r>
              <a:rPr lang="hu-HU" sz="800" dirty="0" err="1" smtClean="0"/>
              <a:t>Buying</a:t>
            </a:r>
            <a:r>
              <a:rPr lang="hu-HU" sz="800" dirty="0" smtClean="0"/>
              <a:t> </a:t>
            </a:r>
            <a:r>
              <a:rPr lang="hu-HU" sz="800" dirty="0" err="1" smtClean="0"/>
              <a:t>Meets</a:t>
            </a:r>
            <a:r>
              <a:rPr lang="hu-HU" sz="800" dirty="0" smtClean="0"/>
              <a:t> </a:t>
            </a:r>
            <a:r>
              <a:rPr lang="hu-HU" sz="800" dirty="0" err="1" smtClean="0"/>
              <a:t>Social</a:t>
            </a:r>
            <a:r>
              <a:rPr lang="hu-HU" sz="800" dirty="0" smtClean="0"/>
              <a:t> </a:t>
            </a:r>
            <a:r>
              <a:rPr lang="hu-HU" sz="800" dirty="0" err="1" smtClean="0"/>
              <a:t>Selling</a:t>
            </a:r>
            <a:r>
              <a:rPr lang="hu-HU" sz="800" dirty="0" smtClean="0"/>
              <a:t>, </a:t>
            </a:r>
            <a:r>
              <a:rPr lang="hu-HU" sz="800" dirty="0" err="1" smtClean="0"/>
              <a:t>by</a:t>
            </a:r>
            <a:r>
              <a:rPr lang="hu-HU" sz="800" dirty="0" smtClean="0"/>
              <a:t> </a:t>
            </a:r>
            <a:r>
              <a:rPr lang="hu-HU" sz="800" dirty="0" err="1" smtClean="0"/>
              <a:t>Kathleens</a:t>
            </a:r>
            <a:r>
              <a:rPr lang="hu-HU" sz="800" dirty="0" smtClean="0"/>
              <a:t> </a:t>
            </a:r>
            <a:r>
              <a:rPr lang="hu-HU" sz="800" dirty="0" err="1" smtClean="0"/>
              <a:t>Schaub</a:t>
            </a:r>
            <a:r>
              <a:rPr lang="hu-HU" sz="800" dirty="0" smtClean="0"/>
              <a:t>, 2014. április</a:t>
            </a:r>
            <a:endParaRPr lang="en-US" sz="8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9236690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8919" grpId="0"/>
      <p:bldP spid="38924" grpId="0" animBg="1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000000"/>
                </a:solidFill>
              </a:rPr>
              <a:t>5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sz="900" smtClean="0">
                <a:solidFill>
                  <a:srgbClr val="000000"/>
                </a:solidFill>
              </a:rPr>
              <a:t>2014. november 20.            </a:t>
            </a:r>
            <a:endParaRPr lang="en-US" sz="90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/>
          </p:cNvPicPr>
          <p:nvPr>
            <p:custDataLst>
              <p:tags r:id="rId5"/>
            </p:custDataLst>
          </p:nvPr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Freeform 29"/>
          <p:cNvSpPr>
            <a:spLocks/>
          </p:cNvSpPr>
          <p:nvPr>
            <p:custDataLst>
              <p:tags r:id="rId6"/>
            </p:custDataLst>
          </p:nvPr>
        </p:nvSpPr>
        <p:spPr bwMode="gray">
          <a:xfrm>
            <a:off x="3063416" y="2050429"/>
            <a:ext cx="2271713" cy="646113"/>
          </a:xfrm>
          <a:custGeom>
            <a:avLst/>
            <a:gdLst>
              <a:gd name="T0" fmla="*/ 297 w 3884"/>
              <a:gd name="T1" fmla="*/ 1346 h 1600"/>
              <a:gd name="T2" fmla="*/ 2310 w 3884"/>
              <a:gd name="T3" fmla="*/ 1448 h 1600"/>
              <a:gd name="T4" fmla="*/ 3810 w 3884"/>
              <a:gd name="T5" fmla="*/ 884 h 1600"/>
              <a:gd name="T6" fmla="*/ 1945 w 3884"/>
              <a:gd name="T7" fmla="*/ 137 h 1600"/>
              <a:gd name="T8" fmla="*/ 74 w 3884"/>
              <a:gd name="T9" fmla="*/ 724 h 1600"/>
              <a:gd name="T10" fmla="*/ 781 w 3884"/>
              <a:gd name="T11" fmla="*/ 1072 h 1600"/>
              <a:gd name="T12" fmla="*/ 0 w 3884"/>
              <a:gd name="T13" fmla="*/ 724 h 1600"/>
              <a:gd name="T14" fmla="*/ 1951 w 3884"/>
              <a:gd name="T15" fmla="*/ 68 h 1600"/>
              <a:gd name="T16" fmla="*/ 3878 w 3884"/>
              <a:gd name="T17" fmla="*/ 884 h 1600"/>
              <a:gd name="T18" fmla="*/ 2276 w 3884"/>
              <a:gd name="T19" fmla="*/ 1523 h 1600"/>
              <a:gd name="T20" fmla="*/ 297 w 3884"/>
              <a:gd name="T21" fmla="*/ 1346 h 16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84"/>
              <a:gd name="T34" fmla="*/ 0 h 1600"/>
              <a:gd name="T35" fmla="*/ 3884 w 3884"/>
              <a:gd name="T36" fmla="*/ 1600 h 16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84" h="1600">
                <a:moveTo>
                  <a:pt x="297" y="1346"/>
                </a:moveTo>
                <a:cubicBezTo>
                  <a:pt x="918" y="1523"/>
                  <a:pt x="1726" y="1533"/>
                  <a:pt x="2310" y="1448"/>
                </a:cubicBezTo>
                <a:cubicBezTo>
                  <a:pt x="3125" y="1334"/>
                  <a:pt x="3798" y="1192"/>
                  <a:pt x="3810" y="884"/>
                </a:cubicBezTo>
                <a:cubicBezTo>
                  <a:pt x="3822" y="576"/>
                  <a:pt x="3114" y="204"/>
                  <a:pt x="1945" y="137"/>
                </a:cubicBezTo>
                <a:cubicBezTo>
                  <a:pt x="645" y="63"/>
                  <a:pt x="74" y="564"/>
                  <a:pt x="74" y="724"/>
                </a:cubicBezTo>
                <a:cubicBezTo>
                  <a:pt x="74" y="884"/>
                  <a:pt x="394" y="1032"/>
                  <a:pt x="781" y="1072"/>
                </a:cubicBezTo>
                <a:cubicBezTo>
                  <a:pt x="280" y="1135"/>
                  <a:pt x="0" y="912"/>
                  <a:pt x="0" y="724"/>
                </a:cubicBezTo>
                <a:cubicBezTo>
                  <a:pt x="0" y="536"/>
                  <a:pt x="473" y="0"/>
                  <a:pt x="1951" y="68"/>
                </a:cubicBezTo>
                <a:cubicBezTo>
                  <a:pt x="2863" y="110"/>
                  <a:pt x="3884" y="433"/>
                  <a:pt x="3878" y="884"/>
                </a:cubicBezTo>
                <a:cubicBezTo>
                  <a:pt x="3872" y="1335"/>
                  <a:pt x="2873" y="1446"/>
                  <a:pt x="2276" y="1523"/>
                </a:cubicBezTo>
                <a:cubicBezTo>
                  <a:pt x="1679" y="1600"/>
                  <a:pt x="553" y="1580"/>
                  <a:pt x="297" y="1346"/>
                </a:cubicBezTo>
                <a:close/>
              </a:path>
            </a:pathLst>
          </a:custGeom>
          <a:solidFill>
            <a:srgbClr val="C1001E"/>
          </a:solidFill>
          <a:ln w="12700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hu-HU" altLang="ko-KR" sz="2800" dirty="0" smtClean="0">
                <a:ea typeface="굴림" charset="-127"/>
              </a:rPr>
              <a:t>66 000</a:t>
            </a:r>
            <a:endParaRPr lang="en-US" altLang="ko-KR" sz="2800" dirty="0">
              <a:ea typeface="굴림" charset="-127"/>
            </a:endParaRPr>
          </a:p>
        </p:txBody>
      </p:sp>
      <p:sp>
        <p:nvSpPr>
          <p:cNvPr id="7" name="TextBox 6"/>
          <p:cNvSpPr txBox="1"/>
          <p:nvPr>
            <p:custDataLst>
              <p:tags r:id="rId7"/>
            </p:custDataLst>
          </p:nvPr>
        </p:nvSpPr>
        <p:spPr>
          <a:xfrm>
            <a:off x="3104562" y="2717444"/>
            <a:ext cx="2369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Dolgozó a </a:t>
            </a:r>
            <a:r>
              <a:rPr lang="hu-HU" dirty="0" err="1" smtClean="0"/>
              <a:t>LinkedIn-en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24"/>
          <a:srcRect l="14366" t="5414" r="48911" b="73107"/>
          <a:stretch/>
        </p:blipFill>
        <p:spPr>
          <a:xfrm>
            <a:off x="25758" y="25756"/>
            <a:ext cx="4778063" cy="1571224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>
            <p:custDataLst>
              <p:tags r:id="rId9"/>
            </p:custDataLst>
          </p:nvPr>
        </p:nvSpPr>
        <p:spPr>
          <a:xfrm>
            <a:off x="540004" y="449999"/>
            <a:ext cx="8064005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					és a 	 		</a:t>
            </a:r>
            <a:endParaRPr lang="en-US" sz="3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>
            <p:custDataLst>
              <p:tags r:id="rId10"/>
            </p:custDataLst>
          </p:nvPr>
        </p:nvPicPr>
        <p:blipFill rotWithShape="1">
          <a:blip r:embed="rId24"/>
          <a:srcRect l="27728" t="36048" r="63760" b="47403"/>
          <a:stretch/>
        </p:blipFill>
        <p:spPr>
          <a:xfrm>
            <a:off x="1700659" y="2575775"/>
            <a:ext cx="1107584" cy="12106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>
            <p:custDataLst>
              <p:tags r:id="rId11"/>
            </p:custDataLst>
          </p:nvPr>
        </p:nvPicPr>
        <p:blipFill rotWithShape="1">
          <a:blip r:embed="rId24"/>
          <a:srcRect l="18820" t="53125" r="55642" b="23107"/>
          <a:stretch/>
        </p:blipFill>
        <p:spPr>
          <a:xfrm>
            <a:off x="486918" y="3664190"/>
            <a:ext cx="3322749" cy="1738648"/>
          </a:xfrm>
          <a:prstGeom prst="rect">
            <a:avLst/>
          </a:prstGeom>
        </p:spPr>
      </p:pic>
      <p:sp>
        <p:nvSpPr>
          <p:cNvPr id="13" name="Freeform 29_"/>
          <p:cNvSpPr>
            <a:spLocks/>
          </p:cNvSpPr>
          <p:nvPr>
            <p:custDataLst>
              <p:tags r:id="rId12"/>
            </p:custDataLst>
          </p:nvPr>
        </p:nvSpPr>
        <p:spPr bwMode="gray">
          <a:xfrm>
            <a:off x="871106" y="5389599"/>
            <a:ext cx="2271713" cy="646113"/>
          </a:xfrm>
          <a:custGeom>
            <a:avLst/>
            <a:gdLst>
              <a:gd name="T0" fmla="*/ 297 w 3884"/>
              <a:gd name="T1" fmla="*/ 1346 h 1600"/>
              <a:gd name="T2" fmla="*/ 2310 w 3884"/>
              <a:gd name="T3" fmla="*/ 1448 h 1600"/>
              <a:gd name="T4" fmla="*/ 3810 w 3884"/>
              <a:gd name="T5" fmla="*/ 884 h 1600"/>
              <a:gd name="T6" fmla="*/ 1945 w 3884"/>
              <a:gd name="T7" fmla="*/ 137 h 1600"/>
              <a:gd name="T8" fmla="*/ 74 w 3884"/>
              <a:gd name="T9" fmla="*/ 724 h 1600"/>
              <a:gd name="T10" fmla="*/ 781 w 3884"/>
              <a:gd name="T11" fmla="*/ 1072 h 1600"/>
              <a:gd name="T12" fmla="*/ 0 w 3884"/>
              <a:gd name="T13" fmla="*/ 724 h 1600"/>
              <a:gd name="T14" fmla="*/ 1951 w 3884"/>
              <a:gd name="T15" fmla="*/ 68 h 1600"/>
              <a:gd name="T16" fmla="*/ 3878 w 3884"/>
              <a:gd name="T17" fmla="*/ 884 h 1600"/>
              <a:gd name="T18" fmla="*/ 2276 w 3884"/>
              <a:gd name="T19" fmla="*/ 1523 h 1600"/>
              <a:gd name="T20" fmla="*/ 297 w 3884"/>
              <a:gd name="T21" fmla="*/ 1346 h 16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84"/>
              <a:gd name="T34" fmla="*/ 0 h 1600"/>
              <a:gd name="T35" fmla="*/ 3884 w 3884"/>
              <a:gd name="T36" fmla="*/ 1600 h 16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84" h="1600">
                <a:moveTo>
                  <a:pt x="297" y="1346"/>
                </a:moveTo>
                <a:cubicBezTo>
                  <a:pt x="918" y="1523"/>
                  <a:pt x="1726" y="1533"/>
                  <a:pt x="2310" y="1448"/>
                </a:cubicBezTo>
                <a:cubicBezTo>
                  <a:pt x="3125" y="1334"/>
                  <a:pt x="3798" y="1192"/>
                  <a:pt x="3810" y="884"/>
                </a:cubicBezTo>
                <a:cubicBezTo>
                  <a:pt x="3822" y="576"/>
                  <a:pt x="3114" y="204"/>
                  <a:pt x="1945" y="137"/>
                </a:cubicBezTo>
                <a:cubicBezTo>
                  <a:pt x="645" y="63"/>
                  <a:pt x="74" y="564"/>
                  <a:pt x="74" y="724"/>
                </a:cubicBezTo>
                <a:cubicBezTo>
                  <a:pt x="74" y="884"/>
                  <a:pt x="394" y="1032"/>
                  <a:pt x="781" y="1072"/>
                </a:cubicBezTo>
                <a:cubicBezTo>
                  <a:pt x="280" y="1135"/>
                  <a:pt x="0" y="912"/>
                  <a:pt x="0" y="724"/>
                </a:cubicBezTo>
                <a:cubicBezTo>
                  <a:pt x="0" y="536"/>
                  <a:pt x="473" y="0"/>
                  <a:pt x="1951" y="68"/>
                </a:cubicBezTo>
                <a:cubicBezTo>
                  <a:pt x="2863" y="110"/>
                  <a:pt x="3884" y="433"/>
                  <a:pt x="3878" y="884"/>
                </a:cubicBezTo>
                <a:cubicBezTo>
                  <a:pt x="3872" y="1335"/>
                  <a:pt x="2873" y="1446"/>
                  <a:pt x="2276" y="1523"/>
                </a:cubicBezTo>
                <a:cubicBezTo>
                  <a:pt x="1679" y="1600"/>
                  <a:pt x="553" y="1580"/>
                  <a:pt x="297" y="1346"/>
                </a:cubicBezTo>
                <a:close/>
              </a:path>
            </a:pathLst>
          </a:custGeom>
          <a:solidFill>
            <a:srgbClr val="C1001E"/>
          </a:solidFill>
          <a:ln w="12700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hu-HU" altLang="ko-KR" sz="2800" dirty="0" smtClean="0">
                <a:ea typeface="굴림" charset="-127"/>
              </a:rPr>
              <a:t>4 300 000</a:t>
            </a:r>
            <a:endParaRPr lang="en-US" altLang="ko-KR" sz="2800" dirty="0">
              <a:ea typeface="굴림" charset="-127"/>
            </a:endParaRPr>
          </a:p>
        </p:txBody>
      </p:sp>
      <p:sp>
        <p:nvSpPr>
          <p:cNvPr id="14" name="TextBox 13"/>
          <p:cNvSpPr txBox="1"/>
          <p:nvPr>
            <p:custDataLst>
              <p:tags r:id="rId13"/>
            </p:custDataLst>
          </p:nvPr>
        </p:nvSpPr>
        <p:spPr>
          <a:xfrm>
            <a:off x="486917" y="6056614"/>
            <a:ext cx="2990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1 szintű cégen kívüli kapcsolat</a:t>
            </a:r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>
            <p:custDataLst>
              <p:tags r:id="rId14"/>
            </p:custDataLst>
          </p:nvPr>
        </p:nvPicPr>
        <p:blipFill rotWithShape="1">
          <a:blip r:embed="rId24"/>
          <a:srcRect l="27728" t="36048" r="63760" b="47403"/>
          <a:stretch/>
        </p:blipFill>
        <p:spPr>
          <a:xfrm rot="15023005">
            <a:off x="3984653" y="5242077"/>
            <a:ext cx="1107584" cy="1210614"/>
          </a:xfrm>
          <a:prstGeom prst="rect">
            <a:avLst/>
          </a:prstGeom>
        </p:spPr>
      </p:pic>
      <p:sp>
        <p:nvSpPr>
          <p:cNvPr id="16" name="Freeform 29__"/>
          <p:cNvSpPr>
            <a:spLocks/>
          </p:cNvSpPr>
          <p:nvPr>
            <p:custDataLst>
              <p:tags r:id="rId15"/>
            </p:custDataLst>
          </p:nvPr>
        </p:nvSpPr>
        <p:spPr bwMode="gray">
          <a:xfrm>
            <a:off x="5678731" y="5402838"/>
            <a:ext cx="2271713" cy="646113"/>
          </a:xfrm>
          <a:custGeom>
            <a:avLst/>
            <a:gdLst>
              <a:gd name="T0" fmla="*/ 297 w 3884"/>
              <a:gd name="T1" fmla="*/ 1346 h 1600"/>
              <a:gd name="T2" fmla="*/ 2310 w 3884"/>
              <a:gd name="T3" fmla="*/ 1448 h 1600"/>
              <a:gd name="T4" fmla="*/ 3810 w 3884"/>
              <a:gd name="T5" fmla="*/ 884 h 1600"/>
              <a:gd name="T6" fmla="*/ 1945 w 3884"/>
              <a:gd name="T7" fmla="*/ 137 h 1600"/>
              <a:gd name="T8" fmla="*/ 74 w 3884"/>
              <a:gd name="T9" fmla="*/ 724 h 1600"/>
              <a:gd name="T10" fmla="*/ 781 w 3884"/>
              <a:gd name="T11" fmla="*/ 1072 h 1600"/>
              <a:gd name="T12" fmla="*/ 0 w 3884"/>
              <a:gd name="T13" fmla="*/ 724 h 1600"/>
              <a:gd name="T14" fmla="*/ 1951 w 3884"/>
              <a:gd name="T15" fmla="*/ 68 h 1600"/>
              <a:gd name="T16" fmla="*/ 3878 w 3884"/>
              <a:gd name="T17" fmla="*/ 884 h 1600"/>
              <a:gd name="T18" fmla="*/ 2276 w 3884"/>
              <a:gd name="T19" fmla="*/ 1523 h 1600"/>
              <a:gd name="T20" fmla="*/ 297 w 3884"/>
              <a:gd name="T21" fmla="*/ 1346 h 16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84"/>
              <a:gd name="T34" fmla="*/ 0 h 1600"/>
              <a:gd name="T35" fmla="*/ 3884 w 3884"/>
              <a:gd name="T36" fmla="*/ 1600 h 16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84" h="1600">
                <a:moveTo>
                  <a:pt x="297" y="1346"/>
                </a:moveTo>
                <a:cubicBezTo>
                  <a:pt x="918" y="1523"/>
                  <a:pt x="1726" y="1533"/>
                  <a:pt x="2310" y="1448"/>
                </a:cubicBezTo>
                <a:cubicBezTo>
                  <a:pt x="3125" y="1334"/>
                  <a:pt x="3798" y="1192"/>
                  <a:pt x="3810" y="884"/>
                </a:cubicBezTo>
                <a:cubicBezTo>
                  <a:pt x="3822" y="576"/>
                  <a:pt x="3114" y="204"/>
                  <a:pt x="1945" y="137"/>
                </a:cubicBezTo>
                <a:cubicBezTo>
                  <a:pt x="645" y="63"/>
                  <a:pt x="74" y="564"/>
                  <a:pt x="74" y="724"/>
                </a:cubicBezTo>
                <a:cubicBezTo>
                  <a:pt x="74" y="884"/>
                  <a:pt x="394" y="1032"/>
                  <a:pt x="781" y="1072"/>
                </a:cubicBezTo>
                <a:cubicBezTo>
                  <a:pt x="280" y="1135"/>
                  <a:pt x="0" y="912"/>
                  <a:pt x="0" y="724"/>
                </a:cubicBezTo>
                <a:cubicBezTo>
                  <a:pt x="0" y="536"/>
                  <a:pt x="473" y="0"/>
                  <a:pt x="1951" y="68"/>
                </a:cubicBezTo>
                <a:cubicBezTo>
                  <a:pt x="2863" y="110"/>
                  <a:pt x="3884" y="433"/>
                  <a:pt x="3878" y="884"/>
                </a:cubicBezTo>
                <a:cubicBezTo>
                  <a:pt x="3872" y="1335"/>
                  <a:pt x="2873" y="1446"/>
                  <a:pt x="2276" y="1523"/>
                </a:cubicBezTo>
                <a:cubicBezTo>
                  <a:pt x="1679" y="1600"/>
                  <a:pt x="553" y="1580"/>
                  <a:pt x="297" y="1346"/>
                </a:cubicBezTo>
                <a:close/>
              </a:path>
            </a:pathLst>
          </a:custGeom>
          <a:solidFill>
            <a:srgbClr val="C1001E"/>
          </a:solidFill>
          <a:ln w="12700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hu-HU" altLang="ko-KR" sz="2800" dirty="0" smtClean="0">
                <a:ea typeface="굴림" charset="-127"/>
              </a:rPr>
              <a:t>700 000</a:t>
            </a:r>
            <a:endParaRPr lang="en-US" altLang="ko-KR" sz="2800" dirty="0">
              <a:ea typeface="굴림" charset="-127"/>
            </a:endParaRPr>
          </a:p>
        </p:txBody>
      </p:sp>
      <p:sp>
        <p:nvSpPr>
          <p:cNvPr id="17" name="TextBox 16"/>
          <p:cNvSpPr txBox="1"/>
          <p:nvPr>
            <p:custDataLst>
              <p:tags r:id="rId16"/>
            </p:custDataLst>
          </p:nvPr>
        </p:nvSpPr>
        <p:spPr>
          <a:xfrm>
            <a:off x="5294542" y="6069853"/>
            <a:ext cx="2990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cégnél</a:t>
            </a:r>
            <a:endParaRPr lang="en-US" dirty="0"/>
          </a:p>
        </p:txBody>
      </p:sp>
      <p:pic>
        <p:nvPicPr>
          <p:cNvPr id="18" name="Picture 17"/>
          <p:cNvPicPr>
            <a:picLocks noChangeAspect="1"/>
          </p:cNvPicPr>
          <p:nvPr>
            <p:custDataLst>
              <p:tags r:id="rId17"/>
            </p:custDataLst>
          </p:nvPr>
        </p:nvPicPr>
        <p:blipFill rotWithShape="1">
          <a:blip r:embed="rId24"/>
          <a:srcRect l="27728" t="36048" r="63760" b="47403"/>
          <a:stretch/>
        </p:blipFill>
        <p:spPr>
          <a:xfrm rot="10535292">
            <a:off x="6797938" y="4056531"/>
            <a:ext cx="1107584" cy="1210614"/>
          </a:xfrm>
          <a:prstGeom prst="rect">
            <a:avLst/>
          </a:prstGeom>
        </p:spPr>
      </p:pic>
      <p:sp>
        <p:nvSpPr>
          <p:cNvPr id="19" name="Freeform 29___"/>
          <p:cNvSpPr>
            <a:spLocks/>
          </p:cNvSpPr>
          <p:nvPr>
            <p:custDataLst>
              <p:tags r:id="rId18"/>
            </p:custDataLst>
          </p:nvPr>
        </p:nvSpPr>
        <p:spPr bwMode="gray">
          <a:xfrm>
            <a:off x="6088780" y="3098113"/>
            <a:ext cx="2271713" cy="646113"/>
          </a:xfrm>
          <a:custGeom>
            <a:avLst/>
            <a:gdLst>
              <a:gd name="T0" fmla="*/ 297 w 3884"/>
              <a:gd name="T1" fmla="*/ 1346 h 1600"/>
              <a:gd name="T2" fmla="*/ 2310 w 3884"/>
              <a:gd name="T3" fmla="*/ 1448 h 1600"/>
              <a:gd name="T4" fmla="*/ 3810 w 3884"/>
              <a:gd name="T5" fmla="*/ 884 h 1600"/>
              <a:gd name="T6" fmla="*/ 1945 w 3884"/>
              <a:gd name="T7" fmla="*/ 137 h 1600"/>
              <a:gd name="T8" fmla="*/ 74 w 3884"/>
              <a:gd name="T9" fmla="*/ 724 h 1600"/>
              <a:gd name="T10" fmla="*/ 781 w 3884"/>
              <a:gd name="T11" fmla="*/ 1072 h 1600"/>
              <a:gd name="T12" fmla="*/ 0 w 3884"/>
              <a:gd name="T13" fmla="*/ 724 h 1600"/>
              <a:gd name="T14" fmla="*/ 1951 w 3884"/>
              <a:gd name="T15" fmla="*/ 68 h 1600"/>
              <a:gd name="T16" fmla="*/ 3878 w 3884"/>
              <a:gd name="T17" fmla="*/ 884 h 1600"/>
              <a:gd name="T18" fmla="*/ 2276 w 3884"/>
              <a:gd name="T19" fmla="*/ 1523 h 1600"/>
              <a:gd name="T20" fmla="*/ 297 w 3884"/>
              <a:gd name="T21" fmla="*/ 1346 h 16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84"/>
              <a:gd name="T34" fmla="*/ 0 h 1600"/>
              <a:gd name="T35" fmla="*/ 3884 w 3884"/>
              <a:gd name="T36" fmla="*/ 1600 h 16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84" h="1600">
                <a:moveTo>
                  <a:pt x="297" y="1346"/>
                </a:moveTo>
                <a:cubicBezTo>
                  <a:pt x="918" y="1523"/>
                  <a:pt x="1726" y="1533"/>
                  <a:pt x="2310" y="1448"/>
                </a:cubicBezTo>
                <a:cubicBezTo>
                  <a:pt x="3125" y="1334"/>
                  <a:pt x="3798" y="1192"/>
                  <a:pt x="3810" y="884"/>
                </a:cubicBezTo>
                <a:cubicBezTo>
                  <a:pt x="3822" y="576"/>
                  <a:pt x="3114" y="204"/>
                  <a:pt x="1945" y="137"/>
                </a:cubicBezTo>
                <a:cubicBezTo>
                  <a:pt x="645" y="63"/>
                  <a:pt x="74" y="564"/>
                  <a:pt x="74" y="724"/>
                </a:cubicBezTo>
                <a:cubicBezTo>
                  <a:pt x="74" y="884"/>
                  <a:pt x="394" y="1032"/>
                  <a:pt x="781" y="1072"/>
                </a:cubicBezTo>
                <a:cubicBezTo>
                  <a:pt x="280" y="1135"/>
                  <a:pt x="0" y="912"/>
                  <a:pt x="0" y="724"/>
                </a:cubicBezTo>
                <a:cubicBezTo>
                  <a:pt x="0" y="536"/>
                  <a:pt x="473" y="0"/>
                  <a:pt x="1951" y="68"/>
                </a:cubicBezTo>
                <a:cubicBezTo>
                  <a:pt x="2863" y="110"/>
                  <a:pt x="3884" y="433"/>
                  <a:pt x="3878" y="884"/>
                </a:cubicBezTo>
                <a:cubicBezTo>
                  <a:pt x="3872" y="1335"/>
                  <a:pt x="2873" y="1446"/>
                  <a:pt x="2276" y="1523"/>
                </a:cubicBezTo>
                <a:cubicBezTo>
                  <a:pt x="1679" y="1600"/>
                  <a:pt x="553" y="1580"/>
                  <a:pt x="297" y="1346"/>
                </a:cubicBezTo>
                <a:close/>
              </a:path>
            </a:pathLst>
          </a:custGeom>
          <a:solidFill>
            <a:srgbClr val="C1001E"/>
          </a:solidFill>
          <a:ln w="12700">
            <a:solidFill>
              <a:schemeClr val="accent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hu-HU" altLang="ko-KR" sz="2800" dirty="0" smtClean="0">
                <a:ea typeface="굴림" charset="-127"/>
              </a:rPr>
              <a:t>240 000</a:t>
            </a:r>
            <a:endParaRPr lang="en-US" altLang="ko-KR" sz="2800" dirty="0">
              <a:ea typeface="굴림" charset="-127"/>
            </a:endParaRPr>
          </a:p>
        </p:txBody>
      </p:sp>
      <p:sp>
        <p:nvSpPr>
          <p:cNvPr id="20" name="TextBox 19"/>
          <p:cNvSpPr txBox="1"/>
          <p:nvPr>
            <p:custDataLst>
              <p:tags r:id="rId19"/>
            </p:custDataLst>
          </p:nvPr>
        </p:nvSpPr>
        <p:spPr>
          <a:xfrm>
            <a:off x="5704591" y="3765128"/>
            <a:ext cx="2990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err="1" smtClean="0"/>
              <a:t>-en</a:t>
            </a:r>
            <a:r>
              <a:rPr lang="hu-HU" dirty="0" smtClean="0"/>
              <a:t> nézték meg a profiljukat</a:t>
            </a:r>
            <a:endParaRPr lang="en-US" dirty="0"/>
          </a:p>
        </p:txBody>
      </p:sp>
      <p:sp>
        <p:nvSpPr>
          <p:cNvPr id="21" name="TextBox 20"/>
          <p:cNvSpPr txBox="1"/>
          <p:nvPr>
            <p:custDataLst>
              <p:tags r:id="rId20"/>
            </p:custDataLst>
          </p:nvPr>
        </p:nvSpPr>
        <p:spPr>
          <a:xfrm>
            <a:off x="5729447" y="2696542"/>
            <a:ext cx="2990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Ahonnan</a:t>
            </a:r>
            <a:endParaRPr lang="en-US" dirty="0"/>
          </a:p>
        </p:txBody>
      </p:sp>
      <p:pic>
        <p:nvPicPr>
          <p:cNvPr id="2050" name="Picture 2" descr="cid:image001.png@01CAE530.464F8D50"/>
          <p:cNvPicPr>
            <a:picLocks noChangeAspect="1" noChangeArrowheads="1"/>
          </p:cNvPicPr>
          <p:nvPr>
            <p:custDataLst>
              <p:tags r:id="rId21"/>
            </p:custDataLst>
          </p:nvPr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785" y="417935"/>
            <a:ext cx="1587420" cy="440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42678601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000000"/>
                </a:solidFill>
              </a:rPr>
              <a:t>6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sz="900" smtClean="0">
                <a:solidFill>
                  <a:srgbClr val="000000"/>
                </a:solidFill>
              </a:rPr>
              <a:t>2014. november 20.            </a:t>
            </a:r>
            <a:endParaRPr lang="en-US" sz="90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/>
          </p:cNvPicPr>
          <p:nvPr>
            <p:custDataLst>
              <p:tags r:id="rId5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40004" y="449999"/>
            <a:ext cx="8064005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Fix </a:t>
            </a:r>
            <a:r>
              <a:rPr lang="hu-HU" sz="32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the</a:t>
            </a: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hu-HU" sz="32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basics</a:t>
            </a:r>
            <a:endParaRPr lang="en-US" sz="3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540004" y="1548003"/>
            <a:ext cx="8064005" cy="4608004"/>
          </a:xfrm>
          <a:ln w="0"/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/>
          <a:lstStyle/>
          <a:p>
            <a:r>
              <a:rPr lang="hu-HU" dirty="0" smtClean="0"/>
              <a:t>Profil</a:t>
            </a:r>
            <a:br>
              <a:rPr lang="hu-HU" dirty="0" smtClean="0"/>
            </a:br>
            <a:endParaRPr lang="hu-HU" dirty="0" smtClean="0"/>
          </a:p>
          <a:p>
            <a:pPr lvl="1"/>
            <a:r>
              <a:rPr lang="hu-HU" dirty="0" smtClean="0"/>
              <a:t>Nem álláskereső portál!</a:t>
            </a:r>
            <a:br>
              <a:rPr lang="hu-HU" dirty="0" smtClean="0"/>
            </a:br>
            <a:endParaRPr lang="hu-HU" dirty="0" smtClean="0"/>
          </a:p>
          <a:p>
            <a:pPr lvl="2"/>
            <a:r>
              <a:rPr lang="hu-HU" dirty="0" smtClean="0"/>
              <a:t>„123%-os kvóta teljesítés az elmúlt 3 év átlagában”</a:t>
            </a:r>
          </a:p>
          <a:p>
            <a:pPr lvl="2"/>
            <a:r>
              <a:rPr lang="hu-HU" dirty="0" smtClean="0"/>
              <a:t>„2013-as év legsikeresebb értékesítője”</a:t>
            </a:r>
          </a:p>
          <a:p>
            <a:pPr lvl="2"/>
            <a:endParaRPr lang="hu-HU" dirty="0"/>
          </a:p>
          <a:p>
            <a:pPr lvl="2"/>
            <a:endParaRPr lang="hu-HU" dirty="0" smtClean="0"/>
          </a:p>
          <a:p>
            <a:pPr lvl="2"/>
            <a:endParaRPr lang="hu-HU" dirty="0"/>
          </a:p>
          <a:p>
            <a:pPr lvl="2"/>
            <a:endParaRPr lang="hu-HU" dirty="0" smtClean="0"/>
          </a:p>
          <a:p>
            <a:pPr lvl="2"/>
            <a:r>
              <a:rPr lang="hu-HU" dirty="0" smtClean="0"/>
              <a:t>Ügyfeleim támogatása az alábbi problémák megoldásában:</a:t>
            </a:r>
            <a:br>
              <a:rPr lang="hu-HU" dirty="0" smtClean="0"/>
            </a:br>
            <a:r>
              <a:rPr lang="hu-HU" dirty="0" smtClean="0"/>
              <a:t>Költségmegtakarítás,</a:t>
            </a:r>
            <a:br>
              <a:rPr lang="hu-HU" dirty="0" smtClean="0"/>
            </a:br>
            <a:r>
              <a:rPr lang="hu-HU" dirty="0" smtClean="0"/>
              <a:t>Produktivitás növelése,</a:t>
            </a:r>
            <a:endParaRPr lang="hu-HU" dirty="0"/>
          </a:p>
          <a:p>
            <a:pPr lvl="2"/>
            <a:endParaRPr lang="hu-HU" dirty="0" smtClean="0"/>
          </a:p>
          <a:p>
            <a:pPr lvl="2"/>
            <a:r>
              <a:rPr lang="hu-HU" dirty="0" smtClean="0"/>
              <a:t>31 M EUR költségmegtakarítást értünk el ügyfeleimmel 2013-ban</a:t>
            </a:r>
          </a:p>
          <a:p>
            <a:pPr lvl="2"/>
            <a:r>
              <a:rPr lang="hu-HU" dirty="0" smtClean="0"/>
              <a:t>24%-al növeltük legnagyobb ügyfelem teljesítményét</a:t>
            </a:r>
            <a:br>
              <a:rPr lang="hu-HU" dirty="0" smtClean="0"/>
            </a:br>
            <a:r>
              <a:rPr lang="hu-HU" dirty="0" smtClean="0"/>
              <a:t>…</a:t>
            </a:r>
            <a:endParaRPr lang="hu-HU" dirty="0"/>
          </a:p>
        </p:txBody>
      </p:sp>
      <p:sp>
        <p:nvSpPr>
          <p:cNvPr id="7" name="Down Arrow 6"/>
          <p:cNvSpPr/>
          <p:nvPr>
            <p:custDataLst>
              <p:tags r:id="rId8"/>
            </p:custDataLst>
          </p:nvPr>
        </p:nvSpPr>
        <p:spPr>
          <a:xfrm>
            <a:off x="4217837" y="3117909"/>
            <a:ext cx="708338" cy="73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3972965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>
            <p:custDataLst>
              <p:tags r:id="rId3"/>
            </p:custDataLst>
          </p:nvPr>
        </p:nvSpPr>
        <p:spPr>
          <a:xfrm>
            <a:off x="0" y="0"/>
            <a:ext cx="9144001" cy="6858001"/>
          </a:xfrm>
          <a:custGeom>
            <a:avLst/>
            <a:gdLst/>
            <a:ahLst/>
            <a:cxnLst/>
            <a:rect l="0" t="0" r="0" b="0"/>
            <a:pathLst>
              <a:path w="9144001" h="6858001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FFFFFF"/>
                </a:solidFill>
              </a:rPr>
              <a:t>7</a:t>
            </a:r>
            <a:endParaRPr lang="en-US" sz="1200">
              <a:solidFill>
                <a:srgbClr val="FFFFFF"/>
              </a:solidFill>
            </a:endParaRPr>
          </a:p>
        </p:txBody>
      </p:sp>
      <p:sp>
        <p:nvSpPr>
          <p:cNvPr id="5" name="TextBox 4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sz="900" smtClean="0">
                <a:solidFill>
                  <a:srgbClr val="FFFFFF"/>
                </a:solidFill>
              </a:rPr>
              <a:t>2014. november 20.            </a:t>
            </a:r>
            <a:endParaRPr lang="en-US" sz="9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828002" y="2052002"/>
            <a:ext cx="7487996" cy="1619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>
            <a:normAutofit/>
          </a:bodyPr>
          <a:lstStyle/>
          <a:p>
            <a:pPr>
              <a:spcBef>
                <a:spcPts val="0"/>
              </a:spcBef>
            </a:pPr>
            <a:r>
              <a:rPr lang="hu-HU" sz="4800" dirty="0" smtClean="0">
                <a:solidFill>
                  <a:srgbClr val="FFFFFF"/>
                </a:solidFill>
                <a:latin typeface="Calibri" panose="020F0502020204030204" pitchFamily="34" charset="0"/>
              </a:rPr>
              <a:t>Haladó szint</a:t>
            </a:r>
            <a:endParaRPr lang="en-US" sz="48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2600179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000000"/>
                </a:solidFill>
              </a:rPr>
              <a:t>8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sz="900" smtClean="0">
                <a:solidFill>
                  <a:srgbClr val="000000"/>
                </a:solidFill>
              </a:rPr>
              <a:t>2014. november 20.            </a:t>
            </a:r>
            <a:endParaRPr lang="en-US" sz="90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/>
          </p:cNvPicPr>
          <p:nvPr>
            <p:custDataLst>
              <p:tags r:id="rId5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itle 1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40004" y="449999"/>
            <a:ext cx="8064005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Összeköttetés CRM rendszerünkkel</a:t>
            </a:r>
            <a:b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</a:br>
            <a:r>
              <a:rPr lang="hu-HU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LinkedIn a </a:t>
            </a:r>
            <a:r>
              <a:rPr lang="hu-HU" sz="22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Salesforce.com-ban</a:t>
            </a:r>
            <a:endParaRPr lang="en-US" sz="3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 Placeholder 2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540004" y="1548003"/>
            <a:ext cx="8064005" cy="4608004"/>
          </a:xfrm>
          <a:prstGeom prst="rect">
            <a:avLst/>
          </a:prstGeom>
          <a:ln w="0"/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/>
          <a:lstStyle>
            <a:lvl1pPr marL="215989" indent="-215989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Calibri" panose="020F0502020204030204" pitchFamily="34" charset="0"/>
              <a:buChar char="•"/>
              <a:defRPr sz="1800" b="0" i="0" u="none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31978" indent="-215989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Calibri" panose="020F0502020204030204" pitchFamily="34" charset="0"/>
              <a:buChar char="–"/>
              <a:defRPr sz="1800" b="0" i="0" u="none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647967" indent="-215989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defRPr sz="1800" b="0" i="0" u="none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863956" indent="-215989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Calibri" panose="020F0502020204030204" pitchFamily="34" charset="0"/>
              <a:buChar char="•"/>
              <a:defRPr sz="1800" b="0" i="0" u="none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079945" indent="-215989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Calibri" panose="020F0502020204030204" pitchFamily="34" charset="0"/>
              <a:buChar char="–"/>
              <a:defRPr sz="1800" b="0" i="0" u="none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hu-HU" dirty="0"/>
          </a:p>
        </p:txBody>
      </p:sp>
      <p:sp>
        <p:nvSpPr>
          <p:cNvPr id="9" name="Text Placeholder 2_"/>
          <p:cNvSpPr txBox="1">
            <a:spLocks/>
          </p:cNvSpPr>
          <p:nvPr>
            <p:custDataLst>
              <p:tags r:id="rId8"/>
            </p:custDataLst>
          </p:nvPr>
        </p:nvSpPr>
        <p:spPr>
          <a:xfrm>
            <a:off x="540004" y="1548003"/>
            <a:ext cx="8064005" cy="4608004"/>
          </a:xfrm>
          <a:prstGeom prst="rect">
            <a:avLst/>
          </a:prstGeom>
          <a:ln w="0"/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/>
          <a:lstStyle>
            <a:lvl1pPr marL="215989" indent="-215989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Calibri" panose="020F0502020204030204" pitchFamily="34" charset="0"/>
              <a:buChar char="•"/>
              <a:defRPr sz="1800" b="0" i="0" u="none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31978" indent="-215989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Calibri" panose="020F0502020204030204" pitchFamily="34" charset="0"/>
              <a:buChar char="–"/>
              <a:defRPr sz="1800" b="0" i="0" u="none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647967" indent="-215989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defRPr sz="1800" b="0" i="0" u="none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863956" indent="-215989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Calibri" panose="020F0502020204030204" pitchFamily="34" charset="0"/>
              <a:buChar char="•"/>
              <a:defRPr sz="1800" b="0" i="0" u="none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079945" indent="-215989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Calibri" panose="020F0502020204030204" pitchFamily="34" charset="0"/>
              <a:buChar char="–"/>
              <a:defRPr sz="1800" b="0" i="0" u="none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5989" lvl="1" indent="0">
              <a:buNone/>
            </a:pPr>
            <a:endParaRPr lang="hu-HU" dirty="0" smtClean="0"/>
          </a:p>
          <a:p>
            <a:pPr marL="215989" lvl="1" indent="0">
              <a:buNone/>
            </a:pPr>
            <a:endParaRPr lang="hu-HU" dirty="0" smtClean="0"/>
          </a:p>
          <a:p>
            <a:pPr marL="215989" lvl="1" indent="0">
              <a:buNone/>
            </a:pPr>
            <a:r>
              <a:rPr lang="hu-HU" dirty="0" smtClean="0"/>
              <a:t>Az információ mindig elérhető, egy rendszerben</a:t>
            </a:r>
          </a:p>
        </p:txBody>
      </p:sp>
      <p:pic>
        <p:nvPicPr>
          <p:cNvPr id="10" name="Picture 9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3"/>
          <a:srcRect b="54064"/>
          <a:stretch/>
        </p:blipFill>
        <p:spPr>
          <a:xfrm>
            <a:off x="25758" y="2807594"/>
            <a:ext cx="9075973" cy="2343956"/>
          </a:xfrm>
          <a:prstGeom prst="rect">
            <a:avLst/>
          </a:prstGeom>
        </p:spPr>
      </p:pic>
      <p:sp>
        <p:nvSpPr>
          <p:cNvPr id="11" name="Rectangle 10"/>
          <p:cNvSpPr/>
          <p:nvPr>
            <p:custDataLst>
              <p:tags r:id="rId10"/>
            </p:custDataLst>
          </p:nvPr>
        </p:nvSpPr>
        <p:spPr>
          <a:xfrm>
            <a:off x="3361386" y="3567448"/>
            <a:ext cx="528034" cy="22016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9115820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000000"/>
                </a:solidFill>
              </a:rPr>
              <a:t>9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sz="900" smtClean="0">
                <a:solidFill>
                  <a:srgbClr val="000000"/>
                </a:solidFill>
              </a:rPr>
              <a:t>2014. november 20.            </a:t>
            </a:r>
            <a:endParaRPr lang="en-US" sz="90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/>
          </p:cNvPicPr>
          <p:nvPr>
            <p:custDataLst>
              <p:tags r:id="rId5"/>
            </p:custDataLst>
          </p:nvPr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itle 1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40004" y="449999"/>
            <a:ext cx="8064005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Tartalommal támogatni a „Szakértő Partner”</a:t>
            </a:r>
            <a:r>
              <a:rPr lang="hu-HU" sz="32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-t</a:t>
            </a: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/>
            </a:r>
            <a:b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</a:br>
            <a:r>
              <a:rPr lang="hu-HU" sz="2200" dirty="0">
                <a:solidFill>
                  <a:srgbClr val="000000"/>
                </a:solidFill>
                <a:latin typeface="Calibri" panose="020F0502020204030204" pitchFamily="34" charset="0"/>
              </a:rPr>
              <a:t>	 </a:t>
            </a:r>
            <a:r>
              <a:rPr lang="hu-HU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     Marketing </a:t>
            </a:r>
            <a:r>
              <a:rPr lang="hu-HU" sz="22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Solutions</a:t>
            </a:r>
            <a:endParaRPr lang="en-US" sz="2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64" t="33428" r="8873" b="26384"/>
          <a:stretch/>
        </p:blipFill>
        <p:spPr>
          <a:xfrm>
            <a:off x="4739425" y="1494320"/>
            <a:ext cx="3972648" cy="2368097"/>
          </a:xfrm>
          <a:prstGeom prst="rect">
            <a:avLst/>
          </a:prstGeom>
        </p:spPr>
      </p:pic>
      <p:sp>
        <p:nvSpPr>
          <p:cNvPr id="9" name="TextBox 8"/>
          <p:cNvSpPr txBox="1"/>
          <p:nvPr>
            <p:custDataLst>
              <p:tags r:id="rId8"/>
            </p:custDataLst>
          </p:nvPr>
        </p:nvSpPr>
        <p:spPr>
          <a:xfrm>
            <a:off x="738886" y="1674254"/>
            <a:ext cx="378159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smtClean="0"/>
              <a:t>Céges oldal létrehozás</a:t>
            </a:r>
          </a:p>
          <a:p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Releváns párbeszédekhez csoportok alakítása</a:t>
            </a:r>
          </a:p>
          <a:p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err="1" smtClean="0"/>
              <a:t>Sponsored</a:t>
            </a:r>
            <a:r>
              <a:rPr lang="hu-HU" sz="1600" dirty="0" smtClean="0"/>
              <a:t> </a:t>
            </a:r>
            <a:r>
              <a:rPr lang="hu-HU" sz="1600" dirty="0" err="1" smtClean="0"/>
              <a:t>updates</a:t>
            </a:r>
            <a:endParaRPr lang="hu-HU" sz="1600" dirty="0" smtClean="0"/>
          </a:p>
          <a:p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Publikációk</a:t>
            </a:r>
          </a:p>
        </p:txBody>
      </p:sp>
      <p:pic>
        <p:nvPicPr>
          <p:cNvPr id="10" name="Picture 9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1" t="23149" r="65916" b="55818"/>
          <a:stretch/>
        </p:blipFill>
        <p:spPr>
          <a:xfrm>
            <a:off x="708335" y="3898739"/>
            <a:ext cx="1880316" cy="10272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>
            <p:custDataLst>
              <p:tags r:id="rId10"/>
            </p:custDataLst>
          </p:nvPr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56" t="20282" r="4930" b="58310"/>
          <a:stretch/>
        </p:blipFill>
        <p:spPr>
          <a:xfrm>
            <a:off x="2717440" y="3898739"/>
            <a:ext cx="1963543" cy="10866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>
            <p:custDataLst>
              <p:tags r:id="rId11"/>
            </p:custDataLst>
          </p:nvPr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1" t="19343" r="65915" b="59061"/>
          <a:stretch/>
        </p:blipFill>
        <p:spPr>
          <a:xfrm>
            <a:off x="671279" y="5129634"/>
            <a:ext cx="1917372" cy="1070377"/>
          </a:xfrm>
          <a:prstGeom prst="rect">
            <a:avLst/>
          </a:prstGeom>
        </p:spPr>
      </p:pic>
      <p:sp>
        <p:nvSpPr>
          <p:cNvPr id="18" name="TextBox 17"/>
          <p:cNvSpPr txBox="1"/>
          <p:nvPr>
            <p:custDataLst>
              <p:tags r:id="rId12"/>
            </p:custDataLst>
          </p:nvPr>
        </p:nvSpPr>
        <p:spPr>
          <a:xfrm>
            <a:off x="4809772" y="3898739"/>
            <a:ext cx="37815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1600" dirty="0" smtClean="0"/>
          </a:p>
          <a:p>
            <a:r>
              <a:rPr lang="hu-HU" sz="1600" dirty="0" smtClean="0"/>
              <a:t>Tartalom, amit megoszthat, </a:t>
            </a:r>
          </a:p>
          <a:p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err="1" smtClean="0"/>
              <a:t>kommentelhet</a:t>
            </a:r>
            <a:r>
              <a:rPr lang="hu-HU" sz="1600" dirty="0" smtClean="0"/>
              <a:t>, </a:t>
            </a:r>
            <a:br>
              <a:rPr lang="hu-HU" sz="1600" dirty="0" smtClean="0"/>
            </a:br>
            <a:r>
              <a:rPr lang="hu-HU" sz="1600" dirty="0" smtClean="0"/>
              <a:t/>
            </a:r>
            <a:br>
              <a:rPr lang="hu-HU" sz="1600" dirty="0" smtClean="0"/>
            </a:br>
            <a:r>
              <a:rPr lang="hu-HU" sz="1600" dirty="0" smtClean="0"/>
              <a:t>vagy akár ajánlhat ügyfeleinek</a:t>
            </a:r>
            <a:endParaRPr lang="en-US" sz="1600" dirty="0"/>
          </a:p>
        </p:txBody>
      </p:sp>
      <p:pic>
        <p:nvPicPr>
          <p:cNvPr id="1026" name="Picture 2" descr="cid:image001.png@01CAE530.464F8D50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18" y="876981"/>
            <a:ext cx="11334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>
            <p:custDataLst>
              <p:tags r:id="rId14"/>
            </p:custDataLst>
          </p:nvPr>
        </p:nvPicPr>
        <p:blipFill rotWithShape="1">
          <a:blip r:embed="rId22"/>
          <a:srcRect l="35617" t="21241" r="14658" b="15353"/>
          <a:stretch/>
        </p:blipFill>
        <p:spPr>
          <a:xfrm>
            <a:off x="2808243" y="4985361"/>
            <a:ext cx="1799420" cy="1290014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3365216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000000"/>
                </a:solidFill>
              </a:rPr>
              <a:t>10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sz="900" smtClean="0">
                <a:solidFill>
                  <a:srgbClr val="000000"/>
                </a:solidFill>
              </a:rPr>
              <a:t>2014. november 20.            </a:t>
            </a:r>
            <a:endParaRPr lang="en-US" sz="90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/>
          </p:cNvPicPr>
          <p:nvPr>
            <p:custDataLst>
              <p:tags r:id="rId5"/>
            </p:custDataLst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Oval 4"/>
          <p:cNvSpPr/>
          <p:nvPr>
            <p:custDataLst>
              <p:tags r:id="rId6"/>
            </p:custDataLst>
          </p:nvPr>
        </p:nvSpPr>
        <p:spPr>
          <a:xfrm>
            <a:off x="540004" y="1545464"/>
            <a:ext cx="2663780" cy="2588653"/>
          </a:xfrm>
          <a:prstGeom prst="ellips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>
            <p:custDataLst>
              <p:tags r:id="rId7"/>
            </p:custDataLst>
          </p:nvPr>
        </p:nvSpPr>
        <p:spPr>
          <a:xfrm>
            <a:off x="3351030" y="1545462"/>
            <a:ext cx="2676283" cy="2588655"/>
          </a:xfrm>
          <a:prstGeom prst="ellips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>
            <p:custDataLst>
              <p:tags r:id="rId8"/>
            </p:custDataLst>
          </p:nvPr>
        </p:nvSpPr>
        <p:spPr>
          <a:xfrm>
            <a:off x="6162056" y="1545463"/>
            <a:ext cx="2550017" cy="2588654"/>
          </a:xfrm>
          <a:prstGeom prst="ellips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>
            <p:custDataLst>
              <p:tags r:id="rId9"/>
            </p:custDataLst>
          </p:nvPr>
        </p:nvSpPr>
        <p:spPr>
          <a:xfrm>
            <a:off x="837126" y="2176529"/>
            <a:ext cx="19704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 nagybetűs </a:t>
            </a:r>
            <a:r>
              <a:rPr lang="hu-HU" sz="1600" dirty="0" smtClean="0"/>
              <a:t>döntéshozót keressük</a:t>
            </a:r>
            <a:endParaRPr lang="en-US" sz="1600" dirty="0"/>
          </a:p>
        </p:txBody>
      </p:sp>
      <p:sp>
        <p:nvSpPr>
          <p:cNvPr id="9" name="TextBox 8"/>
          <p:cNvSpPr txBox="1"/>
          <p:nvPr>
            <p:custDataLst>
              <p:tags r:id="rId10"/>
            </p:custDataLst>
          </p:nvPr>
        </p:nvSpPr>
        <p:spPr>
          <a:xfrm>
            <a:off x="3719847" y="2176529"/>
            <a:ext cx="1998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smtClean="0"/>
              <a:t>Az ügyféltől </a:t>
            </a:r>
            <a:r>
              <a:rPr lang="hu-H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kapott információból </a:t>
            </a:r>
            <a:r>
              <a:rPr lang="hu-HU" sz="1600" dirty="0" smtClean="0"/>
              <a:t>élünk</a:t>
            </a:r>
            <a:endParaRPr lang="en-US" sz="1600" dirty="0"/>
          </a:p>
        </p:txBody>
      </p:sp>
      <p:sp>
        <p:nvSpPr>
          <p:cNvPr id="10" name="TextBox 9"/>
          <p:cNvSpPr txBox="1"/>
          <p:nvPr>
            <p:custDataLst>
              <p:tags r:id="rId11"/>
            </p:custDataLst>
          </p:nvPr>
        </p:nvSpPr>
        <p:spPr>
          <a:xfrm>
            <a:off x="6387889" y="2176529"/>
            <a:ext cx="19833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Hideghívások</a:t>
            </a:r>
            <a:r>
              <a:rPr lang="hu-HU" sz="1600" dirty="0" smtClean="0"/>
              <a:t>, esetleg konferencián </a:t>
            </a:r>
            <a:r>
              <a:rPr lang="hu-H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ismeretlenek</a:t>
            </a:r>
            <a:r>
              <a:rPr lang="hu-HU" sz="1600" dirty="0" smtClean="0"/>
              <a:t> leszólítása?</a:t>
            </a:r>
            <a:endParaRPr lang="en-US" sz="1600" dirty="0"/>
          </a:p>
        </p:txBody>
      </p:sp>
      <p:sp>
        <p:nvSpPr>
          <p:cNvPr id="11" name="Title 1"/>
          <p:cNvSpPr txBox="1">
            <a:spLocks/>
          </p:cNvSpPr>
          <p:nvPr>
            <p:custDataLst>
              <p:tags r:id="rId12"/>
            </p:custDataLst>
          </p:nvPr>
        </p:nvSpPr>
        <p:spPr>
          <a:xfrm>
            <a:off x="540004" y="449999"/>
            <a:ext cx="8064005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Modern </a:t>
            </a:r>
            <a:r>
              <a:rPr lang="hu-HU" sz="32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sales</a:t>
            </a: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módszereket alkalmazunk?</a:t>
            </a:r>
            <a:r>
              <a:rPr lang="hu-HU" sz="2200" dirty="0">
                <a:solidFill>
                  <a:srgbClr val="000000"/>
                </a:solidFill>
                <a:latin typeface="Calibri" panose="020F0502020204030204" pitchFamily="34" charset="0"/>
              </a:rPr>
              <a:t>	 </a:t>
            </a:r>
            <a:r>
              <a:rPr lang="hu-HU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     		       </a:t>
            </a:r>
            <a:r>
              <a:rPr lang="hu-HU" sz="22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Sales</a:t>
            </a:r>
            <a:r>
              <a:rPr lang="hu-HU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Navigator</a:t>
            </a:r>
            <a:endParaRPr lang="en-US" sz="2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12" name="Picture 2" descr="cid:image001.png@01CAE530.464F8D50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18" y="876981"/>
            <a:ext cx="11334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>
            <p:custDataLst>
              <p:tags r:id="rId14"/>
            </p:custDataLst>
          </p:nvPr>
        </p:nvPicPr>
        <p:blipFill rotWithShape="1">
          <a:blip r:embed="rId20"/>
          <a:srcRect l="13231" t="7246" r="15065" b="8515"/>
          <a:stretch/>
        </p:blipFill>
        <p:spPr>
          <a:xfrm>
            <a:off x="675340" y="4221583"/>
            <a:ext cx="2393108" cy="15806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>
            <p:custDataLst>
              <p:tags r:id="rId15"/>
            </p:custDataLst>
          </p:nvPr>
        </p:nvPicPr>
        <p:blipFill rotWithShape="1">
          <a:blip r:embed="rId21"/>
          <a:srcRect l="13231" t="7653" r="38287" b="32952"/>
          <a:stretch/>
        </p:blipFill>
        <p:spPr>
          <a:xfrm>
            <a:off x="2789298" y="4500278"/>
            <a:ext cx="3121402" cy="21499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>
            <p:custDataLst>
              <p:tags r:id="rId16"/>
            </p:custDataLst>
          </p:nvPr>
        </p:nvPicPr>
        <p:blipFill rotWithShape="1">
          <a:blip r:embed="rId22"/>
          <a:srcRect l="13130" t="7291" r="15778" b="5934"/>
          <a:stretch/>
        </p:blipFill>
        <p:spPr>
          <a:xfrm>
            <a:off x="5511066" y="4236498"/>
            <a:ext cx="2693309" cy="1848274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5565820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000000"/>
                </a:solidFill>
              </a:rPr>
              <a:t>11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sz="900" smtClean="0">
                <a:solidFill>
                  <a:srgbClr val="000000"/>
                </a:solidFill>
              </a:rPr>
              <a:t>2014. november 20.            </a:t>
            </a:r>
            <a:endParaRPr lang="en-US" sz="90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/>
          </p:cNvPicPr>
          <p:nvPr>
            <p:custDataLst>
              <p:tags r:id="rId5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itle 1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40004" y="449999"/>
            <a:ext cx="8064005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Mindezek eredményeként</a:t>
            </a:r>
            <a:endParaRPr lang="en-US" sz="2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>
            <p:custDataLst>
              <p:tags r:id="rId7"/>
            </p:custDataLst>
          </p:nvPr>
        </p:nvSpPr>
        <p:spPr>
          <a:xfrm>
            <a:off x="539081" y="1678409"/>
            <a:ext cx="80649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/>
              <a:t>A jövőben nem Ők a Philipses </a:t>
            </a:r>
            <a:r>
              <a:rPr lang="hu-HU" dirty="0" err="1" smtClean="0"/>
              <a:t>Sales</a:t>
            </a:r>
            <a:r>
              <a:rPr lang="hu-HU" dirty="0" smtClean="0"/>
              <a:t>, hanem a </a:t>
            </a:r>
            <a:r>
              <a:rPr lang="hu-HU" dirty="0" err="1" smtClean="0"/>
              <a:t>Trusted</a:t>
            </a:r>
            <a:r>
              <a:rPr lang="hu-HU" dirty="0" smtClean="0"/>
              <a:t> </a:t>
            </a:r>
            <a:r>
              <a:rPr lang="hu-HU" dirty="0" err="1" smtClean="0"/>
              <a:t>Advisor</a:t>
            </a:r>
            <a:r>
              <a:rPr lang="hu-HU" dirty="0" smtClean="0"/>
              <a:t>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/>
              <a:t>Akik a terület szakértői,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/>
              <a:t>Saját </a:t>
            </a:r>
            <a:r>
              <a:rPr lang="hu-HU" dirty="0" err="1" smtClean="0"/>
              <a:t>brandjük</a:t>
            </a:r>
            <a:r>
              <a:rPr lang="hu-HU" dirty="0" smtClean="0"/>
              <a:t> van,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 smtClean="0"/>
              <a:t>Amiért felelnek, de a mi segítségünkkel tartják karban…</a:t>
            </a:r>
          </a:p>
        </p:txBody>
      </p:sp>
      <p:sp>
        <p:nvSpPr>
          <p:cNvPr id="8" name="Rectangle 7"/>
          <p:cNvSpPr/>
          <p:nvPr>
            <p:custDataLst>
              <p:tags r:id="rId8"/>
            </p:custDataLst>
          </p:nvPr>
        </p:nvSpPr>
        <p:spPr>
          <a:xfrm>
            <a:off x="520390" y="4680225"/>
            <a:ext cx="810324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Mindenki boldog…, vagy mégsem?</a:t>
            </a:r>
            <a:endParaRPr lang="en-US" sz="4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5943435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000000"/>
                </a:solidFill>
              </a:rPr>
              <a:t>12</a:t>
            </a: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sz="900" smtClean="0">
                <a:solidFill>
                  <a:srgbClr val="000000"/>
                </a:solidFill>
              </a:rPr>
              <a:t>2014. november 20.            </a:t>
            </a:r>
            <a:endParaRPr lang="en-US" sz="90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/>
          </p:cNvPicPr>
          <p:nvPr>
            <p:custDataLst>
              <p:tags r:id="rId4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itle 1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40004" y="449999"/>
            <a:ext cx="8064005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Minden korábbinál komplexebb HR feladat</a:t>
            </a:r>
            <a:r>
              <a:rPr lang="hu-HU" sz="2200" dirty="0">
                <a:solidFill>
                  <a:srgbClr val="000000"/>
                </a:solidFill>
                <a:latin typeface="Calibri" panose="020F0502020204030204" pitchFamily="34" charset="0"/>
              </a:rPr>
              <a:t>	 </a:t>
            </a:r>
            <a:r>
              <a:rPr lang="hu-HU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     	        </a:t>
            </a:r>
            <a:r>
              <a:rPr lang="hu-HU" sz="22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Talent</a:t>
            </a:r>
            <a:r>
              <a:rPr lang="hu-HU" sz="2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hu-HU" sz="22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Solutions</a:t>
            </a:r>
            <a:endParaRPr lang="en-US" sz="2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12" name="Picture 2" descr="cid:image001.png@01CAE530.464F8D50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34" y="876981"/>
            <a:ext cx="11334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3"/>
          <a:srcRect l="12288" t="13512" r="13871" b="13953"/>
          <a:stretch/>
        </p:blipFill>
        <p:spPr>
          <a:xfrm>
            <a:off x="486918" y="2905316"/>
            <a:ext cx="3879745" cy="2142701"/>
          </a:xfrm>
          <a:prstGeom prst="rect">
            <a:avLst/>
          </a:prstGeom>
        </p:spPr>
      </p:pic>
      <p:sp>
        <p:nvSpPr>
          <p:cNvPr id="17" name="TextBox 16"/>
          <p:cNvSpPr txBox="1"/>
          <p:nvPr>
            <p:custDataLst>
              <p:tags r:id="rId8"/>
            </p:custDataLst>
          </p:nvPr>
        </p:nvSpPr>
        <p:spPr>
          <a:xfrm>
            <a:off x="540004" y="1658055"/>
            <a:ext cx="753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Motiváltan tartani, </a:t>
            </a:r>
            <a:r>
              <a:rPr lang="hu-HU" b="1" dirty="0" smtClean="0">
                <a:solidFill>
                  <a:schemeClr val="accent1">
                    <a:lumMod val="75000"/>
                  </a:schemeClr>
                </a:solidFill>
              </a:rPr>
              <a:t>megtartani</a:t>
            </a:r>
            <a:r>
              <a:rPr lang="hu-H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dirty="0" smtClean="0"/>
              <a:t>őket, ha mégsem sikerül, </a:t>
            </a:r>
            <a:r>
              <a:rPr lang="hu-HU" b="1" dirty="0" smtClean="0">
                <a:solidFill>
                  <a:schemeClr val="accent1">
                    <a:lumMod val="75000"/>
                  </a:schemeClr>
                </a:solidFill>
              </a:rPr>
              <a:t>újakat toborozni</a:t>
            </a:r>
            <a:endParaRPr lang="hu-H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>
            <p:custDataLst>
              <p:tags r:id="rId9"/>
            </p:custDataLst>
          </p:nvPr>
        </p:nvSpPr>
        <p:spPr>
          <a:xfrm>
            <a:off x="4932609" y="2418234"/>
            <a:ext cx="347729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/>
              <a:t>Career</a:t>
            </a:r>
            <a:r>
              <a:rPr lang="hu-HU" dirty="0" smtClean="0"/>
              <a:t> site elengedhetetlen a mai céges </a:t>
            </a:r>
            <a:r>
              <a:rPr lang="hu-HU" dirty="0" err="1" smtClean="0"/>
              <a:t>brandhez</a:t>
            </a:r>
            <a:endParaRPr lang="hu-HU" dirty="0" smtClean="0"/>
          </a:p>
          <a:p>
            <a:endParaRPr lang="hu-HU" dirty="0"/>
          </a:p>
          <a:p>
            <a:r>
              <a:rPr lang="hu-HU" dirty="0" err="1" smtClean="0"/>
              <a:t>Recruiter</a:t>
            </a:r>
            <a:r>
              <a:rPr lang="hu-HU" dirty="0" smtClean="0"/>
              <a:t> hozzáférés a </a:t>
            </a:r>
            <a:r>
              <a:rPr lang="hu-HU" dirty="0" err="1" smtClean="0"/>
              <a:t>LinkedIn-hez</a:t>
            </a:r>
            <a:endParaRPr lang="hu-HU" dirty="0" smtClean="0"/>
          </a:p>
          <a:p>
            <a:endParaRPr lang="hu-HU" dirty="0"/>
          </a:p>
          <a:p>
            <a:r>
              <a:rPr lang="hu-HU" dirty="0" smtClean="0"/>
              <a:t>Egyedi, szponzorált álláshirdetések</a:t>
            </a:r>
          </a:p>
          <a:p>
            <a:endParaRPr lang="hu-HU" dirty="0"/>
          </a:p>
          <a:p>
            <a:r>
              <a:rPr lang="hu-HU" dirty="0" smtClean="0"/>
              <a:t>Célzott hirdetések</a:t>
            </a:r>
          </a:p>
          <a:p>
            <a:endParaRPr lang="hu-HU" dirty="0"/>
          </a:p>
          <a:p>
            <a:endParaRPr lang="hu-HU" dirty="0" smtClean="0"/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7121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/>
          </p:cNvPicPr>
          <p:nvPr>
            <p:custDataLst>
              <p:tags r:id="rId3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065" y="6425946"/>
            <a:ext cx="1080008" cy="198628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234950" y="6466078"/>
            <a:ext cx="503936" cy="18415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>
            <a:noAutofit/>
          </a:bodyPr>
          <a:lstStyle/>
          <a:p>
            <a:r>
              <a:rPr lang="en-US" sz="1200" smtClean="0">
                <a:solidFill>
                  <a:srgbClr val="FFFFFF"/>
                </a:solidFill>
              </a:rPr>
              <a:t>13</a:t>
            </a:r>
            <a:endParaRPr lang="en-US" sz="120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40004" y="6502400"/>
            <a:ext cx="4536478" cy="139700"/>
          </a:xfrm>
          <a:prstGeom prst="rect">
            <a:avLst/>
          </a:prstGeom>
          <a:noFill/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vert="horz" wrap="square" lIns="0" tIns="0" rIns="0" bIns="0" rtlCol="0" anchor="t">
            <a:noAutofit/>
          </a:bodyPr>
          <a:lstStyle/>
          <a:p>
            <a:r>
              <a:rPr lang="en-US" sz="900" dirty="0" smtClean="0">
                <a:solidFill>
                  <a:srgbClr val="FFFFFF"/>
                </a:solidFill>
              </a:rPr>
              <a:t>2014. </a:t>
            </a:r>
            <a:r>
              <a:rPr lang="en-US" sz="900" dirty="0" err="1" smtClean="0">
                <a:solidFill>
                  <a:srgbClr val="FFFFFF"/>
                </a:solidFill>
              </a:rPr>
              <a:t>november</a:t>
            </a:r>
            <a:r>
              <a:rPr lang="en-US" sz="900" dirty="0" smtClean="0">
                <a:solidFill>
                  <a:srgbClr val="FFFFFF"/>
                </a:solidFill>
              </a:rPr>
              <a:t> 20.            </a:t>
            </a:r>
            <a:endParaRPr lang="en-US" sz="90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3996004" y="449999"/>
            <a:ext cx="4608004" cy="1007999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spcBef>
                <a:spcPts val="0"/>
              </a:spcBef>
            </a:pPr>
            <a:r>
              <a:rPr lang="hu-HU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Digitális transzformáció</a:t>
            </a:r>
            <a:endParaRPr lang="en-US" sz="3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7"/>
            </p:custDataLst>
          </p:nvPr>
        </p:nvSpPr>
        <p:spPr>
          <a:xfrm>
            <a:off x="3996004" y="1548003"/>
            <a:ext cx="4608004" cy="4608004"/>
          </a:xfrm>
          <a:ln w="0"/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  <p:txBody>
          <a:bodyPr wrap="square" lIns="0" tIns="0" rIns="0" bIns="0"/>
          <a:lstStyle/>
          <a:p>
            <a:endParaRPr lang="hu-HU" dirty="0" smtClean="0">
              <a:solidFill>
                <a:srgbClr val="000000"/>
              </a:solidFill>
            </a:endParaRPr>
          </a:p>
          <a:p>
            <a:endParaRPr lang="hu-HU" dirty="0">
              <a:solidFill>
                <a:srgbClr val="000000"/>
              </a:solidFill>
            </a:endParaRPr>
          </a:p>
          <a:p>
            <a:r>
              <a:rPr lang="hu-HU" dirty="0" smtClean="0">
                <a:solidFill>
                  <a:srgbClr val="000000"/>
                </a:solidFill>
              </a:rPr>
              <a:t>Nem más, mint a folyamat, ami </a:t>
            </a:r>
            <a:r>
              <a:rPr lang="hu-HU" b="1" dirty="0" smtClean="0">
                <a:solidFill>
                  <a:schemeClr val="accent1">
                    <a:lumMod val="75000"/>
                  </a:schemeClr>
                </a:solidFill>
              </a:rPr>
              <a:t>teljesen elmossa</a:t>
            </a:r>
            <a:r>
              <a:rPr lang="hu-HU" dirty="0" smtClean="0">
                <a:solidFill>
                  <a:srgbClr val="000000"/>
                </a:solidFill>
              </a:rPr>
              <a:t> a klasszikus </a:t>
            </a:r>
            <a:r>
              <a:rPr lang="hu-HU" b="1" dirty="0" smtClean="0">
                <a:solidFill>
                  <a:schemeClr val="accent1">
                    <a:lumMod val="75000"/>
                  </a:schemeClr>
                </a:solidFill>
              </a:rPr>
              <a:t>silókat</a:t>
            </a:r>
            <a:r>
              <a:rPr lang="hu-H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hu-HU" dirty="0" smtClean="0">
                <a:solidFill>
                  <a:srgbClr val="000000"/>
                </a:solidFill>
              </a:rPr>
              <a:t>a cégen belül; </a:t>
            </a:r>
          </a:p>
          <a:p>
            <a:endParaRPr lang="hu-HU" dirty="0"/>
          </a:p>
          <a:p>
            <a:r>
              <a:rPr lang="hu-HU" b="1" dirty="0" smtClean="0">
                <a:solidFill>
                  <a:schemeClr val="accent1">
                    <a:lumMod val="75000"/>
                  </a:schemeClr>
                </a:solidFill>
              </a:rPr>
              <a:t>Mindenki</a:t>
            </a:r>
            <a:r>
              <a:rPr lang="hu-HU" dirty="0" smtClean="0"/>
              <a:t> </a:t>
            </a:r>
            <a:r>
              <a:rPr lang="hu-HU" b="1" dirty="0" smtClean="0">
                <a:solidFill>
                  <a:schemeClr val="accent1">
                    <a:lumMod val="75000"/>
                  </a:schemeClr>
                </a:solidFill>
              </a:rPr>
              <a:t>Marketinges, PR-os, HR-es és Értékesítő egyben</a:t>
            </a:r>
          </a:p>
        </p:txBody>
      </p:sp>
      <p:pic>
        <p:nvPicPr>
          <p:cNvPr id="14" name="Picture 2" descr="cid:image001.png@01CAE530.464F8D50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42" y="875763"/>
            <a:ext cx="2099575" cy="582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86" y="1780992"/>
            <a:ext cx="1547943" cy="121755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734" y="3452577"/>
            <a:ext cx="664911" cy="7203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>
            <p:custDataLst>
              <p:tags r:id="rId11"/>
            </p:custDataLst>
          </p:nvPr>
        </p:nvPicPr>
        <p:blipFill rotWithShape="1">
          <a:blip r:embed="rId18"/>
          <a:srcRect l="12089" t="7526" r="78012" b="82087"/>
          <a:stretch/>
        </p:blipFill>
        <p:spPr>
          <a:xfrm>
            <a:off x="1510382" y="3452577"/>
            <a:ext cx="1287887" cy="7598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734" y="4480653"/>
            <a:ext cx="1862646" cy="1043082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39003403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>
            <p:custDataLst>
              <p:tags r:id="rId3"/>
            </p:custDataLst>
          </p:nvPr>
        </p:nvSpPr>
        <p:spPr>
          <a:xfrm>
            <a:off x="0" y="0"/>
            <a:ext cx="9144001" cy="6858001"/>
          </a:xfrm>
          <a:custGeom>
            <a:avLst/>
            <a:gdLst/>
            <a:ahLst/>
            <a:cxnLst/>
            <a:rect l="0" t="0" r="0" b="0"/>
            <a:pathLst>
              <a:path w="9144001" h="6858001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9144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/>
          </p:cNvPicPr>
          <p:nvPr>
            <p:custDataLst>
              <p:tags r:id="rId4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511" y="2457005"/>
            <a:ext cx="1528989" cy="1944002"/>
          </a:xfrm>
          <a:prstGeom prst="rect">
            <a:avLst/>
          </a:prstGeom>
          <a:ln w="0"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TVC end frame preview_white brand line long">
            <a:hlinkClick r:id="" action="ppaction://media"/>
          </p:cNvPr>
          <p:cNvPicPr>
            <a:picLocks noChangeAspect="1"/>
          </p:cNvPicPr>
          <p:nvPr>
            <a:videoFile r:link="rId6"/>
            <p:custDataLst>
              <p:tags r:id="rId7"/>
            </p:custDataLst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8503007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LI" val="1"/>
  <p:tag name="LAYOUTLANGUAGE" val="1033"/>
  <p:tag name="CFG.CUSTOMERVERSION" val="6"/>
  <p:tag name="CONFIG" val="Default"/>
  <p:tag name="CFG.VERSION" val="1"/>
  <p:tag name="CFG.LAYOUTID" val="Presentation"/>
  <p:tag name="CFG.LAYOUT" val="Default"/>
  <p:tag name="MAPNAME" val="Map1"/>
  <p:tag name="LICENSEKEY" val="6c64627f-c5d4-423c-8804-6e663357a7fe"/>
  <p:tag name="ML_1" val="Phi"/>
  <p:tag name="ML_LAYOUT_RESOURCE" val="PHI_PRESENT4_3.MCR"/>
  <p:tag name="FIELD.ADDINFO.COMBOINDEX" val="0"/>
  <p:tag name="FIELD.DOCUMENTTYPE.CONTENT" val="CSTPresentation"/>
  <p:tag name="FIELD.DOCUMENTTYPE.VALUE" val="CSTPresentation"/>
  <p:tag name="FIELD.DOCUMENTTYPE.COMBOINDEX" val="0"/>
  <p:tag name="FIELDS.INITIALIZED" val="1"/>
  <p:tag name="FIELD.AUTHOR.CONTENT" val="Robert Byssz"/>
  <p:tag name="FIELD.AUTHOR.VALUE" val="Robert Byssz"/>
  <p:tag name="FIELD.AUTHOR.COMBOINDEX" val="-2"/>
  <p:tag name="FIELD.DIVISION.COMBOINDEX" val="-2"/>
  <p:tag name="FIELD.DATE.COMBOINDEX" val="-2"/>
  <p:tag name="TITLEMASTERMASTERNAME" val="TitleSlide"/>
  <p:tag name="TITLEMASTERSHAPESETGROUPCLASSNAME" val="ShapeSetGroup2"/>
  <p:tag name="TITLEMASTERCOLORSETGROUPCLASSNAME" val="ColorSetGroupLight"/>
  <p:tag name="TITLEMASTERFONTSETGROUPCLASSNAME" val="FontSetGroup1"/>
  <p:tag name="TITLEMASTERSTYLESETGROUPCLASSNAME" val="StyleSetGroup1"/>
  <p:tag name="TITLEMASTERMODIFIED" val="1"/>
  <p:tag name="SLIDEMASTERMASTERNAME" val="Slide"/>
  <p:tag name="SLIDEMASTERSHAPESETGROUPCLASSNAME" val="ShapeSetGroup2"/>
  <p:tag name="SLIDEMASTERCOLORSETGROUPCLASSNAME" val="ColorSetGroupLight"/>
  <p:tag name="SLIDEMASTERFONTSETGROUPCLASSNAME" val="FontSetGroup1"/>
  <p:tag name="SLIDEMASTERSTYLESETGROUPCLASSNAME" val="StyleSetGroup1"/>
  <p:tag name="SLIDEMASTERMODIFIED" val="1"/>
  <p:tag name="FIELD.DATE.CONTENT" val="2014. november 20."/>
  <p:tag name="FIELD.DATE.VALUE" val="2014. november 20."/>
  <p:tag name="ML_UFSOK" val="de1de2de3de5de6de7de8de9e10e11e12e13e14e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TextSlideTextFontC"/>
  <p:tag name="FONTSETCLASSNAME" val="FontSet1"/>
  <p:tag name="COLORS" val="-2;-2;-2;-2;-2;-2"/>
  <p:tag name="COLORSETCLASSNAME" val="ColorSet1"/>
  <p:tag name="MLI" val="1"/>
  <p:tag name="SHAPESETGROUPCLASSNAME" val="ShapeSetGroup2"/>
  <p:tag name="SHAPESETCLASSNAME" val="Slide"/>
  <p:tag name="COLORSETGROUPCLASSNAME" val="ColorSetGroupLight"/>
  <p:tag name="FONTSETGROUPCLASSNAME" val="FontSetGroup1"/>
  <p:tag name="SHAPECLASSNAME" val="LargeTextBox"/>
  <p:tag name="SHAPECLASSPROTECTIONTYPE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SlideColor;-2"/>
  <p:tag name="COLORSETCLASSNAME" val="ColorSet1"/>
  <p:tag name="MLI" val="1"/>
  <p:tag name="SHAPESETGROUPCLASSNAME" val="ShapeSetGroup2"/>
  <p:tag name="SHAPESETCLASSNAME" val="Slide"/>
  <p:tag name="COLORSETGROUPCLASSNAME" val="ColorSetGroupLight"/>
  <p:tag name="FONTSETGROUPCLASSNAME" val="FontSetGroup1"/>
  <p:tag name="SHAPECLASSNAME" val="HiddenFooter"/>
  <p:tag name="SHAPECLASSPROTECTIONTYPE" val="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SlideColor;-2"/>
  <p:tag name="COLORSETCLASSNAME" val="ColorSet1"/>
  <p:tag name="MLI" val="1"/>
  <p:tag name="SHAPESETGROUPCLASSNAME" val="ShapeSetGroup2"/>
  <p:tag name="SHAPESETCLASSNAME" val="Slide"/>
  <p:tag name="COLORSETGROUPCLASSNAME" val="ColorSetGroupLight"/>
  <p:tag name="FONTSETGROUPCLASSNAME" val="FontSetGroup1"/>
  <p:tag name="SHAPECLASSNAME" val="HiddenPageNumber"/>
  <p:tag name="SHAPECLASSPROTECTIONTYPE" val="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SlideColor;-2"/>
  <p:tag name="COLORSETCLASSNAME" val="ColorSet1"/>
  <p:tag name="MLI" val="1"/>
  <p:tag name="SHAPESETGROUPCLASSNAME" val="ShapeSetGroup2"/>
  <p:tag name="SHAPESETCLASSNAME" val="Slide"/>
  <p:tag name="COLORSETGROUPCLASSNAME" val="ColorSetGroupLight"/>
  <p:tag name="FONTSETGROUPCLASSNAME" val="FontSetGroup1"/>
  <p:tag name="SHAPECLASSNAME" val="HiddenDate"/>
  <p:tag name="SHAPECLASSPROTECTIONTYPE" val="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TitleSlideTitleFontC"/>
  <p:tag name="FONTSETCLASSNAME" val="FontSet1"/>
  <p:tag name="COLORS" val="-2;-2;-2;-2;TitleSlideTitleFontColorLight;-2"/>
  <p:tag name="COLORSETCLASSNAME" val="ColorSet1"/>
  <p:tag name="MLI" val="1"/>
  <p:tag name="SHAPESETGROUPCLASSNAME" val="ShapeSetGroup2"/>
  <p:tag name="SHAPESETCLASSNAME" val="TitleSlide"/>
  <p:tag name="COLORSETGROUPCLASSNAME" val="ColorSetGroupLight"/>
  <p:tag name="FONTSETGROUPCLASSNAME" val="FontSetGroup1"/>
  <p:tag name="SHAPECLASSNAME" val="TitleOnTitleSlide"/>
  <p:tag name="SHAPECLASSPROTECTIONTYPE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SlideColor;-2"/>
  <p:tag name="COLORSETCLASSNAME" val="ColorSet1"/>
  <p:tag name="MLI" val="1"/>
  <p:tag name="SHAPESETGROUPCLASSNAME" val="ShapeSetGroup2"/>
  <p:tag name="SHAPESETCLASSNAME" val="TitleSlide"/>
  <p:tag name="COLORSETGROUPCLASSNAME" val="ColorSetGroupLight"/>
  <p:tag name="FONTSETGROUPCLASSNAME" val="FontSetGroup1"/>
  <p:tag name="SHAPECLASSNAME" val="HiddenSubtitle"/>
  <p:tag name="SHAPECLASSPROTECTIONTYPE" val="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SlideColor;-2"/>
  <p:tag name="COLORSETCLASSNAME" val="ColorSet1"/>
  <p:tag name="MLI" val="1"/>
  <p:tag name="SHAPESETGROUPCLASSNAME" val="ShapeSetGroup2"/>
  <p:tag name="SHAPESETCLASSNAME" val="TitleSlide"/>
  <p:tag name="COLORSETGROUPCLASSNAME" val="ColorSetGroupLight"/>
  <p:tag name="FONTSETGROUPCLASSNAME" val="FontSetGroup1"/>
  <p:tag name="SHAPECLASSNAME" val="HiddenFooter"/>
  <p:tag name="SHAPECLASSPROTECTIONTYPE" val="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SlideColor;-2"/>
  <p:tag name="COLORSETCLASSNAME" val="ColorSet1"/>
  <p:tag name="MLI" val="1"/>
  <p:tag name="SHAPESETGROUPCLASSNAME" val="ShapeSetGroup2"/>
  <p:tag name="SHAPESETCLASSNAME" val="TitleSlide"/>
  <p:tag name="COLORSETGROUPCLASSNAME" val="ColorSetGroupLight"/>
  <p:tag name="FONTSETGROUPCLASSNAME" val="FontSetGroup1"/>
  <p:tag name="SHAPECLASSNAME" val="HiddenPageNumber"/>
  <p:tag name="SHAPECLASSPROTECTIONTYPE" val="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SlideColor;-2"/>
  <p:tag name="COLORSETCLASSNAME" val="ColorSet1"/>
  <p:tag name="MLI" val="1"/>
  <p:tag name="SHAPESETGROUPCLASSNAME" val="ShapeSetGroup2"/>
  <p:tag name="SHAPESETCLASSNAME" val="TitleSlide"/>
  <p:tag name="COLORSETGROUPCLASSNAME" val="ColorSetGroupLight"/>
  <p:tag name="FONTSETGROUPCLASSNAME" val="FontSetGroup1"/>
  <p:tag name="SHAPECLASSNAME" val="HiddenDate"/>
  <p:tag name="SHAPECLASSPROTECTIONTYPE" val="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PICTURE 3_SHAPECLASSPROTECTIONTYPE" val="31"/>
  <p:tag name="PICTURE 4_SHAPECLASSPROTECTIONTYPE" val="31"/>
  <p:tag name="TEXTBOX 5_SHAPECLASSPROTECTIONTYPE" val="63"/>
  <p:tag name="TEXTBOX 6_SHAPECLASSPROTECTIONTYPE" val="63"/>
  <p:tag name="TEXTBOX 7_SHAPECLASSPROTECTIONTYPE" val="63"/>
  <p:tag name="TITLE 1_SHAPECLASSPROTECTIONTYPE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CLASSNAME" val="CustFormImg001RoundSingleCornerRectangle"/>
  <p:tag name="SHAPECLASSPROTECTIONTYPE" val="27"/>
  <p:tag name="SHAPESETCLASSNAME" val="TITLE"/>
  <p:tag name="MLI" val="1"/>
  <p:tag name="COLORS" val="PhilColorsBlue3;Scheme5;-2;-2;-1;-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TitleSlideAuthorFontC"/>
  <p:tag name="FONTSETCLASSNAME" val="FontSet1"/>
  <p:tag name="COLORS" val="-2;-2;-2;-2;TitleSlideTextFontColorLight;-2"/>
  <p:tag name="COLORSETCLASSNAME" val="ColorSet1"/>
  <p:tag name="SCRIPT" val="1"/>
  <p:tag name="FIELDS" val="AUTHOR;"/>
  <p:tag name="MLI" val="1"/>
  <p:tag name="SHAPESETGROUPCLASSNAME" val="ShapeSetGroup2"/>
  <p:tag name="SHAPESETCLASSNAME" val="TITLE"/>
  <p:tag name="COLORSETGROUPCLASSNAME" val="ColorSetGroupLight"/>
  <p:tag name="FONTSETGROUPCLASSNAME" val="FontSetGroup1"/>
  <p:tag name="SHAPECLASSNAME" val="Author"/>
  <p:tag name="SHAPECLASSPROTECTIONTYPE" val="6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TitleSlideTextFontC"/>
  <p:tag name="FONTSETCLASSNAME" val="FontSet1"/>
  <p:tag name="COLORS" val="-2;-2;-2;-2;TitleSlideTextFontColorLight;-2"/>
  <p:tag name="COLORSETCLASSNAME" val="ColorSet1"/>
  <p:tag name="SCRIPT" val="1"/>
  <p:tag name="FIELDS" val="DIVISION;"/>
  <p:tag name="MLI" val="1"/>
  <p:tag name="SHAPESETGROUPCLASSNAME" val="ShapeSetGroup2"/>
  <p:tag name="SHAPESETCLASSNAME" val="TITLE"/>
  <p:tag name="COLORSETGROUPCLASSNAME" val="ColorSetGroupLight"/>
  <p:tag name="FONTSETGROUPCLASSNAME" val="FontSetGroup1"/>
  <p:tag name="SHAPECLASSNAME" val="Division"/>
  <p:tag name="SHAPECLASSPROTECTIONTYPE" val="6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TitleSlideTextFontC"/>
  <p:tag name="FONTSETCLASSNAME" val="FontSet1"/>
  <p:tag name="COLORS" val="-2;-2;-2;-2;TitleSlideTextFontColorLight;-2"/>
  <p:tag name="COLORSETCLASSNAME" val="ColorSet1"/>
  <p:tag name="SCRIPT" val="1"/>
  <p:tag name="FIELDS" val="DATE;"/>
  <p:tag name="MLI" val="1"/>
  <p:tag name="SHAPESETGROUPCLASSNAME" val="ShapeSetGroup2"/>
  <p:tag name="SHAPESETCLASSNAME" val="TITLE"/>
  <p:tag name="COLORSETGROUPCLASSNAME" val="ColorSetGroupLight"/>
  <p:tag name="FONTSETGROUPCLASSNAME" val="FontSetGroup1"/>
  <p:tag name="SHAPECLASSNAME" val="Date"/>
  <p:tag name="SHAPECLASSPROTECTIONTYPE" val="6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"/>
  <p:tag name="COLORSETGROUPCLASSNAME" val="ColorSetGroupLight"/>
  <p:tag name="FONTSETGROUPCLASSNAME" val="FontSetGroup1"/>
  <p:tag name="SHAPECLASSNAME" val="PhilipsLogoLarge"/>
  <p:tag name="SHAPECLASSFILE" val="PHGMCWORDMARK2008$C.emf"/>
  <p:tag name="SHAPECLASSPROTECTIONTYPE" val="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"/>
  <p:tag name="COLORSETGROUPCLASSNAME" val="ColorSetGroupLight"/>
  <p:tag name="FONTSETGROUPCLASSNAME" val="FontSetGroup1"/>
  <p:tag name="SHAPECLASSNAME" val="InnovationYou"/>
  <p:tag name="SHAPECLASSFILE" val="PHINNOVATION$C.emf"/>
  <p:tag name="SHAPECLASSPROTECTIONTYPE" val="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TitleSlideTitleFontC"/>
  <p:tag name="FONTSETCLASSNAME" val="FontSet1"/>
  <p:tag name="COLORSETCLASSNAME" val="ColorSet1"/>
  <p:tag name="MLI" val="1"/>
  <p:tag name="SHAPESETGROUPCLASSNAME" val="ShapeSetGroup2"/>
  <p:tag name="SHAPESETCLASSNAME" val="TITLE"/>
  <p:tag name="COLORSETGROUPCLASSNAME" val="ColorSetGroupLight"/>
  <p:tag name="FONTSETGROUPCLASSNAME" val="FontSetGroup1"/>
  <p:tag name="SHAPECLASSNAME" val="TitleOnTitleSlide"/>
  <p:tag name="SHAPECLASSPROTECTIONTYPE" val="3"/>
  <p:tag name="COLORS" val="-2;-2;-2;-2;TitleSlideTitleFontColorLight;-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FOURCONTENT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CONTENT PLACEHOLDER 11_SHAPECLASSPROTECTIONTYPE" val="3"/>
  <p:tag name="CONTENT PLACEHOLDER 12_SHAPECLASSPROTECTIONTYPE" val="3"/>
  <p:tag name="CONTENT PLACEHOLDER 13_SHAPECLASSPROTECTIONTYPE" val="3"/>
  <p:tag name="CONTENT PLACEHOLDER 14_SHAPECLASSPROTECTIONTYPE" val="3"/>
  <p:tag name="PICTURE 10_SHAPECLASSPROTECTIONTYPE" val="31"/>
  <p:tag name="TEXTBOX 15_SHAPECLASSPROTECTIONTYPE" val="63"/>
  <p:tag name="TEXTBOX 16_SHAPECLASSPROTECTIONTYPE" val="63"/>
  <p:tag name="TITLE 1_SHAPECLASSPROTECTIONTYPE" val="3"/>
  <p:tag name="CONTENT PLACEHOLDER 18_SHAPECLASSPROTECTIONTYPE" val="3"/>
  <p:tag name="CONTENT PLACEHOLDER 25_SHAPECLASSPROTECTIONTYPE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FOURCONTENT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Dark;-2"/>
  <p:tag name="COLORSETCLASSNAME" val="ColorSet1"/>
  <p:tag name="SCRIPT" val="1"/>
  <p:tag name="MLI" val="1"/>
  <p:tag name="SHAPESETGROUPCLASSNAME" val="ShapeSetGroup2"/>
  <p:tag name="SHAPESETCLASSNAME" val="TITLEFOURCONTENT"/>
  <p:tag name="COLORSETGROUPCLASSNAME" val="ColorSetGroupLight"/>
  <p:tag name="FONTSETGROUPCLASSNAME" val="FontSetGroup1"/>
  <p:tag name="SHAPECLASSNAME" val="PageNumber"/>
  <p:tag name="SHAPECLASSPROTECTIONTYPE" val="6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Dark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FOURCONTENT"/>
  <p:tag name="COLORSETGROUPCLASSNAME" val="ColorSetGroupLight"/>
  <p:tag name="FONTSETGROUPCLASSNAME" val="FontSetGroup1"/>
  <p:tag name="SHAPECLASSNAME" val="AdditonalInformations"/>
  <p:tag name="SHAPECLASSPROTECTIONTYPE" val="6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FOURCONTENT"/>
  <p:tag name="COLORSETGROUPCLASSNAME" val="ColorSetGroupLight"/>
  <p:tag name="FONTSETGROUPCLASSNAME" val="FontSetGroup1"/>
  <p:tag name="SHAPECLASSNAME" val="TitleOnSlide04"/>
  <p:tag name="SHAPECLASSPROTECTIONTYPE" val="3"/>
  <p:tag name="COLORS" val="-2;-2;-2;-2;-1;-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TEXTCONTENT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CONTENT PLACEHOLDER 6_SHAPECLASSPROTECTIONTYPE" val="3"/>
  <p:tag name="PICTURE 5_SHAPECLASSPROTECTIONTYPE" val="31"/>
  <p:tag name="TEXTBOX 7_SHAPECLASSPROTECTIONTYPE" val="63"/>
  <p:tag name="TEXTBOX 8_SHAPECLASSPROTECTIONTYPE" val="63"/>
  <p:tag name="TEXT PLACEHOLDER 2_SHAPECLASSPROTECTIONTYPE" val="3"/>
  <p:tag name="TITLE 1_SHAPECLASSPROTECTIONTYPE" val="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TEXTCONTENT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Dark;-2"/>
  <p:tag name="COLORSETCLASSNAME" val="ColorSet1"/>
  <p:tag name="SCRIPT" val="1"/>
  <p:tag name="MLI" val="1"/>
  <p:tag name="SHAPESETGROUPCLASSNAME" val="ShapeSetGroup2"/>
  <p:tag name="SHAPESETCLASSNAME" val="TITLETEXTCONTENT"/>
  <p:tag name="COLORSETGROUPCLASSNAME" val="ColorSetGroupLight"/>
  <p:tag name="FONTSETGROUPCLASSNAME" val="FontSetGroup1"/>
  <p:tag name="SHAPECLASSNAME" val="PageNumber"/>
  <p:tag name="SHAPECLASSPROTECTIONTYPE" val="6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Dark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TEXTCONTENT"/>
  <p:tag name="COLORSETGROUPCLASSNAME" val="ColorSetGroupLight"/>
  <p:tag name="FONTSETGROUPCLASSNAME" val="FontSetGroup1"/>
  <p:tag name="SHAPECLASSNAME" val="AdditonalInformations"/>
  <p:tag name="SHAPECLASSPROTECTIONTYPE" val="6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TEXTCONTENT"/>
  <p:tag name="COLORSETGROUPCLASSNAME" val="ColorSetGroupLight"/>
  <p:tag name="FONTSETGROUPCLASSNAME" val="FontSetGroup1"/>
  <p:tag name="SHAPECLASSNAME" val="TitleOnSlide05"/>
  <p:tag name="SHAPECLASSPROTECTIONTYPE" val="3"/>
  <p:tag name="COLORS" val="-2;-2;-2;-2;-1;-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L_1" val="Phi"/>
  <p:tag name="ML_LAYOUT_RESOURCE" val="PHI_PRESENT4_3.MCR"/>
  <p:tag name="FIELDS.INITIALIZED" val="1"/>
  <p:tag name="SHAPESETGROUPCLASSNAME" val="ShapeSetGroup2"/>
  <p:tag name="SHAPESETCLASSNAME" val="TITLECONTENT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PICTURE 3_SHAPECLASSPROTECTIONTYPE" val="31"/>
  <p:tag name="TEXTBOX 4_SHAPECLASSPROTECTIONTYPE" val="63"/>
  <p:tag name="TEXTBOX 5_SHAPECLASSPROTECTIONTYPE" val="63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Dark;-2"/>
  <p:tag name="COLORSETCLASSNAME" val="ColorSet1"/>
  <p:tag name="SCRIPT" val="1"/>
  <p:tag name="MLI" val="1"/>
  <p:tag name="SHAPESETGROUPCLASSNAME" val="ShapeSetGroup2"/>
  <p:tag name="SHAPESETCLASSNAME" val="TITLECONTENT"/>
  <p:tag name="COLORSETGROUPCLASSNAME" val="ColorSetGroupLight"/>
  <p:tag name="FONTSETGROUPCLASSNAME" val="FontSetGroup1"/>
  <p:tag name="SHAPECLASSNAME" val="PageNumber"/>
  <p:tag name="SHAPECLASSPROTECTIONTYPE" val="63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Dark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CONTENT"/>
  <p:tag name="COLORSETGROUPCLASSNAME" val="ColorSetGroupLight"/>
  <p:tag name="FONTSETGROUPCLASSNAME" val="FontSetGroup1"/>
  <p:tag name="SHAPECLASSNAME" val="AdditonalInformations"/>
  <p:tag name="SHAPECLASSPROTECTIONTYPE" val="6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CONTENT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WVzNjVmCEmA93aoiUN1_Q"/>
  <p:tag name="COLORSETCLASSNAME" val="ColorSet1"/>
  <p:tag name="COLORS" val="-2;-2;-2;-2;-1;-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Scheme1;Scheme1;-2;-2;-1;Scheme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TEXTCONTENT"/>
  <p:tag name="COLORSETGROUPCLASSNAME" val="ColorSetGroupLight"/>
  <p:tag name="FONTSETGROUPCLASSNAME" val="FontSetGroup1"/>
  <p:tag name="SHAPECLASSNAME" val="TitleOnSlide05"/>
  <p:tag name="SHAPECLASSPROTECTIONTYPE" val="3"/>
  <p:tag name="COLORS" val="-2;-2;-2;-2;-1;-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BLANK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PICTURE 1_SHAPECLASSPROTECTIONTYPE" val="31"/>
  <p:tag name="TEXTBOX 2_SHAPECLASSPROTECTIONTYPE" val="63"/>
  <p:tag name="TEXTBOX 3_SHAPECLASSPROTECTIONTYPE" val="6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Dark;-2"/>
  <p:tag name="COLORSETCLASSNAME" val="ColorSet1"/>
  <p:tag name="SCRIPT" val="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ageNumber"/>
  <p:tag name="SHAPECLASSPROTECTIONTYPE" val="6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Dark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AdditonalInformations"/>
  <p:tag name="SHAPECLASSPROTECTIONTYPE" val="6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1;Scheme1;Scheme5;Scheme1;-1;-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TEXTCONTENT"/>
  <p:tag name="COLORSETGROUPCLASSNAME" val="ColorSetGroupLight"/>
  <p:tag name="FONTSETGROUPCLASSNAME" val="FontSetGroup1"/>
  <p:tag name="SHAPECLASSNAME" val="TitleOnSlide05"/>
  <p:tag name="SHAPECLASSPROTECTIONTYPE" val="3"/>
  <p:tag name="COLORS" val="-2;-2;-2;-2;-1;-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1;Scheme1;Scheme5;Scheme1;-1;-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1;Scheme1;Scheme5;Scheme1;-1;-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1;Scheme1;Scheme5;Scheme1;-1;-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TEXT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PICTURE 3_SHAPECLASSPROTECTIONTYPE" val="31"/>
  <p:tag name="TEXTBOX 4_SHAPECLASSPROTECTIONTYPE" val="63"/>
  <p:tag name="TEXTBOX 5_SHAPECLASSPROTECTIONTYPE" val="63"/>
  <p:tag name="TEXT PLACEHOLDER 2_SHAPECLASSPROTECTIONTYPE" val="3"/>
  <p:tag name="TITLE 1_SHAPECLASSPROTECTIONTYPE" val="3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Dark;-2"/>
  <p:tag name="COLORSETCLASSNAME" val="ColorSet1"/>
  <p:tag name="SCRIPT" val="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PageNumber"/>
  <p:tag name="SHAPECLASSPROTECTIONTYPE" val="63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Dark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AdditonalInformations"/>
  <p:tag name="SHAPECLASSPROTECTIONTYPE" val="63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TitleOnSlide02"/>
  <p:tag name="SHAPECLASSPROTECTIONTYPE" val="3"/>
  <p:tag name="COLORS" val="-2;-2;-2;-2;-1;-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TextSlideTextFontC"/>
  <p:tag name="FONTSETCLASSNAME" val="FontSet1"/>
  <p:tag name="COLORSETCLASSNAME" val="ColorSet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LargeTextBox"/>
  <p:tag name="SHAPECLASSPROTECTIONTYPE" val="3"/>
  <p:tag name="COLORS" val="-2;-2;-2;-2;-1;-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Scheme5;Scheme1;-1;Scheme1;-1;-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COLORSLIDE01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TEXTBOX 4_SHAPECLASSPROTECTIONTYPE" val="63"/>
  <p:tag name="TEXTBOX 5_SHAPECLASSPROTECTIONTYPE" val="63"/>
  <p:tag name="TITLE 1_SHAPECLASSPROTECTIONTYPE" val="3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CLASSNAME" val="CustFormCol001Rectangle"/>
  <p:tag name="SHAPECLASSPROTECTIONTYPE" val="27"/>
  <p:tag name="SHAPESETCLASSNAME" val="COLORSLIDE01"/>
  <p:tag name="MLI" val="1"/>
  <p:tag name="COLORS" val="Scheme1;Scheme1;-2;-2;-1;-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Light;-2"/>
  <p:tag name="COLORSETCLASSNAME" val="ColorSet1"/>
  <p:tag name="SCRIPT" val="1"/>
  <p:tag name="MLI" val="1"/>
  <p:tag name="SHAPESETGROUPCLASSNAME" val="ShapeSetGroup2"/>
  <p:tag name="SHAPESETCLASSNAME" val="COLORSLIDE01"/>
  <p:tag name="COLORSETGROUPCLASSNAME" val="ColorSetGroupLight"/>
  <p:tag name="FONTSETGROUPCLASSNAME" val="FontSetGroup1"/>
  <p:tag name="SHAPECLASSNAME" val="PageNoWhiteG1S3"/>
  <p:tag name="SHAPECLASSPROTECTIONTYPE" val="63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Light;-2"/>
  <p:tag name="COLORSETCLASSNAME" val="ColorSet1"/>
  <p:tag name="SCRIPT" val="1"/>
  <p:tag name="FIELDS" val="DATE;DIVISION;ADDINFO;"/>
  <p:tag name="MLI" val="1"/>
  <p:tag name="SHAPESETGROUPCLASSNAME" val="ShapeSetGroup2"/>
  <p:tag name="SHAPESETCLASSNAME" val="COLORSLIDE01"/>
  <p:tag name="COLORSETGROUPCLASSNAME" val="ColorSetGroupLight"/>
  <p:tag name="FONTSETGROUPCLASSNAME" val="FontSetGroup1"/>
  <p:tag name="SHAPECLASSNAME" val="FLineInfo1WhiteG1S3"/>
  <p:tag name="SHAPECLASSPROTECTIONTYPE" val="63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ectionSlideTitleFontC"/>
  <p:tag name="FONTSETCLASSNAME" val="FontSet1"/>
  <p:tag name="COLORSETCLASSNAME" val="ColorSet1"/>
  <p:tag name="MLI" val="1"/>
  <p:tag name="SHAPESETGROUPCLASSNAME" val="ShapeSetGroup2"/>
  <p:tag name="SHAPESETCLASSNAME" val="COLORSLIDE01"/>
  <p:tag name="COLORSETGROUPCLASSNAME" val="ColorSetGroupLight"/>
  <p:tag name="FONTSETGROUPCLASSNAME" val="FontSetGroup1"/>
  <p:tag name="SHAPECLASSNAME" val="Impact3G1S5"/>
  <p:tag name="SHAPECLASSPROTECTIONTYPE" val="3"/>
  <p:tag name="COLORS" val="-2;-2;-2;-2;-1;-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BLANK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PICTURE 1_SHAPECLASSPROTECTIONTYPE" val="31"/>
  <p:tag name="TEXTBOX 2_SHAPECLASSPROTECTIONTYPE" val="63"/>
  <p:tag name="TEXTBOX 3_SHAPECLASSPROTECTIONTYPE" val="63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Dark;-2"/>
  <p:tag name="COLORSETCLASSNAME" val="ColorSet1"/>
  <p:tag name="SCRIPT" val="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ageNumber"/>
  <p:tag name="SHAPECLASSPROTECTIONTYPE" val="63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Dark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AdditonalInformations"/>
  <p:tag name="SHAPECLASSPROTECTIONTYPE" val="63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TitleOnSlide02"/>
  <p:tag name="SHAPECLASSPROTECTIONTYPE" val="3"/>
  <p:tag name="COLORS" val="-2;-2;-2;-2;-1;-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TextSlideTextFontC"/>
  <p:tag name="FONTSETCLASSNAME" val="FontSet1"/>
  <p:tag name="COLORSETCLASSNAME" val="ColorSet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LargeTextBox"/>
  <p:tag name="SHAPECLASSPROTECTIONTYPE" val="3"/>
  <p:tag name="COLORS" val="-2;-2;-2;-2;-1;-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TextSlideTextFontC"/>
  <p:tag name="FONTSETCLASSNAME" val="FontSet1"/>
  <p:tag name="COLORSETCLASSNAME" val="ColorSet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LargeTextBox"/>
  <p:tag name="SHAPECLASSPROTECTIONTYPE" val="3"/>
  <p:tag name="COLORS" val="-2;-2;-2;-2;-1;-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Scheme1;Scheme1;Scheme1;Scheme1;-1;-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BLANK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PICTURE 1_SHAPECLASSPROTECTIONTYPE" val="31"/>
  <p:tag name="TEXTBOX 2_SHAPECLASSPROTECTIONTYPE" val="63"/>
  <p:tag name="TEXTBOX 3_SHAPECLASSPROTECTIONTYPE" val="63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Dark;-2"/>
  <p:tag name="COLORSETCLASSNAME" val="ColorSet1"/>
  <p:tag name="SCRIPT" val="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ageNumber"/>
  <p:tag name="SHAPECLASSPROTECTIONTYPE" val="63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Dark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AdditonalInformations"/>
  <p:tag name="SHAPECLASSPROTECTIONTYPE" val="63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TitleOnSlide02"/>
  <p:tag name="SHAPECLASSPROTECTIONTYPE" val="3"/>
  <p:tag name="COLORS" val="-2;-2;-2;-2;-1;-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BLANK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PICTURE 1_SHAPECLASSPROTECTIONTYPE" val="31"/>
  <p:tag name="TEXTBOX 2_SHAPECLASSPROTECTIONTYPE" val="63"/>
  <p:tag name="TEXTBOX 3_SHAPECLASSPROTECTIONTYPE" val="63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Dark;-2"/>
  <p:tag name="COLORSETCLASSNAME" val="ColorSet1"/>
  <p:tag name="SCRIPT" val="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ageNumber"/>
  <p:tag name="SHAPECLASSPROTECTIONTYPE" val="63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Dark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AdditonalInformations"/>
  <p:tag name="SHAPECLASSPROTECTIONTYPE" val="63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Scheme1;Scheme1;-1;Scheme1;-1;-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Scheme1;Scheme1;-1;Scheme1;-1;-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Scheme1;Scheme1;-1;Scheme1;-1;-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3;-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3;-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3;-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TitleOnSlide02"/>
  <p:tag name="SHAPECLASSPROTECTIONTYPE" val="3"/>
  <p:tag name="COLORS" val="-2;-2;-2;-2;-1;-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BLANK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PICTURE 1_SHAPECLASSPROTECTIONTYPE" val="31"/>
  <p:tag name="TEXTBOX 2_SHAPECLASSPROTECTIONTYPE" val="63"/>
  <p:tag name="TEXTBOX 3_SHAPECLASSPROTECTIONTYPE" val="63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Dark;-2"/>
  <p:tag name="COLORSETCLASSNAME" val="ColorSet1"/>
  <p:tag name="SCRIPT" val="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ageNumber"/>
  <p:tag name="SHAPECLASSPROTECTIONTYPE" val="63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Dark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AdditonalInformations"/>
  <p:tag name="SHAPECLASSPROTECTIONTYPE" val="63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TitleOnSlide02"/>
  <p:tag name="SHAPECLASSPROTECTIONTYPE" val="3"/>
  <p:tag name="COLORS" val="-2;-2;-2;-2;-1;-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BLANK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PICTURE 1_SHAPECLASSPROTECTIONTYPE" val="31"/>
  <p:tag name="TEXTBOX 2_SHAPECLASSPROTECTIONTYPE" val="63"/>
  <p:tag name="TEXTBOX 3_SHAPECLASSPROTECTIONTYPE" val="6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Dark;-2"/>
  <p:tag name="COLORSETCLASSNAME" val="ColorSet1"/>
  <p:tag name="SCRIPT" val="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ageNumber"/>
  <p:tag name="SHAPECLASSPROTECTIONTYPE" val="6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Dark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AdditonalInformations"/>
  <p:tag name="SHAPECLASSPROTECTIONTYPE" val="63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BLANK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TEXT"/>
  <p:tag name="COLORSETGROUPCLASSNAME" val="ColorSetGroupLight"/>
  <p:tag name="FONTSETGROUPCLASSNAME" val="FontSetGroup1"/>
  <p:tag name="SHAPECLASSNAME" val="TitleOnSlide02"/>
  <p:tag name="SHAPECLASSPROTECTIONTYPE" val="3"/>
  <p:tag name="COLORS" val="-2;-2;-2;-2;-1;-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3;-2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TITLECONTENTTEXT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CONTENT PLACEHOLDER 6_SHAPECLASSPROTECTIONTYPE" val="3"/>
  <p:tag name="PICTURE 5_SHAPECLASSPROTECTIONTYPE" val="31"/>
  <p:tag name="TEXTBOX 7_SHAPECLASSPROTECTIONTYPE" val="63"/>
  <p:tag name="TEXTBOX 8_SHAPECLASSPROTECTIONTYPE" val="63"/>
  <p:tag name="TITLE 1_SHAPECLASSPROTECTIONTYPE" val="3"/>
  <p:tag name="TEXT PLACEHOLDER 3_SHAPECLASSPROTECTIONTYPE" val="3"/>
  <p:tag name="CONTENT PLACEHOLDER 10_SHAPECLASSPROTECTIONTYPE" val="3"/>
  <p:tag name="CONTENT PLACEHOLDER 12_SHAPECLASSPROTECTIONTYPE" val="3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TITLECONTENTTEXT"/>
  <p:tag name="COLORSETGROUPCLASSNAME" val="ColorSetGroupLight"/>
  <p:tag name="FONTSETGROUPCLASSNAME" val="FontSetGroup1"/>
  <p:tag name="SHAPECLASSNAME" val="PhilipsLogo"/>
  <p:tag name="SHAPECLASSFILE" val="PHGMCWORDMARK2008$C.emf"/>
  <p:tag name="SHAPECLASSPROTECTIONTYPE" val="3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PageNumberFontC"/>
  <p:tag name="FONTSETCLASSNAME" val="FontSet1"/>
  <p:tag name="COLORS" val="-2;-2;-2;-2;SlidePageNoFontColorLight;-2"/>
  <p:tag name="COLORSETCLASSNAME" val="ColorSet1"/>
  <p:tag name="SCRIPT" val="1"/>
  <p:tag name="MLI" val="1"/>
  <p:tag name="SHAPESETGROUPCLASSNAME" val="ShapeSetGroup2"/>
  <p:tag name="SHAPESETCLASSNAME" val="TITLECONTENTTEXT"/>
  <p:tag name="COLORSETGROUPCLASSNAME" val="ColorSetGroupLight"/>
  <p:tag name="FONTSETGROUPCLASSNAME" val="FontSetGroup1"/>
  <p:tag name="SHAPECLASSNAME" val="PageNoWhiteG1S3"/>
  <p:tag name="SHAPECLASSPROTECTIONTYPE" val="6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FooterFontC"/>
  <p:tag name="FONTSETCLASSNAME" val="FontSet1"/>
  <p:tag name="COLORS" val="-2;-2;-2;-2;SlideFooterFontColorLight;-2"/>
  <p:tag name="COLORSETCLASSNAME" val="ColorSet1"/>
  <p:tag name="SCRIPT" val="1"/>
  <p:tag name="FIELDS" val="DATE;DIVISION;ADDINFO;"/>
  <p:tag name="MLI" val="1"/>
  <p:tag name="SHAPESETGROUPCLASSNAME" val="ShapeSetGroup2"/>
  <p:tag name="SHAPESETCLASSNAME" val="TITLECONTENTTEXT"/>
  <p:tag name="COLORSETGROUPCLASSNAME" val="ColorSetGroupLight"/>
  <p:tag name="FONTSETGROUPCLASSNAME" val="FontSetGroup1"/>
  <p:tag name="SHAPECLASSNAME" val="FLineInfo1WhiteG1S3"/>
  <p:tag name="SHAPECLASSPROTECTIONTYPE" val="6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C"/>
  <p:tag name="FONTSETCLASSNAME" val="FontSet1"/>
  <p:tag name="COLORSETCLASSNAME" val="ColorSet1"/>
  <p:tag name="MLI" val="1"/>
  <p:tag name="SHAPESETGROUPCLASSNAME" val="ShapeSetGroup2"/>
  <p:tag name="SHAPESETCLASSNAME" val="TITLECONTENTTEXT"/>
  <p:tag name="COLORSETGROUPCLASSNAME" val="ColorSetGroupLight"/>
  <p:tag name="FONTSETGROUPCLASSNAME" val="FontSetGroup1"/>
  <p:tag name="SHAPECLASSNAME" val="TitleSubTitleRightOnG3"/>
  <p:tag name="SHAPECLASSPROTECTIONTYPE" val="3"/>
  <p:tag name="COLORS" val="-2;-2;-2;-2;-1;-2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TextSlideTextFontC"/>
  <p:tag name="FONTSETCLASSNAME" val="FontSet1"/>
  <p:tag name="COLORSETCLASSNAME" val="ColorSet1"/>
  <p:tag name="MLI" val="1"/>
  <p:tag name="SHAPESETGROUPCLASSNAME" val="ShapeSetGroup2"/>
  <p:tag name="SHAPESETCLASSNAME" val="TITLECONTENTTEXT"/>
  <p:tag name="COLORSETGROUPCLASSNAME" val="ColorSetGroupLight"/>
  <p:tag name="FONTSETGROUPCLASSNAME" val="FontSetGroup1"/>
  <p:tag name="SHAPECLASSNAME" val="TextBigRightG3S1"/>
  <p:tag name="SHAPECLASSPROTECTIONTYPE" val="3"/>
  <p:tag name="COLORS" val="-2;-2;-2;-2;-3;-2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ELDS.INITIALIZED" val="1"/>
  <p:tag name="ML_1" val="Phi"/>
  <p:tag name="ML_LAYOUT_RESOURCE" val="PHI_PRESENT4_3.MCR"/>
  <p:tag name="SHAPESETGROUPCLASSNAME" val="ShapeSetGroup2"/>
  <p:tag name="SHAPESETCLASSNAME" val="ENDSLIDE"/>
  <p:tag name="COLORSETGROUPCLASSNAME" val="ColorSetGroupLight"/>
  <p:tag name="COLORSETCLASSNAME" val="ColorSet1"/>
  <p:tag name="FONTSETGROUPCLASSNAME" val="FontSetGroup1"/>
  <p:tag name="STYLESETGROUPCLASSNAME" val="StyleSetGroup1"/>
  <p:tag name="MAPNAME" val="Map1"/>
  <p:tag name="CFG.LAYOUT" val="Default"/>
  <p:tag name="MLI" val="1"/>
  <p:tag name="PICTURE 3_SHAPECLASSPROTECTIONTYPE" val="3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CLASSNAME" val="CustFormEnd001Rectangle"/>
  <p:tag name="SHAPECLASSPROTECTIONTYPE" val="27"/>
  <p:tag name="SHAPESETCLASSNAME" val="ENDSLIDE"/>
  <p:tag name="MLI" val="1"/>
  <p:tag name="COLORS" val="Scheme1;Scheme1;-2;-2;-1;-2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" val="-2;-2;-2;-2;-2;-2"/>
  <p:tag name="COLORSETCLASSNAME" val="ColorSet1"/>
  <p:tag name="MLI" val="1"/>
  <p:tag name="SHAPESETGROUPCLASSNAME" val="ShapeSetGroup2"/>
  <p:tag name="SHAPESETCLASSNAME" val="ENDSLIDE"/>
  <p:tag name="COLORSETGROUPCLASSNAME" val="ColorSetGroupLight"/>
  <p:tag name="FONTSETGROUPCLASSNAME" val="FontSetGroup1"/>
  <p:tag name="SHAPECLASSNAME" val="PhilipsShieldWihte"/>
  <p:tag name="SHAPECLASSFILE" val="PHSHIELDWIHTE2013$C.emf"/>
  <p:tag name="SHAPECLASSPROTECTIONTYPE" val="3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00000"/>
    </a:dk2>
    <a:lt2>
      <a:srgbClr val="CCCEDB"/>
    </a:lt2>
    <a:accent1>
      <a:srgbClr val="0089C4"/>
    </a:accent1>
    <a:accent2>
      <a:srgbClr val="1E9D8B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5B8F22"/>
    </a:hlink>
    <a:folHlink>
      <a:srgbClr val="E983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1555</TotalTime>
  <Words>377</Words>
  <Application>Microsoft Office PowerPoint</Application>
  <PresentationFormat>On-screen Show (4:3)</PresentationFormat>
  <Paragraphs>132</Paragraphs>
  <Slides>14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굴림</vt:lpstr>
      <vt:lpstr>Arial</vt:lpstr>
      <vt:lpstr>Calibri</vt:lpstr>
      <vt:lpstr>Calibri Light</vt:lpstr>
      <vt:lpstr>Wingdings</vt:lpstr>
      <vt:lpstr>Office Theme</vt:lpstr>
      <vt:lpstr>Hogyan építjük értékesítőink személyes brandjét a LinkedIn segítségével, és rajtuk keresztül cégünkét </vt:lpstr>
      <vt:lpstr>Digitális transzformáció a Philipsnél Mit is csinál a Philips?</vt:lpstr>
      <vt:lpstr>Ügyfél 2.0</vt:lpstr>
      <vt:lpstr>Miért a LinkedIn?</vt:lpstr>
      <vt:lpstr>PowerPoint Presentation</vt:lpstr>
      <vt:lpstr>Fix the basics</vt:lpstr>
      <vt:lpstr>Haladó szint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Digitális transzformáció</vt:lpstr>
      <vt:lpstr>PowerPoint Presentation</vt:lpstr>
    </vt:vector>
  </TitlesOfParts>
  <Company>Philips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Hogyan építjük értékesítőink személyes brandjét a LinkedIn segítségével, és rajtuk keresztül cégünkét</dc:title>
  <dc:creator>Byssz, Robert</dc:creator>
  <cp:lastModifiedBy>Byssz, Robert</cp:lastModifiedBy>
  <cp:revision>100</cp:revision>
  <dcterms:created xsi:type="dcterms:W3CDTF">2014-11-15T19:49:40Z</dcterms:created>
  <dcterms:modified xsi:type="dcterms:W3CDTF">2014-11-17T08:27:22Z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uthorCST">
    <vt:lpwstr>Robert Byssz</vt:lpwstr>
  </property>
  <property fmtid="{D5CDD505-2E9C-101B-9397-08002B2CF9AE}" pid="3" name="Sector">
    <vt:lpwstr/>
  </property>
  <property fmtid="{D5CDD505-2E9C-101B-9397-08002B2CF9AE}" pid="4" name="Date">
    <vt:lpwstr>2014. november 20.</vt:lpwstr>
  </property>
  <property fmtid="{D5CDD505-2E9C-101B-9397-08002B2CF9AE}" pid="5" name="Confidential">
    <vt:lpwstr/>
  </property>
  <property fmtid="{D5CDD505-2E9C-101B-9397-08002B2CF9AE}" pid="6" name="CSTDocumentType">
    <vt:lpwstr>CSTPresentation</vt:lpwstr>
  </property>
</Properties>
</file>