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5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1"/>
    <p:sldMasterId id="2147483685" r:id="rId2"/>
    <p:sldMasterId id="2147483697" r:id="rId3"/>
    <p:sldMasterId id="2147483900" r:id="rId4"/>
    <p:sldMasterId id="2147483903" r:id="rId5"/>
    <p:sldMasterId id="2147483916" r:id="rId6"/>
    <p:sldMasterId id="2147483929" r:id="rId7"/>
  </p:sldMasterIdLst>
  <p:notesMasterIdLst>
    <p:notesMasterId r:id="rId29"/>
  </p:notesMasterIdLst>
  <p:handoutMasterIdLst>
    <p:handoutMasterId r:id="rId30"/>
  </p:handoutMasterIdLst>
  <p:sldIdLst>
    <p:sldId id="466" r:id="rId8"/>
    <p:sldId id="473" r:id="rId9"/>
    <p:sldId id="484" r:id="rId10"/>
    <p:sldId id="492" r:id="rId11"/>
    <p:sldId id="489" r:id="rId12"/>
    <p:sldId id="491" r:id="rId13"/>
    <p:sldId id="499" r:id="rId14"/>
    <p:sldId id="485" r:id="rId15"/>
    <p:sldId id="496" r:id="rId16"/>
    <p:sldId id="494" r:id="rId17"/>
    <p:sldId id="495" r:id="rId18"/>
    <p:sldId id="497" r:id="rId19"/>
    <p:sldId id="500" r:id="rId20"/>
    <p:sldId id="481" r:id="rId21"/>
    <p:sldId id="487" r:id="rId22"/>
    <p:sldId id="488" r:id="rId23"/>
    <p:sldId id="501" r:id="rId24"/>
    <p:sldId id="498" r:id="rId25"/>
    <p:sldId id="502" r:id="rId26"/>
    <p:sldId id="503" r:id="rId27"/>
    <p:sldId id="480" r:id="rId2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CE0"/>
    <a:srgbClr val="838F0F"/>
    <a:srgbClr val="E9F389"/>
    <a:srgbClr val="C6D816"/>
    <a:srgbClr val="505709"/>
    <a:srgbClr val="F3EBF9"/>
    <a:srgbClr val="E2CFF1"/>
    <a:srgbClr val="C9A6E4"/>
    <a:srgbClr val="A162D0"/>
    <a:srgbClr val="797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Közepesen sötét stílus 2 – 4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00" autoAdjust="0"/>
    <p:restoredTop sz="80523" autoAdjust="0"/>
  </p:normalViewPr>
  <p:slideViewPr>
    <p:cSldViewPr>
      <p:cViewPr>
        <p:scale>
          <a:sx n="70" d="100"/>
          <a:sy n="70" d="100"/>
        </p:scale>
        <p:origin x="-1614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munkaf_zet1.xlsx"/><Relationship Id="rId1" Type="http://schemas.openxmlformats.org/officeDocument/2006/relationships/image" Target="../media/image6.jp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oberon\Kutatopont\Brand&amp;Music_2012\zene_multitasking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munkaf_z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oberon\Kutatopont\Brand&amp;Music_2012\zene_multitasking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oberon\Kutatopont\Brand&amp;Music_2012\zene_multitasking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oberon\Kutatopont\Brand&amp;Music_2012\zene_multitasking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duScope\Desktop\zene_multitasking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6" Type="http://schemas.openxmlformats.org/officeDocument/2006/relationships/oleObject" Target="file:///C:\Users\EduScope\Desktop\zene_multitasking.xlsx" TargetMode="Externa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duScope\Desktop\zene_multitasking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oberon\Kutatopont\Brand&amp;Music_2012\zene_multitasking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oberon\Kutatopont\Brand&amp;Music_2012\zene_multitasking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1"/>
          <c:order val="0"/>
          <c:tx>
            <c:strRef>
              <c:f>Munka2!$N$10</c:f>
              <c:strCache>
                <c:ptCount val="1"/>
                <c:pt idx="0">
                  <c:v>Összesen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Munka2!$L$11:$L$17</c:f>
              <c:strCache>
                <c:ptCount val="7"/>
                <c:pt idx="0">
                  <c:v>Telefonálás</c:v>
                </c:pt>
                <c:pt idx="1">
                  <c:v>Újságolvasás</c:v>
                </c:pt>
                <c:pt idx="2">
                  <c:v>Könyvolvasás </c:v>
                </c:pt>
                <c:pt idx="3">
                  <c:v>DVD-zéssel/videózás</c:v>
                </c:pt>
                <c:pt idx="4">
                  <c:v>Zenehallgatás</c:v>
                </c:pt>
                <c:pt idx="5">
                  <c:v>Rádióhallgatás</c:v>
                </c:pt>
                <c:pt idx="6">
                  <c:v>Televízió nézés </c:v>
                </c:pt>
              </c:strCache>
            </c:strRef>
          </c:cat>
          <c:val>
            <c:numRef>
              <c:f>Munka2!$N$11:$N$17</c:f>
              <c:numCache>
                <c:formatCode>0.0</c:formatCode>
                <c:ptCount val="7"/>
                <c:pt idx="0">
                  <c:v>4.1340000000000003</c:v>
                </c:pt>
                <c:pt idx="1">
                  <c:v>4.5495000000000001</c:v>
                </c:pt>
                <c:pt idx="2">
                  <c:v>5.9686000000000003</c:v>
                </c:pt>
                <c:pt idx="3">
                  <c:v>8.9483999999999995</c:v>
                </c:pt>
                <c:pt idx="4">
                  <c:v>11.026899999999999</c:v>
                </c:pt>
                <c:pt idx="5">
                  <c:v>11.390499999999999</c:v>
                </c:pt>
                <c:pt idx="6">
                  <c:v>14.943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6678656"/>
        <c:axId val="116681344"/>
      </c:barChart>
      <c:catAx>
        <c:axId val="11667865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116681344"/>
        <c:crosses val="autoZero"/>
        <c:auto val="1"/>
        <c:lblAlgn val="ctr"/>
        <c:lblOffset val="100"/>
        <c:noMultiLvlLbl val="0"/>
      </c:catAx>
      <c:valAx>
        <c:axId val="116681344"/>
        <c:scaling>
          <c:orientation val="minMax"/>
        </c:scaling>
        <c:delete val="0"/>
        <c:axPos val="b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116678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Munka2!$I$1</c:f>
              <c:strCache>
                <c:ptCount val="1"/>
                <c:pt idx="0">
                  <c:v>Szokott egyáltalán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Munka2!$H$2:$H$8</c:f>
              <c:strCache>
                <c:ptCount val="7"/>
                <c:pt idx="0">
                  <c:v>Könyvet olvasni</c:v>
                </c:pt>
                <c:pt idx="1">
                  <c:v>Telefonálni</c:v>
                </c:pt>
                <c:pt idx="2">
                  <c:v>Rádiót hallgatni</c:v>
                </c:pt>
                <c:pt idx="3">
                  <c:v>Újságot olvasni</c:v>
                </c:pt>
                <c:pt idx="4">
                  <c:v>DVD-zni/videózni</c:v>
                </c:pt>
                <c:pt idx="5">
                  <c:v>Televíziót nézni</c:v>
                </c:pt>
                <c:pt idx="6">
                  <c:v>Zenét hallgatni</c:v>
                </c:pt>
              </c:strCache>
            </c:strRef>
          </c:cat>
          <c:val>
            <c:numRef>
              <c:f>Munka2!$I$2:$I$8</c:f>
              <c:numCache>
                <c:formatCode>0%</c:formatCode>
                <c:ptCount val="7"/>
                <c:pt idx="0">
                  <c:v>0.69</c:v>
                </c:pt>
                <c:pt idx="1">
                  <c:v>0.77</c:v>
                </c:pt>
                <c:pt idx="2">
                  <c:v>0.79</c:v>
                </c:pt>
                <c:pt idx="3">
                  <c:v>0.83</c:v>
                </c:pt>
                <c:pt idx="4">
                  <c:v>0.84</c:v>
                </c:pt>
                <c:pt idx="5">
                  <c:v>0.87</c:v>
                </c:pt>
                <c:pt idx="6">
                  <c:v>0.89</c:v>
                </c:pt>
              </c:numCache>
            </c:numRef>
          </c:val>
        </c:ser>
        <c:ser>
          <c:idx val="1"/>
          <c:order val="1"/>
          <c:tx>
            <c:strRef>
              <c:f>Munka2!$J$1</c:f>
              <c:strCache>
                <c:ptCount val="1"/>
                <c:pt idx="0">
                  <c:v>Számítógépen, interneten is szokott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Munka2!$H$2:$H$8</c:f>
              <c:strCache>
                <c:ptCount val="7"/>
                <c:pt idx="0">
                  <c:v>Könyvet olvasni</c:v>
                </c:pt>
                <c:pt idx="1">
                  <c:v>Telefonálni</c:v>
                </c:pt>
                <c:pt idx="2">
                  <c:v>Rádiót hallgatni</c:v>
                </c:pt>
                <c:pt idx="3">
                  <c:v>Újságot olvasni</c:v>
                </c:pt>
                <c:pt idx="4">
                  <c:v>DVD-zni/videózni</c:v>
                </c:pt>
                <c:pt idx="5">
                  <c:v>Televíziót nézni</c:v>
                </c:pt>
                <c:pt idx="6">
                  <c:v>Zenét hallgatni</c:v>
                </c:pt>
              </c:strCache>
            </c:strRef>
          </c:cat>
          <c:val>
            <c:numRef>
              <c:f>Munka2!$J$2:$J$8</c:f>
              <c:numCache>
                <c:formatCode>0%</c:formatCode>
                <c:ptCount val="7"/>
                <c:pt idx="0">
                  <c:v>0.28999999999999998</c:v>
                </c:pt>
                <c:pt idx="1">
                  <c:v>0.49</c:v>
                </c:pt>
                <c:pt idx="2">
                  <c:v>0.55000000000000004</c:v>
                </c:pt>
                <c:pt idx="3">
                  <c:v>0.74</c:v>
                </c:pt>
                <c:pt idx="4">
                  <c:v>0.69</c:v>
                </c:pt>
                <c:pt idx="5">
                  <c:v>0.49</c:v>
                </c:pt>
                <c:pt idx="6">
                  <c:v>0.83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7415552"/>
        <c:axId val="77417856"/>
      </c:barChart>
      <c:catAx>
        <c:axId val="77415552"/>
        <c:scaling>
          <c:orientation val="minMax"/>
        </c:scaling>
        <c:delete val="0"/>
        <c:axPos val="b"/>
        <c:majorTickMark val="out"/>
        <c:minorTickMark val="none"/>
        <c:tickLblPos val="nextTo"/>
        <c:crossAx val="77417856"/>
        <c:crosses val="autoZero"/>
        <c:auto val="1"/>
        <c:lblAlgn val="ctr"/>
        <c:lblOffset val="100"/>
        <c:noMultiLvlLbl val="0"/>
      </c:catAx>
      <c:valAx>
        <c:axId val="7741785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77415552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600"/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hu-H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Munka2!$M$10</c:f>
              <c:strCache>
                <c:ptCount val="1"/>
                <c:pt idx="0">
                  <c:v>Számítógépen, interneten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Munka2!$L$11:$L$17</c:f>
              <c:strCache>
                <c:ptCount val="7"/>
                <c:pt idx="0">
                  <c:v>Telefonálás</c:v>
                </c:pt>
                <c:pt idx="1">
                  <c:v>Újságolvasás</c:v>
                </c:pt>
                <c:pt idx="2">
                  <c:v>Könyvolvasás </c:v>
                </c:pt>
                <c:pt idx="3">
                  <c:v>DVD-zéssel/videózás</c:v>
                </c:pt>
                <c:pt idx="4">
                  <c:v>Zenehallgatás</c:v>
                </c:pt>
                <c:pt idx="5">
                  <c:v>Rádióhallgatás</c:v>
                </c:pt>
                <c:pt idx="6">
                  <c:v>Televízió nézés </c:v>
                </c:pt>
              </c:strCache>
            </c:strRef>
          </c:cat>
          <c:val>
            <c:numRef>
              <c:f>Munka2!$M$11:$M$17</c:f>
              <c:numCache>
                <c:formatCode>0.0</c:formatCode>
                <c:ptCount val="7"/>
                <c:pt idx="0">
                  <c:v>3.4941</c:v>
                </c:pt>
                <c:pt idx="1">
                  <c:v>3.8527999999999998</c:v>
                </c:pt>
                <c:pt idx="2">
                  <c:v>3.8302999999999998</c:v>
                </c:pt>
                <c:pt idx="3">
                  <c:v>6.3047000000000004</c:v>
                </c:pt>
                <c:pt idx="4">
                  <c:v>8.0035000000000007</c:v>
                </c:pt>
                <c:pt idx="5">
                  <c:v>7.1403999999999996</c:v>
                </c:pt>
                <c:pt idx="6">
                  <c:v>8.2811000000000003</c:v>
                </c:pt>
              </c:numCache>
            </c:numRef>
          </c:val>
        </c:ser>
        <c:ser>
          <c:idx val="1"/>
          <c:order val="1"/>
          <c:tx>
            <c:strRef>
              <c:f>Munka2!$N$10</c:f>
              <c:strCache>
                <c:ptCount val="1"/>
                <c:pt idx="0">
                  <c:v>Összesen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Munka2!$L$11:$L$17</c:f>
              <c:strCache>
                <c:ptCount val="7"/>
                <c:pt idx="0">
                  <c:v>Telefonálás</c:v>
                </c:pt>
                <c:pt idx="1">
                  <c:v>Újságolvasás</c:v>
                </c:pt>
                <c:pt idx="2">
                  <c:v>Könyvolvasás </c:v>
                </c:pt>
                <c:pt idx="3">
                  <c:v>DVD-zéssel/videózás</c:v>
                </c:pt>
                <c:pt idx="4">
                  <c:v>Zenehallgatás</c:v>
                </c:pt>
                <c:pt idx="5">
                  <c:v>Rádióhallgatás</c:v>
                </c:pt>
                <c:pt idx="6">
                  <c:v>Televízió nézés </c:v>
                </c:pt>
              </c:strCache>
            </c:strRef>
          </c:cat>
          <c:val>
            <c:numRef>
              <c:f>Munka2!$N$11:$N$17</c:f>
              <c:numCache>
                <c:formatCode>0.0</c:formatCode>
                <c:ptCount val="7"/>
                <c:pt idx="0">
                  <c:v>4.1340000000000003</c:v>
                </c:pt>
                <c:pt idx="1">
                  <c:v>4.5495000000000001</c:v>
                </c:pt>
                <c:pt idx="2">
                  <c:v>5.9686000000000003</c:v>
                </c:pt>
                <c:pt idx="3">
                  <c:v>8.9483999999999995</c:v>
                </c:pt>
                <c:pt idx="4">
                  <c:v>11.026899999999999</c:v>
                </c:pt>
                <c:pt idx="5">
                  <c:v>11.390499999999999</c:v>
                </c:pt>
                <c:pt idx="6">
                  <c:v>14.943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2630528"/>
        <c:axId val="82632064"/>
      </c:barChart>
      <c:catAx>
        <c:axId val="82630528"/>
        <c:scaling>
          <c:orientation val="minMax"/>
        </c:scaling>
        <c:delete val="0"/>
        <c:axPos val="l"/>
        <c:majorTickMark val="out"/>
        <c:minorTickMark val="none"/>
        <c:tickLblPos val="nextTo"/>
        <c:crossAx val="82632064"/>
        <c:crosses val="autoZero"/>
        <c:auto val="1"/>
        <c:lblAlgn val="ctr"/>
        <c:lblOffset val="100"/>
        <c:noMultiLvlLbl val="0"/>
      </c:catAx>
      <c:valAx>
        <c:axId val="82632064"/>
        <c:scaling>
          <c:orientation val="minMax"/>
        </c:scaling>
        <c:delete val="0"/>
        <c:axPos val="b"/>
        <c:majorGridlines/>
        <c:numFmt formatCode="0" sourceLinked="0"/>
        <c:majorTickMark val="out"/>
        <c:minorTickMark val="none"/>
        <c:tickLblPos val="nextTo"/>
        <c:crossAx val="8263052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hu-H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8651574803149609E-2"/>
          <c:y val="3.5080066861257843E-2"/>
          <c:w val="0.65949387576552931"/>
          <c:h val="0.8597350715240393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Munka3!$N$1</c:f>
              <c:strCache>
                <c:ptCount val="1"/>
                <c:pt idx="0">
                  <c:v>Nem végzem ezt a tevékenységet számítógépen, interneten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Munka3!$M$2:$M$9</c:f>
              <c:strCache>
                <c:ptCount val="8"/>
                <c:pt idx="0">
                  <c:v>E-mail írás/olvasás</c:v>
                </c:pt>
                <c:pt idx="1">
                  <c:v>Játék</c:v>
                </c:pt>
                <c:pt idx="2">
                  <c:v>Böngészés</c:v>
                </c:pt>
                <c:pt idx="3">
                  <c:v>Közösségi oldalak látogatása</c:v>
                </c:pt>
                <c:pt idx="4">
                  <c:v>Csevegés</c:v>
                </c:pt>
                <c:pt idx="5">
                  <c:v>Online, vagy tv kártyás tévézés</c:v>
                </c:pt>
                <c:pt idx="6">
                  <c:v>Zenehallgatás</c:v>
                </c:pt>
                <c:pt idx="7">
                  <c:v>Online rádióhallgatás</c:v>
                </c:pt>
              </c:strCache>
            </c:strRef>
          </c:cat>
          <c:val>
            <c:numRef>
              <c:f>Munka3!$N$2:$N$9</c:f>
              <c:numCache>
                <c:formatCode>0%</c:formatCode>
                <c:ptCount val="8"/>
                <c:pt idx="0">
                  <c:v>2.415467500311376E-2</c:v>
                </c:pt>
                <c:pt idx="1">
                  <c:v>0.20585564625384653</c:v>
                </c:pt>
                <c:pt idx="2">
                  <c:v>3.7050479322618679E-2</c:v>
                </c:pt>
                <c:pt idx="3">
                  <c:v>8.2957826771171958E-2</c:v>
                </c:pt>
                <c:pt idx="4">
                  <c:v>0.17479975248771026</c:v>
                </c:pt>
                <c:pt idx="5">
                  <c:v>0.64270195414553588</c:v>
                </c:pt>
                <c:pt idx="6">
                  <c:v>0.19742195919496322</c:v>
                </c:pt>
                <c:pt idx="7">
                  <c:v>0.52682342684334527</c:v>
                </c:pt>
              </c:numCache>
            </c:numRef>
          </c:val>
        </c:ser>
        <c:ser>
          <c:idx val="1"/>
          <c:order val="1"/>
          <c:tx>
            <c:strRef>
              <c:f>Munka3!$O$1</c:f>
              <c:strCache>
                <c:ptCount val="1"/>
                <c:pt idx="0">
                  <c:v>1 - Sohasem végzek más tevékenységet ezalatt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Munka3!$M$2:$M$9</c:f>
              <c:strCache>
                <c:ptCount val="8"/>
                <c:pt idx="0">
                  <c:v>E-mail írás/olvasás</c:v>
                </c:pt>
                <c:pt idx="1">
                  <c:v>Játék</c:v>
                </c:pt>
                <c:pt idx="2">
                  <c:v>Böngészés</c:v>
                </c:pt>
                <c:pt idx="3">
                  <c:v>Közösségi oldalak látogatása</c:v>
                </c:pt>
                <c:pt idx="4">
                  <c:v>Csevegés</c:v>
                </c:pt>
                <c:pt idx="5">
                  <c:v>Online, vagy tv kártyás tévézés</c:v>
                </c:pt>
                <c:pt idx="6">
                  <c:v>Zenehallgatás</c:v>
                </c:pt>
                <c:pt idx="7">
                  <c:v>Online rádióhallgatás</c:v>
                </c:pt>
              </c:strCache>
            </c:strRef>
          </c:cat>
          <c:val>
            <c:numRef>
              <c:f>Munka3!$O$2:$O$9</c:f>
              <c:numCache>
                <c:formatCode>0%</c:formatCode>
                <c:ptCount val="8"/>
                <c:pt idx="0">
                  <c:v>0.41501281514939115</c:v>
                </c:pt>
                <c:pt idx="1">
                  <c:v>0.32284472257899166</c:v>
                </c:pt>
                <c:pt idx="2">
                  <c:v>0.25528104064001234</c:v>
                </c:pt>
                <c:pt idx="3">
                  <c:v>0.25330708137522107</c:v>
                </c:pt>
                <c:pt idx="4">
                  <c:v>0.22166285756240259</c:v>
                </c:pt>
                <c:pt idx="5">
                  <c:v>0.12837410557702791</c:v>
                </c:pt>
                <c:pt idx="6">
                  <c:v>0.11317656514940122</c:v>
                </c:pt>
                <c:pt idx="7">
                  <c:v>6.3449754375035264E-2</c:v>
                </c:pt>
              </c:numCache>
            </c:numRef>
          </c:val>
        </c:ser>
        <c:ser>
          <c:idx val="2"/>
          <c:order val="2"/>
          <c:tx>
            <c:strRef>
              <c:f>Munka3!$P$1</c:f>
              <c:strCache>
                <c:ptCount val="1"/>
                <c:pt idx="0">
                  <c:v>2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Munka3!$M$2:$M$9</c:f>
              <c:strCache>
                <c:ptCount val="8"/>
                <c:pt idx="0">
                  <c:v>E-mail írás/olvasás</c:v>
                </c:pt>
                <c:pt idx="1">
                  <c:v>Játék</c:v>
                </c:pt>
                <c:pt idx="2">
                  <c:v>Böngészés</c:v>
                </c:pt>
                <c:pt idx="3">
                  <c:v>Közösségi oldalak látogatása</c:v>
                </c:pt>
                <c:pt idx="4">
                  <c:v>Csevegés</c:v>
                </c:pt>
                <c:pt idx="5">
                  <c:v>Online, vagy tv kártyás tévézés</c:v>
                </c:pt>
                <c:pt idx="6">
                  <c:v>Zenehallgatás</c:v>
                </c:pt>
                <c:pt idx="7">
                  <c:v>Online rádióhallgatás</c:v>
                </c:pt>
              </c:strCache>
            </c:strRef>
          </c:cat>
          <c:val>
            <c:numRef>
              <c:f>Munka3!$P$2:$P$9</c:f>
              <c:numCache>
                <c:formatCode>0%</c:formatCode>
                <c:ptCount val="8"/>
                <c:pt idx="0">
                  <c:v>0.12090946922135828</c:v>
                </c:pt>
                <c:pt idx="1">
                  <c:v>0.10750237259382485</c:v>
                </c:pt>
                <c:pt idx="2">
                  <c:v>0.10898020860420597</c:v>
                </c:pt>
                <c:pt idx="3">
                  <c:v>9.1628065822342411E-2</c:v>
                </c:pt>
                <c:pt idx="4">
                  <c:v>8.2648987805818197E-2</c:v>
                </c:pt>
                <c:pt idx="5">
                  <c:v>4.5878046056670847E-2</c:v>
                </c:pt>
                <c:pt idx="6">
                  <c:v>5.428569897787023E-2</c:v>
                </c:pt>
                <c:pt idx="7">
                  <c:v>3.8704202837866596E-2</c:v>
                </c:pt>
              </c:numCache>
            </c:numRef>
          </c:val>
        </c:ser>
        <c:ser>
          <c:idx val="3"/>
          <c:order val="3"/>
          <c:tx>
            <c:strRef>
              <c:f>Munka3!$Q$1</c:f>
              <c:strCache>
                <c:ptCount val="1"/>
                <c:pt idx="0">
                  <c:v>3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Munka3!$M$2:$M$9</c:f>
              <c:strCache>
                <c:ptCount val="8"/>
                <c:pt idx="0">
                  <c:v>E-mail írás/olvasás</c:v>
                </c:pt>
                <c:pt idx="1">
                  <c:v>Játék</c:v>
                </c:pt>
                <c:pt idx="2">
                  <c:v>Böngészés</c:v>
                </c:pt>
                <c:pt idx="3">
                  <c:v>Közösségi oldalak látogatása</c:v>
                </c:pt>
                <c:pt idx="4">
                  <c:v>Csevegés</c:v>
                </c:pt>
                <c:pt idx="5">
                  <c:v>Online, vagy tv kártyás tévézés</c:v>
                </c:pt>
                <c:pt idx="6">
                  <c:v>Zenehallgatás</c:v>
                </c:pt>
                <c:pt idx="7">
                  <c:v>Online rádióhallgatás</c:v>
                </c:pt>
              </c:strCache>
            </c:strRef>
          </c:cat>
          <c:val>
            <c:numRef>
              <c:f>Munka3!$Q$2:$Q$9</c:f>
              <c:numCache>
                <c:formatCode>0%</c:formatCode>
                <c:ptCount val="8"/>
                <c:pt idx="0">
                  <c:v>0.12324709463104937</c:v>
                </c:pt>
                <c:pt idx="1">
                  <c:v>0.12833031169971187</c:v>
                </c:pt>
                <c:pt idx="2">
                  <c:v>0.16021096352554737</c:v>
                </c:pt>
                <c:pt idx="3">
                  <c:v>0.13889840625847491</c:v>
                </c:pt>
                <c:pt idx="4">
                  <c:v>0.12661455141129174</c:v>
                </c:pt>
                <c:pt idx="5">
                  <c:v>7.3201885544483619E-2</c:v>
                </c:pt>
                <c:pt idx="6">
                  <c:v>9.4384553794357284E-2</c:v>
                </c:pt>
                <c:pt idx="7">
                  <c:v>5.312367050227855E-2</c:v>
                </c:pt>
              </c:numCache>
            </c:numRef>
          </c:val>
        </c:ser>
        <c:ser>
          <c:idx val="4"/>
          <c:order val="4"/>
          <c:tx>
            <c:strRef>
              <c:f>Munka3!$R$1</c:f>
              <c:strCache>
                <c:ptCount val="1"/>
                <c:pt idx="0">
                  <c:v>4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Munka3!$M$2:$M$9</c:f>
              <c:strCache>
                <c:ptCount val="8"/>
                <c:pt idx="0">
                  <c:v>E-mail írás/olvasás</c:v>
                </c:pt>
                <c:pt idx="1">
                  <c:v>Játék</c:v>
                </c:pt>
                <c:pt idx="2">
                  <c:v>Böngészés</c:v>
                </c:pt>
                <c:pt idx="3">
                  <c:v>Közösségi oldalak látogatása</c:v>
                </c:pt>
                <c:pt idx="4">
                  <c:v>Csevegés</c:v>
                </c:pt>
                <c:pt idx="5">
                  <c:v>Online, vagy tv kártyás tévézés</c:v>
                </c:pt>
                <c:pt idx="6">
                  <c:v>Zenehallgatás</c:v>
                </c:pt>
                <c:pt idx="7">
                  <c:v>Online rádióhallgatás</c:v>
                </c:pt>
              </c:strCache>
            </c:strRef>
          </c:cat>
          <c:val>
            <c:numRef>
              <c:f>Munka3!$R$2:$R$9</c:f>
              <c:numCache>
                <c:formatCode>0%</c:formatCode>
                <c:ptCount val="8"/>
                <c:pt idx="0">
                  <c:v>9.8532299834773282E-2</c:v>
                </c:pt>
                <c:pt idx="1">
                  <c:v>7.1817956786073861E-2</c:v>
                </c:pt>
                <c:pt idx="2">
                  <c:v>0.11940680876633175</c:v>
                </c:pt>
                <c:pt idx="3">
                  <c:v>0.1114104470351832</c:v>
                </c:pt>
                <c:pt idx="4">
                  <c:v>9.6345176897521104E-2</c:v>
                </c:pt>
                <c:pt idx="5">
                  <c:v>3.6526521830031078E-2</c:v>
                </c:pt>
                <c:pt idx="6">
                  <c:v>9.5087237992108664E-2</c:v>
                </c:pt>
                <c:pt idx="7">
                  <c:v>5.1509022240570149E-2</c:v>
                </c:pt>
              </c:numCache>
            </c:numRef>
          </c:val>
        </c:ser>
        <c:ser>
          <c:idx val="5"/>
          <c:order val="5"/>
          <c:tx>
            <c:strRef>
              <c:f>Munka3!$S$1</c:f>
              <c:strCache>
                <c:ptCount val="1"/>
                <c:pt idx="0">
                  <c:v>5 - (Szinte) mindig végzek más tevékenységet is ezalatt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Munka3!$M$2:$M$9</c:f>
              <c:strCache>
                <c:ptCount val="8"/>
                <c:pt idx="0">
                  <c:v>E-mail írás/olvasás</c:v>
                </c:pt>
                <c:pt idx="1">
                  <c:v>Játék</c:v>
                </c:pt>
                <c:pt idx="2">
                  <c:v>Böngészés</c:v>
                </c:pt>
                <c:pt idx="3">
                  <c:v>Közösségi oldalak látogatása</c:v>
                </c:pt>
                <c:pt idx="4">
                  <c:v>Csevegés</c:v>
                </c:pt>
                <c:pt idx="5">
                  <c:v>Online, vagy tv kártyás tévézés</c:v>
                </c:pt>
                <c:pt idx="6">
                  <c:v>Zenehallgatás</c:v>
                </c:pt>
                <c:pt idx="7">
                  <c:v>Online rádióhallgatás</c:v>
                </c:pt>
              </c:strCache>
            </c:strRef>
          </c:cat>
          <c:val>
            <c:numRef>
              <c:f>Munka3!$S$2:$S$9</c:f>
              <c:numCache>
                <c:formatCode>0%</c:formatCode>
                <c:ptCount val="8"/>
                <c:pt idx="0">
                  <c:v>0.21814364616031409</c:v>
                </c:pt>
                <c:pt idx="1">
                  <c:v>0.16364899008755124</c:v>
                </c:pt>
                <c:pt idx="2">
                  <c:v>0.31907049914128394</c:v>
                </c:pt>
                <c:pt idx="3">
                  <c:v>0.32179817273760641</c:v>
                </c:pt>
                <c:pt idx="4">
                  <c:v>0.29792867383525601</c:v>
                </c:pt>
                <c:pt idx="5">
                  <c:v>7.3317486846250737E-2</c:v>
                </c:pt>
                <c:pt idx="6">
                  <c:v>0.44564398489129942</c:v>
                </c:pt>
                <c:pt idx="7">
                  <c:v>0.26638992320090421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6835584"/>
        <c:axId val="86838656"/>
      </c:barChart>
      <c:catAx>
        <c:axId val="868355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hu-HU"/>
          </a:p>
        </c:txPr>
        <c:crossAx val="86838656"/>
        <c:crosses val="autoZero"/>
        <c:auto val="1"/>
        <c:lblAlgn val="ctr"/>
        <c:lblOffset val="100"/>
        <c:noMultiLvlLbl val="0"/>
      </c:catAx>
      <c:valAx>
        <c:axId val="8683865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86835584"/>
        <c:crosses val="autoZero"/>
        <c:crossBetween val="between"/>
        <c:majorUnit val="0.2"/>
      </c:valAx>
    </c:plotArea>
    <c:legend>
      <c:legendPos val="r"/>
      <c:layout>
        <c:manualLayout>
          <c:xMode val="edge"/>
          <c:yMode val="edge"/>
          <c:x val="0.72677055993000861"/>
          <c:y val="5.1158457141125734E-2"/>
          <c:w val="0.26489610673665792"/>
          <c:h val="0.886994037699514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hu-H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Munka3!$L$36</c:f>
              <c:strCache>
                <c:ptCount val="1"/>
                <c:pt idx="0">
                  <c:v>Nem végzem ezt a tevékenységet számítógépen, interneten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Munka3!$M$35:$N$35</c:f>
              <c:numCache>
                <c:formatCode>General</c:formatCode>
                <c:ptCount val="2"/>
                <c:pt idx="0">
                  <c:v>2008</c:v>
                </c:pt>
                <c:pt idx="1">
                  <c:v>2012</c:v>
                </c:pt>
              </c:numCache>
            </c:numRef>
          </c:cat>
          <c:val>
            <c:numRef>
              <c:f>Munka3!$M$36:$N$36</c:f>
              <c:numCache>
                <c:formatCode>0%</c:formatCode>
                <c:ptCount val="2"/>
                <c:pt idx="0">
                  <c:v>0.1971252566735113</c:v>
                </c:pt>
                <c:pt idx="1">
                  <c:v>0.19742195919496322</c:v>
                </c:pt>
              </c:numCache>
            </c:numRef>
          </c:val>
        </c:ser>
        <c:ser>
          <c:idx val="1"/>
          <c:order val="1"/>
          <c:tx>
            <c:strRef>
              <c:f>Munka3!$L$37</c:f>
              <c:strCache>
                <c:ptCount val="1"/>
                <c:pt idx="0">
                  <c:v>1 - Sohasem végzek más tevékenységet ezalatt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Munka3!$M$35:$N$35</c:f>
              <c:numCache>
                <c:formatCode>General</c:formatCode>
                <c:ptCount val="2"/>
                <c:pt idx="0">
                  <c:v>2008</c:v>
                </c:pt>
                <c:pt idx="1">
                  <c:v>2012</c:v>
                </c:pt>
              </c:numCache>
            </c:numRef>
          </c:cat>
          <c:val>
            <c:numRef>
              <c:f>Munka3!$M$37:$N$37</c:f>
              <c:numCache>
                <c:formatCode>0%</c:formatCode>
                <c:ptCount val="2"/>
                <c:pt idx="0">
                  <c:v>8.008213552361397E-2</c:v>
                </c:pt>
                <c:pt idx="1">
                  <c:v>0.11317656514940122</c:v>
                </c:pt>
              </c:numCache>
            </c:numRef>
          </c:val>
        </c:ser>
        <c:ser>
          <c:idx val="2"/>
          <c:order val="2"/>
          <c:tx>
            <c:strRef>
              <c:f>Munka3!$L$38</c:f>
              <c:strCache>
                <c:ptCount val="1"/>
                <c:pt idx="0">
                  <c:v>2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Munka3!$M$35:$N$35</c:f>
              <c:numCache>
                <c:formatCode>General</c:formatCode>
                <c:ptCount val="2"/>
                <c:pt idx="0">
                  <c:v>2008</c:v>
                </c:pt>
                <c:pt idx="1">
                  <c:v>2012</c:v>
                </c:pt>
              </c:numCache>
            </c:numRef>
          </c:cat>
          <c:val>
            <c:numRef>
              <c:f>Munka3!$M$38:$N$38</c:f>
              <c:numCache>
                <c:formatCode>0%</c:formatCode>
                <c:ptCount val="2"/>
                <c:pt idx="0">
                  <c:v>7.4948665297741274E-2</c:v>
                </c:pt>
                <c:pt idx="1">
                  <c:v>5.428569897787023E-2</c:v>
                </c:pt>
              </c:numCache>
            </c:numRef>
          </c:val>
        </c:ser>
        <c:ser>
          <c:idx val="3"/>
          <c:order val="3"/>
          <c:tx>
            <c:strRef>
              <c:f>Munka3!$L$39</c:f>
              <c:strCache>
                <c:ptCount val="1"/>
                <c:pt idx="0">
                  <c:v>3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Munka3!$M$35:$N$35</c:f>
              <c:numCache>
                <c:formatCode>General</c:formatCode>
                <c:ptCount val="2"/>
                <c:pt idx="0">
                  <c:v>2008</c:v>
                </c:pt>
                <c:pt idx="1">
                  <c:v>2012</c:v>
                </c:pt>
              </c:numCache>
            </c:numRef>
          </c:cat>
          <c:val>
            <c:numRef>
              <c:f>Munka3!$M$39:$N$39</c:f>
              <c:numCache>
                <c:formatCode>0%</c:formatCode>
                <c:ptCount val="2"/>
                <c:pt idx="0">
                  <c:v>0.10266940451745381</c:v>
                </c:pt>
                <c:pt idx="1">
                  <c:v>9.4384553794357284E-2</c:v>
                </c:pt>
              </c:numCache>
            </c:numRef>
          </c:val>
        </c:ser>
        <c:ser>
          <c:idx val="4"/>
          <c:order val="4"/>
          <c:tx>
            <c:strRef>
              <c:f>Munka3!$L$40</c:f>
              <c:strCache>
                <c:ptCount val="1"/>
                <c:pt idx="0">
                  <c:v>4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Munka3!$M$35:$N$35</c:f>
              <c:numCache>
                <c:formatCode>General</c:formatCode>
                <c:ptCount val="2"/>
                <c:pt idx="0">
                  <c:v>2008</c:v>
                </c:pt>
                <c:pt idx="1">
                  <c:v>2012</c:v>
                </c:pt>
              </c:numCache>
            </c:numRef>
          </c:cat>
          <c:val>
            <c:numRef>
              <c:f>Munka3!$M$40:$N$40</c:f>
              <c:numCache>
                <c:formatCode>0%</c:formatCode>
                <c:ptCount val="2"/>
                <c:pt idx="0">
                  <c:v>8.5215605749486653E-2</c:v>
                </c:pt>
                <c:pt idx="1">
                  <c:v>9.5087237992108664E-2</c:v>
                </c:pt>
              </c:numCache>
            </c:numRef>
          </c:val>
        </c:ser>
        <c:ser>
          <c:idx val="5"/>
          <c:order val="5"/>
          <c:tx>
            <c:strRef>
              <c:f>Munka3!$L$41</c:f>
              <c:strCache>
                <c:ptCount val="1"/>
                <c:pt idx="0">
                  <c:v>5 - (Szinte) mindig végzek más tevékenységet is ezalatt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Munka3!$M$35:$N$35</c:f>
              <c:numCache>
                <c:formatCode>General</c:formatCode>
                <c:ptCount val="2"/>
                <c:pt idx="0">
                  <c:v>2008</c:v>
                </c:pt>
                <c:pt idx="1">
                  <c:v>2012</c:v>
                </c:pt>
              </c:numCache>
            </c:numRef>
          </c:cat>
          <c:val>
            <c:numRef>
              <c:f>Munka3!$M$41:$N$41</c:f>
              <c:numCache>
                <c:formatCode>0%</c:formatCode>
                <c:ptCount val="2"/>
                <c:pt idx="0">
                  <c:v>0.45995893223819301</c:v>
                </c:pt>
                <c:pt idx="1">
                  <c:v>0.44564398489129942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7448704"/>
        <c:axId val="77922304"/>
      </c:barChart>
      <c:catAx>
        <c:axId val="77448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7922304"/>
        <c:crosses val="autoZero"/>
        <c:auto val="1"/>
        <c:lblAlgn val="ctr"/>
        <c:lblOffset val="100"/>
        <c:noMultiLvlLbl val="0"/>
      </c:catAx>
      <c:valAx>
        <c:axId val="7792230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774487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12010061242345"/>
          <c:y val="4.0705794056208056E-2"/>
          <c:w val="0.3204656605424322"/>
          <c:h val="0.8847698473596734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hu-H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/>
      <c:doughnutChart>
        <c:varyColors val="1"/>
        <c:ser>
          <c:idx val="0"/>
          <c:order val="0"/>
          <c:dPt>
            <c:idx val="1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Pt>
            <c:idx val="3"/>
            <c:bubble3D val="0"/>
            <c:spPr>
              <a:solidFill>
                <a:schemeClr val="accent4"/>
              </a:solidFill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Munka4!$J$3:$J$6</c:f>
              <c:strCache>
                <c:ptCount val="4"/>
                <c:pt idx="0">
                  <c:v>Egyáltalán nem okoz nehézséget </c:v>
                </c:pt>
                <c:pt idx="1">
                  <c:v>Inkább nem okoz nehézséget</c:v>
                </c:pt>
                <c:pt idx="2">
                  <c:v>Inkább nehézséget okoz</c:v>
                </c:pt>
                <c:pt idx="3">
                  <c:v>Kifejezetten nehézséget okoz</c:v>
                </c:pt>
              </c:strCache>
            </c:strRef>
          </c:cat>
          <c:val>
            <c:numRef>
              <c:f>Munka4!$K$3:$K$6</c:f>
              <c:numCache>
                <c:formatCode>0%</c:formatCode>
                <c:ptCount val="4"/>
                <c:pt idx="0">
                  <c:v>0.65099999999999991</c:v>
                </c:pt>
                <c:pt idx="1">
                  <c:v>0.28699999999999998</c:v>
                </c:pt>
                <c:pt idx="2">
                  <c:v>5.5999999999999994E-2</c:v>
                </c:pt>
                <c:pt idx="3">
                  <c:v>6.0000000000000001E-3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6517999820628604"/>
          <c:y val="0.15976119865370347"/>
          <c:w val="0.32538070588095386"/>
          <c:h val="0.62787798012446183"/>
        </c:manualLayout>
      </c:layout>
      <c:overlay val="0"/>
      <c:txPr>
        <a:bodyPr/>
        <a:lstStyle/>
        <a:p>
          <a:pPr>
            <a:defRPr sz="1400"/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Munka1!$J$10</c:f>
              <c:strCache>
                <c:ptCount val="1"/>
                <c:pt idx="0">
                  <c:v>1 - Sohasem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Munka1!$K$9:$P$9</c:f>
              <c:strCache>
                <c:ptCount val="6"/>
                <c:pt idx="0">
                  <c:v>Tanulás közben</c:v>
                </c:pt>
                <c:pt idx="1">
                  <c:v>Más média fogyasztása közben (pl. televízió, újság, stb.)</c:v>
                </c:pt>
                <c:pt idx="2">
                  <c:v>Úgy, hogy csak a zenére figyel, egyéb tevékenységet nem folytat (pl. otthon a fotelben)</c:v>
                </c:pt>
                <c:pt idx="3">
                  <c:v>Munka közben</c:v>
                </c:pt>
                <c:pt idx="4">
                  <c:v>Utazás közben</c:v>
                </c:pt>
                <c:pt idx="5">
                  <c:v>Otthoni tevékenységek (pl. házimunka) közben</c:v>
                </c:pt>
              </c:strCache>
            </c:strRef>
          </c:cat>
          <c:val>
            <c:numRef>
              <c:f>Munka1!$K$10:$P$10</c:f>
              <c:numCache>
                <c:formatCode>0%</c:formatCode>
                <c:ptCount val="6"/>
                <c:pt idx="0">
                  <c:v>0.54088417873937378</c:v>
                </c:pt>
                <c:pt idx="1">
                  <c:v>0.4232694342112982</c:v>
                </c:pt>
                <c:pt idx="2">
                  <c:v>0.3294721788768426</c:v>
                </c:pt>
                <c:pt idx="3">
                  <c:v>0.27986492451294287</c:v>
                </c:pt>
                <c:pt idx="4">
                  <c:v>0.10286400462389678</c:v>
                </c:pt>
                <c:pt idx="5">
                  <c:v>6.2653200022712227E-2</c:v>
                </c:pt>
              </c:numCache>
            </c:numRef>
          </c:val>
        </c:ser>
        <c:ser>
          <c:idx val="1"/>
          <c:order val="1"/>
          <c:tx>
            <c:strRef>
              <c:f>Munka1!$J$11</c:f>
              <c:strCache>
                <c:ptCount val="1"/>
                <c:pt idx="0">
                  <c:v>2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Munka1!$K$9:$P$9</c:f>
              <c:strCache>
                <c:ptCount val="6"/>
                <c:pt idx="0">
                  <c:v>Tanulás közben</c:v>
                </c:pt>
                <c:pt idx="1">
                  <c:v>Más média fogyasztása közben (pl. televízió, újság, stb.)</c:v>
                </c:pt>
                <c:pt idx="2">
                  <c:v>Úgy, hogy csak a zenére figyel, egyéb tevékenységet nem folytat (pl. otthon a fotelben)</c:v>
                </c:pt>
                <c:pt idx="3">
                  <c:v>Munka közben</c:v>
                </c:pt>
                <c:pt idx="4">
                  <c:v>Utazás közben</c:v>
                </c:pt>
                <c:pt idx="5">
                  <c:v>Otthoni tevékenységek (pl. házimunka) közben</c:v>
                </c:pt>
              </c:strCache>
            </c:strRef>
          </c:cat>
          <c:val>
            <c:numRef>
              <c:f>Munka1!$K$11:$P$11</c:f>
              <c:numCache>
                <c:formatCode>0%</c:formatCode>
                <c:ptCount val="6"/>
                <c:pt idx="0">
                  <c:v>0.14325435112975693</c:v>
                </c:pt>
                <c:pt idx="1">
                  <c:v>0.21240887114587437</c:v>
                </c:pt>
                <c:pt idx="2">
                  <c:v>0.23127758850089858</c:v>
                </c:pt>
                <c:pt idx="3">
                  <c:v>0.13168393940422204</c:v>
                </c:pt>
                <c:pt idx="4">
                  <c:v>8.4299970841018923E-2</c:v>
                </c:pt>
                <c:pt idx="5">
                  <c:v>8.8659501913920469E-2</c:v>
                </c:pt>
              </c:numCache>
            </c:numRef>
          </c:val>
        </c:ser>
        <c:ser>
          <c:idx val="2"/>
          <c:order val="2"/>
          <c:tx>
            <c:strRef>
              <c:f>Munka1!$J$12</c:f>
              <c:strCache>
                <c:ptCount val="1"/>
                <c:pt idx="0">
                  <c:v>3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Munka1!$K$9:$P$9</c:f>
              <c:strCache>
                <c:ptCount val="6"/>
                <c:pt idx="0">
                  <c:v>Tanulás közben</c:v>
                </c:pt>
                <c:pt idx="1">
                  <c:v>Más média fogyasztása közben (pl. televízió, újság, stb.)</c:v>
                </c:pt>
                <c:pt idx="2">
                  <c:v>Úgy, hogy csak a zenére figyel, egyéb tevékenységet nem folytat (pl. otthon a fotelben)</c:v>
                </c:pt>
                <c:pt idx="3">
                  <c:v>Munka közben</c:v>
                </c:pt>
                <c:pt idx="4">
                  <c:v>Utazás közben</c:v>
                </c:pt>
                <c:pt idx="5">
                  <c:v>Otthoni tevékenységek (pl. házimunka) közben</c:v>
                </c:pt>
              </c:strCache>
            </c:strRef>
          </c:cat>
          <c:val>
            <c:numRef>
              <c:f>Munka1!$K$12:$P$12</c:f>
              <c:numCache>
                <c:formatCode>0%</c:formatCode>
                <c:ptCount val="6"/>
                <c:pt idx="0">
                  <c:v>0.16604180245857578</c:v>
                </c:pt>
                <c:pt idx="1">
                  <c:v>0.18317192046640529</c:v>
                </c:pt>
                <c:pt idx="2">
                  <c:v>0.22860324109122979</c:v>
                </c:pt>
                <c:pt idx="3">
                  <c:v>0.17934257630121916</c:v>
                </c:pt>
                <c:pt idx="4">
                  <c:v>0.19751971362198148</c:v>
                </c:pt>
                <c:pt idx="5">
                  <c:v>0.18273424405042665</c:v>
                </c:pt>
              </c:numCache>
            </c:numRef>
          </c:val>
        </c:ser>
        <c:ser>
          <c:idx val="3"/>
          <c:order val="3"/>
          <c:tx>
            <c:strRef>
              <c:f>Munka1!$J$13</c:f>
              <c:strCache>
                <c:ptCount val="1"/>
                <c:pt idx="0">
                  <c:v>4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Munka1!$K$9:$P$9</c:f>
              <c:strCache>
                <c:ptCount val="6"/>
                <c:pt idx="0">
                  <c:v>Tanulás közben</c:v>
                </c:pt>
                <c:pt idx="1">
                  <c:v>Más média fogyasztása közben (pl. televízió, újság, stb.)</c:v>
                </c:pt>
                <c:pt idx="2">
                  <c:v>Úgy, hogy csak a zenére figyel, egyéb tevékenységet nem folytat (pl. otthon a fotelben)</c:v>
                </c:pt>
                <c:pt idx="3">
                  <c:v>Munka közben</c:v>
                </c:pt>
                <c:pt idx="4">
                  <c:v>Utazás közben</c:v>
                </c:pt>
                <c:pt idx="5">
                  <c:v>Otthoni tevékenységek (pl. házimunka) közben</c:v>
                </c:pt>
              </c:strCache>
            </c:strRef>
          </c:cat>
          <c:val>
            <c:numRef>
              <c:f>Munka1!$K$13:$P$13</c:f>
              <c:numCache>
                <c:formatCode>0%</c:formatCode>
                <c:ptCount val="6"/>
                <c:pt idx="0">
                  <c:v>5.9554136182521901E-2</c:v>
                </c:pt>
                <c:pt idx="1">
                  <c:v>8.0613042555780987E-2</c:v>
                </c:pt>
                <c:pt idx="2">
                  <c:v>0.10891080901379963</c:v>
                </c:pt>
                <c:pt idx="3">
                  <c:v>0.13797750697160824</c:v>
                </c:pt>
                <c:pt idx="4">
                  <c:v>0.19539185442263146</c:v>
                </c:pt>
                <c:pt idx="5">
                  <c:v>0.21661015502880396</c:v>
                </c:pt>
              </c:numCache>
            </c:numRef>
          </c:val>
        </c:ser>
        <c:ser>
          <c:idx val="4"/>
          <c:order val="4"/>
          <c:tx>
            <c:strRef>
              <c:f>Munka1!$J$14</c:f>
              <c:strCache>
                <c:ptCount val="1"/>
                <c:pt idx="0">
                  <c:v>5 - (Szinte) mindig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Munka1!$K$9:$P$9</c:f>
              <c:strCache>
                <c:ptCount val="6"/>
                <c:pt idx="0">
                  <c:v>Tanulás közben</c:v>
                </c:pt>
                <c:pt idx="1">
                  <c:v>Más média fogyasztása közben (pl. televízió, újság, stb.)</c:v>
                </c:pt>
                <c:pt idx="2">
                  <c:v>Úgy, hogy csak a zenére figyel, egyéb tevékenységet nem folytat (pl. otthon a fotelben)</c:v>
                </c:pt>
                <c:pt idx="3">
                  <c:v>Munka közben</c:v>
                </c:pt>
                <c:pt idx="4">
                  <c:v>Utazás közben</c:v>
                </c:pt>
                <c:pt idx="5">
                  <c:v>Otthoni tevékenységek (pl. házimunka) közben</c:v>
                </c:pt>
              </c:strCache>
            </c:strRef>
          </c:cat>
          <c:val>
            <c:numRef>
              <c:f>Munka1!$K$14:$P$14</c:f>
              <c:numCache>
                <c:formatCode>0%</c:formatCode>
                <c:ptCount val="6"/>
                <c:pt idx="0">
                  <c:v>9.026553148977165E-2</c:v>
                </c:pt>
                <c:pt idx="1">
                  <c:v>0.10053673162064111</c:v>
                </c:pt>
                <c:pt idx="2">
                  <c:v>0.10173618251722948</c:v>
                </c:pt>
                <c:pt idx="3">
                  <c:v>0.27113105281000766</c:v>
                </c:pt>
                <c:pt idx="4">
                  <c:v>0.41992445649047139</c:v>
                </c:pt>
                <c:pt idx="5">
                  <c:v>0.44934289898413676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0290944"/>
        <c:axId val="80292480"/>
      </c:barChart>
      <c:catAx>
        <c:axId val="80290944"/>
        <c:scaling>
          <c:orientation val="minMax"/>
        </c:scaling>
        <c:delete val="0"/>
        <c:axPos val="l"/>
        <c:majorTickMark val="out"/>
        <c:minorTickMark val="none"/>
        <c:tickLblPos val="nextTo"/>
        <c:crossAx val="80292480"/>
        <c:crosses val="autoZero"/>
        <c:auto val="1"/>
        <c:lblAlgn val="ctr"/>
        <c:lblOffset val="100"/>
        <c:noMultiLvlLbl val="0"/>
      </c:catAx>
      <c:valAx>
        <c:axId val="80292480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802909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7966484952911836"/>
          <c:y val="0.93119428235472923"/>
          <c:w val="0.49669534677061911"/>
          <c:h val="5.610739382401523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hu-H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</c:spPr>
          </c:dPt>
          <c:dPt>
            <c:idx val="1"/>
            <c:bubble3D val="0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</c:spPr>
          </c:dPt>
          <c:dPt>
            <c:idx val="2"/>
            <c:bubble3D val="0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</c:spPr>
          </c:dPt>
          <c:dPt>
            <c:idx val="3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</c:spPr>
          </c:dPt>
          <c:dPt>
            <c:idx val="4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</c:spPr>
          </c:dPt>
          <c:dLbls>
            <c:dLbl>
              <c:idx val="2"/>
              <c:spPr/>
              <c:txPr>
                <a:bodyPr/>
                <a:lstStyle/>
                <a:p>
                  <a:pPr>
                    <a:defRPr>
                      <a:solidFill>
                        <a:schemeClr val="tx1"/>
                      </a:solidFill>
                    </a:defRPr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Munka1!$J$63:$J$67</c:f>
              <c:strCache>
                <c:ptCount val="5"/>
                <c:pt idx="0">
                  <c:v>Kifejezetten zavarja </c:v>
                </c:pt>
                <c:pt idx="1">
                  <c:v>Inkább zavarja</c:v>
                </c:pt>
                <c:pt idx="2">
                  <c:v>Se nem zavarja, se nem segíti</c:v>
                </c:pt>
                <c:pt idx="3">
                  <c:v>Inkább segíti</c:v>
                </c:pt>
                <c:pt idx="4">
                  <c:v>Kifejezetten segíti</c:v>
                </c:pt>
              </c:strCache>
            </c:strRef>
          </c:cat>
          <c:val>
            <c:numRef>
              <c:f>Munka1!$K$63:$K$67</c:f>
              <c:numCache>
                <c:formatCode>0%</c:formatCode>
                <c:ptCount val="5"/>
                <c:pt idx="0">
                  <c:v>0.10277761260316996</c:v>
                </c:pt>
                <c:pt idx="1">
                  <c:v>0.1736026770488947</c:v>
                </c:pt>
                <c:pt idx="2">
                  <c:v>0.40688828236992236</c:v>
                </c:pt>
                <c:pt idx="3">
                  <c:v>0.21723525666918747</c:v>
                </c:pt>
                <c:pt idx="4">
                  <c:v>9.949617130882546E-2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6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4"/>
          <c:dPt>
            <c:idx val="0"/>
            <c:bubble3D val="0"/>
            <c:explosion val="14"/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Munka1!$J$78:$J$80</c:f>
              <c:strCache>
                <c:ptCount val="3"/>
                <c:pt idx="0">
                  <c:v>Soha</c:v>
                </c:pt>
                <c:pt idx="1">
                  <c:v>Ritkán</c:v>
                </c:pt>
                <c:pt idx="2">
                  <c:v>Gyakran</c:v>
                </c:pt>
              </c:strCache>
            </c:strRef>
          </c:cat>
          <c:val>
            <c:numRef>
              <c:f>Munka1!$K$78:$K$80</c:f>
              <c:numCache>
                <c:formatCode>0%</c:formatCode>
                <c:ptCount val="3"/>
                <c:pt idx="0">
                  <c:v>0.25058020905404588</c:v>
                </c:pt>
                <c:pt idx="1">
                  <c:v>0.59422459332977484</c:v>
                </c:pt>
                <c:pt idx="2">
                  <c:v>0.15519519761617923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Munka5!$F$1:$F$11</c:f>
              <c:strCache>
                <c:ptCount val="11"/>
                <c:pt idx="0">
                  <c:v>Blog írás/olvasás</c:v>
                </c:pt>
                <c:pt idx="1">
                  <c:v>Online, vagy tv kártyás tévézés</c:v>
                </c:pt>
                <c:pt idx="2">
                  <c:v>Egyéb, éspedig</c:v>
                </c:pt>
                <c:pt idx="3">
                  <c:v>Hírolvasás</c:v>
                </c:pt>
                <c:pt idx="4">
                  <c:v>Játék</c:v>
                </c:pt>
                <c:pt idx="5">
                  <c:v>Azonnali üzenetküldőkön keresztül történő csevegés</c:v>
                </c:pt>
                <c:pt idx="6">
                  <c:v>Online rádióhallgatás</c:v>
                </c:pt>
                <c:pt idx="7">
                  <c:v>Közösségi oldal látogatása</c:v>
                </c:pt>
                <c:pt idx="8">
                  <c:v>E-mail írás/olvasás</c:v>
                </c:pt>
                <c:pt idx="9">
                  <c:v>Böngészés</c:v>
                </c:pt>
                <c:pt idx="10">
                  <c:v>Zenehallgatás</c:v>
                </c:pt>
              </c:strCache>
            </c:strRef>
          </c:cat>
          <c:val>
            <c:numRef>
              <c:f>Munka5!$G$1:$G$11</c:f>
              <c:numCache>
                <c:formatCode>0%</c:formatCode>
                <c:ptCount val="11"/>
                <c:pt idx="0">
                  <c:v>0.01</c:v>
                </c:pt>
                <c:pt idx="1">
                  <c:v>0.02</c:v>
                </c:pt>
                <c:pt idx="2">
                  <c:v>0.03</c:v>
                </c:pt>
                <c:pt idx="3">
                  <c:v>0.04</c:v>
                </c:pt>
                <c:pt idx="4">
                  <c:v>0.05</c:v>
                </c:pt>
                <c:pt idx="5">
                  <c:v>0.06</c:v>
                </c:pt>
                <c:pt idx="6">
                  <c:v>7.0000000000000007E-2</c:v>
                </c:pt>
                <c:pt idx="7">
                  <c:v>0.11</c:v>
                </c:pt>
                <c:pt idx="8">
                  <c:v>0.12</c:v>
                </c:pt>
                <c:pt idx="9">
                  <c:v>0.13</c:v>
                </c:pt>
                <c:pt idx="10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9163520"/>
        <c:axId val="119387264"/>
      </c:barChart>
      <c:catAx>
        <c:axId val="119163520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hu-HU"/>
          </a:p>
        </c:txPr>
        <c:crossAx val="119387264"/>
        <c:crosses val="autoZero"/>
        <c:auto val="1"/>
        <c:lblAlgn val="ctr"/>
        <c:lblOffset val="100"/>
        <c:noMultiLvlLbl val="0"/>
      </c:catAx>
      <c:valAx>
        <c:axId val="119387264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119163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/>
      </a:pPr>
      <a:endParaRPr lang="hu-H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Munka5!$F$13:$F$20</c:f>
              <c:strCache>
                <c:ptCount val="8"/>
                <c:pt idx="0">
                  <c:v>Könyvolvasás</c:v>
                </c:pt>
                <c:pt idx="1">
                  <c:v>Újságolvasás</c:v>
                </c:pt>
                <c:pt idx="2">
                  <c:v>DVD-zés</c:v>
                </c:pt>
                <c:pt idx="3">
                  <c:v>Rádióhallgatás</c:v>
                </c:pt>
                <c:pt idx="4">
                  <c:v>Egyéb, éspedig</c:v>
                </c:pt>
                <c:pt idx="5">
                  <c:v>Zenehallgatás</c:v>
                </c:pt>
                <c:pt idx="6">
                  <c:v>Telefonálás</c:v>
                </c:pt>
                <c:pt idx="7">
                  <c:v>Televízió nézés</c:v>
                </c:pt>
              </c:strCache>
            </c:strRef>
          </c:cat>
          <c:val>
            <c:numRef>
              <c:f>Munka5!$G$13:$G$20</c:f>
              <c:numCache>
                <c:formatCode>0%</c:formatCode>
                <c:ptCount val="8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0.06</c:v>
                </c:pt>
                <c:pt idx="4">
                  <c:v>7.0000000000000007E-2</c:v>
                </c:pt>
                <c:pt idx="5">
                  <c:v>0.08</c:v>
                </c:pt>
                <c:pt idx="6">
                  <c:v>0.08</c:v>
                </c:pt>
                <c:pt idx="7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0121984"/>
        <c:axId val="122209024"/>
      </c:barChart>
      <c:catAx>
        <c:axId val="120121984"/>
        <c:scaling>
          <c:orientation val="minMax"/>
        </c:scaling>
        <c:delete val="0"/>
        <c:axPos val="l"/>
        <c:majorTickMark val="out"/>
        <c:minorTickMark val="none"/>
        <c:tickLblPos val="nextTo"/>
        <c:crossAx val="122209024"/>
        <c:crosses val="autoZero"/>
        <c:auto val="1"/>
        <c:lblAlgn val="ctr"/>
        <c:lblOffset val="100"/>
        <c:noMultiLvlLbl val="0"/>
      </c:catAx>
      <c:valAx>
        <c:axId val="122209024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crossAx val="1201219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/>
      </a:pPr>
      <a:endParaRPr lang="hu-H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7D1835-C959-4910-A7A4-3B1B3C65A8D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hu-HU"/>
        </a:p>
      </dgm:t>
    </dgm:pt>
    <dgm:pt modelId="{48568E87-348B-4C78-91A7-264E8286BA77}">
      <dgm:prSet phldrT="[Szöveg]"/>
      <dgm:spPr/>
      <dgm:t>
        <a:bodyPr/>
        <a:lstStyle/>
        <a:p>
          <a:r>
            <a:rPr lang="hu-HU" dirty="0" smtClean="0"/>
            <a:t>Általában a médiafogyasztásról és abban a zenehallgatás helyéről</a:t>
          </a:r>
          <a:endParaRPr lang="hu-HU" dirty="0"/>
        </a:p>
      </dgm:t>
    </dgm:pt>
    <dgm:pt modelId="{990639AC-981F-41CA-9E22-FEF17F055BB9}" type="parTrans" cxnId="{3222F38A-1421-433B-801A-E8153FCFC835}">
      <dgm:prSet/>
      <dgm:spPr/>
      <dgm:t>
        <a:bodyPr/>
        <a:lstStyle/>
        <a:p>
          <a:endParaRPr lang="hu-HU"/>
        </a:p>
      </dgm:t>
    </dgm:pt>
    <dgm:pt modelId="{6317421F-A0AD-44A6-8211-2F9ED795032E}" type="sibTrans" cxnId="{3222F38A-1421-433B-801A-E8153FCFC835}">
      <dgm:prSet/>
      <dgm:spPr/>
      <dgm:t>
        <a:bodyPr/>
        <a:lstStyle/>
        <a:p>
          <a:endParaRPr lang="hu-HU"/>
        </a:p>
      </dgm:t>
    </dgm:pt>
    <dgm:pt modelId="{5F61DD3A-6E1B-48C3-8A82-440FC8E8AFF8}">
      <dgm:prSet phldrT="[Szöveg]"/>
      <dgm:spPr/>
      <dgm:t>
        <a:bodyPr/>
        <a:lstStyle/>
        <a:p>
          <a:r>
            <a:rPr lang="hu-HU" dirty="0" smtClean="0"/>
            <a:t>Az egyidejű, többcsatornás médiafogyasztásról (</a:t>
          </a:r>
          <a:r>
            <a:rPr lang="hu-HU" dirty="0" err="1" smtClean="0"/>
            <a:t>media</a:t>
          </a:r>
          <a:r>
            <a:rPr lang="hu-HU" dirty="0" smtClean="0"/>
            <a:t> multitasking)</a:t>
          </a:r>
          <a:endParaRPr lang="hu-HU" dirty="0"/>
        </a:p>
      </dgm:t>
    </dgm:pt>
    <dgm:pt modelId="{142BB459-EEDA-453F-BCEB-F0DC0B0BB57B}" type="parTrans" cxnId="{FCA59E04-8901-43FD-BE2B-937D94032470}">
      <dgm:prSet/>
      <dgm:spPr/>
      <dgm:t>
        <a:bodyPr/>
        <a:lstStyle/>
        <a:p>
          <a:endParaRPr lang="hu-HU"/>
        </a:p>
      </dgm:t>
    </dgm:pt>
    <dgm:pt modelId="{4BBB7D52-AE5A-4CAF-AE9C-094383EF3CCB}" type="sibTrans" cxnId="{FCA59E04-8901-43FD-BE2B-937D94032470}">
      <dgm:prSet/>
      <dgm:spPr/>
      <dgm:t>
        <a:bodyPr/>
        <a:lstStyle/>
        <a:p>
          <a:endParaRPr lang="hu-HU"/>
        </a:p>
      </dgm:t>
    </dgm:pt>
    <dgm:pt modelId="{44537732-9F33-4020-8043-8BAEF77F3A70}">
      <dgm:prSet phldrT="[Szöveg]"/>
      <dgm:spPr/>
      <dgm:t>
        <a:bodyPr/>
        <a:lstStyle/>
        <a:p>
          <a:r>
            <a:rPr lang="hu-HU" dirty="0" smtClean="0"/>
            <a:t>A zenehallgatáshoz társuló egyéb tevékenységekről</a:t>
          </a:r>
          <a:endParaRPr lang="hu-HU" dirty="0"/>
        </a:p>
      </dgm:t>
    </dgm:pt>
    <dgm:pt modelId="{AE8AF06E-BB16-4611-B46E-429876F6CC46}" type="parTrans" cxnId="{72CD1210-E245-4792-BC05-F4E4CC032FE1}">
      <dgm:prSet/>
      <dgm:spPr/>
      <dgm:t>
        <a:bodyPr/>
        <a:lstStyle/>
        <a:p>
          <a:endParaRPr lang="hu-HU"/>
        </a:p>
      </dgm:t>
    </dgm:pt>
    <dgm:pt modelId="{EA307D77-6B42-4493-B41E-A07C363C136D}" type="sibTrans" cxnId="{72CD1210-E245-4792-BC05-F4E4CC032FE1}">
      <dgm:prSet/>
      <dgm:spPr/>
      <dgm:t>
        <a:bodyPr/>
        <a:lstStyle/>
        <a:p>
          <a:endParaRPr lang="hu-HU"/>
        </a:p>
      </dgm:t>
    </dgm:pt>
    <dgm:pt modelId="{9592D7C8-24FC-4218-AC3C-A53BCBA5AB0E}" type="pres">
      <dgm:prSet presAssocID="{037D1835-C959-4910-A7A4-3B1B3C65A8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EC3D1FF0-E8EE-410A-956D-972B031F548D}" type="pres">
      <dgm:prSet presAssocID="{48568E87-348B-4C78-91A7-264E8286BA7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D539AD47-8CD2-4338-BA8B-F91E1B7C0ED9}" type="pres">
      <dgm:prSet presAssocID="{6317421F-A0AD-44A6-8211-2F9ED795032E}" presName="spacer" presStyleCnt="0"/>
      <dgm:spPr/>
      <dgm:t>
        <a:bodyPr/>
        <a:lstStyle/>
        <a:p>
          <a:endParaRPr lang="hu-HU"/>
        </a:p>
      </dgm:t>
    </dgm:pt>
    <dgm:pt modelId="{190F93A1-A28E-40EE-BB18-2D70D42BC7BB}" type="pres">
      <dgm:prSet presAssocID="{5F61DD3A-6E1B-48C3-8A82-440FC8E8AFF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49AE33F2-4BB9-4555-9D30-AF97644EF2F2}" type="pres">
      <dgm:prSet presAssocID="{4BBB7D52-AE5A-4CAF-AE9C-094383EF3CCB}" presName="spacer" presStyleCnt="0"/>
      <dgm:spPr/>
      <dgm:t>
        <a:bodyPr/>
        <a:lstStyle/>
        <a:p>
          <a:endParaRPr lang="hu-HU"/>
        </a:p>
      </dgm:t>
    </dgm:pt>
    <dgm:pt modelId="{37B10132-E7B3-4F33-A12B-13B020E512B3}" type="pres">
      <dgm:prSet presAssocID="{44537732-9F33-4020-8043-8BAEF77F3A7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9B9D0E9C-295D-41D5-BBE2-CE7868DE56DB}" type="presOf" srcId="{037D1835-C959-4910-A7A4-3B1B3C65A8DC}" destId="{9592D7C8-24FC-4218-AC3C-A53BCBA5AB0E}" srcOrd="0" destOrd="0" presId="urn:microsoft.com/office/officeart/2005/8/layout/vList2"/>
    <dgm:cxn modelId="{F62DD6C3-8849-4B19-A958-2F2F5BF05D4D}" type="presOf" srcId="{48568E87-348B-4C78-91A7-264E8286BA77}" destId="{EC3D1FF0-E8EE-410A-956D-972B031F548D}" srcOrd="0" destOrd="0" presId="urn:microsoft.com/office/officeart/2005/8/layout/vList2"/>
    <dgm:cxn modelId="{D4FD460B-0761-4EAC-9EAE-D4D800F29061}" type="presOf" srcId="{5F61DD3A-6E1B-48C3-8A82-440FC8E8AFF8}" destId="{190F93A1-A28E-40EE-BB18-2D70D42BC7BB}" srcOrd="0" destOrd="0" presId="urn:microsoft.com/office/officeart/2005/8/layout/vList2"/>
    <dgm:cxn modelId="{3222F38A-1421-433B-801A-E8153FCFC835}" srcId="{037D1835-C959-4910-A7A4-3B1B3C65A8DC}" destId="{48568E87-348B-4C78-91A7-264E8286BA77}" srcOrd="0" destOrd="0" parTransId="{990639AC-981F-41CA-9E22-FEF17F055BB9}" sibTransId="{6317421F-A0AD-44A6-8211-2F9ED795032E}"/>
    <dgm:cxn modelId="{72CD1210-E245-4792-BC05-F4E4CC032FE1}" srcId="{037D1835-C959-4910-A7A4-3B1B3C65A8DC}" destId="{44537732-9F33-4020-8043-8BAEF77F3A70}" srcOrd="2" destOrd="0" parTransId="{AE8AF06E-BB16-4611-B46E-429876F6CC46}" sibTransId="{EA307D77-6B42-4493-B41E-A07C363C136D}"/>
    <dgm:cxn modelId="{FCA59E04-8901-43FD-BE2B-937D94032470}" srcId="{037D1835-C959-4910-A7A4-3B1B3C65A8DC}" destId="{5F61DD3A-6E1B-48C3-8A82-440FC8E8AFF8}" srcOrd="1" destOrd="0" parTransId="{142BB459-EEDA-453F-BCEB-F0DC0B0BB57B}" sibTransId="{4BBB7D52-AE5A-4CAF-AE9C-094383EF3CCB}"/>
    <dgm:cxn modelId="{A8AB8E78-4CDC-439D-96AC-26EB2BF19362}" type="presOf" srcId="{44537732-9F33-4020-8043-8BAEF77F3A70}" destId="{37B10132-E7B3-4F33-A12B-13B020E512B3}" srcOrd="0" destOrd="0" presId="urn:microsoft.com/office/officeart/2005/8/layout/vList2"/>
    <dgm:cxn modelId="{FA020A55-D903-4BEB-A37E-A9616DF2DF67}" type="presParOf" srcId="{9592D7C8-24FC-4218-AC3C-A53BCBA5AB0E}" destId="{EC3D1FF0-E8EE-410A-956D-972B031F548D}" srcOrd="0" destOrd="0" presId="urn:microsoft.com/office/officeart/2005/8/layout/vList2"/>
    <dgm:cxn modelId="{DA51ABE2-FF6E-43CF-B8C3-52CE91A85EA5}" type="presParOf" srcId="{9592D7C8-24FC-4218-AC3C-A53BCBA5AB0E}" destId="{D539AD47-8CD2-4338-BA8B-F91E1B7C0ED9}" srcOrd="1" destOrd="0" presId="urn:microsoft.com/office/officeart/2005/8/layout/vList2"/>
    <dgm:cxn modelId="{D5F8D278-586F-40A1-AF4A-8945CFCCB88D}" type="presParOf" srcId="{9592D7C8-24FC-4218-AC3C-A53BCBA5AB0E}" destId="{190F93A1-A28E-40EE-BB18-2D70D42BC7BB}" srcOrd="2" destOrd="0" presId="urn:microsoft.com/office/officeart/2005/8/layout/vList2"/>
    <dgm:cxn modelId="{F66A9144-22F5-460A-83B2-447572FCB884}" type="presParOf" srcId="{9592D7C8-24FC-4218-AC3C-A53BCBA5AB0E}" destId="{49AE33F2-4BB9-4555-9D30-AF97644EF2F2}" srcOrd="3" destOrd="0" presId="urn:microsoft.com/office/officeart/2005/8/layout/vList2"/>
    <dgm:cxn modelId="{D8B7A560-BBAC-4042-8488-6A0F4493A18A}" type="presParOf" srcId="{9592D7C8-24FC-4218-AC3C-A53BCBA5AB0E}" destId="{37B10132-E7B3-4F33-A12B-13B020E512B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3D1FF0-E8EE-410A-956D-972B031F548D}">
      <dsp:nvSpPr>
        <dsp:cNvPr id="0" name=""/>
        <dsp:cNvSpPr/>
      </dsp:nvSpPr>
      <dsp:spPr>
        <a:xfrm>
          <a:off x="0" y="504539"/>
          <a:ext cx="4908553" cy="14215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700" kern="1200" dirty="0" smtClean="0"/>
            <a:t>Általában a médiafogyasztásról és abban a zenehallgatás helyéről</a:t>
          </a:r>
          <a:endParaRPr lang="hu-HU" sz="2700" kern="1200" dirty="0"/>
        </a:p>
      </dsp:txBody>
      <dsp:txXfrm>
        <a:off x="69394" y="573933"/>
        <a:ext cx="4769765" cy="1282762"/>
      </dsp:txXfrm>
    </dsp:sp>
    <dsp:sp modelId="{190F93A1-A28E-40EE-BB18-2D70D42BC7BB}">
      <dsp:nvSpPr>
        <dsp:cNvPr id="0" name=""/>
        <dsp:cNvSpPr/>
      </dsp:nvSpPr>
      <dsp:spPr>
        <a:xfrm>
          <a:off x="0" y="2003849"/>
          <a:ext cx="4908553" cy="1421550"/>
        </a:xfrm>
        <a:prstGeom prst="roundRect">
          <a:avLst/>
        </a:prstGeom>
        <a:solidFill>
          <a:schemeClr val="accent2">
            <a:hueOff val="-368613"/>
            <a:satOff val="44335"/>
            <a:lumOff val="5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700" kern="1200" dirty="0" smtClean="0"/>
            <a:t>Az egyidejű, többcsatornás médiafogyasztásról (</a:t>
          </a:r>
          <a:r>
            <a:rPr lang="hu-HU" sz="2700" kern="1200" dirty="0" err="1" smtClean="0"/>
            <a:t>media</a:t>
          </a:r>
          <a:r>
            <a:rPr lang="hu-HU" sz="2700" kern="1200" dirty="0" smtClean="0"/>
            <a:t> multitasking)</a:t>
          </a:r>
          <a:endParaRPr lang="hu-HU" sz="2700" kern="1200" dirty="0"/>
        </a:p>
      </dsp:txBody>
      <dsp:txXfrm>
        <a:off x="69394" y="2073243"/>
        <a:ext cx="4769765" cy="1282762"/>
      </dsp:txXfrm>
    </dsp:sp>
    <dsp:sp modelId="{37B10132-E7B3-4F33-A12B-13B020E512B3}">
      <dsp:nvSpPr>
        <dsp:cNvPr id="0" name=""/>
        <dsp:cNvSpPr/>
      </dsp:nvSpPr>
      <dsp:spPr>
        <a:xfrm>
          <a:off x="0" y="3503160"/>
          <a:ext cx="4908553" cy="1421550"/>
        </a:xfrm>
        <a:prstGeom prst="roundRect">
          <a:avLst/>
        </a:prstGeom>
        <a:solidFill>
          <a:schemeClr val="accent2">
            <a:hueOff val="-737226"/>
            <a:satOff val="88670"/>
            <a:lumOff val="10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700" kern="1200" dirty="0" smtClean="0"/>
            <a:t>A zenehallgatáshoz társuló egyéb tevékenységekről</a:t>
          </a:r>
          <a:endParaRPr lang="hu-HU" sz="2700" kern="1200" dirty="0"/>
        </a:p>
      </dsp:txBody>
      <dsp:txXfrm>
        <a:off x="69394" y="3572554"/>
        <a:ext cx="4769765" cy="12827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F37EB0-A42A-4470-8530-BA7F1F4B7473}" type="datetimeFigureOut">
              <a:rPr lang="hu-HU" smtClean="0"/>
              <a:pPr/>
              <a:t>2012.05.29.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hu-HU" dirty="0" smtClean="0"/>
              <a:t>Szerencsejáték – Sorsjegy | 2011. május</a:t>
            </a:r>
          </a:p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EBE078-D534-4495-A9E9-F18C04D95B82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6" name="Élőfej helye 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hu-HU" dirty="0" smtClean="0"/>
              <a:t>Szerencsejáték – Sorsjegy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666214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A2BCA8-2EC8-4496-AC95-EA70DA128C7E}" type="datetimeFigureOut">
              <a:rPr lang="hu-HU" smtClean="0"/>
              <a:pPr/>
              <a:t>2012.05.29.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CF96A-3C26-43F5-BA8D-2A0FEEF4BC96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56824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234950" y="800100"/>
            <a:ext cx="4256088" cy="5429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3438" y="800100"/>
            <a:ext cx="4256087" cy="5429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840538" y="55563"/>
            <a:ext cx="2201862" cy="6173787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234950" y="55563"/>
            <a:ext cx="6453188" cy="617378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58900" y="976313"/>
            <a:ext cx="7253288" cy="12461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>
          <a:xfrm>
            <a:off x="142875" y="6496050"/>
            <a:ext cx="7369175" cy="3524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dirty="0" smtClean="0">
                <a:solidFill>
                  <a:srgbClr val="FFFFFF"/>
                </a:solidFill>
              </a:rPr>
              <a:t>Szerencsjáték - Sorsjegy | 2011. május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7622E9B-9CA9-4DEE-8968-C348EB3B2D81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1" name="Kép helye 20"/>
          <p:cNvSpPr>
            <a:spLocks noGrp="1"/>
          </p:cNvSpPr>
          <p:nvPr>
            <p:ph type="pic" sz="quarter" idx="12"/>
          </p:nvPr>
        </p:nvSpPr>
        <p:spPr>
          <a:xfrm>
            <a:off x="1418400" y="1792800"/>
            <a:ext cx="7030800" cy="4233600"/>
          </a:xfrm>
          <a:prstGeom prst="rect">
            <a:avLst/>
          </a:prstGeom>
        </p:spPr>
        <p:txBody>
          <a:bodyPr/>
          <a:lstStyle/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513028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234950" y="800100"/>
            <a:ext cx="4256088" cy="5429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3438" y="800100"/>
            <a:ext cx="4256087" cy="5429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9" name="Picture 11" descr="kutatopont_powerpoint_cim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7526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685800" y="4149725"/>
            <a:ext cx="7772400" cy="1470025"/>
          </a:xfrm>
        </p:spPr>
        <p:txBody>
          <a:bodyPr/>
          <a:lstStyle>
            <a:lvl1pPr algn="ctr">
              <a:defRPr b="0">
                <a:solidFill>
                  <a:srgbClr val="863333"/>
                </a:solidFill>
              </a:defRPr>
            </a:lvl1pPr>
          </a:lstStyle>
          <a:p>
            <a:r>
              <a:rPr lang="hu-HU" dirty="0" err="1" smtClean="0"/>
              <a:t>babada</a:t>
            </a:r>
            <a:endParaRPr lang="hu-HU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6092825"/>
            <a:ext cx="6400800" cy="4318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fld id="{31DE5E74-48EC-4F76-BA66-EE851B3CDD2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1DE5E74-48EC-4F76-BA66-EE851B3CDD2B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21" name="Kép helye 20"/>
          <p:cNvSpPr>
            <a:spLocks noGrp="1"/>
          </p:cNvSpPr>
          <p:nvPr>
            <p:ph type="pic" sz="quarter" idx="12"/>
          </p:nvPr>
        </p:nvSpPr>
        <p:spPr>
          <a:xfrm>
            <a:off x="1418400" y="1792800"/>
            <a:ext cx="7030800" cy="4233600"/>
          </a:xfrm>
        </p:spPr>
        <p:txBody>
          <a:bodyPr/>
          <a:lstStyle/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9" name="Picture 11" descr="kutatopont_powerpoint_cim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7526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149725"/>
            <a:ext cx="7772400" cy="1470025"/>
          </a:xfrm>
        </p:spPr>
        <p:txBody>
          <a:bodyPr/>
          <a:lstStyle>
            <a:lvl1pPr algn="ctr">
              <a:defRPr b="0">
                <a:solidFill>
                  <a:srgbClr val="863333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6092825"/>
            <a:ext cx="6400800" cy="4318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ftr" sz="quarter" idx="3"/>
          </p:nvPr>
        </p:nvSpPr>
        <p:spPr>
          <a:xfrm>
            <a:off x="0" y="6381750"/>
            <a:ext cx="2895600" cy="476250"/>
          </a:xfrm>
        </p:spPr>
        <p:txBody>
          <a:bodyPr/>
          <a:lstStyle>
            <a:lvl1pPr algn="ctr">
              <a:defRPr b="0">
                <a:solidFill>
                  <a:schemeClr val="tx1"/>
                </a:solidFill>
              </a:defRPr>
            </a:lvl1pPr>
          </a:lstStyle>
          <a:p>
            <a:r>
              <a:rPr lang="sv-SE" dirty="0" smtClean="0">
                <a:solidFill>
                  <a:srgbClr val="000000"/>
                </a:solidFill>
              </a:rPr>
              <a:t>Zenealatti – Halljuk, vagy hallgatjuk is?</a:t>
            </a:r>
            <a:endParaRPr lang="hu-HU" dirty="0">
              <a:solidFill>
                <a:srgbClr val="000000"/>
              </a:solidFill>
            </a:endParaRPr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fld id="{9057186A-4C2E-4AFF-88EE-D56C390CE769}" type="slidenum">
              <a:rPr lang="hu-HU">
                <a:solidFill>
                  <a:srgbClr val="000000"/>
                </a:solidFill>
              </a:rPr>
              <a:pPr/>
              <a:t>‹#›</a:t>
            </a:fld>
            <a:endParaRPr lang="hu-H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1719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7622E9B-9CA9-4DEE-8968-C348EB3B2D81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1" name="Kép helye 20"/>
          <p:cNvSpPr>
            <a:spLocks noGrp="1"/>
          </p:cNvSpPr>
          <p:nvPr>
            <p:ph type="pic" sz="quarter" idx="12"/>
          </p:nvPr>
        </p:nvSpPr>
        <p:spPr>
          <a:xfrm>
            <a:off x="1418400" y="1792800"/>
            <a:ext cx="7030800" cy="4233600"/>
          </a:xfrm>
        </p:spPr>
        <p:txBody>
          <a:bodyPr/>
          <a:lstStyle/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745225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38DA150-5E9F-4F4A-A1A3-2F445B109CCB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57935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358900" y="976313"/>
            <a:ext cx="3549650" cy="1246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060950" y="976313"/>
            <a:ext cx="3551238" cy="1246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7523FB5-074E-4E06-AE78-2A00E28C4D6A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35347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Élőláb helye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8" name="Dia számának helye 7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D7738C0-83D3-419D-9ECE-C1F9F549615D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01168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5A3CCC8-01C1-407A-BC4B-97E133B1CA2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97822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láb helye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3" name="Dia számának helye 2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2AA2482-3F55-486A-80CC-B1DBAD046872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00222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247D103-DA46-4F23-8C32-62DC6E6F944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94239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2F9FEC7-63A3-4919-B23F-F9D74F745677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9208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2E38D76-F964-4731-80A0-4B4B524D2919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79344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112000" y="55563"/>
            <a:ext cx="1916113" cy="2166937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358900" y="55563"/>
            <a:ext cx="5600700" cy="216693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C09144-32FD-4497-8FA7-FC7EE2C3549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25661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>
          <a:xfrm>
            <a:off x="142875" y="6496050"/>
            <a:ext cx="7369175" cy="3524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 dirty="0" smtClean="0"/>
              <a:t>Zenealatti – Halljuk, vagy hallgatjuk is?</a:t>
            </a:r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1DE5E74-48EC-4F76-BA66-EE851B3CDD2B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21" name="Kép helye 20"/>
          <p:cNvSpPr>
            <a:spLocks noGrp="1"/>
          </p:cNvSpPr>
          <p:nvPr>
            <p:ph type="pic" sz="quarter" idx="12"/>
          </p:nvPr>
        </p:nvSpPr>
        <p:spPr>
          <a:xfrm>
            <a:off x="1418400" y="1792800"/>
            <a:ext cx="7030800" cy="4233600"/>
          </a:xfrm>
        </p:spPr>
        <p:txBody>
          <a:bodyPr/>
          <a:lstStyle/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061884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9" name="Picture 11" descr="kutatopont_powerpoint_cim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7526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149725"/>
            <a:ext cx="7772400" cy="1470025"/>
          </a:xfrm>
        </p:spPr>
        <p:txBody>
          <a:bodyPr/>
          <a:lstStyle>
            <a:lvl1pPr algn="ctr">
              <a:defRPr b="0">
                <a:solidFill>
                  <a:srgbClr val="863333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6092825"/>
            <a:ext cx="6400800" cy="4318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ftr" sz="quarter" idx="3"/>
          </p:nvPr>
        </p:nvSpPr>
        <p:spPr>
          <a:xfrm>
            <a:off x="0" y="6381750"/>
            <a:ext cx="2895600" cy="476250"/>
          </a:xfrm>
        </p:spPr>
        <p:txBody>
          <a:bodyPr/>
          <a:lstStyle>
            <a:lvl1pPr algn="ctr">
              <a:defRPr b="0">
                <a:solidFill>
                  <a:schemeClr val="tx1"/>
                </a:solidFill>
              </a:defRPr>
            </a:lvl1pPr>
          </a:lstStyle>
          <a:p>
            <a:r>
              <a:rPr lang="sv-SE" dirty="0" smtClean="0">
                <a:solidFill>
                  <a:srgbClr val="000000"/>
                </a:solidFill>
              </a:rPr>
              <a:t>Zenealatti – Halljuk, vagy hallgatjuk is?</a:t>
            </a:r>
            <a:endParaRPr lang="hu-HU" dirty="0">
              <a:solidFill>
                <a:srgbClr val="000000"/>
              </a:solidFill>
            </a:endParaRPr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fld id="{9057186A-4C2E-4AFF-88EE-D56C390CE769}" type="slidenum">
              <a:rPr lang="hu-HU">
                <a:solidFill>
                  <a:srgbClr val="000000"/>
                </a:solidFill>
              </a:rPr>
              <a:pPr/>
              <a:t>‹#›</a:t>
            </a:fld>
            <a:endParaRPr lang="hu-H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4901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7622E9B-9CA9-4DEE-8968-C348EB3B2D81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1" name="Kép helye 20"/>
          <p:cNvSpPr>
            <a:spLocks noGrp="1"/>
          </p:cNvSpPr>
          <p:nvPr>
            <p:ph type="pic" sz="quarter" idx="12"/>
          </p:nvPr>
        </p:nvSpPr>
        <p:spPr>
          <a:xfrm>
            <a:off x="1418400" y="1792800"/>
            <a:ext cx="7030800" cy="4233600"/>
          </a:xfrm>
        </p:spPr>
        <p:txBody>
          <a:bodyPr/>
          <a:lstStyle/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62162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38DA150-5E9F-4F4A-A1A3-2F445B109CCB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71511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358900" y="976313"/>
            <a:ext cx="3549650" cy="1246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060950" y="976313"/>
            <a:ext cx="3551238" cy="1246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7523FB5-074E-4E06-AE78-2A00E28C4D6A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769920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Élőláb helye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8" name="Dia számának helye 7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D7738C0-83D3-419D-9ECE-C1F9F549615D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196468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5A3CCC8-01C1-407A-BC4B-97E133B1CA2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11212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láb helye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3" name="Dia számának helye 2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2AA2482-3F55-486A-80CC-B1DBAD046872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974928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247D103-DA46-4F23-8C32-62DC6E6F944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80940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2F9FEC7-63A3-4919-B23F-F9D74F745677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61481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2E38D76-F964-4731-80A0-4B4B524D2919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12216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112000" y="55563"/>
            <a:ext cx="1916113" cy="2166937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358900" y="55563"/>
            <a:ext cx="5600700" cy="216693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C09144-32FD-4497-8FA7-FC7EE2C3549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666739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>
          <a:xfrm>
            <a:off x="142875" y="6496050"/>
            <a:ext cx="7369175" cy="3524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0C002C"/>
                </a:solidFill>
              </a:rPr>
              <a:t>Zenealatti – Halljuk, vagy hallgatjuk is?</a:t>
            </a:r>
            <a:endParaRPr lang="hu-HU" dirty="0">
              <a:solidFill>
                <a:srgbClr val="0C002C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1DE5E74-48EC-4F76-BA66-EE851B3CDD2B}" type="slidenum">
              <a:rPr lang="hu-HU" smtClean="0">
                <a:solidFill>
                  <a:srgbClr val="0C002C"/>
                </a:solidFill>
              </a:rPr>
              <a:pPr/>
              <a:t>‹#›</a:t>
            </a:fld>
            <a:endParaRPr lang="hu-HU" dirty="0">
              <a:solidFill>
                <a:srgbClr val="0C002C"/>
              </a:solidFill>
            </a:endParaRPr>
          </a:p>
        </p:txBody>
      </p:sp>
      <p:sp>
        <p:nvSpPr>
          <p:cNvPr id="21" name="Kép helye 20"/>
          <p:cNvSpPr>
            <a:spLocks noGrp="1"/>
          </p:cNvSpPr>
          <p:nvPr>
            <p:ph type="pic" sz="quarter" idx="12"/>
          </p:nvPr>
        </p:nvSpPr>
        <p:spPr>
          <a:xfrm>
            <a:off x="1418400" y="1792800"/>
            <a:ext cx="7030800" cy="4233600"/>
          </a:xfrm>
        </p:spPr>
        <p:txBody>
          <a:bodyPr/>
          <a:lstStyle/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909785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9" name="Picture 11" descr="kutatopont_powerpoint_cim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7526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149725"/>
            <a:ext cx="7772400" cy="1470025"/>
          </a:xfrm>
        </p:spPr>
        <p:txBody>
          <a:bodyPr/>
          <a:lstStyle>
            <a:lvl1pPr algn="ctr">
              <a:defRPr b="0">
                <a:solidFill>
                  <a:srgbClr val="863333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6092825"/>
            <a:ext cx="6400800" cy="4318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ftr" sz="quarter" idx="3"/>
          </p:nvPr>
        </p:nvSpPr>
        <p:spPr>
          <a:xfrm>
            <a:off x="0" y="6381750"/>
            <a:ext cx="2895600" cy="476250"/>
          </a:xfrm>
        </p:spPr>
        <p:txBody>
          <a:bodyPr/>
          <a:lstStyle>
            <a:lvl1pPr algn="ctr">
              <a:defRPr b="0">
                <a:solidFill>
                  <a:schemeClr val="tx1"/>
                </a:solidFill>
              </a:defRPr>
            </a:lvl1pPr>
          </a:lstStyle>
          <a:p>
            <a:r>
              <a:rPr lang="sv-SE" dirty="0" smtClean="0">
                <a:solidFill>
                  <a:srgbClr val="000000"/>
                </a:solidFill>
              </a:rPr>
              <a:t>Zenealatti – Halljuk, vagy hallgatjuk is?</a:t>
            </a:r>
            <a:endParaRPr lang="hu-HU" dirty="0">
              <a:solidFill>
                <a:srgbClr val="000000"/>
              </a:solidFill>
            </a:endParaRPr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fld id="{9057186A-4C2E-4AFF-88EE-D56C390CE769}" type="slidenum">
              <a:rPr lang="hu-HU">
                <a:solidFill>
                  <a:srgbClr val="000000"/>
                </a:solidFill>
              </a:rPr>
              <a:pPr/>
              <a:t>‹#›</a:t>
            </a:fld>
            <a:endParaRPr lang="hu-H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86829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7622E9B-9CA9-4DEE-8968-C348EB3B2D81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1" name="Kép helye 20"/>
          <p:cNvSpPr>
            <a:spLocks noGrp="1"/>
          </p:cNvSpPr>
          <p:nvPr>
            <p:ph type="pic" sz="quarter" idx="12"/>
          </p:nvPr>
        </p:nvSpPr>
        <p:spPr>
          <a:xfrm>
            <a:off x="1418400" y="1792800"/>
            <a:ext cx="7030800" cy="4233600"/>
          </a:xfrm>
        </p:spPr>
        <p:txBody>
          <a:bodyPr/>
          <a:lstStyle/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1358413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38DA150-5E9F-4F4A-A1A3-2F445B109CCB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464848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358900" y="976313"/>
            <a:ext cx="3549650" cy="1246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060950" y="976313"/>
            <a:ext cx="3551238" cy="1246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7523FB5-074E-4E06-AE78-2A00E28C4D6A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20739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Élőláb helye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8" name="Dia számának helye 7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D7738C0-83D3-419D-9ECE-C1F9F549615D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67181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5A3CCC8-01C1-407A-BC4B-97E133B1CA2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676829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láb helye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3" name="Dia számának helye 2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2AA2482-3F55-486A-80CC-B1DBAD046872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671440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247D103-DA46-4F23-8C32-62DC6E6F944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230189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2F9FEC7-63A3-4919-B23F-F9D74F745677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013306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2E38D76-F964-4731-80A0-4B4B524D2919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993553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112000" y="55563"/>
            <a:ext cx="1916113" cy="2166937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358900" y="55563"/>
            <a:ext cx="5600700" cy="216693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C09144-32FD-4497-8FA7-FC7EE2C3549E}" type="slidenum">
              <a:rPr lang="hu-HU">
                <a:solidFill>
                  <a:srgbClr val="FFFFFF"/>
                </a:solidFill>
              </a:rPr>
              <a:pPr/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69707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>
          <a:xfrm>
            <a:off x="142875" y="6496050"/>
            <a:ext cx="7369175" cy="3524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 dirty="0" smtClean="0">
                <a:solidFill>
                  <a:srgbClr val="0C002C"/>
                </a:solidFill>
              </a:rPr>
              <a:t>Zenealatti – Halljuk, vagy hallgatjuk is?</a:t>
            </a:r>
            <a:endParaRPr lang="hu-HU" dirty="0">
              <a:solidFill>
                <a:srgbClr val="0C002C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1"/>
          </p:nvPr>
        </p:nvSpPr>
        <p:spPr>
          <a:xfrm>
            <a:off x="8023225" y="6453188"/>
            <a:ext cx="1022350" cy="4048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1DE5E74-48EC-4F76-BA66-EE851B3CDD2B}" type="slidenum">
              <a:rPr lang="hu-HU" smtClean="0">
                <a:solidFill>
                  <a:srgbClr val="0C002C"/>
                </a:solidFill>
              </a:rPr>
              <a:pPr/>
              <a:t>‹#›</a:t>
            </a:fld>
            <a:endParaRPr lang="hu-HU" dirty="0">
              <a:solidFill>
                <a:srgbClr val="0C002C"/>
              </a:solidFill>
            </a:endParaRPr>
          </a:p>
        </p:txBody>
      </p:sp>
      <p:sp>
        <p:nvSpPr>
          <p:cNvPr id="21" name="Kép helye 20"/>
          <p:cNvSpPr>
            <a:spLocks noGrp="1"/>
          </p:cNvSpPr>
          <p:nvPr>
            <p:ph type="pic" sz="quarter" idx="12"/>
          </p:nvPr>
        </p:nvSpPr>
        <p:spPr>
          <a:xfrm>
            <a:off x="1418400" y="1792800"/>
            <a:ext cx="7030800" cy="4233600"/>
          </a:xfrm>
        </p:spPr>
        <p:txBody>
          <a:bodyPr/>
          <a:lstStyle/>
          <a:p>
            <a:r>
              <a:rPr lang="hu-HU" dirty="0" smtClean="0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7735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3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3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image" Target="../media/image3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1" name="Picture 21" descr="kutatopont_powerpoint_alapdi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9526"/>
            <a:ext cx="9144000" cy="6867526"/>
          </a:xfrm>
          <a:prstGeom prst="rect">
            <a:avLst/>
          </a:prstGeom>
          <a:noFill/>
        </p:spPr>
      </p:pic>
      <p:sp>
        <p:nvSpPr>
          <p:cNvPr id="4098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4950" y="800100"/>
            <a:ext cx="86645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7988300" y="6454775"/>
            <a:ext cx="102235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spcBef>
                <a:spcPct val="0"/>
              </a:spcBef>
            </a:pPr>
            <a:fld id="{010F388B-D2E2-4B4B-ABEF-E5D4AF0E7360}" type="slidenum">
              <a:rPr lang="hu-HU" sz="1800">
                <a:solidFill>
                  <a:schemeClr val="bg1"/>
                </a:solidFill>
                <a:latin typeface="Trebuchet MS" pitchFamily="34" charset="0"/>
              </a:rPr>
              <a:pPr algn="r">
                <a:spcBef>
                  <a:spcPct val="0"/>
                </a:spcBef>
              </a:pPr>
              <a:t>‹#›</a:t>
            </a:fld>
            <a:r>
              <a:rPr lang="hu-HU" sz="1800" dirty="0">
                <a:solidFill>
                  <a:schemeClr val="bg1"/>
                </a:solidFill>
                <a:latin typeface="Trebuchet MS" pitchFamily="34" charset="0"/>
              </a:rPr>
              <a:t>.</a:t>
            </a:r>
          </a:p>
        </p:txBody>
      </p:sp>
      <p:sp>
        <p:nvSpPr>
          <p:cNvPr id="40986" name="Rectangle 26"/>
          <p:cNvSpPr>
            <a:spLocks noGrp="1" noChangeArrowheads="1"/>
          </p:cNvSpPr>
          <p:nvPr>
            <p:ph type="title"/>
          </p:nvPr>
        </p:nvSpPr>
        <p:spPr bwMode="auto">
          <a:xfrm>
            <a:off x="3028950" y="55563"/>
            <a:ext cx="60134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0" y="6470163"/>
            <a:ext cx="81724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sv-SE" sz="1400" kern="1200" dirty="0" smtClean="0">
                <a:solidFill>
                  <a:srgbClr val="FFFFFF"/>
                </a:solidFill>
                <a:latin typeface="Trebuchet MS" pitchFamily="34" charset="0"/>
                <a:ea typeface="+mn-ea"/>
                <a:cs typeface="+mn-cs"/>
              </a:rPr>
              <a:t>Zenealatti – Halljuk, vagy hallgatjuk is?</a:t>
            </a:r>
            <a:endParaRPr lang="hu-HU" sz="1400" kern="1200" dirty="0">
              <a:solidFill>
                <a:srgbClr val="FFFFFF"/>
              </a:solidFill>
              <a:latin typeface="Trebuchet MS" pitchFamily="34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b="1">
          <a:solidFill>
            <a:srgbClr val="863333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600" b="1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7" name="Picture 17" descr="kutatopont_powerpoint_elvalaszto_di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6289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hu-H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899" r:id="rId12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1" name="Picture 21" descr="kutatopont_powerpoint_alapdi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</p:spPr>
      </p:pic>
      <p:sp>
        <p:nvSpPr>
          <p:cNvPr id="4098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4950" y="800100"/>
            <a:ext cx="86645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7988300" y="6454775"/>
            <a:ext cx="102235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spcBef>
                <a:spcPct val="0"/>
              </a:spcBef>
            </a:pPr>
            <a:fld id="{010F388B-D2E2-4B4B-ABEF-E5D4AF0E7360}" type="slidenum">
              <a:rPr lang="hu-HU" sz="1800">
                <a:solidFill>
                  <a:srgbClr val="FFFFFF"/>
                </a:solidFill>
                <a:latin typeface="Trebuchet MS" pitchFamily="34" charset="0"/>
              </a:rPr>
              <a:pPr algn="r">
                <a:spcBef>
                  <a:spcPct val="0"/>
                </a:spcBef>
              </a:pPr>
              <a:t>‹#›</a:t>
            </a:fld>
            <a:r>
              <a:rPr lang="hu-HU" sz="1800" dirty="0">
                <a:solidFill>
                  <a:srgbClr val="FFFFFF"/>
                </a:solidFill>
                <a:latin typeface="Trebuchet MS" pitchFamily="34" charset="0"/>
              </a:rPr>
              <a:t>.</a:t>
            </a:r>
          </a:p>
        </p:txBody>
      </p:sp>
      <p:sp>
        <p:nvSpPr>
          <p:cNvPr id="40986" name="Rectangle 26"/>
          <p:cNvSpPr>
            <a:spLocks noGrp="1" noChangeArrowheads="1"/>
          </p:cNvSpPr>
          <p:nvPr>
            <p:ph type="title"/>
          </p:nvPr>
        </p:nvSpPr>
        <p:spPr bwMode="auto">
          <a:xfrm>
            <a:off x="3028950" y="55563"/>
            <a:ext cx="60134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2" name="Szövegdoboz 1"/>
          <p:cNvSpPr txBox="1"/>
          <p:nvPr/>
        </p:nvSpPr>
        <p:spPr>
          <a:xfrm>
            <a:off x="0" y="6470163"/>
            <a:ext cx="81724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sv-SE" sz="1400" kern="1200" dirty="0" smtClean="0">
                <a:solidFill>
                  <a:srgbClr val="FFFFFF"/>
                </a:solidFill>
                <a:latin typeface="Trebuchet MS" pitchFamily="34" charset="0"/>
                <a:ea typeface="+mn-ea"/>
                <a:cs typeface="+mn-cs"/>
              </a:rPr>
              <a:t>Zenealatti – Halljuk, vagy hallgatjuk is?</a:t>
            </a:r>
            <a:endParaRPr lang="hu-HU" sz="1400" kern="1200" dirty="0" smtClean="0">
              <a:solidFill>
                <a:srgbClr val="FFFFFF"/>
              </a:solidFill>
              <a:latin typeface="Trebuchet MS" pitchFamily="34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b="1">
          <a:solidFill>
            <a:srgbClr val="863333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600" b="1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bg2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7" name="Picture 29" descr="kutatopont_powerpoint_kerdes_d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  <p:sp>
        <p:nvSpPr>
          <p:cNvPr id="7180" name="AutoShape 12"/>
          <p:cNvSpPr>
            <a:spLocks noChangeAspect="1" noChangeArrowheads="1" noTextEdit="1"/>
          </p:cNvSpPr>
          <p:nvPr/>
        </p:nvSpPr>
        <p:spPr bwMode="auto">
          <a:xfrm>
            <a:off x="0" y="0"/>
            <a:ext cx="914400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dirty="0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14663" y="55563"/>
            <a:ext cx="60134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8900" y="976313"/>
            <a:ext cx="7253288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7202" name="Rectangle 34"/>
          <p:cNvSpPr>
            <a:spLocks noChangeArrowheads="1"/>
          </p:cNvSpPr>
          <p:nvPr/>
        </p:nvSpPr>
        <p:spPr bwMode="auto">
          <a:xfrm>
            <a:off x="338138" y="985838"/>
            <a:ext cx="876300" cy="295275"/>
          </a:xfrm>
          <a:prstGeom prst="rect">
            <a:avLst/>
          </a:prstGeom>
          <a:solidFill>
            <a:schemeClr val="bg2"/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hu-HU" dirty="0"/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344488" y="971550"/>
            <a:ext cx="8429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hu-HU" sz="1600" dirty="0">
                <a:latin typeface="Trebuchet MS" pitchFamily="34" charset="0"/>
              </a:rPr>
              <a:t>Kérdés</a:t>
            </a:r>
          </a:p>
        </p:txBody>
      </p:sp>
      <p:sp>
        <p:nvSpPr>
          <p:cNvPr id="9" name="Rectangle 25"/>
          <p:cNvSpPr>
            <a:spLocks noChangeArrowheads="1"/>
          </p:cNvSpPr>
          <p:nvPr userDrawn="1"/>
        </p:nvSpPr>
        <p:spPr bwMode="auto">
          <a:xfrm>
            <a:off x="7988300" y="6454775"/>
            <a:ext cx="102235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spcBef>
                <a:spcPct val="0"/>
              </a:spcBef>
            </a:pPr>
            <a:fld id="{010F388B-D2E2-4B4B-ABEF-E5D4AF0E7360}" type="slidenum">
              <a:rPr lang="hu-HU" sz="1800">
                <a:solidFill>
                  <a:schemeClr val="bg1"/>
                </a:solidFill>
                <a:latin typeface="Trebuchet MS" pitchFamily="34" charset="0"/>
              </a:rPr>
              <a:pPr algn="r">
                <a:spcBef>
                  <a:spcPct val="0"/>
                </a:spcBef>
              </a:pPr>
              <a:t>‹#›</a:t>
            </a:fld>
            <a:r>
              <a:rPr lang="hu-HU" sz="1800" dirty="0">
                <a:solidFill>
                  <a:schemeClr val="bg1"/>
                </a:solidFill>
                <a:latin typeface="Trebuchet MS" pitchFamily="34" charset="0"/>
              </a:rPr>
              <a:t>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rgbClr val="863333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7" name="Picture 29" descr="kutatopont_powerpoint_kerdes_di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  <p:sp>
        <p:nvSpPr>
          <p:cNvPr id="7180" name="AutoShape 12"/>
          <p:cNvSpPr>
            <a:spLocks noChangeAspect="1" noChangeArrowheads="1" noTextEdit="1"/>
          </p:cNvSpPr>
          <p:nvPr/>
        </p:nvSpPr>
        <p:spPr bwMode="auto">
          <a:xfrm>
            <a:off x="0" y="0"/>
            <a:ext cx="914400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14663" y="55563"/>
            <a:ext cx="60134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8900" y="976313"/>
            <a:ext cx="7253288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2875" y="6496050"/>
            <a:ext cx="73691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>
                <a:latin typeface="+mn-lt"/>
              </a:defRPr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202" name="Rectangle 34"/>
          <p:cNvSpPr>
            <a:spLocks noChangeArrowheads="1"/>
          </p:cNvSpPr>
          <p:nvPr/>
        </p:nvSpPr>
        <p:spPr bwMode="auto">
          <a:xfrm>
            <a:off x="338138" y="985838"/>
            <a:ext cx="876300" cy="295275"/>
          </a:xfrm>
          <a:prstGeom prst="rect">
            <a:avLst/>
          </a:prstGeom>
          <a:solidFill>
            <a:schemeClr val="bg2"/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344488" y="971550"/>
            <a:ext cx="8429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hu-HU" sz="1600" dirty="0">
                <a:solidFill>
                  <a:srgbClr val="FFFFFF"/>
                </a:solidFill>
                <a:latin typeface="Trebuchet MS" pitchFamily="34" charset="0"/>
              </a:rPr>
              <a:t>Kérdés</a:t>
            </a:r>
          </a:p>
        </p:txBody>
      </p:sp>
      <p:sp>
        <p:nvSpPr>
          <p:cNvPr id="10" name="Rectangle 25"/>
          <p:cNvSpPr>
            <a:spLocks noChangeArrowheads="1"/>
          </p:cNvSpPr>
          <p:nvPr userDrawn="1"/>
        </p:nvSpPr>
        <p:spPr bwMode="auto">
          <a:xfrm>
            <a:off x="7988300" y="6454775"/>
            <a:ext cx="102235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spcBef>
                <a:spcPct val="0"/>
              </a:spcBef>
            </a:pPr>
            <a:fld id="{010F388B-D2E2-4B4B-ABEF-E5D4AF0E7360}" type="slidenum">
              <a:rPr lang="hu-HU" sz="1800">
                <a:solidFill>
                  <a:schemeClr val="bg1"/>
                </a:solidFill>
                <a:latin typeface="Trebuchet MS" pitchFamily="34" charset="0"/>
              </a:rPr>
              <a:pPr algn="r">
                <a:spcBef>
                  <a:spcPct val="0"/>
                </a:spcBef>
              </a:pPr>
              <a:t>‹#›</a:t>
            </a:fld>
            <a:r>
              <a:rPr lang="hu-HU" sz="1800" dirty="0">
                <a:solidFill>
                  <a:schemeClr val="bg1"/>
                </a:solidFill>
                <a:latin typeface="Trebuchet MS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359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  <p:sldLayoutId id="2147483915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rgbClr val="863333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7" name="Picture 29" descr="kutatopont_powerpoint_kerdes_di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  <p:sp>
        <p:nvSpPr>
          <p:cNvPr id="7180" name="AutoShape 12"/>
          <p:cNvSpPr>
            <a:spLocks noChangeAspect="1" noChangeArrowheads="1" noTextEdit="1"/>
          </p:cNvSpPr>
          <p:nvPr/>
        </p:nvSpPr>
        <p:spPr bwMode="auto">
          <a:xfrm>
            <a:off x="0" y="0"/>
            <a:ext cx="914400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14663" y="55563"/>
            <a:ext cx="60134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8900" y="976313"/>
            <a:ext cx="7253288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2875" y="6496050"/>
            <a:ext cx="73691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>
                <a:latin typeface="+mn-lt"/>
              </a:defRPr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202" name="Rectangle 34"/>
          <p:cNvSpPr>
            <a:spLocks noChangeArrowheads="1"/>
          </p:cNvSpPr>
          <p:nvPr/>
        </p:nvSpPr>
        <p:spPr bwMode="auto">
          <a:xfrm>
            <a:off x="338138" y="985838"/>
            <a:ext cx="876300" cy="295275"/>
          </a:xfrm>
          <a:prstGeom prst="rect">
            <a:avLst/>
          </a:prstGeom>
          <a:solidFill>
            <a:schemeClr val="bg2"/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344488" y="971550"/>
            <a:ext cx="8429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hu-HU" sz="1600" dirty="0">
                <a:solidFill>
                  <a:srgbClr val="FFFFFF"/>
                </a:solidFill>
              </a:rPr>
              <a:t>Kérdés</a:t>
            </a:r>
          </a:p>
        </p:txBody>
      </p:sp>
      <p:sp>
        <p:nvSpPr>
          <p:cNvPr id="10" name="Rectangle 25"/>
          <p:cNvSpPr>
            <a:spLocks noChangeArrowheads="1"/>
          </p:cNvSpPr>
          <p:nvPr userDrawn="1"/>
        </p:nvSpPr>
        <p:spPr bwMode="auto">
          <a:xfrm>
            <a:off x="7988300" y="6454775"/>
            <a:ext cx="102235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spcBef>
                <a:spcPct val="0"/>
              </a:spcBef>
            </a:pPr>
            <a:fld id="{010F388B-D2E2-4B4B-ABEF-E5D4AF0E7360}" type="slidenum">
              <a:rPr lang="hu-HU">
                <a:solidFill>
                  <a:srgbClr val="FFFFFF"/>
                </a:solidFill>
              </a:rPr>
              <a:pPr algn="r">
                <a:spcBef>
                  <a:spcPct val="0"/>
                </a:spcBef>
              </a:pPr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70090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  <p:sldLayoutId id="2147483928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rgbClr val="863333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7" name="Picture 29" descr="kutatopont_powerpoint_kerdes_di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  <p:sp>
        <p:nvSpPr>
          <p:cNvPr id="7180" name="AutoShape 12"/>
          <p:cNvSpPr>
            <a:spLocks noChangeAspect="1" noChangeArrowheads="1" noTextEdit="1"/>
          </p:cNvSpPr>
          <p:nvPr/>
        </p:nvSpPr>
        <p:spPr bwMode="auto">
          <a:xfrm>
            <a:off x="0" y="0"/>
            <a:ext cx="914400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14663" y="55563"/>
            <a:ext cx="60134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58900" y="976313"/>
            <a:ext cx="7253288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2875" y="6496050"/>
            <a:ext cx="73691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>
                <a:latin typeface="+mn-lt"/>
              </a:defRPr>
            </a:lvl1pPr>
          </a:lstStyle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202" name="Rectangle 34"/>
          <p:cNvSpPr>
            <a:spLocks noChangeArrowheads="1"/>
          </p:cNvSpPr>
          <p:nvPr/>
        </p:nvSpPr>
        <p:spPr bwMode="auto">
          <a:xfrm>
            <a:off x="338138" y="985838"/>
            <a:ext cx="876300" cy="295275"/>
          </a:xfrm>
          <a:prstGeom prst="rect">
            <a:avLst/>
          </a:prstGeom>
          <a:solidFill>
            <a:schemeClr val="bg2"/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344488" y="971550"/>
            <a:ext cx="8429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hu-HU" sz="1600" dirty="0">
                <a:solidFill>
                  <a:srgbClr val="FFFFFF"/>
                </a:solidFill>
              </a:rPr>
              <a:t>Kérdés</a:t>
            </a:r>
          </a:p>
        </p:txBody>
      </p:sp>
      <p:sp>
        <p:nvSpPr>
          <p:cNvPr id="10" name="Rectangle 25"/>
          <p:cNvSpPr>
            <a:spLocks noChangeArrowheads="1"/>
          </p:cNvSpPr>
          <p:nvPr userDrawn="1"/>
        </p:nvSpPr>
        <p:spPr bwMode="auto">
          <a:xfrm>
            <a:off x="7988300" y="6454775"/>
            <a:ext cx="102235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spcBef>
                <a:spcPct val="0"/>
              </a:spcBef>
            </a:pPr>
            <a:fld id="{010F388B-D2E2-4B4B-ABEF-E5D4AF0E7360}" type="slidenum">
              <a:rPr lang="hu-HU">
                <a:solidFill>
                  <a:srgbClr val="FFFFFF"/>
                </a:solidFill>
              </a:rPr>
              <a:pPr algn="r">
                <a:spcBef>
                  <a:spcPct val="0"/>
                </a:spcBef>
              </a:pPr>
              <a:t>‹#›</a:t>
            </a:fld>
            <a:r>
              <a:rPr lang="hu-HU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3408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  <p:sldLayoutId id="2147483941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rgbClr val="863333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863333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zekely@kutatopont.hu" TargetMode="External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5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5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iroda@kutatopont.hu" TargetMode="Externa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b="1" cap="small" dirty="0" smtClean="0"/>
              <a:t>z</a:t>
            </a:r>
            <a:r>
              <a:rPr lang="sv-SE" b="1" cap="small" dirty="0" smtClean="0"/>
              <a:t>enealatti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sv-SE" dirty="0" smtClean="0"/>
              <a:t>Halljuk, vagy hallgatjuk is?</a:t>
            </a:r>
            <a:endParaRPr lang="hu-HU" dirty="0"/>
          </a:p>
        </p:txBody>
      </p:sp>
      <p:sp>
        <p:nvSpPr>
          <p:cNvPr id="5" name="Alcím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b="0" dirty="0" smtClean="0"/>
              <a:t>Székely Levente – </a:t>
            </a:r>
            <a:r>
              <a:rPr lang="hu-HU" b="0" dirty="0" err="1" smtClean="0">
                <a:hlinkClick r:id="rId2"/>
              </a:rPr>
              <a:t>szekely</a:t>
            </a:r>
            <a:r>
              <a:rPr lang="hu-HU" b="0" dirty="0" smtClean="0">
                <a:hlinkClick r:id="rId2"/>
              </a:rPr>
              <a:t>@</a:t>
            </a:r>
            <a:r>
              <a:rPr lang="hu-HU" b="0" dirty="0" err="1" smtClean="0">
                <a:hlinkClick r:id="rId2"/>
              </a:rPr>
              <a:t>kutatopont.hu</a:t>
            </a:r>
            <a:r>
              <a:rPr lang="hu-HU" b="0" dirty="0" smtClean="0"/>
              <a:t> </a:t>
            </a:r>
            <a:endParaRPr lang="hu-H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www.secrets-de-filles.fr/wp-content/uploads/blabla1.gi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714744" y="857232"/>
            <a:ext cx="5327104" cy="5327104"/>
          </a:xfrm>
          <a:prstGeom prst="rect">
            <a:avLst/>
          </a:prstGeom>
          <a:noFill/>
        </p:spPr>
      </p:pic>
      <p:sp>
        <p:nvSpPr>
          <p:cNvPr id="6" name="Cím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Miről lesz szó?</a:t>
            </a:r>
            <a:endParaRPr lang="hu-HU" dirty="0"/>
          </a:p>
        </p:txBody>
      </p:sp>
      <p:graphicFrame>
        <p:nvGraphicFramePr>
          <p:cNvPr id="9" name="Tartalom helye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0470024"/>
              </p:ext>
            </p:extLst>
          </p:nvPr>
        </p:nvGraphicFramePr>
        <p:xfrm>
          <a:off x="234951" y="800100"/>
          <a:ext cx="4908554" cy="5429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EC3D1FF0-E8EE-410A-956D-972B031F54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graphicEl>
                                              <a:dgm id="{EC3D1FF0-E8EE-410A-956D-972B031F54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90F93A1-A28E-40EE-BB18-2D70D42BC7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graphicEl>
                                              <a:dgm id="{190F93A1-A28E-40EE-BB18-2D70D42BC7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7B10132-E7B3-4F33-A12B-13B020E512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graphicEl>
                                              <a:dgm id="{37B10132-E7B3-4F33-A12B-13B020E512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600" dirty="0" smtClean="0"/>
              <a:t>Zene- és médiafogyasztás</a:t>
            </a:r>
            <a:endParaRPr lang="hu-HU" sz="4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Médiafogyasztás mennyisége</a:t>
            </a:r>
            <a:endParaRPr lang="hu-HU" dirty="0"/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358900" y="976313"/>
            <a:ext cx="7389564" cy="973138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 smtClean="0">
                <a:solidFill>
                  <a:srgbClr val="863333"/>
                </a:solidFill>
              </a:rPr>
              <a:t>ÖSSZESSÉGÉBEN </a:t>
            </a:r>
            <a:r>
              <a:rPr lang="hu-HU" sz="1600" b="1" kern="0" dirty="0">
                <a:solidFill>
                  <a:srgbClr val="863333"/>
                </a:solidFill>
              </a:rPr>
              <a:t>a számítógépet, az internetet, valamint a hagyományos eszközöket </a:t>
            </a:r>
            <a:r>
              <a:rPr lang="hu-HU" sz="1600" b="1" kern="0" dirty="0" smtClean="0">
                <a:solidFill>
                  <a:srgbClr val="863333"/>
                </a:solidFill>
              </a:rPr>
              <a:t>is </a:t>
            </a:r>
            <a:r>
              <a:rPr lang="hu-HU" sz="1600" b="1" kern="0" dirty="0">
                <a:solidFill>
                  <a:srgbClr val="863333"/>
                </a:solidFill>
              </a:rPr>
              <a:t>beleértve hetente átlagosan mennyi időt (órát) tölt Ön…</a:t>
            </a:r>
            <a:endParaRPr lang="hu-HU" sz="1600" b="1" kern="0" dirty="0" smtClean="0">
              <a:solidFill>
                <a:srgbClr val="863333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000" b="1" dirty="0" smtClean="0">
                <a:solidFill>
                  <a:srgbClr val="FFFFFF"/>
                </a:solidFill>
              </a:rPr>
              <a:t>Minta: </a:t>
            </a:r>
            <a:r>
              <a:rPr lang="hu-HU" sz="1000" b="1" dirty="0" smtClean="0">
                <a:solidFill>
                  <a:srgbClr val="FFFFFF"/>
                </a:solidFill>
              </a:rPr>
              <a:t>650-816 </a:t>
            </a:r>
            <a:r>
              <a:rPr lang="hu-HU" sz="1000" b="1" dirty="0" smtClean="0">
                <a:solidFill>
                  <a:srgbClr val="FFFFFF"/>
                </a:solidFill>
              </a:rPr>
              <a:t>fő</a:t>
            </a:r>
            <a:endParaRPr lang="hu-HU" sz="1000" b="1" dirty="0">
              <a:solidFill>
                <a:srgbClr val="FFFFFF"/>
              </a:solidFill>
            </a:endParaRPr>
          </a:p>
        </p:txBody>
      </p:sp>
      <p:sp>
        <p:nvSpPr>
          <p:cNvPr id="7" name="Élőláb helye 2"/>
          <p:cNvSpPr>
            <a:spLocks noGrp="1"/>
          </p:cNvSpPr>
          <p:nvPr>
            <p:ph type="ftr" sz="quarter" idx="10"/>
          </p:nvPr>
        </p:nvSpPr>
        <p:spPr>
          <a:xfrm>
            <a:off x="0" y="6453336"/>
            <a:ext cx="7512050" cy="323131"/>
          </a:xfrm>
        </p:spPr>
        <p:txBody>
          <a:bodyPr/>
          <a:lstStyle/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10" name="Tartalom hely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7300294"/>
              </p:ext>
            </p:extLst>
          </p:nvPr>
        </p:nvGraphicFramePr>
        <p:xfrm>
          <a:off x="0" y="1628800"/>
          <a:ext cx="9144000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1237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400" dirty="0" smtClean="0"/>
              <a:t>Médiafogyasztás a </a:t>
            </a:r>
            <a:r>
              <a:rPr lang="hu-HU" sz="2400" dirty="0"/>
              <a:t>gépen</a:t>
            </a:r>
            <a:r>
              <a:rPr lang="hu-HU" sz="2400" dirty="0" smtClean="0"/>
              <a:t> és általában</a:t>
            </a:r>
            <a:endParaRPr lang="hu-HU" sz="2400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Minta: 1000 fő</a:t>
            </a:r>
            <a:endParaRPr lang="hu-HU" sz="12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graphicFrame>
        <p:nvGraphicFramePr>
          <p:cNvPr id="12" name="Tartalom helye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8634397"/>
              </p:ext>
            </p:extLst>
          </p:nvPr>
        </p:nvGraphicFramePr>
        <p:xfrm>
          <a:off x="0" y="800100"/>
          <a:ext cx="9096375" cy="55812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22372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000" dirty="0" smtClean="0"/>
              <a:t>Komoly szerepe van az online megoldásoknak</a:t>
            </a:r>
            <a:endParaRPr lang="hu-HU" sz="2000" dirty="0"/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358900" y="976313"/>
            <a:ext cx="7389564" cy="973138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>
                <a:solidFill>
                  <a:srgbClr val="863333"/>
                </a:solidFill>
              </a:rPr>
              <a:t>Hetente átlagosan mennyi időt (órát) tölt Ön azzal, hogy a SZÁMÍTÓGÉPEN, VAGY </a:t>
            </a:r>
            <a:r>
              <a:rPr lang="hu-HU" sz="1600" b="1" kern="0" dirty="0" smtClean="0">
                <a:solidFill>
                  <a:srgbClr val="863333"/>
                </a:solidFill>
              </a:rPr>
              <a:t>INTERNETEN… / ÖSSZESSÉGÉBEN </a:t>
            </a:r>
            <a:r>
              <a:rPr lang="hu-HU" sz="1600" b="1" kern="0" dirty="0">
                <a:solidFill>
                  <a:srgbClr val="863333"/>
                </a:solidFill>
              </a:rPr>
              <a:t>a számítógépet, az internetet, valamint a hagyományos eszközöket </a:t>
            </a:r>
            <a:r>
              <a:rPr lang="hu-HU" sz="1600" b="1" kern="0" dirty="0" smtClean="0">
                <a:solidFill>
                  <a:srgbClr val="863333"/>
                </a:solidFill>
              </a:rPr>
              <a:t>is </a:t>
            </a:r>
            <a:r>
              <a:rPr lang="hu-HU" sz="1600" b="1" kern="0" dirty="0">
                <a:solidFill>
                  <a:srgbClr val="863333"/>
                </a:solidFill>
              </a:rPr>
              <a:t>beleértve hetente átlagosan mennyi időt (órát) tölt Ön…</a:t>
            </a:r>
            <a:endParaRPr lang="hu-HU" sz="1600" b="1" kern="0" dirty="0" smtClean="0">
              <a:solidFill>
                <a:srgbClr val="863333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000" b="1" dirty="0" smtClean="0">
                <a:solidFill>
                  <a:srgbClr val="FFFFFF"/>
                </a:solidFill>
              </a:rPr>
              <a:t>Minta: </a:t>
            </a:r>
            <a:r>
              <a:rPr lang="hu-HU" sz="1000" b="1" dirty="0" smtClean="0">
                <a:solidFill>
                  <a:srgbClr val="FFFFFF"/>
                </a:solidFill>
              </a:rPr>
              <a:t>370-816 </a:t>
            </a:r>
            <a:r>
              <a:rPr lang="hu-HU" sz="1000" b="1" dirty="0" smtClean="0">
                <a:solidFill>
                  <a:srgbClr val="FFFFFF"/>
                </a:solidFill>
              </a:rPr>
              <a:t>fő</a:t>
            </a:r>
            <a:endParaRPr lang="hu-HU" sz="1000" b="1" dirty="0">
              <a:solidFill>
                <a:srgbClr val="FFFFFF"/>
              </a:solidFill>
            </a:endParaRPr>
          </a:p>
        </p:txBody>
      </p:sp>
      <p:sp>
        <p:nvSpPr>
          <p:cNvPr id="7" name="Élőláb helye 2"/>
          <p:cNvSpPr>
            <a:spLocks noGrp="1"/>
          </p:cNvSpPr>
          <p:nvPr>
            <p:ph type="ftr" sz="quarter" idx="10"/>
          </p:nvPr>
        </p:nvSpPr>
        <p:spPr>
          <a:xfrm>
            <a:off x="0" y="6453336"/>
            <a:ext cx="7512050" cy="323131"/>
          </a:xfrm>
        </p:spPr>
        <p:txBody>
          <a:bodyPr/>
          <a:lstStyle/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10" name="Tartalom hely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1947196"/>
              </p:ext>
            </p:extLst>
          </p:nvPr>
        </p:nvGraphicFramePr>
        <p:xfrm>
          <a:off x="0" y="2060848"/>
          <a:ext cx="9144000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6180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600" dirty="0" smtClean="0"/>
              <a:t>Multitasking</a:t>
            </a:r>
            <a:endParaRPr lang="hu-HU" sz="4600" dirty="0"/>
          </a:p>
        </p:txBody>
      </p:sp>
    </p:spTree>
    <p:extLst>
      <p:ext uri="{BB962C8B-B14F-4D97-AF65-F5344CB8AC3E}">
        <p14:creationId xmlns:p14="http://schemas.microsoft.com/office/powerpoint/2010/main" val="106147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dirty="0" smtClean="0"/>
              <a:t>Multitasking, az mi?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sz="2800" dirty="0" smtClean="0"/>
          </a:p>
          <a:p>
            <a:r>
              <a:rPr lang="hu-HU" sz="2800" dirty="0" smtClean="0"/>
              <a:t>Multitasking nem új jelenség, sokféle tevékenységre vonatkozhat</a:t>
            </a:r>
          </a:p>
          <a:p>
            <a:endParaRPr lang="hu-HU" sz="2800" dirty="0" smtClean="0"/>
          </a:p>
          <a:p>
            <a:r>
              <a:rPr lang="hu-HU" sz="2800" dirty="0" smtClean="0"/>
              <a:t>Többféle felosztás pl.: tudatos-nem tudatos; hagyományos-online; mikro-makro; aktív-passzív; önkéntes-nem önkéntes; stb.</a:t>
            </a:r>
          </a:p>
          <a:p>
            <a:pPr>
              <a:buNone/>
            </a:pPr>
            <a:endParaRPr lang="hu-HU" sz="2200" dirty="0" smtClean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39207" y="4286256"/>
            <a:ext cx="6204793" cy="2143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mediatapper.com/wp-content/uploads/2012/04/Man-Juggling-Social-Media-Ico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0888"/>
            <a:ext cx="2695575" cy="4038601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Máma már nem hasad tovább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695574" y="980728"/>
            <a:ext cx="6278355" cy="530383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hu-HU" sz="2400" dirty="0" smtClean="0"/>
              <a:t>átlagosan 7-7,5 órát ad hozzá a multitasking egy naphoz</a:t>
            </a:r>
          </a:p>
          <a:p>
            <a:pPr>
              <a:buFont typeface="Wingdings" pitchFamily="2" charset="2"/>
              <a:buChar char="q"/>
            </a:pPr>
            <a:endParaRPr lang="hu-HU" sz="2400" dirty="0" smtClean="0"/>
          </a:p>
          <a:p>
            <a:pPr>
              <a:buFont typeface="Wingdings" pitchFamily="2" charset="2"/>
              <a:buChar char="q"/>
            </a:pPr>
            <a:r>
              <a:rPr lang="hu-HU" sz="2400" dirty="0" smtClean="0"/>
              <a:t>a médiahasználat már elérte csúcsát, a médiának való kitettség ugyanakkor növekszik</a:t>
            </a:r>
          </a:p>
          <a:p>
            <a:pPr>
              <a:buFont typeface="Wingdings" pitchFamily="2" charset="2"/>
              <a:buChar char="q"/>
            </a:pPr>
            <a:endParaRPr lang="hu-HU" sz="2400" dirty="0" smtClean="0"/>
          </a:p>
          <a:p>
            <a:pPr>
              <a:buFont typeface="Wingdings" pitchFamily="2" charset="2"/>
              <a:buChar char="q"/>
            </a:pPr>
            <a:r>
              <a:rPr lang="hu-HU" sz="2400" dirty="0" smtClean="0"/>
              <a:t>a fiatalok 80-90%-a számol be figyelmének legalább két médium közötti megosztásáról</a:t>
            </a:r>
          </a:p>
          <a:p>
            <a:pPr>
              <a:buFont typeface="Wingdings" pitchFamily="2" charset="2"/>
              <a:buChar char="q"/>
            </a:pPr>
            <a:endParaRPr lang="hu-HU" sz="2400" dirty="0" smtClean="0"/>
          </a:p>
          <a:p>
            <a:pPr>
              <a:buFont typeface="Wingdings" pitchFamily="2" charset="2"/>
              <a:buChar char="q"/>
            </a:pPr>
            <a:r>
              <a:rPr lang="hu-HU" sz="2400" dirty="0" smtClean="0"/>
              <a:t>körülbelül a médiahasználat 25 százaléka multitasking módon történik </a:t>
            </a:r>
          </a:p>
        </p:txBody>
      </p:sp>
    </p:spTree>
    <p:extLst>
      <p:ext uri="{BB962C8B-B14F-4D97-AF65-F5344CB8AC3E}">
        <p14:creationId xmlns:p14="http://schemas.microsoft.com/office/powerpoint/2010/main" val="237779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Média multitasking</a:t>
            </a:r>
            <a:endParaRPr lang="hu-HU" dirty="0"/>
          </a:p>
        </p:txBody>
      </p:sp>
      <p:sp>
        <p:nvSpPr>
          <p:cNvPr id="7" name="Élőláb helye 2"/>
          <p:cNvSpPr>
            <a:spLocks noGrp="1"/>
          </p:cNvSpPr>
          <p:nvPr>
            <p:ph type="ftr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358900" y="976313"/>
            <a:ext cx="7253288" cy="580479"/>
          </a:xfrm>
          <a:prstGeom prst="rect">
            <a:avLst/>
          </a:prstGeom>
        </p:spPr>
        <p:txBody>
          <a:bodyPr/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>
                <a:solidFill>
                  <a:srgbClr val="863333"/>
                </a:solidFill>
              </a:rPr>
              <a:t>Milyen számítógépes, internetes tevékenységek esetében jellemző, hogy Ön közben más ugyancsak a számítógéphez kötődő tevékenységet is végez?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Minta: 1000 fő</a:t>
            </a:r>
            <a:endParaRPr lang="hu-HU" sz="12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graphicFrame>
        <p:nvGraphicFramePr>
          <p:cNvPr id="12" name="Tartalom helye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3417275"/>
              </p:ext>
            </p:extLst>
          </p:nvPr>
        </p:nvGraphicFramePr>
        <p:xfrm>
          <a:off x="0" y="1700808"/>
          <a:ext cx="914400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0723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dirty="0" smtClean="0"/>
              <a:t>Stabil zenei multitasking szokások</a:t>
            </a:r>
            <a:endParaRPr lang="hu-HU" sz="2800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sv-SE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6" name="Tartalom hely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158059"/>
              </p:ext>
            </p:extLst>
          </p:nvPr>
        </p:nvGraphicFramePr>
        <p:xfrm>
          <a:off x="0" y="1700808"/>
          <a:ext cx="914400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artalom helye 2"/>
          <p:cNvSpPr txBox="1">
            <a:spLocks/>
          </p:cNvSpPr>
          <p:nvPr/>
        </p:nvSpPr>
        <p:spPr>
          <a:xfrm>
            <a:off x="1358900" y="976313"/>
            <a:ext cx="7253288" cy="580479"/>
          </a:xfrm>
          <a:prstGeom prst="rect">
            <a:avLst/>
          </a:prstGeom>
        </p:spPr>
        <p:txBody>
          <a:bodyPr/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>
                <a:solidFill>
                  <a:srgbClr val="863333"/>
                </a:solidFill>
              </a:rPr>
              <a:t>Milyen számítógépes, internetes tevékenységek esetében jellemző, hogy Ön közben más ugyancsak a számítógéphez kötődő tevékenységet is végez?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Minta: 1000 fő</a:t>
            </a:r>
            <a:endParaRPr lang="hu-HU" sz="12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987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Megy ez nekünk…</a:t>
            </a:r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sv-SE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6" name="Tartalom hely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3662052"/>
              </p:ext>
            </p:extLst>
          </p:nvPr>
        </p:nvGraphicFramePr>
        <p:xfrm>
          <a:off x="539552" y="1499394"/>
          <a:ext cx="8072636" cy="4828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Minta: </a:t>
            </a:r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869</a:t>
            </a:r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 </a:t>
            </a:r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fő</a:t>
            </a:r>
            <a:endParaRPr lang="hu-HU" sz="12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8" name="Tartalom helye 2"/>
          <p:cNvSpPr txBox="1">
            <a:spLocks/>
          </p:cNvSpPr>
          <p:nvPr/>
        </p:nvSpPr>
        <p:spPr>
          <a:xfrm>
            <a:off x="1358900" y="976313"/>
            <a:ext cx="7253288" cy="580479"/>
          </a:xfrm>
          <a:prstGeom prst="rect">
            <a:avLst/>
          </a:prstGeom>
        </p:spPr>
        <p:txBody>
          <a:bodyPr/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>
                <a:solidFill>
                  <a:srgbClr val="863333"/>
                </a:solidFill>
              </a:rPr>
              <a:t>Mennyire megerőltető az Ön számára, ha különböző számítógépes-internetes tevékenységeket egyszerre kell végeznie?</a:t>
            </a:r>
          </a:p>
        </p:txBody>
      </p:sp>
    </p:spTree>
    <p:extLst>
      <p:ext uri="{BB962C8B-B14F-4D97-AF65-F5344CB8AC3E}">
        <p14:creationId xmlns:p14="http://schemas.microsoft.com/office/powerpoint/2010/main" val="4205616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600" dirty="0" smtClean="0"/>
              <a:t>Zene- és multitasking</a:t>
            </a:r>
            <a:endParaRPr lang="hu-HU" sz="4600" dirty="0"/>
          </a:p>
        </p:txBody>
      </p:sp>
    </p:spTree>
    <p:extLst>
      <p:ext uri="{BB962C8B-B14F-4D97-AF65-F5344CB8AC3E}">
        <p14:creationId xmlns:p14="http://schemas.microsoft.com/office/powerpoint/2010/main" val="106147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400" dirty="0" smtClean="0"/>
              <a:t>Tevékenységekhez társuló z</a:t>
            </a:r>
            <a:r>
              <a:rPr lang="hu-HU" sz="2400" dirty="0" smtClean="0"/>
              <a:t>enehallgatás</a:t>
            </a:r>
            <a:endParaRPr lang="hu-HU" sz="2400" dirty="0"/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358900" y="976313"/>
            <a:ext cx="7253288" cy="580479"/>
          </a:xfrm>
          <a:prstGeom prst="rect">
            <a:avLst/>
          </a:prstGeom>
        </p:spPr>
        <p:txBody>
          <a:bodyPr/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 smtClean="0">
                <a:solidFill>
                  <a:srgbClr val="863333"/>
                </a:solidFill>
              </a:rPr>
              <a:t>Milyen helyzetekben és milyen gyakran hallgat Ön zenét?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Minta: 1000 fő</a:t>
            </a:r>
            <a:endParaRPr lang="hu-HU" sz="12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7" name="Élőláb helye 2"/>
          <p:cNvSpPr>
            <a:spLocks noGrp="1"/>
          </p:cNvSpPr>
          <p:nvPr>
            <p:ph type="ftr" sz="quarter" idx="10"/>
          </p:nvPr>
        </p:nvSpPr>
        <p:spPr>
          <a:xfrm>
            <a:off x="0" y="6453336"/>
            <a:ext cx="7512050" cy="323131"/>
          </a:xfrm>
        </p:spPr>
        <p:txBody>
          <a:bodyPr/>
          <a:lstStyle/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38580820"/>
              </p:ext>
            </p:extLst>
          </p:nvPr>
        </p:nvGraphicFramePr>
        <p:xfrm>
          <a:off x="214281" y="1357298"/>
          <a:ext cx="8774143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Zavar a zene?</a:t>
            </a:r>
            <a:endParaRPr lang="hu-HU" dirty="0"/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358900" y="976313"/>
            <a:ext cx="7253288" cy="580479"/>
          </a:xfrm>
          <a:prstGeom prst="rect">
            <a:avLst/>
          </a:prstGeom>
        </p:spPr>
        <p:txBody>
          <a:bodyPr/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 smtClean="0">
                <a:solidFill>
                  <a:srgbClr val="863333"/>
                </a:solidFill>
              </a:rPr>
              <a:t>Ön számára az odafigyelést igénylő tevékenységek (pl. munka, tanulás) esetén a zene inkább zavarja, vagy inkább segíti a koncentrációt?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Minta: 1000 fő</a:t>
            </a:r>
            <a:endParaRPr lang="hu-HU" sz="12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7" name="Élőláb helye 2"/>
          <p:cNvSpPr>
            <a:spLocks noGrp="1"/>
          </p:cNvSpPr>
          <p:nvPr>
            <p:ph type="ftr" sz="quarter" idx="10"/>
          </p:nvPr>
        </p:nvSpPr>
        <p:spPr>
          <a:xfrm>
            <a:off x="0" y="6453336"/>
            <a:ext cx="7512050" cy="323131"/>
          </a:xfrm>
        </p:spPr>
        <p:txBody>
          <a:bodyPr/>
          <a:lstStyle/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068464351"/>
              </p:ext>
            </p:extLst>
          </p:nvPr>
        </p:nvGraphicFramePr>
        <p:xfrm>
          <a:off x="500034" y="1500174"/>
          <a:ext cx="7858180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Zavar a zene</a:t>
            </a:r>
            <a:endParaRPr lang="hu-HU" dirty="0"/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358900" y="976313"/>
            <a:ext cx="7253288" cy="580479"/>
          </a:xfrm>
          <a:prstGeom prst="rect">
            <a:avLst/>
          </a:prstGeom>
        </p:spPr>
        <p:txBody>
          <a:bodyPr/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 smtClean="0">
                <a:solidFill>
                  <a:srgbClr val="863333"/>
                </a:solidFill>
              </a:rPr>
              <a:t>Milyen gyakran szakítja meg a zene miatt az éppen végzett feladatát (pl. együtt dúdolja a dallamot a zenével, vagy az éppen hallgatott zeneszám hatására rákeres valamire az interneten)?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Minta: 1000 fő</a:t>
            </a:r>
            <a:endParaRPr lang="hu-HU" sz="12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7" name="Élőláb helye 2"/>
          <p:cNvSpPr>
            <a:spLocks noGrp="1"/>
          </p:cNvSpPr>
          <p:nvPr>
            <p:ph type="ftr" sz="quarter" idx="10"/>
          </p:nvPr>
        </p:nvSpPr>
        <p:spPr>
          <a:xfrm>
            <a:off x="0" y="6453336"/>
            <a:ext cx="7512050" cy="323131"/>
          </a:xfrm>
        </p:spPr>
        <p:txBody>
          <a:bodyPr/>
          <a:lstStyle/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108777825"/>
              </p:ext>
            </p:extLst>
          </p:nvPr>
        </p:nvGraphicFramePr>
        <p:xfrm>
          <a:off x="500034" y="1643050"/>
          <a:ext cx="8286808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://www.i-italy.org/files/imagecache/545x/files/still_photos/20189_Good-news-bad-news_13313239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76" y="756684"/>
            <a:ext cx="3643306" cy="2428871"/>
          </a:xfrm>
          <a:prstGeom prst="rect">
            <a:avLst/>
          </a:prstGeom>
          <a:noFill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u-HU" sz="2800" dirty="0" smtClean="0"/>
              <a:t>Multitasking kutatások konklúziója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4294967295"/>
          </p:nvPr>
        </p:nvSpPr>
        <p:spPr>
          <a:xfrm>
            <a:off x="2500313" y="692696"/>
            <a:ext cx="6643687" cy="542925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hu-HU" sz="1700" dirty="0" smtClean="0"/>
              <a:t>bizonyított</a:t>
            </a:r>
            <a:r>
              <a:rPr lang="hu-HU" sz="1700" dirty="0" smtClean="0"/>
              <a:t>, hogy az emberek két feladatot hatékonyan tudnak végezni, ha ezek már begyakorlottak vagy ismertek</a:t>
            </a:r>
          </a:p>
          <a:p>
            <a:pPr>
              <a:buFont typeface="Wingdings" pitchFamily="2" charset="2"/>
              <a:buChar char="q"/>
            </a:pPr>
            <a:endParaRPr lang="hu-HU" sz="1700" dirty="0" smtClean="0"/>
          </a:p>
          <a:p>
            <a:pPr>
              <a:buFont typeface="Wingdings" pitchFamily="2" charset="2"/>
              <a:buChar char="q"/>
            </a:pPr>
            <a:r>
              <a:rPr lang="hu-HU" sz="1700" dirty="0" smtClean="0"/>
              <a:t>a kognitív rendszer többfeladatos feldolgozása általában rontja a teljesítményt</a:t>
            </a:r>
          </a:p>
          <a:p>
            <a:pPr>
              <a:buFont typeface="Wingdings" pitchFamily="2" charset="2"/>
              <a:buChar char="q"/>
            </a:pPr>
            <a:endParaRPr lang="hu-HU" sz="1700" dirty="0" smtClean="0"/>
          </a:p>
          <a:p>
            <a:pPr>
              <a:buFont typeface="Wingdings" pitchFamily="2" charset="2"/>
              <a:buChar char="q"/>
            </a:pPr>
            <a:r>
              <a:rPr lang="hu-HU" sz="1700" dirty="0" smtClean="0"/>
              <a:t>a fiatalabbak, a lányok, az internethasználók inkább hajlamosak </a:t>
            </a:r>
            <a:r>
              <a:rPr lang="hu-HU" sz="1700" dirty="0" err="1" smtClean="0"/>
              <a:t>multitaskingra</a:t>
            </a:r>
            <a:endParaRPr lang="hu-HU" sz="1700" dirty="0" smtClean="0"/>
          </a:p>
          <a:p>
            <a:pPr>
              <a:buFont typeface="Wingdings" pitchFamily="2" charset="2"/>
              <a:buChar char="q"/>
            </a:pPr>
            <a:endParaRPr lang="hu-HU" sz="1700" dirty="0" smtClean="0"/>
          </a:p>
          <a:p>
            <a:pPr>
              <a:buFont typeface="Wingdings" pitchFamily="2" charset="2"/>
              <a:buChar char="q"/>
            </a:pPr>
            <a:r>
              <a:rPr lang="hu-HU" sz="1700" dirty="0" smtClean="0"/>
              <a:t>a magukat </a:t>
            </a:r>
            <a:r>
              <a:rPr lang="hu-HU" sz="1700" dirty="0" err="1" smtClean="0"/>
              <a:t>multitaskernek</a:t>
            </a:r>
            <a:r>
              <a:rPr lang="hu-HU" sz="1700" dirty="0" smtClean="0"/>
              <a:t> tartók általában rosszabb, a fiatalok jobb eredményeket érnek el a multitasking kísérletekben</a:t>
            </a:r>
          </a:p>
          <a:p>
            <a:pPr>
              <a:buFont typeface="Wingdings" pitchFamily="2" charset="2"/>
              <a:buChar char="q"/>
            </a:pPr>
            <a:endParaRPr lang="hu-HU" sz="1700" dirty="0" smtClean="0"/>
          </a:p>
          <a:p>
            <a:pPr>
              <a:buFont typeface="Wingdings" pitchFamily="2" charset="2"/>
              <a:buChar char="q"/>
            </a:pPr>
            <a:r>
              <a:rPr lang="hu-HU" sz="1700" dirty="0" smtClean="0"/>
              <a:t>a súlyos multitasking tevékenységet végzők hajlamosak zavarba jönni az irreleváns környezeti </a:t>
            </a:r>
            <a:r>
              <a:rPr lang="hu-HU" sz="1700" dirty="0" err="1" smtClean="0"/>
              <a:t>stimulusoktól</a:t>
            </a:r>
            <a:endParaRPr lang="hu-HU" sz="1700" dirty="0" smtClean="0"/>
          </a:p>
          <a:p>
            <a:pPr>
              <a:buFont typeface="Wingdings" pitchFamily="2" charset="2"/>
              <a:buChar char="q"/>
            </a:pPr>
            <a:endParaRPr lang="hu-HU" sz="1700" dirty="0" smtClean="0"/>
          </a:p>
          <a:p>
            <a:pPr>
              <a:buFont typeface="Wingdings" pitchFamily="2" charset="2"/>
              <a:buChar char="q"/>
            </a:pPr>
            <a:r>
              <a:rPr lang="hu-HU" sz="1700" dirty="0" smtClean="0"/>
              <a:t>egyes kutatások a digitális bennszülöttek fiziológiai különbségeiről, az agy szerkezetének átalakulásáról is beszélnek</a:t>
            </a:r>
          </a:p>
          <a:p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339724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Miközben </a:t>
            </a:r>
            <a:r>
              <a:rPr lang="hu-HU" dirty="0"/>
              <a:t>a kérdőívet töltötte ki….</a:t>
            </a: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4294967295"/>
          </p:nvPr>
        </p:nvSpPr>
        <p:spPr>
          <a:xfrm>
            <a:off x="0" y="6496050"/>
            <a:ext cx="7369175" cy="352425"/>
          </a:xfrm>
          <a:prstGeom prst="rect">
            <a:avLst/>
          </a:prstGeom>
        </p:spPr>
        <p:txBody>
          <a:bodyPr/>
          <a:lstStyle/>
          <a:p>
            <a:r>
              <a:rPr lang="sv-SE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99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Online tevékenységek</a:t>
            </a:r>
            <a:endParaRPr lang="hu-HU" dirty="0"/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358900" y="976313"/>
            <a:ext cx="7253288" cy="580479"/>
          </a:xfrm>
          <a:prstGeom prst="rect">
            <a:avLst/>
          </a:prstGeom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>
                <a:solidFill>
                  <a:srgbClr val="863333"/>
                </a:solidFill>
              </a:rPr>
              <a:t>Miközben ezt a kérdőívet töltötte ki, milyen tevékenységeket végzett még?</a:t>
            </a:r>
            <a:endParaRPr lang="hu-HU" sz="1600" b="1" kern="0" dirty="0" smtClean="0">
              <a:solidFill>
                <a:srgbClr val="863333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rgbClr val="FFFFFF"/>
                </a:solidFill>
              </a:rPr>
              <a:t>Minta: 1000 fő</a:t>
            </a:r>
            <a:endParaRPr lang="hu-HU" sz="1200" b="1" dirty="0">
              <a:solidFill>
                <a:srgbClr val="FFFFFF"/>
              </a:solidFill>
            </a:endParaRPr>
          </a:p>
        </p:txBody>
      </p:sp>
      <p:sp>
        <p:nvSpPr>
          <p:cNvPr id="7" name="Élőláb helye 2"/>
          <p:cNvSpPr>
            <a:spLocks noGrp="1"/>
          </p:cNvSpPr>
          <p:nvPr>
            <p:ph type="ftr" sz="quarter" idx="10"/>
          </p:nvPr>
        </p:nvSpPr>
        <p:spPr>
          <a:xfrm>
            <a:off x="0" y="6453336"/>
            <a:ext cx="7512050" cy="323131"/>
          </a:xfrm>
        </p:spPr>
        <p:txBody>
          <a:bodyPr/>
          <a:lstStyle/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10" name="Diagram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092985"/>
              </p:ext>
            </p:extLst>
          </p:nvPr>
        </p:nvGraphicFramePr>
        <p:xfrm>
          <a:off x="0" y="1499394"/>
          <a:ext cx="9144000" cy="4953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9009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Offline tevékenységek</a:t>
            </a:r>
            <a:endParaRPr lang="hu-HU" dirty="0"/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358900" y="976313"/>
            <a:ext cx="7253288" cy="580479"/>
          </a:xfrm>
          <a:prstGeom prst="rect">
            <a:avLst/>
          </a:prstGeom>
        </p:spPr>
        <p:txBody>
          <a:bodyPr/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hu-HU" sz="1600" b="1" kern="0" dirty="0">
                <a:solidFill>
                  <a:srgbClr val="863333"/>
                </a:solidFill>
              </a:rPr>
              <a:t>Miközben ezt a kérdőívet töltötte ki, milyen tevékenységeket végzett még?</a:t>
            </a:r>
            <a:endParaRPr lang="hu-HU" sz="1600" b="1" kern="0" dirty="0" smtClean="0">
              <a:solidFill>
                <a:srgbClr val="863333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 rot="10800000">
            <a:off x="8880475" y="1049338"/>
            <a:ext cx="2159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Trebuchet MS" pitchFamily="34" charset="0"/>
              </a:rPr>
              <a:t>Minta: 1000 fő</a:t>
            </a:r>
            <a:endParaRPr lang="hu-HU" sz="12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7" name="Élőláb helye 2"/>
          <p:cNvSpPr>
            <a:spLocks noGrp="1"/>
          </p:cNvSpPr>
          <p:nvPr>
            <p:ph type="ftr" sz="quarter" idx="10"/>
          </p:nvPr>
        </p:nvSpPr>
        <p:spPr>
          <a:xfrm>
            <a:off x="0" y="6453336"/>
            <a:ext cx="7512050" cy="323131"/>
          </a:xfrm>
        </p:spPr>
        <p:txBody>
          <a:bodyPr/>
          <a:lstStyle/>
          <a:p>
            <a:r>
              <a:rPr lang="sv-SE" dirty="0" smtClean="0">
                <a:solidFill>
                  <a:srgbClr val="FFFFFF"/>
                </a:solidFill>
              </a:rPr>
              <a:t>Zenealatti – Halljuk, vagy hallgatjuk is?</a:t>
            </a:r>
            <a:endParaRPr lang="hu-HU" dirty="0">
              <a:solidFill>
                <a:srgbClr val="FFFFFF"/>
              </a:solidFill>
            </a:endParaRPr>
          </a:p>
        </p:txBody>
      </p:sp>
      <p:graphicFrame>
        <p:nvGraphicFramePr>
          <p:cNvPr id="9" name="Diagram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8931025"/>
              </p:ext>
            </p:extLst>
          </p:nvPr>
        </p:nvGraphicFramePr>
        <p:xfrm>
          <a:off x="-1" y="1556792"/>
          <a:ext cx="9096375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9009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Köszönöm a figyelmet!</a:t>
            </a:r>
            <a:endParaRPr lang="hu-HU" dirty="0"/>
          </a:p>
        </p:txBody>
      </p:sp>
      <p:sp>
        <p:nvSpPr>
          <p:cNvPr id="3" name="Téglalap 2"/>
          <p:cNvSpPr/>
          <p:nvPr/>
        </p:nvSpPr>
        <p:spPr>
          <a:xfrm>
            <a:off x="2285984" y="4429132"/>
            <a:ext cx="4572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u-HU" sz="2000" b="1" cap="small" dirty="0" smtClean="0">
                <a:solidFill>
                  <a:schemeClr val="bg2"/>
                </a:solidFill>
              </a:rPr>
              <a:t>kutatópont</a:t>
            </a:r>
          </a:p>
          <a:p>
            <a:pPr algn="ctr"/>
            <a:r>
              <a:rPr lang="hu-HU" dirty="0" smtClean="0">
                <a:solidFill>
                  <a:schemeClr val="bg2"/>
                </a:solidFill>
              </a:rPr>
              <a:t>H-1054 Budapest, </a:t>
            </a:r>
            <a:br>
              <a:rPr lang="hu-HU" dirty="0" smtClean="0">
                <a:solidFill>
                  <a:schemeClr val="bg2"/>
                </a:solidFill>
              </a:rPr>
            </a:br>
            <a:r>
              <a:rPr lang="hu-HU" dirty="0" smtClean="0">
                <a:solidFill>
                  <a:schemeClr val="bg2"/>
                </a:solidFill>
              </a:rPr>
              <a:t>Alkotmány utca 15/a</a:t>
            </a:r>
            <a:br>
              <a:rPr lang="hu-HU" dirty="0" smtClean="0">
                <a:solidFill>
                  <a:schemeClr val="bg2"/>
                </a:solidFill>
              </a:rPr>
            </a:br>
            <a:r>
              <a:rPr lang="hu-HU" dirty="0" smtClean="0">
                <a:solidFill>
                  <a:schemeClr val="bg2"/>
                </a:solidFill>
              </a:rPr>
              <a:t>Tel.: +36-1-786-0121</a:t>
            </a:r>
            <a:br>
              <a:rPr lang="hu-HU" dirty="0" smtClean="0">
                <a:solidFill>
                  <a:schemeClr val="bg2"/>
                </a:solidFill>
              </a:rPr>
            </a:br>
            <a:r>
              <a:rPr lang="hu-HU" dirty="0" smtClean="0">
                <a:solidFill>
                  <a:schemeClr val="bg2"/>
                </a:solidFill>
              </a:rPr>
              <a:t>Fax: +36-1-301-0823</a:t>
            </a:r>
            <a:br>
              <a:rPr lang="hu-HU" dirty="0" smtClean="0">
                <a:solidFill>
                  <a:schemeClr val="bg2"/>
                </a:solidFill>
              </a:rPr>
            </a:br>
            <a:r>
              <a:rPr lang="hu-HU" dirty="0" smtClean="0">
                <a:solidFill>
                  <a:schemeClr val="bg2"/>
                </a:solidFill>
                <a:hlinkClick r:id="rId2"/>
              </a:rPr>
              <a:t>iroda@</a:t>
            </a:r>
            <a:r>
              <a:rPr lang="hu-HU" dirty="0" err="1" smtClean="0">
                <a:solidFill>
                  <a:schemeClr val="bg2"/>
                </a:solidFill>
                <a:hlinkClick r:id="rId2"/>
              </a:rPr>
              <a:t>kutatopont.hu</a:t>
            </a:r>
            <a:r>
              <a:rPr lang="hu-HU" dirty="0" smtClean="0">
                <a:solidFill>
                  <a:schemeClr val="bg2"/>
                </a:solidFill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Egyéni tervezés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1_Egyéni tervezés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1_Egyéni tervezé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Egyéni tervezés">
  <a:themeElements>
    <a:clrScheme name="Egyéni tervezé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gyéni tervezés">
      <a:majorFont>
        <a:latin typeface="Trebuchet MS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Egyéni tervezé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Egyéni tervezés">
  <a:themeElements>
    <a:clrScheme name="1_Egyéni tervezé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Egyéni tervezés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1_Egyéni tervezé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Egyéni tervezé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Egyéni tervezé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Kutatópont">
  <a:themeElements>
    <a:clrScheme name="kutatopont_sablon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utatopont_sablon_2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kutatopont_sablon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kutatopont_sablon_2">
  <a:themeElements>
    <a:clrScheme name="Egyéni 2. séma">
      <a:dk1>
        <a:srgbClr val="0C002C"/>
      </a:dk1>
      <a:lt1>
        <a:srgbClr val="FFFFFF"/>
      </a:lt1>
      <a:dk2>
        <a:srgbClr val="236626"/>
      </a:dk2>
      <a:lt2>
        <a:srgbClr val="7F7F7F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kutatopont_sablon_2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kutatopont_sablon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kutatopont_sablon_2">
  <a:themeElements>
    <a:clrScheme name="Egyéni 2. séma">
      <a:dk1>
        <a:srgbClr val="0C002C"/>
      </a:dk1>
      <a:lt1>
        <a:srgbClr val="FFFFFF"/>
      </a:lt1>
      <a:dk2>
        <a:srgbClr val="236626"/>
      </a:dk2>
      <a:lt2>
        <a:srgbClr val="7F7F7F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kutatopont_sablon_2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kutatopont_sablon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kutatopont_sablon_2">
  <a:themeElements>
    <a:clrScheme name="Egyéni 2. séma">
      <a:dk1>
        <a:srgbClr val="0C002C"/>
      </a:dk1>
      <a:lt1>
        <a:srgbClr val="FFFFFF"/>
      </a:lt1>
      <a:dk2>
        <a:srgbClr val="236626"/>
      </a:dk2>
      <a:lt2>
        <a:srgbClr val="7F7F7F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kutatopont_sablon_2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eaVert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kutatopont_sablon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tatopont_sablon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tatopont_sablon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Kutatópont</Template>
  <TotalTime>6228</TotalTime>
  <Words>591</Words>
  <Application>Microsoft Office PowerPoint</Application>
  <PresentationFormat>Diavetítés a képernyőre (4:3 oldalarány)</PresentationFormat>
  <Paragraphs>81</Paragraphs>
  <Slides>21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7</vt:i4>
      </vt:variant>
      <vt:variant>
        <vt:lpstr>Diacímek</vt:lpstr>
      </vt:variant>
      <vt:variant>
        <vt:i4>21</vt:i4>
      </vt:variant>
    </vt:vector>
  </HeadingPairs>
  <TitlesOfParts>
    <vt:vector size="28" baseType="lpstr">
      <vt:lpstr>1_Egyéni tervezés</vt:lpstr>
      <vt:lpstr>Egyéni tervezés</vt:lpstr>
      <vt:lpstr>2_Egyéni tervezés</vt:lpstr>
      <vt:lpstr>Kutatópont</vt:lpstr>
      <vt:lpstr>2_kutatopont_sablon_2</vt:lpstr>
      <vt:lpstr>3_kutatopont_sablon_2</vt:lpstr>
      <vt:lpstr>4_kutatopont_sablon_2</vt:lpstr>
      <vt:lpstr>zenealatti Halljuk, vagy hallgatjuk is?</vt:lpstr>
      <vt:lpstr>Miről lesz szó?</vt:lpstr>
      <vt:lpstr>Zene- és médiafogyasztás</vt:lpstr>
      <vt:lpstr>Médiafogyasztás mennyisége</vt:lpstr>
      <vt:lpstr>Médiafogyasztás a gépen és általában</vt:lpstr>
      <vt:lpstr>Komoly szerepe van az online megoldásoknak</vt:lpstr>
      <vt:lpstr>Multitasking</vt:lpstr>
      <vt:lpstr>Multitasking, az mi?</vt:lpstr>
      <vt:lpstr>Máma már nem hasad tovább</vt:lpstr>
      <vt:lpstr>Média multitasking</vt:lpstr>
      <vt:lpstr>Stabil zenei multitasking szokások</vt:lpstr>
      <vt:lpstr>Megy ez nekünk…</vt:lpstr>
      <vt:lpstr>Zene- és multitasking</vt:lpstr>
      <vt:lpstr>Tevékenységekhez társuló zenehallgatás</vt:lpstr>
      <vt:lpstr>Zavar a zene?</vt:lpstr>
      <vt:lpstr>Zavar a zene</vt:lpstr>
      <vt:lpstr>Multitasking kutatások konklúziója</vt:lpstr>
      <vt:lpstr>Miközben a kérdőívet töltötte ki….</vt:lpstr>
      <vt:lpstr>Online tevékenységek</vt:lpstr>
      <vt:lpstr>Offline tevékenységek</vt:lpstr>
      <vt:lpstr>Köszönöm a figyelmet!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Székely Levente prezentációja</dc:title>
  <dc:creator>Kutatópont</dc:creator>
  <cp:lastModifiedBy>Székely Levente</cp:lastModifiedBy>
  <cp:revision>690</cp:revision>
  <dcterms:created xsi:type="dcterms:W3CDTF">2011-05-19T14:08:52Z</dcterms:created>
  <dcterms:modified xsi:type="dcterms:W3CDTF">2012-05-29T15:30:53Z</dcterms:modified>
</cp:coreProperties>
</file>