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2"/>
  </p:notesMasterIdLst>
  <p:sldIdLst>
    <p:sldId id="261" r:id="rId2"/>
    <p:sldId id="260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FF"/>
    <a:srgbClr val="FFCC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21" autoAdjust="0"/>
  </p:normalViewPr>
  <p:slideViewPr>
    <p:cSldViewPr snapToGrid="0">
      <p:cViewPr varScale="1">
        <p:scale>
          <a:sx n="84" d="100"/>
          <a:sy n="84" d="100"/>
        </p:scale>
        <p:origin x="114" y="3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Rs\Dokument\Marketing\Prezik\Konferenci&#225;k\Kreativ_ContentMarketing_2016okt\KM_Olimpia_grafikonok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Rs\Dokument\Marketing\Prezik\Konferenci&#225;k\Kreativ_ContentMarketing_2016okt\Observer_Osszesites_2016101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Rs\Dokument\Marketing\Prezik\Konferenci&#225;k\Kreativ_ContentMarketing_2016okt\Observer_Osszesites_2016101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hu-HU" sz="1600" dirty="0">
                <a:solidFill>
                  <a:schemeClr val="tx1"/>
                </a:solidFill>
              </a:rPr>
              <a:t>Olimpiai szponzorok listaáras reklámköltése,</a:t>
            </a:r>
          </a:p>
          <a:p>
            <a:pPr>
              <a:defRPr sz="1600">
                <a:solidFill>
                  <a:schemeClr val="tx1"/>
                </a:solidFill>
              </a:defRPr>
            </a:pPr>
            <a:r>
              <a:rPr lang="hu-HU" sz="1600" dirty="0" smtClean="0">
                <a:solidFill>
                  <a:schemeClr val="tx1"/>
                </a:solidFill>
              </a:rPr>
              <a:t>2016*</a:t>
            </a:r>
            <a:endParaRPr lang="hu-HU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5440319929176214"/>
          <c:y val="3.714849753655907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>
        <c:manualLayout>
          <c:layoutTarget val="inner"/>
          <c:xMode val="edge"/>
          <c:yMode val="edge"/>
          <c:x val="0.39335501616338359"/>
          <c:y val="0.21777322968934559"/>
          <c:w val="0.5444781812951871"/>
          <c:h val="0.6763124863146142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'Olimpiai szpon költés 2016'!$C$5</c:f>
              <c:strCache>
                <c:ptCount val="1"/>
                <c:pt idx="0">
                  <c:v>Olimpiai kampány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'Olimpiai szpon költés 2016'!$A$6:$A$20</c:f>
              <c:strCache>
                <c:ptCount val="15"/>
                <c:pt idx="0">
                  <c:v>COOP</c:v>
                </c:pt>
                <c:pt idx="1">
                  <c:v>P&amp;G</c:v>
                </c:pt>
                <c:pt idx="2">
                  <c:v>TELEKOM</c:v>
                </c:pt>
                <c:pt idx="3">
                  <c:v>PÖTTYÖS</c:v>
                </c:pt>
                <c:pt idx="4">
                  <c:v>BÉRES</c:v>
                </c:pt>
                <c:pt idx="5">
                  <c:v>MCDONALD'S</c:v>
                </c:pt>
                <c:pt idx="6">
                  <c:v>MAGYAR POSTA BIZTOSÍTÓ</c:v>
                </c:pt>
                <c:pt idx="7">
                  <c:v>SCITEC NUTRITION</c:v>
                </c:pt>
                <c:pt idx="8">
                  <c:v>OTP BANK</c:v>
                </c:pt>
                <c:pt idx="9">
                  <c:v>TENSI TOURS</c:v>
                </c:pt>
                <c:pt idx="10">
                  <c:v>COCA-COLA</c:v>
                </c:pt>
                <c:pt idx="11">
                  <c:v>SAMSUNG</c:v>
                </c:pt>
                <c:pt idx="12">
                  <c:v>UNIQA BIZTOSÍTÓ </c:v>
                </c:pt>
                <c:pt idx="13">
                  <c:v>HUNGUEST HOTELS</c:v>
                </c:pt>
                <c:pt idx="14">
                  <c:v>DANUBIUS HOTELS</c:v>
                </c:pt>
              </c:strCache>
            </c:strRef>
          </c:cat>
          <c:val>
            <c:numRef>
              <c:f>'Olimpiai szpon költés 2016'!$C$6:$C$20</c:f>
              <c:numCache>
                <c:formatCode>#,##0</c:formatCode>
                <c:ptCount val="15"/>
                <c:pt idx="0">
                  <c:v>2006697</c:v>
                </c:pt>
                <c:pt idx="1">
                  <c:v>1932903</c:v>
                </c:pt>
                <c:pt idx="2">
                  <c:v>1809419</c:v>
                </c:pt>
                <c:pt idx="3">
                  <c:v>1105839</c:v>
                </c:pt>
                <c:pt idx="4">
                  <c:v>1078324</c:v>
                </c:pt>
                <c:pt idx="5">
                  <c:v>422780</c:v>
                </c:pt>
                <c:pt idx="6">
                  <c:v>232900</c:v>
                </c:pt>
                <c:pt idx="7">
                  <c:v>192968</c:v>
                </c:pt>
                <c:pt idx="8">
                  <c:v>150690</c:v>
                </c:pt>
                <c:pt idx="9">
                  <c:v>38066</c:v>
                </c:pt>
                <c:pt idx="10">
                  <c:v>10996</c:v>
                </c:pt>
                <c:pt idx="11">
                  <c:v>7813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B0-462B-9E71-4B943944655F}"/>
            </c:ext>
          </c:extLst>
        </c:ser>
        <c:ser>
          <c:idx val="1"/>
          <c:order val="1"/>
          <c:tx>
            <c:strRef>
              <c:f>'Olimpiai szpon költés 2016'!$D$5</c:f>
              <c:strCache>
                <c:ptCount val="1"/>
                <c:pt idx="0">
                  <c:v>Nem olimpiai kampány</c:v>
                </c:pt>
              </c:strCache>
            </c:strRef>
          </c:tx>
          <c:spPr>
            <a:solidFill>
              <a:srgbClr val="FFCC00"/>
            </a:solidFill>
            <a:ln>
              <a:noFill/>
            </a:ln>
            <a:effectLst/>
          </c:spPr>
          <c:invertIfNegative val="0"/>
          <c:cat>
            <c:strRef>
              <c:f>'Olimpiai szpon költés 2016'!$A$6:$A$20</c:f>
              <c:strCache>
                <c:ptCount val="15"/>
                <c:pt idx="0">
                  <c:v>COOP</c:v>
                </c:pt>
                <c:pt idx="1">
                  <c:v>P&amp;G</c:v>
                </c:pt>
                <c:pt idx="2">
                  <c:v>TELEKOM</c:v>
                </c:pt>
                <c:pt idx="3">
                  <c:v>PÖTTYÖS</c:v>
                </c:pt>
                <c:pt idx="4">
                  <c:v>BÉRES</c:v>
                </c:pt>
                <c:pt idx="5">
                  <c:v>MCDONALD'S</c:v>
                </c:pt>
                <c:pt idx="6">
                  <c:v>MAGYAR POSTA BIZTOSÍTÓ</c:v>
                </c:pt>
                <c:pt idx="7">
                  <c:v>SCITEC NUTRITION</c:v>
                </c:pt>
                <c:pt idx="8">
                  <c:v>OTP BANK</c:v>
                </c:pt>
                <c:pt idx="9">
                  <c:v>TENSI TOURS</c:v>
                </c:pt>
                <c:pt idx="10">
                  <c:v>COCA-COLA</c:v>
                </c:pt>
                <c:pt idx="11">
                  <c:v>SAMSUNG</c:v>
                </c:pt>
                <c:pt idx="12">
                  <c:v>UNIQA BIZTOSÍTÓ </c:v>
                </c:pt>
                <c:pt idx="13">
                  <c:v>HUNGUEST HOTELS</c:v>
                </c:pt>
                <c:pt idx="14">
                  <c:v>DANUBIUS HOTELS</c:v>
                </c:pt>
              </c:strCache>
            </c:strRef>
          </c:cat>
          <c:val>
            <c:numRef>
              <c:f>'Olimpiai szpon költés 2016'!$D$6:$D$20</c:f>
              <c:numCache>
                <c:formatCode>#,##0</c:formatCode>
                <c:ptCount val="15"/>
                <c:pt idx="0">
                  <c:v>92254</c:v>
                </c:pt>
                <c:pt idx="1">
                  <c:v>12401869</c:v>
                </c:pt>
                <c:pt idx="2">
                  <c:v>6480696</c:v>
                </c:pt>
                <c:pt idx="3">
                  <c:v>1355398</c:v>
                </c:pt>
                <c:pt idx="4">
                  <c:v>2656</c:v>
                </c:pt>
                <c:pt idx="5">
                  <c:v>1090636</c:v>
                </c:pt>
                <c:pt idx="6">
                  <c:v>0</c:v>
                </c:pt>
                <c:pt idx="7">
                  <c:v>38451</c:v>
                </c:pt>
                <c:pt idx="8">
                  <c:v>2847086</c:v>
                </c:pt>
                <c:pt idx="9">
                  <c:v>0</c:v>
                </c:pt>
                <c:pt idx="10">
                  <c:v>7248166</c:v>
                </c:pt>
                <c:pt idx="11">
                  <c:v>2521084</c:v>
                </c:pt>
                <c:pt idx="12">
                  <c:v>267371</c:v>
                </c:pt>
                <c:pt idx="13">
                  <c:v>235570</c:v>
                </c:pt>
                <c:pt idx="14">
                  <c:v>118197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B0-462B-9E71-4B943944655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-459883344"/>
        <c:axId val="-695122224"/>
      </c:barChart>
      <c:catAx>
        <c:axId val="-45988334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-695122224"/>
        <c:crossesAt val="0"/>
        <c:auto val="1"/>
        <c:lblAlgn val="ctr"/>
        <c:lblOffset val="100"/>
        <c:noMultiLvlLbl val="0"/>
      </c:catAx>
      <c:valAx>
        <c:axId val="-695122224"/>
        <c:scaling>
          <c:orientation val="minMax"/>
          <c:min val="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-459883344"/>
        <c:crosses val="autoZero"/>
        <c:crossBetween val="between"/>
        <c:majorUnit val="2000000"/>
        <c:dispUnits>
          <c:builtInUnit val="millions"/>
          <c:dispUnitsLbl>
            <c:layout>
              <c:manualLayout>
                <c:xMode val="edge"/>
                <c:yMode val="edge"/>
                <c:x val="0.87119958701774347"/>
                <c:y val="0.12349711334737595"/>
              </c:manualLayout>
            </c:layout>
            <c:tx>
              <c:rich>
                <a:bodyPr rot="0" spcFirstLastPara="1" vertOverflow="ellipsis" vert="horz" wrap="square" anchor="ctr" anchorCtr="1"/>
                <a:lstStyle/>
                <a:p>
                  <a:pPr>
                    <a:defRPr sz="10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r>
                    <a:rPr lang="hu-HU" b="0"/>
                    <a:t>Mrd Ft</a:t>
                  </a:r>
                </a:p>
              </c:rich>
            </c:tx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hu-HU"/>
              </a:p>
            </c:txPr>
          </c:dispUnitsLbl>
        </c:dispUnits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5052409901618725"/>
          <c:y val="0.89752710862880913"/>
          <c:w val="0.62113110896162382"/>
          <c:h val="7.48363602698498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cap="all" baseline="0">
              <a:solidFill>
                <a:schemeClr val="bg2">
                  <a:lumMod val="2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hu-HU" sz="1600" dirty="0">
                <a:solidFill>
                  <a:schemeClr val="tx1"/>
                </a:solidFill>
              </a:rPr>
              <a:t>Olimpiai szponzorok </a:t>
            </a:r>
            <a:r>
              <a:rPr lang="hu-HU" sz="1600" dirty="0" smtClean="0">
                <a:solidFill>
                  <a:schemeClr val="tx1"/>
                </a:solidFill>
              </a:rPr>
              <a:t>médiamegjelenései,</a:t>
            </a:r>
            <a:endParaRPr lang="hu-HU" sz="1600" dirty="0">
              <a:solidFill>
                <a:schemeClr val="tx1"/>
              </a:solidFill>
            </a:endParaRPr>
          </a:p>
          <a:p>
            <a:pPr>
              <a:defRPr sz="1600">
                <a:solidFill>
                  <a:schemeClr val="tx1"/>
                </a:solidFill>
              </a:defRPr>
            </a:pPr>
            <a:r>
              <a:rPr lang="hu-HU" sz="1600" dirty="0">
                <a:solidFill>
                  <a:schemeClr val="tx1"/>
                </a:solidFill>
              </a:rPr>
              <a:t> </a:t>
            </a:r>
            <a:r>
              <a:rPr lang="hu-HU" sz="1600" dirty="0" smtClean="0">
                <a:solidFill>
                  <a:schemeClr val="tx1"/>
                </a:solidFill>
              </a:rPr>
              <a:t>2016*</a:t>
            </a:r>
            <a:endParaRPr lang="hu-HU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3711258483362971"/>
          <c:y val="5.981307237460252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>
        <c:manualLayout>
          <c:layoutTarget val="inner"/>
          <c:xMode val="edge"/>
          <c:yMode val="edge"/>
          <c:x val="0.31263254017061182"/>
          <c:y val="0.42159895570457367"/>
          <c:w val="0.61927066309973222"/>
          <c:h val="0.3846310232038613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Munka1!$B$36</c:f>
              <c:strCache>
                <c:ptCount val="1"/>
                <c:pt idx="0">
                  <c:v>Olimpiai említés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strRef>
              <c:f>Munka1!$A$37:$A$40</c:f>
              <c:strCache>
                <c:ptCount val="4"/>
                <c:pt idx="0">
                  <c:v>Telekom</c:v>
                </c:pt>
                <c:pt idx="1">
                  <c:v>P&amp;G</c:v>
                </c:pt>
                <c:pt idx="2">
                  <c:v>Samsung</c:v>
                </c:pt>
                <c:pt idx="3">
                  <c:v>Coop</c:v>
                </c:pt>
              </c:strCache>
            </c:strRef>
          </c:cat>
          <c:val>
            <c:numRef>
              <c:f>Munka1!$B$37:$B$40</c:f>
              <c:numCache>
                <c:formatCode>General</c:formatCode>
                <c:ptCount val="4"/>
                <c:pt idx="0">
                  <c:v>262</c:v>
                </c:pt>
                <c:pt idx="1">
                  <c:v>188</c:v>
                </c:pt>
                <c:pt idx="2">
                  <c:v>113</c:v>
                </c:pt>
                <c:pt idx="3">
                  <c:v>87</c:v>
                </c:pt>
              </c:numCache>
            </c:numRef>
          </c:val>
        </c:ser>
        <c:ser>
          <c:idx val="1"/>
          <c:order val="1"/>
          <c:tx>
            <c:strRef>
              <c:f>Munka1!$C$36</c:f>
              <c:strCache>
                <c:ptCount val="1"/>
                <c:pt idx="0">
                  <c:v>Nem olimpiai említés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Munka1!$A$37:$A$40</c:f>
              <c:strCache>
                <c:ptCount val="4"/>
                <c:pt idx="0">
                  <c:v>Telekom</c:v>
                </c:pt>
                <c:pt idx="1">
                  <c:v>P&amp;G</c:v>
                </c:pt>
                <c:pt idx="2">
                  <c:v>Samsung</c:v>
                </c:pt>
                <c:pt idx="3">
                  <c:v>Coop</c:v>
                </c:pt>
              </c:strCache>
            </c:strRef>
          </c:cat>
          <c:val>
            <c:numRef>
              <c:f>Munka1!$C$37:$C$40</c:f>
              <c:numCache>
                <c:formatCode>0</c:formatCode>
                <c:ptCount val="4"/>
                <c:pt idx="0">
                  <c:v>6497</c:v>
                </c:pt>
                <c:pt idx="1">
                  <c:v>-21</c:v>
                </c:pt>
                <c:pt idx="2">
                  <c:v>2694</c:v>
                </c:pt>
                <c:pt idx="3">
                  <c:v>841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-339809760"/>
        <c:axId val="-339820640"/>
      </c:barChart>
      <c:catAx>
        <c:axId val="-33980976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-339820640"/>
        <c:crosses val="autoZero"/>
        <c:auto val="1"/>
        <c:lblAlgn val="ctr"/>
        <c:lblOffset val="100"/>
        <c:noMultiLvlLbl val="0"/>
      </c:catAx>
      <c:valAx>
        <c:axId val="-339820640"/>
        <c:scaling>
          <c:orientation val="minMax"/>
          <c:max val="7000"/>
          <c:min val="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-339809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8127799650043741"/>
          <c:y val="0.88598074207457167"/>
          <c:w val="0.72911067366579163"/>
          <c:h val="8.411272173812706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cap="all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hu-HU" sz="1600" dirty="0" smtClean="0">
                <a:solidFill>
                  <a:schemeClr val="tx1"/>
                </a:solidFill>
              </a:rPr>
              <a:t>Olimpiai megjelenések médiatípus szerint,</a:t>
            </a:r>
          </a:p>
          <a:p>
            <a:pPr>
              <a:defRPr sz="1600">
                <a:solidFill>
                  <a:schemeClr val="tx1"/>
                </a:solidFill>
              </a:defRPr>
            </a:pPr>
            <a:r>
              <a:rPr lang="hu-HU" sz="1600" dirty="0" smtClean="0">
                <a:solidFill>
                  <a:schemeClr val="tx1"/>
                </a:solidFill>
              </a:rPr>
              <a:t>2016*</a:t>
            </a:r>
            <a:endParaRPr lang="hu-HU" sz="16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5.06931532937446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hu-HU"/>
        </a:p>
      </c:txPr>
    </c:title>
    <c:autoTitleDeleted val="0"/>
    <c:plotArea>
      <c:layout>
        <c:manualLayout>
          <c:layoutTarget val="inner"/>
          <c:xMode val="edge"/>
          <c:yMode val="edge"/>
          <c:x val="0.18095474316682481"/>
          <c:y val="0.32153313107225917"/>
          <c:w val="0.51210841674550633"/>
          <c:h val="0.43154674069039717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Munka1!$B$8</c:f>
              <c:strCache>
                <c:ptCount val="1"/>
                <c:pt idx="0">
                  <c:v>Print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Munka1!$A$9:$A$12</c:f>
              <c:strCache>
                <c:ptCount val="4"/>
                <c:pt idx="0">
                  <c:v>Samsung</c:v>
                </c:pt>
                <c:pt idx="1">
                  <c:v>Telekom</c:v>
                </c:pt>
                <c:pt idx="2">
                  <c:v>Coop</c:v>
                </c:pt>
                <c:pt idx="3">
                  <c:v>P&amp;G</c:v>
                </c:pt>
              </c:strCache>
            </c:strRef>
          </c:cat>
          <c:val>
            <c:numRef>
              <c:f>Munka1!$B$9:$B$12</c:f>
              <c:numCache>
                <c:formatCode>General</c:formatCode>
                <c:ptCount val="4"/>
                <c:pt idx="0">
                  <c:v>13</c:v>
                </c:pt>
                <c:pt idx="1">
                  <c:v>24</c:v>
                </c:pt>
                <c:pt idx="2">
                  <c:v>44</c:v>
                </c:pt>
                <c:pt idx="3">
                  <c:v>42</c:v>
                </c:pt>
              </c:numCache>
            </c:numRef>
          </c:val>
        </c:ser>
        <c:ser>
          <c:idx val="1"/>
          <c:order val="1"/>
          <c:tx>
            <c:strRef>
              <c:f>Munka1!$C$8</c:f>
              <c:strCache>
                <c:ptCount val="1"/>
                <c:pt idx="0">
                  <c:v>Online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strRef>
              <c:f>Munka1!$A$9:$A$12</c:f>
              <c:strCache>
                <c:ptCount val="4"/>
                <c:pt idx="0">
                  <c:v>Samsung</c:v>
                </c:pt>
                <c:pt idx="1">
                  <c:v>Telekom</c:v>
                </c:pt>
                <c:pt idx="2">
                  <c:v>Coop</c:v>
                </c:pt>
                <c:pt idx="3">
                  <c:v>P&amp;G</c:v>
                </c:pt>
              </c:strCache>
            </c:strRef>
          </c:cat>
          <c:val>
            <c:numRef>
              <c:f>Munka1!$C$9:$C$12</c:f>
              <c:numCache>
                <c:formatCode>General</c:formatCode>
                <c:ptCount val="4"/>
                <c:pt idx="0">
                  <c:v>100</c:v>
                </c:pt>
                <c:pt idx="1">
                  <c:v>236</c:v>
                </c:pt>
                <c:pt idx="2">
                  <c:v>37</c:v>
                </c:pt>
                <c:pt idx="3">
                  <c:v>146</c:v>
                </c:pt>
              </c:numCache>
            </c:numRef>
          </c:val>
        </c:ser>
        <c:ser>
          <c:idx val="2"/>
          <c:order val="2"/>
          <c:tx>
            <c:strRef>
              <c:f>Munka1!$D$8</c:f>
              <c:strCache>
                <c:ptCount val="1"/>
                <c:pt idx="0">
                  <c:v>RTV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invertIfNegative val="0"/>
          <c:cat>
            <c:strRef>
              <c:f>Munka1!$A$9:$A$12</c:f>
              <c:strCache>
                <c:ptCount val="4"/>
                <c:pt idx="0">
                  <c:v>Samsung</c:v>
                </c:pt>
                <c:pt idx="1">
                  <c:v>Telekom</c:v>
                </c:pt>
                <c:pt idx="2">
                  <c:v>Coop</c:v>
                </c:pt>
                <c:pt idx="3">
                  <c:v>P&amp;G</c:v>
                </c:pt>
              </c:strCache>
            </c:strRef>
          </c:cat>
          <c:val>
            <c:numRef>
              <c:f>Munka1!$D$9:$D$12</c:f>
              <c:numCache>
                <c:formatCode>General</c:formatCode>
                <c:ptCount val="4"/>
                <c:pt idx="0">
                  <c:v>0</c:v>
                </c:pt>
                <c:pt idx="1">
                  <c:v>2</c:v>
                </c:pt>
                <c:pt idx="2">
                  <c:v>6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overlap val="100"/>
        <c:axId val="-339805408"/>
        <c:axId val="-339812480"/>
      </c:barChart>
      <c:catAx>
        <c:axId val="-3398054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-339812480"/>
        <c:crosses val="autoZero"/>
        <c:auto val="1"/>
        <c:lblAlgn val="ctr"/>
        <c:lblOffset val="100"/>
        <c:noMultiLvlLbl val="0"/>
      </c:catAx>
      <c:valAx>
        <c:axId val="-33981248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-339805408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5467807747825288"/>
          <c:y val="0.34663461295224152"/>
          <c:w val="0.15898511497875165"/>
          <c:h val="0.3128504645315137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cap="all" baseline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u-H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1FCC78-BF11-48D1-A627-CF10D10DE282}" type="datetimeFigureOut">
              <a:rPr lang="hu-HU" smtClean="0"/>
              <a:t>2016. 10. 19.</a:t>
            </a:fld>
            <a:endParaRPr lang="hu-HU" dirty="0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 dirty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6841B0-D618-4D11-9DB2-500A3D68B9C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0850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1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74859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4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481424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5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67154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6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72222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7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519647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8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39153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9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22779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6841B0-D618-4D11-9DB2-500A3D68B9C7}" type="slidenum">
              <a:rPr lang="hu-HU" smtClean="0"/>
              <a:t>10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78618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185210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46580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78320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67224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31551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32674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06570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18983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3985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9502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56684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u-HU" smtClean="0"/>
              <a:t>2016. október 20.</a:t>
            </a:r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u-HU" smtClean="0"/>
              <a:t>Kreatív Content + Marketing Konferencia, 2016.10.20</a:t>
            </a:r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D5C53-249C-46C4-93EF-48CF80A0B9A7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44002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7.jpeg"/><Relationship Id="rId18" Type="http://schemas.openxmlformats.org/officeDocument/2006/relationships/image" Target="../media/image20.jpeg"/><Relationship Id="rId26" Type="http://schemas.openxmlformats.org/officeDocument/2006/relationships/image" Target="../media/image24.png"/><Relationship Id="rId39" Type="http://schemas.openxmlformats.org/officeDocument/2006/relationships/hyperlink" Target="http://masped.hu/" TargetMode="External"/><Relationship Id="rId21" Type="http://schemas.openxmlformats.org/officeDocument/2006/relationships/hyperlink" Target="http://www.ge.com/hu/hu/" TargetMode="External"/><Relationship Id="rId34" Type="http://schemas.openxmlformats.org/officeDocument/2006/relationships/hyperlink" Target="http://www.beres.hu/" TargetMode="External"/><Relationship Id="rId42" Type="http://schemas.openxmlformats.org/officeDocument/2006/relationships/image" Target="../media/image34.png"/><Relationship Id="rId47" Type="http://schemas.openxmlformats.org/officeDocument/2006/relationships/hyperlink" Target="http://www.lbt.hu/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://www.samsung.com/hu/" TargetMode="External"/><Relationship Id="rId16" Type="http://schemas.openxmlformats.org/officeDocument/2006/relationships/image" Target="../media/image19.jpeg"/><Relationship Id="rId29" Type="http://schemas.openxmlformats.org/officeDocument/2006/relationships/hyperlink" Target="http://wwww.audi.hu/" TargetMode="External"/><Relationship Id="rId11" Type="http://schemas.openxmlformats.org/officeDocument/2006/relationships/image" Target="../media/image15.png"/><Relationship Id="rId24" Type="http://schemas.openxmlformats.org/officeDocument/2006/relationships/image" Target="../media/image23.jpeg"/><Relationship Id="rId32" Type="http://schemas.openxmlformats.org/officeDocument/2006/relationships/image" Target="../media/image27.jpeg"/><Relationship Id="rId37" Type="http://schemas.openxmlformats.org/officeDocument/2006/relationships/hyperlink" Target="http://www.tensiholiday.hu/" TargetMode="External"/><Relationship Id="rId40" Type="http://schemas.openxmlformats.org/officeDocument/2006/relationships/image" Target="../media/image32.jpeg"/><Relationship Id="rId45" Type="http://schemas.openxmlformats.org/officeDocument/2006/relationships/image" Target="../media/image36.png"/><Relationship Id="rId5" Type="http://schemas.openxmlformats.org/officeDocument/2006/relationships/image" Target="../media/image9.png"/><Relationship Id="rId15" Type="http://schemas.openxmlformats.org/officeDocument/2006/relationships/hyperlink" Target="https://www.otpbank.hu/" TargetMode="External"/><Relationship Id="rId23" Type="http://schemas.openxmlformats.org/officeDocument/2006/relationships/hyperlink" Target="http://www.danubiushotels.hu/" TargetMode="External"/><Relationship Id="rId28" Type="http://schemas.openxmlformats.org/officeDocument/2006/relationships/image" Target="../media/image25.jpeg"/><Relationship Id="rId36" Type="http://schemas.openxmlformats.org/officeDocument/2006/relationships/image" Target="../media/image30.jpeg"/><Relationship Id="rId49" Type="http://schemas.openxmlformats.org/officeDocument/2006/relationships/image" Target="../media/image39.png"/><Relationship Id="rId10" Type="http://schemas.openxmlformats.org/officeDocument/2006/relationships/image" Target="../media/image14.png"/><Relationship Id="rId19" Type="http://schemas.openxmlformats.org/officeDocument/2006/relationships/hyperlink" Target="http://www.postabiztosito.hu/" TargetMode="External"/><Relationship Id="rId31" Type="http://schemas.openxmlformats.org/officeDocument/2006/relationships/hyperlink" Target="http://homm.hu/" TargetMode="External"/><Relationship Id="rId44" Type="http://schemas.openxmlformats.org/officeDocument/2006/relationships/image" Target="../media/image35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hyperlink" Target="http://www.scitecnutrition.com/hu/home.php" TargetMode="External"/><Relationship Id="rId30" Type="http://schemas.openxmlformats.org/officeDocument/2006/relationships/image" Target="../media/image26.jpeg"/><Relationship Id="rId35" Type="http://schemas.openxmlformats.org/officeDocument/2006/relationships/image" Target="../media/image29.png"/><Relationship Id="rId43" Type="http://schemas.openxmlformats.org/officeDocument/2006/relationships/hyperlink" Target="http://oazis.hu/" TargetMode="External"/><Relationship Id="rId48" Type="http://schemas.openxmlformats.org/officeDocument/2006/relationships/image" Target="../media/image38.png"/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12" Type="http://schemas.openxmlformats.org/officeDocument/2006/relationships/image" Target="../media/image16.png"/><Relationship Id="rId17" Type="http://schemas.openxmlformats.org/officeDocument/2006/relationships/hyperlink" Target="http://www.polifarbe.hu/" TargetMode="External"/><Relationship Id="rId25" Type="http://schemas.openxmlformats.org/officeDocument/2006/relationships/hyperlink" Target="http://www.hunguesthotels.hu/" TargetMode="External"/><Relationship Id="rId33" Type="http://schemas.openxmlformats.org/officeDocument/2006/relationships/image" Target="../media/image28.png"/><Relationship Id="rId38" Type="http://schemas.openxmlformats.org/officeDocument/2006/relationships/image" Target="../media/image31.jpeg"/><Relationship Id="rId46" Type="http://schemas.openxmlformats.org/officeDocument/2006/relationships/image" Target="../media/image37.png"/><Relationship Id="rId20" Type="http://schemas.openxmlformats.org/officeDocument/2006/relationships/image" Target="../media/image21.jpeg"/><Relationship Id="rId41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.png"/><Relationship Id="rId7" Type="http://schemas.openxmlformats.org/officeDocument/2006/relationships/hyperlink" Target="http://www.beres.hu/" TargetMode="External"/><Relationship Id="rId12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41.png"/><Relationship Id="rId5" Type="http://schemas.openxmlformats.org/officeDocument/2006/relationships/image" Target="../media/image10.png"/><Relationship Id="rId10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.png"/><Relationship Id="rId7" Type="http://schemas.openxmlformats.org/officeDocument/2006/relationships/image" Target="../media/image4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2.pn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jpeg"/><Relationship Id="rId5" Type="http://schemas.openxmlformats.org/officeDocument/2006/relationships/image" Target="../media/image47.png"/><Relationship Id="rId4" Type="http://schemas.openxmlformats.org/officeDocument/2006/relationships/image" Target="../media/image4.jpeg"/><Relationship Id="rId9" Type="http://schemas.openxmlformats.org/officeDocument/2006/relationships/image" Target="../media/image5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JPG"/><Relationship Id="rId5" Type="http://schemas.openxmlformats.org/officeDocument/2006/relationships/image" Target="../media/image4.jpeg"/><Relationship Id="rId4" Type="http://schemas.openxmlformats.org/officeDocument/2006/relationships/image" Target="../media/image5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5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9.png"/><Relationship Id="rId4" Type="http://schemas.openxmlformats.org/officeDocument/2006/relationships/hyperlink" Target="http://www.beres.hu/" TargetMode="External"/><Relationship Id="rId9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26826" y="1014941"/>
            <a:ext cx="9144000" cy="875770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latin typeface="+mn-lt"/>
              </a:rPr>
              <a:t>Olimpiai szponzorok kommunikációja a játékok alatt </a:t>
            </a:r>
            <a:br>
              <a:rPr lang="hu-HU" sz="2800" b="1" dirty="0" smtClean="0">
                <a:latin typeface="+mn-lt"/>
              </a:rPr>
            </a:br>
            <a:r>
              <a:rPr lang="hu-HU" sz="2800" dirty="0" smtClean="0">
                <a:latin typeface="+mn-lt"/>
              </a:rPr>
              <a:t>Mi változott Londonhoz képest?</a:t>
            </a:r>
            <a:endParaRPr lang="hu-HU" sz="2800" dirty="0">
              <a:latin typeface="+mn-lt"/>
            </a:endParaRPr>
          </a:p>
        </p:txBody>
      </p:sp>
      <p:pic>
        <p:nvPicPr>
          <p:cNvPr id="1026" name="Picture 2" descr="Obser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319088"/>
            <a:ext cx="2286000" cy="66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Képtalálat a következőre: „observer médiafigyelő logó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grpSp>
        <p:nvGrpSpPr>
          <p:cNvPr id="29" name="Csoportba foglalás 28"/>
          <p:cNvGrpSpPr/>
          <p:nvPr/>
        </p:nvGrpSpPr>
        <p:grpSpPr>
          <a:xfrm>
            <a:off x="666697" y="4477941"/>
            <a:ext cx="2274147" cy="781002"/>
            <a:chOff x="6490930" y="4144067"/>
            <a:chExt cx="2274147" cy="781002"/>
          </a:xfrm>
        </p:grpSpPr>
        <p:sp>
          <p:nvSpPr>
            <p:cNvPr id="9" name="Alcím 2"/>
            <p:cNvSpPr txBox="1">
              <a:spLocks/>
            </p:cNvSpPr>
            <p:nvPr/>
          </p:nvSpPr>
          <p:spPr>
            <a:xfrm>
              <a:off x="6490930" y="4144067"/>
              <a:ext cx="2274147" cy="423335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00000"/>
                </a:lnSpc>
                <a:spcBef>
                  <a:spcPts val="0"/>
                </a:spcBef>
              </a:pPr>
              <a:r>
                <a:rPr lang="hu-HU" sz="2000" dirty="0" smtClean="0"/>
                <a:t>Mihálszki Zsuzsa</a:t>
              </a:r>
              <a:endParaRPr lang="hu-HU" sz="2000" dirty="0"/>
            </a:p>
          </p:txBody>
        </p:sp>
        <p:pic>
          <p:nvPicPr>
            <p:cNvPr id="28" name="Kép 2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06699" y="4709069"/>
              <a:ext cx="2042611" cy="216000"/>
            </a:xfrm>
            <a:prstGeom prst="rect">
              <a:avLst/>
            </a:prstGeom>
          </p:spPr>
        </p:pic>
      </p:grpSp>
      <p:pic>
        <p:nvPicPr>
          <p:cNvPr id="1038" name="Picture 14" descr="Képtalálat a következőre: „olympic rings with media”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1403" y="2465844"/>
            <a:ext cx="4692688" cy="268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Csoportba foglalás 2"/>
          <p:cNvGrpSpPr/>
          <p:nvPr/>
        </p:nvGrpSpPr>
        <p:grpSpPr>
          <a:xfrm>
            <a:off x="3152628" y="4477941"/>
            <a:ext cx="2765099" cy="913708"/>
            <a:chOff x="651228" y="4858401"/>
            <a:chExt cx="2765099" cy="913708"/>
          </a:xfrm>
        </p:grpSpPr>
        <p:sp>
          <p:nvSpPr>
            <p:cNvPr id="15" name="Alcím 2"/>
            <p:cNvSpPr txBox="1">
              <a:spLocks/>
            </p:cNvSpPr>
            <p:nvPr/>
          </p:nvSpPr>
          <p:spPr>
            <a:xfrm>
              <a:off x="651228" y="4858401"/>
              <a:ext cx="2765099" cy="465401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00000"/>
                </a:lnSpc>
                <a:spcBef>
                  <a:spcPts val="0"/>
                </a:spcBef>
              </a:pPr>
              <a:r>
                <a:rPr lang="hu-HU" sz="2000" dirty="0" smtClean="0"/>
                <a:t>Bogárné Tari Edina</a:t>
              </a:r>
              <a:endParaRPr lang="hu-HU" sz="2000" dirty="0"/>
            </a:p>
          </p:txBody>
        </p:sp>
        <p:pic>
          <p:nvPicPr>
            <p:cNvPr id="12" name="Kép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958" y="5325999"/>
              <a:ext cx="1443231" cy="446110"/>
            </a:xfrm>
            <a:prstGeom prst="rect">
              <a:avLst/>
            </a:prstGeom>
          </p:spPr>
        </p:pic>
      </p:grpSp>
      <p:sp>
        <p:nvSpPr>
          <p:cNvPr id="13" name="Szövegdoboz 12"/>
          <p:cNvSpPr txBox="1"/>
          <p:nvPr/>
        </p:nvSpPr>
        <p:spPr>
          <a:xfrm>
            <a:off x="626826" y="2555094"/>
            <a:ext cx="4859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Kreatív Content + Marketing </a:t>
            </a:r>
            <a:r>
              <a:rPr lang="hu-HU" sz="2000" dirty="0" smtClean="0"/>
              <a:t>Konferencia</a:t>
            </a:r>
          </a:p>
          <a:p>
            <a:r>
              <a:rPr lang="hu-HU" sz="2000" dirty="0" smtClean="0"/>
              <a:t>Budapest, 2016.10.20</a:t>
            </a: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82316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Képtalálat a következőre: „tick png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962" y="4315494"/>
            <a:ext cx="246120" cy="22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Képtalálat a következőre: „tick png”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977" y="4292757"/>
            <a:ext cx="246120" cy="22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Miért mi? Miért az olimpia? </a:t>
            </a:r>
            <a:endParaRPr lang="hu-HU" sz="2800" b="1" dirty="0">
              <a:solidFill>
                <a:srgbClr val="0070C0"/>
              </a:solidFill>
            </a:endParaRPr>
          </a:p>
        </p:txBody>
      </p:sp>
      <p:grpSp>
        <p:nvGrpSpPr>
          <p:cNvPr id="10" name="Csoportba foglalás 9"/>
          <p:cNvGrpSpPr/>
          <p:nvPr/>
        </p:nvGrpSpPr>
        <p:grpSpPr>
          <a:xfrm>
            <a:off x="6094197" y="1506488"/>
            <a:ext cx="4416670" cy="4129725"/>
            <a:chOff x="941780" y="1447800"/>
            <a:chExt cx="4416670" cy="4129725"/>
          </a:xfrm>
        </p:grpSpPr>
        <p:sp>
          <p:nvSpPr>
            <p:cNvPr id="3" name="Ellipszis 2"/>
            <p:cNvSpPr>
              <a:spLocks noChangeAspect="1"/>
            </p:cNvSpPr>
            <p:nvPr/>
          </p:nvSpPr>
          <p:spPr>
            <a:xfrm>
              <a:off x="998930" y="1447800"/>
              <a:ext cx="2520000" cy="2520000"/>
            </a:xfrm>
            <a:prstGeom prst="ellipse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7" name="Ellipszis 6"/>
            <p:cNvSpPr>
              <a:spLocks noChangeAspect="1"/>
            </p:cNvSpPr>
            <p:nvPr/>
          </p:nvSpPr>
          <p:spPr>
            <a:xfrm>
              <a:off x="2838450" y="1447800"/>
              <a:ext cx="2520000" cy="252000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8" name="Ellipszis 7"/>
            <p:cNvSpPr>
              <a:spLocks noChangeAspect="1"/>
            </p:cNvSpPr>
            <p:nvPr/>
          </p:nvSpPr>
          <p:spPr>
            <a:xfrm>
              <a:off x="941780" y="3057525"/>
              <a:ext cx="2520000" cy="2520000"/>
            </a:xfrm>
            <a:prstGeom prst="ellipse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9" name="Ellipszis 8"/>
            <p:cNvSpPr>
              <a:spLocks noChangeAspect="1"/>
            </p:cNvSpPr>
            <p:nvPr/>
          </p:nvSpPr>
          <p:spPr>
            <a:xfrm>
              <a:off x="2838450" y="3057525"/>
              <a:ext cx="2520000" cy="2520000"/>
            </a:xfrm>
            <a:prstGeom prst="ellipse">
              <a:avLst/>
            </a:prstGeom>
            <a:solidFill>
              <a:srgbClr val="FFCC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4" name="Szövegdoboz 3"/>
            <p:cNvSpPr txBox="1"/>
            <p:nvPr/>
          </p:nvSpPr>
          <p:spPr>
            <a:xfrm>
              <a:off x="1586764" y="2019300"/>
              <a:ext cx="10612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cap="all" dirty="0" smtClean="0"/>
                <a:t>earned</a:t>
              </a:r>
              <a:endParaRPr lang="en-GB" sz="2000" b="1" cap="all" dirty="0"/>
            </a:p>
          </p:txBody>
        </p:sp>
        <p:sp>
          <p:nvSpPr>
            <p:cNvPr id="11" name="Szövegdoboz 10"/>
            <p:cNvSpPr txBox="1"/>
            <p:nvPr/>
          </p:nvSpPr>
          <p:spPr>
            <a:xfrm>
              <a:off x="3709379" y="2019300"/>
              <a:ext cx="10256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000" b="1" cap="all" dirty="0" smtClean="0"/>
                <a:t>paid</a:t>
              </a:r>
              <a:endParaRPr lang="en-GB" sz="2000" b="1" cap="all" dirty="0"/>
            </a:p>
          </p:txBody>
        </p:sp>
        <p:sp>
          <p:nvSpPr>
            <p:cNvPr id="12" name="Szövegdoboz 11"/>
            <p:cNvSpPr txBox="1"/>
            <p:nvPr/>
          </p:nvSpPr>
          <p:spPr>
            <a:xfrm>
              <a:off x="1552786" y="4595848"/>
              <a:ext cx="14789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cap="all" dirty="0" smtClean="0"/>
                <a:t>owned</a:t>
              </a:r>
              <a:endParaRPr lang="en-GB" cap="all" dirty="0"/>
            </a:p>
          </p:txBody>
        </p:sp>
        <p:sp>
          <p:nvSpPr>
            <p:cNvPr id="13" name="Szövegdoboz 12"/>
            <p:cNvSpPr txBox="1"/>
            <p:nvPr/>
          </p:nvSpPr>
          <p:spPr>
            <a:xfrm>
              <a:off x="3301836" y="4587996"/>
              <a:ext cx="147892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cap="all" dirty="0" smtClean="0"/>
                <a:t>shared</a:t>
              </a:r>
              <a:endParaRPr lang="en-GB" cap="all" dirty="0"/>
            </a:p>
          </p:txBody>
        </p:sp>
      </p:grpSp>
      <p:sp>
        <p:nvSpPr>
          <p:cNvPr id="16" name="Szövegdoboz 15"/>
          <p:cNvSpPr txBox="1"/>
          <p:nvPr/>
        </p:nvSpPr>
        <p:spPr>
          <a:xfrm>
            <a:off x="551847" y="2153076"/>
            <a:ext cx="4523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/>
              <a:t>Ki méri a </a:t>
            </a:r>
          </a:p>
          <a:p>
            <a:r>
              <a:rPr lang="hu-HU" sz="2400" dirty="0" smtClean="0"/>
              <a:t>content marketing költéseket?</a:t>
            </a:r>
            <a:endParaRPr lang="hu-HU" sz="2400" dirty="0"/>
          </a:p>
        </p:txBody>
      </p:sp>
      <p:pic>
        <p:nvPicPr>
          <p:cNvPr id="1026" name="Picture 2" descr="Képtalálat a következőre: „tick png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6025" y="2586488"/>
            <a:ext cx="388489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Képtalálat a következőre: „tick png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944" y="2586488"/>
            <a:ext cx="388489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Kép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pic>
        <p:nvPicPr>
          <p:cNvPr id="22" name="Kép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  <p:sp>
        <p:nvSpPr>
          <p:cNvPr id="5" name="Szövegdoboz 4"/>
          <p:cNvSpPr txBox="1"/>
          <p:nvPr/>
        </p:nvSpPr>
        <p:spPr>
          <a:xfrm>
            <a:off x="5982086" y="5705549"/>
            <a:ext cx="23046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b="1" dirty="0" err="1" smtClean="0"/>
              <a:t>Observer</a:t>
            </a:r>
            <a:r>
              <a:rPr lang="hu-HU" sz="1100" dirty="0" smtClean="0"/>
              <a:t>:</a:t>
            </a:r>
          </a:p>
          <a:p>
            <a:r>
              <a:rPr lang="hu-HU" sz="1100" dirty="0" smtClean="0"/>
              <a:t>Közel 300 print, több mint 800 online médium, 20 RTV csatorna hír- és háttérműsorának szöveges tartalma.</a:t>
            </a:r>
            <a:endParaRPr lang="hu-HU" sz="1100" dirty="0"/>
          </a:p>
        </p:txBody>
      </p:sp>
      <p:sp>
        <p:nvSpPr>
          <p:cNvPr id="24" name="Szövegdoboz 23"/>
          <p:cNvSpPr txBox="1"/>
          <p:nvPr/>
        </p:nvSpPr>
        <p:spPr>
          <a:xfrm>
            <a:off x="8325866" y="5705550"/>
            <a:ext cx="2839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b="1" dirty="0" err="1" smtClean="0"/>
              <a:t>Kantar</a:t>
            </a:r>
            <a:r>
              <a:rPr lang="hu-HU" sz="1100" b="1" dirty="0" smtClean="0"/>
              <a:t> Media</a:t>
            </a:r>
            <a:r>
              <a:rPr lang="hu-HU" sz="1100" dirty="0" smtClean="0"/>
              <a:t>:</a:t>
            </a:r>
          </a:p>
          <a:p>
            <a:r>
              <a:rPr lang="hu-HU" sz="1100" dirty="0" smtClean="0"/>
              <a:t>Közel 300 print, 34 Tv- és 9 rádiócsatorna fizetett hirdetései + köztér, </a:t>
            </a:r>
            <a:r>
              <a:rPr lang="hu-HU" sz="1100" dirty="0" err="1" smtClean="0"/>
              <a:t>indoor</a:t>
            </a:r>
            <a:r>
              <a:rPr lang="hu-HU" sz="1100" dirty="0" smtClean="0"/>
              <a:t>, mozi és online display költések bevallás alapján.</a:t>
            </a:r>
            <a:endParaRPr lang="hu-HU" sz="1100" dirty="0"/>
          </a:p>
        </p:txBody>
      </p:sp>
    </p:spTree>
    <p:extLst>
      <p:ext uri="{BB962C8B-B14F-4D97-AF65-F5344CB8AC3E}">
        <p14:creationId xmlns:p14="http://schemas.microsoft.com/office/powerpoint/2010/main" val="217224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Olimpiai szponzorok, Rio 2016</a:t>
            </a:r>
            <a:endParaRPr lang="hu-HU" sz="2800" b="1" dirty="0">
              <a:solidFill>
                <a:srgbClr val="0070C0"/>
              </a:solidFill>
            </a:endParaRPr>
          </a:p>
        </p:txBody>
      </p:sp>
      <p:sp>
        <p:nvSpPr>
          <p:cNvPr id="3" name="Szövegdoboz 2"/>
          <p:cNvSpPr txBox="1"/>
          <p:nvPr/>
        </p:nvSpPr>
        <p:spPr>
          <a:xfrm>
            <a:off x="1173442" y="1477858"/>
            <a:ext cx="31636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Olympic Worldwide partners</a:t>
            </a:r>
          </a:p>
          <a:p>
            <a:endParaRPr lang="hu-HU" sz="2000" dirty="0"/>
          </a:p>
        </p:txBody>
      </p:sp>
      <p:sp>
        <p:nvSpPr>
          <p:cNvPr id="8" name="AutoShape 14" descr="Képtalálat a következőre: „dow logo png”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sp>
        <p:nvSpPr>
          <p:cNvPr id="11" name="AutoShape 18" descr="Képtalálat a következőre: „dow logo png”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 dirty="0"/>
          </a:p>
        </p:txBody>
      </p:sp>
      <p:grpSp>
        <p:nvGrpSpPr>
          <p:cNvPr id="12" name="Csoportba foglalás 11"/>
          <p:cNvGrpSpPr/>
          <p:nvPr/>
        </p:nvGrpSpPr>
        <p:grpSpPr>
          <a:xfrm>
            <a:off x="936571" y="2362431"/>
            <a:ext cx="3538672" cy="2710683"/>
            <a:chOff x="686486" y="2366142"/>
            <a:chExt cx="3538672" cy="2710683"/>
          </a:xfrm>
        </p:grpSpPr>
        <p:pic>
          <p:nvPicPr>
            <p:cNvPr id="42" name="Picture 87" descr="http://www.mob.hu/images/MOB/tamogatok/samsung-big.png">
              <a:hlinkClick r:id="rId2"/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369" b="22525"/>
            <a:stretch/>
          </p:blipFill>
          <p:spPr bwMode="auto">
            <a:xfrm>
              <a:off x="2030297" y="3065829"/>
              <a:ext cx="1085949" cy="4732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Képtalálat a következőre: „panasonic logo”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3943" y="4059479"/>
              <a:ext cx="987089" cy="1742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Kép 5"/>
            <p:cNvPicPr>
              <a:picLocks noChangeAspect="1"/>
            </p:cNvPicPr>
            <p:nvPr/>
          </p:nvPicPr>
          <p:blipFill rotWithShape="1">
            <a:blip r:embed="rId5"/>
            <a:srcRect l="14027" t="19413" r="13586" b="21490"/>
            <a:stretch/>
          </p:blipFill>
          <p:spPr>
            <a:xfrm>
              <a:off x="686486" y="2372728"/>
              <a:ext cx="1200777" cy="468596"/>
            </a:xfrm>
            <a:prstGeom prst="rect">
              <a:avLst/>
            </a:prstGeom>
          </p:spPr>
        </p:pic>
        <p:pic>
          <p:nvPicPr>
            <p:cNvPr id="3076" name="Picture 4" descr="Képtalálat a következőre: „p&amp;g logo”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86" t="30116" r="19724" b="27920"/>
            <a:stretch/>
          </p:blipFill>
          <p:spPr bwMode="auto">
            <a:xfrm>
              <a:off x="2310783" y="2433145"/>
              <a:ext cx="686921" cy="356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Képtalálat a következőre: „ge logo”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1067" y="2366142"/>
              <a:ext cx="732051" cy="4904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0" name="Picture 8" descr="Képtalálat a következőre: „omega logo”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794" t="27227" r="21523" b="20221"/>
            <a:stretch/>
          </p:blipFill>
          <p:spPr bwMode="auto">
            <a:xfrm>
              <a:off x="3310132" y="2995449"/>
              <a:ext cx="915026" cy="6145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2" name="Picture 10" descr="Képtalálat a következőre: „visa logo”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98" t="29575" r="56502" b="33556"/>
            <a:stretch/>
          </p:blipFill>
          <p:spPr bwMode="auto">
            <a:xfrm>
              <a:off x="709934" y="3931006"/>
              <a:ext cx="907673" cy="3955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84" name="Picture 12" descr="Képtalálat a következőre: „mcdonalds logo png”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76" t="13276" r="20095" b="13211"/>
            <a:stretch/>
          </p:blipFill>
          <p:spPr bwMode="auto">
            <a:xfrm>
              <a:off x="856921" y="2990850"/>
              <a:ext cx="709119" cy="6523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2" name="Picture 20" descr="Képtalálat a következőre: „dow logo png”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888" y="4752975"/>
              <a:ext cx="937846" cy="323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94" name="Picture 22" descr="Képtalálat a következőre: „atos logo png”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2756" y="3948112"/>
              <a:ext cx="628049" cy="323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9" name="Szövegdoboz 68"/>
          <p:cNvSpPr txBox="1"/>
          <p:nvPr/>
        </p:nvSpPr>
        <p:spPr>
          <a:xfrm>
            <a:off x="6865615" y="1443641"/>
            <a:ext cx="384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/>
              <a:t>Magyar Olimpiai Csapat támogatói</a:t>
            </a:r>
            <a:endParaRPr lang="hu-HU" sz="2000" dirty="0"/>
          </a:p>
          <a:p>
            <a:endParaRPr lang="hu-HU" sz="2000" dirty="0"/>
          </a:p>
        </p:txBody>
      </p:sp>
      <p:grpSp>
        <p:nvGrpSpPr>
          <p:cNvPr id="4" name="Csoportba foglalás 3"/>
          <p:cNvGrpSpPr/>
          <p:nvPr/>
        </p:nvGrpSpPr>
        <p:grpSpPr>
          <a:xfrm>
            <a:off x="5976617" y="2298215"/>
            <a:ext cx="5577341" cy="4077102"/>
            <a:chOff x="5976617" y="2298215"/>
            <a:chExt cx="5577341" cy="4077102"/>
          </a:xfrm>
        </p:grpSpPr>
        <p:grpSp>
          <p:nvGrpSpPr>
            <p:cNvPr id="13" name="Csoportba foglalás 12"/>
            <p:cNvGrpSpPr/>
            <p:nvPr/>
          </p:nvGrpSpPr>
          <p:grpSpPr>
            <a:xfrm>
              <a:off x="5976617" y="2365297"/>
              <a:ext cx="5577341" cy="4010020"/>
              <a:chOff x="5909942" y="1967753"/>
              <a:chExt cx="5577341" cy="4010020"/>
            </a:xfrm>
          </p:grpSpPr>
          <p:pic>
            <p:nvPicPr>
              <p:cNvPr id="2117" name="Picture 69" descr="http://www.mob.hu/images/MOB/tamogatok/adidas-big.jpg"/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24449" y="3315931"/>
                <a:ext cx="603993" cy="4529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16" name="Picture 68" descr="http://www.mob.hu/images/MOB/tamogatok/tcom-new-big.pn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208295" y="1967753"/>
                <a:ext cx="686934" cy="5152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1" name="Picture 73" descr="http://www.mob.hu/images/MOB/tamogatok/otpbank-big.jpg">
                <a:hlinkClick r:id="rId15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30877" b="31696"/>
              <a:stretch/>
            </p:blipFill>
            <p:spPr bwMode="auto">
              <a:xfrm>
                <a:off x="5909942" y="2688306"/>
                <a:ext cx="1314448" cy="36896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4" name="Picture 76" descr="http://www.mob.hu/images/MOB/tamogatok/polifarbe/pf-logo.jpg">
                <a:hlinkClick r:id="rId17"/>
              </p:cNvPr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96751" y="4737934"/>
                <a:ext cx="1042737" cy="3910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5" name="Picture 77" descr="http://www.mob.hu/images/MOB/tamogatok/posta_biztosito/posta_biztosito.jpg">
                <a:hlinkClick r:id="rId19"/>
              </p:cNvPr>
              <p:cNvPicPr>
                <a:picLocks noChangeAspect="1" noChangeArrowheads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26872" y="3321975"/>
                <a:ext cx="754494" cy="44090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7" name="Picture 79" descr="http://www.mob.hu/images/MOB/tamogatok/ge/ge.png">
                <a:hlinkClick r:id="rId21"/>
              </p:cNvPr>
              <p:cNvPicPr>
                <a:picLocks noChangeAspect="1" noChangeArrowheads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59163" y="3337139"/>
                <a:ext cx="1042737" cy="41057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8" name="Picture 80" descr="http://www.mob.hu/images/MOB/tamogatok/danubius/dhg.JPG">
                <a:hlinkClick r:id="rId23"/>
              </p:cNvPr>
              <p:cNvPicPr>
                <a:picLocks noChangeAspect="1" noChangeArrowheads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22719" y="3979468"/>
                <a:ext cx="1042737" cy="3779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9" name="Picture 81" descr="http://www.mob.hu/images/MOB/tamogatok/spons-hh.png">
                <a:hlinkClick r:id="rId25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2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5384" b="20001"/>
              <a:stretch/>
            </p:blipFill>
            <p:spPr bwMode="auto">
              <a:xfrm>
                <a:off x="10320411" y="3885722"/>
                <a:ext cx="1166872" cy="5654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23" name="Picture 75" descr="http://www.mob.hu/images/MOB/tamogatok/scitec/scitec-nutrition-logo.jpg">
                <a:hlinkClick r:id="rId27"/>
              </p:cNvPr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77547" y="2704975"/>
                <a:ext cx="1042737" cy="33563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2" name="Picture 84" descr="http://www.mob.hu/images/MOB/tamogatok/audi-big2.jpg">
                <a:hlinkClick r:id="rId29"/>
              </p:cNvPr>
              <p:cNvPicPr>
                <a:picLocks noChangeAspect="1" noChangeArrowheads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35631" y="2533650"/>
                <a:ext cx="976563" cy="7324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4" name="Picture 86" descr="homm">
                <a:hlinkClick r:id="rId31"/>
              </p:cNvPr>
              <p:cNvPicPr>
                <a:picLocks noChangeAspect="1" noChangeArrowheads="1"/>
              </p:cNvPicPr>
              <p:nvPr/>
            </p:nvPicPr>
            <p:blipFill>
              <a:blip r:embed="rId3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68286" y="4564480"/>
                <a:ext cx="909348" cy="7331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5" name="Picture 87" descr="http://www.mob.hu/images/MOB/tamogatok/samsung-big.png">
                <a:hlinkClick r:id="rId2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9369" b="22525"/>
              <a:stretch/>
            </p:blipFill>
            <p:spPr bwMode="auto">
              <a:xfrm>
                <a:off x="10371220" y="2006290"/>
                <a:ext cx="1005343" cy="43812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6" name="Picture 88" descr="http://www.mob.hu/images/MOB/tamogatok/beres-gold.png">
                <a:hlinkClick r:id="rId34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3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752" b="28059"/>
              <a:stretch/>
            </p:blipFill>
            <p:spPr bwMode="auto">
              <a:xfrm>
                <a:off x="10461617" y="2743200"/>
                <a:ext cx="777525" cy="2985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7" name="Picture 89" descr="Richofit"/>
              <p:cNvPicPr>
                <a:picLocks noChangeAspect="1" noChangeArrowheads="1"/>
              </p:cNvPicPr>
              <p:nvPr/>
            </p:nvPicPr>
            <p:blipFill rotWithShape="1">
              <a:blip r:embed="rId3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6286" b="30825"/>
              <a:stretch/>
            </p:blipFill>
            <p:spPr bwMode="auto">
              <a:xfrm>
                <a:off x="5992370" y="4706739"/>
                <a:ext cx="1284228" cy="4130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8" name="Picture 90" descr="http://www.mob.hu/images/MOB/tamogatok/tensi-big2.jpg">
                <a:hlinkClick r:id="rId37"/>
              </p:cNvPr>
              <p:cNvPicPr>
                <a:picLocks noChangeAspect="1" noChangeArrowheads="1"/>
              </p:cNvPicPr>
              <p:nvPr/>
            </p:nvPicPr>
            <p:blipFill>
              <a:blip r:embed="rId3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59225" y="3848100"/>
                <a:ext cx="1007675" cy="75575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39" name="Picture 91" descr="http://www.mob.hu/images/MOB/tamogatok/masped/MASPlogo.jpg">
                <a:hlinkClick r:id="rId39"/>
              </p:cNvPr>
              <p:cNvPicPr>
                <a:picLocks noChangeAspect="1" noChangeArrowheads="1"/>
              </p:cNvPicPr>
              <p:nvPr/>
            </p:nvPicPr>
            <p:blipFill>
              <a:blip r:embed="rId4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46044" y="4018775"/>
                <a:ext cx="1277352" cy="29937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40" name="Picture 92" descr="http://www.mob.hu/images/MOB/tamogatok/pottyos/P%C3%B6tty%C3%B6s_logo.png"/>
              <p:cNvPicPr>
                <a:picLocks noChangeAspect="1" noChangeArrowheads="1"/>
              </p:cNvPicPr>
              <p:nvPr/>
            </p:nvPicPr>
            <p:blipFill>
              <a:blip r:embed="rId4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88807" y="2079506"/>
                <a:ext cx="765098" cy="29169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41" name="Picture 93" descr="http://www.mob.hu/images/MOB/tamogatok/hartmann/Logo_IVF_Hartmann.svg.png"/>
              <p:cNvPicPr>
                <a:picLocks noChangeAspect="1" noChangeArrowheads="1"/>
              </p:cNvPicPr>
              <p:nvPr/>
            </p:nvPicPr>
            <p:blipFill>
              <a:blip r:embed="rId4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01300" y="3323510"/>
                <a:ext cx="824162" cy="43783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42" name="Picture 94" descr="oazis">
                <a:hlinkClick r:id="rId43"/>
              </p:cNvPr>
              <p:cNvPicPr>
                <a:picLocks noChangeAspect="1" noChangeArrowheads="1"/>
              </p:cNvPicPr>
              <p:nvPr/>
            </p:nvPicPr>
            <p:blipFill>
              <a:blip r:embed="rId4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709266" y="4828171"/>
                <a:ext cx="621242" cy="8081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5" name="Kép 34"/>
              <p:cNvPicPr>
                <a:picLocks noChangeAspect="1"/>
              </p:cNvPicPr>
              <p:nvPr/>
            </p:nvPicPr>
            <p:blipFill>
              <a:blip r:embed="rId45"/>
              <a:stretch>
                <a:fillRect/>
              </a:stretch>
            </p:blipFill>
            <p:spPr>
              <a:xfrm>
                <a:off x="7671573" y="5338846"/>
                <a:ext cx="802104" cy="601578"/>
              </a:xfrm>
              <a:prstGeom prst="rect">
                <a:avLst/>
              </a:prstGeom>
            </p:spPr>
          </p:pic>
          <p:pic>
            <p:nvPicPr>
              <p:cNvPr id="2146" name="Picture 98" descr="http://www.mob.hu/images/MOB/tamogatok/K-Active_logo.png"/>
              <p:cNvPicPr>
                <a:picLocks noChangeAspect="1" noChangeArrowheads="1"/>
              </p:cNvPicPr>
              <p:nvPr/>
            </p:nvPicPr>
            <p:blipFill>
              <a:blip r:embed="rId4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72175" y="5375942"/>
                <a:ext cx="1207050" cy="32439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149" descr="http://www.mob.hu/images/MOB/tamogatok/lbt-small.png">
                <a:hlinkClick r:id="rId47"/>
              </p:cNvPr>
              <p:cNvPicPr>
                <a:picLocks noChangeAspect="1" noChangeArrowheads="1"/>
              </p:cNvPicPr>
              <p:nvPr/>
            </p:nvPicPr>
            <p:blipFill>
              <a:blip r:embed="rId4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174163" y="5415798"/>
                <a:ext cx="952500" cy="5619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43" name="Picture 2" descr="Képtalálat a következőre: „coop logo png”"/>
            <p:cNvPicPr>
              <a:picLocks noChangeAspect="1" noChangeArrowheads="1"/>
            </p:cNvPicPr>
            <p:nvPr/>
          </p:nvPicPr>
          <p:blipFill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28511" y="2298215"/>
              <a:ext cx="1050358" cy="657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4671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Lekerekített téglalap 44"/>
          <p:cNvSpPr/>
          <p:nvPr/>
        </p:nvSpPr>
        <p:spPr>
          <a:xfrm>
            <a:off x="6180216" y="1089498"/>
            <a:ext cx="5760000" cy="5282426"/>
          </a:xfrm>
          <a:prstGeom prst="roundRect">
            <a:avLst/>
          </a:prstGeom>
          <a:solidFill>
            <a:schemeClr val="accent6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1" name="Lekerekített téglalap 40"/>
          <p:cNvSpPr/>
          <p:nvPr/>
        </p:nvSpPr>
        <p:spPr>
          <a:xfrm>
            <a:off x="274681" y="1089498"/>
            <a:ext cx="5760000" cy="5282426"/>
          </a:xfrm>
          <a:prstGeom prst="round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Összkép – Nincs „olimpiai hatás”</a:t>
            </a:r>
            <a:endParaRPr lang="hu-HU" sz="2800" b="1" dirty="0">
              <a:solidFill>
                <a:srgbClr val="0070C0"/>
              </a:solidFill>
            </a:endParaRPr>
          </a:p>
        </p:txBody>
      </p:sp>
      <p:graphicFrame>
        <p:nvGraphicFramePr>
          <p:cNvPr id="15" name="Diagram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7183692"/>
              </p:ext>
            </p:extLst>
          </p:nvPr>
        </p:nvGraphicFramePr>
        <p:xfrm>
          <a:off x="878" y="972152"/>
          <a:ext cx="5726154" cy="5188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7" name="Kép 4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graphicFrame>
        <p:nvGraphicFramePr>
          <p:cNvPr id="48" name="Diagram 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5634917"/>
              </p:ext>
            </p:extLst>
          </p:nvPr>
        </p:nvGraphicFramePr>
        <p:xfrm>
          <a:off x="6193339" y="1018222"/>
          <a:ext cx="5164472" cy="2547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9" name="Diagram 4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2032962"/>
              </p:ext>
            </p:extLst>
          </p:nvPr>
        </p:nvGraphicFramePr>
        <p:xfrm>
          <a:off x="7098714" y="3783116"/>
          <a:ext cx="4559886" cy="2371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" name="Szövegdoboz 2"/>
          <p:cNvSpPr txBox="1"/>
          <p:nvPr/>
        </p:nvSpPr>
        <p:spPr>
          <a:xfrm>
            <a:off x="2189979" y="6004436"/>
            <a:ext cx="24468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/>
              <a:t>* május-augusztus</a:t>
            </a:r>
            <a:endParaRPr lang="hu-HU" sz="1050" dirty="0"/>
          </a:p>
        </p:txBody>
      </p:sp>
      <p:sp>
        <p:nvSpPr>
          <p:cNvPr id="13" name="Szövegdoboz 12"/>
          <p:cNvSpPr txBox="1"/>
          <p:nvPr/>
        </p:nvSpPr>
        <p:spPr>
          <a:xfrm>
            <a:off x="7098714" y="6004436"/>
            <a:ext cx="24468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050" dirty="0" smtClean="0"/>
              <a:t>* május-augusztus</a:t>
            </a:r>
            <a:endParaRPr lang="hu-HU" sz="1050" dirty="0"/>
          </a:p>
        </p:txBody>
      </p:sp>
      <p:pic>
        <p:nvPicPr>
          <p:cNvPr id="14" name="Kép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991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Graphic spid="48" grpId="0">
        <p:bldAsOne/>
      </p:bldGraphic>
      <p:bldGraphic spid="49" grpId="0">
        <p:bldAsOne/>
      </p:bldGraphic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Mi változott 2012-höz képest?</a:t>
            </a:r>
            <a:endParaRPr lang="hu-HU" sz="2800" b="1" dirty="0">
              <a:solidFill>
                <a:srgbClr val="0070C0"/>
              </a:solidFill>
            </a:endParaRPr>
          </a:p>
        </p:txBody>
      </p:sp>
      <p:pic>
        <p:nvPicPr>
          <p:cNvPr id="47" name="Kép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1896249" y="1187362"/>
            <a:ext cx="125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mennyiség</a:t>
            </a:r>
            <a:endParaRPr lang="hu-HU" dirty="0"/>
          </a:p>
        </p:txBody>
      </p:sp>
      <p:sp>
        <p:nvSpPr>
          <p:cNvPr id="56" name="Szövegdoboz 55"/>
          <p:cNvSpPr txBox="1"/>
          <p:nvPr/>
        </p:nvSpPr>
        <p:spPr>
          <a:xfrm>
            <a:off x="5020449" y="1201131"/>
            <a:ext cx="1693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médiahasználat</a:t>
            </a:r>
            <a:endParaRPr lang="hu-HU" dirty="0"/>
          </a:p>
        </p:txBody>
      </p:sp>
      <p:grpSp>
        <p:nvGrpSpPr>
          <p:cNvPr id="10" name="Csoportba foglalás 9"/>
          <p:cNvGrpSpPr/>
          <p:nvPr/>
        </p:nvGrpSpPr>
        <p:grpSpPr>
          <a:xfrm>
            <a:off x="2444405" y="1642533"/>
            <a:ext cx="1598326" cy="4340578"/>
            <a:chOff x="2444405" y="1642533"/>
            <a:chExt cx="1598326" cy="4340578"/>
          </a:xfrm>
        </p:grpSpPr>
        <p:sp>
          <p:nvSpPr>
            <p:cNvPr id="45" name="Lekerekített téglalap 44"/>
            <p:cNvSpPr/>
            <p:nvPr/>
          </p:nvSpPr>
          <p:spPr>
            <a:xfrm>
              <a:off x="2571547" y="1642533"/>
              <a:ext cx="1378895" cy="4340578"/>
            </a:xfrm>
            <a:prstGeom prst="roundRect">
              <a:avLst/>
            </a:prstGeom>
            <a:solidFill>
              <a:schemeClr val="accent6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52" name="Szövegdoboz 51"/>
            <p:cNvSpPr txBox="1"/>
            <p:nvPr/>
          </p:nvSpPr>
          <p:spPr>
            <a:xfrm>
              <a:off x="2866240" y="2517756"/>
              <a:ext cx="933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 smtClean="0">
                  <a:solidFill>
                    <a:srgbClr val="FF0000"/>
                  </a:solidFill>
                </a:rPr>
                <a:t>+10%</a:t>
              </a:r>
              <a:endParaRPr lang="hu-HU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53" name="Szövegdoboz 52"/>
            <p:cNvSpPr txBox="1"/>
            <p:nvPr/>
          </p:nvSpPr>
          <p:spPr>
            <a:xfrm>
              <a:off x="2866240" y="2957144"/>
              <a:ext cx="933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 smtClean="0">
                  <a:solidFill>
                    <a:srgbClr val="FF0000"/>
                  </a:solidFill>
                </a:rPr>
                <a:t>x 4,8</a:t>
              </a:r>
              <a:endParaRPr lang="hu-HU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54" name="Szövegdoboz 53"/>
            <p:cNvSpPr txBox="1"/>
            <p:nvPr/>
          </p:nvSpPr>
          <p:spPr>
            <a:xfrm>
              <a:off x="2866240" y="3441755"/>
              <a:ext cx="933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b="1" dirty="0" smtClean="0">
                  <a:solidFill>
                    <a:srgbClr val="FF0000"/>
                  </a:solidFill>
                </a:rPr>
                <a:t>+88%</a:t>
              </a:r>
              <a:endParaRPr lang="hu-HU" sz="1600" b="1" dirty="0">
                <a:solidFill>
                  <a:srgbClr val="FF0000"/>
                </a:solidFill>
              </a:endParaRPr>
            </a:p>
          </p:txBody>
        </p:sp>
        <p:sp>
          <p:nvSpPr>
            <p:cNvPr id="55" name="Szövegdoboz 54"/>
            <p:cNvSpPr txBox="1"/>
            <p:nvPr/>
          </p:nvSpPr>
          <p:spPr>
            <a:xfrm>
              <a:off x="2887852" y="5471850"/>
              <a:ext cx="9336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1600" dirty="0" smtClean="0">
                  <a:solidFill>
                    <a:schemeClr val="bg2">
                      <a:lumMod val="25000"/>
                    </a:schemeClr>
                  </a:solidFill>
                </a:rPr>
                <a:t>-47%</a:t>
              </a:r>
              <a:endParaRPr lang="hu-HU" sz="16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57" name="Szövegdoboz 56"/>
            <p:cNvSpPr txBox="1"/>
            <p:nvPr/>
          </p:nvSpPr>
          <p:spPr>
            <a:xfrm>
              <a:off x="2444405" y="1648014"/>
              <a:ext cx="159832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600" dirty="0" smtClean="0"/>
                <a:t>média-</a:t>
              </a:r>
            </a:p>
            <a:p>
              <a:pPr algn="ctr"/>
              <a:r>
                <a:rPr lang="hu-HU" sz="1600" dirty="0" smtClean="0"/>
                <a:t>megjelenés</a:t>
              </a:r>
              <a:endParaRPr lang="hu-HU" sz="1600" dirty="0"/>
            </a:p>
          </p:txBody>
        </p:sp>
      </p:grpSp>
      <p:grpSp>
        <p:nvGrpSpPr>
          <p:cNvPr id="15" name="Csoportba foglalás 14"/>
          <p:cNvGrpSpPr/>
          <p:nvPr/>
        </p:nvGrpSpPr>
        <p:grpSpPr>
          <a:xfrm>
            <a:off x="4563251" y="4262117"/>
            <a:ext cx="2997484" cy="1720994"/>
            <a:chOff x="4563251" y="4262117"/>
            <a:chExt cx="2997484" cy="1720994"/>
          </a:xfrm>
        </p:grpSpPr>
        <p:sp>
          <p:nvSpPr>
            <p:cNvPr id="58" name="Lekerekített téglalap 57"/>
            <p:cNvSpPr/>
            <p:nvPr/>
          </p:nvSpPr>
          <p:spPr>
            <a:xfrm>
              <a:off x="4563251" y="4262117"/>
              <a:ext cx="2997484" cy="1720994"/>
            </a:xfrm>
            <a:prstGeom prst="roundRect">
              <a:avLst/>
            </a:prstGeom>
            <a:solidFill>
              <a:schemeClr val="accent6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7" name="Szövegdoboz 6"/>
            <p:cNvSpPr txBox="1"/>
            <p:nvPr/>
          </p:nvSpPr>
          <p:spPr>
            <a:xfrm>
              <a:off x="4919418" y="4770197"/>
              <a:ext cx="2641316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hu-HU" sz="1600" dirty="0" smtClean="0"/>
                <a:t>print megjelenés     -20%</a:t>
              </a:r>
            </a:p>
            <a:p>
              <a:pPr>
                <a:spcAft>
                  <a:spcPts val="600"/>
                </a:spcAft>
              </a:pPr>
              <a:r>
                <a:rPr lang="hu-HU" sz="1600" b="1" dirty="0">
                  <a:solidFill>
                    <a:srgbClr val="FF0000"/>
                  </a:solidFill>
                </a:rPr>
                <a:t>online megjelenés  +67%</a:t>
              </a:r>
            </a:p>
            <a:p>
              <a:pPr>
                <a:spcAft>
                  <a:spcPts val="600"/>
                </a:spcAft>
              </a:pPr>
              <a:endParaRPr lang="hu-HU" sz="1600" dirty="0"/>
            </a:p>
          </p:txBody>
        </p:sp>
      </p:grpSp>
      <p:sp>
        <p:nvSpPr>
          <p:cNvPr id="60" name="Szövegdoboz 59"/>
          <p:cNvSpPr txBox="1"/>
          <p:nvPr/>
        </p:nvSpPr>
        <p:spPr>
          <a:xfrm>
            <a:off x="8954370" y="1207569"/>
            <a:ext cx="1693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lényegi változás</a:t>
            </a:r>
            <a:endParaRPr lang="hu-HU" dirty="0"/>
          </a:p>
        </p:txBody>
      </p:sp>
      <p:grpSp>
        <p:nvGrpSpPr>
          <p:cNvPr id="16" name="Csoportba foglalás 15"/>
          <p:cNvGrpSpPr/>
          <p:nvPr/>
        </p:nvGrpSpPr>
        <p:grpSpPr>
          <a:xfrm>
            <a:off x="8824210" y="2830470"/>
            <a:ext cx="2194030" cy="1713575"/>
            <a:chOff x="8785299" y="2382096"/>
            <a:chExt cx="2194030" cy="1713575"/>
          </a:xfrm>
        </p:grpSpPr>
        <p:sp>
          <p:nvSpPr>
            <p:cNvPr id="61" name="Ellipszis 60"/>
            <p:cNvSpPr>
              <a:spLocks noChangeAspect="1"/>
            </p:cNvSpPr>
            <p:nvPr/>
          </p:nvSpPr>
          <p:spPr>
            <a:xfrm>
              <a:off x="8785299" y="2382096"/>
              <a:ext cx="1698863" cy="1698863"/>
            </a:xfrm>
            <a:prstGeom prst="ellipse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62" name="Ellipszis 61"/>
            <p:cNvSpPr>
              <a:spLocks noChangeAspect="1"/>
            </p:cNvSpPr>
            <p:nvPr/>
          </p:nvSpPr>
          <p:spPr>
            <a:xfrm>
              <a:off x="9280466" y="2396808"/>
              <a:ext cx="1698863" cy="1698863"/>
            </a:xfrm>
            <a:prstGeom prst="ellipse">
              <a:avLst/>
            </a:prstGeom>
            <a:solidFill>
              <a:srgbClr val="FFCC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63" name="Szövegdoboz 62"/>
            <p:cNvSpPr txBox="1"/>
            <p:nvPr/>
          </p:nvSpPr>
          <p:spPr>
            <a:xfrm>
              <a:off x="8954370" y="3430622"/>
              <a:ext cx="12442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cap="all" dirty="0" smtClean="0"/>
                <a:t>owned</a:t>
              </a:r>
              <a:endParaRPr lang="en-GB" sz="1400" cap="all" dirty="0"/>
            </a:p>
          </p:txBody>
        </p:sp>
        <p:sp>
          <p:nvSpPr>
            <p:cNvPr id="64" name="Szövegdoboz 63"/>
            <p:cNvSpPr txBox="1"/>
            <p:nvPr/>
          </p:nvSpPr>
          <p:spPr>
            <a:xfrm>
              <a:off x="9390433" y="2804588"/>
              <a:ext cx="147892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1400" cap="all" dirty="0" smtClean="0"/>
                <a:t>shared</a:t>
              </a:r>
              <a:endParaRPr lang="en-GB" sz="1400" cap="all" dirty="0"/>
            </a:p>
          </p:txBody>
        </p:sp>
      </p:grpSp>
      <p:grpSp>
        <p:nvGrpSpPr>
          <p:cNvPr id="14" name="Csoportba foglalás 13"/>
          <p:cNvGrpSpPr/>
          <p:nvPr/>
        </p:nvGrpSpPr>
        <p:grpSpPr>
          <a:xfrm>
            <a:off x="4531785" y="1642533"/>
            <a:ext cx="3095881" cy="2577684"/>
            <a:chOff x="4531785" y="1642533"/>
            <a:chExt cx="3095881" cy="2577684"/>
          </a:xfrm>
        </p:grpSpPr>
        <p:sp>
          <p:nvSpPr>
            <p:cNvPr id="65" name="Lekerekített téglalap 64"/>
            <p:cNvSpPr/>
            <p:nvPr/>
          </p:nvSpPr>
          <p:spPr>
            <a:xfrm>
              <a:off x="4531785" y="1642533"/>
              <a:ext cx="3028949" cy="2577684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9" name="Szövegdoboz 8"/>
            <p:cNvSpPr txBox="1"/>
            <p:nvPr/>
          </p:nvSpPr>
          <p:spPr>
            <a:xfrm>
              <a:off x="5019650" y="2080921"/>
              <a:ext cx="2608016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hu-HU" sz="1600" b="1" dirty="0" smtClean="0">
                  <a:solidFill>
                    <a:srgbClr val="FF0000"/>
                  </a:solidFill>
                </a:rPr>
                <a:t>TV 	         +21%</a:t>
              </a:r>
            </a:p>
            <a:p>
              <a:pPr>
                <a:spcBef>
                  <a:spcPts val="600"/>
                </a:spcBef>
              </a:pPr>
              <a:r>
                <a:rPr lang="hu-HU" sz="1600" b="1" dirty="0" smtClean="0">
                  <a:solidFill>
                    <a:srgbClr val="FF0000"/>
                  </a:solidFill>
                </a:rPr>
                <a:t>Rádió 	         +30%</a:t>
              </a:r>
            </a:p>
            <a:p>
              <a:pPr>
                <a:spcBef>
                  <a:spcPts val="600"/>
                </a:spcBef>
              </a:pPr>
              <a:r>
                <a:rPr lang="hu-HU" sz="1600" dirty="0" smtClean="0"/>
                <a:t>Print 	          -71%</a:t>
              </a:r>
            </a:p>
            <a:p>
              <a:pPr>
                <a:spcBef>
                  <a:spcPts val="600"/>
                </a:spcBef>
              </a:pPr>
              <a:r>
                <a:rPr lang="hu-HU" sz="1600" dirty="0" smtClean="0"/>
                <a:t>Köztér 	          -52%</a:t>
              </a:r>
            </a:p>
            <a:p>
              <a:pPr>
                <a:spcBef>
                  <a:spcPts val="600"/>
                </a:spcBef>
              </a:pPr>
              <a:r>
                <a:rPr lang="hu-HU" sz="1600" dirty="0" smtClean="0"/>
                <a:t>Online display*  -32%</a:t>
              </a:r>
              <a:endParaRPr lang="hu-HU" sz="1600" dirty="0"/>
            </a:p>
          </p:txBody>
        </p:sp>
      </p:grpSp>
      <p:grpSp>
        <p:nvGrpSpPr>
          <p:cNvPr id="5" name="Csoportba foglalás 4"/>
          <p:cNvGrpSpPr/>
          <p:nvPr/>
        </p:nvGrpSpPr>
        <p:grpSpPr>
          <a:xfrm>
            <a:off x="196374" y="1656342"/>
            <a:ext cx="2375172" cy="4340578"/>
            <a:chOff x="196374" y="1656342"/>
            <a:chExt cx="2375172" cy="4340578"/>
          </a:xfrm>
        </p:grpSpPr>
        <p:sp>
          <p:nvSpPr>
            <p:cNvPr id="41" name="Lekerekített téglalap 40"/>
            <p:cNvSpPr/>
            <p:nvPr/>
          </p:nvSpPr>
          <p:spPr>
            <a:xfrm>
              <a:off x="315719" y="1656342"/>
              <a:ext cx="2250258" cy="4340578"/>
            </a:xfrm>
            <a:prstGeom prst="roundRect">
              <a:avLst/>
            </a:prstGeom>
            <a:solidFill>
              <a:schemeClr val="accent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/>
            </a:p>
          </p:txBody>
        </p:sp>
        <p:sp>
          <p:nvSpPr>
            <p:cNvPr id="6" name="Szövegdoboz 5"/>
            <p:cNvSpPr txBox="1"/>
            <p:nvPr/>
          </p:nvSpPr>
          <p:spPr>
            <a:xfrm>
              <a:off x="196374" y="1665657"/>
              <a:ext cx="237517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600" dirty="0" smtClean="0"/>
                <a:t>listaáras </a:t>
              </a:r>
            </a:p>
            <a:p>
              <a:pPr algn="ctr"/>
              <a:r>
                <a:rPr lang="hu-HU" sz="1600" dirty="0" smtClean="0"/>
                <a:t>reklámköltés</a:t>
              </a:r>
              <a:endParaRPr lang="hu-HU" sz="1600" dirty="0"/>
            </a:p>
          </p:txBody>
        </p:sp>
        <p:grpSp>
          <p:nvGrpSpPr>
            <p:cNvPr id="11" name="Csoportba foglalás 10"/>
            <p:cNvGrpSpPr/>
            <p:nvPr/>
          </p:nvGrpSpPr>
          <p:grpSpPr>
            <a:xfrm>
              <a:off x="417128" y="2391223"/>
              <a:ext cx="2045911" cy="657616"/>
              <a:chOff x="417128" y="2206397"/>
              <a:chExt cx="2045911" cy="657616"/>
            </a:xfrm>
          </p:grpSpPr>
          <p:pic>
            <p:nvPicPr>
              <p:cNvPr id="1026" name="Picture 2" descr="Képtalálat a következőre: „coop logo png”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17128" y="2206397"/>
                <a:ext cx="1050358" cy="65761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6" name="Szövegdoboz 25"/>
              <p:cNvSpPr txBox="1"/>
              <p:nvPr/>
            </p:nvSpPr>
            <p:spPr>
              <a:xfrm>
                <a:off x="1529389" y="2336426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b="1" dirty="0" smtClean="0">
                    <a:solidFill>
                      <a:srgbClr val="FF0000"/>
                    </a:solidFill>
                  </a:rPr>
                  <a:t>x 7,</a:t>
                </a:r>
                <a:r>
                  <a:rPr lang="hu-HU" sz="1600" b="1" dirty="0">
                    <a:solidFill>
                      <a:srgbClr val="FF0000"/>
                    </a:solidFill>
                  </a:rPr>
                  <a:t>5</a:t>
                </a:r>
              </a:p>
            </p:txBody>
          </p:sp>
        </p:grpSp>
        <p:grpSp>
          <p:nvGrpSpPr>
            <p:cNvPr id="34" name="Csoportba foglalás 33"/>
            <p:cNvGrpSpPr/>
            <p:nvPr/>
          </p:nvGrpSpPr>
          <p:grpSpPr>
            <a:xfrm>
              <a:off x="581682" y="2965966"/>
              <a:ext cx="1881357" cy="338554"/>
              <a:chOff x="5589831" y="2647354"/>
              <a:chExt cx="1881357" cy="338554"/>
            </a:xfrm>
          </p:grpSpPr>
          <p:pic>
            <p:nvPicPr>
              <p:cNvPr id="23" name="Picture 4" descr="Képtalálat a következőre: „p&amp;g logo”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586" t="30116" r="19724" b="27920"/>
              <a:stretch/>
            </p:blipFill>
            <p:spPr bwMode="auto">
              <a:xfrm>
                <a:off x="5589831" y="2682237"/>
                <a:ext cx="571430" cy="29634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7" name="Szövegdoboz 26"/>
              <p:cNvSpPr txBox="1"/>
              <p:nvPr/>
            </p:nvSpPr>
            <p:spPr>
              <a:xfrm>
                <a:off x="6537538" y="2647354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dirty="0" smtClean="0">
                    <a:solidFill>
                      <a:schemeClr val="bg2">
                        <a:lumMod val="25000"/>
                      </a:schemeClr>
                    </a:solidFill>
                  </a:rPr>
                  <a:t>-35%</a:t>
                </a:r>
                <a:endParaRPr lang="hu-HU" sz="16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grpSp>
          <p:nvGrpSpPr>
            <p:cNvPr id="35" name="Csoportba foglalás 34"/>
            <p:cNvGrpSpPr/>
            <p:nvPr/>
          </p:nvGrpSpPr>
          <p:grpSpPr>
            <a:xfrm>
              <a:off x="565840" y="3372224"/>
              <a:ext cx="1897199" cy="515201"/>
              <a:chOff x="5573989" y="3053612"/>
              <a:chExt cx="1897199" cy="515201"/>
            </a:xfrm>
          </p:grpSpPr>
          <p:pic>
            <p:nvPicPr>
              <p:cNvPr id="18" name="Picture 68" descr="http://www.mob.hu/images/MOB/tamogatok/tcom-new-big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73989" y="3053612"/>
                <a:ext cx="686934" cy="5152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8" name="Szövegdoboz 27"/>
              <p:cNvSpPr txBox="1"/>
              <p:nvPr/>
            </p:nvSpPr>
            <p:spPr>
              <a:xfrm>
                <a:off x="6537538" y="3126639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b="1" dirty="0" smtClean="0">
                    <a:solidFill>
                      <a:srgbClr val="FF0000"/>
                    </a:solidFill>
                  </a:rPr>
                  <a:t>x 2,3</a:t>
                </a:r>
                <a:endParaRPr lang="hu-HU" sz="16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36" name="Csoportba foglalás 35"/>
            <p:cNvGrpSpPr/>
            <p:nvPr/>
          </p:nvGrpSpPr>
          <p:grpSpPr>
            <a:xfrm>
              <a:off x="586962" y="3850885"/>
              <a:ext cx="1876077" cy="338554"/>
              <a:chOff x="5595111" y="3627485"/>
              <a:chExt cx="1876077" cy="338554"/>
            </a:xfrm>
          </p:grpSpPr>
          <p:pic>
            <p:nvPicPr>
              <p:cNvPr id="21" name="Picture 88" descr="http://www.mob.hu/images/MOB/tamogatok/beres-gold.png">
                <a:hlinkClick r:id="rId7"/>
              </p:cNvPr>
              <p:cNvPicPr>
                <a:picLocks noChangeAspect="1" noChangeArrowheads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752" b="28059"/>
              <a:stretch/>
            </p:blipFill>
            <p:spPr bwMode="auto">
              <a:xfrm>
                <a:off x="5595111" y="3663380"/>
                <a:ext cx="777525" cy="29850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" name="Szövegdoboz 28"/>
              <p:cNvSpPr txBox="1"/>
              <p:nvPr/>
            </p:nvSpPr>
            <p:spPr>
              <a:xfrm>
                <a:off x="6537538" y="3627485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b="1" dirty="0" smtClean="0">
                    <a:solidFill>
                      <a:srgbClr val="FF0000"/>
                    </a:solidFill>
                  </a:rPr>
                  <a:t>x 40</a:t>
                </a:r>
                <a:endParaRPr lang="hu-HU" sz="16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37" name="Csoportba foglalás 36"/>
            <p:cNvGrpSpPr/>
            <p:nvPr/>
          </p:nvGrpSpPr>
          <p:grpSpPr>
            <a:xfrm>
              <a:off x="542129" y="4405043"/>
              <a:ext cx="1920910" cy="459102"/>
              <a:chOff x="5550278" y="4086431"/>
              <a:chExt cx="1920910" cy="459102"/>
            </a:xfrm>
          </p:grpSpPr>
          <p:pic>
            <p:nvPicPr>
              <p:cNvPr id="24" name="Picture 12" descr="Képtalálat a következőre: „mcdonalds logo png”"/>
              <p:cNvPicPr>
                <a:picLocks noChangeAspect="1" noChangeArrowheads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976" t="13276" r="20095" b="13211"/>
              <a:stretch/>
            </p:blipFill>
            <p:spPr bwMode="auto">
              <a:xfrm>
                <a:off x="5550278" y="4086431"/>
                <a:ext cx="499024" cy="45910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0" name="Szövegdoboz 29"/>
              <p:cNvSpPr txBox="1"/>
              <p:nvPr/>
            </p:nvSpPr>
            <p:spPr>
              <a:xfrm>
                <a:off x="6537538" y="4128331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b="1" dirty="0" smtClean="0">
                    <a:solidFill>
                      <a:srgbClr val="FF0000"/>
                    </a:solidFill>
                  </a:rPr>
                  <a:t>x 230</a:t>
                </a:r>
                <a:endParaRPr lang="hu-HU" sz="1600" b="1" dirty="0">
                  <a:solidFill>
                    <a:srgbClr val="FF0000"/>
                  </a:solidFill>
                </a:endParaRPr>
              </a:p>
            </p:txBody>
          </p:sp>
        </p:grpSp>
        <p:grpSp>
          <p:nvGrpSpPr>
            <p:cNvPr id="12" name="Csoportba foglalás 11"/>
            <p:cNvGrpSpPr/>
            <p:nvPr/>
          </p:nvGrpSpPr>
          <p:grpSpPr>
            <a:xfrm>
              <a:off x="565386" y="4978199"/>
              <a:ext cx="1897653" cy="360068"/>
              <a:chOff x="565386" y="4793373"/>
              <a:chExt cx="1897653" cy="360068"/>
            </a:xfrm>
          </p:grpSpPr>
          <p:sp>
            <p:nvSpPr>
              <p:cNvPr id="31" name="Szövegdoboz 30"/>
              <p:cNvSpPr txBox="1"/>
              <p:nvPr/>
            </p:nvSpPr>
            <p:spPr>
              <a:xfrm>
                <a:off x="1529389" y="4794520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dirty="0" smtClean="0">
                    <a:solidFill>
                      <a:schemeClr val="bg2">
                        <a:lumMod val="25000"/>
                      </a:schemeClr>
                    </a:solidFill>
                  </a:rPr>
                  <a:t>-98%</a:t>
                </a:r>
                <a:endParaRPr lang="hu-HU" sz="16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  <p:pic>
            <p:nvPicPr>
              <p:cNvPr id="1030" name="Picture 6" descr="Képtalálat a következőre: „coca-cola logo png”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386" y="4793373"/>
                <a:ext cx="765319" cy="36006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3" name="Csoportba foglalás 12"/>
            <p:cNvGrpSpPr/>
            <p:nvPr/>
          </p:nvGrpSpPr>
          <p:grpSpPr>
            <a:xfrm>
              <a:off x="524698" y="5475290"/>
              <a:ext cx="1957807" cy="338554"/>
              <a:chOff x="524698" y="5290464"/>
              <a:chExt cx="1957807" cy="338554"/>
            </a:xfrm>
          </p:grpSpPr>
          <p:sp>
            <p:nvSpPr>
              <p:cNvPr id="32" name="Szövegdoboz 31"/>
              <p:cNvSpPr txBox="1"/>
              <p:nvPr/>
            </p:nvSpPr>
            <p:spPr>
              <a:xfrm>
                <a:off x="1548855" y="5290464"/>
                <a:ext cx="933650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1600" dirty="0" smtClean="0">
                    <a:solidFill>
                      <a:schemeClr val="bg2">
                        <a:lumMod val="25000"/>
                      </a:schemeClr>
                    </a:solidFill>
                  </a:rPr>
                  <a:t>-94%</a:t>
                </a:r>
                <a:endParaRPr lang="hu-HU" sz="16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  <p:pic>
            <p:nvPicPr>
              <p:cNvPr id="1032" name="Picture 8" descr="Képtalálat a következőre: „samsung logo png”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24698" y="5404499"/>
                <a:ext cx="944009" cy="14126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4" name="Szövegdoboz 3"/>
          <p:cNvSpPr txBox="1"/>
          <p:nvPr/>
        </p:nvSpPr>
        <p:spPr>
          <a:xfrm>
            <a:off x="4563251" y="6140457"/>
            <a:ext cx="32754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100" dirty="0" smtClean="0"/>
              <a:t>* direktben értékesített online display kampányok a médiatulajdonosok és </a:t>
            </a:r>
            <a:r>
              <a:rPr lang="hu-HU" sz="1100" dirty="0" err="1" smtClean="0"/>
              <a:t>sales-housok</a:t>
            </a:r>
            <a:r>
              <a:rPr lang="hu-HU" sz="1100" dirty="0" smtClean="0"/>
              <a:t> bevallásai alapján</a:t>
            </a:r>
            <a:endParaRPr lang="hu-HU" sz="1100" dirty="0"/>
          </a:p>
        </p:txBody>
      </p:sp>
      <p:pic>
        <p:nvPicPr>
          <p:cNvPr id="84" name="Kép 8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26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6" grpId="0"/>
      <p:bldP spid="60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P&amp;G – „Köszi, Anyu!” </a:t>
            </a:r>
            <a:endParaRPr lang="hu-HU" sz="2800" b="1" dirty="0">
              <a:solidFill>
                <a:srgbClr val="0070C0"/>
              </a:solidFill>
            </a:endParaRPr>
          </a:p>
        </p:txBody>
      </p:sp>
      <p:pic>
        <p:nvPicPr>
          <p:cNvPr id="47" name="Kép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32" y="4366560"/>
            <a:ext cx="2902690" cy="1859456"/>
          </a:xfrm>
          <a:prstGeom prst="rect">
            <a:avLst/>
          </a:prstGeom>
        </p:spPr>
      </p:pic>
      <p:pic>
        <p:nvPicPr>
          <p:cNvPr id="15" name="Kép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8" t="3229" r="8569" b="15598"/>
          <a:stretch/>
        </p:blipFill>
        <p:spPr>
          <a:xfrm>
            <a:off x="439245" y="4317022"/>
            <a:ext cx="2859463" cy="1908994"/>
          </a:xfrm>
          <a:prstGeom prst="rect">
            <a:avLst/>
          </a:prstGeom>
        </p:spPr>
      </p:pic>
      <p:pic>
        <p:nvPicPr>
          <p:cNvPr id="17" name="Kép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81" y="4297691"/>
            <a:ext cx="2550694" cy="1928325"/>
          </a:xfrm>
          <a:prstGeom prst="rect">
            <a:avLst/>
          </a:prstGeom>
        </p:spPr>
      </p:pic>
      <p:grpSp>
        <p:nvGrpSpPr>
          <p:cNvPr id="19" name="Csoportba foglalás 18"/>
          <p:cNvGrpSpPr/>
          <p:nvPr/>
        </p:nvGrpSpPr>
        <p:grpSpPr>
          <a:xfrm>
            <a:off x="366183" y="2600400"/>
            <a:ext cx="5561949" cy="1800691"/>
            <a:chOff x="263752" y="2081784"/>
            <a:chExt cx="5561949" cy="1800691"/>
          </a:xfrm>
        </p:grpSpPr>
        <p:sp>
          <p:nvSpPr>
            <p:cNvPr id="16" name="Szövegdoboz 15"/>
            <p:cNvSpPr txBox="1"/>
            <p:nvPr/>
          </p:nvSpPr>
          <p:spPr>
            <a:xfrm>
              <a:off x="263752" y="2497480"/>
              <a:ext cx="556194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Erős költéscsökkenés (-35%)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Egy nagykövet, Hosszú Katinka és édesanyja a fókuszban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A storyk a sajtóban jelennek meg (női lapok)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A</a:t>
              </a:r>
              <a:r>
                <a:rPr lang="hu-HU" sz="1400" dirty="0" smtClean="0"/>
                <a:t> tv-ben a nemzetközi spot fut + nyereményjáték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Nemzetközi „Köszi, Anyu!” kutatás</a:t>
              </a:r>
            </a:p>
            <a:p>
              <a:pPr marL="625475" indent="-625475"/>
              <a:endParaRPr lang="hu-HU" sz="1400" dirty="0"/>
            </a:p>
          </p:txBody>
        </p:sp>
        <p:sp>
          <p:nvSpPr>
            <p:cNvPr id="18" name="Szövegdoboz 17"/>
            <p:cNvSpPr txBox="1"/>
            <p:nvPr/>
          </p:nvSpPr>
          <p:spPr>
            <a:xfrm>
              <a:off x="519483" y="2081784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grpSp>
        <p:nvGrpSpPr>
          <p:cNvPr id="20" name="Csoportba foglalás 19"/>
          <p:cNvGrpSpPr/>
          <p:nvPr/>
        </p:nvGrpSpPr>
        <p:grpSpPr>
          <a:xfrm>
            <a:off x="606021" y="1233515"/>
            <a:ext cx="5082275" cy="1538883"/>
            <a:chOff x="401739" y="1233515"/>
            <a:chExt cx="5082275" cy="1538883"/>
          </a:xfrm>
        </p:grpSpPr>
        <p:sp>
          <p:nvSpPr>
            <p:cNvPr id="11" name="Szövegdoboz 10"/>
            <p:cNvSpPr txBox="1"/>
            <p:nvPr/>
          </p:nvSpPr>
          <p:spPr>
            <a:xfrm>
              <a:off x="401739" y="1602847"/>
              <a:ext cx="5082275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T</a:t>
              </a:r>
              <a:r>
                <a:rPr lang="hu-HU" sz="1400" dirty="0" smtClean="0"/>
                <a:t>öbb sportoló és családja is a fókuszban,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Tv2-n 10 különböző 60 mp-es </a:t>
              </a:r>
              <a:r>
                <a:rPr lang="hu-HU" sz="1400" dirty="0" err="1" smtClean="0"/>
                <a:t>miniműsor</a:t>
              </a:r>
              <a:r>
                <a:rPr lang="hu-HU" sz="1400" dirty="0" smtClean="0"/>
                <a:t>, 5 sportolóról,</a:t>
              </a:r>
              <a:br>
                <a:rPr lang="hu-HU" sz="1400" dirty="0" smtClean="0"/>
              </a:br>
              <a:r>
                <a:rPr lang="hu-HU" sz="1400" dirty="0" smtClean="0"/>
                <a:t>3 hónap alatt 228 db megjelenés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Sajtóban a nemzetközi kampányról pár megjelenés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22" name="Szövegdoboz 21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pic>
        <p:nvPicPr>
          <p:cNvPr id="21" name="Kép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245" y="4349841"/>
            <a:ext cx="3140643" cy="1783638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4235460" y="4963928"/>
            <a:ext cx="2414892" cy="1169551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b="1" dirty="0" smtClean="0"/>
              <a:t>koszianyu.blog.hu</a:t>
            </a:r>
          </a:p>
          <a:p>
            <a:r>
              <a:rPr lang="hu-HU" sz="1400" dirty="0" smtClean="0"/>
              <a:t>P&amp;G </a:t>
            </a:r>
            <a:r>
              <a:rPr lang="hu-HU" sz="1400" dirty="0" err="1" smtClean="0"/>
              <a:t>facebook</a:t>
            </a:r>
            <a:r>
              <a:rPr lang="hu-HU" sz="1400" dirty="0" smtClean="0"/>
              <a:t> oldal</a:t>
            </a:r>
          </a:p>
          <a:p>
            <a:r>
              <a:rPr lang="hu-HU" sz="1400" dirty="0" err="1"/>
              <a:t>EveryDayMe</a:t>
            </a:r>
            <a:r>
              <a:rPr lang="hu-HU" sz="1400" dirty="0"/>
              <a:t> </a:t>
            </a:r>
            <a:r>
              <a:rPr lang="hu-HU" sz="1400" dirty="0" err="1"/>
              <a:t>website</a:t>
            </a:r>
            <a:endParaRPr lang="hu-HU" sz="1400" dirty="0"/>
          </a:p>
          <a:p>
            <a:r>
              <a:rPr lang="hu-HU" sz="1400" dirty="0" err="1" smtClean="0"/>
              <a:t>EveryDayMe</a:t>
            </a:r>
            <a:r>
              <a:rPr lang="hu-HU" sz="1400" dirty="0" smtClean="0"/>
              <a:t> </a:t>
            </a:r>
            <a:r>
              <a:rPr lang="hu-HU" sz="1400" dirty="0" err="1" smtClean="0"/>
              <a:t>Youtube</a:t>
            </a:r>
            <a:r>
              <a:rPr lang="hu-HU" sz="1400" dirty="0" smtClean="0"/>
              <a:t> csatorna</a:t>
            </a:r>
          </a:p>
          <a:p>
            <a:endParaRPr lang="hu-HU" sz="1400" dirty="0"/>
          </a:p>
        </p:txBody>
      </p:sp>
      <p:grpSp>
        <p:nvGrpSpPr>
          <p:cNvPr id="23" name="Csoportba foglalás 22"/>
          <p:cNvGrpSpPr/>
          <p:nvPr/>
        </p:nvGrpSpPr>
        <p:grpSpPr>
          <a:xfrm>
            <a:off x="6650352" y="3127497"/>
            <a:ext cx="5561949" cy="1713384"/>
            <a:chOff x="263752" y="2169091"/>
            <a:chExt cx="5561949" cy="1713384"/>
          </a:xfrm>
        </p:grpSpPr>
        <p:sp>
          <p:nvSpPr>
            <p:cNvPr id="24" name="Szövegdoboz 23"/>
            <p:cNvSpPr txBox="1"/>
            <p:nvPr/>
          </p:nvSpPr>
          <p:spPr>
            <a:xfrm>
              <a:off x="263752" y="2497480"/>
              <a:ext cx="5561949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Óriási mennyiségi  növekedés (közel ötszörös)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Médiamegjelenések középpontjában Hosszú Katinka és édesanyja</a:t>
              </a:r>
              <a:br>
                <a:rPr lang="hu-HU" sz="1400" dirty="0" smtClean="0"/>
              </a:br>
              <a:r>
                <a:rPr lang="hu-HU" sz="1400" dirty="0" smtClean="0"/>
                <a:t>(170 sajtómegjelenéssel a témában)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Eltolódás online (78%) és országos (62%) irányba</a:t>
              </a:r>
            </a:p>
            <a:p>
              <a:pPr marL="452438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Megjelenések zöme női </a:t>
              </a:r>
              <a:r>
                <a:rPr lang="hu-HU" sz="1400" dirty="0" smtClean="0"/>
                <a:t>és bulvár tematikában, kicsit több sport tematika</a:t>
              </a:r>
              <a:endParaRPr lang="hu-HU" sz="1400" dirty="0"/>
            </a:p>
          </p:txBody>
        </p:sp>
        <p:sp>
          <p:nvSpPr>
            <p:cNvPr id="25" name="Szövegdoboz 24"/>
            <p:cNvSpPr txBox="1"/>
            <p:nvPr/>
          </p:nvSpPr>
          <p:spPr>
            <a:xfrm>
              <a:off x="503208" y="2169091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grpSp>
        <p:nvGrpSpPr>
          <p:cNvPr id="26" name="Csoportba foglalás 25"/>
          <p:cNvGrpSpPr/>
          <p:nvPr/>
        </p:nvGrpSpPr>
        <p:grpSpPr>
          <a:xfrm>
            <a:off x="6885276" y="1233515"/>
            <a:ext cx="5082275" cy="1754327"/>
            <a:chOff x="401739" y="1233515"/>
            <a:chExt cx="5082275" cy="1754327"/>
          </a:xfrm>
        </p:grpSpPr>
        <p:sp>
          <p:nvSpPr>
            <p:cNvPr id="27" name="Szövegdoboz 26"/>
            <p:cNvSpPr txBox="1"/>
            <p:nvPr/>
          </p:nvSpPr>
          <p:spPr>
            <a:xfrm>
              <a:off x="401739" y="1602847"/>
              <a:ext cx="5082275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„Köszi Anya!” / „Köszi Anyu!”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Cseh László és Kapás Boglárka édesanyját kivitték Londonba. Médiamegjelenések középpontjában Cseh Laci.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Kiegyenlített online-print (51%-49%) </a:t>
              </a:r>
              <a:br>
                <a:rPr lang="hu-HU" sz="1400" dirty="0" smtClean="0"/>
              </a:br>
              <a:r>
                <a:rPr lang="hu-HU" sz="1400" dirty="0" smtClean="0"/>
                <a:t>és országos-regionális (55%-45%) arány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Megjelenések zöme női tematikában, sport tematika alig</a:t>
              </a:r>
            </a:p>
          </p:txBody>
        </p:sp>
        <p:sp>
          <p:nvSpPr>
            <p:cNvPr id="28" name="Szövegdoboz 27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sp>
        <p:nvSpPr>
          <p:cNvPr id="29" name="Téglalap 28"/>
          <p:cNvSpPr/>
          <p:nvPr/>
        </p:nvSpPr>
        <p:spPr>
          <a:xfrm>
            <a:off x="5029716" y="2419735"/>
            <a:ext cx="1620636" cy="523220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dirty="0" smtClean="0"/>
              <a:t>P&amp;G </a:t>
            </a:r>
            <a:r>
              <a:rPr lang="hu-HU" sz="1400" dirty="0" err="1" smtClean="0"/>
              <a:t>website</a:t>
            </a:r>
            <a:endParaRPr lang="hu-HU" sz="1400" dirty="0" smtClean="0"/>
          </a:p>
          <a:p>
            <a:r>
              <a:rPr lang="hu-HU" sz="1400" dirty="0" smtClean="0"/>
              <a:t>P&amp;G </a:t>
            </a:r>
            <a:r>
              <a:rPr lang="hu-HU" sz="1400" dirty="0" err="1" smtClean="0"/>
              <a:t>facebook</a:t>
            </a:r>
            <a:r>
              <a:rPr lang="hu-HU" sz="1400" dirty="0" smtClean="0"/>
              <a:t> oldal</a:t>
            </a:r>
          </a:p>
        </p:txBody>
      </p:sp>
      <p:pic>
        <p:nvPicPr>
          <p:cNvPr id="39" name="Kép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63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Samsung - #</a:t>
            </a:r>
            <a:r>
              <a:rPr lang="hu-HU" sz="2800" b="1" dirty="0" err="1" smtClean="0">
                <a:solidFill>
                  <a:srgbClr val="0070C0"/>
                </a:solidFill>
              </a:rPr>
              <a:t>DoWhatYouCant</a:t>
            </a:r>
            <a:endParaRPr lang="hu-HU" sz="2800" b="1" dirty="0">
              <a:solidFill>
                <a:srgbClr val="0070C0"/>
              </a:solidFill>
            </a:endParaRPr>
          </a:p>
        </p:txBody>
      </p:sp>
      <p:pic>
        <p:nvPicPr>
          <p:cNvPr id="47" name="Kép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315" y="4896990"/>
            <a:ext cx="2160000" cy="1440000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  <p:grpSp>
        <p:nvGrpSpPr>
          <p:cNvPr id="10" name="Csoportba foglalás 9"/>
          <p:cNvGrpSpPr/>
          <p:nvPr/>
        </p:nvGrpSpPr>
        <p:grpSpPr>
          <a:xfrm>
            <a:off x="6146069" y="1213817"/>
            <a:ext cx="5794147" cy="2364761"/>
            <a:chOff x="401739" y="1233515"/>
            <a:chExt cx="4808727" cy="2965405"/>
          </a:xfrm>
        </p:grpSpPr>
        <p:sp>
          <p:nvSpPr>
            <p:cNvPr id="11" name="Szövegdoboz 10"/>
            <p:cNvSpPr txBox="1"/>
            <p:nvPr/>
          </p:nvSpPr>
          <p:spPr>
            <a:xfrm>
              <a:off x="401739" y="1651643"/>
              <a:ext cx="4808727" cy="2547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Év legjobb sportolója (2011)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Samsung olimpiai </a:t>
              </a:r>
              <a:r>
                <a:rPr lang="hu-HU" sz="1400" dirty="0" err="1"/>
                <a:t>app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Samsung - Visa - mobilfizetési rendszer Londonban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/>
                <a:t>Galaxy</a:t>
              </a:r>
              <a:r>
                <a:rPr lang="hu-HU" sz="1400" dirty="0"/>
                <a:t> SIII az olimpia telefonja az olimpikonok tesztelték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m3D - MTVA - Samsung megállapodás - új 3D csatorna az Olimpiára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7 hétköznapi hős - Fáklyafutók (botrány is lett belőle)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„</a:t>
              </a:r>
              <a:r>
                <a:rPr lang="hu-HU" sz="1400" dirty="0" err="1" smtClean="0"/>
                <a:t>Smart</a:t>
              </a:r>
              <a:r>
                <a:rPr lang="hu-HU" sz="1400" dirty="0" smtClean="0"/>
                <a:t> </a:t>
              </a:r>
              <a:r>
                <a:rPr lang="hu-HU" sz="1400" dirty="0"/>
                <a:t>Sport a gyerekekért" 5.000.000Ft-al támogatták a diáksportot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Samsung Olimpiai Zöld Fesztivál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2" name="Szövegdoboz 11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grpSp>
        <p:nvGrpSpPr>
          <p:cNvPr id="13" name="Csoportba foglalás 12"/>
          <p:cNvGrpSpPr/>
          <p:nvPr/>
        </p:nvGrpSpPr>
        <p:grpSpPr>
          <a:xfrm>
            <a:off x="6131477" y="3504996"/>
            <a:ext cx="5808739" cy="2188228"/>
            <a:chOff x="377519" y="1233515"/>
            <a:chExt cx="5106495" cy="2744033"/>
          </a:xfrm>
        </p:grpSpPr>
        <p:sp>
          <p:nvSpPr>
            <p:cNvPr id="14" name="Szövegdoboz 13"/>
            <p:cNvSpPr txBox="1"/>
            <p:nvPr/>
          </p:nvSpPr>
          <p:spPr>
            <a:xfrm>
              <a:off x="401739" y="1700436"/>
              <a:ext cx="5082275" cy="22771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Rio 2016 </a:t>
              </a:r>
              <a:r>
                <a:rPr lang="hu-HU" sz="1400" dirty="0" err="1"/>
                <a:t>app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Vodafone </a:t>
              </a:r>
              <a:r>
                <a:rPr lang="hu-HU" sz="1400" dirty="0"/>
                <a:t>Szurkolói Központ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Lelkesítő reklámfilm  - The </a:t>
              </a:r>
              <a:r>
                <a:rPr lang="hu-HU" sz="1400" dirty="0" err="1" smtClean="0"/>
                <a:t>Chant</a:t>
              </a:r>
              <a:r>
                <a:rPr lang="hu-HU" sz="1400" dirty="0" smtClean="0"/>
                <a:t>, Himnusz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 smtClean="0"/>
                <a:t>Galaxy</a:t>
              </a:r>
              <a:r>
                <a:rPr lang="hu-HU" sz="1400" dirty="0" smtClean="0"/>
                <a:t> S7 </a:t>
              </a:r>
              <a:r>
                <a:rPr lang="hu-HU" sz="1400" dirty="0" err="1" smtClean="0"/>
                <a:t>edge</a:t>
              </a:r>
              <a:r>
                <a:rPr lang="hu-HU" sz="1400" dirty="0" smtClean="0"/>
                <a:t> Olympic </a:t>
              </a:r>
              <a:r>
                <a:rPr lang="hu-HU" sz="1400" dirty="0" err="1" smtClean="0"/>
                <a:t>Games</a:t>
              </a:r>
              <a:r>
                <a:rPr lang="hu-HU" sz="1400" dirty="0" smtClean="0"/>
                <a:t> Limited </a:t>
              </a:r>
              <a:r>
                <a:rPr lang="hu-HU" sz="1400" dirty="0" err="1" smtClean="0"/>
                <a:t>Edition</a:t>
              </a:r>
              <a:r>
                <a:rPr lang="hu-HU" sz="1400" dirty="0" smtClean="0"/>
                <a:t> készüléket kapott 12.500 olimpikon. A nyitóünnepség </a:t>
              </a:r>
              <a:r>
                <a:rPr lang="en-US" sz="1400" dirty="0" smtClean="0"/>
                <a:t> </a:t>
              </a:r>
              <a:r>
                <a:rPr lang="hu-HU" sz="1400" dirty="0" smtClean="0"/>
                <a:t>minden pillanatát megörökítették a sportolók és megosztották a közösségi médiában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/>
                <a:t>Gear</a:t>
              </a:r>
              <a:r>
                <a:rPr lang="hu-HU" sz="1400" dirty="0"/>
                <a:t> VR Szemüveg </a:t>
              </a:r>
              <a:r>
                <a:rPr lang="hu-HU" sz="1400" dirty="0" smtClean="0"/>
                <a:t>Rióban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/>
                <a:t>Galaxy</a:t>
              </a:r>
              <a:r>
                <a:rPr lang="hu-HU" sz="1400" dirty="0"/>
                <a:t> </a:t>
              </a:r>
              <a:r>
                <a:rPr lang="hu-HU" sz="1400" dirty="0" smtClean="0"/>
                <a:t>stúdiók, 4D </a:t>
              </a:r>
              <a:r>
                <a:rPr lang="hu-HU" sz="1400" dirty="0" err="1" smtClean="0"/>
                <a:t>kayaking</a:t>
              </a:r>
              <a:r>
                <a:rPr lang="hu-HU" sz="1400" dirty="0" smtClean="0"/>
                <a:t> </a:t>
              </a:r>
              <a:r>
                <a:rPr lang="hu-HU" sz="1400" dirty="0" err="1" smtClean="0"/>
                <a:t>VR-élmény</a:t>
              </a:r>
              <a:r>
                <a:rPr lang="hu-HU" sz="1400" dirty="0" smtClean="0"/>
                <a:t>, olimpiai sportok </a:t>
              </a:r>
              <a:r>
                <a:rPr lang="hu-HU" sz="1400" dirty="0" err="1" smtClean="0"/>
                <a:t>VR-szimuláció</a:t>
              </a:r>
              <a:endParaRPr lang="hu-HU" sz="1400" dirty="0" smtClean="0"/>
            </a:p>
          </p:txBody>
        </p:sp>
        <p:sp>
          <p:nvSpPr>
            <p:cNvPr id="15" name="Szövegdoboz 14"/>
            <p:cNvSpPr txBox="1"/>
            <p:nvPr/>
          </p:nvSpPr>
          <p:spPr>
            <a:xfrm>
              <a:off x="377519" y="1233515"/>
              <a:ext cx="701190" cy="4631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grpSp>
        <p:nvGrpSpPr>
          <p:cNvPr id="16" name="Csoportba foglalás 15"/>
          <p:cNvGrpSpPr/>
          <p:nvPr/>
        </p:nvGrpSpPr>
        <p:grpSpPr>
          <a:xfrm>
            <a:off x="551848" y="1206413"/>
            <a:ext cx="5454237" cy="2149318"/>
            <a:chOff x="401739" y="1233515"/>
            <a:chExt cx="5082275" cy="2695239"/>
          </a:xfrm>
        </p:grpSpPr>
        <p:sp>
          <p:nvSpPr>
            <p:cNvPr id="17" name="Szövegdoboz 16"/>
            <p:cNvSpPr txBox="1"/>
            <p:nvPr/>
          </p:nvSpPr>
          <p:spPr>
            <a:xfrm>
              <a:off x="401739" y="1651643"/>
              <a:ext cx="5082275" cy="2277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Hazai gyártású olimpiai TV spot + közvetítések között szponzorspot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Samsung </a:t>
              </a:r>
              <a:r>
                <a:rPr lang="hu-HU" sz="1400" dirty="0" err="1" smtClean="0"/>
                <a:t>Galaxy</a:t>
              </a:r>
              <a:r>
                <a:rPr lang="hu-HU" sz="1400" dirty="0" smtClean="0"/>
                <a:t> S III „</a:t>
              </a:r>
              <a:r>
                <a:rPr lang="hu-HU" sz="1400" dirty="0" err="1" smtClean="0"/>
                <a:t>Everyone’s</a:t>
              </a:r>
              <a:r>
                <a:rPr lang="hu-HU" sz="1400" dirty="0" smtClean="0"/>
                <a:t> </a:t>
              </a:r>
              <a:r>
                <a:rPr lang="hu-HU" sz="1400" dirty="0" err="1" smtClean="0"/>
                <a:t>Olimpic</a:t>
              </a:r>
              <a:r>
                <a:rPr lang="hu-HU" sz="1400" dirty="0" smtClean="0"/>
                <a:t> </a:t>
              </a:r>
              <a:r>
                <a:rPr lang="hu-HU" sz="1400" dirty="0" err="1" smtClean="0"/>
                <a:t>Games</a:t>
              </a:r>
              <a:r>
                <a:rPr lang="hu-HU" sz="1400" dirty="0" smtClean="0"/>
                <a:t>” TV spot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 smtClean="0"/>
                <a:t>Smart</a:t>
              </a:r>
              <a:r>
                <a:rPr lang="hu-HU" sz="1400" dirty="0" smtClean="0"/>
                <a:t> </a:t>
              </a:r>
              <a:r>
                <a:rPr lang="hu-HU" sz="1400" dirty="0"/>
                <a:t>Sport a </a:t>
              </a:r>
              <a:r>
                <a:rPr lang="hu-HU" sz="1400" dirty="0" smtClean="0"/>
                <a:t>gyermekekért program, applikáció és nyereményjáték hirdetések tv, online 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Samsung Olimpiai Zöld Fesztivál hirdetések a sajtóban</a:t>
              </a:r>
            </a:p>
            <a:p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8" name="Szövegdoboz 17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grpSp>
        <p:nvGrpSpPr>
          <p:cNvPr id="19" name="Csoportba foglalás 18"/>
          <p:cNvGrpSpPr/>
          <p:nvPr/>
        </p:nvGrpSpPr>
        <p:grpSpPr>
          <a:xfrm>
            <a:off x="551848" y="3504996"/>
            <a:ext cx="5781188" cy="1345119"/>
            <a:chOff x="316222" y="1233515"/>
            <a:chExt cx="5082275" cy="1686776"/>
          </a:xfrm>
        </p:grpSpPr>
        <p:sp>
          <p:nvSpPr>
            <p:cNvPr id="20" name="Szövegdoboz 19"/>
            <p:cNvSpPr txBox="1"/>
            <p:nvPr/>
          </p:nvSpPr>
          <p:spPr>
            <a:xfrm>
              <a:off x="316222" y="1723843"/>
              <a:ext cx="5082275" cy="1196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b="1" dirty="0" smtClean="0"/>
                <a:t>Mintha nem is lett volna egy nagy nemzetközi olimpiai kampány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Csak a közösségi médiában futhattunk bele a nemzetközi spotokba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Samsung Led TV hirdetés végén olimpiai szponzor logó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 smtClean="0"/>
                <a:t>Gear</a:t>
              </a:r>
              <a:r>
                <a:rPr lang="hu-HU" sz="1400" dirty="0" smtClean="0"/>
                <a:t> Fit sportkarkötő, </a:t>
              </a:r>
              <a:r>
                <a:rPr lang="hu-HU" sz="1400" dirty="0" err="1" smtClean="0"/>
                <a:t>Gear</a:t>
              </a:r>
              <a:r>
                <a:rPr lang="hu-HU" sz="1400" dirty="0" smtClean="0"/>
                <a:t> </a:t>
              </a:r>
              <a:r>
                <a:rPr lang="hu-HU" sz="1400" dirty="0" err="1" smtClean="0"/>
                <a:t>Icon</a:t>
              </a:r>
              <a:r>
                <a:rPr lang="hu-HU" sz="1400" dirty="0" smtClean="0"/>
                <a:t> X sportfülhallgató, </a:t>
              </a:r>
              <a:r>
                <a:rPr lang="hu-HU" sz="1400" dirty="0" err="1" smtClean="0"/>
                <a:t>Galaxy</a:t>
              </a:r>
              <a:r>
                <a:rPr lang="hu-HU" sz="1400" dirty="0" smtClean="0"/>
                <a:t> S7 reklámok </a:t>
              </a:r>
              <a:endParaRPr lang="hu-HU" sz="1400" dirty="0"/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377519" y="1233515"/>
              <a:ext cx="701190" cy="4631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sp>
        <p:nvSpPr>
          <p:cNvPr id="22" name="Téglalap 21"/>
          <p:cNvSpPr/>
          <p:nvPr/>
        </p:nvSpPr>
        <p:spPr>
          <a:xfrm>
            <a:off x="3297458" y="5214922"/>
            <a:ext cx="2708627" cy="954107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dirty="0" smtClean="0"/>
              <a:t>Nemzetközi oldalak</a:t>
            </a:r>
          </a:p>
          <a:p>
            <a:r>
              <a:rPr lang="hu-HU" sz="1400" dirty="0" smtClean="0"/>
              <a:t>Samsung Mobile </a:t>
            </a:r>
            <a:r>
              <a:rPr lang="hu-HU" sz="1400" dirty="0" err="1" smtClean="0"/>
              <a:t>facebook</a:t>
            </a:r>
            <a:r>
              <a:rPr lang="hu-HU" sz="1400" dirty="0" smtClean="0"/>
              <a:t> oldal</a:t>
            </a:r>
          </a:p>
          <a:p>
            <a:r>
              <a:rPr lang="hu-HU" sz="1400" dirty="0" smtClean="0"/>
              <a:t>Samsung </a:t>
            </a:r>
            <a:r>
              <a:rPr lang="hu-HU" sz="1400" dirty="0" err="1" smtClean="0"/>
              <a:t>Moblie</a:t>
            </a:r>
            <a:r>
              <a:rPr lang="hu-HU" sz="1400" dirty="0" smtClean="0"/>
              <a:t> </a:t>
            </a:r>
            <a:r>
              <a:rPr lang="hu-HU" sz="1400" dirty="0" err="1" smtClean="0"/>
              <a:t>Youtube</a:t>
            </a:r>
            <a:r>
              <a:rPr lang="hu-HU" sz="1400" dirty="0" smtClean="0"/>
              <a:t> csatorna</a:t>
            </a:r>
          </a:p>
          <a:p>
            <a:r>
              <a:rPr lang="hu-HU" sz="1400" b="1" dirty="0" smtClean="0"/>
              <a:t>s7Lifechanger.com</a:t>
            </a:r>
            <a:r>
              <a:rPr lang="hu-HU" sz="1400" dirty="0" smtClean="0"/>
              <a:t> </a:t>
            </a:r>
          </a:p>
        </p:txBody>
      </p:sp>
      <p:sp>
        <p:nvSpPr>
          <p:cNvPr id="23" name="Téglalap 22"/>
          <p:cNvSpPr/>
          <p:nvPr/>
        </p:nvSpPr>
        <p:spPr>
          <a:xfrm>
            <a:off x="4810028" y="2772219"/>
            <a:ext cx="1074333" cy="307777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dirty="0" err="1" smtClean="0"/>
              <a:t>Samsung.hu</a:t>
            </a:r>
            <a:endParaRPr lang="hu-HU" sz="1400" dirty="0" smtClean="0"/>
          </a:p>
        </p:txBody>
      </p:sp>
    </p:spTree>
    <p:extLst>
      <p:ext uri="{BB962C8B-B14F-4D97-AF65-F5344CB8AC3E}">
        <p14:creationId xmlns:p14="http://schemas.microsoft.com/office/powerpoint/2010/main" val="1126829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Csoportba foglalás 18"/>
          <p:cNvGrpSpPr/>
          <p:nvPr/>
        </p:nvGrpSpPr>
        <p:grpSpPr>
          <a:xfrm>
            <a:off x="662405" y="4171107"/>
            <a:ext cx="5336825" cy="2831545"/>
            <a:chOff x="401739" y="1233515"/>
            <a:chExt cx="4767025" cy="5233541"/>
          </a:xfrm>
        </p:grpSpPr>
        <p:sp>
          <p:nvSpPr>
            <p:cNvPr id="20" name="Szövegdoboz 19"/>
            <p:cNvSpPr txBox="1"/>
            <p:nvPr/>
          </p:nvSpPr>
          <p:spPr>
            <a:xfrm>
              <a:off x="401739" y="1916151"/>
              <a:ext cx="4767025" cy="45509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Vizuálisan és mechanizmusában is összemosódik a foci </a:t>
              </a:r>
              <a:r>
                <a:rPr lang="hu-HU" sz="1400" dirty="0" err="1" smtClean="0"/>
                <a:t>EB-s</a:t>
              </a:r>
              <a:r>
                <a:rPr lang="hu-HU" sz="1400" dirty="0" smtClean="0"/>
                <a:t> és az olimpiai kampány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TV Go ajánlat, szurkolói üzenetküldés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A szívdobbanás küldő kampány részletei és eredményei a sajtóban fizetett PR megjelenésként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Rádió eltűnt a médiamixből, sajtó csökkent, TV és online nagyot nőtt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/>
                <a:t>egyekvagyunk.hu</a:t>
              </a:r>
              <a:r>
                <a:rPr lang="hu-HU" sz="1400" dirty="0"/>
                <a:t> / #</a:t>
              </a:r>
              <a:r>
                <a:rPr lang="hu-HU" sz="1400" dirty="0" err="1"/>
                <a:t>egyekvagyunk</a:t>
              </a:r>
              <a:r>
                <a:rPr lang="hu-HU" sz="1400" dirty="0"/>
                <a:t> minden hirdetésen kiemelve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401739" y="1233515"/>
              <a:ext cx="701190" cy="4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Telekom – Szurkolói szívdobbanás, #</a:t>
            </a:r>
            <a:r>
              <a:rPr lang="hu-HU" sz="2800" b="1" dirty="0" err="1" smtClean="0">
                <a:solidFill>
                  <a:srgbClr val="0070C0"/>
                </a:solidFill>
              </a:rPr>
              <a:t>egyekvagyunk</a:t>
            </a:r>
            <a:endParaRPr lang="hu-HU" sz="2800" b="1" dirty="0">
              <a:solidFill>
                <a:srgbClr val="0070C0"/>
              </a:solidFill>
            </a:endParaRPr>
          </a:p>
        </p:txBody>
      </p:sp>
      <p:pic>
        <p:nvPicPr>
          <p:cNvPr id="47" name="Kép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  <p:grpSp>
        <p:nvGrpSpPr>
          <p:cNvPr id="8" name="Csoportba foglalás 7"/>
          <p:cNvGrpSpPr/>
          <p:nvPr/>
        </p:nvGrpSpPr>
        <p:grpSpPr>
          <a:xfrm>
            <a:off x="6705261" y="1239855"/>
            <a:ext cx="5008989" cy="1679519"/>
            <a:chOff x="401739" y="1233515"/>
            <a:chExt cx="5082275" cy="2106114"/>
          </a:xfrm>
        </p:grpSpPr>
        <p:sp>
          <p:nvSpPr>
            <p:cNvPr id="9" name="Szövegdoboz 8"/>
            <p:cNvSpPr txBox="1"/>
            <p:nvPr/>
          </p:nvSpPr>
          <p:spPr>
            <a:xfrm>
              <a:off x="401739" y="1602848"/>
              <a:ext cx="5082275" cy="1736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T-mobile sporthír szolgálat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Rajongói szív, szurkolói klub (városligeti műjégpálya)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London Interaktív alkalmazás, archív TV funkció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Erzsébet téren interaktív üzenő falak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Kanapé Szektor online tartalom: </a:t>
              </a:r>
              <a:r>
                <a:rPr lang="hu-HU" sz="1400" dirty="0" err="1" smtClean="0"/>
                <a:t>www.igazirajongok.hu</a:t>
              </a: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0" name="Szövegdoboz 9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grpSp>
        <p:nvGrpSpPr>
          <p:cNvPr id="11" name="Csoportba foglalás 10"/>
          <p:cNvGrpSpPr/>
          <p:nvPr/>
        </p:nvGrpSpPr>
        <p:grpSpPr>
          <a:xfrm>
            <a:off x="6705261" y="4252052"/>
            <a:ext cx="5008989" cy="1914418"/>
            <a:chOff x="401739" y="1233515"/>
            <a:chExt cx="5082275" cy="2400679"/>
          </a:xfrm>
        </p:grpSpPr>
        <p:sp>
          <p:nvSpPr>
            <p:cNvPr id="12" name="Szövegdoboz 11"/>
            <p:cNvSpPr txBox="1"/>
            <p:nvPr/>
          </p:nvSpPr>
          <p:spPr>
            <a:xfrm>
              <a:off x="401739" y="1627246"/>
              <a:ext cx="5082275" cy="20069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Telekom sporthír szolgálat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Telekom Szurkolói </a:t>
              </a:r>
              <a:r>
                <a:rPr lang="hu-HU" sz="1400" dirty="0" smtClean="0"/>
                <a:t>Szív, #egyek vagyunk, szurkolói klub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err="1"/>
                <a:t>eNET</a:t>
              </a:r>
              <a:r>
                <a:rPr lang="hu-HU" sz="1400" dirty="0"/>
                <a:t> - Telekom: </a:t>
              </a:r>
              <a:r>
                <a:rPr lang="hu-HU" sz="1400" dirty="0" smtClean="0"/>
                <a:t>„Jelentés </a:t>
              </a:r>
              <a:r>
                <a:rPr lang="hu-HU" sz="1400" dirty="0"/>
                <a:t>az internetgazdaságról" friss</a:t>
              </a:r>
              <a:r>
                <a:rPr lang="hu-HU" sz="1400" dirty="0" smtClean="0"/>
                <a:t>,</a:t>
              </a:r>
              <a:br>
                <a:rPr lang="hu-HU" sz="1400" dirty="0" smtClean="0"/>
              </a:br>
              <a:r>
                <a:rPr lang="hu-HU" sz="1400" dirty="0" smtClean="0"/>
                <a:t>magyar </a:t>
              </a:r>
              <a:r>
                <a:rPr lang="hu-HU" sz="1400" dirty="0"/>
                <a:t>felnőttek olimpiai szurkolását mérő kutatása.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3" name="Szövegdoboz 12"/>
            <p:cNvSpPr txBox="1"/>
            <p:nvPr/>
          </p:nvSpPr>
          <p:spPr>
            <a:xfrm>
              <a:off x="401739" y="1233515"/>
              <a:ext cx="701190" cy="4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pic>
        <p:nvPicPr>
          <p:cNvPr id="14" name="Kép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059" y="2657340"/>
            <a:ext cx="1143172" cy="1746016"/>
          </a:xfrm>
          <a:prstGeom prst="rect">
            <a:avLst/>
          </a:prstGeom>
        </p:spPr>
      </p:pic>
      <p:sp>
        <p:nvSpPr>
          <p:cNvPr id="15" name="Téglalap 14"/>
          <p:cNvSpPr/>
          <p:nvPr/>
        </p:nvSpPr>
        <p:spPr>
          <a:xfrm>
            <a:off x="5948809" y="5651580"/>
            <a:ext cx="2370842" cy="738664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b="1" dirty="0" err="1" smtClean="0"/>
              <a:t>egyekvagyunk.hu</a:t>
            </a:r>
            <a:endParaRPr lang="hu-HU" sz="1400" b="1" dirty="0" smtClean="0"/>
          </a:p>
          <a:p>
            <a:r>
              <a:rPr lang="hu-HU" sz="1400" b="1" dirty="0" err="1" smtClean="0"/>
              <a:t>Index.hu</a:t>
            </a:r>
            <a:r>
              <a:rPr lang="hu-HU" sz="1400" b="1" dirty="0" smtClean="0"/>
              <a:t>/</a:t>
            </a:r>
            <a:r>
              <a:rPr lang="hu-HU" sz="1400" b="1" dirty="0" err="1" smtClean="0"/>
              <a:t>bcs</a:t>
            </a:r>
            <a:endParaRPr lang="hu-HU" sz="1400" b="1" dirty="0" smtClean="0"/>
          </a:p>
          <a:p>
            <a:r>
              <a:rPr lang="hu-HU" sz="1400" dirty="0" smtClean="0"/>
              <a:t>Telekom HU </a:t>
            </a:r>
            <a:r>
              <a:rPr lang="hu-HU" sz="1400" dirty="0" err="1" smtClean="0"/>
              <a:t>Youtube</a:t>
            </a:r>
            <a:r>
              <a:rPr lang="hu-HU" sz="1400" dirty="0" smtClean="0"/>
              <a:t> csatorna</a:t>
            </a:r>
            <a:endParaRPr lang="hu-HU" sz="1400" dirty="0"/>
          </a:p>
        </p:txBody>
      </p:sp>
      <p:grpSp>
        <p:nvGrpSpPr>
          <p:cNvPr id="16" name="Csoportba foglalás 15"/>
          <p:cNvGrpSpPr/>
          <p:nvPr/>
        </p:nvGrpSpPr>
        <p:grpSpPr>
          <a:xfrm>
            <a:off x="636722" y="1239855"/>
            <a:ext cx="5511159" cy="1464075"/>
            <a:chOff x="401739" y="1233515"/>
            <a:chExt cx="5082275" cy="1835949"/>
          </a:xfrm>
        </p:grpSpPr>
        <p:sp>
          <p:nvSpPr>
            <p:cNvPr id="17" name="Szövegdoboz 16"/>
            <p:cNvSpPr txBox="1"/>
            <p:nvPr/>
          </p:nvSpPr>
          <p:spPr>
            <a:xfrm>
              <a:off x="401739" y="1602848"/>
              <a:ext cx="5082275" cy="14666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Az olimpiai kampány eleje összemosódik a foci </a:t>
              </a:r>
              <a:r>
                <a:rPr lang="hu-HU" sz="1400" dirty="0" err="1" smtClean="0"/>
                <a:t>EB-s</a:t>
              </a:r>
              <a:r>
                <a:rPr lang="hu-HU" sz="1400" dirty="0" smtClean="0"/>
                <a:t> kommunikációval </a:t>
              </a: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T-Home</a:t>
              </a:r>
              <a:r>
                <a:rPr lang="hu-HU" sz="1400" dirty="0" smtClean="0"/>
                <a:t>: interaktív TV előfizetés rajongói ajánlat 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Sajtó és rádió megjelenésekben közel azonos hangsúly a szurkolói üzenetküldésen és a szurkolói klub programjain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Nemzeti Sportban olimpiai hírekhez kapcsolódó megjelenések </a:t>
              </a:r>
            </a:p>
          </p:txBody>
        </p:sp>
        <p:sp>
          <p:nvSpPr>
            <p:cNvPr id="18" name="Szövegdoboz 17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pic>
        <p:nvPicPr>
          <p:cNvPr id="3" name="Kép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9" y="2922717"/>
            <a:ext cx="842843" cy="980909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17" y="2933558"/>
            <a:ext cx="834815" cy="979303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96232" y="3425132"/>
            <a:ext cx="2186372" cy="487729"/>
          </a:xfrm>
          <a:prstGeom prst="rect">
            <a:avLst/>
          </a:prstGeom>
        </p:spPr>
      </p:pic>
      <p:pic>
        <p:nvPicPr>
          <p:cNvPr id="26" name="Kép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5401" y="2671824"/>
            <a:ext cx="1168570" cy="1749542"/>
          </a:xfrm>
          <a:prstGeom prst="rect">
            <a:avLst/>
          </a:prstGeom>
        </p:spPr>
      </p:pic>
      <p:sp>
        <p:nvSpPr>
          <p:cNvPr id="27" name="Téglalap 26"/>
          <p:cNvSpPr/>
          <p:nvPr/>
        </p:nvSpPr>
        <p:spPr>
          <a:xfrm>
            <a:off x="5895247" y="3072807"/>
            <a:ext cx="2370842" cy="523220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b="1" dirty="0" err="1" smtClean="0"/>
              <a:t>igazirajongok.hu</a:t>
            </a:r>
            <a:endParaRPr lang="hu-HU" sz="1400" b="1" dirty="0" smtClean="0"/>
          </a:p>
          <a:p>
            <a:r>
              <a:rPr lang="hu-HU" sz="1400" dirty="0" smtClean="0"/>
              <a:t>Telekom HU </a:t>
            </a:r>
            <a:r>
              <a:rPr lang="hu-HU" sz="1400" dirty="0" err="1" smtClean="0"/>
              <a:t>Youtube</a:t>
            </a:r>
            <a:r>
              <a:rPr lang="hu-HU" sz="1400" dirty="0" smtClean="0"/>
              <a:t> csatorna</a:t>
            </a:r>
            <a:endParaRPr lang="hu-HU" sz="1400" dirty="0"/>
          </a:p>
        </p:txBody>
      </p:sp>
    </p:spTree>
    <p:extLst>
      <p:ext uri="{BB962C8B-B14F-4D97-AF65-F5344CB8AC3E}">
        <p14:creationId xmlns:p14="http://schemas.microsoft.com/office/powerpoint/2010/main" val="359515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Coop – „Küldjünk egy nagy hajrát Rióba!” + Coop Kabalacsapat</a:t>
            </a:r>
            <a:endParaRPr lang="hu-HU" sz="2800" b="1" dirty="0">
              <a:solidFill>
                <a:srgbClr val="0070C0"/>
              </a:solidFill>
            </a:endParaRPr>
          </a:p>
        </p:txBody>
      </p:sp>
      <p:pic>
        <p:nvPicPr>
          <p:cNvPr id="47" name="Kép 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722" y="6499344"/>
            <a:ext cx="1361741" cy="144000"/>
          </a:xfrm>
          <a:prstGeom prst="rect">
            <a:avLst/>
          </a:prstGeom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49" y="4725007"/>
            <a:ext cx="3461211" cy="1647929"/>
          </a:xfrm>
          <a:prstGeom prst="rect">
            <a:avLst/>
          </a:prstGeom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4982" y="6390244"/>
            <a:ext cx="1175234" cy="363271"/>
          </a:xfrm>
          <a:prstGeom prst="rect">
            <a:avLst/>
          </a:prstGeom>
        </p:spPr>
      </p:pic>
      <p:grpSp>
        <p:nvGrpSpPr>
          <p:cNvPr id="10" name="Csoportba foglalás 9"/>
          <p:cNvGrpSpPr/>
          <p:nvPr/>
        </p:nvGrpSpPr>
        <p:grpSpPr>
          <a:xfrm>
            <a:off x="6536164" y="1237344"/>
            <a:ext cx="5214848" cy="1914418"/>
            <a:chOff x="401739" y="1233515"/>
            <a:chExt cx="4613664" cy="2400676"/>
          </a:xfrm>
        </p:grpSpPr>
        <p:sp>
          <p:nvSpPr>
            <p:cNvPr id="11" name="Szövegdoboz 10"/>
            <p:cNvSpPr txBox="1"/>
            <p:nvPr/>
          </p:nvSpPr>
          <p:spPr>
            <a:xfrm>
              <a:off x="401740" y="1627245"/>
              <a:ext cx="4613663" cy="2006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„Küldjünk </a:t>
              </a:r>
              <a:r>
                <a:rPr lang="hu-HU" sz="1400" dirty="0"/>
                <a:t>közösen egy </a:t>
              </a:r>
              <a:r>
                <a:rPr lang="hu-HU" sz="1400" dirty="0" smtClean="0"/>
                <a:t>Hajrát!”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1700 </a:t>
              </a:r>
              <a:r>
                <a:rPr lang="hu-HU" sz="1400" dirty="0" smtClean="0"/>
                <a:t>település, 3000 boltjában adhatták le az üzeneteket, </a:t>
              </a:r>
              <a:br>
                <a:rPr lang="hu-HU" sz="1400" dirty="0" smtClean="0"/>
              </a:br>
              <a:r>
                <a:rPr lang="hu-HU" sz="1400" dirty="0" smtClean="0"/>
                <a:t>120 </a:t>
              </a:r>
              <a:r>
                <a:rPr lang="hu-HU" sz="1400" dirty="0"/>
                <a:t>helyszínen találkozhatnak </a:t>
              </a:r>
              <a:r>
                <a:rPr lang="hu-HU" sz="1400" dirty="0" smtClean="0"/>
                <a:t>olimpikonokkal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15km üzenetszalag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Print 58% (főleg vidéki lapok és trade szaksajtó), online 34%, </a:t>
              </a:r>
              <a:r>
                <a:rPr lang="hu-HU" sz="1400" dirty="0" err="1" smtClean="0"/>
                <a:t>rtv</a:t>
              </a:r>
              <a:r>
                <a:rPr lang="hu-HU" sz="1400" dirty="0" smtClean="0"/>
                <a:t> 8% 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2" name="Szövegdoboz 11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grpSp>
        <p:nvGrpSpPr>
          <p:cNvPr id="13" name="Csoportba foglalás 12"/>
          <p:cNvGrpSpPr/>
          <p:nvPr/>
        </p:nvGrpSpPr>
        <p:grpSpPr>
          <a:xfrm>
            <a:off x="6526435" y="3098898"/>
            <a:ext cx="5413781" cy="3040275"/>
            <a:chOff x="393665" y="1233515"/>
            <a:chExt cx="4493049" cy="3812502"/>
          </a:xfrm>
        </p:grpSpPr>
        <p:sp>
          <p:nvSpPr>
            <p:cNvPr id="14" name="Szövegdoboz 13"/>
            <p:cNvSpPr txBox="1"/>
            <p:nvPr/>
          </p:nvSpPr>
          <p:spPr>
            <a:xfrm>
              <a:off x="401739" y="1688239"/>
              <a:ext cx="4484975" cy="33577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"Küldjünk egy nagy hajrát Rióba"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1700 </a:t>
              </a:r>
              <a:r>
                <a:rPr lang="hu-HU" sz="1400" dirty="0" smtClean="0"/>
                <a:t>település, 2700 boltjában </a:t>
              </a:r>
              <a:r>
                <a:rPr lang="hu-HU" sz="1400" dirty="0"/>
                <a:t>adhatták le az üzeneteket</a:t>
              </a:r>
              <a:r>
                <a:rPr lang="hu-HU" sz="1400" dirty="0" smtClean="0"/>
                <a:t>,</a:t>
              </a:r>
              <a:br>
                <a:rPr lang="hu-HU" sz="1400" dirty="0" smtClean="0"/>
              </a:br>
              <a:r>
                <a:rPr lang="hu-HU" sz="1400" dirty="0" smtClean="0"/>
                <a:t>160 </a:t>
              </a:r>
              <a:r>
                <a:rPr lang="hu-HU" sz="1400" dirty="0"/>
                <a:t>helyszínen találkozhatnak </a:t>
              </a:r>
              <a:r>
                <a:rPr lang="hu-HU" sz="1400" dirty="0" smtClean="0"/>
                <a:t>olimpikonokkal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20 helyszínen a Magyar Olimpiai Bizottság (MOB) „Mini 5próba Rióba” sportprogramja is jelen </a:t>
              </a:r>
              <a:r>
                <a:rPr lang="hu-HU" sz="1400" dirty="0" smtClean="0"/>
                <a:t>volt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7</a:t>
              </a:r>
              <a:r>
                <a:rPr lang="hu-HU" sz="1400" dirty="0"/>
                <a:t>, 5km üzenetszalag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Olimpiai </a:t>
              </a:r>
              <a:r>
                <a:rPr lang="hu-HU" sz="1400" dirty="0" smtClean="0"/>
                <a:t>Kabalacsapat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Print megjelenések aránya -8%, erős trade szaksajtó, online +10%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5" name="Szövegdoboz 14"/>
            <p:cNvSpPr txBox="1"/>
            <p:nvPr/>
          </p:nvSpPr>
          <p:spPr>
            <a:xfrm>
              <a:off x="393665" y="1233515"/>
              <a:ext cx="701190" cy="4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grpSp>
        <p:nvGrpSpPr>
          <p:cNvPr id="16" name="Csoportba foglalás 15"/>
          <p:cNvGrpSpPr/>
          <p:nvPr/>
        </p:nvGrpSpPr>
        <p:grpSpPr>
          <a:xfrm>
            <a:off x="562571" y="1246111"/>
            <a:ext cx="5049480" cy="1914418"/>
            <a:chOff x="401739" y="1233515"/>
            <a:chExt cx="4467360" cy="2400676"/>
          </a:xfrm>
        </p:grpSpPr>
        <p:sp>
          <p:nvSpPr>
            <p:cNvPr id="17" name="Szövegdoboz 16"/>
            <p:cNvSpPr txBox="1"/>
            <p:nvPr/>
          </p:nvSpPr>
          <p:spPr>
            <a:xfrm>
              <a:off x="401741" y="1627245"/>
              <a:ext cx="4467358" cy="2006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Már a februári tv spotokon és márciusi plakátokon rajta a MOB szponzor logó</a:t>
              </a:r>
              <a:endParaRPr lang="hu-HU" sz="1400" dirty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„Küldjünk közösen egy Hajrát</a:t>
              </a:r>
              <a:r>
                <a:rPr lang="hu-HU" sz="1400" dirty="0" smtClean="0"/>
                <a:t>!” tv spot májustól +TV </a:t>
              </a:r>
              <a:r>
                <a:rPr lang="hu-HU" sz="1400" dirty="0"/>
                <a:t>közvetítések között szponzorspot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Rádióban az Olimpiai roadshow állomásairól reklámriport (</a:t>
              </a:r>
              <a:r>
                <a:rPr lang="hu-HU" sz="1400" dirty="0" err="1" smtClean="0"/>
                <a:t>Class</a:t>
              </a:r>
              <a:r>
                <a:rPr lang="hu-HU" sz="1400" dirty="0" smtClean="0"/>
                <a:t> FM, Kossuth kb. 40 megjelenés)</a:t>
              </a: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18" name="Szövegdoboz 17"/>
            <p:cNvSpPr txBox="1"/>
            <p:nvPr/>
          </p:nvSpPr>
          <p:spPr>
            <a:xfrm>
              <a:off x="401739" y="1233515"/>
              <a:ext cx="70119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2012</a:t>
              </a:r>
              <a:endParaRPr lang="hu-HU" dirty="0"/>
            </a:p>
          </p:txBody>
        </p:sp>
      </p:grpSp>
      <p:grpSp>
        <p:nvGrpSpPr>
          <p:cNvPr id="19" name="Csoportba foglalás 18"/>
          <p:cNvGrpSpPr/>
          <p:nvPr/>
        </p:nvGrpSpPr>
        <p:grpSpPr>
          <a:xfrm>
            <a:off x="551848" y="3098898"/>
            <a:ext cx="5576578" cy="2339738"/>
            <a:chOff x="393665" y="1233515"/>
            <a:chExt cx="4198780" cy="4095589"/>
          </a:xfrm>
        </p:grpSpPr>
        <p:sp>
          <p:nvSpPr>
            <p:cNvPr id="20" name="Szövegdoboz 19"/>
            <p:cNvSpPr txBox="1"/>
            <p:nvPr/>
          </p:nvSpPr>
          <p:spPr>
            <a:xfrm>
              <a:off x="401739" y="1773376"/>
              <a:ext cx="4190706" cy="35557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Már a </a:t>
              </a:r>
              <a:r>
                <a:rPr lang="hu-HU" sz="1400" dirty="0" smtClean="0"/>
                <a:t>márciusi </a:t>
              </a:r>
              <a:r>
                <a:rPr lang="hu-HU" sz="1400" dirty="0"/>
                <a:t>tv spotokon és </a:t>
              </a:r>
              <a:r>
                <a:rPr lang="hu-HU" sz="1400" dirty="0" smtClean="0"/>
                <a:t>plakátokon </a:t>
              </a:r>
              <a:r>
                <a:rPr lang="hu-HU" sz="1400" dirty="0"/>
                <a:t>rajta </a:t>
              </a:r>
              <a:r>
                <a:rPr lang="hu-HU" sz="1400" dirty="0" smtClean="0"/>
                <a:t>a </a:t>
              </a:r>
              <a:r>
                <a:rPr lang="hu-HU" sz="1400" dirty="0"/>
                <a:t>MOB szponzor logó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Kampányindulásról fizetett PR megjelenés a sajtóban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TV-ben a szurkolói üzenetküldés és a Coop Kabalacsapat együtt kommunikálva, 4.043 db megjelenés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/>
                <a:t>Rádióból </a:t>
              </a:r>
              <a:r>
                <a:rPr lang="hu-HU" sz="1400" dirty="0" smtClean="0"/>
                <a:t>eltűnt, </a:t>
              </a:r>
              <a:r>
                <a:rPr lang="hu-HU" sz="1400" dirty="0"/>
                <a:t>tévés költését nagyon megnyomta (x8)</a:t>
              </a: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r>
                <a:rPr lang="hu-HU" sz="1400" dirty="0" smtClean="0"/>
                <a:t>Roadshow-ról semmi kommunikáció</a:t>
              </a:r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 smtClean="0"/>
            </a:p>
            <a:p>
              <a:pPr marL="182563" indent="-182563">
                <a:buFont typeface="Arial" panose="020B0604020202020204" pitchFamily="34" charset="0"/>
                <a:buChar char="•"/>
              </a:pPr>
              <a:endParaRPr lang="hu-HU" sz="14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endParaRPr lang="hu-HU" sz="1400" dirty="0"/>
            </a:p>
          </p:txBody>
        </p:sp>
        <p:sp>
          <p:nvSpPr>
            <p:cNvPr id="21" name="Szövegdoboz 20"/>
            <p:cNvSpPr txBox="1"/>
            <p:nvPr/>
          </p:nvSpPr>
          <p:spPr>
            <a:xfrm>
              <a:off x="393665" y="1233515"/>
              <a:ext cx="701190" cy="4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 smtClean="0"/>
                <a:t>2016</a:t>
              </a:r>
              <a:endParaRPr lang="hu-HU" dirty="0"/>
            </a:p>
          </p:txBody>
        </p:sp>
      </p:grpSp>
      <p:sp>
        <p:nvSpPr>
          <p:cNvPr id="22" name="Téglalap 21"/>
          <p:cNvSpPr/>
          <p:nvPr/>
        </p:nvSpPr>
        <p:spPr>
          <a:xfrm>
            <a:off x="4515462" y="2870456"/>
            <a:ext cx="1902829" cy="307777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b="1" dirty="0" smtClean="0"/>
              <a:t>Coop </a:t>
            </a:r>
            <a:r>
              <a:rPr lang="hu-HU" sz="1400" b="1" dirty="0" err="1" smtClean="0"/>
              <a:t>Youtube</a:t>
            </a:r>
            <a:r>
              <a:rPr lang="hu-HU" sz="1400" b="1" dirty="0" smtClean="0"/>
              <a:t> csatorna</a:t>
            </a:r>
          </a:p>
        </p:txBody>
      </p:sp>
      <p:sp>
        <p:nvSpPr>
          <p:cNvPr id="23" name="Téglalap 22"/>
          <p:cNvSpPr/>
          <p:nvPr/>
        </p:nvSpPr>
        <p:spPr>
          <a:xfrm>
            <a:off x="4565796" y="6071692"/>
            <a:ext cx="1826334" cy="523220"/>
          </a:xfrm>
          <a:prstGeom prst="rect">
            <a:avLst/>
          </a:prstGeom>
          <a:solidFill>
            <a:srgbClr val="FF9933"/>
          </a:solidFill>
        </p:spPr>
        <p:txBody>
          <a:bodyPr wrap="none">
            <a:spAutoFit/>
          </a:bodyPr>
          <a:lstStyle/>
          <a:p>
            <a:r>
              <a:rPr lang="hu-HU" sz="1400" dirty="0" err="1" smtClean="0"/>
              <a:t>Coop.hu</a:t>
            </a:r>
            <a:r>
              <a:rPr lang="hu-HU" sz="1400" dirty="0" smtClean="0"/>
              <a:t>/Kabalacsapat</a:t>
            </a:r>
          </a:p>
          <a:p>
            <a:r>
              <a:rPr lang="hu-HU" sz="1400" dirty="0" smtClean="0"/>
              <a:t>Coop </a:t>
            </a:r>
            <a:r>
              <a:rPr lang="hu-HU" sz="1400" dirty="0" err="1" smtClean="0"/>
              <a:t>facebook</a:t>
            </a:r>
            <a:r>
              <a:rPr lang="hu-HU" sz="1400" dirty="0" smtClean="0"/>
              <a:t> oldal</a:t>
            </a:r>
          </a:p>
        </p:txBody>
      </p:sp>
      <p:pic>
        <p:nvPicPr>
          <p:cNvPr id="8" name="Kép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06" y="4718792"/>
            <a:ext cx="3806794" cy="164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04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51848" y="487096"/>
            <a:ext cx="9144000" cy="485056"/>
          </a:xfrm>
        </p:spPr>
        <p:txBody>
          <a:bodyPr>
            <a:normAutofit/>
          </a:bodyPr>
          <a:lstStyle/>
          <a:p>
            <a:pPr algn="l"/>
            <a:r>
              <a:rPr lang="hu-HU" sz="2800" b="1" dirty="0" smtClean="0">
                <a:solidFill>
                  <a:srgbClr val="0070C0"/>
                </a:solidFill>
              </a:rPr>
              <a:t>Olimpiai szponzorok és a content marketing  </a:t>
            </a:r>
            <a:endParaRPr lang="hu-HU" sz="2800" b="1" dirty="0">
              <a:solidFill>
                <a:srgbClr val="0070C0"/>
              </a:solidFill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592" y="1154838"/>
            <a:ext cx="9766395" cy="3600000"/>
          </a:xfrm>
          <a:prstGeom prst="rect">
            <a:avLst/>
          </a:prstGeom>
        </p:spPr>
      </p:pic>
      <p:pic>
        <p:nvPicPr>
          <p:cNvPr id="7" name="Picture 88" descr="http://www.mob.hu/images/MOB/tamogatok/beres-gold.pn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52" b="28059"/>
          <a:stretch/>
        </p:blipFill>
        <p:spPr bwMode="auto">
          <a:xfrm>
            <a:off x="637756" y="4985395"/>
            <a:ext cx="777525" cy="29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Képtalálat a következőre: „p&amp;g logo”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6" t="30116" r="19724" b="27920"/>
          <a:stretch/>
        </p:blipFill>
        <p:spPr bwMode="auto">
          <a:xfrm>
            <a:off x="8183455" y="5173140"/>
            <a:ext cx="686921" cy="356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8" descr="http://www.mob.hu/images/MOB/tamogatok/tcom-new-bi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5848" y="5093656"/>
            <a:ext cx="686934" cy="51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Képtalálat a következőre: „coop logo png”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527" y="5342634"/>
            <a:ext cx="1050358" cy="65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Csoportba foglalás 19"/>
          <p:cNvGrpSpPr/>
          <p:nvPr/>
        </p:nvGrpSpPr>
        <p:grpSpPr>
          <a:xfrm>
            <a:off x="8526915" y="5947675"/>
            <a:ext cx="1575879" cy="371367"/>
            <a:chOff x="8526915" y="5947675"/>
            <a:chExt cx="1575879" cy="371367"/>
          </a:xfrm>
        </p:grpSpPr>
        <p:sp>
          <p:nvSpPr>
            <p:cNvPr id="17" name="Nagy zárójel 16"/>
            <p:cNvSpPr/>
            <p:nvPr/>
          </p:nvSpPr>
          <p:spPr>
            <a:xfrm>
              <a:off x="8526915" y="5947675"/>
              <a:ext cx="1575879" cy="371367"/>
            </a:xfrm>
            <a:prstGeom prst="bracketPair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pic>
          <p:nvPicPr>
            <p:cNvPr id="26" name="Picture 8" descr="Képtalálat a következőre: „samsung logo png”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97770" y="6040262"/>
              <a:ext cx="1244261" cy="1861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04736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1183</TotalTime>
  <Words>852</Words>
  <Application>Microsoft Office PowerPoint</Application>
  <PresentationFormat>Szélesvásznú</PresentationFormat>
  <Paragraphs>185</Paragraphs>
  <Slides>10</Slides>
  <Notes>8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Office-téma</vt:lpstr>
      <vt:lpstr>Olimpiai szponzorok kommunikációja a játékok alatt  Mi változott Londonhoz képest?</vt:lpstr>
      <vt:lpstr>Miért mi? Miért az olimpia? </vt:lpstr>
      <vt:lpstr>Olimpiai szponzorok, Rio 2016</vt:lpstr>
      <vt:lpstr>Összkép – Nincs „olimpiai hatás”</vt:lpstr>
      <vt:lpstr>Mi változott 2012-höz képest?</vt:lpstr>
      <vt:lpstr>P&amp;G – „Köszi, Anyu!” </vt:lpstr>
      <vt:lpstr>Samsung - #DoWhatYouCant</vt:lpstr>
      <vt:lpstr>Telekom – Szurkolói szívdobbanás, #egyekvagyunk</vt:lpstr>
      <vt:lpstr>Coop – „Küldjünk egy nagy hajrát Rióba!” + Coop Kabalacsapat</vt:lpstr>
      <vt:lpstr>Olimpiai szponzorok és a content marketing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Olimpiai szponzorok kommunikációja a játékok alatt  Mi változott Londonhoz képest?</dc:title>
  <dc:creator>Mihálszki Zsuzsa</dc:creator>
  <cp:lastModifiedBy>Mihálszki Zsuzsa</cp:lastModifiedBy>
  <cp:revision>108</cp:revision>
  <dcterms:created xsi:type="dcterms:W3CDTF">2016-10-11T13:50:52Z</dcterms:created>
  <dcterms:modified xsi:type="dcterms:W3CDTF">2016-10-19T13:46:00Z</dcterms:modified>
</cp:coreProperties>
</file>