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tags/tag5.xml" ContentType="application/vnd.openxmlformats-officedocument.presentationml.tags+xml"/>
  <Override PartName="/ppt/notesSlides/notesSlide14.xml" ContentType="application/vnd.openxmlformats-officedocument.presentationml.notesSlide+xml"/>
  <Override PartName="/ppt/tags/tag6.xml" ContentType="application/vnd.openxmlformats-officedocument.presentationml.tags+xml"/>
  <Override PartName="/ppt/notesSlides/notesSlide15.xml" ContentType="application/vnd.openxmlformats-officedocument.presentationml.notesSlide+xml"/>
  <Override PartName="/ppt/tags/tag7.xml" ContentType="application/vnd.openxmlformats-officedocument.presentationml.tags+xml"/>
  <Override PartName="/ppt/notesSlides/notesSlide16.xml" ContentType="application/vnd.openxmlformats-officedocument.presentationml.notesSlide+xml"/>
  <Override PartName="/ppt/tags/tag8.xml" ContentType="application/vnd.openxmlformats-officedocument.presentationml.tags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899" r:id="rId2"/>
    <p:sldId id="905" r:id="rId3"/>
    <p:sldId id="906" r:id="rId4"/>
    <p:sldId id="907" r:id="rId5"/>
    <p:sldId id="909" r:id="rId6"/>
    <p:sldId id="910" r:id="rId7"/>
    <p:sldId id="911" r:id="rId8"/>
    <p:sldId id="912" r:id="rId9"/>
    <p:sldId id="913" r:id="rId10"/>
    <p:sldId id="915" r:id="rId11"/>
    <p:sldId id="914" r:id="rId12"/>
    <p:sldId id="916" r:id="rId13"/>
    <p:sldId id="917" r:id="rId14"/>
    <p:sldId id="918" r:id="rId15"/>
    <p:sldId id="919" r:id="rId16"/>
    <p:sldId id="920" r:id="rId17"/>
    <p:sldId id="921" r:id="rId18"/>
    <p:sldId id="900" r:id="rId19"/>
    <p:sldId id="881" r:id="rId20"/>
  </p:sldIdLst>
  <p:sldSz cx="10693400" cy="6016625"/>
  <p:notesSz cx="9144000" cy="6858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Arial" charset="0"/>
        <a:ea typeface="+mn-ea"/>
        <a:cs typeface="+mn-cs"/>
      </a:defRPr>
    </a:lvl1pPr>
    <a:lvl2pPr marL="417513" indent="39688" algn="l" rtl="0" fontAlgn="base"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Arial" charset="0"/>
        <a:ea typeface="+mn-ea"/>
        <a:cs typeface="+mn-cs"/>
      </a:defRPr>
    </a:lvl2pPr>
    <a:lvl3pPr marL="836613" indent="77788" algn="l" rtl="0" fontAlgn="base"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Arial" charset="0"/>
        <a:ea typeface="+mn-ea"/>
        <a:cs typeface="+mn-cs"/>
      </a:defRPr>
    </a:lvl3pPr>
    <a:lvl4pPr marL="1254125" indent="117475" algn="l" rtl="0" fontAlgn="base"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Arial" charset="0"/>
        <a:ea typeface="+mn-ea"/>
        <a:cs typeface="+mn-cs"/>
      </a:defRPr>
    </a:lvl4pPr>
    <a:lvl5pPr marL="1673225" indent="155575" algn="l" rtl="0" fontAlgn="base"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9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9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9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90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95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600"/>
    <a:srgbClr val="8DB5E3"/>
    <a:srgbClr val="00B0F0"/>
    <a:srgbClr val="00B050"/>
    <a:srgbClr val="30AD45"/>
    <a:srgbClr val="F8952A"/>
    <a:srgbClr val="890E4F"/>
    <a:srgbClr val="F5892C"/>
    <a:srgbClr val="F47E25"/>
    <a:srgbClr val="E2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52" autoAdjust="0"/>
    <p:restoredTop sz="91304" autoAdjust="0"/>
  </p:normalViewPr>
  <p:slideViewPr>
    <p:cSldViewPr>
      <p:cViewPr varScale="1">
        <p:scale>
          <a:sx n="108" d="100"/>
          <a:sy n="108" d="100"/>
        </p:scale>
        <p:origin x="-1184" y="-104"/>
      </p:cViewPr>
      <p:guideLst>
        <p:guide orient="horz" pos="1895"/>
        <p:guide pos="3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1920" y="-9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handoutMaster" Target="handoutMasters/handout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E280D0-80BB-41ED-B163-9F38A490934E}" type="datetimeFigureOut">
              <a:rPr lang="en-US" smtClean="0"/>
              <a:pPr/>
              <a:t>9/16/15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C8C36A-43B9-4BFF-B603-957EB15C9A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6408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E648B9C-C695-4D28-BAF1-67EDA795D6D4}" type="datetimeFigureOut">
              <a:rPr lang="hu-HU"/>
              <a:pPr>
                <a:defRPr/>
              </a:pPr>
              <a:t>9/16/15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 smtClean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FCEAACD-389C-4AA9-AB1A-61A3E9E4D0C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5885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87981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FCEAACD-389C-4AA9-AB1A-61A3E9E4D0C0}" type="slidenum">
              <a:rPr lang="hu-HU" smtClean="0"/>
              <a:pPr>
                <a:defRPr/>
              </a:pPr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4974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767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7813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7107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262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669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0445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686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7953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9692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FontTx/>
              <a:buNone/>
            </a:pPr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78135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Tx/>
              <a:buNone/>
            </a:pPr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7813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78135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78135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983880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78135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  <a:ln/>
        </p:spPr>
      </p:sp>
      <p:sp>
        <p:nvSpPr>
          <p:cNvPr id="18434" name="Placeholder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 smtClean="0">
              <a:latin typeface="Calibri" pitchFamily="-72" charset="0"/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77177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Lowercase a?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454E4-4C3C-4F70-8F64-EAB230E97A77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044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7" r:id="rId4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cap="all" baseline="0">
          <a:solidFill>
            <a:srgbClr val="87888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18453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836905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255358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673811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12738" indent="-312738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har char="•"/>
        <a:defRPr sz="1600">
          <a:solidFill>
            <a:srgbClr val="87888A"/>
          </a:solidFill>
          <a:latin typeface="+mn-lt"/>
          <a:ea typeface="+mn-ea"/>
          <a:cs typeface="+mn-cs"/>
        </a:defRPr>
      </a:lvl1pPr>
      <a:lvl2pPr marL="679450" indent="-2603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har char="–"/>
        <a:defRPr sz="1500">
          <a:solidFill>
            <a:srgbClr val="87888A"/>
          </a:solidFill>
          <a:latin typeface="+mn-lt"/>
        </a:defRPr>
      </a:lvl2pPr>
      <a:lvl3pPr marL="1044575" indent="-207963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har char="•"/>
        <a:defRPr sz="1400">
          <a:solidFill>
            <a:srgbClr val="87888A"/>
          </a:solidFill>
          <a:latin typeface="+mn-lt"/>
        </a:defRPr>
      </a:lvl3pPr>
      <a:lvl4pPr marL="1463675" indent="-207963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har char="–"/>
        <a:defRPr sz="1300">
          <a:solidFill>
            <a:srgbClr val="87888A"/>
          </a:solidFill>
          <a:latin typeface="+mn-lt"/>
        </a:defRPr>
      </a:lvl4pPr>
      <a:lvl5pPr marL="1882775" indent="-207963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har char="»"/>
        <a:defRPr sz="1200">
          <a:solidFill>
            <a:srgbClr val="87888A"/>
          </a:solidFill>
          <a:latin typeface="+mn-lt"/>
        </a:defRPr>
      </a:lvl5pPr>
      <a:lvl6pPr marL="2301489" indent="-20922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6pPr>
      <a:lvl7pPr marL="2719942" indent="-20922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7pPr>
      <a:lvl8pPr marL="3138394" indent="-20922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8pPr>
      <a:lvl9pPr marL="3556847" indent="-20922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8453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6905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5358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3811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2264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0715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29168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47621" algn="l" defTabSz="8369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2.jpeg"/><Relationship Id="rId5" Type="http://schemas.openxmlformats.org/officeDocument/2006/relationships/image" Target="../media/image3.emf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image" Target="../media/image7.jpg"/><Relationship Id="rId5" Type="http://schemas.openxmlformats.org/officeDocument/2006/relationships/image" Target="../media/image8.emf"/><Relationship Id="rId6" Type="http://schemas.openxmlformats.org/officeDocument/2006/relationships/image" Target="../media/image9.png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4" Type="http://schemas.openxmlformats.org/officeDocument/2006/relationships/image" Target="../media/image15.jpeg"/><Relationship Id="rId5" Type="http://schemas.openxmlformats.org/officeDocument/2006/relationships/image" Target="../media/image16.emf"/><Relationship Id="rId1" Type="http://schemas.openxmlformats.org/officeDocument/2006/relationships/tags" Target="../tags/tag3.xml"/><Relationship Id="rId2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4" Type="http://schemas.openxmlformats.org/officeDocument/2006/relationships/image" Target="../media/image17.jpg"/><Relationship Id="rId5" Type="http://schemas.openxmlformats.org/officeDocument/2006/relationships/image" Target="../media/image18.jpg"/><Relationship Id="rId1" Type="http://schemas.openxmlformats.org/officeDocument/2006/relationships/tags" Target="../tags/tag4.xml"/><Relationship Id="rId2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1" Type="http://schemas.openxmlformats.org/officeDocument/2006/relationships/tags" Target="../tags/tag5.xml"/><Relationship Id="rId2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tags" Target="../tags/tag6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4" Type="http://schemas.openxmlformats.org/officeDocument/2006/relationships/image" Target="../media/image21.emf"/><Relationship Id="rId5" Type="http://schemas.openxmlformats.org/officeDocument/2006/relationships/image" Target="../media/image22.emf"/><Relationship Id="rId1" Type="http://schemas.openxmlformats.org/officeDocument/2006/relationships/tags" Target="../tags/tag7.xml"/><Relationship Id="rId2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4" Type="http://schemas.openxmlformats.org/officeDocument/2006/relationships/image" Target="../media/image23.jpg"/><Relationship Id="rId1" Type="http://schemas.openxmlformats.org/officeDocument/2006/relationships/tags" Target="../tags/tag8.xml"/><Relationship Id="rId2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4" Type="http://schemas.openxmlformats.org/officeDocument/2006/relationships/image" Target="../media/image24.jpeg"/><Relationship Id="rId5" Type="http://schemas.openxmlformats.org/officeDocument/2006/relationships/image" Target="../media/image25.emf"/><Relationship Id="rId1" Type="http://schemas.openxmlformats.org/officeDocument/2006/relationships/tags" Target="../tags/tag9.xml"/><Relationship Id="rId2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4" Type="http://schemas.openxmlformats.org/officeDocument/2006/relationships/image" Target="../media/image3.emf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93"/>
            <a:ext cx="10694810" cy="6015831"/>
          </a:xfrm>
          <a:prstGeom prst="rect">
            <a:avLst/>
          </a:prstGeom>
        </p:spPr>
      </p:pic>
      <p:sp>
        <p:nvSpPr>
          <p:cNvPr id="17409" name="Cím 1"/>
          <p:cNvSpPr>
            <a:spLocks noGrp="1"/>
          </p:cNvSpPr>
          <p:nvPr>
            <p:ph type="ctrTitle" idx="4294967295"/>
          </p:nvPr>
        </p:nvSpPr>
        <p:spPr>
          <a:xfrm>
            <a:off x="-19925" y="344016"/>
            <a:ext cx="10693400" cy="648072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hu-HU" sz="4800" cap="none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How to run fun loyalty programs to engage your customers</a:t>
            </a:r>
            <a:r>
              <a:rPr lang="hu-HU" sz="4800" dirty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/>
            </a:r>
            <a:br>
              <a:rPr lang="hu-HU" sz="4800" dirty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</a:br>
            <a:r>
              <a:rPr lang="hu-HU" sz="480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/>
            </a:r>
            <a:br>
              <a:rPr lang="hu-HU" sz="480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</a:br>
            <a:endParaRPr lang="en-US" sz="4800" dirty="0">
              <a:solidFill>
                <a:schemeClr val="bg1"/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035" y="5740874"/>
            <a:ext cx="864097" cy="177998"/>
          </a:xfrm>
          <a:prstGeom prst="rect">
            <a:avLst/>
          </a:prstGeom>
        </p:spPr>
      </p:pic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4554612" y="2360240"/>
            <a:ext cx="1583110" cy="1584176"/>
            <a:chOff x="2625" y="1153"/>
            <a:chExt cx="1485" cy="1486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2626" y="1153"/>
              <a:ext cx="1484" cy="1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2625" y="1153"/>
              <a:ext cx="1485" cy="1486"/>
            </a:xfrm>
            <a:custGeom>
              <a:avLst/>
              <a:gdLst>
                <a:gd name="T0" fmla="*/ 532 w 1063"/>
                <a:gd name="T1" fmla="*/ 0 h 1063"/>
                <a:gd name="T2" fmla="*/ 0 w 1063"/>
                <a:gd name="T3" fmla="*/ 532 h 1063"/>
                <a:gd name="T4" fmla="*/ 532 w 1063"/>
                <a:gd name="T5" fmla="*/ 1063 h 1063"/>
                <a:gd name="T6" fmla="*/ 1063 w 1063"/>
                <a:gd name="T7" fmla="*/ 532 h 1063"/>
                <a:gd name="T8" fmla="*/ 532 w 1063"/>
                <a:gd name="T9" fmla="*/ 0 h 1063"/>
                <a:gd name="T10" fmla="*/ 579 w 1063"/>
                <a:gd name="T11" fmla="*/ 904 h 1063"/>
                <a:gd name="T12" fmla="*/ 515 w 1063"/>
                <a:gd name="T13" fmla="*/ 928 h 1063"/>
                <a:gd name="T14" fmla="*/ 452 w 1063"/>
                <a:gd name="T15" fmla="*/ 904 h 1063"/>
                <a:gd name="T16" fmla="*/ 427 w 1063"/>
                <a:gd name="T17" fmla="*/ 845 h 1063"/>
                <a:gd name="T18" fmla="*/ 452 w 1063"/>
                <a:gd name="T19" fmla="*/ 785 h 1063"/>
                <a:gd name="T20" fmla="*/ 515 w 1063"/>
                <a:gd name="T21" fmla="*/ 762 h 1063"/>
                <a:gd name="T22" fmla="*/ 579 w 1063"/>
                <a:gd name="T23" fmla="*/ 785 h 1063"/>
                <a:gd name="T24" fmla="*/ 604 w 1063"/>
                <a:gd name="T25" fmla="*/ 845 h 1063"/>
                <a:gd name="T26" fmla="*/ 579 w 1063"/>
                <a:gd name="T27" fmla="*/ 904 h 1063"/>
                <a:gd name="T28" fmla="*/ 748 w 1063"/>
                <a:gd name="T29" fmla="*/ 419 h 1063"/>
                <a:gd name="T30" fmla="*/ 676 w 1063"/>
                <a:gd name="T31" fmla="*/ 510 h 1063"/>
                <a:gd name="T32" fmla="*/ 632 w 1063"/>
                <a:gd name="T33" fmla="*/ 552 h 1063"/>
                <a:gd name="T34" fmla="*/ 585 w 1063"/>
                <a:gd name="T35" fmla="*/ 645 h 1063"/>
                <a:gd name="T36" fmla="*/ 582 w 1063"/>
                <a:gd name="T37" fmla="*/ 679 h 1063"/>
                <a:gd name="T38" fmla="*/ 443 w 1063"/>
                <a:gd name="T39" fmla="*/ 679 h 1063"/>
                <a:gd name="T40" fmla="*/ 462 w 1063"/>
                <a:gd name="T41" fmla="*/ 557 h 1063"/>
                <a:gd name="T42" fmla="*/ 529 w 1063"/>
                <a:gd name="T43" fmla="*/ 468 h 1063"/>
                <a:gd name="T44" fmla="*/ 595 w 1063"/>
                <a:gd name="T45" fmla="*/ 397 h 1063"/>
                <a:gd name="T46" fmla="*/ 611 w 1063"/>
                <a:gd name="T47" fmla="*/ 339 h 1063"/>
                <a:gd name="T48" fmla="*/ 526 w 1063"/>
                <a:gd name="T49" fmla="*/ 247 h 1063"/>
                <a:gd name="T50" fmla="*/ 462 w 1063"/>
                <a:gd name="T51" fmla="*/ 272 h 1063"/>
                <a:gd name="T52" fmla="*/ 437 w 1063"/>
                <a:gd name="T53" fmla="*/ 340 h 1063"/>
                <a:gd name="T54" fmla="*/ 279 w 1063"/>
                <a:gd name="T55" fmla="*/ 340 h 1063"/>
                <a:gd name="T56" fmla="*/ 346 w 1063"/>
                <a:gd name="T57" fmla="*/ 177 h 1063"/>
                <a:gd name="T58" fmla="*/ 526 w 1063"/>
                <a:gd name="T59" fmla="*/ 118 h 1063"/>
                <a:gd name="T60" fmla="*/ 705 w 1063"/>
                <a:gd name="T61" fmla="*/ 174 h 1063"/>
                <a:gd name="T62" fmla="*/ 769 w 1063"/>
                <a:gd name="T63" fmla="*/ 332 h 1063"/>
                <a:gd name="T64" fmla="*/ 748 w 1063"/>
                <a:gd name="T65" fmla="*/ 419 h 1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63" h="1063">
                  <a:moveTo>
                    <a:pt x="532" y="0"/>
                  </a:moveTo>
                  <a:cubicBezTo>
                    <a:pt x="238" y="0"/>
                    <a:pt x="0" y="238"/>
                    <a:pt x="0" y="532"/>
                  </a:cubicBezTo>
                  <a:cubicBezTo>
                    <a:pt x="0" y="825"/>
                    <a:pt x="238" y="1063"/>
                    <a:pt x="532" y="1063"/>
                  </a:cubicBezTo>
                  <a:cubicBezTo>
                    <a:pt x="825" y="1063"/>
                    <a:pt x="1063" y="825"/>
                    <a:pt x="1063" y="532"/>
                  </a:cubicBezTo>
                  <a:cubicBezTo>
                    <a:pt x="1063" y="238"/>
                    <a:pt x="825" y="0"/>
                    <a:pt x="532" y="0"/>
                  </a:cubicBezTo>
                  <a:close/>
                  <a:moveTo>
                    <a:pt x="579" y="904"/>
                  </a:moveTo>
                  <a:cubicBezTo>
                    <a:pt x="563" y="920"/>
                    <a:pt x="542" y="928"/>
                    <a:pt x="515" y="928"/>
                  </a:cubicBezTo>
                  <a:cubicBezTo>
                    <a:pt x="489" y="928"/>
                    <a:pt x="468" y="920"/>
                    <a:pt x="452" y="904"/>
                  </a:cubicBezTo>
                  <a:cubicBezTo>
                    <a:pt x="435" y="889"/>
                    <a:pt x="427" y="869"/>
                    <a:pt x="427" y="845"/>
                  </a:cubicBezTo>
                  <a:cubicBezTo>
                    <a:pt x="427" y="821"/>
                    <a:pt x="436" y="801"/>
                    <a:pt x="452" y="785"/>
                  </a:cubicBezTo>
                  <a:cubicBezTo>
                    <a:pt x="469" y="770"/>
                    <a:pt x="490" y="762"/>
                    <a:pt x="515" y="762"/>
                  </a:cubicBezTo>
                  <a:cubicBezTo>
                    <a:pt x="541" y="762"/>
                    <a:pt x="562" y="770"/>
                    <a:pt x="579" y="785"/>
                  </a:cubicBezTo>
                  <a:cubicBezTo>
                    <a:pt x="595" y="801"/>
                    <a:pt x="604" y="821"/>
                    <a:pt x="604" y="845"/>
                  </a:cubicBezTo>
                  <a:cubicBezTo>
                    <a:pt x="604" y="869"/>
                    <a:pt x="596" y="889"/>
                    <a:pt x="579" y="904"/>
                  </a:cubicBezTo>
                  <a:close/>
                  <a:moveTo>
                    <a:pt x="748" y="419"/>
                  </a:moveTo>
                  <a:cubicBezTo>
                    <a:pt x="735" y="447"/>
                    <a:pt x="710" y="477"/>
                    <a:pt x="676" y="510"/>
                  </a:cubicBezTo>
                  <a:cubicBezTo>
                    <a:pt x="632" y="552"/>
                    <a:pt x="632" y="552"/>
                    <a:pt x="632" y="552"/>
                  </a:cubicBezTo>
                  <a:cubicBezTo>
                    <a:pt x="604" y="579"/>
                    <a:pt x="589" y="610"/>
                    <a:pt x="585" y="645"/>
                  </a:cubicBezTo>
                  <a:cubicBezTo>
                    <a:pt x="582" y="679"/>
                    <a:pt x="582" y="679"/>
                    <a:pt x="582" y="679"/>
                  </a:cubicBezTo>
                  <a:cubicBezTo>
                    <a:pt x="443" y="679"/>
                    <a:pt x="443" y="679"/>
                    <a:pt x="443" y="679"/>
                  </a:cubicBezTo>
                  <a:cubicBezTo>
                    <a:pt x="443" y="628"/>
                    <a:pt x="449" y="587"/>
                    <a:pt x="462" y="557"/>
                  </a:cubicBezTo>
                  <a:cubicBezTo>
                    <a:pt x="474" y="527"/>
                    <a:pt x="497" y="497"/>
                    <a:pt x="529" y="468"/>
                  </a:cubicBezTo>
                  <a:cubicBezTo>
                    <a:pt x="562" y="439"/>
                    <a:pt x="584" y="415"/>
                    <a:pt x="595" y="397"/>
                  </a:cubicBezTo>
                  <a:cubicBezTo>
                    <a:pt x="606" y="378"/>
                    <a:pt x="611" y="359"/>
                    <a:pt x="611" y="339"/>
                  </a:cubicBezTo>
                  <a:cubicBezTo>
                    <a:pt x="611" y="277"/>
                    <a:pt x="583" y="247"/>
                    <a:pt x="526" y="247"/>
                  </a:cubicBezTo>
                  <a:cubicBezTo>
                    <a:pt x="500" y="247"/>
                    <a:pt x="478" y="255"/>
                    <a:pt x="462" y="272"/>
                  </a:cubicBezTo>
                  <a:cubicBezTo>
                    <a:pt x="446" y="288"/>
                    <a:pt x="437" y="311"/>
                    <a:pt x="437" y="340"/>
                  </a:cubicBezTo>
                  <a:cubicBezTo>
                    <a:pt x="279" y="340"/>
                    <a:pt x="279" y="340"/>
                    <a:pt x="279" y="340"/>
                  </a:cubicBezTo>
                  <a:cubicBezTo>
                    <a:pt x="280" y="271"/>
                    <a:pt x="302" y="216"/>
                    <a:pt x="346" y="177"/>
                  </a:cubicBezTo>
                  <a:cubicBezTo>
                    <a:pt x="390" y="138"/>
                    <a:pt x="450" y="118"/>
                    <a:pt x="526" y="118"/>
                  </a:cubicBezTo>
                  <a:cubicBezTo>
                    <a:pt x="603" y="118"/>
                    <a:pt x="663" y="137"/>
                    <a:pt x="705" y="174"/>
                  </a:cubicBezTo>
                  <a:cubicBezTo>
                    <a:pt x="748" y="211"/>
                    <a:pt x="769" y="264"/>
                    <a:pt x="769" y="332"/>
                  </a:cubicBezTo>
                  <a:cubicBezTo>
                    <a:pt x="769" y="363"/>
                    <a:pt x="762" y="392"/>
                    <a:pt x="748" y="4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Cím 1"/>
          <p:cNvSpPr txBox="1">
            <a:spLocks/>
          </p:cNvSpPr>
          <p:nvPr/>
        </p:nvSpPr>
        <p:spPr>
          <a:xfrm>
            <a:off x="18108" y="4880520"/>
            <a:ext cx="10693400" cy="64807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cap="all" baseline="0">
                <a:solidFill>
                  <a:srgbClr val="87888A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18453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836905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255358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673811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en-US" sz="2000" cap="none" dirty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b</a:t>
            </a:r>
            <a:r>
              <a:rPr lang="hu-HU" sz="2000" cap="none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rought to you by: András Nemes</a:t>
            </a:r>
          </a:p>
          <a:p>
            <a:pPr algn="ctr"/>
            <a:r>
              <a:rPr lang="hu-HU" sz="2000" cap="none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head of sales @Antavo loyalty &amp; contest software</a:t>
            </a:r>
            <a:endParaRPr lang="en-US" sz="2000" dirty="0">
              <a:solidFill>
                <a:schemeClr val="bg1"/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020624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404" y="881501"/>
            <a:ext cx="8642078" cy="5174276"/>
          </a:xfrm>
          <a:prstGeom prst="rect">
            <a:avLst/>
          </a:prstGeom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0" y="340173"/>
            <a:ext cx="10693400" cy="432048"/>
          </a:xfrm>
          <a:prstGeom prst="rect">
            <a:avLst/>
          </a:prstGeom>
        </p:spPr>
        <p:txBody>
          <a:bodyPr/>
          <a:lstStyle/>
          <a:p>
            <a:pPr lvl="0" algn="ctr" eaLnBrk="0" hangingPunct="0">
              <a:defRPr/>
            </a:pPr>
            <a:r>
              <a:rPr lang="en-US" sz="4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Thin" panose="02000000000000000000" pitchFamily="2" charset="0"/>
                <a:cs typeface="Poppins SemiBold" panose="02000000000000000000" pitchFamily="2" charset="0"/>
              </a:rPr>
              <a:t>22k customers in 180 countries worldwide</a:t>
            </a:r>
            <a:endParaRPr kumimoji="0" lang="en-US" sz="4000" b="0" i="0" u="none" strike="noStrike" kern="0" spc="0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Poppins SemiBold" panose="02000000000000000000" pitchFamily="2" charset="0"/>
              <a:ea typeface="Roboto Thin" panose="02000000000000000000" pitchFamily="2" charset="0"/>
              <a:cs typeface="Poppins SemiBold" panose="02000000000000000000" pitchFamily="2" charset="0"/>
            </a:endParaRPr>
          </a:p>
        </p:txBody>
      </p:sp>
      <p:grpSp>
        <p:nvGrpSpPr>
          <p:cNvPr id="3" name="Csoportba foglalás 2"/>
          <p:cNvGrpSpPr/>
          <p:nvPr/>
        </p:nvGrpSpPr>
        <p:grpSpPr>
          <a:xfrm>
            <a:off x="954212" y="1350229"/>
            <a:ext cx="1884902" cy="4594715"/>
            <a:chOff x="314799" y="1272108"/>
            <a:chExt cx="1884902" cy="4594715"/>
          </a:xfrm>
        </p:grpSpPr>
        <p:sp>
          <p:nvSpPr>
            <p:cNvPr id="6" name="Title 1"/>
            <p:cNvSpPr txBox="1">
              <a:spLocks/>
            </p:cNvSpPr>
            <p:nvPr/>
          </p:nvSpPr>
          <p:spPr>
            <a:xfrm>
              <a:off x="402954" y="2785862"/>
              <a:ext cx="1796747" cy="1032260"/>
            </a:xfrm>
            <a:prstGeom prst="rect">
              <a:avLst/>
            </a:prstGeom>
          </p:spPr>
          <p:txBody>
            <a:bodyPr lIns="80202" tIns="40101" rIns="80202" bIns="40101">
              <a:noAutofit/>
            </a:bodyPr>
            <a:lstStyle>
              <a:defPPr>
                <a:defRPr lang="hu-HU"/>
              </a:defPPr>
              <a:lvl1pPr algn="just" defTabSz="457200" eaLnBrk="1" latinLnBrk="0" hangingPunct="1">
                <a:buNone/>
                <a:defRPr sz="900" b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j-cs"/>
                </a:defRPr>
              </a:lvl1pPr>
            </a:lstStyle>
            <a:p>
              <a:r>
                <a:rPr lang="en-US" sz="1200" dirty="0" err="1" smtClean="0"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András</a:t>
              </a:r>
              <a:r>
                <a:rPr lang="en-US" sz="1200" dirty="0" smtClean="0"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 </a:t>
              </a:r>
              <a:r>
                <a:rPr lang="hu-HU" sz="1200" dirty="0" smtClean="0"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Nemes</a:t>
              </a:r>
              <a:endParaRPr lang="hu-HU" sz="1200" dirty="0" smtClean="0">
                <a:latin typeface="Poppins SemiBold" panose="02000000000000000000" pitchFamily="2" charset="0"/>
                <a:cs typeface="Poppins SemiBold" panose="02000000000000000000" pitchFamily="2" charset="0"/>
              </a:endParaRPr>
            </a:p>
            <a:p>
              <a:r>
                <a:rPr lang="en-US" sz="1200" dirty="0" smtClean="0">
                  <a:cs typeface="Roboto Light" panose="02000000000000000000" pitchFamily="2" charset="0"/>
                </a:rPr>
                <a:t>Head of Sales</a:t>
              </a:r>
            </a:p>
            <a:p>
              <a:r>
                <a:rPr lang="en-US" sz="1200" dirty="0" smtClean="0">
                  <a:cs typeface="Roboto Light" panose="02000000000000000000" pitchFamily="2" charset="0"/>
                </a:rPr>
                <a:t>andy@antavo.com</a:t>
              </a:r>
            </a:p>
            <a:p>
              <a:r>
                <a:rPr lang="en-US" sz="1200" dirty="0" err="1" smtClean="0">
                  <a:cs typeface="Roboto Light" panose="02000000000000000000" pitchFamily="2" charset="0"/>
                </a:rPr>
                <a:t>www.antavo.com</a:t>
              </a:r>
              <a:endParaRPr lang="en-US" sz="1200" dirty="0">
                <a:cs typeface="Roboto Light" panose="02000000000000000000" pitchFamily="2" charset="0"/>
              </a:endParaRPr>
            </a:p>
          </p:txBody>
        </p:sp>
        <p:sp>
          <p:nvSpPr>
            <p:cNvPr id="4" name="Oval 3"/>
            <p:cNvSpPr/>
            <p:nvPr/>
          </p:nvSpPr>
          <p:spPr bwMode="auto">
            <a:xfrm>
              <a:off x="438905" y="3924507"/>
              <a:ext cx="144016" cy="144016"/>
            </a:xfrm>
            <a:prstGeom prst="ellipse">
              <a:avLst/>
            </a:prstGeom>
            <a:solidFill>
              <a:srgbClr val="87C04B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1042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451206" y="4713423"/>
              <a:ext cx="144016" cy="144016"/>
            </a:xfrm>
            <a:prstGeom prst="ellipse">
              <a:avLst/>
            </a:prstGeom>
            <a:solidFill>
              <a:srgbClr val="6CA3E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1042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799" y="1272108"/>
              <a:ext cx="1368152" cy="1368152"/>
            </a:xfrm>
            <a:prstGeom prst="ellipse">
              <a:avLst/>
            </a:prstGeom>
            <a:ln w="63500" cap="rnd">
              <a:solidFill>
                <a:schemeClr val="bg1">
                  <a:lumMod val="85000"/>
                </a:schemeClr>
              </a:solidFill>
            </a:ln>
            <a:effectLst/>
          </p:spPr>
        </p:pic>
        <p:sp>
          <p:nvSpPr>
            <p:cNvPr id="11" name="Rectangle 10"/>
            <p:cNvSpPr/>
            <p:nvPr/>
          </p:nvSpPr>
          <p:spPr>
            <a:xfrm>
              <a:off x="577854" y="3858015"/>
              <a:ext cx="154882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Antavo Offices:</a:t>
              </a:r>
              <a:endParaRPr 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200" b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Light" panose="02000000000000000000" pitchFamily="2" charset="0"/>
                  <a:ea typeface="Roboto Light" panose="02000000000000000000" pitchFamily="2" charset="0"/>
                  <a:cs typeface="Poppins Light" panose="02000000000000000000" pitchFamily="2" charset="0"/>
                </a:rPr>
                <a:t>United </a:t>
              </a:r>
              <a:r>
                <a:rPr lang="en-US" sz="1200" b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Light" panose="02000000000000000000" pitchFamily="2" charset="0"/>
                  <a:ea typeface="Roboto Light" panose="02000000000000000000" pitchFamily="2" charset="0"/>
                  <a:cs typeface="Poppins Light" panose="02000000000000000000" pitchFamily="2" charset="0"/>
                </a:rPr>
                <a:t>Kingdom</a:t>
              </a:r>
              <a:endParaRPr lang="hu-HU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200" b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Light" panose="02000000000000000000" pitchFamily="2" charset="0"/>
                  <a:ea typeface="Roboto Light" panose="02000000000000000000" pitchFamily="2" charset="0"/>
                  <a:cs typeface="Poppins Light" panose="02000000000000000000" pitchFamily="2" charset="0"/>
                </a:rPr>
                <a:t>Hungary</a:t>
              </a:r>
              <a:endParaRPr 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95222" y="4666494"/>
              <a:ext cx="1124026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Resellers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12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Light" panose="02000000000000000000" pitchFamily="2" charset="0"/>
                  <a:ea typeface="Roboto Light" panose="02000000000000000000" pitchFamily="2" charset="0"/>
                  <a:cs typeface="Poppins Light" panose="02000000000000000000" pitchFamily="2" charset="0"/>
                </a:rPr>
                <a:t>India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12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Light" panose="02000000000000000000" pitchFamily="2" charset="0"/>
                  <a:ea typeface="Roboto Light" panose="02000000000000000000" pitchFamily="2" charset="0"/>
                  <a:cs typeface="Poppins Light" panose="02000000000000000000" pitchFamily="2" charset="0"/>
                </a:rPr>
                <a:t>Indonesia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12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Light" panose="02000000000000000000" pitchFamily="2" charset="0"/>
                  <a:ea typeface="Roboto Light" panose="02000000000000000000" pitchFamily="2" charset="0"/>
                  <a:cs typeface="Poppins Light" panose="02000000000000000000" pitchFamily="2" charset="0"/>
                </a:rPr>
                <a:t>Malaysia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12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Light" panose="02000000000000000000" pitchFamily="2" charset="0"/>
                  <a:ea typeface="Roboto Light" panose="02000000000000000000" pitchFamily="2" charset="0"/>
                  <a:cs typeface="Poppins Light" panose="02000000000000000000" pitchFamily="2" charset="0"/>
                </a:rPr>
                <a:t>Singapore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12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Light" panose="02000000000000000000" pitchFamily="2" charset="0"/>
                  <a:ea typeface="Roboto Light" panose="02000000000000000000" pitchFamily="2" charset="0"/>
                  <a:cs typeface="Poppins Light" panose="02000000000000000000" pitchFamily="2" charset="0"/>
                </a:rPr>
                <a:t>Vietnam</a:t>
              </a:r>
              <a:endParaRPr 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4581287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"/>
            <a:ext cx="10693400" cy="6015037"/>
          </a:xfrm>
          <a:prstGeom prst="rect">
            <a:avLst/>
          </a:prstGeom>
        </p:spPr>
      </p:pic>
      <p:sp>
        <p:nvSpPr>
          <p:cNvPr id="6" name="Cím 1"/>
          <p:cNvSpPr txBox="1">
            <a:spLocks/>
          </p:cNvSpPr>
          <p:nvPr/>
        </p:nvSpPr>
        <p:spPr>
          <a:xfrm>
            <a:off x="0" y="1352128"/>
            <a:ext cx="10693400" cy="1296540"/>
          </a:xfrm>
          <a:prstGeom prst="rect">
            <a:avLst/>
          </a:prstGeom>
        </p:spPr>
        <p:txBody>
          <a:bodyPr/>
          <a:lstStyle/>
          <a:p>
            <a:pPr lvl="0" algn="ctr" eaLnBrk="0" hangingPunct="0">
              <a:defRPr/>
            </a:pPr>
            <a:r>
              <a:rPr lang="en-US" sz="6000" b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Thin" panose="02000000000000000000" pitchFamily="2" charset="0"/>
                <a:cs typeface="Poppins SemiBold" panose="02000000000000000000" pitchFamily="2" charset="0"/>
              </a:rPr>
              <a:t>What drives loyalty?</a:t>
            </a:r>
            <a:endParaRPr lang="en-US" sz="6000" b="0" dirty="0">
              <a:solidFill>
                <a:schemeClr val="bg1"/>
              </a:solidFill>
              <a:latin typeface="Poppins SemiBold" panose="02000000000000000000" pitchFamily="2" charset="0"/>
              <a:ea typeface="Roboto Thin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882650" y="1855788"/>
            <a:ext cx="17780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035" y="5740874"/>
            <a:ext cx="864097" cy="17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27173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93"/>
            <a:ext cx="10694810" cy="6015831"/>
          </a:xfrm>
          <a:prstGeom prst="rect">
            <a:avLst/>
          </a:prstGeom>
        </p:spPr>
      </p:pic>
      <p:sp>
        <p:nvSpPr>
          <p:cNvPr id="4" name="Rectangle 1"/>
          <p:cNvSpPr/>
          <p:nvPr/>
        </p:nvSpPr>
        <p:spPr>
          <a:xfrm>
            <a:off x="3186460" y="3512368"/>
            <a:ext cx="73779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0" kern="0" dirty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Most companies just throw a loyalty card at their customers and </a:t>
            </a:r>
            <a:r>
              <a:rPr lang="en-US" sz="2800" b="0" kern="0" dirty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expect their loyalty </a:t>
            </a:r>
            <a:r>
              <a:rPr lang="en-US" sz="2800" b="0" kern="0" dirty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in exchange for </a:t>
            </a:r>
            <a:r>
              <a:rPr lang="en-US" sz="2800" b="0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some </a:t>
            </a:r>
            <a:r>
              <a:rPr lang="en-US" sz="2800" b="0" kern="0" dirty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discount coupons and cash-back vouchers.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188" y="200000"/>
            <a:ext cx="756084" cy="181196"/>
          </a:xfrm>
          <a:prstGeom prst="rect">
            <a:avLst/>
          </a:prstGeom>
        </p:spPr>
      </p:pic>
      <p:sp>
        <p:nvSpPr>
          <p:cNvPr id="7" name="Cím 1"/>
          <p:cNvSpPr txBox="1">
            <a:spLocks/>
          </p:cNvSpPr>
          <p:nvPr/>
        </p:nvSpPr>
        <p:spPr>
          <a:xfrm>
            <a:off x="405324" y="1712168"/>
            <a:ext cx="8577833" cy="1368152"/>
          </a:xfrm>
          <a:prstGeom prst="rect">
            <a:avLst/>
          </a:prstGeom>
        </p:spPr>
        <p:txBody>
          <a:bodyPr/>
          <a:lstStyle/>
          <a:p>
            <a:pPr lvl="0" eaLnBrk="0" hangingPunct="0">
              <a:defRPr/>
            </a:pPr>
            <a:r>
              <a:rPr lang="en-US" sz="4800" b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Thin" panose="02000000000000000000" pitchFamily="2" charset="0"/>
                <a:cs typeface="Poppins SemiBold" panose="02000000000000000000" pitchFamily="2" charset="0"/>
              </a:rPr>
              <a:t>Loyalty cards… </a:t>
            </a:r>
            <a:endParaRPr lang="hu-HU" sz="4800" b="0" dirty="0" smtClean="0">
              <a:solidFill>
                <a:schemeClr val="bg1"/>
              </a:solidFill>
              <a:latin typeface="Poppins SemiBold" panose="02000000000000000000" pitchFamily="2" charset="0"/>
              <a:ea typeface="Roboto Thin" panose="02000000000000000000" pitchFamily="2" charset="0"/>
              <a:cs typeface="Poppins SemiBold" panose="02000000000000000000" pitchFamily="2" charset="0"/>
            </a:endParaRPr>
          </a:p>
          <a:p>
            <a:pPr lvl="0" eaLnBrk="0" hangingPunct="0">
              <a:defRPr/>
            </a:pPr>
            <a:r>
              <a:rPr lang="en-US" sz="4400" b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Thin" panose="02000000000000000000" pitchFamily="2" charset="0"/>
                <a:cs typeface="Poppins Light" panose="02000000000000000000" pitchFamily="2" charset="0"/>
              </a:rPr>
              <a:t>Do they really drive loyalty?</a:t>
            </a:r>
            <a:endParaRPr lang="en-US" sz="4400" b="0" dirty="0">
              <a:solidFill>
                <a:schemeClr val="bg1"/>
              </a:solidFill>
              <a:latin typeface="Poppins Light" panose="02000000000000000000" pitchFamily="2" charset="0"/>
              <a:ea typeface="Roboto Thin" panose="02000000000000000000" pitchFamily="2" charset="0"/>
              <a:cs typeface="Poppins Light" panose="020000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24" y="3546278"/>
            <a:ext cx="2691142" cy="18702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5680457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ím 1"/>
          <p:cNvSpPr txBox="1">
            <a:spLocks/>
          </p:cNvSpPr>
          <p:nvPr/>
        </p:nvSpPr>
        <p:spPr>
          <a:xfrm>
            <a:off x="0" y="272008"/>
            <a:ext cx="10693400" cy="534764"/>
          </a:xfrm>
          <a:prstGeom prst="rect">
            <a:avLst/>
          </a:prstGeom>
        </p:spPr>
        <p:txBody>
          <a:bodyPr/>
          <a:lstStyle/>
          <a:p>
            <a:pPr lvl="0" algn="ctr" eaLnBrk="0" hangingPunct="0">
              <a:defRPr/>
            </a:pPr>
            <a:r>
              <a:rPr lang="en-US" sz="4000" b="0" kern="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Thin" pitchFamily="2" charset="0"/>
                <a:cs typeface="Poppins SemiBold" panose="02000000000000000000" pitchFamily="2" charset="0"/>
              </a:rPr>
              <a:t>The wow effect &amp; REWARDS</a:t>
            </a:r>
            <a:endParaRPr lang="en-US" sz="4000" b="0" kern="0" cap="all" dirty="0">
              <a:solidFill>
                <a:schemeClr val="tx1">
                  <a:lumMod val="75000"/>
                  <a:lumOff val="25000"/>
                </a:schemeClr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grpSp>
        <p:nvGrpSpPr>
          <p:cNvPr id="9" name="Csoportba foglalás 8"/>
          <p:cNvGrpSpPr/>
          <p:nvPr/>
        </p:nvGrpSpPr>
        <p:grpSpPr>
          <a:xfrm>
            <a:off x="1953818" y="1745500"/>
            <a:ext cx="3070620" cy="1543800"/>
            <a:chOff x="1953818" y="1745500"/>
            <a:chExt cx="3070620" cy="1543800"/>
          </a:xfrm>
        </p:grpSpPr>
        <p:sp>
          <p:nvSpPr>
            <p:cNvPr id="1094" name="Freeform 129"/>
            <p:cNvSpPr>
              <a:spLocks/>
            </p:cNvSpPr>
            <p:nvPr/>
          </p:nvSpPr>
          <p:spPr bwMode="auto">
            <a:xfrm>
              <a:off x="3879850" y="1819275"/>
              <a:ext cx="1144588" cy="1470025"/>
            </a:xfrm>
            <a:custGeom>
              <a:avLst/>
              <a:gdLst>
                <a:gd name="T0" fmla="*/ 67 w 305"/>
                <a:gd name="T1" fmla="*/ 391 h 391"/>
                <a:gd name="T2" fmla="*/ 305 w 305"/>
                <a:gd name="T3" fmla="*/ 63 h 391"/>
                <a:gd name="T4" fmla="*/ 284 w 305"/>
                <a:gd name="T5" fmla="*/ 0 h 391"/>
                <a:gd name="T6" fmla="*/ 0 w 305"/>
                <a:gd name="T7" fmla="*/ 391 h 391"/>
                <a:gd name="T8" fmla="*/ 67 w 305"/>
                <a:gd name="T9" fmla="*/ 39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91">
                  <a:moveTo>
                    <a:pt x="67" y="391"/>
                  </a:moveTo>
                  <a:cubicBezTo>
                    <a:pt x="69" y="239"/>
                    <a:pt x="168" y="111"/>
                    <a:pt x="305" y="63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113" y="58"/>
                    <a:pt x="2" y="211"/>
                    <a:pt x="0" y="391"/>
                  </a:cubicBezTo>
                  <a:lnTo>
                    <a:pt x="67" y="391"/>
                  </a:lnTo>
                  <a:close/>
                </a:path>
              </a:pathLst>
            </a:custGeom>
            <a:solidFill>
              <a:srgbClr val="F8952A"/>
            </a:solidFill>
            <a:ln/>
            <a:extLst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8" name="Line 133"/>
            <p:cNvSpPr>
              <a:spLocks noChangeShapeType="1"/>
            </p:cNvSpPr>
            <p:nvPr/>
          </p:nvSpPr>
          <p:spPr bwMode="auto">
            <a:xfrm flipH="1" flipV="1">
              <a:off x="3270250" y="2020888"/>
              <a:ext cx="736600" cy="361950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9" name="Line 134"/>
            <p:cNvSpPr>
              <a:spLocks noChangeShapeType="1"/>
            </p:cNvSpPr>
            <p:nvPr/>
          </p:nvSpPr>
          <p:spPr bwMode="auto">
            <a:xfrm flipH="1">
              <a:off x="3003550" y="2020888"/>
              <a:ext cx="266700" cy="0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1953818" y="1745500"/>
              <a:ext cx="89800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800" b="0" dirty="0" smtClean="0">
                  <a:solidFill>
                    <a:srgbClr val="EF9C22"/>
                  </a:solidFill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20%</a:t>
              </a:r>
              <a:endParaRPr lang="en-US" sz="2800" b="0" dirty="0">
                <a:solidFill>
                  <a:srgbClr val="EF9C22"/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endParaRPr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1953818" y="2206932"/>
              <a:ext cx="15443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chemeClr val="bg2">
                      <a:lumMod val="75000"/>
                    </a:schemeClr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REWARDS</a:t>
              </a:r>
              <a:endParaRPr lang="en-US" sz="1400" b="0" dirty="0">
                <a:solidFill>
                  <a:schemeClr val="bg2">
                    <a:lumMod val="75000"/>
                  </a:schemeClr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</p:grpSp>
      <p:grpSp>
        <p:nvGrpSpPr>
          <p:cNvPr id="7" name="Csoportba foglalás 6"/>
          <p:cNvGrpSpPr/>
          <p:nvPr/>
        </p:nvGrpSpPr>
        <p:grpSpPr>
          <a:xfrm>
            <a:off x="1953818" y="3193911"/>
            <a:ext cx="2564207" cy="1238389"/>
            <a:chOff x="1953818" y="3193911"/>
            <a:chExt cx="2564207" cy="1238389"/>
          </a:xfrm>
        </p:grpSpPr>
        <p:sp>
          <p:nvSpPr>
            <p:cNvPr id="1093" name="Freeform 128"/>
            <p:cNvSpPr>
              <a:spLocks/>
            </p:cNvSpPr>
            <p:nvPr/>
          </p:nvSpPr>
          <p:spPr bwMode="auto">
            <a:xfrm>
              <a:off x="3879850" y="3333750"/>
              <a:ext cx="638175" cy="1098550"/>
            </a:xfrm>
            <a:custGeom>
              <a:avLst/>
              <a:gdLst>
                <a:gd name="T0" fmla="*/ 67 w 170"/>
                <a:gd name="T1" fmla="*/ 0 h 292"/>
                <a:gd name="T2" fmla="*/ 0 w 170"/>
                <a:gd name="T3" fmla="*/ 0 h 292"/>
                <a:gd name="T4" fmla="*/ 124 w 170"/>
                <a:gd name="T5" fmla="*/ 292 h 292"/>
                <a:gd name="T6" fmla="*/ 170 w 170"/>
                <a:gd name="T7" fmla="*/ 243 h 292"/>
                <a:gd name="T8" fmla="*/ 67 w 170"/>
                <a:gd name="T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92">
                  <a:moveTo>
                    <a:pt x="6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15"/>
                    <a:pt x="42" y="211"/>
                    <a:pt x="124" y="292"/>
                  </a:cubicBezTo>
                  <a:cubicBezTo>
                    <a:pt x="170" y="243"/>
                    <a:pt x="170" y="243"/>
                    <a:pt x="170" y="243"/>
                  </a:cubicBezTo>
                  <a:cubicBezTo>
                    <a:pt x="108" y="181"/>
                    <a:pt x="69" y="95"/>
                    <a:pt x="67" y="0"/>
                  </a:cubicBezTo>
                  <a:close/>
                </a:path>
              </a:pathLst>
            </a:custGeom>
            <a:solidFill>
              <a:srgbClr val="30AD45"/>
            </a:solidFill>
            <a:ln/>
            <a:extLst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100" name="Line 135"/>
            <p:cNvSpPr>
              <a:spLocks noChangeShapeType="1"/>
            </p:cNvSpPr>
            <p:nvPr/>
          </p:nvSpPr>
          <p:spPr bwMode="auto">
            <a:xfrm flipH="1">
              <a:off x="3003550" y="3517900"/>
              <a:ext cx="815975" cy="0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8" name="TextBox 1087"/>
            <p:cNvSpPr txBox="1"/>
            <p:nvPr/>
          </p:nvSpPr>
          <p:spPr>
            <a:xfrm>
              <a:off x="1953818" y="3193911"/>
              <a:ext cx="81144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800" b="0" dirty="0" smtClean="0">
                  <a:solidFill>
                    <a:srgbClr val="EF9C22"/>
                  </a:solidFill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13%</a:t>
              </a:r>
              <a:endParaRPr lang="en-US" sz="2800" b="0" dirty="0">
                <a:solidFill>
                  <a:srgbClr val="EF9C22"/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953818" y="3656384"/>
              <a:ext cx="16945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chemeClr val="bg2">
                      <a:lumMod val="75000"/>
                    </a:schemeClr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EXCLUSIV</a:t>
              </a:r>
              <a:r>
                <a:rPr lang="hu-HU" sz="1400" b="0" dirty="0" smtClean="0">
                  <a:solidFill>
                    <a:schemeClr val="bg2">
                      <a:lumMod val="75000"/>
                    </a:schemeClr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ENESS</a:t>
              </a:r>
              <a:endParaRPr lang="en-US" sz="1400" b="0" dirty="0">
                <a:solidFill>
                  <a:schemeClr val="bg2">
                    <a:lumMod val="75000"/>
                  </a:schemeClr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</p:grpSp>
      <p:grpSp>
        <p:nvGrpSpPr>
          <p:cNvPr id="6" name="Csoportba foglalás 5"/>
          <p:cNvGrpSpPr/>
          <p:nvPr/>
        </p:nvGrpSpPr>
        <p:grpSpPr>
          <a:xfrm>
            <a:off x="1953818" y="4276725"/>
            <a:ext cx="3477020" cy="1055588"/>
            <a:chOff x="1953818" y="4276725"/>
            <a:chExt cx="3477020" cy="1055588"/>
          </a:xfrm>
        </p:grpSpPr>
        <p:sp>
          <p:nvSpPr>
            <p:cNvPr id="1092" name="Freeform 127"/>
            <p:cNvSpPr>
              <a:spLocks/>
            </p:cNvSpPr>
            <p:nvPr/>
          </p:nvSpPr>
          <p:spPr bwMode="auto">
            <a:xfrm>
              <a:off x="4375150" y="4276725"/>
              <a:ext cx="1055688" cy="614362"/>
            </a:xfrm>
            <a:custGeom>
              <a:avLst/>
              <a:gdLst>
                <a:gd name="T0" fmla="*/ 47 w 281"/>
                <a:gd name="T1" fmla="*/ 0 h 163"/>
                <a:gd name="T2" fmla="*/ 0 w 281"/>
                <a:gd name="T3" fmla="*/ 49 h 163"/>
                <a:gd name="T4" fmla="*/ 281 w 281"/>
                <a:gd name="T5" fmla="*/ 163 h 163"/>
                <a:gd name="T6" fmla="*/ 281 w 281"/>
                <a:gd name="T7" fmla="*/ 95 h 163"/>
                <a:gd name="T8" fmla="*/ 47 w 281"/>
                <a:gd name="T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163">
                  <a:moveTo>
                    <a:pt x="47" y="0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78" y="122"/>
                    <a:pt x="175" y="161"/>
                    <a:pt x="281" y="163"/>
                  </a:cubicBezTo>
                  <a:cubicBezTo>
                    <a:pt x="281" y="95"/>
                    <a:pt x="281" y="95"/>
                    <a:pt x="281" y="95"/>
                  </a:cubicBezTo>
                  <a:cubicBezTo>
                    <a:pt x="191" y="93"/>
                    <a:pt x="109" y="58"/>
                    <a:pt x="47" y="0"/>
                  </a:cubicBezTo>
                  <a:close/>
                </a:path>
              </a:pathLst>
            </a:custGeom>
            <a:solidFill>
              <a:srgbClr val="00B0F0"/>
            </a:solidFill>
            <a:ln/>
            <a:extLst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1" name="Line 136"/>
            <p:cNvSpPr>
              <a:spLocks noChangeShapeType="1"/>
            </p:cNvSpPr>
            <p:nvPr/>
          </p:nvSpPr>
          <p:spPr bwMode="auto">
            <a:xfrm flipH="1">
              <a:off x="4276725" y="4586288"/>
              <a:ext cx="173038" cy="217487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2" name="Line 137"/>
            <p:cNvSpPr>
              <a:spLocks noChangeShapeType="1"/>
            </p:cNvSpPr>
            <p:nvPr/>
          </p:nvSpPr>
          <p:spPr bwMode="auto">
            <a:xfrm flipH="1">
              <a:off x="3003550" y="4803775"/>
              <a:ext cx="1273175" cy="0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1953818" y="4529862"/>
              <a:ext cx="8034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800" b="0" dirty="0" smtClean="0">
                  <a:solidFill>
                    <a:srgbClr val="EF9C22"/>
                  </a:solidFill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12%</a:t>
              </a:r>
              <a:endParaRPr lang="en-US" sz="2800" b="0" dirty="0">
                <a:solidFill>
                  <a:srgbClr val="EF9C22"/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1953818" y="5024536"/>
              <a:ext cx="18245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0" dirty="0" smtClean="0">
                  <a:solidFill>
                    <a:schemeClr val="bg2">
                      <a:lumMod val="75000"/>
                    </a:schemeClr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PERSONALIZ</a:t>
              </a:r>
              <a:r>
                <a:rPr lang="hu-HU" sz="1400" b="0" dirty="0" smtClean="0">
                  <a:solidFill>
                    <a:schemeClr val="bg2">
                      <a:lumMod val="75000"/>
                    </a:schemeClr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ATION</a:t>
              </a:r>
              <a:endParaRPr lang="en-US" sz="1400" b="0" dirty="0">
                <a:solidFill>
                  <a:schemeClr val="bg2">
                    <a:lumMod val="75000"/>
                  </a:schemeClr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</p:grpSp>
      <p:grpSp>
        <p:nvGrpSpPr>
          <p:cNvPr id="3" name="Csoportba foglalás 2"/>
          <p:cNvGrpSpPr/>
          <p:nvPr/>
        </p:nvGrpSpPr>
        <p:grpSpPr>
          <a:xfrm>
            <a:off x="5058668" y="1568152"/>
            <a:ext cx="5634732" cy="2125662"/>
            <a:chOff x="5058668" y="1568152"/>
            <a:chExt cx="5634732" cy="2125662"/>
          </a:xfrm>
        </p:grpSpPr>
        <p:sp>
          <p:nvSpPr>
            <p:cNvPr id="1096" name="Freeform 131"/>
            <p:cNvSpPr>
              <a:spLocks/>
            </p:cNvSpPr>
            <p:nvPr/>
          </p:nvSpPr>
          <p:spPr bwMode="auto">
            <a:xfrm>
              <a:off x="5058668" y="1568152"/>
              <a:ext cx="2065338" cy="2125662"/>
            </a:xfrm>
            <a:custGeom>
              <a:avLst/>
              <a:gdLst>
                <a:gd name="T0" fmla="*/ 459 w 550"/>
                <a:gd name="T1" fmla="*/ 361 h 565"/>
                <a:gd name="T2" fmla="*/ 21 w 550"/>
                <a:gd name="T3" fmla="*/ 132 h 565"/>
                <a:gd name="T4" fmla="*/ 0 w 550"/>
                <a:gd name="T5" fmla="*/ 67 h 565"/>
                <a:gd name="T6" fmla="*/ 523 w 550"/>
                <a:gd name="T7" fmla="*/ 340 h 565"/>
                <a:gd name="T8" fmla="*/ 532 w 550"/>
                <a:gd name="T9" fmla="*/ 565 h 565"/>
                <a:gd name="T10" fmla="*/ 467 w 550"/>
                <a:gd name="T11" fmla="*/ 549 h 565"/>
                <a:gd name="T12" fmla="*/ 459 w 550"/>
                <a:gd name="T13" fmla="*/ 361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0" h="565">
                  <a:moveTo>
                    <a:pt x="459" y="361"/>
                  </a:moveTo>
                  <a:cubicBezTo>
                    <a:pt x="400" y="177"/>
                    <a:pt x="204" y="76"/>
                    <a:pt x="21" y="132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19" y="0"/>
                    <a:pt x="452" y="121"/>
                    <a:pt x="523" y="340"/>
                  </a:cubicBezTo>
                  <a:cubicBezTo>
                    <a:pt x="547" y="417"/>
                    <a:pt x="550" y="487"/>
                    <a:pt x="532" y="565"/>
                  </a:cubicBezTo>
                  <a:cubicBezTo>
                    <a:pt x="467" y="549"/>
                    <a:pt x="467" y="549"/>
                    <a:pt x="467" y="549"/>
                  </a:cubicBezTo>
                  <a:cubicBezTo>
                    <a:pt x="481" y="488"/>
                    <a:pt x="479" y="424"/>
                    <a:pt x="459" y="361"/>
                  </a:cubicBezTo>
                  <a:close/>
                </a:path>
              </a:pathLst>
            </a:custGeom>
            <a:ln>
              <a:solidFill>
                <a:schemeClr val="bg1">
                  <a:lumMod val="65000"/>
                </a:schemeClr>
              </a:solidFill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6" name="Line 138"/>
            <p:cNvSpPr>
              <a:spLocks noChangeShapeType="1"/>
            </p:cNvSpPr>
            <p:nvPr/>
          </p:nvSpPr>
          <p:spPr bwMode="auto">
            <a:xfrm flipV="1">
              <a:off x="6808788" y="2020888"/>
              <a:ext cx="277813" cy="180975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7" name="Line 139"/>
            <p:cNvSpPr>
              <a:spLocks noChangeShapeType="1"/>
            </p:cNvSpPr>
            <p:nvPr/>
          </p:nvSpPr>
          <p:spPr bwMode="auto">
            <a:xfrm>
              <a:off x="7086600" y="2020888"/>
              <a:ext cx="684213" cy="0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7844724" y="1822444"/>
              <a:ext cx="6511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1800" b="0" dirty="0" smtClean="0">
                  <a:solidFill>
                    <a:srgbClr val="A1A1A1"/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34%</a:t>
              </a:r>
              <a:endParaRPr lang="en-US" sz="1800" b="0" dirty="0">
                <a:solidFill>
                  <a:srgbClr val="A1A1A1"/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7844724" y="2076667"/>
              <a:ext cx="284867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0" dirty="0" smtClean="0">
                  <a:solidFill>
                    <a:srgbClr val="999999"/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CUSTOMER</a:t>
              </a:r>
              <a:r>
                <a:rPr lang="hu-HU" sz="1400" b="0" dirty="0">
                  <a:solidFill>
                    <a:srgbClr val="999999"/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 </a:t>
              </a:r>
              <a:r>
                <a:rPr lang="en-US" sz="1400" b="0" dirty="0" smtClean="0">
                  <a:solidFill>
                    <a:srgbClr val="999999"/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SUPPORT</a:t>
              </a:r>
              <a:endParaRPr lang="en-US" sz="1400" b="0" dirty="0">
                <a:solidFill>
                  <a:srgbClr val="999999"/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</p:grpSp>
      <p:grpSp>
        <p:nvGrpSpPr>
          <p:cNvPr id="5" name="Csoportba foglalás 4"/>
          <p:cNvGrpSpPr/>
          <p:nvPr/>
        </p:nvGrpSpPr>
        <p:grpSpPr>
          <a:xfrm>
            <a:off x="5468338" y="4389609"/>
            <a:ext cx="3152561" cy="877500"/>
            <a:chOff x="5468338" y="4389609"/>
            <a:chExt cx="3152561" cy="877500"/>
          </a:xfrm>
        </p:grpSpPr>
        <p:sp>
          <p:nvSpPr>
            <p:cNvPr id="1095" name="Freeform 130"/>
            <p:cNvSpPr>
              <a:spLocks/>
            </p:cNvSpPr>
            <p:nvPr/>
          </p:nvSpPr>
          <p:spPr bwMode="auto">
            <a:xfrm>
              <a:off x="5468338" y="4389609"/>
              <a:ext cx="911336" cy="490911"/>
            </a:xfrm>
            <a:custGeom>
              <a:avLst/>
              <a:gdLst>
                <a:gd name="T0" fmla="*/ 104 w 260"/>
                <a:gd name="T1" fmla="*/ 61 h 145"/>
                <a:gd name="T2" fmla="*/ 217 w 260"/>
                <a:gd name="T3" fmla="*/ 0 h 145"/>
                <a:gd name="T4" fmla="*/ 260 w 260"/>
                <a:gd name="T5" fmla="*/ 51 h 145"/>
                <a:gd name="T6" fmla="*/ 125 w 260"/>
                <a:gd name="T7" fmla="*/ 125 h 145"/>
                <a:gd name="T8" fmla="*/ 125 w 260"/>
                <a:gd name="T9" fmla="*/ 125 h 145"/>
                <a:gd name="T10" fmla="*/ 0 w 260"/>
                <a:gd name="T11" fmla="*/ 145 h 145"/>
                <a:gd name="T12" fmla="*/ 0 w 260"/>
                <a:gd name="T13" fmla="*/ 78 h 145"/>
                <a:gd name="T14" fmla="*/ 104 w 260"/>
                <a:gd name="T15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" h="145">
                  <a:moveTo>
                    <a:pt x="104" y="61"/>
                  </a:moveTo>
                  <a:cubicBezTo>
                    <a:pt x="146" y="47"/>
                    <a:pt x="184" y="26"/>
                    <a:pt x="217" y="0"/>
                  </a:cubicBezTo>
                  <a:cubicBezTo>
                    <a:pt x="260" y="51"/>
                    <a:pt x="260" y="51"/>
                    <a:pt x="260" y="51"/>
                  </a:cubicBezTo>
                  <a:cubicBezTo>
                    <a:pt x="218" y="85"/>
                    <a:pt x="173" y="110"/>
                    <a:pt x="125" y="125"/>
                  </a:cubicBezTo>
                  <a:cubicBezTo>
                    <a:pt x="125" y="125"/>
                    <a:pt x="125" y="125"/>
                    <a:pt x="125" y="125"/>
                  </a:cubicBezTo>
                  <a:cubicBezTo>
                    <a:pt x="86" y="138"/>
                    <a:pt x="44" y="145"/>
                    <a:pt x="0" y="145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5" y="78"/>
                    <a:pt x="69" y="72"/>
                    <a:pt x="104" y="61"/>
                  </a:cubicBezTo>
                  <a:close/>
                </a:path>
              </a:pathLst>
            </a:custGeom>
            <a:ln>
              <a:solidFill>
                <a:schemeClr val="bg1">
                  <a:lumMod val="65000"/>
                </a:schemeClr>
              </a:solidFill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8" name="Line 140"/>
            <p:cNvSpPr>
              <a:spLocks noChangeShapeType="1"/>
            </p:cNvSpPr>
            <p:nvPr/>
          </p:nvSpPr>
          <p:spPr bwMode="auto">
            <a:xfrm>
              <a:off x="6124575" y="4803775"/>
              <a:ext cx="131763" cy="131762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9" name="Line 141"/>
            <p:cNvSpPr>
              <a:spLocks noChangeShapeType="1"/>
            </p:cNvSpPr>
            <p:nvPr/>
          </p:nvSpPr>
          <p:spPr bwMode="auto">
            <a:xfrm>
              <a:off x="6256338" y="4935781"/>
              <a:ext cx="1514475" cy="0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7844724" y="4686022"/>
              <a:ext cx="5373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1800" b="0" dirty="0" smtClean="0">
                  <a:solidFill>
                    <a:srgbClr val="A1A1A1"/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11%</a:t>
              </a:r>
              <a:endParaRPr lang="en-US" sz="1800" b="0" dirty="0">
                <a:solidFill>
                  <a:srgbClr val="A1A1A1"/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7844724" y="4959332"/>
              <a:ext cx="7761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0" dirty="0" smtClean="0">
                  <a:solidFill>
                    <a:srgbClr val="999999"/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OTHER</a:t>
              </a:r>
              <a:endParaRPr lang="en-US" sz="1400" b="0" dirty="0">
                <a:solidFill>
                  <a:srgbClr val="999999"/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</p:grpSp>
      <p:sp>
        <p:nvSpPr>
          <p:cNvPr id="40" name="Cím 1"/>
          <p:cNvSpPr txBox="1">
            <a:spLocks/>
          </p:cNvSpPr>
          <p:nvPr/>
        </p:nvSpPr>
        <p:spPr>
          <a:xfrm>
            <a:off x="9072259" y="5542528"/>
            <a:ext cx="1834096" cy="692674"/>
          </a:xfrm>
          <a:prstGeom prst="rect">
            <a:avLst/>
          </a:prstGeom>
        </p:spPr>
        <p:txBody>
          <a:bodyPr/>
          <a:lstStyle/>
          <a:p>
            <a:pPr lvl="0" eaLnBrk="0" hangingPunct="0">
              <a:defRPr/>
            </a:pPr>
            <a:r>
              <a:rPr lang="hu-HU" sz="1200" b="0" i="1" kern="0" dirty="0" err="1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Source</a:t>
            </a:r>
            <a:r>
              <a:rPr lang="hu-HU" sz="1200" b="0" i="1" kern="0" dirty="0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: </a:t>
            </a:r>
            <a:r>
              <a:rPr lang="hu-HU" sz="1200" b="0" i="1" kern="0" dirty="0" err="1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e-marketer</a:t>
            </a:r>
            <a:endParaRPr kumimoji="0" lang="en-US" sz="1200" b="0" i="1" u="none" strike="noStrike" kern="0" spc="0" normalizeH="0" baseline="0" dirty="0">
              <a:ln>
                <a:noFill/>
              </a:ln>
              <a:effectLst/>
              <a:uLnTx/>
              <a:uFillTx/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" name="AutoShape 2" descr="Image result for zappos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5150" name="Picture 30" descr="http://www.twilek.hu/wp-content/uploads/2010/09/logo_livejasm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5667" y="8556950"/>
            <a:ext cx="337043" cy="70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Csoportba foglalás 3"/>
          <p:cNvGrpSpPr/>
          <p:nvPr/>
        </p:nvGrpSpPr>
        <p:grpSpPr>
          <a:xfrm>
            <a:off x="6221849" y="3512368"/>
            <a:ext cx="2900789" cy="800670"/>
            <a:chOff x="6221849" y="3512368"/>
            <a:chExt cx="2900789" cy="800670"/>
          </a:xfrm>
        </p:grpSpPr>
        <p:sp>
          <p:nvSpPr>
            <p:cNvPr id="1110" name="Line 142"/>
            <p:cNvSpPr>
              <a:spLocks noChangeShapeType="1"/>
            </p:cNvSpPr>
            <p:nvPr/>
          </p:nvSpPr>
          <p:spPr bwMode="auto">
            <a:xfrm>
              <a:off x="7394575" y="3687763"/>
              <a:ext cx="376238" cy="0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1" name="Line 143"/>
            <p:cNvSpPr>
              <a:spLocks noChangeShapeType="1"/>
            </p:cNvSpPr>
            <p:nvPr/>
          </p:nvSpPr>
          <p:spPr bwMode="auto">
            <a:xfrm flipH="1">
              <a:off x="7086600" y="3687763"/>
              <a:ext cx="307975" cy="77787"/>
            </a:xfrm>
            <a:prstGeom prst="line">
              <a:avLst/>
            </a:prstGeom>
            <a:noFill/>
            <a:ln w="7938" cap="flat">
              <a:solidFill>
                <a:srgbClr val="BCBCB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7844724" y="3512368"/>
              <a:ext cx="6126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1800" b="0" dirty="0" smtClean="0">
                  <a:solidFill>
                    <a:srgbClr val="A1A1A1"/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10%</a:t>
              </a:r>
              <a:endParaRPr lang="en-US" sz="1800" b="0" dirty="0">
                <a:solidFill>
                  <a:srgbClr val="A1A1A1"/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7844724" y="3787515"/>
              <a:ext cx="127791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0" dirty="0" smtClean="0">
                  <a:solidFill>
                    <a:srgbClr val="999999"/>
                  </a:solidFill>
                  <a:latin typeface="Poppins SemiBold" panose="02000000000000000000" pitchFamily="2" charset="0"/>
                  <a:ea typeface="Roboto regular" panose="02000000000000000000" pitchFamily="2" charset="0"/>
                  <a:cs typeface="Poppins SemiBold" panose="02000000000000000000" pitchFamily="2" charset="0"/>
                </a:rPr>
                <a:t>FAMILIARITY</a:t>
              </a:r>
              <a:endParaRPr lang="en-US" sz="1400" b="0" dirty="0">
                <a:solidFill>
                  <a:srgbClr val="999999"/>
                </a:solidFill>
                <a:latin typeface="Poppins SemiBold" panose="02000000000000000000" pitchFamily="2" charset="0"/>
                <a:ea typeface="Roboto regular" panose="02000000000000000000" pitchFamily="2" charset="0"/>
                <a:cs typeface="Poppins SemiBold" panose="02000000000000000000" pitchFamily="2" charset="0"/>
              </a:endParaRPr>
            </a:p>
          </p:txBody>
        </p:sp>
        <p:sp>
          <p:nvSpPr>
            <p:cNvPr id="60" name="Freeform 130"/>
            <p:cNvSpPr>
              <a:spLocks/>
            </p:cNvSpPr>
            <p:nvPr/>
          </p:nvSpPr>
          <p:spPr bwMode="auto">
            <a:xfrm rot="19516630">
              <a:off x="6221849" y="3851280"/>
              <a:ext cx="889721" cy="461758"/>
            </a:xfrm>
            <a:custGeom>
              <a:avLst/>
              <a:gdLst>
                <a:gd name="T0" fmla="*/ 104 w 260"/>
                <a:gd name="T1" fmla="*/ 61 h 145"/>
                <a:gd name="T2" fmla="*/ 217 w 260"/>
                <a:gd name="T3" fmla="*/ 0 h 145"/>
                <a:gd name="T4" fmla="*/ 260 w 260"/>
                <a:gd name="T5" fmla="*/ 51 h 145"/>
                <a:gd name="T6" fmla="*/ 125 w 260"/>
                <a:gd name="T7" fmla="*/ 125 h 145"/>
                <a:gd name="T8" fmla="*/ 125 w 260"/>
                <a:gd name="T9" fmla="*/ 125 h 145"/>
                <a:gd name="T10" fmla="*/ 0 w 260"/>
                <a:gd name="T11" fmla="*/ 145 h 145"/>
                <a:gd name="T12" fmla="*/ 0 w 260"/>
                <a:gd name="T13" fmla="*/ 78 h 145"/>
                <a:gd name="T14" fmla="*/ 104 w 260"/>
                <a:gd name="T15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" h="145">
                  <a:moveTo>
                    <a:pt x="104" y="61"/>
                  </a:moveTo>
                  <a:cubicBezTo>
                    <a:pt x="146" y="47"/>
                    <a:pt x="184" y="26"/>
                    <a:pt x="217" y="0"/>
                  </a:cubicBezTo>
                  <a:cubicBezTo>
                    <a:pt x="260" y="51"/>
                    <a:pt x="260" y="51"/>
                    <a:pt x="260" y="51"/>
                  </a:cubicBezTo>
                  <a:cubicBezTo>
                    <a:pt x="218" y="85"/>
                    <a:pt x="173" y="110"/>
                    <a:pt x="125" y="125"/>
                  </a:cubicBezTo>
                  <a:cubicBezTo>
                    <a:pt x="125" y="125"/>
                    <a:pt x="125" y="125"/>
                    <a:pt x="125" y="125"/>
                  </a:cubicBezTo>
                  <a:cubicBezTo>
                    <a:pt x="86" y="138"/>
                    <a:pt x="44" y="145"/>
                    <a:pt x="0" y="145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5" y="78"/>
                    <a:pt x="69" y="72"/>
                    <a:pt x="104" y="61"/>
                  </a:cubicBezTo>
                  <a:close/>
                </a:path>
              </a:pathLst>
            </a:custGeom>
            <a:ln>
              <a:solidFill>
                <a:schemeClr val="bg1">
                  <a:lumMod val="65000"/>
                </a:schemeClr>
              </a:solidFill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9069221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ím 1"/>
          <p:cNvSpPr txBox="1">
            <a:spLocks/>
          </p:cNvSpPr>
          <p:nvPr/>
        </p:nvSpPr>
        <p:spPr>
          <a:xfrm>
            <a:off x="8918" y="377397"/>
            <a:ext cx="10693400" cy="534764"/>
          </a:xfrm>
          <a:prstGeom prst="rect">
            <a:avLst/>
          </a:prstGeom>
        </p:spPr>
        <p:txBody>
          <a:bodyPr/>
          <a:lstStyle/>
          <a:p>
            <a:pPr lvl="0" algn="ctr" eaLnBrk="0" hangingPunct="0">
              <a:defRPr/>
            </a:pPr>
            <a:r>
              <a:rPr lang="en-US" sz="4000" b="0" kern="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Thin" panose="020B0604020202020204" charset="0"/>
                <a:cs typeface="Poppins SemiBold" panose="02000000000000000000" pitchFamily="2" charset="0"/>
              </a:rPr>
              <a:t>Social</a:t>
            </a:r>
            <a:r>
              <a:rPr lang="hu-HU" sz="4000" b="0" kern="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Thin" panose="020B0604020202020204" charset="0"/>
                <a:cs typeface="Poppins SemiBold" panose="02000000000000000000" pitchFamily="2" charset="0"/>
              </a:rPr>
              <a:t> referrals</a:t>
            </a:r>
            <a:endParaRPr lang="en-US" sz="4000" b="0" kern="0" cap="all" dirty="0">
              <a:solidFill>
                <a:schemeClr val="tx1">
                  <a:lumMod val="75000"/>
                  <a:lumOff val="25000"/>
                </a:schemeClr>
              </a:solidFill>
              <a:latin typeface="Poppins SemiBold" panose="02000000000000000000" pitchFamily="2" charset="0"/>
              <a:ea typeface="Roboto Thin" panose="020B0604020202020204" charset="0"/>
              <a:cs typeface="Poppins SemiBold" panose="02000000000000000000" pitchFamily="2" charset="0"/>
            </a:endParaRPr>
          </a:p>
        </p:txBody>
      </p:sp>
      <p:sp>
        <p:nvSpPr>
          <p:cNvPr id="39" name="Cím 1"/>
          <p:cNvSpPr txBox="1">
            <a:spLocks/>
          </p:cNvSpPr>
          <p:nvPr/>
        </p:nvSpPr>
        <p:spPr>
          <a:xfrm>
            <a:off x="-12166" y="1863537"/>
            <a:ext cx="10693400" cy="534764"/>
          </a:xfrm>
          <a:prstGeom prst="rect">
            <a:avLst/>
          </a:prstGeom>
        </p:spPr>
        <p:txBody>
          <a:bodyPr/>
          <a:lstStyle/>
          <a:p>
            <a:pPr lvl="0" algn="ctr" eaLnBrk="0" hangingPunct="0">
              <a:defRPr/>
            </a:pPr>
            <a:r>
              <a:rPr lang="en-US" sz="1400" b="0" kern="0" cap="all" dirty="0">
                <a:solidFill>
                  <a:schemeClr val="bg2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Conversion Rates</a:t>
            </a:r>
          </a:p>
        </p:txBody>
      </p:sp>
      <p:grpSp>
        <p:nvGrpSpPr>
          <p:cNvPr id="3" name="Csoportba foglalás 2"/>
          <p:cNvGrpSpPr/>
          <p:nvPr/>
        </p:nvGrpSpPr>
        <p:grpSpPr>
          <a:xfrm>
            <a:off x="753423" y="2504256"/>
            <a:ext cx="3384376" cy="3167120"/>
            <a:chOff x="753423" y="2504256"/>
            <a:chExt cx="3384376" cy="3167120"/>
          </a:xfrm>
        </p:grpSpPr>
        <p:sp>
          <p:nvSpPr>
            <p:cNvPr id="2" name="TextBox 1"/>
            <p:cNvSpPr txBox="1"/>
            <p:nvPr/>
          </p:nvSpPr>
          <p:spPr>
            <a:xfrm>
              <a:off x="1018557" y="5394377"/>
              <a:ext cx="139012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0" dirty="0" smtClean="0">
                  <a:solidFill>
                    <a:schemeClr val="bg2">
                      <a:lumMod val="75000"/>
                    </a:schemeClr>
                  </a:solidFill>
                  <a:latin typeface="Roboto Light" panose="02000000000000000000" pitchFamily="2" charset="0"/>
                  <a:ea typeface="Roboto Light" panose="02000000000000000000" pitchFamily="2" charset="0"/>
                </a:rPr>
                <a:t>Recommendation</a:t>
              </a:r>
              <a:endParaRPr lang="en-US" sz="1200" b="0" dirty="0">
                <a:solidFill>
                  <a:schemeClr val="bg2">
                    <a:lumMod val="7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487691" y="5394376"/>
              <a:ext cx="115768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0" dirty="0">
                  <a:solidFill>
                    <a:schemeClr val="bg2">
                      <a:lumMod val="75000"/>
                    </a:schemeClr>
                  </a:solidFill>
                  <a:latin typeface="Roboto Light" panose="02000000000000000000" pitchFamily="2" charset="0"/>
                  <a:ea typeface="Roboto Light" panose="02000000000000000000" pitchFamily="2" charset="0"/>
                </a:rPr>
                <a:t>Newspaper ad</a:t>
              </a:r>
            </a:p>
          </p:txBody>
        </p:sp>
        <p:sp>
          <p:nvSpPr>
            <p:cNvPr id="5" name="Rectangle 4"/>
            <p:cNvSpPr/>
            <p:nvPr/>
          </p:nvSpPr>
          <p:spPr bwMode="auto">
            <a:xfrm>
              <a:off x="1545511" y="3261446"/>
              <a:ext cx="336216" cy="1936064"/>
            </a:xfrm>
            <a:prstGeom prst="rect">
              <a:avLst/>
            </a:prstGeom>
            <a:solidFill>
              <a:srgbClr val="F194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1042988"/>
              <a:endParaRPr lang="en-US" sz="2100"/>
            </a:p>
          </p:txBody>
        </p:sp>
        <p:sp>
          <p:nvSpPr>
            <p:cNvPr id="50" name="Rectangle 49"/>
            <p:cNvSpPr/>
            <p:nvPr/>
          </p:nvSpPr>
          <p:spPr bwMode="auto">
            <a:xfrm>
              <a:off x="2898428" y="4730048"/>
              <a:ext cx="336216" cy="46746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1042988"/>
              <a:endParaRPr lang="en-US" sz="2100" b="0"/>
            </a:p>
          </p:txBody>
        </p:sp>
        <p:cxnSp>
          <p:nvCxnSpPr>
            <p:cNvPr id="7" name="Straight Connector 6"/>
            <p:cNvCxnSpPr/>
            <p:nvPr/>
          </p:nvCxnSpPr>
          <p:spPr bwMode="auto">
            <a:xfrm>
              <a:off x="753423" y="5197510"/>
              <a:ext cx="3384376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53" name="TextBox 52"/>
            <p:cNvSpPr txBox="1"/>
            <p:nvPr/>
          </p:nvSpPr>
          <p:spPr>
            <a:xfrm>
              <a:off x="2006629" y="2504256"/>
              <a:ext cx="105990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0" dirty="0" smtClean="0">
                  <a:solidFill>
                    <a:srgbClr val="EF9C22"/>
                  </a:solidFill>
                  <a:latin typeface="Roboto Medium" panose="02000000000000000000" pitchFamily="2" charset="0"/>
                  <a:ea typeface="Roboto Medium" panose="02000000000000000000" pitchFamily="2" charset="0"/>
                </a:rPr>
                <a:t>400</a:t>
              </a:r>
              <a:r>
                <a:rPr lang="hu-HU" sz="2800" b="0" dirty="0" smtClean="0">
                  <a:solidFill>
                    <a:srgbClr val="EF9C22"/>
                  </a:solidFill>
                  <a:latin typeface="Roboto Medium" panose="02000000000000000000" pitchFamily="2" charset="0"/>
                  <a:ea typeface="Roboto Medium" panose="02000000000000000000" pitchFamily="2" charset="0"/>
                </a:rPr>
                <a:t>%</a:t>
              </a:r>
              <a:endParaRPr lang="en-US" sz="2800" b="0" dirty="0">
                <a:solidFill>
                  <a:srgbClr val="EF9C22"/>
                </a:solidFill>
                <a:latin typeface="Roboto Medium" panose="02000000000000000000" pitchFamily="2" charset="0"/>
                <a:ea typeface="Roboto Medium" panose="02000000000000000000" pitchFamily="2" charset="0"/>
              </a:endParaRPr>
            </a:p>
          </p:txBody>
        </p:sp>
      </p:grpSp>
      <p:grpSp>
        <p:nvGrpSpPr>
          <p:cNvPr id="4" name="Csoportba foglalás 3"/>
          <p:cNvGrpSpPr/>
          <p:nvPr/>
        </p:nvGrpSpPr>
        <p:grpSpPr>
          <a:xfrm>
            <a:off x="5850756" y="2504256"/>
            <a:ext cx="3384376" cy="3259451"/>
            <a:chOff x="5850756" y="2504256"/>
            <a:chExt cx="3384376" cy="3259451"/>
          </a:xfrm>
        </p:grpSpPr>
        <p:sp>
          <p:nvSpPr>
            <p:cNvPr id="54" name="TextBox 53"/>
            <p:cNvSpPr txBox="1"/>
            <p:nvPr/>
          </p:nvSpPr>
          <p:spPr>
            <a:xfrm>
              <a:off x="5935407" y="5302042"/>
              <a:ext cx="17510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0" dirty="0">
                  <a:solidFill>
                    <a:schemeClr val="bg2">
                      <a:lumMod val="75000"/>
                    </a:schemeClr>
                  </a:solidFill>
                  <a:latin typeface="Roboto Light" panose="02000000000000000000" pitchFamily="2" charset="0"/>
                  <a:ea typeface="Roboto Light" panose="02000000000000000000" pitchFamily="2" charset="0"/>
                </a:rPr>
                <a:t>Online Reviews and Recommendations 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824423" y="5393830"/>
              <a:ext cx="12666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0" dirty="0">
                  <a:solidFill>
                    <a:schemeClr val="bg2">
                      <a:lumMod val="75000"/>
                    </a:schemeClr>
                  </a:solidFill>
                  <a:latin typeface="Roboto Light" panose="02000000000000000000" pitchFamily="2" charset="0"/>
                  <a:ea typeface="Roboto Light" panose="02000000000000000000" pitchFamily="2" charset="0"/>
                </a:rPr>
                <a:t>Social Media Ad</a:t>
              </a:r>
            </a:p>
          </p:txBody>
        </p:sp>
        <p:sp>
          <p:nvSpPr>
            <p:cNvPr id="56" name="Rectangle 55"/>
            <p:cNvSpPr/>
            <p:nvPr/>
          </p:nvSpPr>
          <p:spPr bwMode="auto">
            <a:xfrm>
              <a:off x="6642844" y="3721936"/>
              <a:ext cx="336216" cy="1482170"/>
            </a:xfrm>
            <a:prstGeom prst="rect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1042988"/>
              <a:endParaRPr lang="en-US" sz="2100"/>
            </a:p>
          </p:txBody>
        </p:sp>
        <p:sp>
          <p:nvSpPr>
            <p:cNvPr id="57" name="Rectangle 56"/>
            <p:cNvSpPr/>
            <p:nvPr/>
          </p:nvSpPr>
          <p:spPr bwMode="auto">
            <a:xfrm>
              <a:off x="8277240" y="4658040"/>
              <a:ext cx="336216" cy="5460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1042988"/>
              <a:endParaRPr lang="en-US" sz="2100" b="0"/>
            </a:p>
          </p:txBody>
        </p:sp>
        <p:cxnSp>
          <p:nvCxnSpPr>
            <p:cNvPr id="58" name="Straight Connector 57"/>
            <p:cNvCxnSpPr/>
            <p:nvPr/>
          </p:nvCxnSpPr>
          <p:spPr bwMode="auto">
            <a:xfrm>
              <a:off x="5850756" y="5204107"/>
              <a:ext cx="3384376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59" name="TextBox 58"/>
            <p:cNvSpPr txBox="1"/>
            <p:nvPr/>
          </p:nvSpPr>
          <p:spPr>
            <a:xfrm>
              <a:off x="7156544" y="2504256"/>
              <a:ext cx="105990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800" b="0" dirty="0" smtClean="0">
                  <a:solidFill>
                    <a:srgbClr val="00B0F0"/>
                  </a:solidFill>
                  <a:latin typeface="Roboto Medium" panose="02000000000000000000" pitchFamily="2" charset="0"/>
                  <a:ea typeface="Roboto Medium" panose="02000000000000000000" pitchFamily="2" charset="0"/>
                </a:rPr>
                <a:t>32</a:t>
              </a:r>
              <a:r>
                <a:rPr lang="en-US" sz="2800" b="0" dirty="0" smtClean="0">
                  <a:solidFill>
                    <a:srgbClr val="00B0F0"/>
                  </a:solidFill>
                  <a:latin typeface="Roboto Medium" panose="02000000000000000000" pitchFamily="2" charset="0"/>
                  <a:ea typeface="Roboto Medium" panose="02000000000000000000" pitchFamily="2" charset="0"/>
                </a:rPr>
                <a:t>0</a:t>
              </a:r>
              <a:r>
                <a:rPr lang="hu-HU" sz="2800" b="0" dirty="0" smtClean="0">
                  <a:solidFill>
                    <a:srgbClr val="00B0F0"/>
                  </a:solidFill>
                  <a:latin typeface="Roboto Medium" panose="02000000000000000000" pitchFamily="2" charset="0"/>
                  <a:ea typeface="Roboto Medium" panose="02000000000000000000" pitchFamily="2" charset="0"/>
                </a:rPr>
                <a:t>%</a:t>
              </a:r>
              <a:endParaRPr lang="en-US" sz="2800" b="0" dirty="0">
                <a:solidFill>
                  <a:srgbClr val="00B0F0"/>
                </a:solidFill>
                <a:latin typeface="Roboto Medium" panose="02000000000000000000" pitchFamily="2" charset="0"/>
                <a:ea typeface="Roboto Medium" panose="02000000000000000000" pitchFamily="2" charset="0"/>
              </a:endParaRPr>
            </a:p>
          </p:txBody>
        </p:sp>
      </p:grpSp>
      <p:cxnSp>
        <p:nvCxnSpPr>
          <p:cNvPr id="10" name="Straight Connector 9"/>
          <p:cNvCxnSpPr/>
          <p:nvPr/>
        </p:nvCxnSpPr>
        <p:spPr bwMode="auto">
          <a:xfrm>
            <a:off x="954212" y="2216224"/>
            <a:ext cx="813690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Cím 1"/>
          <p:cNvSpPr txBox="1">
            <a:spLocks/>
          </p:cNvSpPr>
          <p:nvPr/>
        </p:nvSpPr>
        <p:spPr>
          <a:xfrm>
            <a:off x="90116" y="918975"/>
            <a:ext cx="10693400" cy="534764"/>
          </a:xfrm>
          <a:prstGeom prst="rect">
            <a:avLst/>
          </a:prstGeom>
        </p:spPr>
        <p:txBody>
          <a:bodyPr/>
          <a:lstStyle/>
          <a:p>
            <a:pPr lvl="0" algn="ctr" eaLnBrk="0" hangingPunct="0">
              <a:defRPr/>
            </a:pPr>
            <a:r>
              <a:rPr lang="en-US" sz="2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Customers want social recommendations and word of mouth</a:t>
            </a:r>
            <a:endParaRPr lang="en-US" sz="2000" b="0" kern="0" dirty="0">
              <a:solidFill>
                <a:schemeClr val="tx1">
                  <a:lumMod val="75000"/>
                  <a:lumOff val="25000"/>
                </a:schemeClr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19" name="Cím 1"/>
          <p:cNvSpPr txBox="1">
            <a:spLocks/>
          </p:cNvSpPr>
          <p:nvPr/>
        </p:nvSpPr>
        <p:spPr>
          <a:xfrm>
            <a:off x="9229042" y="5532329"/>
            <a:ext cx="1321091" cy="692674"/>
          </a:xfrm>
          <a:prstGeom prst="rect">
            <a:avLst/>
          </a:prstGeom>
        </p:spPr>
        <p:txBody>
          <a:bodyPr/>
          <a:lstStyle/>
          <a:p>
            <a:pPr lvl="0" eaLnBrk="0" hangingPunct="0">
              <a:defRPr/>
            </a:pPr>
            <a:r>
              <a:rPr lang="hu-HU" sz="1200" b="0" i="1" kern="0" dirty="0" err="1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Source</a:t>
            </a:r>
            <a:r>
              <a:rPr lang="hu-HU" sz="1200" b="0" i="1" kern="0" dirty="0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: </a:t>
            </a:r>
            <a:r>
              <a:rPr lang="hu-HU" sz="1200" b="0" i="1" kern="0" dirty="0" err="1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Deloitte</a:t>
            </a:r>
            <a:endParaRPr kumimoji="0" lang="en-US" sz="1200" b="0" i="1" u="none" strike="noStrike" kern="0" spc="0" normalizeH="0" baseline="0" dirty="0">
              <a:ln>
                <a:noFill/>
              </a:ln>
              <a:effectLst/>
              <a:uLnTx/>
              <a:uFillTx/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66220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9" grpId="0"/>
      <p:bldP spid="17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1"/>
          <p:cNvSpPr txBox="1">
            <a:spLocks/>
          </p:cNvSpPr>
          <p:nvPr/>
        </p:nvSpPr>
        <p:spPr>
          <a:xfrm>
            <a:off x="0" y="272008"/>
            <a:ext cx="10693400" cy="534764"/>
          </a:xfrm>
          <a:prstGeom prst="rect">
            <a:avLst/>
          </a:prstGeom>
        </p:spPr>
        <p:txBody>
          <a:bodyPr/>
          <a:lstStyle/>
          <a:p>
            <a:pPr lvl="0" algn="ctr" eaLnBrk="0" hangingPunct="0">
              <a:defRPr/>
            </a:pPr>
            <a:r>
              <a:rPr lang="en-US" sz="4000" b="0" kern="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Thin" panose="020B0604020202020204" charset="0"/>
                <a:cs typeface="Poppins SemiBold" panose="02000000000000000000" pitchFamily="2" charset="0"/>
              </a:rPr>
              <a:t>S</a:t>
            </a:r>
            <a:r>
              <a:rPr lang="hu-HU" sz="4000" b="0" kern="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Thin" panose="020B0604020202020204" charset="0"/>
                <a:cs typeface="Poppins SemiBold" panose="02000000000000000000" pitchFamily="2" charset="0"/>
              </a:rPr>
              <a:t>ocial </a:t>
            </a:r>
            <a:r>
              <a:rPr lang="hu-HU" sz="4000" b="0" kern="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Thin" panose="020B0604020202020204" charset="0"/>
                <a:cs typeface="Poppins Light" panose="02000000000000000000" pitchFamily="2" charset="0"/>
              </a:rPr>
              <a:t>beats</a:t>
            </a:r>
            <a:r>
              <a:rPr lang="hu-HU" sz="4000" b="0" kern="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Thin" panose="020B0604020202020204" charset="0"/>
                <a:cs typeface="Poppins SemiBold" panose="02000000000000000000" pitchFamily="2" charset="0"/>
              </a:rPr>
              <a:t> seo</a:t>
            </a:r>
            <a:endParaRPr lang="en-US" sz="4000" b="0" kern="0" cap="all" dirty="0">
              <a:solidFill>
                <a:schemeClr val="tx1">
                  <a:lumMod val="75000"/>
                  <a:lumOff val="25000"/>
                </a:schemeClr>
              </a:solidFill>
              <a:latin typeface="Poppins SemiBold" panose="02000000000000000000" pitchFamily="2" charset="0"/>
              <a:ea typeface="Roboto Thin" panose="020B0604020202020204" charset="0"/>
              <a:cs typeface="Poppins SemiBold" panose="02000000000000000000" pitchFamily="2" charset="0"/>
            </a:endParaRP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9091116" y="5532329"/>
            <a:ext cx="1662274" cy="692674"/>
          </a:xfrm>
          <a:prstGeom prst="rect">
            <a:avLst/>
          </a:prstGeom>
        </p:spPr>
        <p:txBody>
          <a:bodyPr/>
          <a:lstStyle/>
          <a:p>
            <a:pPr lvl="0" eaLnBrk="0" hangingPunct="0">
              <a:defRPr/>
            </a:pPr>
            <a:r>
              <a:rPr lang="hu-HU" sz="1200" b="0" i="1" kern="0" dirty="0" err="1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Source</a:t>
            </a:r>
            <a:r>
              <a:rPr lang="hu-HU" sz="1200" b="0" i="1" kern="0" dirty="0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: </a:t>
            </a:r>
            <a:r>
              <a:rPr lang="hu-HU" sz="1200" b="0" i="1" kern="0" dirty="0" err="1" smtClean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Shareaholic</a:t>
            </a:r>
            <a:endParaRPr kumimoji="0" lang="en-US" sz="1200" b="0" i="1" u="none" strike="noStrike" kern="0" spc="0" normalizeH="0" baseline="0" dirty="0">
              <a:ln>
                <a:noFill/>
              </a:ln>
              <a:effectLst/>
              <a:uLnTx/>
              <a:uFillTx/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436061"/>
              </p:ext>
            </p:extLst>
          </p:nvPr>
        </p:nvGraphicFramePr>
        <p:xfrm>
          <a:off x="44457" y="1712166"/>
          <a:ext cx="10558833" cy="1224138"/>
        </p:xfrm>
        <a:graphic>
          <a:graphicData uri="http://schemas.openxmlformats.org/drawingml/2006/table">
            <a:tbl>
              <a:tblPr/>
              <a:tblGrid>
                <a:gridCol w="895051"/>
                <a:gridCol w="600652"/>
                <a:gridCol w="600652"/>
                <a:gridCol w="600652"/>
                <a:gridCol w="600652"/>
                <a:gridCol w="600652"/>
                <a:gridCol w="600652"/>
                <a:gridCol w="600652"/>
                <a:gridCol w="600652"/>
                <a:gridCol w="600652"/>
                <a:gridCol w="600652"/>
                <a:gridCol w="600652"/>
                <a:gridCol w="600652"/>
                <a:gridCol w="600652"/>
                <a:gridCol w="657952"/>
                <a:gridCol w="598677"/>
                <a:gridCol w="598677"/>
              </a:tblGrid>
              <a:tr h="476524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Source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Jul-13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Aug-13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Sep-13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Okt-13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Nov-13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Dec-13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Jan-14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Feb-14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Mar-14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Apr-14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May-14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Jun-14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Jul-14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13-month </a:t>
                      </a:r>
                      <a:r>
                        <a:rPr lang="en-US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average</a:t>
                      </a:r>
                      <a:endParaRPr lang="en-US" sz="900" b="0" i="0" u="none" strike="noStrike" dirty="0">
                        <a:solidFill>
                          <a:schemeClr val="bg1"/>
                        </a:solidFill>
                        <a:effectLst/>
                        <a:latin typeface="Poppins SemiBold" panose="02000000000000000000" pitchFamily="2" charset="0"/>
                        <a:cs typeface="Poppins SemiBold" panose="02000000000000000000" pitchFamily="2" charset="0"/>
                      </a:endParaRP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Growth from </a:t>
                      </a:r>
                      <a:endParaRPr lang="hu-HU" sz="900" b="0" i="0" u="none" strike="noStrike" dirty="0" smtClean="0">
                        <a:solidFill>
                          <a:schemeClr val="bg1"/>
                        </a:solidFill>
                        <a:effectLst/>
                        <a:latin typeface="Poppins SemiBold" panose="02000000000000000000" pitchFamily="2" charset="0"/>
                        <a:cs typeface="Poppins SemiBold" panose="02000000000000000000" pitchFamily="2" charset="0"/>
                      </a:endParaRPr>
                    </a:p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Jul'13-Jul'14</a:t>
                      </a:r>
                      <a:endParaRPr lang="en-US" sz="900" b="0" i="0" u="none" strike="noStrike" dirty="0">
                        <a:solidFill>
                          <a:schemeClr val="bg1"/>
                        </a:solidFill>
                        <a:effectLst/>
                        <a:latin typeface="Poppins SemiBold" panose="02000000000000000000" pitchFamily="2" charset="0"/>
                        <a:cs typeface="Poppins SemiBold" panose="02000000000000000000" pitchFamily="2" charset="0"/>
                      </a:endParaRP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38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Organic Search Traffic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40.39%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43.84%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42.77%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43.10%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39.37%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40.18%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37.27%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38.19%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32.92%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33.64%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32.89%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29.40%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29.22%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37.17%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-27.65%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-11.17 pp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738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Social Referrals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14.43%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14.24%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16.04%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18.28%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23.69%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22.42%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23.87%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23.58%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30.69%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27.57%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27.31%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30.93%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28.50%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23.20%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97.47%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5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14.07 pp</a:t>
                      </a:r>
                    </a:p>
                  </a:txBody>
                  <a:tcPr marL="5178" marR="5178" marT="51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7" name="Szövegdoboz 6"/>
          <p:cNvSpPr txBox="1"/>
          <p:nvPr/>
        </p:nvSpPr>
        <p:spPr>
          <a:xfrm>
            <a:off x="44457" y="1352125"/>
            <a:ext cx="1055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 smtClean="0">
                <a:latin typeface="Poppins SemiBold" panose="02000000000000000000" pitchFamily="2" charset="0"/>
                <a:cs typeface="Poppins SemiBold" panose="02000000000000000000" pitchFamily="2" charset="0"/>
              </a:rPr>
              <a:t>Traffic Source to Brand’s Websites</a:t>
            </a:r>
            <a:endParaRPr lang="en-US" sz="18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67283" y="3496344"/>
            <a:ext cx="1055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Social </a:t>
            </a:r>
            <a:r>
              <a:rPr lang="en-US" sz="1800" b="0" dirty="0">
                <a:latin typeface="Poppins Light" panose="02000000000000000000" pitchFamily="2" charset="0"/>
                <a:cs typeface="Poppins Light" panose="02000000000000000000" pitchFamily="2" charset="0"/>
              </a:rPr>
              <a:t>Media Traffic </a:t>
            </a:r>
            <a:r>
              <a:rPr lang="en-US" sz="18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Referrals to Brand’s Websites</a:t>
            </a:r>
            <a:endParaRPr lang="en-US" sz="18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graphicFrame>
        <p:nvGraphicFramePr>
          <p:cNvPr id="2" name="Tábláza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587515"/>
              </p:ext>
            </p:extLst>
          </p:nvPr>
        </p:nvGraphicFramePr>
        <p:xfrm>
          <a:off x="1968499" y="3830128"/>
          <a:ext cx="6756400" cy="1986496"/>
        </p:xfrm>
        <a:graphic>
          <a:graphicData uri="http://schemas.openxmlformats.org/drawingml/2006/table">
            <a:tbl>
              <a:tblPr/>
              <a:tblGrid>
                <a:gridCol w="966108"/>
                <a:gridCol w="966108"/>
                <a:gridCol w="966108"/>
                <a:gridCol w="966108"/>
                <a:gridCol w="966108"/>
                <a:gridCol w="962930"/>
                <a:gridCol w="962930"/>
              </a:tblGrid>
              <a:tr h="386296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Source</a:t>
                      </a:r>
                      <a:endParaRPr 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Poppins SemiBold" panose="02000000000000000000" pitchFamily="2" charset="0"/>
                        <a:cs typeface="Poppins SemiBold" panose="02000000000000000000" pitchFamily="2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Dec-11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Dec-12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Dec-13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Dec-14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Poppins SemiBold" panose="02000000000000000000" pitchFamily="2" charset="0"/>
                          <a:cs typeface="Poppins SemiBold" panose="02000000000000000000" pitchFamily="2" charset="0"/>
                        </a:rPr>
                        <a:t>Change from Dec'11-Dec'14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Facebook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Poppins" panose="02000000000000000000" pitchFamily="2" charset="0"/>
                        <a:cs typeface="Poppins" panose="02000000000000000000" pitchFamily="2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6.53%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7.76%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15.44%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24.63%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277.26%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5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18.10 pp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5E3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Pinterest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Poppins" panose="02000000000000000000" pitchFamily="2" charset="0"/>
                        <a:cs typeface="Poppins" panose="02000000000000000000" pitchFamily="2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0.65%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2.84%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4.79%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5.06%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684.86%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5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4.41 pp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5E3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Twitter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Poppins" panose="02000000000000000000" pitchFamily="2" charset="0"/>
                        <a:cs typeface="Poppins" panose="02000000000000000000" pitchFamily="2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1.08%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1.08%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1.12%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0.82%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-24.41%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-0.26 pp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StumbleUpon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Poppins" panose="02000000000000000000" pitchFamily="2" charset="0"/>
                        <a:cs typeface="Poppins" panose="02000000000000000000" pitchFamily="2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1.63%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0.69%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0.86%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0.50%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-69.41%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-1.13 pp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Reddit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Poppins" panose="02000000000000000000" pitchFamily="2" charset="0"/>
                        <a:cs typeface="Poppins" panose="02000000000000000000" pitchFamily="2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0.28%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0.33%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0.21%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0.15%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-47.71%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-0.13 pp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Google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+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0.05%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0.05%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-34.68%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-0.02 pp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LinkedIn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Poppins" panose="02000000000000000000" pitchFamily="2" charset="0"/>
                        <a:cs typeface="Poppins" panose="02000000000000000000" pitchFamily="2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0.05%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0.05%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-34.31%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-0.02 pp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YouTube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Poppins" panose="02000000000000000000" pitchFamily="2" charset="0"/>
                        <a:cs typeface="Poppins" panose="02000000000000000000" pitchFamily="2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0.24%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0.18%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0.19%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0.01%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-94.76%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Poppins" panose="02000000000000000000" pitchFamily="2" charset="0"/>
                          <a:cs typeface="Poppins" panose="02000000000000000000" pitchFamily="2" charset="0"/>
                        </a:rPr>
                        <a:t>-0.23 pp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0568336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68" y="-1"/>
            <a:ext cx="10697868" cy="6017550"/>
          </a:xfrm>
          <a:prstGeom prst="rect">
            <a:avLst/>
          </a:prstGeom>
        </p:spPr>
      </p:pic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882650" y="1855788"/>
            <a:ext cx="17780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6" name="Rectangle 1"/>
          <p:cNvSpPr/>
          <p:nvPr/>
        </p:nvSpPr>
        <p:spPr>
          <a:xfrm>
            <a:off x="-4468" y="2288232"/>
            <a:ext cx="106948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44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The Solution</a:t>
            </a:r>
            <a:endParaRPr lang="en-US" sz="4400" b="0" kern="0" dirty="0" smtClean="0">
              <a:solidFill>
                <a:schemeClr val="bg1"/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pic>
        <p:nvPicPr>
          <p:cNvPr id="12" name="Kép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500" y="5600600"/>
            <a:ext cx="676875" cy="1622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5617674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"/>
            <a:ext cx="10694812" cy="6015831"/>
          </a:xfrm>
          <a:prstGeom prst="rect">
            <a:avLst/>
          </a:prstGeom>
        </p:spPr>
      </p:pic>
      <p:sp>
        <p:nvSpPr>
          <p:cNvPr id="109" name="Cím 1"/>
          <p:cNvSpPr txBox="1">
            <a:spLocks/>
          </p:cNvSpPr>
          <p:nvPr/>
        </p:nvSpPr>
        <p:spPr>
          <a:xfrm>
            <a:off x="522164" y="2473756"/>
            <a:ext cx="4760094" cy="302933"/>
          </a:xfrm>
          <a:prstGeom prst="rect">
            <a:avLst/>
          </a:prstGeom>
        </p:spPr>
        <p:txBody>
          <a:bodyPr/>
          <a:lstStyle/>
          <a:p>
            <a:pPr lvl="0" eaLnBrk="0" hangingPunct="0">
              <a:defRPr/>
            </a:pPr>
            <a:r>
              <a:rPr lang="en-US" sz="16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rPr>
              <a:t>OLD-FASHIONED LOYALTY PROGRAMS</a:t>
            </a:r>
            <a:endParaRPr kumimoji="0" lang="en-US" sz="1600" b="0" i="0" u="none" strike="noStrike" kern="0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ppins SemiBold" panose="02000000000000000000" pitchFamily="2" charset="0"/>
              <a:ea typeface="Roboto Medium" panose="02000000000000000000" pitchFamily="2" charset="0"/>
              <a:cs typeface="Poppins SemiBold" panose="02000000000000000000" pitchFamily="2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820" y="3455037"/>
            <a:ext cx="2088232" cy="1986090"/>
          </a:xfrm>
          <a:prstGeom prst="rect">
            <a:avLst/>
          </a:prstGeom>
        </p:spPr>
      </p:pic>
      <p:sp>
        <p:nvSpPr>
          <p:cNvPr id="135" name="Cím 1"/>
          <p:cNvSpPr txBox="1">
            <a:spLocks/>
          </p:cNvSpPr>
          <p:nvPr/>
        </p:nvSpPr>
        <p:spPr>
          <a:xfrm>
            <a:off x="522164" y="2792288"/>
            <a:ext cx="3492600" cy="692674"/>
          </a:xfrm>
          <a:prstGeom prst="rect">
            <a:avLst/>
          </a:prstGeom>
        </p:spPr>
        <p:txBody>
          <a:bodyPr/>
          <a:lstStyle/>
          <a:p>
            <a:pPr lvl="0" eaLnBrk="0" hangingPunct="0">
              <a:defRPr/>
            </a:pPr>
            <a:r>
              <a:rPr lang="en-US" sz="1600" b="0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‘</a:t>
            </a:r>
            <a:r>
              <a:rPr lang="en-US" sz="1600" b="0" kern="0" dirty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Spend a </a:t>
            </a:r>
            <a:r>
              <a:rPr lang="en-US" sz="1600" b="0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dollar, </a:t>
            </a:r>
            <a:r>
              <a:rPr lang="en-US" sz="1600" b="0" kern="0" dirty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earn a point’ </a:t>
            </a:r>
          </a:p>
          <a:p>
            <a:pPr lvl="0" eaLnBrk="0" hangingPunct="0">
              <a:defRPr/>
            </a:pPr>
            <a:r>
              <a:rPr lang="en-US" sz="1600" b="0" i="1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Single interaction</a:t>
            </a:r>
            <a:endParaRPr kumimoji="0" lang="en-US" sz="1600" b="0" i="1" u="none" strike="noStrike" kern="0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ppins Light" panose="02000000000000000000" pitchFamily="2" charset="0"/>
              <a:ea typeface="Roboto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136" name="Cím 1"/>
          <p:cNvSpPr txBox="1">
            <a:spLocks/>
          </p:cNvSpPr>
          <p:nvPr/>
        </p:nvSpPr>
        <p:spPr>
          <a:xfrm>
            <a:off x="4914652" y="2473756"/>
            <a:ext cx="5780161" cy="302933"/>
          </a:xfrm>
          <a:prstGeom prst="rect">
            <a:avLst/>
          </a:prstGeom>
        </p:spPr>
        <p:txBody>
          <a:bodyPr/>
          <a:lstStyle/>
          <a:p>
            <a:pPr lvl="0" eaLnBrk="0" hangingPunct="0">
              <a:defRPr/>
            </a:pPr>
            <a:r>
              <a:rPr lang="en-US" sz="16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rPr>
              <a:t>LOYALTY SOFTWARE BUILT FOR ONLINE MERCHANTS</a:t>
            </a:r>
            <a:endParaRPr lang="en-US" sz="1600" b="0" kern="0" dirty="0">
              <a:solidFill>
                <a:schemeClr val="bg1"/>
              </a:solidFill>
              <a:latin typeface="Poppins SemiBold" panose="02000000000000000000" pitchFamily="2" charset="0"/>
              <a:ea typeface="Roboto Medium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137" name="Cím 1"/>
          <p:cNvSpPr txBox="1">
            <a:spLocks/>
          </p:cNvSpPr>
          <p:nvPr/>
        </p:nvSpPr>
        <p:spPr>
          <a:xfrm>
            <a:off x="4903535" y="2792288"/>
            <a:ext cx="4043565" cy="692674"/>
          </a:xfrm>
          <a:prstGeom prst="rect">
            <a:avLst/>
          </a:prstGeom>
        </p:spPr>
        <p:txBody>
          <a:bodyPr/>
          <a:lstStyle/>
          <a:p>
            <a:pPr lvl="0" eaLnBrk="0" hangingPunct="0">
              <a:defRPr/>
            </a:pPr>
            <a:r>
              <a:rPr lang="en-US" sz="1600" b="0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‘Point-</a:t>
            </a:r>
            <a:r>
              <a:rPr lang="en-US" sz="1600" b="0" kern="0" dirty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based </a:t>
            </a:r>
            <a:r>
              <a:rPr lang="en-US" sz="1600" b="0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actions and rewards’</a:t>
            </a:r>
            <a:endParaRPr lang="en-US" sz="1600" b="0" kern="0" dirty="0">
              <a:solidFill>
                <a:schemeClr val="bg1"/>
              </a:solidFill>
              <a:latin typeface="Poppins Light" panose="02000000000000000000" pitchFamily="2" charset="0"/>
              <a:ea typeface="Roboto Light" panose="02000000000000000000" pitchFamily="2" charset="0"/>
              <a:cs typeface="Poppins Light" panose="02000000000000000000" pitchFamily="2" charset="0"/>
            </a:endParaRPr>
          </a:p>
          <a:p>
            <a:pPr lvl="0" eaLnBrk="0" hangingPunct="0">
              <a:defRPr/>
            </a:pPr>
            <a:r>
              <a:rPr lang="en-US" sz="1600" b="0" i="1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Multiple interactions</a:t>
            </a:r>
            <a:endParaRPr kumimoji="0" lang="en-US" sz="1600" b="0" i="1" u="none" strike="noStrike" kern="0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ppins Light" panose="02000000000000000000" pitchFamily="2" charset="0"/>
              <a:ea typeface="Roboto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3" name="Ellipszis 2"/>
          <p:cNvSpPr/>
          <p:nvPr/>
        </p:nvSpPr>
        <p:spPr bwMode="auto">
          <a:xfrm>
            <a:off x="1602284" y="4232058"/>
            <a:ext cx="432048" cy="432048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1"/>
          <p:cNvSpPr/>
          <p:nvPr/>
        </p:nvSpPr>
        <p:spPr>
          <a:xfrm>
            <a:off x="0" y="416024"/>
            <a:ext cx="106948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Build loyalty not repeat purchases</a:t>
            </a:r>
          </a:p>
        </p:txBody>
      </p:sp>
    </p:spTree>
    <p:extLst>
      <p:ext uri="{BB962C8B-B14F-4D97-AF65-F5344CB8AC3E}">
        <p14:creationId xmlns:p14="http://schemas.microsoft.com/office/powerpoint/2010/main" val="619328061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35" grpId="0"/>
      <p:bldP spid="136" grpId="0"/>
      <p:bldP spid="137" grpId="0"/>
      <p:bldP spid="3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3"/>
          <p:cNvSpPr>
            <a:spLocks noChangeAspect="1" noChangeArrowheads="1" noTextEdit="1"/>
          </p:cNvSpPr>
          <p:nvPr/>
        </p:nvSpPr>
        <p:spPr bwMode="auto">
          <a:xfrm>
            <a:off x="402269" y="704312"/>
            <a:ext cx="9852645" cy="6264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" name="AutoShape 29"/>
          <p:cNvSpPr>
            <a:spLocks noChangeAspect="1" noChangeArrowheads="1" noTextEdit="1"/>
          </p:cNvSpPr>
          <p:nvPr/>
        </p:nvSpPr>
        <p:spPr bwMode="auto">
          <a:xfrm>
            <a:off x="401638" y="704850"/>
            <a:ext cx="9853612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Rectangle 1"/>
          <p:cNvSpPr/>
          <p:nvPr/>
        </p:nvSpPr>
        <p:spPr>
          <a:xfrm>
            <a:off x="-18962" y="349996"/>
            <a:ext cx="106948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Actions you </a:t>
            </a:r>
            <a:r>
              <a:rPr lang="en-US" sz="4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can incentivize</a:t>
            </a:r>
            <a:endParaRPr lang="en-US" sz="4000" b="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44" y="1072305"/>
            <a:ext cx="10058400" cy="4356997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99244" y="2796597"/>
            <a:ext cx="180709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>
                <a:latin typeface="Poppins SemiBold" panose="02000000000000000000" pitchFamily="2" charset="0"/>
                <a:cs typeface="Poppins SemiBold" panose="02000000000000000000" pitchFamily="2" charset="0"/>
              </a:rPr>
              <a:t>In your</a:t>
            </a:r>
          </a:p>
          <a:p>
            <a:pPr algn="ctr"/>
            <a:r>
              <a:rPr lang="en-US" sz="1300" dirty="0">
                <a:latin typeface="Poppins SemiBold" panose="02000000000000000000" pitchFamily="2" charset="0"/>
                <a:cs typeface="Poppins SemiBold" panose="02000000000000000000" pitchFamily="2" charset="0"/>
              </a:rPr>
              <a:t>store</a:t>
            </a:r>
          </a:p>
        </p:txBody>
      </p:sp>
      <p:sp>
        <p:nvSpPr>
          <p:cNvPr id="40" name="Téglalap 39"/>
          <p:cNvSpPr/>
          <p:nvPr/>
        </p:nvSpPr>
        <p:spPr>
          <a:xfrm>
            <a:off x="2378824" y="2796597"/>
            <a:ext cx="180709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 smtClean="0">
                <a:latin typeface="Poppins SemiBold" panose="02000000000000000000" pitchFamily="2" charset="0"/>
                <a:cs typeface="Poppins SemiBold" panose="02000000000000000000" pitchFamily="2" charset="0"/>
              </a:rPr>
              <a:t>On your</a:t>
            </a:r>
          </a:p>
          <a:p>
            <a:pPr algn="ctr"/>
            <a:r>
              <a:rPr lang="en-US" sz="1300" dirty="0" smtClean="0">
                <a:latin typeface="Poppins SemiBold" panose="02000000000000000000" pitchFamily="2" charset="0"/>
                <a:cs typeface="Poppins SemiBold" panose="02000000000000000000" pitchFamily="2" charset="0"/>
              </a:rPr>
              <a:t>homepage</a:t>
            </a:r>
            <a:endParaRPr lang="en-US" sz="1300" dirty="0">
              <a:latin typeface="Poppins SemiBold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41" name="Téglalap 40"/>
          <p:cNvSpPr/>
          <p:nvPr/>
        </p:nvSpPr>
        <p:spPr>
          <a:xfrm>
            <a:off x="4424896" y="2803901"/>
            <a:ext cx="180709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>
                <a:latin typeface="Poppins SemiBold" panose="02000000000000000000" pitchFamily="2" charset="0"/>
                <a:cs typeface="Poppins SemiBold" panose="02000000000000000000" pitchFamily="2" charset="0"/>
              </a:rPr>
              <a:t>On social</a:t>
            </a:r>
          </a:p>
          <a:p>
            <a:pPr algn="ctr"/>
            <a:r>
              <a:rPr lang="en-US" sz="1300" dirty="0">
                <a:latin typeface="Poppins SemiBold" panose="02000000000000000000" pitchFamily="2" charset="0"/>
                <a:cs typeface="Poppins SemiBold" panose="02000000000000000000" pitchFamily="2" charset="0"/>
              </a:rPr>
              <a:t>channels</a:t>
            </a:r>
          </a:p>
        </p:txBody>
      </p:sp>
      <p:sp>
        <p:nvSpPr>
          <p:cNvPr id="43" name="Téglalap 42"/>
          <p:cNvSpPr/>
          <p:nvPr/>
        </p:nvSpPr>
        <p:spPr>
          <a:xfrm>
            <a:off x="6479952" y="2803901"/>
            <a:ext cx="180709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 smtClean="0">
                <a:latin typeface="Poppins SemiBold" panose="02000000000000000000" pitchFamily="2" charset="0"/>
                <a:cs typeface="Poppins SemiBold" panose="02000000000000000000" pitchFamily="2" charset="0"/>
              </a:rPr>
              <a:t>On your Loyalty</a:t>
            </a:r>
            <a:endParaRPr lang="en-US" sz="1300" dirty="0">
              <a:latin typeface="Poppins SemiBold" panose="02000000000000000000" pitchFamily="2" charset="0"/>
              <a:cs typeface="Poppins SemiBold" panose="02000000000000000000" pitchFamily="2" charset="0"/>
            </a:endParaRPr>
          </a:p>
          <a:p>
            <a:pPr algn="ctr"/>
            <a:r>
              <a:rPr lang="en-US" sz="1300" dirty="0" smtClean="0">
                <a:latin typeface="Poppins SemiBold" panose="02000000000000000000" pitchFamily="2" charset="0"/>
                <a:cs typeface="Poppins SemiBold" panose="02000000000000000000" pitchFamily="2" charset="0"/>
              </a:rPr>
              <a:t>Hub</a:t>
            </a:r>
            <a:endParaRPr lang="en-US" sz="1300" dirty="0">
              <a:latin typeface="Poppins SemiBold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45" name="Téglalap 44"/>
          <p:cNvSpPr/>
          <p:nvPr/>
        </p:nvSpPr>
        <p:spPr>
          <a:xfrm>
            <a:off x="8528203" y="2796596"/>
            <a:ext cx="180709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 smtClean="0">
                <a:latin typeface="Poppins SemiBold" panose="02000000000000000000" pitchFamily="2" charset="0"/>
                <a:cs typeface="Poppins SemiBold" panose="02000000000000000000" pitchFamily="2" charset="0"/>
              </a:rPr>
              <a:t>In emails</a:t>
            </a:r>
            <a:endParaRPr lang="en-US" sz="1300" dirty="0">
              <a:latin typeface="Poppins SemiBold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47" name="Téglalap 46"/>
          <p:cNvSpPr/>
          <p:nvPr/>
        </p:nvSpPr>
        <p:spPr>
          <a:xfrm>
            <a:off x="290112" y="3543146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Purchase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49" name="Téglalap 48"/>
          <p:cNvSpPr/>
          <p:nvPr/>
        </p:nvSpPr>
        <p:spPr>
          <a:xfrm>
            <a:off x="2369692" y="3543146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Video view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51" name="Téglalap 50"/>
          <p:cNvSpPr/>
          <p:nvPr/>
        </p:nvSpPr>
        <p:spPr>
          <a:xfrm>
            <a:off x="4415764" y="3550450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Connect social profile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52" name="Téglalap 51"/>
          <p:cNvSpPr/>
          <p:nvPr/>
        </p:nvSpPr>
        <p:spPr>
          <a:xfrm>
            <a:off x="6470820" y="3550450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Content download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60" name="Téglalap 59"/>
          <p:cNvSpPr/>
          <p:nvPr/>
        </p:nvSpPr>
        <p:spPr>
          <a:xfrm>
            <a:off x="8519071" y="3543145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Sign-up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62" name="Téglalap 61"/>
          <p:cNvSpPr/>
          <p:nvPr/>
        </p:nvSpPr>
        <p:spPr>
          <a:xfrm>
            <a:off x="277685" y="4150987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Review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63" name="Téglalap 62"/>
          <p:cNvSpPr/>
          <p:nvPr/>
        </p:nvSpPr>
        <p:spPr>
          <a:xfrm>
            <a:off x="2357265" y="4150987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Homepage return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75" name="Téglalap 74"/>
          <p:cNvSpPr/>
          <p:nvPr/>
        </p:nvSpPr>
        <p:spPr>
          <a:xfrm>
            <a:off x="4403337" y="4158291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Share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78" name="Téglalap 77"/>
          <p:cNvSpPr/>
          <p:nvPr/>
        </p:nvSpPr>
        <p:spPr>
          <a:xfrm>
            <a:off x="6458393" y="4158291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Personal information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79" name="Téglalap 78"/>
          <p:cNvSpPr/>
          <p:nvPr/>
        </p:nvSpPr>
        <p:spPr>
          <a:xfrm>
            <a:off x="8506644" y="4150986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Open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80" name="Téglalap 79"/>
          <p:cNvSpPr/>
          <p:nvPr/>
        </p:nvSpPr>
        <p:spPr>
          <a:xfrm>
            <a:off x="286069" y="4771591"/>
            <a:ext cx="1807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Reach a certain basket value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81" name="Téglalap 80"/>
          <p:cNvSpPr/>
          <p:nvPr/>
        </p:nvSpPr>
        <p:spPr>
          <a:xfrm>
            <a:off x="2430680" y="4712661"/>
            <a:ext cx="168490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Content quiz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82" name="Téglalap 81"/>
          <p:cNvSpPr/>
          <p:nvPr/>
        </p:nvSpPr>
        <p:spPr>
          <a:xfrm>
            <a:off x="4411721" y="4778895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Customer referral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83" name="Téglalap 82"/>
          <p:cNvSpPr/>
          <p:nvPr/>
        </p:nvSpPr>
        <p:spPr>
          <a:xfrm>
            <a:off x="6466777" y="4778895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Subpage visit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84" name="Téglalap 83"/>
          <p:cNvSpPr/>
          <p:nvPr/>
        </p:nvSpPr>
        <p:spPr>
          <a:xfrm>
            <a:off x="8515028" y="4771590"/>
            <a:ext cx="1807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0" dirty="0" smtClean="0">
                <a:latin typeface="Poppins Light" panose="02000000000000000000" pitchFamily="2" charset="0"/>
                <a:cs typeface="Poppins Light" panose="02000000000000000000" pitchFamily="2" charset="0"/>
              </a:rPr>
              <a:t>Click-through</a:t>
            </a:r>
            <a:endParaRPr lang="en-US" sz="1200" b="0" dirty="0">
              <a:latin typeface="Poppins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85" name="Téglalap 84"/>
          <p:cNvSpPr/>
          <p:nvPr/>
        </p:nvSpPr>
        <p:spPr>
          <a:xfrm>
            <a:off x="4189996" y="5600600"/>
            <a:ext cx="2289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dirty="0">
                <a:latin typeface="Poppins Light" panose="02000000000000000000" pitchFamily="2" charset="0"/>
                <a:cs typeface="Poppins Light" panose="02000000000000000000" pitchFamily="2" charset="0"/>
              </a:rPr>
              <a:t>And many more...</a:t>
            </a:r>
          </a:p>
        </p:txBody>
      </p:sp>
    </p:spTree>
    <p:extLst>
      <p:ext uri="{BB962C8B-B14F-4D97-AF65-F5344CB8AC3E}">
        <p14:creationId xmlns:p14="http://schemas.microsoft.com/office/powerpoint/2010/main" val="3198793883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" grpId="0"/>
      <p:bldP spid="40" grpId="0"/>
      <p:bldP spid="41" grpId="0"/>
      <p:bldP spid="43" grpId="0"/>
      <p:bldP spid="45" grpId="0"/>
      <p:bldP spid="47" grpId="0"/>
      <p:bldP spid="49" grpId="0"/>
      <p:bldP spid="51" grpId="0"/>
      <p:bldP spid="52" grpId="0"/>
      <p:bldP spid="60" grpId="0"/>
      <p:bldP spid="62" grpId="0"/>
      <p:bldP spid="63" grpId="0"/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06560" y="2757692"/>
            <a:ext cx="3803708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25"/>
              </a:lnSpc>
            </a:pPr>
            <a:r>
              <a:rPr lang="en-US" sz="2800" b="0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Poppins Light" panose="02000000000000000000" pitchFamily="2" charset="0"/>
                <a:ea typeface="Roboto Medium" panose="02000000000000000000" pitchFamily="2" charset="0"/>
                <a:cs typeface="Poppins Light" panose="02000000000000000000" pitchFamily="2" charset="0"/>
              </a:rPr>
              <a:t>Traditional </a:t>
            </a:r>
            <a:r>
              <a:rPr lang="en-US" sz="2800" b="0" baseline="30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 Light" panose="02000000000000000000" pitchFamily="2" charset="0"/>
                <a:ea typeface="Roboto Medium" panose="02000000000000000000" pitchFamily="2" charset="0"/>
                <a:cs typeface="Poppins Light" panose="02000000000000000000" pitchFamily="2" charset="0"/>
              </a:rPr>
              <a:t>loyalty programs</a:t>
            </a:r>
            <a:endParaRPr lang="en-US" sz="2800" dirty="0">
              <a:solidFill>
                <a:schemeClr val="tx1">
                  <a:lumMod val="50000"/>
                  <a:lumOff val="50000"/>
                </a:schemeClr>
              </a:solidFill>
              <a:latin typeface="Poppins Light" panose="02000000000000000000" pitchFamily="2" charset="0"/>
              <a:ea typeface="Roboto Medium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0796" y="2760596"/>
            <a:ext cx="5143698" cy="27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425"/>
              </a:lnSpc>
            </a:pPr>
            <a:r>
              <a:rPr lang="en-US" sz="2800" b="0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rPr>
              <a:t>Engagement</a:t>
            </a:r>
            <a:r>
              <a:rPr lang="hu-HU" sz="2800" b="0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rPr>
              <a:t>-</a:t>
            </a:r>
            <a:r>
              <a:rPr lang="en-US" sz="2800" b="0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rPr>
              <a:t>type </a:t>
            </a:r>
            <a:r>
              <a:rPr lang="en-US" sz="2800" b="0" baseline="300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rPr>
              <a:t>loyalty </a:t>
            </a:r>
            <a:r>
              <a:rPr lang="en-US" sz="2800" b="0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Poppins SemiBold" panose="02000000000000000000" pitchFamily="2" charset="0"/>
                <a:ea typeface="Roboto Medium" panose="02000000000000000000" pitchFamily="2" charset="0"/>
                <a:cs typeface="Poppins SemiBold" panose="02000000000000000000" pitchFamily="2" charset="0"/>
              </a:rPr>
              <a:t>programs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Poppins SemiBold" panose="02000000000000000000" pitchFamily="2" charset="0"/>
              <a:ea typeface="Roboto Medium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9536" y="3491462"/>
            <a:ext cx="42284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reward purchases only</a:t>
            </a:r>
            <a:endParaRPr lang="en-US" sz="1600" b="0" kern="0" dirty="0">
              <a:solidFill>
                <a:schemeClr val="tx1">
                  <a:lumMod val="50000"/>
                  <a:lumOff val="50000"/>
                </a:schemeClr>
              </a:solidFill>
              <a:latin typeface="Poppins Light" panose="02000000000000000000" pitchFamily="2" charset="0"/>
              <a:ea typeface="Roboto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9536" y="4300786"/>
            <a:ext cx="42284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pushy</a:t>
            </a:r>
            <a:endParaRPr lang="en-US" sz="1600" b="0" kern="0" dirty="0">
              <a:solidFill>
                <a:schemeClr val="tx1">
                  <a:lumMod val="50000"/>
                  <a:lumOff val="50000"/>
                </a:schemeClr>
              </a:solidFill>
              <a:latin typeface="Poppins Light" panose="02000000000000000000" pitchFamily="2" charset="0"/>
              <a:ea typeface="Roboto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20" name="Rectangle 23"/>
          <p:cNvSpPr/>
          <p:nvPr/>
        </p:nvSpPr>
        <p:spPr>
          <a:xfrm>
            <a:off x="5700071" y="5046022"/>
            <a:ext cx="46987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detailed customer profile</a:t>
            </a:r>
            <a:r>
              <a:rPr lang="hu-HU" sz="16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s</a:t>
            </a:r>
            <a:endParaRPr lang="en-US" sz="1600" b="0" kern="0" dirty="0">
              <a:solidFill>
                <a:schemeClr val="tx1">
                  <a:lumMod val="75000"/>
                  <a:lumOff val="25000"/>
                </a:schemeClr>
              </a:solidFill>
              <a:latin typeface="Poppins Medium" panose="02000000000000000000" pitchFamily="2" charset="0"/>
              <a:ea typeface="Roboto Light" panose="02000000000000000000" pitchFamily="2" charset="0"/>
              <a:cs typeface="Poppins Medium" panose="02000000000000000000" pitchFamily="2" charset="0"/>
            </a:endParaRPr>
          </a:p>
        </p:txBody>
      </p:sp>
      <p:sp>
        <p:nvSpPr>
          <p:cNvPr id="21" name="Rectangle 1"/>
          <p:cNvSpPr/>
          <p:nvPr/>
        </p:nvSpPr>
        <p:spPr>
          <a:xfrm>
            <a:off x="-1413" y="344016"/>
            <a:ext cx="1070327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Forget </a:t>
            </a:r>
            <a:r>
              <a:rPr lang="en-US" sz="44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the traditional</a:t>
            </a:r>
            <a:r>
              <a:rPr lang="hu-HU" sz="44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 </a:t>
            </a:r>
          </a:p>
          <a:p>
            <a:pPr algn="ctr"/>
            <a:r>
              <a:rPr lang="en-US" sz="32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‘spend </a:t>
            </a:r>
            <a:r>
              <a:rPr lang="en-US" sz="32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a </a:t>
            </a:r>
            <a:r>
              <a:rPr lang="en-US" sz="32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dollar</a:t>
            </a:r>
            <a:r>
              <a:rPr lang="en-US" sz="32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, </a:t>
            </a:r>
            <a:r>
              <a:rPr lang="en-US" sz="32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earn </a:t>
            </a:r>
            <a:r>
              <a:rPr lang="hu-HU" sz="32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a </a:t>
            </a:r>
            <a:r>
              <a:rPr lang="en-US" sz="32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point’ loyalty programs</a:t>
            </a:r>
          </a:p>
        </p:txBody>
      </p:sp>
      <p:sp>
        <p:nvSpPr>
          <p:cNvPr id="29" name="Rectangle 12"/>
          <p:cNvSpPr/>
          <p:nvPr/>
        </p:nvSpPr>
        <p:spPr>
          <a:xfrm>
            <a:off x="592218" y="5046022"/>
            <a:ext cx="42284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no influencer identification</a:t>
            </a:r>
          </a:p>
        </p:txBody>
      </p:sp>
      <p:sp>
        <p:nvSpPr>
          <p:cNvPr id="30" name="Rectangle 2"/>
          <p:cNvSpPr/>
          <p:nvPr/>
        </p:nvSpPr>
        <p:spPr>
          <a:xfrm>
            <a:off x="5706740" y="3368352"/>
            <a:ext cx="46920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reward all kinds of </a:t>
            </a:r>
            <a:r>
              <a:rPr lang="en-US" sz="16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customer </a:t>
            </a:r>
            <a:r>
              <a:rPr lang="en-US" sz="16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actions which </a:t>
            </a:r>
            <a:r>
              <a:rPr lang="en-US" sz="16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lead </a:t>
            </a:r>
            <a:r>
              <a:rPr lang="en-US" sz="16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to purchases</a:t>
            </a:r>
          </a:p>
        </p:txBody>
      </p:sp>
      <p:sp>
        <p:nvSpPr>
          <p:cNvPr id="31" name="Rectangle 2"/>
          <p:cNvSpPr/>
          <p:nvPr/>
        </p:nvSpPr>
        <p:spPr>
          <a:xfrm>
            <a:off x="5706740" y="4300786"/>
            <a:ext cx="46920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non-</a:t>
            </a:r>
            <a:r>
              <a:rPr lang="en-US" sz="1600" b="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salesy</a:t>
            </a:r>
            <a:r>
              <a:rPr lang="en-US" sz="16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, fun</a:t>
            </a:r>
          </a:p>
        </p:txBody>
      </p:sp>
      <p:cxnSp>
        <p:nvCxnSpPr>
          <p:cNvPr id="15" name="Egyenes összekötő 14"/>
          <p:cNvCxnSpPr/>
          <p:nvPr/>
        </p:nvCxnSpPr>
        <p:spPr bwMode="auto">
          <a:xfrm>
            <a:off x="378148" y="4160440"/>
            <a:ext cx="1002068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Egyenes összekötő 46"/>
          <p:cNvCxnSpPr/>
          <p:nvPr/>
        </p:nvCxnSpPr>
        <p:spPr bwMode="auto">
          <a:xfrm>
            <a:off x="378148" y="4808512"/>
            <a:ext cx="1002068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8" name="Egyenes összekötő 47"/>
          <p:cNvCxnSpPr/>
          <p:nvPr/>
        </p:nvCxnSpPr>
        <p:spPr bwMode="auto">
          <a:xfrm>
            <a:off x="378148" y="3152328"/>
            <a:ext cx="1002068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F47E25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411792588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"/>
            <a:ext cx="10694812" cy="6015831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1530276" y="4251258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kern="0" dirty="0" smtClean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Insights </a:t>
            </a:r>
            <a:r>
              <a:rPr lang="en-US" sz="2800" b="0" kern="0" dirty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&amp; </a:t>
            </a:r>
            <a:r>
              <a:rPr lang="en-US" sz="2800" b="0" kern="0" dirty="0" smtClean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Analytics</a:t>
            </a:r>
            <a:endParaRPr lang="en-US" sz="2800" b="0" kern="0" dirty="0">
              <a:solidFill>
                <a:schemeClr val="bg1"/>
              </a:solidFill>
              <a:latin typeface="Poppins Medium" panose="02000000000000000000" pitchFamily="2" charset="0"/>
              <a:ea typeface="Roboto Light" panose="02000000000000000000" pitchFamily="2" charset="0"/>
              <a:cs typeface="Poppins Medium" panose="02000000000000000000" pitchFamily="2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522164" y="344016"/>
            <a:ext cx="7722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Introducing our loyalty solution</a:t>
            </a:r>
            <a:endParaRPr lang="en-US" sz="3600" b="0" kern="0" dirty="0">
              <a:solidFill>
                <a:schemeClr val="bg1"/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1530276" y="1889627"/>
            <a:ext cx="1471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0" kern="0" dirty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Loyalty </a:t>
            </a:r>
            <a:r>
              <a:rPr lang="en-US" sz="2800" b="0" kern="0" dirty="0" smtClean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Hub</a:t>
            </a:r>
            <a:endParaRPr lang="en-US" sz="2800" b="0" kern="0" dirty="0">
              <a:solidFill>
                <a:schemeClr val="bg1"/>
              </a:solidFill>
              <a:latin typeface="Poppins Medium" panose="02000000000000000000" pitchFamily="2" charset="0"/>
              <a:ea typeface="Roboto Light" panose="02000000000000000000" pitchFamily="2" charset="0"/>
              <a:cs typeface="Poppins Medium" panose="02000000000000000000" pitchFamily="2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1530276" y="2485489"/>
            <a:ext cx="44823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0" kern="0" dirty="0" smtClean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Activity </a:t>
            </a:r>
            <a:r>
              <a:rPr lang="en-US" sz="2800" b="0" kern="0" dirty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&amp; Reward Editor</a:t>
            </a:r>
          </a:p>
        </p:txBody>
      </p:sp>
      <p:sp>
        <p:nvSpPr>
          <p:cNvPr id="9" name="Téglalap 8"/>
          <p:cNvSpPr/>
          <p:nvPr/>
        </p:nvSpPr>
        <p:spPr>
          <a:xfrm>
            <a:off x="1530276" y="3065764"/>
            <a:ext cx="29706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0" kern="0" dirty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Review Module</a:t>
            </a:r>
          </a:p>
        </p:txBody>
      </p:sp>
      <p:sp>
        <p:nvSpPr>
          <p:cNvPr id="10" name="Téglalap 9"/>
          <p:cNvSpPr/>
          <p:nvPr/>
        </p:nvSpPr>
        <p:spPr>
          <a:xfrm>
            <a:off x="1530276" y="3670983"/>
            <a:ext cx="4485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0" kern="0" dirty="0">
                <a:solidFill>
                  <a:schemeClr val="bg1"/>
                </a:solidFill>
                <a:latin typeface="Poppins Medium" panose="02000000000000000000" pitchFamily="2" charset="0"/>
                <a:ea typeface="Roboto Light" panose="02000000000000000000" pitchFamily="2" charset="0"/>
                <a:cs typeface="Poppins Medium" panose="02000000000000000000" pitchFamily="2" charset="0"/>
              </a:rPr>
              <a:t>Intelligent Social Share</a:t>
            </a: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244" y="2000200"/>
            <a:ext cx="227475" cy="227138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244" y="2601926"/>
            <a:ext cx="227475" cy="227138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244" y="3166979"/>
            <a:ext cx="227475" cy="227138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244" y="3767932"/>
            <a:ext cx="227475" cy="227138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244" y="4368496"/>
            <a:ext cx="227475" cy="2271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9480396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 bwMode="auto">
          <a:xfrm>
            <a:off x="0" y="0"/>
            <a:ext cx="10693400" cy="6016625"/>
          </a:xfrm>
          <a:prstGeom prst="rect">
            <a:avLst/>
          </a:prstGeom>
          <a:solidFill>
            <a:srgbClr val="890E4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1" y="2362346"/>
            <a:ext cx="10694809" cy="365963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1251084"/>
            <a:ext cx="106934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0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A Loyalty Hub is a customizable landing page linked to your</a:t>
            </a:r>
            <a:r>
              <a:rPr lang="hu-HU" b="0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 </a:t>
            </a:r>
            <a:r>
              <a:rPr lang="en-US" b="0" kern="0" dirty="0" smtClean="0">
                <a:solidFill>
                  <a:schemeClr val="bg1"/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homepage where customers can earn and redeem points by completing activities and claiming rewards.</a:t>
            </a:r>
            <a:endParaRPr lang="en-US" b="0" kern="0" dirty="0">
              <a:solidFill>
                <a:schemeClr val="bg1"/>
              </a:solidFill>
              <a:latin typeface="Poppins Light" panose="02000000000000000000" pitchFamily="2" charset="0"/>
              <a:ea typeface="Roboto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3695351" y="632048"/>
            <a:ext cx="33041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0" kern="0" dirty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Loyalty Hub</a:t>
            </a:r>
            <a:endParaRPr lang="en-US" sz="4000" dirty="0">
              <a:solidFill>
                <a:schemeClr val="bg1"/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359152"/>
            <a:ext cx="10698480" cy="36608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1244045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12058"/>
            <a:ext cx="10693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We provide a user friendly backend that helps to create activities</a:t>
            </a:r>
            <a:r>
              <a:rPr lang="hu-HU" sz="2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 </a:t>
            </a:r>
            <a:r>
              <a:rPr lang="en-GB" sz="2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and</a:t>
            </a:r>
            <a:r>
              <a:rPr lang="hu-HU" sz="2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 </a:t>
            </a:r>
            <a:r>
              <a:rPr lang="en-US" sz="2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rewards.  </a:t>
            </a:r>
            <a:endParaRPr lang="en-US" sz="2000" b="0" kern="0" dirty="0">
              <a:solidFill>
                <a:schemeClr val="tx1">
                  <a:lumMod val="75000"/>
                  <a:lumOff val="25000"/>
                </a:schemeClr>
              </a:solidFill>
              <a:latin typeface="Poppins Light" panose="02000000000000000000" pitchFamily="2" charset="0"/>
              <a:ea typeface="Roboto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704056"/>
            <a:ext cx="1069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Activity &amp; Reward Editor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  <a:latin typeface="Poppins SemiBold" panose="02000000000000000000" pitchFamily="2" charset="0"/>
              <a:cs typeface="Poppins SemiBold" panose="02000000000000000000" pitchFamily="2" charset="0"/>
            </a:endParaRP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261" y="2293812"/>
            <a:ext cx="7920878" cy="3722813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888" y="2295144"/>
            <a:ext cx="7918704" cy="37217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7059456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064096"/>
            <a:ext cx="10693399" cy="720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Ratings, up-votes, down-votes, moderation, and contributor profiling to build real trust around your brand and identify opinion leaders.</a:t>
            </a:r>
            <a:endParaRPr lang="en-US" sz="2000" b="0" kern="0" dirty="0">
              <a:solidFill>
                <a:schemeClr val="tx1">
                  <a:lumMod val="75000"/>
                  <a:lumOff val="25000"/>
                </a:schemeClr>
              </a:solidFill>
              <a:latin typeface="Poppins Light" panose="02000000000000000000" pitchFamily="2" charset="0"/>
              <a:ea typeface="Roboto Light" panose="02000000000000000000" pitchFamily="2" charset="0"/>
              <a:cs typeface="Poppins Light" panose="02000000000000000000" pitchFamily="2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488032"/>
            <a:ext cx="1069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Smart Review Module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  <a:latin typeface="Poppins SemiBold" panose="02000000000000000000" pitchFamily="2" charset="0"/>
              <a:cs typeface="Poppins SemiBold" panose="02000000000000000000" pitchFamily="2" charset="0"/>
            </a:endParaRPr>
          </a:p>
        </p:txBody>
      </p:sp>
      <p:grpSp>
        <p:nvGrpSpPr>
          <p:cNvPr id="67" name="Csoportba foglalás 66"/>
          <p:cNvGrpSpPr/>
          <p:nvPr/>
        </p:nvGrpSpPr>
        <p:grpSpPr>
          <a:xfrm>
            <a:off x="4375150" y="4210050"/>
            <a:ext cx="1897063" cy="1806576"/>
            <a:chOff x="4375150" y="4210050"/>
            <a:chExt cx="1897063" cy="1806576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375150" y="5484813"/>
              <a:ext cx="1897063" cy="531813"/>
            </a:xfrm>
            <a:custGeom>
              <a:avLst/>
              <a:gdLst>
                <a:gd name="T0" fmla="*/ 858 w 916"/>
                <a:gd name="T1" fmla="*/ 100 h 257"/>
                <a:gd name="T2" fmla="*/ 815 w 916"/>
                <a:gd name="T3" fmla="*/ 57 h 257"/>
                <a:gd name="T4" fmla="*/ 644 w 916"/>
                <a:gd name="T5" fmla="*/ 0 h 257"/>
                <a:gd name="T6" fmla="*/ 458 w 916"/>
                <a:gd name="T7" fmla="*/ 0 h 257"/>
                <a:gd name="T8" fmla="*/ 272 w 916"/>
                <a:gd name="T9" fmla="*/ 0 h 257"/>
                <a:gd name="T10" fmla="*/ 101 w 916"/>
                <a:gd name="T11" fmla="*/ 57 h 257"/>
                <a:gd name="T12" fmla="*/ 57 w 916"/>
                <a:gd name="T13" fmla="*/ 100 h 257"/>
                <a:gd name="T14" fmla="*/ 0 w 916"/>
                <a:gd name="T15" fmla="*/ 257 h 257"/>
                <a:gd name="T16" fmla="*/ 458 w 916"/>
                <a:gd name="T17" fmla="*/ 257 h 257"/>
                <a:gd name="T18" fmla="*/ 916 w 916"/>
                <a:gd name="T19" fmla="*/ 257 h 257"/>
                <a:gd name="T20" fmla="*/ 858 w 916"/>
                <a:gd name="T21" fmla="*/ 10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6" h="257">
                  <a:moveTo>
                    <a:pt x="858" y="100"/>
                  </a:moveTo>
                  <a:cubicBezTo>
                    <a:pt x="850" y="81"/>
                    <a:pt x="834" y="66"/>
                    <a:pt x="815" y="57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272" y="0"/>
                    <a:pt x="272" y="0"/>
                    <a:pt x="272" y="0"/>
                  </a:cubicBezTo>
                  <a:cubicBezTo>
                    <a:pt x="101" y="57"/>
                    <a:pt x="101" y="57"/>
                    <a:pt x="101" y="57"/>
                  </a:cubicBezTo>
                  <a:cubicBezTo>
                    <a:pt x="82" y="66"/>
                    <a:pt x="66" y="81"/>
                    <a:pt x="57" y="100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916" y="257"/>
                    <a:pt x="916" y="257"/>
                    <a:pt x="916" y="257"/>
                  </a:cubicBezTo>
                  <a:lnTo>
                    <a:pt x="858" y="100"/>
                  </a:lnTo>
                  <a:close/>
                </a:path>
              </a:pathLst>
            </a:custGeom>
            <a:solidFill>
              <a:srgbClr val="FAE1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4938713" y="5481638"/>
              <a:ext cx="771525" cy="298450"/>
            </a:xfrm>
            <a:custGeom>
              <a:avLst/>
              <a:gdLst>
                <a:gd name="T0" fmla="*/ 186 w 372"/>
                <a:gd name="T1" fmla="*/ 144 h 144"/>
                <a:gd name="T2" fmla="*/ 372 w 372"/>
                <a:gd name="T3" fmla="*/ 44 h 144"/>
                <a:gd name="T4" fmla="*/ 372 w 372"/>
                <a:gd name="T5" fmla="*/ 0 h 144"/>
                <a:gd name="T6" fmla="*/ 329 w 372"/>
                <a:gd name="T7" fmla="*/ 0 h 144"/>
                <a:gd name="T8" fmla="*/ 329 w 372"/>
                <a:gd name="T9" fmla="*/ 44 h 144"/>
                <a:gd name="T10" fmla="*/ 186 w 372"/>
                <a:gd name="T11" fmla="*/ 101 h 144"/>
                <a:gd name="T12" fmla="*/ 43 w 372"/>
                <a:gd name="T13" fmla="*/ 44 h 144"/>
                <a:gd name="T14" fmla="*/ 43 w 372"/>
                <a:gd name="T15" fmla="*/ 0 h 144"/>
                <a:gd name="T16" fmla="*/ 0 w 372"/>
                <a:gd name="T17" fmla="*/ 0 h 144"/>
                <a:gd name="T18" fmla="*/ 0 w 372"/>
                <a:gd name="T19" fmla="*/ 44 h 144"/>
                <a:gd name="T20" fmla="*/ 186 w 372"/>
                <a:gd name="T21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2" h="144">
                  <a:moveTo>
                    <a:pt x="186" y="144"/>
                  </a:moveTo>
                  <a:cubicBezTo>
                    <a:pt x="241" y="144"/>
                    <a:pt x="372" y="130"/>
                    <a:pt x="372" y="44"/>
                  </a:cubicBezTo>
                  <a:cubicBezTo>
                    <a:pt x="372" y="35"/>
                    <a:pt x="372" y="19"/>
                    <a:pt x="372" y="0"/>
                  </a:cubicBezTo>
                  <a:cubicBezTo>
                    <a:pt x="329" y="0"/>
                    <a:pt x="329" y="0"/>
                    <a:pt x="329" y="0"/>
                  </a:cubicBezTo>
                  <a:cubicBezTo>
                    <a:pt x="329" y="44"/>
                    <a:pt x="329" y="44"/>
                    <a:pt x="329" y="44"/>
                  </a:cubicBezTo>
                  <a:cubicBezTo>
                    <a:pt x="329" y="44"/>
                    <a:pt x="300" y="101"/>
                    <a:pt x="186" y="101"/>
                  </a:cubicBezTo>
                  <a:cubicBezTo>
                    <a:pt x="71" y="101"/>
                    <a:pt x="43" y="44"/>
                    <a:pt x="43" y="44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"/>
                    <a:pt x="0" y="35"/>
                    <a:pt x="0" y="44"/>
                  </a:cubicBezTo>
                  <a:cubicBezTo>
                    <a:pt x="0" y="130"/>
                    <a:pt x="131" y="144"/>
                    <a:pt x="186" y="144"/>
                  </a:cubicBezTo>
                  <a:close/>
                </a:path>
              </a:pathLst>
            </a:custGeom>
            <a:solidFill>
              <a:srgbClr val="DF2E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4375150" y="5575300"/>
              <a:ext cx="354013" cy="441325"/>
            </a:xfrm>
            <a:custGeom>
              <a:avLst/>
              <a:gdLst>
                <a:gd name="T0" fmla="*/ 142 w 171"/>
                <a:gd name="T1" fmla="*/ 0 h 213"/>
                <a:gd name="T2" fmla="*/ 101 w 171"/>
                <a:gd name="T3" fmla="*/ 13 h 213"/>
                <a:gd name="T4" fmla="*/ 57 w 171"/>
                <a:gd name="T5" fmla="*/ 56 h 213"/>
                <a:gd name="T6" fmla="*/ 0 w 171"/>
                <a:gd name="T7" fmla="*/ 213 h 213"/>
                <a:gd name="T8" fmla="*/ 171 w 171"/>
                <a:gd name="T9" fmla="*/ 213 h 213"/>
                <a:gd name="T10" fmla="*/ 142 w 171"/>
                <a:gd name="T1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213">
                  <a:moveTo>
                    <a:pt x="142" y="0"/>
                  </a:moveTo>
                  <a:cubicBezTo>
                    <a:pt x="101" y="13"/>
                    <a:pt x="101" y="13"/>
                    <a:pt x="101" y="13"/>
                  </a:cubicBezTo>
                  <a:cubicBezTo>
                    <a:pt x="82" y="22"/>
                    <a:pt x="66" y="37"/>
                    <a:pt x="57" y="56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171" y="213"/>
                    <a:pt x="171" y="213"/>
                    <a:pt x="171" y="213"/>
                  </a:cubicBezTo>
                  <a:lnTo>
                    <a:pt x="142" y="0"/>
                  </a:lnTo>
                  <a:close/>
                </a:path>
              </a:pathLst>
            </a:custGeom>
            <a:solidFill>
              <a:srgbClr val="F2B7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5918200" y="5575300"/>
              <a:ext cx="354013" cy="441325"/>
            </a:xfrm>
            <a:custGeom>
              <a:avLst/>
              <a:gdLst>
                <a:gd name="T0" fmla="*/ 29 w 171"/>
                <a:gd name="T1" fmla="*/ 0 h 213"/>
                <a:gd name="T2" fmla="*/ 70 w 171"/>
                <a:gd name="T3" fmla="*/ 13 h 213"/>
                <a:gd name="T4" fmla="*/ 113 w 171"/>
                <a:gd name="T5" fmla="*/ 56 h 213"/>
                <a:gd name="T6" fmla="*/ 171 w 171"/>
                <a:gd name="T7" fmla="*/ 213 h 213"/>
                <a:gd name="T8" fmla="*/ 0 w 171"/>
                <a:gd name="T9" fmla="*/ 213 h 213"/>
                <a:gd name="T10" fmla="*/ 29 w 171"/>
                <a:gd name="T1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213">
                  <a:moveTo>
                    <a:pt x="29" y="0"/>
                  </a:moveTo>
                  <a:cubicBezTo>
                    <a:pt x="70" y="13"/>
                    <a:pt x="70" y="13"/>
                    <a:pt x="70" y="13"/>
                  </a:cubicBezTo>
                  <a:cubicBezTo>
                    <a:pt x="89" y="22"/>
                    <a:pt x="105" y="37"/>
                    <a:pt x="113" y="56"/>
                  </a:cubicBezTo>
                  <a:cubicBezTo>
                    <a:pt x="171" y="213"/>
                    <a:pt x="171" y="213"/>
                    <a:pt x="171" y="213"/>
                  </a:cubicBezTo>
                  <a:cubicBezTo>
                    <a:pt x="0" y="213"/>
                    <a:pt x="0" y="213"/>
                    <a:pt x="0" y="213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F2B7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5027613" y="5305425"/>
              <a:ext cx="592138" cy="385763"/>
            </a:xfrm>
            <a:custGeom>
              <a:avLst/>
              <a:gdLst>
                <a:gd name="T0" fmla="*/ 181 w 286"/>
                <a:gd name="T1" fmla="*/ 71 h 186"/>
                <a:gd name="T2" fmla="*/ 143 w 286"/>
                <a:gd name="T3" fmla="*/ 71 h 186"/>
                <a:gd name="T4" fmla="*/ 105 w 286"/>
                <a:gd name="T5" fmla="*/ 71 h 186"/>
                <a:gd name="T6" fmla="*/ 73 w 286"/>
                <a:gd name="T7" fmla="*/ 57 h 186"/>
                <a:gd name="T8" fmla="*/ 0 w 286"/>
                <a:gd name="T9" fmla="*/ 0 h 186"/>
                <a:gd name="T10" fmla="*/ 0 w 286"/>
                <a:gd name="T11" fmla="*/ 129 h 186"/>
                <a:gd name="T12" fmla="*/ 143 w 286"/>
                <a:gd name="T13" fmla="*/ 186 h 186"/>
                <a:gd name="T14" fmla="*/ 286 w 286"/>
                <a:gd name="T15" fmla="*/ 129 h 186"/>
                <a:gd name="T16" fmla="*/ 286 w 286"/>
                <a:gd name="T17" fmla="*/ 0 h 186"/>
                <a:gd name="T18" fmla="*/ 213 w 286"/>
                <a:gd name="T19" fmla="*/ 57 h 186"/>
                <a:gd name="T20" fmla="*/ 181 w 286"/>
                <a:gd name="T21" fmla="*/ 71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6" h="186">
                  <a:moveTo>
                    <a:pt x="181" y="71"/>
                  </a:moveTo>
                  <a:cubicBezTo>
                    <a:pt x="143" y="71"/>
                    <a:pt x="143" y="71"/>
                    <a:pt x="143" y="71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93" y="71"/>
                    <a:pt x="81" y="66"/>
                    <a:pt x="73" y="5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9"/>
                    <a:pt x="28" y="186"/>
                    <a:pt x="143" y="186"/>
                  </a:cubicBezTo>
                  <a:cubicBezTo>
                    <a:pt x="257" y="186"/>
                    <a:pt x="286" y="129"/>
                    <a:pt x="286" y="129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13" y="57"/>
                    <a:pt x="213" y="57"/>
                    <a:pt x="213" y="57"/>
                  </a:cubicBezTo>
                  <a:cubicBezTo>
                    <a:pt x="205" y="66"/>
                    <a:pt x="193" y="71"/>
                    <a:pt x="181" y="71"/>
                  </a:cubicBezTo>
                  <a:close/>
                </a:path>
              </a:pathLst>
            </a:custGeom>
            <a:solidFill>
              <a:srgbClr val="F4D0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5027613" y="5305425"/>
              <a:ext cx="296863" cy="385763"/>
            </a:xfrm>
            <a:custGeom>
              <a:avLst/>
              <a:gdLst>
                <a:gd name="T0" fmla="*/ 73 w 143"/>
                <a:gd name="T1" fmla="*/ 57 h 186"/>
                <a:gd name="T2" fmla="*/ 0 w 143"/>
                <a:gd name="T3" fmla="*/ 0 h 186"/>
                <a:gd name="T4" fmla="*/ 0 w 143"/>
                <a:gd name="T5" fmla="*/ 129 h 186"/>
                <a:gd name="T6" fmla="*/ 143 w 143"/>
                <a:gd name="T7" fmla="*/ 186 h 186"/>
                <a:gd name="T8" fmla="*/ 143 w 143"/>
                <a:gd name="T9" fmla="*/ 71 h 186"/>
                <a:gd name="T10" fmla="*/ 105 w 143"/>
                <a:gd name="T11" fmla="*/ 71 h 186"/>
                <a:gd name="T12" fmla="*/ 73 w 143"/>
                <a:gd name="T13" fmla="*/ 57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186">
                  <a:moveTo>
                    <a:pt x="73" y="57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9"/>
                    <a:pt x="28" y="186"/>
                    <a:pt x="143" y="186"/>
                  </a:cubicBezTo>
                  <a:cubicBezTo>
                    <a:pt x="143" y="71"/>
                    <a:pt x="143" y="71"/>
                    <a:pt x="143" y="71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93" y="71"/>
                    <a:pt x="81" y="66"/>
                    <a:pt x="73" y="57"/>
                  </a:cubicBezTo>
                  <a:close/>
                </a:path>
              </a:pathLst>
            </a:custGeom>
            <a:solidFill>
              <a:srgbClr val="F8E1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910138" y="4476750"/>
              <a:ext cx="917575" cy="976313"/>
            </a:xfrm>
            <a:custGeom>
              <a:avLst/>
              <a:gdLst>
                <a:gd name="T0" fmla="*/ 427 w 443"/>
                <a:gd name="T1" fmla="*/ 147 h 471"/>
                <a:gd name="T2" fmla="*/ 386 w 443"/>
                <a:gd name="T3" fmla="*/ 215 h 471"/>
                <a:gd name="T4" fmla="*/ 386 w 443"/>
                <a:gd name="T5" fmla="*/ 100 h 471"/>
                <a:gd name="T6" fmla="*/ 314 w 443"/>
                <a:gd name="T7" fmla="*/ 157 h 471"/>
                <a:gd name="T8" fmla="*/ 314 w 443"/>
                <a:gd name="T9" fmla="*/ 0 h 471"/>
                <a:gd name="T10" fmla="*/ 171 w 443"/>
                <a:gd name="T11" fmla="*/ 157 h 471"/>
                <a:gd name="T12" fmla="*/ 171 w 443"/>
                <a:gd name="T13" fmla="*/ 57 h 471"/>
                <a:gd name="T14" fmla="*/ 71 w 443"/>
                <a:gd name="T15" fmla="*/ 157 h 471"/>
                <a:gd name="T16" fmla="*/ 71 w 443"/>
                <a:gd name="T17" fmla="*/ 72 h 471"/>
                <a:gd name="T18" fmla="*/ 14 w 443"/>
                <a:gd name="T19" fmla="*/ 143 h 471"/>
                <a:gd name="T20" fmla="*/ 14 w 443"/>
                <a:gd name="T21" fmla="*/ 215 h 471"/>
                <a:gd name="T22" fmla="*/ 0 w 443"/>
                <a:gd name="T23" fmla="*/ 202 h 471"/>
                <a:gd name="T24" fmla="*/ 0 w 443"/>
                <a:gd name="T25" fmla="*/ 257 h 471"/>
                <a:gd name="T26" fmla="*/ 57 w 443"/>
                <a:gd name="T27" fmla="*/ 400 h 471"/>
                <a:gd name="T28" fmla="*/ 130 w 443"/>
                <a:gd name="T29" fmla="*/ 457 h 471"/>
                <a:gd name="T30" fmla="*/ 162 w 443"/>
                <a:gd name="T31" fmla="*/ 471 h 471"/>
                <a:gd name="T32" fmla="*/ 200 w 443"/>
                <a:gd name="T33" fmla="*/ 471 h 471"/>
                <a:gd name="T34" fmla="*/ 238 w 443"/>
                <a:gd name="T35" fmla="*/ 471 h 471"/>
                <a:gd name="T36" fmla="*/ 270 w 443"/>
                <a:gd name="T37" fmla="*/ 457 h 471"/>
                <a:gd name="T38" fmla="*/ 343 w 443"/>
                <a:gd name="T39" fmla="*/ 400 h 471"/>
                <a:gd name="T40" fmla="*/ 389 w 443"/>
                <a:gd name="T41" fmla="*/ 286 h 471"/>
                <a:gd name="T42" fmla="*/ 443 w 443"/>
                <a:gd name="T43" fmla="*/ 175 h 471"/>
                <a:gd name="T44" fmla="*/ 427 w 443"/>
                <a:gd name="T45" fmla="*/ 147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3" h="471">
                  <a:moveTo>
                    <a:pt x="427" y="147"/>
                  </a:moveTo>
                  <a:cubicBezTo>
                    <a:pt x="425" y="173"/>
                    <a:pt x="416" y="215"/>
                    <a:pt x="386" y="215"/>
                  </a:cubicBezTo>
                  <a:cubicBezTo>
                    <a:pt x="386" y="172"/>
                    <a:pt x="386" y="100"/>
                    <a:pt x="386" y="100"/>
                  </a:cubicBezTo>
                  <a:cubicBezTo>
                    <a:pt x="386" y="100"/>
                    <a:pt x="371" y="157"/>
                    <a:pt x="314" y="157"/>
                  </a:cubicBezTo>
                  <a:cubicBezTo>
                    <a:pt x="314" y="100"/>
                    <a:pt x="314" y="0"/>
                    <a:pt x="314" y="0"/>
                  </a:cubicBezTo>
                  <a:cubicBezTo>
                    <a:pt x="314" y="0"/>
                    <a:pt x="286" y="157"/>
                    <a:pt x="171" y="157"/>
                  </a:cubicBezTo>
                  <a:cubicBezTo>
                    <a:pt x="171" y="129"/>
                    <a:pt x="171" y="57"/>
                    <a:pt x="171" y="57"/>
                  </a:cubicBezTo>
                  <a:cubicBezTo>
                    <a:pt x="171" y="57"/>
                    <a:pt x="128" y="157"/>
                    <a:pt x="71" y="157"/>
                  </a:cubicBezTo>
                  <a:cubicBezTo>
                    <a:pt x="71" y="114"/>
                    <a:pt x="71" y="72"/>
                    <a:pt x="71" y="72"/>
                  </a:cubicBezTo>
                  <a:cubicBezTo>
                    <a:pt x="14" y="143"/>
                    <a:pt x="14" y="143"/>
                    <a:pt x="14" y="143"/>
                  </a:cubicBezTo>
                  <a:cubicBezTo>
                    <a:pt x="14" y="215"/>
                    <a:pt x="14" y="215"/>
                    <a:pt x="14" y="215"/>
                  </a:cubicBezTo>
                  <a:cubicBezTo>
                    <a:pt x="14" y="215"/>
                    <a:pt x="7" y="210"/>
                    <a:pt x="0" y="202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57" y="400"/>
                    <a:pt x="57" y="400"/>
                    <a:pt x="57" y="400"/>
                  </a:cubicBezTo>
                  <a:cubicBezTo>
                    <a:pt x="130" y="457"/>
                    <a:pt x="130" y="457"/>
                    <a:pt x="130" y="457"/>
                  </a:cubicBezTo>
                  <a:cubicBezTo>
                    <a:pt x="138" y="466"/>
                    <a:pt x="150" y="471"/>
                    <a:pt x="162" y="471"/>
                  </a:cubicBezTo>
                  <a:cubicBezTo>
                    <a:pt x="200" y="471"/>
                    <a:pt x="200" y="471"/>
                    <a:pt x="200" y="471"/>
                  </a:cubicBezTo>
                  <a:cubicBezTo>
                    <a:pt x="238" y="471"/>
                    <a:pt x="238" y="471"/>
                    <a:pt x="238" y="471"/>
                  </a:cubicBezTo>
                  <a:cubicBezTo>
                    <a:pt x="250" y="471"/>
                    <a:pt x="262" y="466"/>
                    <a:pt x="270" y="457"/>
                  </a:cubicBezTo>
                  <a:cubicBezTo>
                    <a:pt x="343" y="400"/>
                    <a:pt x="343" y="400"/>
                    <a:pt x="343" y="400"/>
                  </a:cubicBezTo>
                  <a:cubicBezTo>
                    <a:pt x="389" y="286"/>
                    <a:pt x="389" y="286"/>
                    <a:pt x="389" y="286"/>
                  </a:cubicBezTo>
                  <a:cubicBezTo>
                    <a:pt x="429" y="283"/>
                    <a:pt x="443" y="221"/>
                    <a:pt x="443" y="175"/>
                  </a:cubicBezTo>
                  <a:cubicBezTo>
                    <a:pt x="443" y="164"/>
                    <a:pt x="436" y="153"/>
                    <a:pt x="427" y="147"/>
                  </a:cubicBezTo>
                  <a:close/>
                </a:path>
              </a:pathLst>
            </a:custGeom>
            <a:solidFill>
              <a:srgbClr val="F8E1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821238" y="4594225"/>
              <a:ext cx="503238" cy="858838"/>
            </a:xfrm>
            <a:custGeom>
              <a:avLst/>
              <a:gdLst>
                <a:gd name="T0" fmla="*/ 214 w 243"/>
                <a:gd name="T1" fmla="*/ 100 h 414"/>
                <a:gd name="T2" fmla="*/ 214 w 243"/>
                <a:gd name="T3" fmla="*/ 0 h 414"/>
                <a:gd name="T4" fmla="*/ 114 w 243"/>
                <a:gd name="T5" fmla="*/ 100 h 414"/>
                <a:gd name="T6" fmla="*/ 114 w 243"/>
                <a:gd name="T7" fmla="*/ 15 h 414"/>
                <a:gd name="T8" fmla="*/ 57 w 243"/>
                <a:gd name="T9" fmla="*/ 86 h 414"/>
                <a:gd name="T10" fmla="*/ 57 w 243"/>
                <a:gd name="T11" fmla="*/ 158 h 414"/>
                <a:gd name="T12" fmla="*/ 16 w 243"/>
                <a:gd name="T13" fmla="*/ 90 h 414"/>
                <a:gd name="T14" fmla="*/ 0 w 243"/>
                <a:gd name="T15" fmla="*/ 117 h 414"/>
                <a:gd name="T16" fmla="*/ 54 w 243"/>
                <a:gd name="T17" fmla="*/ 228 h 414"/>
                <a:gd name="T18" fmla="*/ 100 w 243"/>
                <a:gd name="T19" fmla="*/ 343 h 414"/>
                <a:gd name="T20" fmla="*/ 173 w 243"/>
                <a:gd name="T21" fmla="*/ 400 h 414"/>
                <a:gd name="T22" fmla="*/ 205 w 243"/>
                <a:gd name="T23" fmla="*/ 414 h 414"/>
                <a:gd name="T24" fmla="*/ 243 w 243"/>
                <a:gd name="T25" fmla="*/ 414 h 414"/>
                <a:gd name="T26" fmla="*/ 243 w 243"/>
                <a:gd name="T27" fmla="*/ 97 h 414"/>
                <a:gd name="T28" fmla="*/ 214 w 243"/>
                <a:gd name="T29" fmla="*/ 1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3" h="414">
                  <a:moveTo>
                    <a:pt x="214" y="100"/>
                  </a:moveTo>
                  <a:cubicBezTo>
                    <a:pt x="214" y="72"/>
                    <a:pt x="214" y="0"/>
                    <a:pt x="214" y="0"/>
                  </a:cubicBezTo>
                  <a:cubicBezTo>
                    <a:pt x="214" y="0"/>
                    <a:pt x="171" y="100"/>
                    <a:pt x="114" y="100"/>
                  </a:cubicBezTo>
                  <a:cubicBezTo>
                    <a:pt x="114" y="57"/>
                    <a:pt x="114" y="15"/>
                    <a:pt x="114" y="15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158"/>
                    <a:pt x="57" y="158"/>
                    <a:pt x="57" y="158"/>
                  </a:cubicBezTo>
                  <a:cubicBezTo>
                    <a:pt x="57" y="158"/>
                    <a:pt x="23" y="135"/>
                    <a:pt x="16" y="90"/>
                  </a:cubicBezTo>
                  <a:cubicBezTo>
                    <a:pt x="7" y="95"/>
                    <a:pt x="0" y="106"/>
                    <a:pt x="0" y="117"/>
                  </a:cubicBezTo>
                  <a:cubicBezTo>
                    <a:pt x="0" y="164"/>
                    <a:pt x="13" y="225"/>
                    <a:pt x="54" y="228"/>
                  </a:cubicBezTo>
                  <a:cubicBezTo>
                    <a:pt x="100" y="343"/>
                    <a:pt x="100" y="343"/>
                    <a:pt x="100" y="343"/>
                  </a:cubicBezTo>
                  <a:cubicBezTo>
                    <a:pt x="173" y="400"/>
                    <a:pt x="173" y="400"/>
                    <a:pt x="173" y="400"/>
                  </a:cubicBezTo>
                  <a:cubicBezTo>
                    <a:pt x="181" y="409"/>
                    <a:pt x="193" y="414"/>
                    <a:pt x="205" y="414"/>
                  </a:cubicBezTo>
                  <a:cubicBezTo>
                    <a:pt x="243" y="414"/>
                    <a:pt x="243" y="414"/>
                    <a:pt x="243" y="414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34" y="99"/>
                    <a:pt x="224" y="100"/>
                    <a:pt x="214" y="100"/>
                  </a:cubicBezTo>
                  <a:close/>
                </a:path>
              </a:pathLst>
            </a:custGeom>
            <a:solidFill>
              <a:srgbClr val="FCF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175250" y="5129213"/>
              <a:ext cx="296863" cy="88900"/>
            </a:xfrm>
            <a:custGeom>
              <a:avLst/>
              <a:gdLst>
                <a:gd name="T0" fmla="*/ 0 w 143"/>
                <a:gd name="T1" fmla="*/ 0 h 43"/>
                <a:gd name="T2" fmla="*/ 143 w 143"/>
                <a:gd name="T3" fmla="*/ 0 h 43"/>
                <a:gd name="T4" fmla="*/ 72 w 143"/>
                <a:gd name="T5" fmla="*/ 43 h 43"/>
                <a:gd name="T6" fmla="*/ 0 w 143"/>
                <a:gd name="T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3" h="43">
                  <a:moveTo>
                    <a:pt x="0" y="0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3" y="43"/>
                    <a:pt x="72" y="43"/>
                  </a:cubicBezTo>
                  <a:cubicBezTo>
                    <a:pt x="0" y="4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5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849813" y="4210050"/>
              <a:ext cx="949325" cy="712788"/>
            </a:xfrm>
            <a:custGeom>
              <a:avLst/>
              <a:gdLst>
                <a:gd name="T0" fmla="*/ 458 w 458"/>
                <a:gd name="T1" fmla="*/ 258 h 344"/>
                <a:gd name="T2" fmla="*/ 229 w 458"/>
                <a:gd name="T3" fmla="*/ 0 h 344"/>
                <a:gd name="T4" fmla="*/ 0 w 458"/>
                <a:gd name="T5" fmla="*/ 258 h 344"/>
                <a:gd name="T6" fmla="*/ 43 w 458"/>
                <a:gd name="T7" fmla="*/ 344 h 344"/>
                <a:gd name="T8" fmla="*/ 43 w 458"/>
                <a:gd name="T9" fmla="*/ 272 h 344"/>
                <a:gd name="T10" fmla="*/ 100 w 458"/>
                <a:gd name="T11" fmla="*/ 201 h 344"/>
                <a:gd name="T12" fmla="*/ 100 w 458"/>
                <a:gd name="T13" fmla="*/ 286 h 344"/>
                <a:gd name="T14" fmla="*/ 200 w 458"/>
                <a:gd name="T15" fmla="*/ 186 h 344"/>
                <a:gd name="T16" fmla="*/ 200 w 458"/>
                <a:gd name="T17" fmla="*/ 286 h 344"/>
                <a:gd name="T18" fmla="*/ 343 w 458"/>
                <a:gd name="T19" fmla="*/ 129 h 344"/>
                <a:gd name="T20" fmla="*/ 343 w 458"/>
                <a:gd name="T21" fmla="*/ 286 h 344"/>
                <a:gd name="T22" fmla="*/ 415 w 458"/>
                <a:gd name="T23" fmla="*/ 229 h 344"/>
                <a:gd name="T24" fmla="*/ 415 w 458"/>
                <a:gd name="T25" fmla="*/ 344 h 344"/>
                <a:gd name="T26" fmla="*/ 458 w 458"/>
                <a:gd name="T27" fmla="*/ 258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8" h="344">
                  <a:moveTo>
                    <a:pt x="458" y="258"/>
                  </a:moveTo>
                  <a:cubicBezTo>
                    <a:pt x="458" y="116"/>
                    <a:pt x="371" y="0"/>
                    <a:pt x="229" y="0"/>
                  </a:cubicBezTo>
                  <a:cubicBezTo>
                    <a:pt x="87" y="0"/>
                    <a:pt x="0" y="116"/>
                    <a:pt x="0" y="258"/>
                  </a:cubicBezTo>
                  <a:cubicBezTo>
                    <a:pt x="0" y="315"/>
                    <a:pt x="43" y="344"/>
                    <a:pt x="43" y="344"/>
                  </a:cubicBezTo>
                  <a:cubicBezTo>
                    <a:pt x="43" y="272"/>
                    <a:pt x="43" y="272"/>
                    <a:pt x="43" y="272"/>
                  </a:cubicBezTo>
                  <a:cubicBezTo>
                    <a:pt x="100" y="201"/>
                    <a:pt x="100" y="201"/>
                    <a:pt x="100" y="201"/>
                  </a:cubicBezTo>
                  <a:cubicBezTo>
                    <a:pt x="100" y="201"/>
                    <a:pt x="100" y="243"/>
                    <a:pt x="100" y="286"/>
                  </a:cubicBezTo>
                  <a:cubicBezTo>
                    <a:pt x="157" y="286"/>
                    <a:pt x="200" y="186"/>
                    <a:pt x="200" y="186"/>
                  </a:cubicBezTo>
                  <a:cubicBezTo>
                    <a:pt x="200" y="186"/>
                    <a:pt x="200" y="258"/>
                    <a:pt x="200" y="286"/>
                  </a:cubicBezTo>
                  <a:cubicBezTo>
                    <a:pt x="315" y="286"/>
                    <a:pt x="343" y="129"/>
                    <a:pt x="343" y="129"/>
                  </a:cubicBezTo>
                  <a:cubicBezTo>
                    <a:pt x="343" y="129"/>
                    <a:pt x="343" y="229"/>
                    <a:pt x="343" y="286"/>
                  </a:cubicBezTo>
                  <a:cubicBezTo>
                    <a:pt x="400" y="286"/>
                    <a:pt x="415" y="229"/>
                    <a:pt x="415" y="229"/>
                  </a:cubicBezTo>
                  <a:cubicBezTo>
                    <a:pt x="415" y="229"/>
                    <a:pt x="415" y="301"/>
                    <a:pt x="415" y="344"/>
                  </a:cubicBezTo>
                  <a:cubicBezTo>
                    <a:pt x="458" y="344"/>
                    <a:pt x="458" y="258"/>
                    <a:pt x="458" y="258"/>
                  </a:cubicBezTo>
                  <a:close/>
                </a:path>
              </a:pathLst>
            </a:custGeom>
            <a:solidFill>
              <a:srgbClr val="3F3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5435600" y="4821238"/>
              <a:ext cx="155575" cy="69850"/>
            </a:xfrm>
            <a:custGeom>
              <a:avLst/>
              <a:gdLst>
                <a:gd name="T0" fmla="*/ 32 w 75"/>
                <a:gd name="T1" fmla="*/ 24 h 34"/>
                <a:gd name="T2" fmla="*/ 74 w 75"/>
                <a:gd name="T3" fmla="*/ 34 h 34"/>
                <a:gd name="T4" fmla="*/ 64 w 75"/>
                <a:gd name="T5" fmla="*/ 11 h 34"/>
                <a:gd name="T6" fmla="*/ 10 w 75"/>
                <a:gd name="T7" fmla="*/ 11 h 34"/>
                <a:gd name="T8" fmla="*/ 0 w 75"/>
                <a:gd name="T9" fmla="*/ 29 h 34"/>
                <a:gd name="T10" fmla="*/ 32 w 75"/>
                <a:gd name="T11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34">
                  <a:moveTo>
                    <a:pt x="32" y="24"/>
                  </a:moveTo>
                  <a:cubicBezTo>
                    <a:pt x="49" y="24"/>
                    <a:pt x="64" y="28"/>
                    <a:pt x="74" y="34"/>
                  </a:cubicBezTo>
                  <a:cubicBezTo>
                    <a:pt x="75" y="26"/>
                    <a:pt x="72" y="17"/>
                    <a:pt x="64" y="11"/>
                  </a:cubicBezTo>
                  <a:cubicBezTo>
                    <a:pt x="49" y="0"/>
                    <a:pt x="25" y="0"/>
                    <a:pt x="10" y="11"/>
                  </a:cubicBezTo>
                  <a:cubicBezTo>
                    <a:pt x="4" y="16"/>
                    <a:pt x="0" y="22"/>
                    <a:pt x="0" y="29"/>
                  </a:cubicBezTo>
                  <a:cubicBezTo>
                    <a:pt x="9" y="26"/>
                    <a:pt x="20" y="24"/>
                    <a:pt x="32" y="24"/>
                  </a:cubicBezTo>
                  <a:close/>
                </a:path>
              </a:pathLst>
            </a:custGeom>
            <a:solidFill>
              <a:srgbClr val="3F3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054600" y="4821238"/>
              <a:ext cx="157163" cy="69850"/>
            </a:xfrm>
            <a:custGeom>
              <a:avLst/>
              <a:gdLst>
                <a:gd name="T0" fmla="*/ 44 w 76"/>
                <a:gd name="T1" fmla="*/ 24 h 34"/>
                <a:gd name="T2" fmla="*/ 1 w 76"/>
                <a:gd name="T3" fmla="*/ 34 h 34"/>
                <a:gd name="T4" fmla="*/ 12 w 76"/>
                <a:gd name="T5" fmla="*/ 11 h 34"/>
                <a:gd name="T6" fmla="*/ 65 w 76"/>
                <a:gd name="T7" fmla="*/ 11 h 34"/>
                <a:gd name="T8" fmla="*/ 76 w 76"/>
                <a:gd name="T9" fmla="*/ 29 h 34"/>
                <a:gd name="T10" fmla="*/ 44 w 76"/>
                <a:gd name="T11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34">
                  <a:moveTo>
                    <a:pt x="44" y="24"/>
                  </a:moveTo>
                  <a:cubicBezTo>
                    <a:pt x="27" y="24"/>
                    <a:pt x="12" y="28"/>
                    <a:pt x="1" y="34"/>
                  </a:cubicBezTo>
                  <a:cubicBezTo>
                    <a:pt x="0" y="26"/>
                    <a:pt x="4" y="17"/>
                    <a:pt x="12" y="11"/>
                  </a:cubicBezTo>
                  <a:cubicBezTo>
                    <a:pt x="27" y="0"/>
                    <a:pt x="51" y="0"/>
                    <a:pt x="65" y="11"/>
                  </a:cubicBezTo>
                  <a:cubicBezTo>
                    <a:pt x="72" y="16"/>
                    <a:pt x="76" y="22"/>
                    <a:pt x="76" y="29"/>
                  </a:cubicBezTo>
                  <a:cubicBezTo>
                    <a:pt x="67" y="26"/>
                    <a:pt x="56" y="24"/>
                    <a:pt x="44" y="24"/>
                  </a:cubicBezTo>
                  <a:close/>
                </a:path>
              </a:pathLst>
            </a:custGeom>
            <a:solidFill>
              <a:srgbClr val="3F3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8" name="Csoportba foglalás 67"/>
          <p:cNvGrpSpPr/>
          <p:nvPr/>
        </p:nvGrpSpPr>
        <p:grpSpPr>
          <a:xfrm>
            <a:off x="6727825" y="4116388"/>
            <a:ext cx="2062163" cy="1900238"/>
            <a:chOff x="6727825" y="4116388"/>
            <a:chExt cx="2062163" cy="1900238"/>
          </a:xfrm>
        </p:grpSpPr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6727825" y="5243513"/>
              <a:ext cx="2062163" cy="773113"/>
            </a:xfrm>
            <a:custGeom>
              <a:avLst/>
              <a:gdLst>
                <a:gd name="T0" fmla="*/ 933 w 995"/>
                <a:gd name="T1" fmla="*/ 202 h 373"/>
                <a:gd name="T2" fmla="*/ 885 w 995"/>
                <a:gd name="T3" fmla="*/ 156 h 373"/>
                <a:gd name="T4" fmla="*/ 653 w 995"/>
                <a:gd name="T5" fmla="*/ 93 h 373"/>
                <a:gd name="T6" fmla="*/ 653 w 995"/>
                <a:gd name="T7" fmla="*/ 0 h 373"/>
                <a:gd name="T8" fmla="*/ 573 w 995"/>
                <a:gd name="T9" fmla="*/ 62 h 373"/>
                <a:gd name="T10" fmla="*/ 539 w 995"/>
                <a:gd name="T11" fmla="*/ 78 h 373"/>
                <a:gd name="T12" fmla="*/ 497 w 995"/>
                <a:gd name="T13" fmla="*/ 78 h 373"/>
                <a:gd name="T14" fmla="*/ 456 w 995"/>
                <a:gd name="T15" fmla="*/ 78 h 373"/>
                <a:gd name="T16" fmla="*/ 421 w 995"/>
                <a:gd name="T17" fmla="*/ 62 h 373"/>
                <a:gd name="T18" fmla="*/ 342 w 995"/>
                <a:gd name="T19" fmla="*/ 0 h 373"/>
                <a:gd name="T20" fmla="*/ 342 w 995"/>
                <a:gd name="T21" fmla="*/ 93 h 373"/>
                <a:gd name="T22" fmla="*/ 109 w 995"/>
                <a:gd name="T23" fmla="*/ 156 h 373"/>
                <a:gd name="T24" fmla="*/ 62 w 995"/>
                <a:gd name="T25" fmla="*/ 202 h 373"/>
                <a:gd name="T26" fmla="*/ 0 w 995"/>
                <a:gd name="T27" fmla="*/ 373 h 373"/>
                <a:gd name="T28" fmla="*/ 497 w 995"/>
                <a:gd name="T29" fmla="*/ 373 h 373"/>
                <a:gd name="T30" fmla="*/ 995 w 995"/>
                <a:gd name="T31" fmla="*/ 373 h 373"/>
                <a:gd name="T32" fmla="*/ 933 w 995"/>
                <a:gd name="T33" fmla="*/ 202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95" h="373">
                  <a:moveTo>
                    <a:pt x="933" y="202"/>
                  </a:moveTo>
                  <a:cubicBezTo>
                    <a:pt x="923" y="181"/>
                    <a:pt x="906" y="165"/>
                    <a:pt x="885" y="156"/>
                  </a:cubicBezTo>
                  <a:cubicBezTo>
                    <a:pt x="653" y="93"/>
                    <a:pt x="653" y="93"/>
                    <a:pt x="653" y="93"/>
                  </a:cubicBezTo>
                  <a:cubicBezTo>
                    <a:pt x="653" y="0"/>
                    <a:pt x="653" y="0"/>
                    <a:pt x="653" y="0"/>
                  </a:cubicBezTo>
                  <a:cubicBezTo>
                    <a:pt x="573" y="62"/>
                    <a:pt x="573" y="62"/>
                    <a:pt x="573" y="62"/>
                  </a:cubicBezTo>
                  <a:cubicBezTo>
                    <a:pt x="565" y="72"/>
                    <a:pt x="552" y="78"/>
                    <a:pt x="539" y="78"/>
                  </a:cubicBezTo>
                  <a:cubicBezTo>
                    <a:pt x="497" y="78"/>
                    <a:pt x="497" y="78"/>
                    <a:pt x="497" y="78"/>
                  </a:cubicBezTo>
                  <a:cubicBezTo>
                    <a:pt x="456" y="78"/>
                    <a:pt x="456" y="78"/>
                    <a:pt x="456" y="78"/>
                  </a:cubicBezTo>
                  <a:cubicBezTo>
                    <a:pt x="443" y="78"/>
                    <a:pt x="430" y="72"/>
                    <a:pt x="421" y="62"/>
                  </a:cubicBezTo>
                  <a:cubicBezTo>
                    <a:pt x="342" y="0"/>
                    <a:pt x="342" y="0"/>
                    <a:pt x="342" y="0"/>
                  </a:cubicBezTo>
                  <a:cubicBezTo>
                    <a:pt x="342" y="93"/>
                    <a:pt x="342" y="93"/>
                    <a:pt x="342" y="93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88" y="165"/>
                    <a:pt x="72" y="181"/>
                    <a:pt x="62" y="202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497" y="373"/>
                    <a:pt x="497" y="373"/>
                    <a:pt x="497" y="373"/>
                  </a:cubicBezTo>
                  <a:cubicBezTo>
                    <a:pt x="995" y="373"/>
                    <a:pt x="995" y="373"/>
                    <a:pt x="995" y="373"/>
                  </a:cubicBezTo>
                  <a:lnTo>
                    <a:pt x="933" y="202"/>
                  </a:lnTo>
                  <a:close/>
                </a:path>
              </a:pathLst>
            </a:custGeom>
            <a:solidFill>
              <a:srgbClr val="3F3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7308850" y="4179888"/>
              <a:ext cx="998538" cy="1225550"/>
            </a:xfrm>
            <a:custGeom>
              <a:avLst/>
              <a:gdLst>
                <a:gd name="T0" fmla="*/ 482 w 482"/>
                <a:gd name="T1" fmla="*/ 268 h 591"/>
                <a:gd name="T2" fmla="*/ 451 w 482"/>
                <a:gd name="T3" fmla="*/ 234 h 591"/>
                <a:gd name="T4" fmla="*/ 435 w 482"/>
                <a:gd name="T5" fmla="*/ 251 h 591"/>
                <a:gd name="T6" fmla="*/ 435 w 482"/>
                <a:gd name="T7" fmla="*/ 234 h 591"/>
                <a:gd name="T8" fmla="*/ 217 w 482"/>
                <a:gd name="T9" fmla="*/ 0 h 591"/>
                <a:gd name="T10" fmla="*/ 0 w 482"/>
                <a:gd name="T11" fmla="*/ 234 h 591"/>
                <a:gd name="T12" fmla="*/ 0 w 482"/>
                <a:gd name="T13" fmla="*/ 358 h 591"/>
                <a:gd name="T14" fmla="*/ 62 w 482"/>
                <a:gd name="T15" fmla="*/ 513 h 591"/>
                <a:gd name="T16" fmla="*/ 141 w 482"/>
                <a:gd name="T17" fmla="*/ 575 h 591"/>
                <a:gd name="T18" fmla="*/ 176 w 482"/>
                <a:gd name="T19" fmla="*/ 591 h 591"/>
                <a:gd name="T20" fmla="*/ 217 w 482"/>
                <a:gd name="T21" fmla="*/ 591 h 591"/>
                <a:gd name="T22" fmla="*/ 259 w 482"/>
                <a:gd name="T23" fmla="*/ 591 h 591"/>
                <a:gd name="T24" fmla="*/ 293 w 482"/>
                <a:gd name="T25" fmla="*/ 575 h 591"/>
                <a:gd name="T26" fmla="*/ 373 w 482"/>
                <a:gd name="T27" fmla="*/ 513 h 591"/>
                <a:gd name="T28" fmla="*/ 423 w 482"/>
                <a:gd name="T29" fmla="*/ 389 h 591"/>
                <a:gd name="T30" fmla="*/ 482 w 482"/>
                <a:gd name="T31" fmla="*/ 268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82" h="591">
                  <a:moveTo>
                    <a:pt x="482" y="268"/>
                  </a:moveTo>
                  <a:cubicBezTo>
                    <a:pt x="482" y="251"/>
                    <a:pt x="466" y="234"/>
                    <a:pt x="451" y="234"/>
                  </a:cubicBezTo>
                  <a:cubicBezTo>
                    <a:pt x="435" y="234"/>
                    <a:pt x="435" y="251"/>
                    <a:pt x="435" y="251"/>
                  </a:cubicBezTo>
                  <a:cubicBezTo>
                    <a:pt x="435" y="234"/>
                    <a:pt x="435" y="234"/>
                    <a:pt x="435" y="234"/>
                  </a:cubicBezTo>
                  <a:cubicBezTo>
                    <a:pt x="435" y="94"/>
                    <a:pt x="419" y="0"/>
                    <a:pt x="217" y="0"/>
                  </a:cubicBezTo>
                  <a:cubicBezTo>
                    <a:pt x="16" y="0"/>
                    <a:pt x="0" y="94"/>
                    <a:pt x="0" y="234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62" y="513"/>
                    <a:pt x="62" y="513"/>
                    <a:pt x="62" y="513"/>
                  </a:cubicBezTo>
                  <a:cubicBezTo>
                    <a:pt x="141" y="575"/>
                    <a:pt x="141" y="575"/>
                    <a:pt x="141" y="575"/>
                  </a:cubicBezTo>
                  <a:cubicBezTo>
                    <a:pt x="150" y="585"/>
                    <a:pt x="163" y="591"/>
                    <a:pt x="176" y="591"/>
                  </a:cubicBezTo>
                  <a:cubicBezTo>
                    <a:pt x="217" y="591"/>
                    <a:pt x="217" y="591"/>
                    <a:pt x="217" y="591"/>
                  </a:cubicBezTo>
                  <a:cubicBezTo>
                    <a:pt x="259" y="591"/>
                    <a:pt x="259" y="591"/>
                    <a:pt x="259" y="591"/>
                  </a:cubicBezTo>
                  <a:cubicBezTo>
                    <a:pt x="272" y="591"/>
                    <a:pt x="285" y="585"/>
                    <a:pt x="293" y="575"/>
                  </a:cubicBezTo>
                  <a:cubicBezTo>
                    <a:pt x="373" y="513"/>
                    <a:pt x="373" y="513"/>
                    <a:pt x="373" y="513"/>
                  </a:cubicBezTo>
                  <a:cubicBezTo>
                    <a:pt x="423" y="389"/>
                    <a:pt x="423" y="389"/>
                    <a:pt x="423" y="389"/>
                  </a:cubicBezTo>
                  <a:cubicBezTo>
                    <a:pt x="467" y="386"/>
                    <a:pt x="482" y="319"/>
                    <a:pt x="482" y="268"/>
                  </a:cubicBezTo>
                  <a:close/>
                </a:path>
              </a:pathLst>
            </a:custGeom>
            <a:solidFill>
              <a:srgbClr val="FA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7210425" y="4179888"/>
              <a:ext cx="547688" cy="1223963"/>
            </a:xfrm>
            <a:custGeom>
              <a:avLst/>
              <a:gdLst>
                <a:gd name="T0" fmla="*/ 47 w 264"/>
                <a:gd name="T1" fmla="*/ 233 h 590"/>
                <a:gd name="T2" fmla="*/ 47 w 264"/>
                <a:gd name="T3" fmla="*/ 250 h 590"/>
                <a:gd name="T4" fmla="*/ 31 w 264"/>
                <a:gd name="T5" fmla="*/ 233 h 590"/>
                <a:gd name="T6" fmla="*/ 0 w 264"/>
                <a:gd name="T7" fmla="*/ 268 h 590"/>
                <a:gd name="T8" fmla="*/ 59 w 264"/>
                <a:gd name="T9" fmla="*/ 388 h 590"/>
                <a:gd name="T10" fmla="*/ 109 w 264"/>
                <a:gd name="T11" fmla="*/ 512 h 590"/>
                <a:gd name="T12" fmla="*/ 188 w 264"/>
                <a:gd name="T13" fmla="*/ 575 h 590"/>
                <a:gd name="T14" fmla="*/ 223 w 264"/>
                <a:gd name="T15" fmla="*/ 590 h 590"/>
                <a:gd name="T16" fmla="*/ 264 w 264"/>
                <a:gd name="T17" fmla="*/ 590 h 590"/>
                <a:gd name="T18" fmla="*/ 264 w 264"/>
                <a:gd name="T19" fmla="*/ 0 h 590"/>
                <a:gd name="T20" fmla="*/ 47 w 264"/>
                <a:gd name="T21" fmla="*/ 233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590">
                  <a:moveTo>
                    <a:pt x="47" y="233"/>
                  </a:moveTo>
                  <a:cubicBezTo>
                    <a:pt x="47" y="250"/>
                    <a:pt x="47" y="250"/>
                    <a:pt x="47" y="250"/>
                  </a:cubicBezTo>
                  <a:cubicBezTo>
                    <a:pt x="47" y="250"/>
                    <a:pt x="47" y="233"/>
                    <a:pt x="31" y="233"/>
                  </a:cubicBezTo>
                  <a:cubicBezTo>
                    <a:pt x="16" y="233"/>
                    <a:pt x="0" y="250"/>
                    <a:pt x="0" y="268"/>
                  </a:cubicBezTo>
                  <a:cubicBezTo>
                    <a:pt x="0" y="318"/>
                    <a:pt x="15" y="385"/>
                    <a:pt x="59" y="388"/>
                  </a:cubicBezTo>
                  <a:cubicBezTo>
                    <a:pt x="109" y="512"/>
                    <a:pt x="109" y="512"/>
                    <a:pt x="109" y="512"/>
                  </a:cubicBezTo>
                  <a:cubicBezTo>
                    <a:pt x="188" y="575"/>
                    <a:pt x="188" y="575"/>
                    <a:pt x="188" y="575"/>
                  </a:cubicBezTo>
                  <a:cubicBezTo>
                    <a:pt x="197" y="585"/>
                    <a:pt x="210" y="590"/>
                    <a:pt x="223" y="590"/>
                  </a:cubicBezTo>
                  <a:cubicBezTo>
                    <a:pt x="264" y="590"/>
                    <a:pt x="264" y="590"/>
                    <a:pt x="264" y="59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63" y="0"/>
                    <a:pt x="47" y="93"/>
                    <a:pt x="47" y="233"/>
                  </a:cubicBezTo>
                  <a:close/>
                </a:path>
              </a:pathLst>
            </a:custGeom>
            <a:solidFill>
              <a:srgbClr val="FAD7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auto">
            <a:xfrm>
              <a:off x="7237413" y="4116388"/>
              <a:ext cx="1069975" cy="1289050"/>
            </a:xfrm>
            <a:custGeom>
              <a:avLst/>
              <a:gdLst>
                <a:gd name="T0" fmla="*/ 473 w 516"/>
                <a:gd name="T1" fmla="*/ 130 h 622"/>
                <a:gd name="T2" fmla="*/ 516 w 516"/>
                <a:gd name="T3" fmla="*/ 0 h 622"/>
                <a:gd name="T4" fmla="*/ 251 w 516"/>
                <a:gd name="T5" fmla="*/ 0 h 622"/>
                <a:gd name="T6" fmla="*/ 145 w 516"/>
                <a:gd name="T7" fmla="*/ 0 h 622"/>
                <a:gd name="T8" fmla="*/ 39 w 516"/>
                <a:gd name="T9" fmla="*/ 47 h 622"/>
                <a:gd name="T10" fmla="*/ 4 w 516"/>
                <a:gd name="T11" fmla="*/ 156 h 622"/>
                <a:gd name="T12" fmla="*/ 49 w 516"/>
                <a:gd name="T13" fmla="*/ 428 h 622"/>
                <a:gd name="T14" fmla="*/ 96 w 516"/>
                <a:gd name="T15" fmla="*/ 544 h 622"/>
                <a:gd name="T16" fmla="*/ 175 w 516"/>
                <a:gd name="T17" fmla="*/ 606 h 622"/>
                <a:gd name="T18" fmla="*/ 210 w 516"/>
                <a:gd name="T19" fmla="*/ 622 h 622"/>
                <a:gd name="T20" fmla="*/ 251 w 516"/>
                <a:gd name="T21" fmla="*/ 622 h 622"/>
                <a:gd name="T22" fmla="*/ 293 w 516"/>
                <a:gd name="T23" fmla="*/ 622 h 622"/>
                <a:gd name="T24" fmla="*/ 327 w 516"/>
                <a:gd name="T25" fmla="*/ 606 h 622"/>
                <a:gd name="T26" fmla="*/ 407 w 516"/>
                <a:gd name="T27" fmla="*/ 544 h 622"/>
                <a:gd name="T28" fmla="*/ 453 w 516"/>
                <a:gd name="T29" fmla="*/ 428 h 622"/>
                <a:gd name="T30" fmla="*/ 489 w 516"/>
                <a:gd name="T31" fmla="*/ 169 h 622"/>
                <a:gd name="T32" fmla="*/ 482 w 516"/>
                <a:gd name="T33" fmla="*/ 138 h 622"/>
                <a:gd name="T34" fmla="*/ 473 w 516"/>
                <a:gd name="T35" fmla="*/ 130 h 622"/>
                <a:gd name="T36" fmla="*/ 454 w 516"/>
                <a:gd name="T37" fmla="*/ 265 h 622"/>
                <a:gd name="T38" fmla="*/ 422 w 516"/>
                <a:gd name="T39" fmla="*/ 420 h 622"/>
                <a:gd name="T40" fmla="*/ 422 w 516"/>
                <a:gd name="T41" fmla="*/ 421 h 622"/>
                <a:gd name="T42" fmla="*/ 376 w 516"/>
                <a:gd name="T43" fmla="*/ 514 h 622"/>
                <a:gd name="T44" fmla="*/ 360 w 516"/>
                <a:gd name="T45" fmla="*/ 514 h 622"/>
                <a:gd name="T46" fmla="*/ 340 w 516"/>
                <a:gd name="T47" fmla="*/ 453 h 622"/>
                <a:gd name="T48" fmla="*/ 296 w 516"/>
                <a:gd name="T49" fmla="*/ 421 h 622"/>
                <a:gd name="T50" fmla="*/ 251 w 516"/>
                <a:gd name="T51" fmla="*/ 421 h 622"/>
                <a:gd name="T52" fmla="*/ 207 w 516"/>
                <a:gd name="T53" fmla="*/ 421 h 622"/>
                <a:gd name="T54" fmla="*/ 163 w 516"/>
                <a:gd name="T55" fmla="*/ 453 h 622"/>
                <a:gd name="T56" fmla="*/ 143 w 516"/>
                <a:gd name="T57" fmla="*/ 514 h 622"/>
                <a:gd name="T58" fmla="*/ 127 w 516"/>
                <a:gd name="T59" fmla="*/ 514 h 622"/>
                <a:gd name="T60" fmla="*/ 80 w 516"/>
                <a:gd name="T61" fmla="*/ 421 h 622"/>
                <a:gd name="T62" fmla="*/ 80 w 516"/>
                <a:gd name="T63" fmla="*/ 420 h 622"/>
                <a:gd name="T64" fmla="*/ 49 w 516"/>
                <a:gd name="T65" fmla="*/ 265 h 622"/>
                <a:gd name="T66" fmla="*/ 49 w 516"/>
                <a:gd name="T67" fmla="*/ 124 h 622"/>
                <a:gd name="T68" fmla="*/ 251 w 516"/>
                <a:gd name="T69" fmla="*/ 217 h 622"/>
                <a:gd name="T70" fmla="*/ 282 w 516"/>
                <a:gd name="T71" fmla="*/ 217 h 622"/>
                <a:gd name="T72" fmla="*/ 454 w 516"/>
                <a:gd name="T73" fmla="*/ 154 h 622"/>
                <a:gd name="T74" fmla="*/ 454 w 516"/>
                <a:gd name="T75" fmla="*/ 265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16" h="622">
                  <a:moveTo>
                    <a:pt x="473" y="130"/>
                  </a:moveTo>
                  <a:cubicBezTo>
                    <a:pt x="516" y="70"/>
                    <a:pt x="516" y="0"/>
                    <a:pt x="516" y="0"/>
                  </a:cubicBezTo>
                  <a:cubicBezTo>
                    <a:pt x="251" y="0"/>
                    <a:pt x="251" y="0"/>
                    <a:pt x="251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04" y="0"/>
                    <a:pt x="66" y="17"/>
                    <a:pt x="39" y="47"/>
                  </a:cubicBezTo>
                  <a:cubicBezTo>
                    <a:pt x="13" y="77"/>
                    <a:pt x="0" y="117"/>
                    <a:pt x="4" y="156"/>
                  </a:cubicBezTo>
                  <a:cubicBezTo>
                    <a:pt x="49" y="428"/>
                    <a:pt x="49" y="428"/>
                    <a:pt x="49" y="428"/>
                  </a:cubicBezTo>
                  <a:cubicBezTo>
                    <a:pt x="96" y="544"/>
                    <a:pt x="96" y="544"/>
                    <a:pt x="96" y="544"/>
                  </a:cubicBezTo>
                  <a:cubicBezTo>
                    <a:pt x="175" y="606"/>
                    <a:pt x="175" y="606"/>
                    <a:pt x="175" y="606"/>
                  </a:cubicBezTo>
                  <a:cubicBezTo>
                    <a:pt x="184" y="616"/>
                    <a:pt x="197" y="622"/>
                    <a:pt x="210" y="622"/>
                  </a:cubicBezTo>
                  <a:cubicBezTo>
                    <a:pt x="251" y="622"/>
                    <a:pt x="251" y="622"/>
                    <a:pt x="251" y="622"/>
                  </a:cubicBezTo>
                  <a:cubicBezTo>
                    <a:pt x="293" y="622"/>
                    <a:pt x="293" y="622"/>
                    <a:pt x="293" y="622"/>
                  </a:cubicBezTo>
                  <a:cubicBezTo>
                    <a:pt x="306" y="622"/>
                    <a:pt x="319" y="616"/>
                    <a:pt x="327" y="606"/>
                  </a:cubicBezTo>
                  <a:cubicBezTo>
                    <a:pt x="407" y="544"/>
                    <a:pt x="407" y="544"/>
                    <a:pt x="407" y="544"/>
                  </a:cubicBezTo>
                  <a:cubicBezTo>
                    <a:pt x="453" y="428"/>
                    <a:pt x="453" y="428"/>
                    <a:pt x="453" y="428"/>
                  </a:cubicBezTo>
                  <a:cubicBezTo>
                    <a:pt x="489" y="169"/>
                    <a:pt x="489" y="169"/>
                    <a:pt x="489" y="169"/>
                  </a:cubicBezTo>
                  <a:cubicBezTo>
                    <a:pt x="492" y="159"/>
                    <a:pt x="489" y="147"/>
                    <a:pt x="482" y="138"/>
                  </a:cubicBezTo>
                  <a:cubicBezTo>
                    <a:pt x="480" y="135"/>
                    <a:pt x="477" y="132"/>
                    <a:pt x="473" y="130"/>
                  </a:cubicBezTo>
                  <a:close/>
                  <a:moveTo>
                    <a:pt x="454" y="265"/>
                  </a:moveTo>
                  <a:cubicBezTo>
                    <a:pt x="422" y="420"/>
                    <a:pt x="422" y="420"/>
                    <a:pt x="422" y="420"/>
                  </a:cubicBezTo>
                  <a:cubicBezTo>
                    <a:pt x="422" y="421"/>
                    <a:pt x="422" y="421"/>
                    <a:pt x="422" y="421"/>
                  </a:cubicBezTo>
                  <a:cubicBezTo>
                    <a:pt x="376" y="514"/>
                    <a:pt x="376" y="514"/>
                    <a:pt x="376" y="514"/>
                  </a:cubicBezTo>
                  <a:cubicBezTo>
                    <a:pt x="360" y="514"/>
                    <a:pt x="360" y="514"/>
                    <a:pt x="360" y="514"/>
                  </a:cubicBezTo>
                  <a:cubicBezTo>
                    <a:pt x="340" y="453"/>
                    <a:pt x="340" y="453"/>
                    <a:pt x="340" y="453"/>
                  </a:cubicBezTo>
                  <a:cubicBezTo>
                    <a:pt x="333" y="434"/>
                    <a:pt x="316" y="421"/>
                    <a:pt x="296" y="421"/>
                  </a:cubicBezTo>
                  <a:cubicBezTo>
                    <a:pt x="251" y="421"/>
                    <a:pt x="251" y="421"/>
                    <a:pt x="251" y="421"/>
                  </a:cubicBezTo>
                  <a:cubicBezTo>
                    <a:pt x="207" y="421"/>
                    <a:pt x="207" y="421"/>
                    <a:pt x="207" y="421"/>
                  </a:cubicBezTo>
                  <a:cubicBezTo>
                    <a:pt x="187" y="421"/>
                    <a:pt x="169" y="434"/>
                    <a:pt x="163" y="453"/>
                  </a:cubicBezTo>
                  <a:cubicBezTo>
                    <a:pt x="143" y="514"/>
                    <a:pt x="143" y="514"/>
                    <a:pt x="143" y="514"/>
                  </a:cubicBezTo>
                  <a:cubicBezTo>
                    <a:pt x="127" y="514"/>
                    <a:pt x="127" y="514"/>
                    <a:pt x="127" y="514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0"/>
                    <a:pt x="80" y="420"/>
                    <a:pt x="80" y="420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124"/>
                    <a:pt x="49" y="124"/>
                    <a:pt x="49" y="124"/>
                  </a:cubicBezTo>
                  <a:cubicBezTo>
                    <a:pt x="49" y="124"/>
                    <a:pt x="49" y="209"/>
                    <a:pt x="251" y="217"/>
                  </a:cubicBezTo>
                  <a:cubicBezTo>
                    <a:pt x="261" y="217"/>
                    <a:pt x="272" y="217"/>
                    <a:pt x="282" y="217"/>
                  </a:cubicBezTo>
                  <a:cubicBezTo>
                    <a:pt x="366" y="217"/>
                    <a:pt x="419" y="190"/>
                    <a:pt x="454" y="154"/>
                  </a:cubicBezTo>
                  <a:lnTo>
                    <a:pt x="454" y="265"/>
                  </a:lnTo>
                  <a:close/>
                </a:path>
              </a:pathLst>
            </a:custGeom>
            <a:solidFill>
              <a:srgbClr val="F27B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7237413" y="4116388"/>
              <a:ext cx="520700" cy="1289050"/>
            </a:xfrm>
            <a:custGeom>
              <a:avLst/>
              <a:gdLst>
                <a:gd name="T0" fmla="*/ 49 w 251"/>
                <a:gd name="T1" fmla="*/ 428 h 622"/>
                <a:gd name="T2" fmla="*/ 96 w 251"/>
                <a:gd name="T3" fmla="*/ 544 h 622"/>
                <a:gd name="T4" fmla="*/ 175 w 251"/>
                <a:gd name="T5" fmla="*/ 606 h 622"/>
                <a:gd name="T6" fmla="*/ 210 w 251"/>
                <a:gd name="T7" fmla="*/ 622 h 622"/>
                <a:gd name="T8" fmla="*/ 251 w 251"/>
                <a:gd name="T9" fmla="*/ 622 h 622"/>
                <a:gd name="T10" fmla="*/ 251 w 251"/>
                <a:gd name="T11" fmla="*/ 421 h 622"/>
                <a:gd name="T12" fmla="*/ 207 w 251"/>
                <a:gd name="T13" fmla="*/ 421 h 622"/>
                <a:gd name="T14" fmla="*/ 163 w 251"/>
                <a:gd name="T15" fmla="*/ 453 h 622"/>
                <a:gd name="T16" fmla="*/ 143 w 251"/>
                <a:gd name="T17" fmla="*/ 514 h 622"/>
                <a:gd name="T18" fmla="*/ 127 w 251"/>
                <a:gd name="T19" fmla="*/ 514 h 622"/>
                <a:gd name="T20" fmla="*/ 80 w 251"/>
                <a:gd name="T21" fmla="*/ 421 h 622"/>
                <a:gd name="T22" fmla="*/ 80 w 251"/>
                <a:gd name="T23" fmla="*/ 420 h 622"/>
                <a:gd name="T24" fmla="*/ 49 w 251"/>
                <a:gd name="T25" fmla="*/ 265 h 622"/>
                <a:gd name="T26" fmla="*/ 49 w 251"/>
                <a:gd name="T27" fmla="*/ 124 h 622"/>
                <a:gd name="T28" fmla="*/ 251 w 251"/>
                <a:gd name="T29" fmla="*/ 217 h 622"/>
                <a:gd name="T30" fmla="*/ 251 w 251"/>
                <a:gd name="T31" fmla="*/ 0 h 622"/>
                <a:gd name="T32" fmla="*/ 145 w 251"/>
                <a:gd name="T33" fmla="*/ 0 h 622"/>
                <a:gd name="T34" fmla="*/ 39 w 251"/>
                <a:gd name="T35" fmla="*/ 47 h 622"/>
                <a:gd name="T36" fmla="*/ 4 w 251"/>
                <a:gd name="T37" fmla="*/ 15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1" h="622">
                  <a:moveTo>
                    <a:pt x="49" y="428"/>
                  </a:moveTo>
                  <a:cubicBezTo>
                    <a:pt x="96" y="544"/>
                    <a:pt x="96" y="544"/>
                    <a:pt x="96" y="544"/>
                  </a:cubicBezTo>
                  <a:cubicBezTo>
                    <a:pt x="175" y="606"/>
                    <a:pt x="175" y="606"/>
                    <a:pt x="175" y="606"/>
                  </a:cubicBezTo>
                  <a:cubicBezTo>
                    <a:pt x="184" y="616"/>
                    <a:pt x="197" y="622"/>
                    <a:pt x="210" y="622"/>
                  </a:cubicBezTo>
                  <a:cubicBezTo>
                    <a:pt x="251" y="622"/>
                    <a:pt x="251" y="622"/>
                    <a:pt x="251" y="622"/>
                  </a:cubicBezTo>
                  <a:cubicBezTo>
                    <a:pt x="251" y="421"/>
                    <a:pt x="251" y="421"/>
                    <a:pt x="251" y="421"/>
                  </a:cubicBezTo>
                  <a:cubicBezTo>
                    <a:pt x="207" y="421"/>
                    <a:pt x="207" y="421"/>
                    <a:pt x="207" y="421"/>
                  </a:cubicBezTo>
                  <a:cubicBezTo>
                    <a:pt x="187" y="421"/>
                    <a:pt x="169" y="434"/>
                    <a:pt x="163" y="453"/>
                  </a:cubicBezTo>
                  <a:cubicBezTo>
                    <a:pt x="143" y="514"/>
                    <a:pt x="143" y="514"/>
                    <a:pt x="143" y="514"/>
                  </a:cubicBezTo>
                  <a:cubicBezTo>
                    <a:pt x="127" y="514"/>
                    <a:pt x="127" y="514"/>
                    <a:pt x="127" y="514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0"/>
                    <a:pt x="80" y="420"/>
                    <a:pt x="80" y="420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124"/>
                    <a:pt x="49" y="124"/>
                    <a:pt x="49" y="124"/>
                  </a:cubicBezTo>
                  <a:cubicBezTo>
                    <a:pt x="49" y="124"/>
                    <a:pt x="49" y="209"/>
                    <a:pt x="251" y="217"/>
                  </a:cubicBezTo>
                  <a:cubicBezTo>
                    <a:pt x="251" y="0"/>
                    <a:pt x="251" y="0"/>
                    <a:pt x="251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04" y="0"/>
                    <a:pt x="66" y="17"/>
                    <a:pt x="39" y="47"/>
                  </a:cubicBezTo>
                  <a:cubicBezTo>
                    <a:pt x="13" y="77"/>
                    <a:pt x="0" y="117"/>
                    <a:pt x="4" y="156"/>
                  </a:cubicBezTo>
                </a:path>
              </a:pathLst>
            </a:custGeom>
            <a:solidFill>
              <a:srgbClr val="F791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7629525" y="5081588"/>
              <a:ext cx="258763" cy="98425"/>
            </a:xfrm>
            <a:custGeom>
              <a:avLst/>
              <a:gdLst>
                <a:gd name="T0" fmla="*/ 0 w 125"/>
                <a:gd name="T1" fmla="*/ 0 h 47"/>
                <a:gd name="T2" fmla="*/ 125 w 125"/>
                <a:gd name="T3" fmla="*/ 0 h 47"/>
                <a:gd name="T4" fmla="*/ 62 w 125"/>
                <a:gd name="T5" fmla="*/ 47 h 47"/>
                <a:gd name="T6" fmla="*/ 0 w 125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47">
                  <a:moveTo>
                    <a:pt x="0" y="0"/>
                  </a:move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5" y="47"/>
                    <a:pt x="62" y="47"/>
                  </a:cubicBezTo>
                  <a:cubicBezTo>
                    <a:pt x="0" y="47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AD7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7339013" y="4586288"/>
              <a:ext cx="839788" cy="315913"/>
            </a:xfrm>
            <a:custGeom>
              <a:avLst/>
              <a:gdLst>
                <a:gd name="T0" fmla="*/ 303 w 405"/>
                <a:gd name="T1" fmla="*/ 0 h 152"/>
                <a:gd name="T2" fmla="*/ 228 w 405"/>
                <a:gd name="T3" fmla="*/ 25 h 152"/>
                <a:gd name="T4" fmla="*/ 202 w 405"/>
                <a:gd name="T5" fmla="*/ 25 h 152"/>
                <a:gd name="T6" fmla="*/ 177 w 405"/>
                <a:gd name="T7" fmla="*/ 25 h 152"/>
                <a:gd name="T8" fmla="*/ 101 w 405"/>
                <a:gd name="T9" fmla="*/ 0 h 152"/>
                <a:gd name="T10" fmla="*/ 0 w 405"/>
                <a:gd name="T11" fmla="*/ 25 h 152"/>
                <a:gd name="T12" fmla="*/ 0 w 405"/>
                <a:gd name="T13" fmla="*/ 38 h 152"/>
                <a:gd name="T14" fmla="*/ 13 w 405"/>
                <a:gd name="T15" fmla="*/ 38 h 152"/>
                <a:gd name="T16" fmla="*/ 104 w 405"/>
                <a:gd name="T17" fmla="*/ 152 h 152"/>
                <a:gd name="T18" fmla="*/ 183 w 405"/>
                <a:gd name="T19" fmla="*/ 71 h 152"/>
                <a:gd name="T20" fmla="*/ 202 w 405"/>
                <a:gd name="T21" fmla="*/ 51 h 152"/>
                <a:gd name="T22" fmla="*/ 221 w 405"/>
                <a:gd name="T23" fmla="*/ 71 h 152"/>
                <a:gd name="T24" fmla="*/ 301 w 405"/>
                <a:gd name="T25" fmla="*/ 152 h 152"/>
                <a:gd name="T26" fmla="*/ 392 w 405"/>
                <a:gd name="T27" fmla="*/ 38 h 152"/>
                <a:gd name="T28" fmla="*/ 405 w 405"/>
                <a:gd name="T29" fmla="*/ 38 h 152"/>
                <a:gd name="T30" fmla="*/ 405 w 405"/>
                <a:gd name="T31" fmla="*/ 25 h 152"/>
                <a:gd name="T32" fmla="*/ 303 w 405"/>
                <a:gd name="T3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05" h="152">
                  <a:moveTo>
                    <a:pt x="303" y="0"/>
                  </a:moveTo>
                  <a:cubicBezTo>
                    <a:pt x="266" y="0"/>
                    <a:pt x="228" y="25"/>
                    <a:pt x="228" y="25"/>
                  </a:cubicBezTo>
                  <a:cubicBezTo>
                    <a:pt x="202" y="25"/>
                    <a:pt x="202" y="25"/>
                    <a:pt x="202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7" y="25"/>
                    <a:pt x="139" y="0"/>
                    <a:pt x="101" y="0"/>
                  </a:cubicBezTo>
                  <a:cubicBezTo>
                    <a:pt x="38" y="0"/>
                    <a:pt x="0" y="25"/>
                    <a:pt x="0" y="2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114"/>
                    <a:pt x="38" y="152"/>
                    <a:pt x="104" y="152"/>
                  </a:cubicBezTo>
                  <a:cubicBezTo>
                    <a:pt x="170" y="152"/>
                    <a:pt x="183" y="89"/>
                    <a:pt x="183" y="71"/>
                  </a:cubicBezTo>
                  <a:cubicBezTo>
                    <a:pt x="183" y="54"/>
                    <a:pt x="202" y="51"/>
                    <a:pt x="202" y="51"/>
                  </a:cubicBezTo>
                  <a:cubicBezTo>
                    <a:pt x="202" y="51"/>
                    <a:pt x="221" y="54"/>
                    <a:pt x="221" y="71"/>
                  </a:cubicBezTo>
                  <a:cubicBezTo>
                    <a:pt x="221" y="89"/>
                    <a:pt x="235" y="152"/>
                    <a:pt x="301" y="152"/>
                  </a:cubicBezTo>
                  <a:cubicBezTo>
                    <a:pt x="367" y="152"/>
                    <a:pt x="392" y="114"/>
                    <a:pt x="392" y="38"/>
                  </a:cubicBezTo>
                  <a:cubicBezTo>
                    <a:pt x="405" y="38"/>
                    <a:pt x="405" y="38"/>
                    <a:pt x="405" y="38"/>
                  </a:cubicBezTo>
                  <a:cubicBezTo>
                    <a:pt x="405" y="25"/>
                    <a:pt x="405" y="25"/>
                    <a:pt x="405" y="25"/>
                  </a:cubicBezTo>
                  <a:cubicBezTo>
                    <a:pt x="405" y="25"/>
                    <a:pt x="367" y="0"/>
                    <a:pt x="303" y="0"/>
                  </a:cubicBezTo>
                  <a:close/>
                </a:path>
              </a:pathLst>
            </a:custGeom>
            <a:solidFill>
              <a:srgbClr val="3F3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7418388" y="4638675"/>
              <a:ext cx="196850" cy="184150"/>
            </a:xfrm>
            <a:custGeom>
              <a:avLst/>
              <a:gdLst>
                <a:gd name="T0" fmla="*/ 63 w 95"/>
                <a:gd name="T1" fmla="*/ 0 h 89"/>
                <a:gd name="T2" fmla="*/ 0 w 95"/>
                <a:gd name="T3" fmla="*/ 51 h 89"/>
                <a:gd name="T4" fmla="*/ 13 w 95"/>
                <a:gd name="T5" fmla="*/ 89 h 89"/>
                <a:gd name="T6" fmla="*/ 95 w 95"/>
                <a:gd name="T7" fmla="*/ 6 h 89"/>
                <a:gd name="T8" fmla="*/ 63 w 95"/>
                <a:gd name="T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89">
                  <a:moveTo>
                    <a:pt x="63" y="0"/>
                  </a:moveTo>
                  <a:cubicBezTo>
                    <a:pt x="28" y="0"/>
                    <a:pt x="0" y="16"/>
                    <a:pt x="0" y="51"/>
                  </a:cubicBezTo>
                  <a:cubicBezTo>
                    <a:pt x="0" y="65"/>
                    <a:pt x="5" y="78"/>
                    <a:pt x="13" y="89"/>
                  </a:cubicBezTo>
                  <a:cubicBezTo>
                    <a:pt x="95" y="6"/>
                    <a:pt x="95" y="6"/>
                    <a:pt x="95" y="6"/>
                  </a:cubicBezTo>
                  <a:cubicBezTo>
                    <a:pt x="86" y="2"/>
                    <a:pt x="75" y="0"/>
                    <a:pt x="63" y="0"/>
                  </a:cubicBezTo>
                  <a:close/>
                </a:path>
              </a:pathLst>
            </a:custGeom>
            <a:solidFill>
              <a:srgbClr val="9E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7840663" y="4638675"/>
              <a:ext cx="196850" cy="184150"/>
            </a:xfrm>
            <a:custGeom>
              <a:avLst/>
              <a:gdLst>
                <a:gd name="T0" fmla="*/ 63 w 95"/>
                <a:gd name="T1" fmla="*/ 0 h 89"/>
                <a:gd name="T2" fmla="*/ 0 w 95"/>
                <a:gd name="T3" fmla="*/ 51 h 89"/>
                <a:gd name="T4" fmla="*/ 12 w 95"/>
                <a:gd name="T5" fmla="*/ 89 h 89"/>
                <a:gd name="T6" fmla="*/ 95 w 95"/>
                <a:gd name="T7" fmla="*/ 6 h 89"/>
                <a:gd name="T8" fmla="*/ 63 w 95"/>
                <a:gd name="T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89">
                  <a:moveTo>
                    <a:pt x="63" y="0"/>
                  </a:moveTo>
                  <a:cubicBezTo>
                    <a:pt x="28" y="0"/>
                    <a:pt x="0" y="16"/>
                    <a:pt x="0" y="51"/>
                  </a:cubicBezTo>
                  <a:cubicBezTo>
                    <a:pt x="0" y="65"/>
                    <a:pt x="4" y="78"/>
                    <a:pt x="12" y="89"/>
                  </a:cubicBezTo>
                  <a:cubicBezTo>
                    <a:pt x="95" y="6"/>
                    <a:pt x="95" y="6"/>
                    <a:pt x="95" y="6"/>
                  </a:cubicBezTo>
                  <a:cubicBezTo>
                    <a:pt x="85" y="2"/>
                    <a:pt x="74" y="0"/>
                    <a:pt x="63" y="0"/>
                  </a:cubicBezTo>
                  <a:close/>
                </a:path>
              </a:pathLst>
            </a:custGeom>
            <a:solidFill>
              <a:srgbClr val="9E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6" name="Csoportba foglalás 65"/>
          <p:cNvGrpSpPr/>
          <p:nvPr/>
        </p:nvGrpSpPr>
        <p:grpSpPr>
          <a:xfrm>
            <a:off x="1846263" y="3968750"/>
            <a:ext cx="2182812" cy="2049463"/>
            <a:chOff x="1846263" y="3968750"/>
            <a:chExt cx="2182812" cy="2049463"/>
          </a:xfrm>
        </p:grpSpPr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2597150" y="5195888"/>
              <a:ext cx="682625" cy="582613"/>
            </a:xfrm>
            <a:custGeom>
              <a:avLst/>
              <a:gdLst>
                <a:gd name="T0" fmla="*/ 246 w 330"/>
                <a:gd name="T1" fmla="*/ 66 h 281"/>
                <a:gd name="T2" fmla="*/ 209 w 330"/>
                <a:gd name="T3" fmla="*/ 83 h 281"/>
                <a:gd name="T4" fmla="*/ 165 w 330"/>
                <a:gd name="T5" fmla="*/ 83 h 281"/>
                <a:gd name="T6" fmla="*/ 121 w 330"/>
                <a:gd name="T7" fmla="*/ 83 h 281"/>
                <a:gd name="T8" fmla="*/ 85 w 330"/>
                <a:gd name="T9" fmla="*/ 66 h 281"/>
                <a:gd name="T10" fmla="*/ 0 w 330"/>
                <a:gd name="T11" fmla="*/ 0 h 281"/>
                <a:gd name="T12" fmla="*/ 0 w 330"/>
                <a:gd name="T13" fmla="*/ 42 h 281"/>
                <a:gd name="T14" fmla="*/ 165 w 330"/>
                <a:gd name="T15" fmla="*/ 281 h 281"/>
                <a:gd name="T16" fmla="*/ 165 w 330"/>
                <a:gd name="T17" fmla="*/ 281 h 281"/>
                <a:gd name="T18" fmla="*/ 165 w 330"/>
                <a:gd name="T19" fmla="*/ 281 h 281"/>
                <a:gd name="T20" fmla="*/ 330 w 330"/>
                <a:gd name="T21" fmla="*/ 42 h 281"/>
                <a:gd name="T22" fmla="*/ 330 w 330"/>
                <a:gd name="T23" fmla="*/ 0 h 281"/>
                <a:gd name="T24" fmla="*/ 246 w 330"/>
                <a:gd name="T25" fmla="*/ 66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281">
                  <a:moveTo>
                    <a:pt x="246" y="66"/>
                  </a:moveTo>
                  <a:cubicBezTo>
                    <a:pt x="236" y="77"/>
                    <a:pt x="223" y="83"/>
                    <a:pt x="209" y="83"/>
                  </a:cubicBezTo>
                  <a:cubicBezTo>
                    <a:pt x="165" y="83"/>
                    <a:pt x="165" y="83"/>
                    <a:pt x="165" y="83"/>
                  </a:cubicBezTo>
                  <a:cubicBezTo>
                    <a:pt x="121" y="83"/>
                    <a:pt x="121" y="83"/>
                    <a:pt x="121" y="83"/>
                  </a:cubicBezTo>
                  <a:cubicBezTo>
                    <a:pt x="107" y="83"/>
                    <a:pt x="94" y="77"/>
                    <a:pt x="85" y="6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65" y="281"/>
                    <a:pt x="165" y="281"/>
                    <a:pt x="165" y="281"/>
                  </a:cubicBezTo>
                  <a:cubicBezTo>
                    <a:pt x="165" y="281"/>
                    <a:pt x="165" y="281"/>
                    <a:pt x="165" y="281"/>
                  </a:cubicBezTo>
                  <a:cubicBezTo>
                    <a:pt x="165" y="281"/>
                    <a:pt x="165" y="281"/>
                    <a:pt x="165" y="281"/>
                  </a:cubicBezTo>
                  <a:cubicBezTo>
                    <a:pt x="330" y="42"/>
                    <a:pt x="330" y="42"/>
                    <a:pt x="330" y="42"/>
                  </a:cubicBezTo>
                  <a:cubicBezTo>
                    <a:pt x="330" y="0"/>
                    <a:pt x="330" y="0"/>
                    <a:pt x="330" y="0"/>
                  </a:cubicBezTo>
                  <a:lnTo>
                    <a:pt x="246" y="66"/>
                  </a:lnTo>
                  <a:close/>
                </a:path>
              </a:pathLst>
            </a:custGeom>
            <a:solidFill>
              <a:srgbClr val="F7B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2597150" y="5195888"/>
              <a:ext cx="341313" cy="582613"/>
            </a:xfrm>
            <a:custGeom>
              <a:avLst/>
              <a:gdLst>
                <a:gd name="T0" fmla="*/ 121 w 165"/>
                <a:gd name="T1" fmla="*/ 83 h 281"/>
                <a:gd name="T2" fmla="*/ 85 w 165"/>
                <a:gd name="T3" fmla="*/ 66 h 281"/>
                <a:gd name="T4" fmla="*/ 0 w 165"/>
                <a:gd name="T5" fmla="*/ 0 h 281"/>
                <a:gd name="T6" fmla="*/ 0 w 165"/>
                <a:gd name="T7" fmla="*/ 42 h 281"/>
                <a:gd name="T8" fmla="*/ 165 w 165"/>
                <a:gd name="T9" fmla="*/ 281 h 281"/>
                <a:gd name="T10" fmla="*/ 165 w 165"/>
                <a:gd name="T11" fmla="*/ 281 h 281"/>
                <a:gd name="T12" fmla="*/ 165 w 165"/>
                <a:gd name="T13" fmla="*/ 83 h 281"/>
                <a:gd name="T14" fmla="*/ 121 w 165"/>
                <a:gd name="T15" fmla="*/ 83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281">
                  <a:moveTo>
                    <a:pt x="121" y="83"/>
                  </a:moveTo>
                  <a:cubicBezTo>
                    <a:pt x="107" y="83"/>
                    <a:pt x="94" y="77"/>
                    <a:pt x="85" y="6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65" y="281"/>
                    <a:pt x="165" y="281"/>
                    <a:pt x="165" y="281"/>
                  </a:cubicBezTo>
                  <a:cubicBezTo>
                    <a:pt x="165" y="281"/>
                    <a:pt x="165" y="281"/>
                    <a:pt x="165" y="281"/>
                  </a:cubicBezTo>
                  <a:cubicBezTo>
                    <a:pt x="165" y="83"/>
                    <a:pt x="165" y="83"/>
                    <a:pt x="165" y="83"/>
                  </a:cubicBezTo>
                  <a:lnTo>
                    <a:pt x="121" y="83"/>
                  </a:lnTo>
                  <a:close/>
                </a:path>
              </a:pathLst>
            </a:custGeom>
            <a:solidFill>
              <a:srgbClr val="FA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1846263" y="5448300"/>
              <a:ext cx="750888" cy="568325"/>
            </a:xfrm>
            <a:custGeom>
              <a:avLst/>
              <a:gdLst>
                <a:gd name="T0" fmla="*/ 264 w 362"/>
                <a:gd name="T1" fmla="*/ 44 h 274"/>
                <a:gd name="T2" fmla="*/ 231 w 362"/>
                <a:gd name="T3" fmla="*/ 0 h 274"/>
                <a:gd name="T4" fmla="*/ 116 w 362"/>
                <a:gd name="T5" fmla="*/ 44 h 274"/>
                <a:gd name="T6" fmla="*/ 66 w 362"/>
                <a:gd name="T7" fmla="*/ 93 h 274"/>
                <a:gd name="T8" fmla="*/ 0 w 362"/>
                <a:gd name="T9" fmla="*/ 274 h 274"/>
                <a:gd name="T10" fmla="*/ 362 w 362"/>
                <a:gd name="T11" fmla="*/ 274 h 274"/>
                <a:gd name="T12" fmla="*/ 214 w 362"/>
                <a:gd name="T13" fmla="*/ 77 h 274"/>
                <a:gd name="T14" fmla="*/ 264 w 362"/>
                <a:gd name="T15" fmla="*/ 4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2" h="274">
                  <a:moveTo>
                    <a:pt x="264" y="44"/>
                  </a:moveTo>
                  <a:cubicBezTo>
                    <a:pt x="231" y="0"/>
                    <a:pt x="231" y="0"/>
                    <a:pt x="231" y="0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94" y="54"/>
                    <a:pt x="76" y="71"/>
                    <a:pt x="66" y="93"/>
                  </a:cubicBezTo>
                  <a:cubicBezTo>
                    <a:pt x="0" y="274"/>
                    <a:pt x="0" y="274"/>
                    <a:pt x="0" y="274"/>
                  </a:cubicBezTo>
                  <a:cubicBezTo>
                    <a:pt x="362" y="274"/>
                    <a:pt x="362" y="274"/>
                    <a:pt x="362" y="274"/>
                  </a:cubicBezTo>
                  <a:cubicBezTo>
                    <a:pt x="214" y="77"/>
                    <a:pt x="214" y="77"/>
                    <a:pt x="214" y="77"/>
                  </a:cubicBezTo>
                  <a:lnTo>
                    <a:pt x="264" y="44"/>
                  </a:lnTo>
                  <a:close/>
                </a:path>
              </a:pathLst>
            </a:custGeom>
            <a:solidFill>
              <a:srgbClr val="21B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2290763" y="5230813"/>
              <a:ext cx="374650" cy="785813"/>
            </a:xfrm>
            <a:custGeom>
              <a:avLst/>
              <a:gdLst>
                <a:gd name="T0" fmla="*/ 193 w 236"/>
                <a:gd name="T1" fmla="*/ 0 h 495"/>
                <a:gd name="T2" fmla="*/ 193 w 236"/>
                <a:gd name="T3" fmla="*/ 66 h 495"/>
                <a:gd name="T4" fmla="*/ 172 w 236"/>
                <a:gd name="T5" fmla="*/ 152 h 495"/>
                <a:gd name="T6" fmla="*/ 236 w 236"/>
                <a:gd name="T7" fmla="*/ 495 h 495"/>
                <a:gd name="T8" fmla="*/ 193 w 236"/>
                <a:gd name="T9" fmla="*/ 495 h 495"/>
                <a:gd name="T10" fmla="*/ 0 w 236"/>
                <a:gd name="T11" fmla="*/ 238 h 495"/>
                <a:gd name="T12" fmla="*/ 65 w 236"/>
                <a:gd name="T13" fmla="*/ 195 h 495"/>
                <a:gd name="T14" fmla="*/ 0 w 236"/>
                <a:gd name="T15" fmla="*/ 109 h 495"/>
                <a:gd name="T16" fmla="*/ 193 w 236"/>
                <a:gd name="T17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6" h="495">
                  <a:moveTo>
                    <a:pt x="193" y="0"/>
                  </a:moveTo>
                  <a:lnTo>
                    <a:pt x="193" y="66"/>
                  </a:lnTo>
                  <a:lnTo>
                    <a:pt x="172" y="152"/>
                  </a:lnTo>
                  <a:lnTo>
                    <a:pt x="236" y="495"/>
                  </a:lnTo>
                  <a:lnTo>
                    <a:pt x="193" y="495"/>
                  </a:lnTo>
                  <a:lnTo>
                    <a:pt x="0" y="238"/>
                  </a:lnTo>
                  <a:lnTo>
                    <a:pt x="65" y="195"/>
                  </a:lnTo>
                  <a:lnTo>
                    <a:pt x="0" y="109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rgbClr val="0E8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3279775" y="5448300"/>
              <a:ext cx="749300" cy="568325"/>
            </a:xfrm>
            <a:custGeom>
              <a:avLst/>
              <a:gdLst>
                <a:gd name="T0" fmla="*/ 99 w 362"/>
                <a:gd name="T1" fmla="*/ 44 h 274"/>
                <a:gd name="T2" fmla="*/ 148 w 362"/>
                <a:gd name="T3" fmla="*/ 77 h 274"/>
                <a:gd name="T4" fmla="*/ 0 w 362"/>
                <a:gd name="T5" fmla="*/ 274 h 274"/>
                <a:gd name="T6" fmla="*/ 362 w 362"/>
                <a:gd name="T7" fmla="*/ 274 h 274"/>
                <a:gd name="T8" fmla="*/ 296 w 362"/>
                <a:gd name="T9" fmla="*/ 93 h 274"/>
                <a:gd name="T10" fmla="*/ 246 w 362"/>
                <a:gd name="T11" fmla="*/ 44 h 274"/>
                <a:gd name="T12" fmla="*/ 132 w 362"/>
                <a:gd name="T13" fmla="*/ 0 h 274"/>
                <a:gd name="T14" fmla="*/ 99 w 362"/>
                <a:gd name="T15" fmla="*/ 4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2" h="274">
                  <a:moveTo>
                    <a:pt x="99" y="44"/>
                  </a:moveTo>
                  <a:cubicBezTo>
                    <a:pt x="148" y="77"/>
                    <a:pt x="148" y="77"/>
                    <a:pt x="148" y="77"/>
                  </a:cubicBezTo>
                  <a:cubicBezTo>
                    <a:pt x="0" y="274"/>
                    <a:pt x="0" y="274"/>
                    <a:pt x="0" y="274"/>
                  </a:cubicBezTo>
                  <a:cubicBezTo>
                    <a:pt x="362" y="274"/>
                    <a:pt x="362" y="274"/>
                    <a:pt x="362" y="274"/>
                  </a:cubicBezTo>
                  <a:cubicBezTo>
                    <a:pt x="296" y="93"/>
                    <a:pt x="296" y="93"/>
                    <a:pt x="296" y="93"/>
                  </a:cubicBezTo>
                  <a:cubicBezTo>
                    <a:pt x="286" y="71"/>
                    <a:pt x="268" y="54"/>
                    <a:pt x="246" y="44"/>
                  </a:cubicBezTo>
                  <a:cubicBezTo>
                    <a:pt x="132" y="0"/>
                    <a:pt x="132" y="0"/>
                    <a:pt x="132" y="0"/>
                  </a:cubicBezTo>
                  <a:lnTo>
                    <a:pt x="99" y="44"/>
                  </a:lnTo>
                  <a:close/>
                </a:path>
              </a:pathLst>
            </a:custGeom>
            <a:solidFill>
              <a:srgbClr val="21B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3211513" y="6016625"/>
              <a:ext cx="1588" cy="1588"/>
            </a:xfrm>
            <a:prstGeom prst="rect">
              <a:avLst/>
            </a:prstGeom>
            <a:solidFill>
              <a:srgbClr val="21B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3211513" y="5230813"/>
              <a:ext cx="374650" cy="785813"/>
            </a:xfrm>
            <a:custGeom>
              <a:avLst/>
              <a:gdLst>
                <a:gd name="T0" fmla="*/ 181 w 181"/>
                <a:gd name="T1" fmla="*/ 83 h 379"/>
                <a:gd name="T2" fmla="*/ 33 w 181"/>
                <a:gd name="T3" fmla="*/ 0 h 379"/>
                <a:gd name="T4" fmla="*/ 33 w 181"/>
                <a:gd name="T5" fmla="*/ 50 h 379"/>
                <a:gd name="T6" fmla="*/ 49 w 181"/>
                <a:gd name="T7" fmla="*/ 116 h 379"/>
                <a:gd name="T8" fmla="*/ 38 w 181"/>
                <a:gd name="T9" fmla="*/ 176 h 379"/>
                <a:gd name="T10" fmla="*/ 44 w 181"/>
                <a:gd name="T11" fmla="*/ 174 h 379"/>
                <a:gd name="T12" fmla="*/ 0 w 181"/>
                <a:gd name="T13" fmla="*/ 379 h 379"/>
                <a:gd name="T14" fmla="*/ 0 w 181"/>
                <a:gd name="T15" fmla="*/ 379 h 379"/>
                <a:gd name="T16" fmla="*/ 33 w 181"/>
                <a:gd name="T17" fmla="*/ 379 h 379"/>
                <a:gd name="T18" fmla="*/ 181 w 181"/>
                <a:gd name="T19" fmla="*/ 182 h 379"/>
                <a:gd name="T20" fmla="*/ 132 w 181"/>
                <a:gd name="T21" fmla="*/ 149 h 379"/>
                <a:gd name="T22" fmla="*/ 181 w 181"/>
                <a:gd name="T23" fmla="*/ 83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1" h="379">
                  <a:moveTo>
                    <a:pt x="181" y="83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49" y="116"/>
                    <a:pt x="49" y="116"/>
                    <a:pt x="49" y="116"/>
                  </a:cubicBezTo>
                  <a:cubicBezTo>
                    <a:pt x="38" y="176"/>
                    <a:pt x="38" y="176"/>
                    <a:pt x="38" y="176"/>
                  </a:cubicBezTo>
                  <a:cubicBezTo>
                    <a:pt x="40" y="175"/>
                    <a:pt x="42" y="175"/>
                    <a:pt x="44" y="17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3" y="379"/>
                    <a:pt x="33" y="379"/>
                    <a:pt x="33" y="379"/>
                  </a:cubicBezTo>
                  <a:cubicBezTo>
                    <a:pt x="181" y="182"/>
                    <a:pt x="181" y="182"/>
                    <a:pt x="181" y="182"/>
                  </a:cubicBezTo>
                  <a:cubicBezTo>
                    <a:pt x="132" y="149"/>
                    <a:pt x="132" y="149"/>
                    <a:pt x="132" y="149"/>
                  </a:cubicBezTo>
                  <a:lnTo>
                    <a:pt x="181" y="83"/>
                  </a:lnTo>
                  <a:close/>
                </a:path>
              </a:pathLst>
            </a:custGeom>
            <a:solidFill>
              <a:srgbClr val="0E8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2586038" y="5591175"/>
              <a:ext cx="717550" cy="425450"/>
            </a:xfrm>
            <a:custGeom>
              <a:avLst/>
              <a:gdLst>
                <a:gd name="T0" fmla="*/ 240 w 346"/>
                <a:gd name="T1" fmla="*/ 52 h 205"/>
                <a:gd name="T2" fmla="*/ 170 w 346"/>
                <a:gd name="T3" fmla="*/ 106 h 205"/>
                <a:gd name="T4" fmla="*/ 100 w 346"/>
                <a:gd name="T5" fmla="*/ 52 h 205"/>
                <a:gd name="T6" fmla="*/ 0 w 346"/>
                <a:gd name="T7" fmla="*/ 2 h 205"/>
                <a:gd name="T8" fmla="*/ 38 w 346"/>
                <a:gd name="T9" fmla="*/ 205 h 205"/>
                <a:gd name="T10" fmla="*/ 302 w 346"/>
                <a:gd name="T11" fmla="*/ 205 h 205"/>
                <a:gd name="T12" fmla="*/ 346 w 346"/>
                <a:gd name="T13" fmla="*/ 0 h 205"/>
                <a:gd name="T14" fmla="*/ 240 w 346"/>
                <a:gd name="T15" fmla="*/ 52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6" h="205">
                  <a:moveTo>
                    <a:pt x="240" y="52"/>
                  </a:moveTo>
                  <a:cubicBezTo>
                    <a:pt x="170" y="106"/>
                    <a:pt x="170" y="106"/>
                    <a:pt x="170" y="106"/>
                  </a:cubicBezTo>
                  <a:cubicBezTo>
                    <a:pt x="100" y="52"/>
                    <a:pt x="100" y="52"/>
                    <a:pt x="100" y="52"/>
                  </a:cubicBezTo>
                  <a:cubicBezTo>
                    <a:pt x="72" y="30"/>
                    <a:pt x="38" y="13"/>
                    <a:pt x="0" y="2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02" y="205"/>
                    <a:pt x="302" y="205"/>
                    <a:pt x="302" y="205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08" y="10"/>
                    <a:pt x="272" y="27"/>
                    <a:pt x="240" y="52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2427288" y="5283200"/>
              <a:ext cx="1022350" cy="528638"/>
            </a:xfrm>
            <a:custGeom>
              <a:avLst/>
              <a:gdLst>
                <a:gd name="T0" fmla="*/ 412 w 494"/>
                <a:gd name="T1" fmla="*/ 0 h 255"/>
                <a:gd name="T2" fmla="*/ 247 w 494"/>
                <a:gd name="T3" fmla="*/ 239 h 255"/>
                <a:gd name="T4" fmla="*/ 82 w 494"/>
                <a:gd name="T5" fmla="*/ 0 h 255"/>
                <a:gd name="T6" fmla="*/ 0 w 494"/>
                <a:gd name="T7" fmla="*/ 140 h 255"/>
                <a:gd name="T8" fmla="*/ 177 w 494"/>
                <a:gd name="T9" fmla="*/ 201 h 255"/>
                <a:gd name="T10" fmla="*/ 247 w 494"/>
                <a:gd name="T11" fmla="*/ 255 h 255"/>
                <a:gd name="T12" fmla="*/ 317 w 494"/>
                <a:gd name="T13" fmla="*/ 201 h 255"/>
                <a:gd name="T14" fmla="*/ 494 w 494"/>
                <a:gd name="T15" fmla="*/ 140 h 255"/>
                <a:gd name="T16" fmla="*/ 412 w 494"/>
                <a:gd name="T17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4" h="255">
                  <a:moveTo>
                    <a:pt x="412" y="0"/>
                  </a:moveTo>
                  <a:cubicBezTo>
                    <a:pt x="247" y="239"/>
                    <a:pt x="247" y="239"/>
                    <a:pt x="247" y="239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64" y="140"/>
                    <a:pt x="126" y="161"/>
                    <a:pt x="177" y="201"/>
                  </a:cubicBezTo>
                  <a:cubicBezTo>
                    <a:pt x="247" y="255"/>
                    <a:pt x="247" y="255"/>
                    <a:pt x="247" y="255"/>
                  </a:cubicBezTo>
                  <a:cubicBezTo>
                    <a:pt x="317" y="201"/>
                    <a:pt x="317" y="201"/>
                    <a:pt x="317" y="201"/>
                  </a:cubicBezTo>
                  <a:cubicBezTo>
                    <a:pt x="368" y="161"/>
                    <a:pt x="430" y="140"/>
                    <a:pt x="494" y="140"/>
                  </a:cubicBezTo>
                  <a:lnTo>
                    <a:pt x="4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35"/>
            <p:cNvSpPr>
              <a:spLocks noChangeArrowheads="1"/>
            </p:cNvSpPr>
            <p:nvPr/>
          </p:nvSpPr>
          <p:spPr bwMode="auto">
            <a:xfrm>
              <a:off x="2052638" y="5846763"/>
              <a:ext cx="341313" cy="68263"/>
            </a:xfrm>
            <a:prstGeom prst="rect">
              <a:avLst/>
            </a:prstGeom>
            <a:solidFill>
              <a:srgbClr val="0E8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Rectangle 36"/>
            <p:cNvSpPr>
              <a:spLocks noChangeArrowheads="1"/>
            </p:cNvSpPr>
            <p:nvPr/>
          </p:nvSpPr>
          <p:spPr bwMode="auto">
            <a:xfrm>
              <a:off x="2052638" y="5915025"/>
              <a:ext cx="341313" cy="101600"/>
            </a:xfrm>
            <a:prstGeom prst="rect">
              <a:avLst/>
            </a:prstGeom>
            <a:solidFill>
              <a:srgbClr val="0A9C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Rectangle 37"/>
            <p:cNvSpPr>
              <a:spLocks noChangeArrowheads="1"/>
            </p:cNvSpPr>
            <p:nvPr/>
          </p:nvSpPr>
          <p:spPr bwMode="auto">
            <a:xfrm>
              <a:off x="3449638" y="5846763"/>
              <a:ext cx="341313" cy="68263"/>
            </a:xfrm>
            <a:prstGeom prst="rect">
              <a:avLst/>
            </a:prstGeom>
            <a:solidFill>
              <a:srgbClr val="0E8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38"/>
            <p:cNvSpPr>
              <a:spLocks noChangeArrowheads="1"/>
            </p:cNvSpPr>
            <p:nvPr/>
          </p:nvSpPr>
          <p:spPr bwMode="auto">
            <a:xfrm>
              <a:off x="3449638" y="5915025"/>
              <a:ext cx="341313" cy="101600"/>
            </a:xfrm>
            <a:prstGeom prst="rect">
              <a:avLst/>
            </a:prstGeom>
            <a:solidFill>
              <a:srgbClr val="0A9C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2462213" y="4002088"/>
              <a:ext cx="1055688" cy="1365250"/>
            </a:xfrm>
            <a:custGeom>
              <a:avLst/>
              <a:gdLst>
                <a:gd name="T0" fmla="*/ 510 w 510"/>
                <a:gd name="T1" fmla="*/ 317 h 659"/>
                <a:gd name="T2" fmla="*/ 477 w 510"/>
                <a:gd name="T3" fmla="*/ 280 h 659"/>
                <a:gd name="T4" fmla="*/ 461 w 510"/>
                <a:gd name="T5" fmla="*/ 280 h 659"/>
                <a:gd name="T6" fmla="*/ 461 w 510"/>
                <a:gd name="T7" fmla="*/ 280 h 659"/>
                <a:gd name="T8" fmla="*/ 230 w 510"/>
                <a:gd name="T9" fmla="*/ 0 h 659"/>
                <a:gd name="T10" fmla="*/ 0 w 510"/>
                <a:gd name="T11" fmla="*/ 280 h 659"/>
                <a:gd name="T12" fmla="*/ 0 w 510"/>
                <a:gd name="T13" fmla="*/ 412 h 659"/>
                <a:gd name="T14" fmla="*/ 65 w 510"/>
                <a:gd name="T15" fmla="*/ 576 h 659"/>
                <a:gd name="T16" fmla="*/ 150 w 510"/>
                <a:gd name="T17" fmla="*/ 642 h 659"/>
                <a:gd name="T18" fmla="*/ 186 w 510"/>
                <a:gd name="T19" fmla="*/ 659 h 659"/>
                <a:gd name="T20" fmla="*/ 230 w 510"/>
                <a:gd name="T21" fmla="*/ 659 h 659"/>
                <a:gd name="T22" fmla="*/ 274 w 510"/>
                <a:gd name="T23" fmla="*/ 659 h 659"/>
                <a:gd name="T24" fmla="*/ 311 w 510"/>
                <a:gd name="T25" fmla="*/ 642 h 659"/>
                <a:gd name="T26" fmla="*/ 395 w 510"/>
                <a:gd name="T27" fmla="*/ 576 h 659"/>
                <a:gd name="T28" fmla="*/ 448 w 510"/>
                <a:gd name="T29" fmla="*/ 445 h 659"/>
                <a:gd name="T30" fmla="*/ 510 w 510"/>
                <a:gd name="T31" fmla="*/ 317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0" h="659">
                  <a:moveTo>
                    <a:pt x="510" y="317"/>
                  </a:moveTo>
                  <a:cubicBezTo>
                    <a:pt x="510" y="299"/>
                    <a:pt x="494" y="280"/>
                    <a:pt x="477" y="280"/>
                  </a:cubicBezTo>
                  <a:cubicBezTo>
                    <a:pt x="472" y="280"/>
                    <a:pt x="466" y="280"/>
                    <a:pt x="461" y="280"/>
                  </a:cubicBezTo>
                  <a:cubicBezTo>
                    <a:pt x="461" y="280"/>
                    <a:pt x="461" y="280"/>
                    <a:pt x="461" y="280"/>
                  </a:cubicBezTo>
                  <a:cubicBezTo>
                    <a:pt x="461" y="131"/>
                    <a:pt x="444" y="0"/>
                    <a:pt x="230" y="0"/>
                  </a:cubicBezTo>
                  <a:cubicBezTo>
                    <a:pt x="16" y="0"/>
                    <a:pt x="0" y="131"/>
                    <a:pt x="0" y="280"/>
                  </a:cubicBezTo>
                  <a:cubicBezTo>
                    <a:pt x="0" y="412"/>
                    <a:pt x="0" y="412"/>
                    <a:pt x="0" y="412"/>
                  </a:cubicBezTo>
                  <a:cubicBezTo>
                    <a:pt x="65" y="576"/>
                    <a:pt x="65" y="576"/>
                    <a:pt x="65" y="576"/>
                  </a:cubicBezTo>
                  <a:cubicBezTo>
                    <a:pt x="150" y="642"/>
                    <a:pt x="150" y="642"/>
                    <a:pt x="150" y="642"/>
                  </a:cubicBezTo>
                  <a:cubicBezTo>
                    <a:pt x="159" y="653"/>
                    <a:pt x="172" y="659"/>
                    <a:pt x="186" y="659"/>
                  </a:cubicBezTo>
                  <a:cubicBezTo>
                    <a:pt x="230" y="659"/>
                    <a:pt x="230" y="659"/>
                    <a:pt x="230" y="659"/>
                  </a:cubicBezTo>
                  <a:cubicBezTo>
                    <a:pt x="274" y="659"/>
                    <a:pt x="274" y="659"/>
                    <a:pt x="274" y="659"/>
                  </a:cubicBezTo>
                  <a:cubicBezTo>
                    <a:pt x="288" y="659"/>
                    <a:pt x="301" y="653"/>
                    <a:pt x="311" y="642"/>
                  </a:cubicBezTo>
                  <a:cubicBezTo>
                    <a:pt x="395" y="576"/>
                    <a:pt x="395" y="576"/>
                    <a:pt x="395" y="576"/>
                  </a:cubicBezTo>
                  <a:cubicBezTo>
                    <a:pt x="448" y="445"/>
                    <a:pt x="448" y="445"/>
                    <a:pt x="448" y="445"/>
                  </a:cubicBezTo>
                  <a:cubicBezTo>
                    <a:pt x="494" y="442"/>
                    <a:pt x="510" y="371"/>
                    <a:pt x="510" y="317"/>
                  </a:cubicBezTo>
                  <a:close/>
                </a:path>
              </a:pathLst>
            </a:custGeom>
            <a:solidFill>
              <a:srgbClr val="FA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2359025" y="4002088"/>
              <a:ext cx="579438" cy="1365250"/>
            </a:xfrm>
            <a:custGeom>
              <a:avLst/>
              <a:gdLst>
                <a:gd name="T0" fmla="*/ 50 w 280"/>
                <a:gd name="T1" fmla="*/ 280 h 659"/>
                <a:gd name="T2" fmla="*/ 50 w 280"/>
                <a:gd name="T3" fmla="*/ 280 h 659"/>
                <a:gd name="T4" fmla="*/ 33 w 280"/>
                <a:gd name="T5" fmla="*/ 280 h 659"/>
                <a:gd name="T6" fmla="*/ 0 w 280"/>
                <a:gd name="T7" fmla="*/ 317 h 659"/>
                <a:gd name="T8" fmla="*/ 63 w 280"/>
                <a:gd name="T9" fmla="*/ 445 h 659"/>
                <a:gd name="T10" fmla="*/ 115 w 280"/>
                <a:gd name="T11" fmla="*/ 576 h 659"/>
                <a:gd name="T12" fmla="*/ 200 w 280"/>
                <a:gd name="T13" fmla="*/ 642 h 659"/>
                <a:gd name="T14" fmla="*/ 236 w 280"/>
                <a:gd name="T15" fmla="*/ 659 h 659"/>
                <a:gd name="T16" fmla="*/ 280 w 280"/>
                <a:gd name="T17" fmla="*/ 659 h 659"/>
                <a:gd name="T18" fmla="*/ 280 w 280"/>
                <a:gd name="T19" fmla="*/ 0 h 659"/>
                <a:gd name="T20" fmla="*/ 50 w 280"/>
                <a:gd name="T21" fmla="*/ 280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0" h="659">
                  <a:moveTo>
                    <a:pt x="50" y="280"/>
                  </a:moveTo>
                  <a:cubicBezTo>
                    <a:pt x="50" y="280"/>
                    <a:pt x="50" y="280"/>
                    <a:pt x="50" y="280"/>
                  </a:cubicBezTo>
                  <a:cubicBezTo>
                    <a:pt x="44" y="280"/>
                    <a:pt x="39" y="280"/>
                    <a:pt x="33" y="280"/>
                  </a:cubicBezTo>
                  <a:cubicBezTo>
                    <a:pt x="17" y="280"/>
                    <a:pt x="0" y="299"/>
                    <a:pt x="0" y="317"/>
                  </a:cubicBezTo>
                  <a:cubicBezTo>
                    <a:pt x="0" y="371"/>
                    <a:pt x="16" y="442"/>
                    <a:pt x="63" y="445"/>
                  </a:cubicBezTo>
                  <a:cubicBezTo>
                    <a:pt x="115" y="576"/>
                    <a:pt x="115" y="576"/>
                    <a:pt x="115" y="576"/>
                  </a:cubicBezTo>
                  <a:cubicBezTo>
                    <a:pt x="200" y="642"/>
                    <a:pt x="200" y="642"/>
                    <a:pt x="200" y="642"/>
                  </a:cubicBezTo>
                  <a:cubicBezTo>
                    <a:pt x="209" y="653"/>
                    <a:pt x="222" y="659"/>
                    <a:pt x="236" y="659"/>
                  </a:cubicBezTo>
                  <a:cubicBezTo>
                    <a:pt x="280" y="659"/>
                    <a:pt x="280" y="659"/>
                    <a:pt x="280" y="659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66" y="0"/>
                    <a:pt x="50" y="131"/>
                    <a:pt x="50" y="280"/>
                  </a:cubicBezTo>
                  <a:close/>
                </a:path>
              </a:pathLst>
            </a:custGeom>
            <a:solidFill>
              <a:srgbClr val="FAD7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2700338" y="4583113"/>
              <a:ext cx="136525" cy="136525"/>
            </a:xfrm>
            <a:custGeom>
              <a:avLst/>
              <a:gdLst>
                <a:gd name="T0" fmla="*/ 66 w 66"/>
                <a:gd name="T1" fmla="*/ 33 h 66"/>
                <a:gd name="T2" fmla="*/ 33 w 66"/>
                <a:gd name="T3" fmla="*/ 0 h 66"/>
                <a:gd name="T4" fmla="*/ 33 w 66"/>
                <a:gd name="T5" fmla="*/ 0 h 66"/>
                <a:gd name="T6" fmla="*/ 33 w 66"/>
                <a:gd name="T7" fmla="*/ 1 h 66"/>
                <a:gd name="T8" fmla="*/ 0 w 66"/>
                <a:gd name="T9" fmla="*/ 34 h 66"/>
                <a:gd name="T10" fmla="*/ 33 w 66"/>
                <a:gd name="T11" fmla="*/ 66 h 66"/>
                <a:gd name="T12" fmla="*/ 66 w 66"/>
                <a:gd name="T13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66">
                  <a:moveTo>
                    <a:pt x="66" y="33"/>
                  </a:moveTo>
                  <a:cubicBezTo>
                    <a:pt x="66" y="15"/>
                    <a:pt x="51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20"/>
                    <a:pt x="18" y="34"/>
                    <a:pt x="0" y="34"/>
                  </a:cubicBezTo>
                  <a:cubicBezTo>
                    <a:pt x="1" y="52"/>
                    <a:pt x="15" y="66"/>
                    <a:pt x="33" y="66"/>
                  </a:cubicBezTo>
                  <a:cubicBezTo>
                    <a:pt x="51" y="66"/>
                    <a:pt x="66" y="51"/>
                    <a:pt x="66" y="33"/>
                  </a:cubicBezTo>
                  <a:close/>
                </a:path>
              </a:pathLst>
            </a:custGeom>
            <a:solidFill>
              <a:srgbClr val="3F3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3041650" y="4583113"/>
              <a:ext cx="134938" cy="136525"/>
            </a:xfrm>
            <a:custGeom>
              <a:avLst/>
              <a:gdLst>
                <a:gd name="T0" fmla="*/ 65 w 65"/>
                <a:gd name="T1" fmla="*/ 33 h 66"/>
                <a:gd name="T2" fmla="*/ 32 w 65"/>
                <a:gd name="T3" fmla="*/ 0 h 66"/>
                <a:gd name="T4" fmla="*/ 32 w 65"/>
                <a:gd name="T5" fmla="*/ 0 h 66"/>
                <a:gd name="T6" fmla="*/ 32 w 65"/>
                <a:gd name="T7" fmla="*/ 1 h 66"/>
                <a:gd name="T8" fmla="*/ 0 w 65"/>
                <a:gd name="T9" fmla="*/ 34 h 66"/>
                <a:gd name="T10" fmla="*/ 32 w 65"/>
                <a:gd name="T11" fmla="*/ 66 h 66"/>
                <a:gd name="T12" fmla="*/ 65 w 65"/>
                <a:gd name="T13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66">
                  <a:moveTo>
                    <a:pt x="65" y="33"/>
                  </a:moveTo>
                  <a:cubicBezTo>
                    <a:pt x="65" y="15"/>
                    <a:pt x="51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9"/>
                    <a:pt x="18" y="34"/>
                    <a:pt x="0" y="34"/>
                  </a:cubicBezTo>
                  <a:cubicBezTo>
                    <a:pt x="0" y="52"/>
                    <a:pt x="15" y="66"/>
                    <a:pt x="32" y="66"/>
                  </a:cubicBezTo>
                  <a:cubicBezTo>
                    <a:pt x="51" y="66"/>
                    <a:pt x="65" y="51"/>
                    <a:pt x="65" y="33"/>
                  </a:cubicBezTo>
                  <a:close/>
                </a:path>
              </a:pathLst>
            </a:custGeom>
            <a:solidFill>
              <a:srgbClr val="3F3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3"/>
            <p:cNvSpPr>
              <a:spLocks noEditPoints="1"/>
            </p:cNvSpPr>
            <p:nvPr/>
          </p:nvSpPr>
          <p:spPr bwMode="auto">
            <a:xfrm>
              <a:off x="2387600" y="3968750"/>
              <a:ext cx="1130300" cy="1398588"/>
            </a:xfrm>
            <a:custGeom>
              <a:avLst/>
              <a:gdLst>
                <a:gd name="T0" fmla="*/ 501 w 546"/>
                <a:gd name="T1" fmla="*/ 138 h 675"/>
                <a:gd name="T2" fmla="*/ 546 w 546"/>
                <a:gd name="T3" fmla="*/ 0 h 675"/>
                <a:gd name="T4" fmla="*/ 266 w 546"/>
                <a:gd name="T5" fmla="*/ 0 h 675"/>
                <a:gd name="T6" fmla="*/ 153 w 546"/>
                <a:gd name="T7" fmla="*/ 0 h 675"/>
                <a:gd name="T8" fmla="*/ 42 w 546"/>
                <a:gd name="T9" fmla="*/ 50 h 675"/>
                <a:gd name="T10" fmla="*/ 5 w 546"/>
                <a:gd name="T11" fmla="*/ 166 h 675"/>
                <a:gd name="T12" fmla="*/ 36 w 546"/>
                <a:gd name="T13" fmla="*/ 296 h 675"/>
                <a:gd name="T14" fmla="*/ 52 w 546"/>
                <a:gd name="T15" fmla="*/ 469 h 675"/>
                <a:gd name="T16" fmla="*/ 101 w 546"/>
                <a:gd name="T17" fmla="*/ 592 h 675"/>
                <a:gd name="T18" fmla="*/ 186 w 546"/>
                <a:gd name="T19" fmla="*/ 658 h 675"/>
                <a:gd name="T20" fmla="*/ 222 w 546"/>
                <a:gd name="T21" fmla="*/ 675 h 675"/>
                <a:gd name="T22" fmla="*/ 266 w 546"/>
                <a:gd name="T23" fmla="*/ 675 h 675"/>
                <a:gd name="T24" fmla="*/ 310 w 546"/>
                <a:gd name="T25" fmla="*/ 675 h 675"/>
                <a:gd name="T26" fmla="*/ 347 w 546"/>
                <a:gd name="T27" fmla="*/ 658 h 675"/>
                <a:gd name="T28" fmla="*/ 431 w 546"/>
                <a:gd name="T29" fmla="*/ 592 h 675"/>
                <a:gd name="T30" fmla="*/ 480 w 546"/>
                <a:gd name="T31" fmla="*/ 469 h 675"/>
                <a:gd name="T32" fmla="*/ 497 w 546"/>
                <a:gd name="T33" fmla="*/ 296 h 675"/>
                <a:gd name="T34" fmla="*/ 518 w 546"/>
                <a:gd name="T35" fmla="*/ 180 h 675"/>
                <a:gd name="T36" fmla="*/ 511 w 546"/>
                <a:gd name="T37" fmla="*/ 146 h 675"/>
                <a:gd name="T38" fmla="*/ 501 w 546"/>
                <a:gd name="T39" fmla="*/ 138 h 675"/>
                <a:gd name="T40" fmla="*/ 480 w 546"/>
                <a:gd name="T41" fmla="*/ 296 h 675"/>
                <a:gd name="T42" fmla="*/ 447 w 546"/>
                <a:gd name="T43" fmla="*/ 461 h 675"/>
                <a:gd name="T44" fmla="*/ 447 w 546"/>
                <a:gd name="T45" fmla="*/ 462 h 675"/>
                <a:gd name="T46" fmla="*/ 398 w 546"/>
                <a:gd name="T47" fmla="*/ 560 h 675"/>
                <a:gd name="T48" fmla="*/ 381 w 546"/>
                <a:gd name="T49" fmla="*/ 560 h 675"/>
                <a:gd name="T50" fmla="*/ 360 w 546"/>
                <a:gd name="T51" fmla="*/ 495 h 675"/>
                <a:gd name="T52" fmla="*/ 313 w 546"/>
                <a:gd name="T53" fmla="*/ 462 h 675"/>
                <a:gd name="T54" fmla="*/ 266 w 546"/>
                <a:gd name="T55" fmla="*/ 462 h 675"/>
                <a:gd name="T56" fmla="*/ 219 w 546"/>
                <a:gd name="T57" fmla="*/ 462 h 675"/>
                <a:gd name="T58" fmla="*/ 173 w 546"/>
                <a:gd name="T59" fmla="*/ 495 h 675"/>
                <a:gd name="T60" fmla="*/ 151 w 546"/>
                <a:gd name="T61" fmla="*/ 560 h 675"/>
                <a:gd name="T62" fmla="*/ 134 w 546"/>
                <a:gd name="T63" fmla="*/ 560 h 675"/>
                <a:gd name="T64" fmla="*/ 85 w 546"/>
                <a:gd name="T65" fmla="*/ 462 h 675"/>
                <a:gd name="T66" fmla="*/ 85 w 546"/>
                <a:gd name="T67" fmla="*/ 461 h 675"/>
                <a:gd name="T68" fmla="*/ 52 w 546"/>
                <a:gd name="T69" fmla="*/ 296 h 675"/>
                <a:gd name="T70" fmla="*/ 52 w 546"/>
                <a:gd name="T71" fmla="*/ 132 h 675"/>
                <a:gd name="T72" fmla="*/ 299 w 546"/>
                <a:gd name="T73" fmla="*/ 230 h 675"/>
                <a:gd name="T74" fmla="*/ 480 w 546"/>
                <a:gd name="T75" fmla="*/ 163 h 675"/>
                <a:gd name="T76" fmla="*/ 480 w 546"/>
                <a:gd name="T77" fmla="*/ 296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6" h="675">
                  <a:moveTo>
                    <a:pt x="501" y="138"/>
                  </a:moveTo>
                  <a:cubicBezTo>
                    <a:pt x="546" y="74"/>
                    <a:pt x="546" y="0"/>
                    <a:pt x="546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11" y="0"/>
                    <a:pt x="70" y="18"/>
                    <a:pt x="42" y="50"/>
                  </a:cubicBezTo>
                  <a:cubicBezTo>
                    <a:pt x="13" y="81"/>
                    <a:pt x="0" y="123"/>
                    <a:pt x="5" y="166"/>
                  </a:cubicBezTo>
                  <a:cubicBezTo>
                    <a:pt x="36" y="296"/>
                    <a:pt x="36" y="296"/>
                    <a:pt x="36" y="296"/>
                  </a:cubicBezTo>
                  <a:cubicBezTo>
                    <a:pt x="52" y="469"/>
                    <a:pt x="52" y="469"/>
                    <a:pt x="52" y="469"/>
                  </a:cubicBezTo>
                  <a:cubicBezTo>
                    <a:pt x="101" y="592"/>
                    <a:pt x="101" y="592"/>
                    <a:pt x="101" y="592"/>
                  </a:cubicBezTo>
                  <a:cubicBezTo>
                    <a:pt x="186" y="658"/>
                    <a:pt x="186" y="658"/>
                    <a:pt x="186" y="658"/>
                  </a:cubicBezTo>
                  <a:cubicBezTo>
                    <a:pt x="195" y="669"/>
                    <a:pt x="208" y="675"/>
                    <a:pt x="222" y="675"/>
                  </a:cubicBezTo>
                  <a:cubicBezTo>
                    <a:pt x="266" y="675"/>
                    <a:pt x="266" y="675"/>
                    <a:pt x="266" y="675"/>
                  </a:cubicBezTo>
                  <a:cubicBezTo>
                    <a:pt x="310" y="675"/>
                    <a:pt x="310" y="675"/>
                    <a:pt x="310" y="675"/>
                  </a:cubicBezTo>
                  <a:cubicBezTo>
                    <a:pt x="324" y="675"/>
                    <a:pt x="337" y="669"/>
                    <a:pt x="347" y="658"/>
                  </a:cubicBezTo>
                  <a:cubicBezTo>
                    <a:pt x="431" y="592"/>
                    <a:pt x="431" y="592"/>
                    <a:pt x="431" y="592"/>
                  </a:cubicBezTo>
                  <a:cubicBezTo>
                    <a:pt x="480" y="469"/>
                    <a:pt x="480" y="469"/>
                    <a:pt x="480" y="469"/>
                  </a:cubicBezTo>
                  <a:cubicBezTo>
                    <a:pt x="497" y="296"/>
                    <a:pt x="497" y="296"/>
                    <a:pt x="497" y="296"/>
                  </a:cubicBezTo>
                  <a:cubicBezTo>
                    <a:pt x="518" y="180"/>
                    <a:pt x="518" y="180"/>
                    <a:pt x="518" y="180"/>
                  </a:cubicBezTo>
                  <a:cubicBezTo>
                    <a:pt x="521" y="168"/>
                    <a:pt x="518" y="156"/>
                    <a:pt x="511" y="146"/>
                  </a:cubicBezTo>
                  <a:cubicBezTo>
                    <a:pt x="508" y="143"/>
                    <a:pt x="505" y="140"/>
                    <a:pt x="501" y="138"/>
                  </a:cubicBezTo>
                  <a:close/>
                  <a:moveTo>
                    <a:pt x="480" y="296"/>
                  </a:moveTo>
                  <a:cubicBezTo>
                    <a:pt x="447" y="461"/>
                    <a:pt x="447" y="461"/>
                    <a:pt x="447" y="461"/>
                  </a:cubicBezTo>
                  <a:cubicBezTo>
                    <a:pt x="447" y="462"/>
                    <a:pt x="447" y="462"/>
                    <a:pt x="447" y="462"/>
                  </a:cubicBezTo>
                  <a:cubicBezTo>
                    <a:pt x="398" y="560"/>
                    <a:pt x="398" y="560"/>
                    <a:pt x="398" y="560"/>
                  </a:cubicBezTo>
                  <a:cubicBezTo>
                    <a:pt x="381" y="560"/>
                    <a:pt x="381" y="560"/>
                    <a:pt x="381" y="560"/>
                  </a:cubicBezTo>
                  <a:cubicBezTo>
                    <a:pt x="360" y="495"/>
                    <a:pt x="360" y="495"/>
                    <a:pt x="360" y="495"/>
                  </a:cubicBezTo>
                  <a:cubicBezTo>
                    <a:pt x="353" y="475"/>
                    <a:pt x="334" y="462"/>
                    <a:pt x="313" y="462"/>
                  </a:cubicBezTo>
                  <a:cubicBezTo>
                    <a:pt x="266" y="462"/>
                    <a:pt x="266" y="462"/>
                    <a:pt x="266" y="462"/>
                  </a:cubicBezTo>
                  <a:cubicBezTo>
                    <a:pt x="219" y="462"/>
                    <a:pt x="219" y="462"/>
                    <a:pt x="219" y="462"/>
                  </a:cubicBezTo>
                  <a:cubicBezTo>
                    <a:pt x="198" y="462"/>
                    <a:pt x="179" y="475"/>
                    <a:pt x="173" y="495"/>
                  </a:cubicBezTo>
                  <a:cubicBezTo>
                    <a:pt x="151" y="560"/>
                    <a:pt x="151" y="560"/>
                    <a:pt x="151" y="560"/>
                  </a:cubicBezTo>
                  <a:cubicBezTo>
                    <a:pt x="134" y="560"/>
                    <a:pt x="134" y="560"/>
                    <a:pt x="134" y="560"/>
                  </a:cubicBezTo>
                  <a:cubicBezTo>
                    <a:pt x="85" y="462"/>
                    <a:pt x="85" y="462"/>
                    <a:pt x="85" y="462"/>
                  </a:cubicBezTo>
                  <a:cubicBezTo>
                    <a:pt x="85" y="461"/>
                    <a:pt x="85" y="461"/>
                    <a:pt x="85" y="461"/>
                  </a:cubicBezTo>
                  <a:cubicBezTo>
                    <a:pt x="52" y="296"/>
                    <a:pt x="52" y="296"/>
                    <a:pt x="52" y="296"/>
                  </a:cubicBezTo>
                  <a:cubicBezTo>
                    <a:pt x="52" y="132"/>
                    <a:pt x="52" y="132"/>
                    <a:pt x="52" y="132"/>
                  </a:cubicBezTo>
                  <a:cubicBezTo>
                    <a:pt x="52" y="132"/>
                    <a:pt x="52" y="230"/>
                    <a:pt x="299" y="230"/>
                  </a:cubicBezTo>
                  <a:cubicBezTo>
                    <a:pt x="387" y="230"/>
                    <a:pt x="444" y="201"/>
                    <a:pt x="480" y="163"/>
                  </a:cubicBezTo>
                  <a:lnTo>
                    <a:pt x="480" y="296"/>
                  </a:lnTo>
                  <a:close/>
                </a:path>
              </a:pathLst>
            </a:custGeom>
            <a:solidFill>
              <a:srgbClr val="3F3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2836863" y="5026025"/>
              <a:ext cx="204788" cy="103188"/>
            </a:xfrm>
            <a:custGeom>
              <a:avLst/>
              <a:gdLst>
                <a:gd name="T0" fmla="*/ 0 w 99"/>
                <a:gd name="T1" fmla="*/ 0 h 50"/>
                <a:gd name="T2" fmla="*/ 99 w 99"/>
                <a:gd name="T3" fmla="*/ 0 h 50"/>
                <a:gd name="T4" fmla="*/ 49 w 99"/>
                <a:gd name="T5" fmla="*/ 50 h 50"/>
                <a:gd name="T6" fmla="*/ 0 w 99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50">
                  <a:moveTo>
                    <a:pt x="0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99" y="0"/>
                    <a:pt x="99" y="50"/>
                    <a:pt x="49" y="50"/>
                  </a:cubicBezTo>
                  <a:cubicBezTo>
                    <a:pt x="0" y="5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A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0" name="Csoportba foglalás 69"/>
          <p:cNvGrpSpPr/>
          <p:nvPr/>
        </p:nvGrpSpPr>
        <p:grpSpPr>
          <a:xfrm>
            <a:off x="7335838" y="2757488"/>
            <a:ext cx="1730375" cy="1223963"/>
            <a:chOff x="7335838" y="2757488"/>
            <a:chExt cx="1730375" cy="1223963"/>
          </a:xfrm>
        </p:grpSpPr>
        <p:sp>
          <p:nvSpPr>
            <p:cNvPr id="48" name="Freeform 46"/>
            <p:cNvSpPr>
              <a:spLocks noEditPoints="1"/>
            </p:cNvSpPr>
            <p:nvPr/>
          </p:nvSpPr>
          <p:spPr bwMode="auto">
            <a:xfrm>
              <a:off x="7335838" y="2757488"/>
              <a:ext cx="1730375" cy="1223963"/>
            </a:xfrm>
            <a:custGeom>
              <a:avLst/>
              <a:gdLst>
                <a:gd name="T0" fmla="*/ 213 w 836"/>
                <a:gd name="T1" fmla="*/ 591 h 591"/>
                <a:gd name="T2" fmla="*/ 128 w 836"/>
                <a:gd name="T3" fmla="*/ 504 h 591"/>
                <a:gd name="T4" fmla="*/ 93 w 836"/>
                <a:gd name="T5" fmla="*/ 504 h 591"/>
                <a:gd name="T6" fmla="*/ 0 w 836"/>
                <a:gd name="T7" fmla="*/ 411 h 591"/>
                <a:gd name="T8" fmla="*/ 0 w 836"/>
                <a:gd name="T9" fmla="*/ 93 h 591"/>
                <a:gd name="T10" fmla="*/ 93 w 836"/>
                <a:gd name="T11" fmla="*/ 0 h 591"/>
                <a:gd name="T12" fmla="*/ 743 w 836"/>
                <a:gd name="T13" fmla="*/ 0 h 591"/>
                <a:gd name="T14" fmla="*/ 836 w 836"/>
                <a:gd name="T15" fmla="*/ 93 h 591"/>
                <a:gd name="T16" fmla="*/ 836 w 836"/>
                <a:gd name="T17" fmla="*/ 411 h 591"/>
                <a:gd name="T18" fmla="*/ 743 w 836"/>
                <a:gd name="T19" fmla="*/ 504 h 591"/>
                <a:gd name="T20" fmla="*/ 303 w 836"/>
                <a:gd name="T21" fmla="*/ 504 h 591"/>
                <a:gd name="T22" fmla="*/ 213 w 836"/>
                <a:gd name="T23" fmla="*/ 591 h 591"/>
                <a:gd name="T24" fmla="*/ 93 w 836"/>
                <a:gd name="T25" fmla="*/ 28 h 591"/>
                <a:gd name="T26" fmla="*/ 28 w 836"/>
                <a:gd name="T27" fmla="*/ 93 h 591"/>
                <a:gd name="T28" fmla="*/ 28 w 836"/>
                <a:gd name="T29" fmla="*/ 411 h 591"/>
                <a:gd name="T30" fmla="*/ 93 w 836"/>
                <a:gd name="T31" fmla="*/ 476 h 591"/>
                <a:gd name="T32" fmla="*/ 140 w 836"/>
                <a:gd name="T33" fmla="*/ 476 h 591"/>
                <a:gd name="T34" fmla="*/ 213 w 836"/>
                <a:gd name="T35" fmla="*/ 552 h 591"/>
                <a:gd name="T36" fmla="*/ 292 w 836"/>
                <a:gd name="T37" fmla="*/ 476 h 591"/>
                <a:gd name="T38" fmla="*/ 743 w 836"/>
                <a:gd name="T39" fmla="*/ 476 h 591"/>
                <a:gd name="T40" fmla="*/ 808 w 836"/>
                <a:gd name="T41" fmla="*/ 411 h 591"/>
                <a:gd name="T42" fmla="*/ 808 w 836"/>
                <a:gd name="T43" fmla="*/ 93 h 591"/>
                <a:gd name="T44" fmla="*/ 743 w 836"/>
                <a:gd name="T45" fmla="*/ 28 h 591"/>
                <a:gd name="T46" fmla="*/ 93 w 836"/>
                <a:gd name="T47" fmla="*/ 28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36" h="591">
                  <a:moveTo>
                    <a:pt x="213" y="591"/>
                  </a:moveTo>
                  <a:cubicBezTo>
                    <a:pt x="128" y="504"/>
                    <a:pt x="128" y="504"/>
                    <a:pt x="128" y="504"/>
                  </a:cubicBezTo>
                  <a:cubicBezTo>
                    <a:pt x="93" y="504"/>
                    <a:pt x="93" y="504"/>
                    <a:pt x="93" y="504"/>
                  </a:cubicBezTo>
                  <a:cubicBezTo>
                    <a:pt x="61" y="504"/>
                    <a:pt x="0" y="485"/>
                    <a:pt x="0" y="4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9"/>
                    <a:pt x="61" y="0"/>
                    <a:pt x="93" y="0"/>
                  </a:cubicBezTo>
                  <a:cubicBezTo>
                    <a:pt x="743" y="0"/>
                    <a:pt x="743" y="0"/>
                    <a:pt x="743" y="0"/>
                  </a:cubicBezTo>
                  <a:cubicBezTo>
                    <a:pt x="816" y="0"/>
                    <a:pt x="836" y="61"/>
                    <a:pt x="836" y="93"/>
                  </a:cubicBezTo>
                  <a:cubicBezTo>
                    <a:pt x="836" y="411"/>
                    <a:pt x="836" y="411"/>
                    <a:pt x="836" y="411"/>
                  </a:cubicBezTo>
                  <a:cubicBezTo>
                    <a:pt x="836" y="443"/>
                    <a:pt x="816" y="504"/>
                    <a:pt x="743" y="504"/>
                  </a:cubicBezTo>
                  <a:cubicBezTo>
                    <a:pt x="303" y="504"/>
                    <a:pt x="303" y="504"/>
                    <a:pt x="303" y="504"/>
                  </a:cubicBezTo>
                  <a:lnTo>
                    <a:pt x="213" y="591"/>
                  </a:lnTo>
                  <a:close/>
                  <a:moveTo>
                    <a:pt x="93" y="28"/>
                  </a:moveTo>
                  <a:cubicBezTo>
                    <a:pt x="87" y="28"/>
                    <a:pt x="28" y="30"/>
                    <a:pt x="28" y="93"/>
                  </a:cubicBezTo>
                  <a:cubicBezTo>
                    <a:pt x="28" y="411"/>
                    <a:pt x="28" y="411"/>
                    <a:pt x="28" y="411"/>
                  </a:cubicBezTo>
                  <a:cubicBezTo>
                    <a:pt x="28" y="476"/>
                    <a:pt x="91" y="476"/>
                    <a:pt x="93" y="476"/>
                  </a:cubicBezTo>
                  <a:cubicBezTo>
                    <a:pt x="140" y="476"/>
                    <a:pt x="140" y="476"/>
                    <a:pt x="140" y="476"/>
                  </a:cubicBezTo>
                  <a:cubicBezTo>
                    <a:pt x="213" y="552"/>
                    <a:pt x="213" y="552"/>
                    <a:pt x="213" y="552"/>
                  </a:cubicBezTo>
                  <a:cubicBezTo>
                    <a:pt x="292" y="476"/>
                    <a:pt x="292" y="476"/>
                    <a:pt x="292" y="476"/>
                  </a:cubicBezTo>
                  <a:cubicBezTo>
                    <a:pt x="743" y="476"/>
                    <a:pt x="743" y="476"/>
                    <a:pt x="743" y="476"/>
                  </a:cubicBezTo>
                  <a:cubicBezTo>
                    <a:pt x="807" y="476"/>
                    <a:pt x="808" y="413"/>
                    <a:pt x="808" y="411"/>
                  </a:cubicBezTo>
                  <a:cubicBezTo>
                    <a:pt x="808" y="93"/>
                    <a:pt x="808" y="93"/>
                    <a:pt x="808" y="93"/>
                  </a:cubicBezTo>
                  <a:cubicBezTo>
                    <a:pt x="808" y="86"/>
                    <a:pt x="806" y="28"/>
                    <a:pt x="743" y="28"/>
                  </a:cubicBezTo>
                  <a:lnTo>
                    <a:pt x="93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8"/>
            <p:cNvSpPr>
              <a:spLocks noEditPoints="1"/>
            </p:cNvSpPr>
            <p:nvPr/>
          </p:nvSpPr>
          <p:spPr bwMode="auto">
            <a:xfrm>
              <a:off x="7543800" y="3052763"/>
              <a:ext cx="373063" cy="357188"/>
            </a:xfrm>
            <a:custGeom>
              <a:avLst/>
              <a:gdLst>
                <a:gd name="T0" fmla="*/ 133 w 180"/>
                <a:gd name="T1" fmla="*/ 172 h 172"/>
                <a:gd name="T2" fmla="*/ 125 w 180"/>
                <a:gd name="T3" fmla="*/ 170 h 172"/>
                <a:gd name="T4" fmla="*/ 125 w 180"/>
                <a:gd name="T5" fmla="*/ 170 h 172"/>
                <a:gd name="T6" fmla="*/ 88 w 180"/>
                <a:gd name="T7" fmla="*/ 149 h 172"/>
                <a:gd name="T8" fmla="*/ 51 w 180"/>
                <a:gd name="T9" fmla="*/ 168 h 172"/>
                <a:gd name="T10" fmla="*/ 33 w 180"/>
                <a:gd name="T11" fmla="*/ 166 h 172"/>
                <a:gd name="T12" fmla="*/ 27 w 180"/>
                <a:gd name="T13" fmla="*/ 149 h 172"/>
                <a:gd name="T14" fmla="*/ 35 w 180"/>
                <a:gd name="T15" fmla="*/ 109 h 172"/>
                <a:gd name="T16" fmla="*/ 6 w 180"/>
                <a:gd name="T17" fmla="*/ 80 h 172"/>
                <a:gd name="T18" fmla="*/ 2 w 180"/>
                <a:gd name="T19" fmla="*/ 62 h 172"/>
                <a:gd name="T20" fmla="*/ 16 w 180"/>
                <a:gd name="T21" fmla="*/ 51 h 172"/>
                <a:gd name="T22" fmla="*/ 57 w 180"/>
                <a:gd name="T23" fmla="*/ 46 h 172"/>
                <a:gd name="T24" fmla="*/ 76 w 180"/>
                <a:gd name="T25" fmla="*/ 8 h 172"/>
                <a:gd name="T26" fmla="*/ 91 w 180"/>
                <a:gd name="T27" fmla="*/ 0 h 172"/>
                <a:gd name="T28" fmla="*/ 106 w 180"/>
                <a:gd name="T29" fmla="*/ 9 h 172"/>
                <a:gd name="T30" fmla="*/ 124 w 180"/>
                <a:gd name="T31" fmla="*/ 47 h 172"/>
                <a:gd name="T32" fmla="*/ 166 w 180"/>
                <a:gd name="T33" fmla="*/ 54 h 172"/>
                <a:gd name="T34" fmla="*/ 178 w 180"/>
                <a:gd name="T35" fmla="*/ 65 h 172"/>
                <a:gd name="T36" fmla="*/ 174 w 180"/>
                <a:gd name="T37" fmla="*/ 83 h 172"/>
                <a:gd name="T38" fmla="*/ 143 w 180"/>
                <a:gd name="T39" fmla="*/ 111 h 172"/>
                <a:gd name="T40" fmla="*/ 149 w 180"/>
                <a:gd name="T41" fmla="*/ 155 h 172"/>
                <a:gd name="T42" fmla="*/ 143 w 180"/>
                <a:gd name="T43" fmla="*/ 169 h 172"/>
                <a:gd name="T44" fmla="*/ 133 w 180"/>
                <a:gd name="T45" fmla="*/ 172 h 172"/>
                <a:gd name="T46" fmla="*/ 88 w 180"/>
                <a:gd name="T47" fmla="*/ 128 h 172"/>
                <a:gd name="T48" fmla="*/ 93 w 180"/>
                <a:gd name="T49" fmla="*/ 129 h 172"/>
                <a:gd name="T50" fmla="*/ 128 w 180"/>
                <a:gd name="T51" fmla="*/ 149 h 172"/>
                <a:gd name="T52" fmla="*/ 122 w 180"/>
                <a:gd name="T53" fmla="*/ 109 h 172"/>
                <a:gd name="T54" fmla="*/ 125 w 180"/>
                <a:gd name="T55" fmla="*/ 100 h 172"/>
                <a:gd name="T56" fmla="*/ 155 w 180"/>
                <a:gd name="T57" fmla="*/ 73 h 172"/>
                <a:gd name="T58" fmla="*/ 115 w 180"/>
                <a:gd name="T59" fmla="*/ 66 h 172"/>
                <a:gd name="T60" fmla="*/ 108 w 180"/>
                <a:gd name="T61" fmla="*/ 60 h 172"/>
                <a:gd name="T62" fmla="*/ 91 w 180"/>
                <a:gd name="T63" fmla="*/ 24 h 172"/>
                <a:gd name="T64" fmla="*/ 72 w 180"/>
                <a:gd name="T65" fmla="*/ 60 h 172"/>
                <a:gd name="T66" fmla="*/ 65 w 180"/>
                <a:gd name="T67" fmla="*/ 65 h 172"/>
                <a:gd name="T68" fmla="*/ 24 w 180"/>
                <a:gd name="T69" fmla="*/ 70 h 172"/>
                <a:gd name="T70" fmla="*/ 53 w 180"/>
                <a:gd name="T71" fmla="*/ 98 h 172"/>
                <a:gd name="T72" fmla="*/ 55 w 180"/>
                <a:gd name="T73" fmla="*/ 107 h 172"/>
                <a:gd name="T74" fmla="*/ 48 w 180"/>
                <a:gd name="T75" fmla="*/ 147 h 172"/>
                <a:gd name="T76" fmla="*/ 84 w 180"/>
                <a:gd name="T77" fmla="*/ 129 h 172"/>
                <a:gd name="T78" fmla="*/ 88 w 180"/>
                <a:gd name="T79" fmla="*/ 12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0" h="172">
                  <a:moveTo>
                    <a:pt x="133" y="172"/>
                  </a:moveTo>
                  <a:cubicBezTo>
                    <a:pt x="131" y="172"/>
                    <a:pt x="128" y="171"/>
                    <a:pt x="125" y="170"/>
                  </a:cubicBezTo>
                  <a:cubicBezTo>
                    <a:pt x="125" y="170"/>
                    <a:pt x="125" y="170"/>
                    <a:pt x="125" y="170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78" y="154"/>
                    <a:pt x="53" y="167"/>
                    <a:pt x="51" y="168"/>
                  </a:cubicBezTo>
                  <a:cubicBezTo>
                    <a:pt x="46" y="170"/>
                    <a:pt x="38" y="170"/>
                    <a:pt x="33" y="166"/>
                  </a:cubicBezTo>
                  <a:cubicBezTo>
                    <a:pt x="28" y="162"/>
                    <a:pt x="26" y="156"/>
                    <a:pt x="27" y="14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24" y="98"/>
                    <a:pt x="9" y="82"/>
                    <a:pt x="6" y="80"/>
                  </a:cubicBezTo>
                  <a:cubicBezTo>
                    <a:pt x="1" y="75"/>
                    <a:pt x="0" y="68"/>
                    <a:pt x="2" y="62"/>
                  </a:cubicBezTo>
                  <a:cubicBezTo>
                    <a:pt x="4" y="56"/>
                    <a:pt x="9" y="51"/>
                    <a:pt x="16" y="51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62" y="35"/>
                    <a:pt x="75" y="11"/>
                    <a:pt x="76" y="8"/>
                  </a:cubicBezTo>
                  <a:cubicBezTo>
                    <a:pt x="79" y="3"/>
                    <a:pt x="85" y="0"/>
                    <a:pt x="91" y="0"/>
                  </a:cubicBezTo>
                  <a:cubicBezTo>
                    <a:pt x="98" y="0"/>
                    <a:pt x="103" y="4"/>
                    <a:pt x="106" y="9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35" y="49"/>
                    <a:pt x="163" y="54"/>
                    <a:pt x="166" y="54"/>
                  </a:cubicBezTo>
                  <a:cubicBezTo>
                    <a:pt x="172" y="55"/>
                    <a:pt x="177" y="59"/>
                    <a:pt x="178" y="65"/>
                  </a:cubicBezTo>
                  <a:cubicBezTo>
                    <a:pt x="180" y="71"/>
                    <a:pt x="178" y="78"/>
                    <a:pt x="174" y="83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5" y="123"/>
                    <a:pt x="149" y="150"/>
                    <a:pt x="149" y="155"/>
                  </a:cubicBezTo>
                  <a:cubicBezTo>
                    <a:pt x="150" y="160"/>
                    <a:pt x="148" y="166"/>
                    <a:pt x="143" y="169"/>
                  </a:cubicBezTo>
                  <a:cubicBezTo>
                    <a:pt x="140" y="171"/>
                    <a:pt x="137" y="172"/>
                    <a:pt x="133" y="172"/>
                  </a:cubicBezTo>
                  <a:close/>
                  <a:moveTo>
                    <a:pt x="88" y="128"/>
                  </a:moveTo>
                  <a:cubicBezTo>
                    <a:pt x="90" y="128"/>
                    <a:pt x="92" y="128"/>
                    <a:pt x="93" y="129"/>
                  </a:cubicBezTo>
                  <a:cubicBezTo>
                    <a:pt x="128" y="149"/>
                    <a:pt x="128" y="149"/>
                    <a:pt x="128" y="149"/>
                  </a:cubicBezTo>
                  <a:cubicBezTo>
                    <a:pt x="127" y="138"/>
                    <a:pt x="124" y="120"/>
                    <a:pt x="122" y="109"/>
                  </a:cubicBezTo>
                  <a:cubicBezTo>
                    <a:pt x="122" y="106"/>
                    <a:pt x="123" y="102"/>
                    <a:pt x="125" y="100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44" y="71"/>
                    <a:pt x="126" y="68"/>
                    <a:pt x="115" y="66"/>
                  </a:cubicBezTo>
                  <a:cubicBezTo>
                    <a:pt x="112" y="65"/>
                    <a:pt x="109" y="63"/>
                    <a:pt x="108" y="60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5" y="36"/>
                    <a:pt x="72" y="60"/>
                    <a:pt x="72" y="60"/>
                  </a:cubicBezTo>
                  <a:cubicBezTo>
                    <a:pt x="71" y="62"/>
                    <a:pt x="68" y="64"/>
                    <a:pt x="65" y="65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34" y="79"/>
                    <a:pt x="52" y="97"/>
                    <a:pt x="53" y="98"/>
                  </a:cubicBezTo>
                  <a:cubicBezTo>
                    <a:pt x="55" y="101"/>
                    <a:pt x="56" y="104"/>
                    <a:pt x="55" y="107"/>
                  </a:cubicBezTo>
                  <a:cubicBezTo>
                    <a:pt x="48" y="147"/>
                    <a:pt x="48" y="147"/>
                    <a:pt x="48" y="147"/>
                  </a:cubicBezTo>
                  <a:cubicBezTo>
                    <a:pt x="59" y="141"/>
                    <a:pt x="84" y="129"/>
                    <a:pt x="84" y="129"/>
                  </a:cubicBezTo>
                  <a:cubicBezTo>
                    <a:pt x="85" y="128"/>
                    <a:pt x="87" y="128"/>
                    <a:pt x="88" y="12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49"/>
            <p:cNvSpPr>
              <a:spLocks noEditPoints="1"/>
            </p:cNvSpPr>
            <p:nvPr/>
          </p:nvSpPr>
          <p:spPr bwMode="auto">
            <a:xfrm>
              <a:off x="8015288" y="3052763"/>
              <a:ext cx="371475" cy="357188"/>
            </a:xfrm>
            <a:custGeom>
              <a:avLst/>
              <a:gdLst>
                <a:gd name="T0" fmla="*/ 134 w 180"/>
                <a:gd name="T1" fmla="*/ 172 h 172"/>
                <a:gd name="T2" fmla="*/ 125 w 180"/>
                <a:gd name="T3" fmla="*/ 170 h 172"/>
                <a:gd name="T4" fmla="*/ 125 w 180"/>
                <a:gd name="T5" fmla="*/ 170 h 172"/>
                <a:gd name="T6" fmla="*/ 88 w 180"/>
                <a:gd name="T7" fmla="*/ 149 h 172"/>
                <a:gd name="T8" fmla="*/ 51 w 180"/>
                <a:gd name="T9" fmla="*/ 168 h 172"/>
                <a:gd name="T10" fmla="*/ 33 w 180"/>
                <a:gd name="T11" fmla="*/ 166 h 172"/>
                <a:gd name="T12" fmla="*/ 27 w 180"/>
                <a:gd name="T13" fmla="*/ 149 h 172"/>
                <a:gd name="T14" fmla="*/ 35 w 180"/>
                <a:gd name="T15" fmla="*/ 109 h 172"/>
                <a:gd name="T16" fmla="*/ 6 w 180"/>
                <a:gd name="T17" fmla="*/ 80 h 172"/>
                <a:gd name="T18" fmla="*/ 2 w 180"/>
                <a:gd name="T19" fmla="*/ 62 h 172"/>
                <a:gd name="T20" fmla="*/ 17 w 180"/>
                <a:gd name="T21" fmla="*/ 51 h 172"/>
                <a:gd name="T22" fmla="*/ 57 w 180"/>
                <a:gd name="T23" fmla="*/ 46 h 172"/>
                <a:gd name="T24" fmla="*/ 77 w 180"/>
                <a:gd name="T25" fmla="*/ 8 h 172"/>
                <a:gd name="T26" fmla="*/ 92 w 180"/>
                <a:gd name="T27" fmla="*/ 0 h 172"/>
                <a:gd name="T28" fmla="*/ 106 w 180"/>
                <a:gd name="T29" fmla="*/ 9 h 172"/>
                <a:gd name="T30" fmla="*/ 124 w 180"/>
                <a:gd name="T31" fmla="*/ 47 h 172"/>
                <a:gd name="T32" fmla="*/ 166 w 180"/>
                <a:gd name="T33" fmla="*/ 54 h 172"/>
                <a:gd name="T34" fmla="*/ 178 w 180"/>
                <a:gd name="T35" fmla="*/ 65 h 172"/>
                <a:gd name="T36" fmla="*/ 174 w 180"/>
                <a:gd name="T37" fmla="*/ 83 h 172"/>
                <a:gd name="T38" fmla="*/ 143 w 180"/>
                <a:gd name="T39" fmla="*/ 111 h 172"/>
                <a:gd name="T40" fmla="*/ 149 w 180"/>
                <a:gd name="T41" fmla="*/ 155 h 172"/>
                <a:gd name="T42" fmla="*/ 143 w 180"/>
                <a:gd name="T43" fmla="*/ 169 h 172"/>
                <a:gd name="T44" fmla="*/ 134 w 180"/>
                <a:gd name="T45" fmla="*/ 172 h 172"/>
                <a:gd name="T46" fmla="*/ 88 w 180"/>
                <a:gd name="T47" fmla="*/ 128 h 172"/>
                <a:gd name="T48" fmla="*/ 93 w 180"/>
                <a:gd name="T49" fmla="*/ 129 h 172"/>
                <a:gd name="T50" fmla="*/ 128 w 180"/>
                <a:gd name="T51" fmla="*/ 149 h 172"/>
                <a:gd name="T52" fmla="*/ 122 w 180"/>
                <a:gd name="T53" fmla="*/ 109 h 172"/>
                <a:gd name="T54" fmla="*/ 126 w 180"/>
                <a:gd name="T55" fmla="*/ 100 h 172"/>
                <a:gd name="T56" fmla="*/ 155 w 180"/>
                <a:gd name="T57" fmla="*/ 73 h 172"/>
                <a:gd name="T58" fmla="*/ 115 w 180"/>
                <a:gd name="T59" fmla="*/ 66 h 172"/>
                <a:gd name="T60" fmla="*/ 108 w 180"/>
                <a:gd name="T61" fmla="*/ 60 h 172"/>
                <a:gd name="T62" fmla="*/ 91 w 180"/>
                <a:gd name="T63" fmla="*/ 24 h 172"/>
                <a:gd name="T64" fmla="*/ 72 w 180"/>
                <a:gd name="T65" fmla="*/ 60 h 172"/>
                <a:gd name="T66" fmla="*/ 65 w 180"/>
                <a:gd name="T67" fmla="*/ 65 h 172"/>
                <a:gd name="T68" fmla="*/ 25 w 180"/>
                <a:gd name="T69" fmla="*/ 70 h 172"/>
                <a:gd name="T70" fmla="*/ 53 w 180"/>
                <a:gd name="T71" fmla="*/ 98 h 172"/>
                <a:gd name="T72" fmla="*/ 56 w 180"/>
                <a:gd name="T73" fmla="*/ 107 h 172"/>
                <a:gd name="T74" fmla="*/ 48 w 180"/>
                <a:gd name="T75" fmla="*/ 147 h 172"/>
                <a:gd name="T76" fmla="*/ 84 w 180"/>
                <a:gd name="T77" fmla="*/ 129 h 172"/>
                <a:gd name="T78" fmla="*/ 88 w 180"/>
                <a:gd name="T79" fmla="*/ 12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0" h="172">
                  <a:moveTo>
                    <a:pt x="134" y="172"/>
                  </a:moveTo>
                  <a:cubicBezTo>
                    <a:pt x="131" y="172"/>
                    <a:pt x="128" y="171"/>
                    <a:pt x="125" y="170"/>
                  </a:cubicBezTo>
                  <a:cubicBezTo>
                    <a:pt x="125" y="170"/>
                    <a:pt x="125" y="170"/>
                    <a:pt x="125" y="170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78" y="154"/>
                    <a:pt x="54" y="167"/>
                    <a:pt x="51" y="168"/>
                  </a:cubicBezTo>
                  <a:cubicBezTo>
                    <a:pt x="46" y="170"/>
                    <a:pt x="38" y="170"/>
                    <a:pt x="33" y="166"/>
                  </a:cubicBezTo>
                  <a:cubicBezTo>
                    <a:pt x="28" y="162"/>
                    <a:pt x="26" y="156"/>
                    <a:pt x="27" y="14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25" y="98"/>
                    <a:pt x="9" y="82"/>
                    <a:pt x="6" y="80"/>
                  </a:cubicBezTo>
                  <a:cubicBezTo>
                    <a:pt x="1" y="75"/>
                    <a:pt x="0" y="68"/>
                    <a:pt x="2" y="62"/>
                  </a:cubicBezTo>
                  <a:cubicBezTo>
                    <a:pt x="4" y="56"/>
                    <a:pt x="9" y="51"/>
                    <a:pt x="17" y="51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62" y="35"/>
                    <a:pt x="75" y="11"/>
                    <a:pt x="77" y="8"/>
                  </a:cubicBezTo>
                  <a:cubicBezTo>
                    <a:pt x="79" y="3"/>
                    <a:pt x="85" y="0"/>
                    <a:pt x="92" y="0"/>
                  </a:cubicBezTo>
                  <a:cubicBezTo>
                    <a:pt x="98" y="0"/>
                    <a:pt x="104" y="4"/>
                    <a:pt x="106" y="9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36" y="49"/>
                    <a:pt x="163" y="54"/>
                    <a:pt x="166" y="54"/>
                  </a:cubicBezTo>
                  <a:cubicBezTo>
                    <a:pt x="172" y="55"/>
                    <a:pt x="177" y="59"/>
                    <a:pt x="178" y="65"/>
                  </a:cubicBezTo>
                  <a:cubicBezTo>
                    <a:pt x="180" y="71"/>
                    <a:pt x="178" y="78"/>
                    <a:pt x="174" y="83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5" y="123"/>
                    <a:pt x="149" y="150"/>
                    <a:pt x="149" y="155"/>
                  </a:cubicBezTo>
                  <a:cubicBezTo>
                    <a:pt x="150" y="160"/>
                    <a:pt x="148" y="166"/>
                    <a:pt x="143" y="169"/>
                  </a:cubicBezTo>
                  <a:cubicBezTo>
                    <a:pt x="140" y="171"/>
                    <a:pt x="137" y="172"/>
                    <a:pt x="134" y="172"/>
                  </a:cubicBezTo>
                  <a:close/>
                  <a:moveTo>
                    <a:pt x="88" y="128"/>
                  </a:moveTo>
                  <a:cubicBezTo>
                    <a:pt x="90" y="128"/>
                    <a:pt x="92" y="128"/>
                    <a:pt x="93" y="129"/>
                  </a:cubicBezTo>
                  <a:cubicBezTo>
                    <a:pt x="128" y="149"/>
                    <a:pt x="128" y="149"/>
                    <a:pt x="128" y="149"/>
                  </a:cubicBezTo>
                  <a:cubicBezTo>
                    <a:pt x="127" y="138"/>
                    <a:pt x="124" y="120"/>
                    <a:pt x="122" y="109"/>
                  </a:cubicBezTo>
                  <a:cubicBezTo>
                    <a:pt x="122" y="106"/>
                    <a:pt x="123" y="102"/>
                    <a:pt x="126" y="100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45" y="71"/>
                    <a:pt x="126" y="68"/>
                    <a:pt x="115" y="66"/>
                  </a:cubicBezTo>
                  <a:cubicBezTo>
                    <a:pt x="112" y="65"/>
                    <a:pt x="109" y="63"/>
                    <a:pt x="108" y="60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5" y="36"/>
                    <a:pt x="72" y="60"/>
                    <a:pt x="72" y="60"/>
                  </a:cubicBezTo>
                  <a:cubicBezTo>
                    <a:pt x="71" y="62"/>
                    <a:pt x="68" y="64"/>
                    <a:pt x="65" y="65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34" y="79"/>
                    <a:pt x="52" y="97"/>
                    <a:pt x="53" y="98"/>
                  </a:cubicBezTo>
                  <a:cubicBezTo>
                    <a:pt x="55" y="101"/>
                    <a:pt x="56" y="104"/>
                    <a:pt x="56" y="107"/>
                  </a:cubicBezTo>
                  <a:cubicBezTo>
                    <a:pt x="48" y="147"/>
                    <a:pt x="48" y="147"/>
                    <a:pt x="48" y="147"/>
                  </a:cubicBezTo>
                  <a:cubicBezTo>
                    <a:pt x="59" y="141"/>
                    <a:pt x="84" y="129"/>
                    <a:pt x="84" y="129"/>
                  </a:cubicBezTo>
                  <a:cubicBezTo>
                    <a:pt x="85" y="128"/>
                    <a:pt x="87" y="128"/>
                    <a:pt x="88" y="12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0"/>
            <p:cNvSpPr>
              <a:spLocks noEditPoints="1"/>
            </p:cNvSpPr>
            <p:nvPr/>
          </p:nvSpPr>
          <p:spPr bwMode="auto">
            <a:xfrm>
              <a:off x="8478838" y="3052763"/>
              <a:ext cx="373063" cy="357188"/>
            </a:xfrm>
            <a:custGeom>
              <a:avLst/>
              <a:gdLst>
                <a:gd name="T0" fmla="*/ 134 w 180"/>
                <a:gd name="T1" fmla="*/ 172 h 172"/>
                <a:gd name="T2" fmla="*/ 125 w 180"/>
                <a:gd name="T3" fmla="*/ 170 h 172"/>
                <a:gd name="T4" fmla="*/ 125 w 180"/>
                <a:gd name="T5" fmla="*/ 170 h 172"/>
                <a:gd name="T6" fmla="*/ 88 w 180"/>
                <a:gd name="T7" fmla="*/ 149 h 172"/>
                <a:gd name="T8" fmla="*/ 51 w 180"/>
                <a:gd name="T9" fmla="*/ 168 h 172"/>
                <a:gd name="T10" fmla="*/ 33 w 180"/>
                <a:gd name="T11" fmla="*/ 166 h 172"/>
                <a:gd name="T12" fmla="*/ 27 w 180"/>
                <a:gd name="T13" fmla="*/ 149 h 172"/>
                <a:gd name="T14" fmla="*/ 35 w 180"/>
                <a:gd name="T15" fmla="*/ 109 h 172"/>
                <a:gd name="T16" fmla="*/ 6 w 180"/>
                <a:gd name="T17" fmla="*/ 80 h 172"/>
                <a:gd name="T18" fmla="*/ 2 w 180"/>
                <a:gd name="T19" fmla="*/ 62 h 172"/>
                <a:gd name="T20" fmla="*/ 17 w 180"/>
                <a:gd name="T21" fmla="*/ 51 h 172"/>
                <a:gd name="T22" fmla="*/ 57 w 180"/>
                <a:gd name="T23" fmla="*/ 46 h 172"/>
                <a:gd name="T24" fmla="*/ 77 w 180"/>
                <a:gd name="T25" fmla="*/ 8 h 172"/>
                <a:gd name="T26" fmla="*/ 92 w 180"/>
                <a:gd name="T27" fmla="*/ 0 h 172"/>
                <a:gd name="T28" fmla="*/ 106 w 180"/>
                <a:gd name="T29" fmla="*/ 9 h 172"/>
                <a:gd name="T30" fmla="*/ 124 w 180"/>
                <a:gd name="T31" fmla="*/ 47 h 172"/>
                <a:gd name="T32" fmla="*/ 166 w 180"/>
                <a:gd name="T33" fmla="*/ 54 h 172"/>
                <a:gd name="T34" fmla="*/ 178 w 180"/>
                <a:gd name="T35" fmla="*/ 65 h 172"/>
                <a:gd name="T36" fmla="*/ 174 w 180"/>
                <a:gd name="T37" fmla="*/ 83 h 172"/>
                <a:gd name="T38" fmla="*/ 143 w 180"/>
                <a:gd name="T39" fmla="*/ 111 h 172"/>
                <a:gd name="T40" fmla="*/ 149 w 180"/>
                <a:gd name="T41" fmla="*/ 155 h 172"/>
                <a:gd name="T42" fmla="*/ 143 w 180"/>
                <a:gd name="T43" fmla="*/ 169 h 172"/>
                <a:gd name="T44" fmla="*/ 134 w 180"/>
                <a:gd name="T45" fmla="*/ 172 h 172"/>
                <a:gd name="T46" fmla="*/ 88 w 180"/>
                <a:gd name="T47" fmla="*/ 128 h 172"/>
                <a:gd name="T48" fmla="*/ 93 w 180"/>
                <a:gd name="T49" fmla="*/ 129 h 172"/>
                <a:gd name="T50" fmla="*/ 128 w 180"/>
                <a:gd name="T51" fmla="*/ 149 h 172"/>
                <a:gd name="T52" fmla="*/ 122 w 180"/>
                <a:gd name="T53" fmla="*/ 109 h 172"/>
                <a:gd name="T54" fmla="*/ 125 w 180"/>
                <a:gd name="T55" fmla="*/ 100 h 172"/>
                <a:gd name="T56" fmla="*/ 155 w 180"/>
                <a:gd name="T57" fmla="*/ 73 h 172"/>
                <a:gd name="T58" fmla="*/ 115 w 180"/>
                <a:gd name="T59" fmla="*/ 66 h 172"/>
                <a:gd name="T60" fmla="*/ 108 w 180"/>
                <a:gd name="T61" fmla="*/ 60 h 172"/>
                <a:gd name="T62" fmla="*/ 91 w 180"/>
                <a:gd name="T63" fmla="*/ 24 h 172"/>
                <a:gd name="T64" fmla="*/ 72 w 180"/>
                <a:gd name="T65" fmla="*/ 60 h 172"/>
                <a:gd name="T66" fmla="*/ 65 w 180"/>
                <a:gd name="T67" fmla="*/ 65 h 172"/>
                <a:gd name="T68" fmla="*/ 24 w 180"/>
                <a:gd name="T69" fmla="*/ 70 h 172"/>
                <a:gd name="T70" fmla="*/ 53 w 180"/>
                <a:gd name="T71" fmla="*/ 98 h 172"/>
                <a:gd name="T72" fmla="*/ 56 w 180"/>
                <a:gd name="T73" fmla="*/ 107 h 172"/>
                <a:gd name="T74" fmla="*/ 48 w 180"/>
                <a:gd name="T75" fmla="*/ 147 h 172"/>
                <a:gd name="T76" fmla="*/ 84 w 180"/>
                <a:gd name="T77" fmla="*/ 129 h 172"/>
                <a:gd name="T78" fmla="*/ 88 w 180"/>
                <a:gd name="T79" fmla="*/ 12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0" h="172">
                  <a:moveTo>
                    <a:pt x="134" y="172"/>
                  </a:moveTo>
                  <a:cubicBezTo>
                    <a:pt x="131" y="172"/>
                    <a:pt x="128" y="171"/>
                    <a:pt x="125" y="170"/>
                  </a:cubicBezTo>
                  <a:cubicBezTo>
                    <a:pt x="125" y="170"/>
                    <a:pt x="125" y="170"/>
                    <a:pt x="125" y="170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78" y="154"/>
                    <a:pt x="54" y="167"/>
                    <a:pt x="51" y="168"/>
                  </a:cubicBezTo>
                  <a:cubicBezTo>
                    <a:pt x="46" y="170"/>
                    <a:pt x="38" y="170"/>
                    <a:pt x="33" y="166"/>
                  </a:cubicBezTo>
                  <a:cubicBezTo>
                    <a:pt x="28" y="162"/>
                    <a:pt x="26" y="156"/>
                    <a:pt x="27" y="14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25" y="98"/>
                    <a:pt x="9" y="82"/>
                    <a:pt x="6" y="80"/>
                  </a:cubicBezTo>
                  <a:cubicBezTo>
                    <a:pt x="1" y="75"/>
                    <a:pt x="0" y="68"/>
                    <a:pt x="2" y="62"/>
                  </a:cubicBezTo>
                  <a:cubicBezTo>
                    <a:pt x="4" y="56"/>
                    <a:pt x="9" y="51"/>
                    <a:pt x="17" y="51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62" y="35"/>
                    <a:pt x="75" y="11"/>
                    <a:pt x="77" y="8"/>
                  </a:cubicBezTo>
                  <a:cubicBezTo>
                    <a:pt x="79" y="3"/>
                    <a:pt x="85" y="0"/>
                    <a:pt x="92" y="0"/>
                  </a:cubicBezTo>
                  <a:cubicBezTo>
                    <a:pt x="98" y="0"/>
                    <a:pt x="103" y="4"/>
                    <a:pt x="106" y="9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35" y="49"/>
                    <a:pt x="163" y="54"/>
                    <a:pt x="166" y="54"/>
                  </a:cubicBezTo>
                  <a:cubicBezTo>
                    <a:pt x="172" y="55"/>
                    <a:pt x="177" y="59"/>
                    <a:pt x="178" y="65"/>
                  </a:cubicBezTo>
                  <a:cubicBezTo>
                    <a:pt x="180" y="71"/>
                    <a:pt x="178" y="78"/>
                    <a:pt x="174" y="83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5" y="123"/>
                    <a:pt x="149" y="150"/>
                    <a:pt x="149" y="155"/>
                  </a:cubicBezTo>
                  <a:cubicBezTo>
                    <a:pt x="150" y="160"/>
                    <a:pt x="148" y="166"/>
                    <a:pt x="143" y="169"/>
                  </a:cubicBezTo>
                  <a:cubicBezTo>
                    <a:pt x="140" y="171"/>
                    <a:pt x="137" y="172"/>
                    <a:pt x="134" y="172"/>
                  </a:cubicBezTo>
                  <a:close/>
                  <a:moveTo>
                    <a:pt x="88" y="128"/>
                  </a:moveTo>
                  <a:cubicBezTo>
                    <a:pt x="90" y="128"/>
                    <a:pt x="92" y="128"/>
                    <a:pt x="93" y="129"/>
                  </a:cubicBezTo>
                  <a:cubicBezTo>
                    <a:pt x="128" y="149"/>
                    <a:pt x="128" y="149"/>
                    <a:pt x="128" y="149"/>
                  </a:cubicBezTo>
                  <a:cubicBezTo>
                    <a:pt x="127" y="138"/>
                    <a:pt x="124" y="120"/>
                    <a:pt x="122" y="109"/>
                  </a:cubicBezTo>
                  <a:cubicBezTo>
                    <a:pt x="122" y="106"/>
                    <a:pt x="123" y="102"/>
                    <a:pt x="125" y="100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45" y="71"/>
                    <a:pt x="126" y="68"/>
                    <a:pt x="115" y="66"/>
                  </a:cubicBezTo>
                  <a:cubicBezTo>
                    <a:pt x="112" y="65"/>
                    <a:pt x="109" y="63"/>
                    <a:pt x="108" y="60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5" y="36"/>
                    <a:pt x="72" y="60"/>
                    <a:pt x="72" y="60"/>
                  </a:cubicBezTo>
                  <a:cubicBezTo>
                    <a:pt x="71" y="62"/>
                    <a:pt x="68" y="64"/>
                    <a:pt x="65" y="65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34" y="79"/>
                    <a:pt x="52" y="97"/>
                    <a:pt x="53" y="98"/>
                  </a:cubicBezTo>
                  <a:cubicBezTo>
                    <a:pt x="55" y="101"/>
                    <a:pt x="56" y="104"/>
                    <a:pt x="56" y="107"/>
                  </a:cubicBezTo>
                  <a:cubicBezTo>
                    <a:pt x="48" y="147"/>
                    <a:pt x="48" y="147"/>
                    <a:pt x="48" y="147"/>
                  </a:cubicBezTo>
                  <a:cubicBezTo>
                    <a:pt x="59" y="141"/>
                    <a:pt x="84" y="129"/>
                    <a:pt x="84" y="129"/>
                  </a:cubicBezTo>
                  <a:cubicBezTo>
                    <a:pt x="85" y="128"/>
                    <a:pt x="87" y="128"/>
                    <a:pt x="88" y="12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2" name="Csoportba foglalás 71"/>
          <p:cNvGrpSpPr/>
          <p:nvPr/>
        </p:nvGrpSpPr>
        <p:grpSpPr>
          <a:xfrm>
            <a:off x="4583113" y="2455863"/>
            <a:ext cx="1409700" cy="1595438"/>
            <a:chOff x="4583113" y="2455863"/>
            <a:chExt cx="1409700" cy="1595438"/>
          </a:xfrm>
        </p:grpSpPr>
        <p:grpSp>
          <p:nvGrpSpPr>
            <p:cNvPr id="71" name="Csoportba foglalás 70"/>
            <p:cNvGrpSpPr/>
            <p:nvPr/>
          </p:nvGrpSpPr>
          <p:grpSpPr>
            <a:xfrm>
              <a:off x="4583113" y="2455863"/>
              <a:ext cx="1409700" cy="1595438"/>
              <a:chOff x="4583113" y="2455863"/>
              <a:chExt cx="1409700" cy="1595438"/>
            </a:xfrm>
          </p:grpSpPr>
          <p:sp>
            <p:nvSpPr>
              <p:cNvPr id="49" name="Freeform 47"/>
              <p:cNvSpPr>
                <a:spLocks noEditPoints="1"/>
              </p:cNvSpPr>
              <p:nvPr/>
            </p:nvSpPr>
            <p:spPr bwMode="auto">
              <a:xfrm>
                <a:off x="4583113" y="2455863"/>
                <a:ext cx="1409700" cy="1595438"/>
              </a:xfrm>
              <a:custGeom>
                <a:avLst/>
                <a:gdLst>
                  <a:gd name="T0" fmla="*/ 341 w 681"/>
                  <a:gd name="T1" fmla="*/ 770 h 770"/>
                  <a:gd name="T2" fmla="*/ 267 w 681"/>
                  <a:gd name="T3" fmla="*/ 672 h 770"/>
                  <a:gd name="T4" fmla="*/ 0 w 681"/>
                  <a:gd name="T5" fmla="*/ 340 h 770"/>
                  <a:gd name="T6" fmla="*/ 340 w 681"/>
                  <a:gd name="T7" fmla="*/ 0 h 770"/>
                  <a:gd name="T8" fmla="*/ 681 w 681"/>
                  <a:gd name="T9" fmla="*/ 340 h 770"/>
                  <a:gd name="T10" fmla="*/ 409 w 681"/>
                  <a:gd name="T11" fmla="*/ 673 h 770"/>
                  <a:gd name="T12" fmla="*/ 341 w 681"/>
                  <a:gd name="T13" fmla="*/ 770 h 770"/>
                  <a:gd name="T14" fmla="*/ 340 w 681"/>
                  <a:gd name="T15" fmla="*/ 28 h 770"/>
                  <a:gd name="T16" fmla="*/ 28 w 681"/>
                  <a:gd name="T17" fmla="*/ 340 h 770"/>
                  <a:gd name="T18" fmla="*/ 278 w 681"/>
                  <a:gd name="T19" fmla="*/ 646 h 770"/>
                  <a:gd name="T20" fmla="*/ 283 w 681"/>
                  <a:gd name="T21" fmla="*/ 647 h 770"/>
                  <a:gd name="T22" fmla="*/ 340 w 681"/>
                  <a:gd name="T23" fmla="*/ 722 h 770"/>
                  <a:gd name="T24" fmla="*/ 392 w 681"/>
                  <a:gd name="T25" fmla="*/ 648 h 770"/>
                  <a:gd name="T26" fmla="*/ 398 w 681"/>
                  <a:gd name="T27" fmla="*/ 647 h 770"/>
                  <a:gd name="T28" fmla="*/ 653 w 681"/>
                  <a:gd name="T29" fmla="*/ 340 h 770"/>
                  <a:gd name="T30" fmla="*/ 340 w 681"/>
                  <a:gd name="T31" fmla="*/ 28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81" h="770">
                    <a:moveTo>
                      <a:pt x="341" y="770"/>
                    </a:moveTo>
                    <a:cubicBezTo>
                      <a:pt x="267" y="672"/>
                      <a:pt x="267" y="672"/>
                      <a:pt x="267" y="672"/>
                    </a:cubicBezTo>
                    <a:cubicBezTo>
                      <a:pt x="112" y="638"/>
                      <a:pt x="0" y="499"/>
                      <a:pt x="0" y="340"/>
                    </a:cubicBezTo>
                    <a:cubicBezTo>
                      <a:pt x="0" y="152"/>
                      <a:pt x="153" y="0"/>
                      <a:pt x="340" y="0"/>
                    </a:cubicBezTo>
                    <a:cubicBezTo>
                      <a:pt x="528" y="0"/>
                      <a:pt x="681" y="152"/>
                      <a:pt x="681" y="340"/>
                    </a:cubicBezTo>
                    <a:cubicBezTo>
                      <a:pt x="681" y="502"/>
                      <a:pt x="567" y="641"/>
                      <a:pt x="409" y="673"/>
                    </a:cubicBezTo>
                    <a:lnTo>
                      <a:pt x="341" y="770"/>
                    </a:lnTo>
                    <a:close/>
                    <a:moveTo>
                      <a:pt x="340" y="28"/>
                    </a:moveTo>
                    <a:cubicBezTo>
                      <a:pt x="168" y="28"/>
                      <a:pt x="28" y="168"/>
                      <a:pt x="28" y="340"/>
                    </a:cubicBezTo>
                    <a:cubicBezTo>
                      <a:pt x="28" y="488"/>
                      <a:pt x="133" y="616"/>
                      <a:pt x="278" y="646"/>
                    </a:cubicBezTo>
                    <a:cubicBezTo>
                      <a:pt x="283" y="647"/>
                      <a:pt x="283" y="647"/>
                      <a:pt x="283" y="647"/>
                    </a:cubicBezTo>
                    <a:cubicBezTo>
                      <a:pt x="340" y="722"/>
                      <a:pt x="340" y="722"/>
                      <a:pt x="340" y="722"/>
                    </a:cubicBezTo>
                    <a:cubicBezTo>
                      <a:pt x="392" y="648"/>
                      <a:pt x="392" y="648"/>
                      <a:pt x="392" y="648"/>
                    </a:cubicBezTo>
                    <a:cubicBezTo>
                      <a:pt x="398" y="647"/>
                      <a:pt x="398" y="647"/>
                      <a:pt x="398" y="647"/>
                    </a:cubicBezTo>
                    <a:cubicBezTo>
                      <a:pt x="546" y="619"/>
                      <a:pt x="653" y="490"/>
                      <a:pt x="653" y="340"/>
                    </a:cubicBezTo>
                    <a:cubicBezTo>
                      <a:pt x="653" y="168"/>
                      <a:pt x="513" y="28"/>
                      <a:pt x="340" y="2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51"/>
              <p:cNvSpPr>
                <a:spLocks/>
              </p:cNvSpPr>
              <p:nvPr/>
            </p:nvSpPr>
            <p:spPr bwMode="auto">
              <a:xfrm>
                <a:off x="5027613" y="2889250"/>
                <a:ext cx="520700" cy="500063"/>
              </a:xfrm>
              <a:custGeom>
                <a:avLst/>
                <a:gdLst>
                  <a:gd name="T0" fmla="*/ 125 w 251"/>
                  <a:gd name="T1" fmla="*/ 241 h 241"/>
                  <a:gd name="T2" fmla="*/ 120 w 251"/>
                  <a:gd name="T3" fmla="*/ 239 h 241"/>
                  <a:gd name="T4" fmla="*/ 0 w 251"/>
                  <a:gd name="T5" fmla="*/ 71 h 241"/>
                  <a:gd name="T6" fmla="*/ 72 w 251"/>
                  <a:gd name="T7" fmla="*/ 0 h 241"/>
                  <a:gd name="T8" fmla="*/ 143 w 251"/>
                  <a:gd name="T9" fmla="*/ 71 h 241"/>
                  <a:gd name="T10" fmla="*/ 134 w 251"/>
                  <a:gd name="T11" fmla="*/ 80 h 241"/>
                  <a:gd name="T12" fmla="*/ 125 w 251"/>
                  <a:gd name="T13" fmla="*/ 71 h 241"/>
                  <a:gd name="T14" fmla="*/ 72 w 251"/>
                  <a:gd name="T15" fmla="*/ 18 h 241"/>
                  <a:gd name="T16" fmla="*/ 18 w 251"/>
                  <a:gd name="T17" fmla="*/ 71 h 241"/>
                  <a:gd name="T18" fmla="*/ 125 w 251"/>
                  <a:gd name="T19" fmla="*/ 220 h 241"/>
                  <a:gd name="T20" fmla="*/ 233 w 251"/>
                  <a:gd name="T21" fmla="*/ 71 h 241"/>
                  <a:gd name="T22" fmla="*/ 179 w 251"/>
                  <a:gd name="T23" fmla="*/ 18 h 241"/>
                  <a:gd name="T24" fmla="*/ 156 w 251"/>
                  <a:gd name="T25" fmla="*/ 23 h 241"/>
                  <a:gd name="T26" fmla="*/ 144 w 251"/>
                  <a:gd name="T27" fmla="*/ 18 h 241"/>
                  <a:gd name="T28" fmla="*/ 149 w 251"/>
                  <a:gd name="T29" fmla="*/ 6 h 241"/>
                  <a:gd name="T30" fmla="*/ 179 w 251"/>
                  <a:gd name="T31" fmla="*/ 0 h 241"/>
                  <a:gd name="T32" fmla="*/ 251 w 251"/>
                  <a:gd name="T33" fmla="*/ 71 h 241"/>
                  <a:gd name="T34" fmla="*/ 131 w 251"/>
                  <a:gd name="T35" fmla="*/ 239 h 241"/>
                  <a:gd name="T36" fmla="*/ 125 w 251"/>
                  <a:gd name="T3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51" h="241">
                    <a:moveTo>
                      <a:pt x="125" y="241"/>
                    </a:moveTo>
                    <a:cubicBezTo>
                      <a:pt x="124" y="241"/>
                      <a:pt x="122" y="240"/>
                      <a:pt x="120" y="239"/>
                    </a:cubicBezTo>
                    <a:cubicBezTo>
                      <a:pt x="115" y="235"/>
                      <a:pt x="0" y="146"/>
                      <a:pt x="0" y="71"/>
                    </a:cubicBezTo>
                    <a:cubicBezTo>
                      <a:pt x="0" y="32"/>
                      <a:pt x="32" y="0"/>
                      <a:pt x="72" y="0"/>
                    </a:cubicBezTo>
                    <a:cubicBezTo>
                      <a:pt x="111" y="0"/>
                      <a:pt x="143" y="32"/>
                      <a:pt x="143" y="71"/>
                    </a:cubicBezTo>
                    <a:cubicBezTo>
                      <a:pt x="143" y="76"/>
                      <a:pt x="139" y="80"/>
                      <a:pt x="134" y="80"/>
                    </a:cubicBezTo>
                    <a:cubicBezTo>
                      <a:pt x="129" y="80"/>
                      <a:pt x="125" y="76"/>
                      <a:pt x="125" y="71"/>
                    </a:cubicBezTo>
                    <a:cubicBezTo>
                      <a:pt x="125" y="42"/>
                      <a:pt x="101" y="18"/>
                      <a:pt x="72" y="18"/>
                    </a:cubicBezTo>
                    <a:cubicBezTo>
                      <a:pt x="42" y="18"/>
                      <a:pt x="18" y="42"/>
                      <a:pt x="18" y="71"/>
                    </a:cubicBezTo>
                    <a:cubicBezTo>
                      <a:pt x="18" y="129"/>
                      <a:pt x="103" y="202"/>
                      <a:pt x="125" y="220"/>
                    </a:cubicBezTo>
                    <a:cubicBezTo>
                      <a:pt x="148" y="202"/>
                      <a:pt x="233" y="129"/>
                      <a:pt x="233" y="71"/>
                    </a:cubicBezTo>
                    <a:cubicBezTo>
                      <a:pt x="233" y="42"/>
                      <a:pt x="209" y="18"/>
                      <a:pt x="179" y="18"/>
                    </a:cubicBezTo>
                    <a:cubicBezTo>
                      <a:pt x="171" y="18"/>
                      <a:pt x="163" y="19"/>
                      <a:pt x="156" y="23"/>
                    </a:cubicBezTo>
                    <a:cubicBezTo>
                      <a:pt x="152" y="25"/>
                      <a:pt x="146" y="23"/>
                      <a:pt x="144" y="18"/>
                    </a:cubicBezTo>
                    <a:cubicBezTo>
                      <a:pt x="142" y="14"/>
                      <a:pt x="144" y="9"/>
                      <a:pt x="149" y="6"/>
                    </a:cubicBezTo>
                    <a:cubicBezTo>
                      <a:pt x="158" y="2"/>
                      <a:pt x="168" y="0"/>
                      <a:pt x="179" y="0"/>
                    </a:cubicBezTo>
                    <a:cubicBezTo>
                      <a:pt x="218" y="0"/>
                      <a:pt x="251" y="32"/>
                      <a:pt x="251" y="71"/>
                    </a:cubicBezTo>
                    <a:cubicBezTo>
                      <a:pt x="251" y="146"/>
                      <a:pt x="136" y="235"/>
                      <a:pt x="131" y="239"/>
                    </a:cubicBezTo>
                    <a:cubicBezTo>
                      <a:pt x="129" y="240"/>
                      <a:pt x="127" y="241"/>
                      <a:pt x="125" y="241"/>
                    </a:cubicBezTo>
                    <a:close/>
                  </a:path>
                </a:pathLst>
              </a:custGeom>
              <a:solidFill>
                <a:srgbClr val="0101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4" name="Freeform 52"/>
            <p:cNvSpPr>
              <a:spLocks noEditPoints="1"/>
            </p:cNvSpPr>
            <p:nvPr/>
          </p:nvSpPr>
          <p:spPr bwMode="auto">
            <a:xfrm>
              <a:off x="5019675" y="2881313"/>
              <a:ext cx="536575" cy="515938"/>
            </a:xfrm>
            <a:custGeom>
              <a:avLst/>
              <a:gdLst>
                <a:gd name="T0" fmla="*/ 129 w 259"/>
                <a:gd name="T1" fmla="*/ 249 h 249"/>
                <a:gd name="T2" fmla="*/ 122 w 259"/>
                <a:gd name="T3" fmla="*/ 246 h 249"/>
                <a:gd name="T4" fmla="*/ 0 w 259"/>
                <a:gd name="T5" fmla="*/ 75 h 249"/>
                <a:gd name="T6" fmla="*/ 76 w 259"/>
                <a:gd name="T7" fmla="*/ 0 h 249"/>
                <a:gd name="T8" fmla="*/ 151 w 259"/>
                <a:gd name="T9" fmla="*/ 75 h 249"/>
                <a:gd name="T10" fmla="*/ 138 w 259"/>
                <a:gd name="T11" fmla="*/ 88 h 249"/>
                <a:gd name="T12" fmla="*/ 125 w 259"/>
                <a:gd name="T13" fmla="*/ 75 h 249"/>
                <a:gd name="T14" fmla="*/ 76 w 259"/>
                <a:gd name="T15" fmla="*/ 26 h 249"/>
                <a:gd name="T16" fmla="*/ 26 w 259"/>
                <a:gd name="T17" fmla="*/ 75 h 249"/>
                <a:gd name="T18" fmla="*/ 129 w 259"/>
                <a:gd name="T19" fmla="*/ 219 h 249"/>
                <a:gd name="T20" fmla="*/ 233 w 259"/>
                <a:gd name="T21" fmla="*/ 75 h 249"/>
                <a:gd name="T22" fmla="*/ 183 w 259"/>
                <a:gd name="T23" fmla="*/ 26 h 249"/>
                <a:gd name="T24" fmla="*/ 162 w 259"/>
                <a:gd name="T25" fmla="*/ 30 h 249"/>
                <a:gd name="T26" fmla="*/ 152 w 259"/>
                <a:gd name="T27" fmla="*/ 31 h 249"/>
                <a:gd name="T28" fmla="*/ 145 w 259"/>
                <a:gd name="T29" fmla="*/ 24 h 249"/>
                <a:gd name="T30" fmla="*/ 151 w 259"/>
                <a:gd name="T31" fmla="*/ 7 h 249"/>
                <a:gd name="T32" fmla="*/ 183 w 259"/>
                <a:gd name="T33" fmla="*/ 0 h 249"/>
                <a:gd name="T34" fmla="*/ 259 w 259"/>
                <a:gd name="T35" fmla="*/ 75 h 249"/>
                <a:gd name="T36" fmla="*/ 137 w 259"/>
                <a:gd name="T37" fmla="*/ 246 h 249"/>
                <a:gd name="T38" fmla="*/ 129 w 259"/>
                <a:gd name="T39" fmla="*/ 249 h 249"/>
                <a:gd name="T40" fmla="*/ 76 w 259"/>
                <a:gd name="T41" fmla="*/ 8 h 249"/>
                <a:gd name="T42" fmla="*/ 8 w 259"/>
                <a:gd name="T43" fmla="*/ 75 h 249"/>
                <a:gd name="T44" fmla="*/ 126 w 259"/>
                <a:gd name="T45" fmla="*/ 240 h 249"/>
                <a:gd name="T46" fmla="*/ 132 w 259"/>
                <a:gd name="T47" fmla="*/ 240 h 249"/>
                <a:gd name="T48" fmla="*/ 251 w 259"/>
                <a:gd name="T49" fmla="*/ 75 h 249"/>
                <a:gd name="T50" fmla="*/ 183 w 259"/>
                <a:gd name="T51" fmla="*/ 8 h 249"/>
                <a:gd name="T52" fmla="*/ 154 w 259"/>
                <a:gd name="T53" fmla="*/ 14 h 249"/>
                <a:gd name="T54" fmla="*/ 152 w 259"/>
                <a:gd name="T55" fmla="*/ 21 h 249"/>
                <a:gd name="T56" fmla="*/ 155 w 259"/>
                <a:gd name="T57" fmla="*/ 23 h 249"/>
                <a:gd name="T58" fmla="*/ 158 w 259"/>
                <a:gd name="T59" fmla="*/ 23 h 249"/>
                <a:gd name="T60" fmla="*/ 183 w 259"/>
                <a:gd name="T61" fmla="*/ 18 h 249"/>
                <a:gd name="T62" fmla="*/ 241 w 259"/>
                <a:gd name="T63" fmla="*/ 75 h 249"/>
                <a:gd name="T64" fmla="*/ 132 w 259"/>
                <a:gd name="T65" fmla="*/ 228 h 249"/>
                <a:gd name="T66" fmla="*/ 129 w 259"/>
                <a:gd name="T67" fmla="*/ 230 h 249"/>
                <a:gd name="T68" fmla="*/ 127 w 259"/>
                <a:gd name="T69" fmla="*/ 228 h 249"/>
                <a:gd name="T70" fmla="*/ 18 w 259"/>
                <a:gd name="T71" fmla="*/ 75 h 249"/>
                <a:gd name="T72" fmla="*/ 76 w 259"/>
                <a:gd name="T73" fmla="*/ 18 h 249"/>
                <a:gd name="T74" fmla="*/ 133 w 259"/>
                <a:gd name="T75" fmla="*/ 75 h 249"/>
                <a:gd name="T76" fmla="*/ 138 w 259"/>
                <a:gd name="T77" fmla="*/ 80 h 249"/>
                <a:gd name="T78" fmla="*/ 143 w 259"/>
                <a:gd name="T79" fmla="*/ 75 h 249"/>
                <a:gd name="T80" fmla="*/ 76 w 259"/>
                <a:gd name="T81" fmla="*/ 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59" h="249">
                  <a:moveTo>
                    <a:pt x="129" y="249"/>
                  </a:moveTo>
                  <a:cubicBezTo>
                    <a:pt x="127" y="249"/>
                    <a:pt x="124" y="248"/>
                    <a:pt x="122" y="246"/>
                  </a:cubicBezTo>
                  <a:cubicBezTo>
                    <a:pt x="117" y="242"/>
                    <a:pt x="0" y="152"/>
                    <a:pt x="0" y="75"/>
                  </a:cubicBezTo>
                  <a:cubicBezTo>
                    <a:pt x="0" y="34"/>
                    <a:pt x="34" y="0"/>
                    <a:pt x="76" y="0"/>
                  </a:cubicBezTo>
                  <a:cubicBezTo>
                    <a:pt x="117" y="0"/>
                    <a:pt x="151" y="34"/>
                    <a:pt x="151" y="75"/>
                  </a:cubicBezTo>
                  <a:cubicBezTo>
                    <a:pt x="151" y="82"/>
                    <a:pt x="146" y="88"/>
                    <a:pt x="138" y="88"/>
                  </a:cubicBezTo>
                  <a:cubicBezTo>
                    <a:pt x="131" y="88"/>
                    <a:pt x="125" y="82"/>
                    <a:pt x="125" y="75"/>
                  </a:cubicBezTo>
                  <a:cubicBezTo>
                    <a:pt x="125" y="48"/>
                    <a:pt x="103" y="26"/>
                    <a:pt x="76" y="26"/>
                  </a:cubicBezTo>
                  <a:cubicBezTo>
                    <a:pt x="49" y="26"/>
                    <a:pt x="26" y="48"/>
                    <a:pt x="26" y="75"/>
                  </a:cubicBezTo>
                  <a:cubicBezTo>
                    <a:pt x="26" y="130"/>
                    <a:pt x="107" y="201"/>
                    <a:pt x="129" y="219"/>
                  </a:cubicBezTo>
                  <a:cubicBezTo>
                    <a:pt x="152" y="201"/>
                    <a:pt x="233" y="130"/>
                    <a:pt x="233" y="75"/>
                  </a:cubicBezTo>
                  <a:cubicBezTo>
                    <a:pt x="233" y="48"/>
                    <a:pt x="210" y="26"/>
                    <a:pt x="183" y="26"/>
                  </a:cubicBezTo>
                  <a:cubicBezTo>
                    <a:pt x="176" y="26"/>
                    <a:pt x="169" y="27"/>
                    <a:pt x="162" y="30"/>
                  </a:cubicBezTo>
                  <a:cubicBezTo>
                    <a:pt x="159" y="32"/>
                    <a:pt x="155" y="32"/>
                    <a:pt x="152" y="31"/>
                  </a:cubicBezTo>
                  <a:cubicBezTo>
                    <a:pt x="149" y="30"/>
                    <a:pt x="146" y="27"/>
                    <a:pt x="145" y="24"/>
                  </a:cubicBezTo>
                  <a:cubicBezTo>
                    <a:pt x="142" y="18"/>
                    <a:pt x="144" y="10"/>
                    <a:pt x="151" y="7"/>
                  </a:cubicBezTo>
                  <a:cubicBezTo>
                    <a:pt x="161" y="2"/>
                    <a:pt x="172" y="0"/>
                    <a:pt x="183" y="0"/>
                  </a:cubicBezTo>
                  <a:cubicBezTo>
                    <a:pt x="225" y="0"/>
                    <a:pt x="259" y="34"/>
                    <a:pt x="259" y="75"/>
                  </a:cubicBezTo>
                  <a:cubicBezTo>
                    <a:pt x="259" y="152"/>
                    <a:pt x="142" y="242"/>
                    <a:pt x="137" y="246"/>
                  </a:cubicBezTo>
                  <a:cubicBezTo>
                    <a:pt x="135" y="248"/>
                    <a:pt x="132" y="249"/>
                    <a:pt x="129" y="249"/>
                  </a:cubicBezTo>
                  <a:close/>
                  <a:moveTo>
                    <a:pt x="76" y="8"/>
                  </a:moveTo>
                  <a:cubicBezTo>
                    <a:pt x="39" y="8"/>
                    <a:pt x="8" y="38"/>
                    <a:pt x="8" y="75"/>
                  </a:cubicBezTo>
                  <a:cubicBezTo>
                    <a:pt x="8" y="148"/>
                    <a:pt x="122" y="236"/>
                    <a:pt x="126" y="240"/>
                  </a:cubicBezTo>
                  <a:cubicBezTo>
                    <a:pt x="128" y="241"/>
                    <a:pt x="131" y="241"/>
                    <a:pt x="132" y="240"/>
                  </a:cubicBezTo>
                  <a:cubicBezTo>
                    <a:pt x="137" y="236"/>
                    <a:pt x="251" y="148"/>
                    <a:pt x="251" y="75"/>
                  </a:cubicBezTo>
                  <a:cubicBezTo>
                    <a:pt x="251" y="38"/>
                    <a:pt x="220" y="8"/>
                    <a:pt x="183" y="8"/>
                  </a:cubicBezTo>
                  <a:cubicBezTo>
                    <a:pt x="173" y="8"/>
                    <a:pt x="163" y="10"/>
                    <a:pt x="154" y="14"/>
                  </a:cubicBezTo>
                  <a:cubicBezTo>
                    <a:pt x="152" y="15"/>
                    <a:pt x="151" y="18"/>
                    <a:pt x="152" y="21"/>
                  </a:cubicBezTo>
                  <a:cubicBezTo>
                    <a:pt x="152" y="22"/>
                    <a:pt x="153" y="23"/>
                    <a:pt x="155" y="23"/>
                  </a:cubicBezTo>
                  <a:cubicBezTo>
                    <a:pt x="156" y="24"/>
                    <a:pt x="157" y="24"/>
                    <a:pt x="158" y="23"/>
                  </a:cubicBezTo>
                  <a:cubicBezTo>
                    <a:pt x="166" y="19"/>
                    <a:pt x="174" y="18"/>
                    <a:pt x="183" y="18"/>
                  </a:cubicBezTo>
                  <a:cubicBezTo>
                    <a:pt x="215" y="18"/>
                    <a:pt x="241" y="43"/>
                    <a:pt x="241" y="75"/>
                  </a:cubicBezTo>
                  <a:cubicBezTo>
                    <a:pt x="241" y="134"/>
                    <a:pt x="157" y="207"/>
                    <a:pt x="132" y="228"/>
                  </a:cubicBezTo>
                  <a:cubicBezTo>
                    <a:pt x="129" y="230"/>
                    <a:pt x="129" y="230"/>
                    <a:pt x="129" y="230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01" y="207"/>
                    <a:pt x="18" y="134"/>
                    <a:pt x="18" y="75"/>
                  </a:cubicBezTo>
                  <a:cubicBezTo>
                    <a:pt x="18" y="43"/>
                    <a:pt x="44" y="18"/>
                    <a:pt x="76" y="18"/>
                  </a:cubicBezTo>
                  <a:cubicBezTo>
                    <a:pt x="108" y="18"/>
                    <a:pt x="133" y="43"/>
                    <a:pt x="133" y="75"/>
                  </a:cubicBezTo>
                  <a:cubicBezTo>
                    <a:pt x="133" y="78"/>
                    <a:pt x="136" y="80"/>
                    <a:pt x="138" y="80"/>
                  </a:cubicBezTo>
                  <a:cubicBezTo>
                    <a:pt x="141" y="80"/>
                    <a:pt x="143" y="78"/>
                    <a:pt x="143" y="75"/>
                  </a:cubicBezTo>
                  <a:cubicBezTo>
                    <a:pt x="143" y="38"/>
                    <a:pt x="113" y="8"/>
                    <a:pt x="76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9" name="Csoportba foglalás 68"/>
          <p:cNvGrpSpPr/>
          <p:nvPr/>
        </p:nvGrpSpPr>
        <p:grpSpPr>
          <a:xfrm>
            <a:off x="1882775" y="2636838"/>
            <a:ext cx="1665288" cy="1227138"/>
            <a:chOff x="1882775" y="2636838"/>
            <a:chExt cx="1665288" cy="1227138"/>
          </a:xfrm>
        </p:grpSpPr>
        <p:sp>
          <p:nvSpPr>
            <p:cNvPr id="47" name="Freeform 45"/>
            <p:cNvSpPr>
              <a:spLocks noEditPoints="1"/>
            </p:cNvSpPr>
            <p:nvPr/>
          </p:nvSpPr>
          <p:spPr bwMode="auto">
            <a:xfrm>
              <a:off x="1882775" y="2636838"/>
              <a:ext cx="1665288" cy="1227138"/>
            </a:xfrm>
            <a:custGeom>
              <a:avLst/>
              <a:gdLst>
                <a:gd name="T0" fmla="*/ 541 w 804"/>
                <a:gd name="T1" fmla="*/ 592 h 592"/>
                <a:gd name="T2" fmla="*/ 456 w 804"/>
                <a:gd name="T3" fmla="*/ 505 h 592"/>
                <a:gd name="T4" fmla="*/ 94 w 804"/>
                <a:gd name="T5" fmla="*/ 505 h 592"/>
                <a:gd name="T6" fmla="*/ 0 w 804"/>
                <a:gd name="T7" fmla="*/ 411 h 592"/>
                <a:gd name="T8" fmla="*/ 0 w 804"/>
                <a:gd name="T9" fmla="*/ 93 h 592"/>
                <a:gd name="T10" fmla="*/ 94 w 804"/>
                <a:gd name="T11" fmla="*/ 0 h 592"/>
                <a:gd name="T12" fmla="*/ 711 w 804"/>
                <a:gd name="T13" fmla="*/ 0 h 592"/>
                <a:gd name="T14" fmla="*/ 804 w 804"/>
                <a:gd name="T15" fmla="*/ 93 h 592"/>
                <a:gd name="T16" fmla="*/ 804 w 804"/>
                <a:gd name="T17" fmla="*/ 411 h 592"/>
                <a:gd name="T18" fmla="*/ 711 w 804"/>
                <a:gd name="T19" fmla="*/ 505 h 592"/>
                <a:gd name="T20" fmla="*/ 631 w 804"/>
                <a:gd name="T21" fmla="*/ 505 h 592"/>
                <a:gd name="T22" fmla="*/ 541 w 804"/>
                <a:gd name="T23" fmla="*/ 592 h 592"/>
                <a:gd name="T24" fmla="*/ 462 w 804"/>
                <a:gd name="T25" fmla="*/ 477 h 592"/>
                <a:gd name="T26" fmla="*/ 468 w 804"/>
                <a:gd name="T27" fmla="*/ 477 h 592"/>
                <a:gd name="T28" fmla="*/ 542 w 804"/>
                <a:gd name="T29" fmla="*/ 552 h 592"/>
                <a:gd name="T30" fmla="*/ 620 w 804"/>
                <a:gd name="T31" fmla="*/ 477 h 592"/>
                <a:gd name="T32" fmla="*/ 711 w 804"/>
                <a:gd name="T33" fmla="*/ 477 h 592"/>
                <a:gd name="T34" fmla="*/ 776 w 804"/>
                <a:gd name="T35" fmla="*/ 411 h 592"/>
                <a:gd name="T36" fmla="*/ 776 w 804"/>
                <a:gd name="T37" fmla="*/ 93 h 592"/>
                <a:gd name="T38" fmla="*/ 711 w 804"/>
                <a:gd name="T39" fmla="*/ 28 h 592"/>
                <a:gd name="T40" fmla="*/ 94 w 804"/>
                <a:gd name="T41" fmla="*/ 28 h 592"/>
                <a:gd name="T42" fmla="*/ 28 w 804"/>
                <a:gd name="T43" fmla="*/ 93 h 592"/>
                <a:gd name="T44" fmla="*/ 28 w 804"/>
                <a:gd name="T45" fmla="*/ 411 h 592"/>
                <a:gd name="T46" fmla="*/ 94 w 804"/>
                <a:gd name="T47" fmla="*/ 477 h 592"/>
                <a:gd name="T48" fmla="*/ 462 w 804"/>
                <a:gd name="T49" fmla="*/ 477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04" h="592">
                  <a:moveTo>
                    <a:pt x="541" y="592"/>
                  </a:moveTo>
                  <a:cubicBezTo>
                    <a:pt x="456" y="505"/>
                    <a:pt x="456" y="505"/>
                    <a:pt x="456" y="505"/>
                  </a:cubicBezTo>
                  <a:cubicBezTo>
                    <a:pt x="94" y="505"/>
                    <a:pt x="94" y="505"/>
                    <a:pt x="94" y="505"/>
                  </a:cubicBezTo>
                  <a:cubicBezTo>
                    <a:pt x="61" y="505"/>
                    <a:pt x="0" y="485"/>
                    <a:pt x="0" y="4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20"/>
                    <a:pt x="61" y="0"/>
                    <a:pt x="94" y="0"/>
                  </a:cubicBezTo>
                  <a:cubicBezTo>
                    <a:pt x="711" y="0"/>
                    <a:pt x="711" y="0"/>
                    <a:pt x="711" y="0"/>
                  </a:cubicBezTo>
                  <a:cubicBezTo>
                    <a:pt x="785" y="0"/>
                    <a:pt x="804" y="61"/>
                    <a:pt x="804" y="93"/>
                  </a:cubicBezTo>
                  <a:cubicBezTo>
                    <a:pt x="804" y="411"/>
                    <a:pt x="804" y="411"/>
                    <a:pt x="804" y="411"/>
                  </a:cubicBezTo>
                  <a:cubicBezTo>
                    <a:pt x="804" y="443"/>
                    <a:pt x="785" y="505"/>
                    <a:pt x="711" y="505"/>
                  </a:cubicBezTo>
                  <a:cubicBezTo>
                    <a:pt x="631" y="505"/>
                    <a:pt x="631" y="505"/>
                    <a:pt x="631" y="505"/>
                  </a:cubicBezTo>
                  <a:lnTo>
                    <a:pt x="541" y="592"/>
                  </a:lnTo>
                  <a:close/>
                  <a:moveTo>
                    <a:pt x="462" y="477"/>
                  </a:moveTo>
                  <a:cubicBezTo>
                    <a:pt x="468" y="477"/>
                    <a:pt x="468" y="477"/>
                    <a:pt x="468" y="477"/>
                  </a:cubicBezTo>
                  <a:cubicBezTo>
                    <a:pt x="542" y="552"/>
                    <a:pt x="542" y="552"/>
                    <a:pt x="542" y="552"/>
                  </a:cubicBezTo>
                  <a:cubicBezTo>
                    <a:pt x="620" y="477"/>
                    <a:pt x="620" y="477"/>
                    <a:pt x="620" y="477"/>
                  </a:cubicBezTo>
                  <a:cubicBezTo>
                    <a:pt x="711" y="477"/>
                    <a:pt x="711" y="477"/>
                    <a:pt x="711" y="477"/>
                  </a:cubicBezTo>
                  <a:cubicBezTo>
                    <a:pt x="775" y="477"/>
                    <a:pt x="776" y="414"/>
                    <a:pt x="776" y="411"/>
                  </a:cubicBezTo>
                  <a:cubicBezTo>
                    <a:pt x="776" y="93"/>
                    <a:pt x="776" y="93"/>
                    <a:pt x="776" y="93"/>
                  </a:cubicBezTo>
                  <a:cubicBezTo>
                    <a:pt x="776" y="87"/>
                    <a:pt x="774" y="28"/>
                    <a:pt x="711" y="28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87" y="28"/>
                    <a:pt x="28" y="30"/>
                    <a:pt x="28" y="93"/>
                  </a:cubicBezTo>
                  <a:cubicBezTo>
                    <a:pt x="28" y="411"/>
                    <a:pt x="28" y="411"/>
                    <a:pt x="28" y="411"/>
                  </a:cubicBezTo>
                  <a:cubicBezTo>
                    <a:pt x="28" y="474"/>
                    <a:pt x="87" y="477"/>
                    <a:pt x="94" y="477"/>
                  </a:cubicBezTo>
                  <a:lnTo>
                    <a:pt x="462" y="4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2052638" y="2914650"/>
              <a:ext cx="442913" cy="71438"/>
            </a:xfrm>
            <a:custGeom>
              <a:avLst/>
              <a:gdLst>
                <a:gd name="T0" fmla="*/ 197 w 214"/>
                <a:gd name="T1" fmla="*/ 35 h 35"/>
                <a:gd name="T2" fmla="*/ 17 w 214"/>
                <a:gd name="T3" fmla="*/ 35 h 35"/>
                <a:gd name="T4" fmla="*/ 0 w 214"/>
                <a:gd name="T5" fmla="*/ 18 h 35"/>
                <a:gd name="T6" fmla="*/ 0 w 214"/>
                <a:gd name="T7" fmla="*/ 18 h 35"/>
                <a:gd name="T8" fmla="*/ 17 w 214"/>
                <a:gd name="T9" fmla="*/ 0 h 35"/>
                <a:gd name="T10" fmla="*/ 197 w 214"/>
                <a:gd name="T11" fmla="*/ 0 h 35"/>
                <a:gd name="T12" fmla="*/ 214 w 214"/>
                <a:gd name="T13" fmla="*/ 18 h 35"/>
                <a:gd name="T14" fmla="*/ 214 w 214"/>
                <a:gd name="T15" fmla="*/ 18 h 35"/>
                <a:gd name="T16" fmla="*/ 197 w 214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4" h="35">
                  <a:moveTo>
                    <a:pt x="197" y="35"/>
                  </a:moveTo>
                  <a:cubicBezTo>
                    <a:pt x="17" y="35"/>
                    <a:pt x="17" y="35"/>
                    <a:pt x="17" y="35"/>
                  </a:cubicBezTo>
                  <a:cubicBezTo>
                    <a:pt x="7" y="35"/>
                    <a:pt x="0" y="2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206" y="0"/>
                    <a:pt x="214" y="8"/>
                    <a:pt x="214" y="18"/>
                  </a:cubicBezTo>
                  <a:cubicBezTo>
                    <a:pt x="214" y="18"/>
                    <a:pt x="214" y="18"/>
                    <a:pt x="214" y="18"/>
                  </a:cubicBezTo>
                  <a:cubicBezTo>
                    <a:pt x="214" y="27"/>
                    <a:pt x="206" y="35"/>
                    <a:pt x="197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2273300" y="3100388"/>
              <a:ext cx="442913" cy="66675"/>
            </a:xfrm>
            <a:custGeom>
              <a:avLst/>
              <a:gdLst>
                <a:gd name="T0" fmla="*/ 198 w 214"/>
                <a:gd name="T1" fmla="*/ 32 h 32"/>
                <a:gd name="T2" fmla="*/ 16 w 214"/>
                <a:gd name="T3" fmla="*/ 32 h 32"/>
                <a:gd name="T4" fmla="*/ 0 w 214"/>
                <a:gd name="T5" fmla="*/ 16 h 32"/>
                <a:gd name="T6" fmla="*/ 0 w 214"/>
                <a:gd name="T7" fmla="*/ 16 h 32"/>
                <a:gd name="T8" fmla="*/ 16 w 214"/>
                <a:gd name="T9" fmla="*/ 0 h 32"/>
                <a:gd name="T10" fmla="*/ 198 w 214"/>
                <a:gd name="T11" fmla="*/ 0 h 32"/>
                <a:gd name="T12" fmla="*/ 214 w 214"/>
                <a:gd name="T13" fmla="*/ 16 h 32"/>
                <a:gd name="T14" fmla="*/ 214 w 214"/>
                <a:gd name="T15" fmla="*/ 16 h 32"/>
                <a:gd name="T16" fmla="*/ 198 w 214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4" h="32">
                  <a:moveTo>
                    <a:pt x="198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7" y="32"/>
                    <a:pt x="0" y="2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207" y="0"/>
                    <a:pt x="214" y="7"/>
                    <a:pt x="214" y="16"/>
                  </a:cubicBezTo>
                  <a:cubicBezTo>
                    <a:pt x="214" y="16"/>
                    <a:pt x="214" y="16"/>
                    <a:pt x="214" y="16"/>
                  </a:cubicBezTo>
                  <a:cubicBezTo>
                    <a:pt x="214" y="25"/>
                    <a:pt x="207" y="32"/>
                    <a:pt x="198" y="3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2546350" y="2914650"/>
              <a:ext cx="277813" cy="71438"/>
            </a:xfrm>
            <a:custGeom>
              <a:avLst/>
              <a:gdLst>
                <a:gd name="T0" fmla="*/ 117 w 134"/>
                <a:gd name="T1" fmla="*/ 35 h 35"/>
                <a:gd name="T2" fmla="*/ 17 w 134"/>
                <a:gd name="T3" fmla="*/ 35 h 35"/>
                <a:gd name="T4" fmla="*/ 0 w 134"/>
                <a:gd name="T5" fmla="*/ 18 h 35"/>
                <a:gd name="T6" fmla="*/ 0 w 134"/>
                <a:gd name="T7" fmla="*/ 18 h 35"/>
                <a:gd name="T8" fmla="*/ 17 w 134"/>
                <a:gd name="T9" fmla="*/ 0 h 35"/>
                <a:gd name="T10" fmla="*/ 117 w 134"/>
                <a:gd name="T11" fmla="*/ 0 h 35"/>
                <a:gd name="T12" fmla="*/ 134 w 134"/>
                <a:gd name="T13" fmla="*/ 18 h 35"/>
                <a:gd name="T14" fmla="*/ 134 w 134"/>
                <a:gd name="T15" fmla="*/ 18 h 35"/>
                <a:gd name="T16" fmla="*/ 117 w 134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35">
                  <a:moveTo>
                    <a:pt x="117" y="35"/>
                  </a:moveTo>
                  <a:cubicBezTo>
                    <a:pt x="17" y="35"/>
                    <a:pt x="17" y="35"/>
                    <a:pt x="17" y="35"/>
                  </a:cubicBezTo>
                  <a:cubicBezTo>
                    <a:pt x="7" y="35"/>
                    <a:pt x="0" y="2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26" y="0"/>
                    <a:pt x="134" y="8"/>
                    <a:pt x="134" y="18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34" y="27"/>
                    <a:pt x="126" y="35"/>
                    <a:pt x="117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2052638" y="3290888"/>
              <a:ext cx="276225" cy="66675"/>
            </a:xfrm>
            <a:custGeom>
              <a:avLst/>
              <a:gdLst>
                <a:gd name="T0" fmla="*/ 118 w 134"/>
                <a:gd name="T1" fmla="*/ 32 h 32"/>
                <a:gd name="T2" fmla="*/ 15 w 134"/>
                <a:gd name="T3" fmla="*/ 32 h 32"/>
                <a:gd name="T4" fmla="*/ 0 w 134"/>
                <a:gd name="T5" fmla="*/ 16 h 32"/>
                <a:gd name="T6" fmla="*/ 0 w 134"/>
                <a:gd name="T7" fmla="*/ 16 h 32"/>
                <a:gd name="T8" fmla="*/ 15 w 134"/>
                <a:gd name="T9" fmla="*/ 0 h 32"/>
                <a:gd name="T10" fmla="*/ 118 w 134"/>
                <a:gd name="T11" fmla="*/ 0 h 32"/>
                <a:gd name="T12" fmla="*/ 134 w 134"/>
                <a:gd name="T13" fmla="*/ 16 h 32"/>
                <a:gd name="T14" fmla="*/ 134 w 134"/>
                <a:gd name="T15" fmla="*/ 16 h 32"/>
                <a:gd name="T16" fmla="*/ 118 w 134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32">
                  <a:moveTo>
                    <a:pt x="118" y="32"/>
                  </a:moveTo>
                  <a:cubicBezTo>
                    <a:pt x="15" y="32"/>
                    <a:pt x="15" y="32"/>
                    <a:pt x="15" y="32"/>
                  </a:cubicBezTo>
                  <a:cubicBezTo>
                    <a:pt x="7" y="32"/>
                    <a:pt x="0" y="2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27" y="0"/>
                    <a:pt x="134" y="7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25"/>
                    <a:pt x="127" y="32"/>
                    <a:pt x="118" y="3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3094038" y="2914650"/>
              <a:ext cx="277813" cy="71438"/>
            </a:xfrm>
            <a:custGeom>
              <a:avLst/>
              <a:gdLst>
                <a:gd name="T0" fmla="*/ 117 w 134"/>
                <a:gd name="T1" fmla="*/ 35 h 35"/>
                <a:gd name="T2" fmla="*/ 17 w 134"/>
                <a:gd name="T3" fmla="*/ 35 h 35"/>
                <a:gd name="T4" fmla="*/ 0 w 134"/>
                <a:gd name="T5" fmla="*/ 18 h 35"/>
                <a:gd name="T6" fmla="*/ 0 w 134"/>
                <a:gd name="T7" fmla="*/ 18 h 35"/>
                <a:gd name="T8" fmla="*/ 17 w 134"/>
                <a:gd name="T9" fmla="*/ 0 h 35"/>
                <a:gd name="T10" fmla="*/ 117 w 134"/>
                <a:gd name="T11" fmla="*/ 0 h 35"/>
                <a:gd name="T12" fmla="*/ 134 w 134"/>
                <a:gd name="T13" fmla="*/ 18 h 35"/>
                <a:gd name="T14" fmla="*/ 134 w 134"/>
                <a:gd name="T15" fmla="*/ 18 h 35"/>
                <a:gd name="T16" fmla="*/ 117 w 134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35">
                  <a:moveTo>
                    <a:pt x="117" y="35"/>
                  </a:moveTo>
                  <a:cubicBezTo>
                    <a:pt x="17" y="35"/>
                    <a:pt x="17" y="35"/>
                    <a:pt x="17" y="35"/>
                  </a:cubicBezTo>
                  <a:cubicBezTo>
                    <a:pt x="7" y="35"/>
                    <a:pt x="0" y="2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26" y="0"/>
                    <a:pt x="134" y="8"/>
                    <a:pt x="134" y="18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34" y="27"/>
                    <a:pt x="126" y="35"/>
                    <a:pt x="117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2395538" y="3290888"/>
              <a:ext cx="277813" cy="66675"/>
            </a:xfrm>
            <a:custGeom>
              <a:avLst/>
              <a:gdLst>
                <a:gd name="T0" fmla="*/ 118 w 134"/>
                <a:gd name="T1" fmla="*/ 32 h 32"/>
                <a:gd name="T2" fmla="*/ 15 w 134"/>
                <a:gd name="T3" fmla="*/ 32 h 32"/>
                <a:gd name="T4" fmla="*/ 0 w 134"/>
                <a:gd name="T5" fmla="*/ 16 h 32"/>
                <a:gd name="T6" fmla="*/ 0 w 134"/>
                <a:gd name="T7" fmla="*/ 16 h 32"/>
                <a:gd name="T8" fmla="*/ 15 w 134"/>
                <a:gd name="T9" fmla="*/ 0 h 32"/>
                <a:gd name="T10" fmla="*/ 118 w 134"/>
                <a:gd name="T11" fmla="*/ 0 h 32"/>
                <a:gd name="T12" fmla="*/ 134 w 134"/>
                <a:gd name="T13" fmla="*/ 16 h 32"/>
                <a:gd name="T14" fmla="*/ 134 w 134"/>
                <a:gd name="T15" fmla="*/ 16 h 32"/>
                <a:gd name="T16" fmla="*/ 118 w 134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32">
                  <a:moveTo>
                    <a:pt x="118" y="32"/>
                  </a:moveTo>
                  <a:cubicBezTo>
                    <a:pt x="15" y="32"/>
                    <a:pt x="15" y="32"/>
                    <a:pt x="15" y="32"/>
                  </a:cubicBezTo>
                  <a:cubicBezTo>
                    <a:pt x="7" y="32"/>
                    <a:pt x="0" y="2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27" y="0"/>
                    <a:pt x="134" y="7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25"/>
                    <a:pt x="127" y="32"/>
                    <a:pt x="118" y="3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2778125" y="3100388"/>
              <a:ext cx="277813" cy="66675"/>
            </a:xfrm>
            <a:custGeom>
              <a:avLst/>
              <a:gdLst>
                <a:gd name="T0" fmla="*/ 118 w 134"/>
                <a:gd name="T1" fmla="*/ 32 h 32"/>
                <a:gd name="T2" fmla="*/ 16 w 134"/>
                <a:gd name="T3" fmla="*/ 32 h 32"/>
                <a:gd name="T4" fmla="*/ 0 w 134"/>
                <a:gd name="T5" fmla="*/ 16 h 32"/>
                <a:gd name="T6" fmla="*/ 0 w 134"/>
                <a:gd name="T7" fmla="*/ 16 h 32"/>
                <a:gd name="T8" fmla="*/ 16 w 134"/>
                <a:gd name="T9" fmla="*/ 0 h 32"/>
                <a:gd name="T10" fmla="*/ 118 w 134"/>
                <a:gd name="T11" fmla="*/ 0 h 32"/>
                <a:gd name="T12" fmla="*/ 134 w 134"/>
                <a:gd name="T13" fmla="*/ 16 h 32"/>
                <a:gd name="T14" fmla="*/ 134 w 134"/>
                <a:gd name="T15" fmla="*/ 16 h 32"/>
                <a:gd name="T16" fmla="*/ 118 w 134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32">
                  <a:moveTo>
                    <a:pt x="118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7" y="32"/>
                    <a:pt x="0" y="2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27" y="0"/>
                    <a:pt x="134" y="7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25"/>
                    <a:pt x="127" y="32"/>
                    <a:pt x="118" y="3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2890838" y="2914650"/>
              <a:ext cx="130175" cy="71438"/>
            </a:xfrm>
            <a:custGeom>
              <a:avLst/>
              <a:gdLst>
                <a:gd name="T0" fmla="*/ 45 w 63"/>
                <a:gd name="T1" fmla="*/ 35 h 35"/>
                <a:gd name="T2" fmla="*/ 18 w 63"/>
                <a:gd name="T3" fmla="*/ 35 h 35"/>
                <a:gd name="T4" fmla="*/ 0 w 63"/>
                <a:gd name="T5" fmla="*/ 18 h 35"/>
                <a:gd name="T6" fmla="*/ 0 w 63"/>
                <a:gd name="T7" fmla="*/ 18 h 35"/>
                <a:gd name="T8" fmla="*/ 18 w 63"/>
                <a:gd name="T9" fmla="*/ 0 h 35"/>
                <a:gd name="T10" fmla="*/ 45 w 63"/>
                <a:gd name="T11" fmla="*/ 0 h 35"/>
                <a:gd name="T12" fmla="*/ 63 w 63"/>
                <a:gd name="T13" fmla="*/ 18 h 35"/>
                <a:gd name="T14" fmla="*/ 63 w 63"/>
                <a:gd name="T15" fmla="*/ 18 h 35"/>
                <a:gd name="T16" fmla="*/ 45 w 63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35">
                  <a:moveTo>
                    <a:pt x="45" y="35"/>
                  </a:moveTo>
                  <a:cubicBezTo>
                    <a:pt x="18" y="35"/>
                    <a:pt x="18" y="35"/>
                    <a:pt x="18" y="35"/>
                  </a:cubicBezTo>
                  <a:cubicBezTo>
                    <a:pt x="8" y="35"/>
                    <a:pt x="0" y="2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5" y="0"/>
                    <a:pt x="63" y="8"/>
                    <a:pt x="63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27"/>
                    <a:pt x="55" y="35"/>
                    <a:pt x="45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3122613" y="3100388"/>
              <a:ext cx="130175" cy="66675"/>
            </a:xfrm>
            <a:custGeom>
              <a:avLst/>
              <a:gdLst>
                <a:gd name="T0" fmla="*/ 47 w 63"/>
                <a:gd name="T1" fmla="*/ 32 h 32"/>
                <a:gd name="T2" fmla="*/ 16 w 63"/>
                <a:gd name="T3" fmla="*/ 32 h 32"/>
                <a:gd name="T4" fmla="*/ 0 w 63"/>
                <a:gd name="T5" fmla="*/ 16 h 32"/>
                <a:gd name="T6" fmla="*/ 0 w 63"/>
                <a:gd name="T7" fmla="*/ 16 h 32"/>
                <a:gd name="T8" fmla="*/ 16 w 63"/>
                <a:gd name="T9" fmla="*/ 0 h 32"/>
                <a:gd name="T10" fmla="*/ 47 w 63"/>
                <a:gd name="T11" fmla="*/ 0 h 32"/>
                <a:gd name="T12" fmla="*/ 63 w 63"/>
                <a:gd name="T13" fmla="*/ 16 h 32"/>
                <a:gd name="T14" fmla="*/ 63 w 63"/>
                <a:gd name="T15" fmla="*/ 16 h 32"/>
                <a:gd name="T16" fmla="*/ 47 w 63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32">
                  <a:moveTo>
                    <a:pt x="47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7" y="32"/>
                    <a:pt x="0" y="2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6" y="0"/>
                    <a:pt x="63" y="7"/>
                    <a:pt x="63" y="16"/>
                  </a:cubicBezTo>
                  <a:cubicBezTo>
                    <a:pt x="63" y="16"/>
                    <a:pt x="63" y="16"/>
                    <a:pt x="63" y="16"/>
                  </a:cubicBezTo>
                  <a:cubicBezTo>
                    <a:pt x="63" y="25"/>
                    <a:pt x="56" y="32"/>
                    <a:pt x="47" y="3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2714625" y="3290888"/>
              <a:ext cx="128588" cy="66675"/>
            </a:xfrm>
            <a:custGeom>
              <a:avLst/>
              <a:gdLst>
                <a:gd name="T0" fmla="*/ 46 w 62"/>
                <a:gd name="T1" fmla="*/ 32 h 32"/>
                <a:gd name="T2" fmla="*/ 15 w 62"/>
                <a:gd name="T3" fmla="*/ 32 h 32"/>
                <a:gd name="T4" fmla="*/ 0 w 62"/>
                <a:gd name="T5" fmla="*/ 16 h 32"/>
                <a:gd name="T6" fmla="*/ 0 w 62"/>
                <a:gd name="T7" fmla="*/ 16 h 32"/>
                <a:gd name="T8" fmla="*/ 15 w 62"/>
                <a:gd name="T9" fmla="*/ 0 h 32"/>
                <a:gd name="T10" fmla="*/ 46 w 62"/>
                <a:gd name="T11" fmla="*/ 0 h 32"/>
                <a:gd name="T12" fmla="*/ 62 w 62"/>
                <a:gd name="T13" fmla="*/ 16 h 32"/>
                <a:gd name="T14" fmla="*/ 62 w 62"/>
                <a:gd name="T15" fmla="*/ 16 h 32"/>
                <a:gd name="T16" fmla="*/ 46 w 62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2">
                  <a:moveTo>
                    <a:pt x="46" y="32"/>
                  </a:moveTo>
                  <a:cubicBezTo>
                    <a:pt x="15" y="32"/>
                    <a:pt x="15" y="32"/>
                    <a:pt x="15" y="32"/>
                  </a:cubicBezTo>
                  <a:cubicBezTo>
                    <a:pt x="7" y="32"/>
                    <a:pt x="0" y="2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62" y="7"/>
                    <a:pt x="62" y="16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2" y="25"/>
                    <a:pt x="55" y="32"/>
                    <a:pt x="46" y="3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2052638" y="3100388"/>
              <a:ext cx="127000" cy="66675"/>
            </a:xfrm>
            <a:custGeom>
              <a:avLst/>
              <a:gdLst>
                <a:gd name="T0" fmla="*/ 46 w 62"/>
                <a:gd name="T1" fmla="*/ 32 h 32"/>
                <a:gd name="T2" fmla="*/ 15 w 62"/>
                <a:gd name="T3" fmla="*/ 32 h 32"/>
                <a:gd name="T4" fmla="*/ 0 w 62"/>
                <a:gd name="T5" fmla="*/ 16 h 32"/>
                <a:gd name="T6" fmla="*/ 0 w 62"/>
                <a:gd name="T7" fmla="*/ 16 h 32"/>
                <a:gd name="T8" fmla="*/ 15 w 62"/>
                <a:gd name="T9" fmla="*/ 0 h 32"/>
                <a:gd name="T10" fmla="*/ 46 w 62"/>
                <a:gd name="T11" fmla="*/ 0 h 32"/>
                <a:gd name="T12" fmla="*/ 62 w 62"/>
                <a:gd name="T13" fmla="*/ 16 h 32"/>
                <a:gd name="T14" fmla="*/ 62 w 62"/>
                <a:gd name="T15" fmla="*/ 16 h 32"/>
                <a:gd name="T16" fmla="*/ 46 w 62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2">
                  <a:moveTo>
                    <a:pt x="46" y="32"/>
                  </a:moveTo>
                  <a:cubicBezTo>
                    <a:pt x="15" y="32"/>
                    <a:pt x="15" y="32"/>
                    <a:pt x="15" y="32"/>
                  </a:cubicBezTo>
                  <a:cubicBezTo>
                    <a:pt x="7" y="32"/>
                    <a:pt x="0" y="2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62" y="7"/>
                    <a:pt x="62" y="16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2" y="25"/>
                    <a:pt x="55" y="32"/>
                    <a:pt x="46" y="3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44307227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4170" y="1342792"/>
            <a:ext cx="97210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With this cutting-edge solution you can reward customers who actually </a:t>
            </a:r>
            <a:r>
              <a:rPr lang="en-US" sz="2000" b="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attract new </a:t>
            </a:r>
            <a:r>
              <a:rPr lang="en-US" sz="2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visitors through </a:t>
            </a:r>
            <a:r>
              <a:rPr lang="hu-HU" sz="2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e</a:t>
            </a:r>
            <a:r>
              <a:rPr lang="en-US" sz="2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mail, chat, and other social channels.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9" y="3567622"/>
            <a:ext cx="2480705" cy="2449003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0" y="560040"/>
            <a:ext cx="1069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Intelligent Social Share</a:t>
            </a:r>
            <a:endParaRPr lang="en-US" sz="4000" dirty="0">
              <a:latin typeface="Poppins SemiBold" panose="02000000000000000000" pitchFamily="2" charset="0"/>
              <a:cs typeface="Poppins SemiBold" panose="02000000000000000000" pitchFamily="2" charset="0"/>
            </a:endParaRPr>
          </a:p>
        </p:txBody>
      </p:sp>
      <p:grpSp>
        <p:nvGrpSpPr>
          <p:cNvPr id="14" name="Csoportba foglalás 13"/>
          <p:cNvGrpSpPr/>
          <p:nvPr/>
        </p:nvGrpSpPr>
        <p:grpSpPr>
          <a:xfrm>
            <a:off x="3358060" y="2792288"/>
            <a:ext cx="4193301" cy="895398"/>
            <a:chOff x="3358060" y="2792288"/>
            <a:chExt cx="4193301" cy="895398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8060" y="2792288"/>
              <a:ext cx="4193301" cy="895398"/>
            </a:xfrm>
            <a:prstGeom prst="rect">
              <a:avLst/>
            </a:prstGeom>
          </p:spPr>
        </p:pic>
        <p:sp>
          <p:nvSpPr>
            <p:cNvPr id="8" name="Téglalap 7"/>
            <p:cNvSpPr/>
            <p:nvPr/>
          </p:nvSpPr>
          <p:spPr>
            <a:xfrm>
              <a:off x="3655980" y="3026067"/>
              <a:ext cx="359746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0" dirty="0" smtClean="0">
                  <a:solidFill>
                    <a:srgbClr val="222222"/>
                  </a:solidFill>
                  <a:latin typeface="Poppins Light" panose="02000000000000000000" pitchFamily="2" charset="0"/>
                  <a:cs typeface="Poppins Light" panose="02000000000000000000" pitchFamily="2" charset="0"/>
                </a:rPr>
                <a:t>John brought 31 visitors from Facebook</a:t>
              </a:r>
              <a:endParaRPr lang="en-US" sz="1400" dirty="0">
                <a:latin typeface="Poppins Light" panose="02000000000000000000" pitchFamily="2" charset="0"/>
                <a:cs typeface="Poppins Light" panose="02000000000000000000" pitchFamily="2" charset="0"/>
              </a:endParaRPr>
            </a:p>
          </p:txBody>
        </p:sp>
      </p:grpSp>
      <p:grpSp>
        <p:nvGrpSpPr>
          <p:cNvPr id="15" name="Csoportba foglalás 14"/>
          <p:cNvGrpSpPr/>
          <p:nvPr/>
        </p:nvGrpSpPr>
        <p:grpSpPr>
          <a:xfrm>
            <a:off x="3358060" y="2792288"/>
            <a:ext cx="4193301" cy="895398"/>
            <a:chOff x="162124" y="3985122"/>
            <a:chExt cx="4193301" cy="895398"/>
          </a:xfrm>
        </p:grpSpPr>
        <p:pic>
          <p:nvPicPr>
            <p:cNvPr id="10" name="Kép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124" y="3985122"/>
              <a:ext cx="4193301" cy="895398"/>
            </a:xfrm>
            <a:prstGeom prst="rect">
              <a:avLst/>
            </a:prstGeom>
          </p:spPr>
        </p:pic>
        <p:sp>
          <p:nvSpPr>
            <p:cNvPr id="11" name="Téglalap 10"/>
            <p:cNvSpPr/>
            <p:nvPr/>
          </p:nvSpPr>
          <p:spPr>
            <a:xfrm>
              <a:off x="594170" y="4232448"/>
              <a:ext cx="332975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0" dirty="0">
                  <a:solidFill>
                    <a:srgbClr val="222222"/>
                  </a:solidFill>
                  <a:latin typeface="Poppins Light" panose="02000000000000000000" pitchFamily="2" charset="0"/>
                  <a:cs typeface="Poppins Light" panose="02000000000000000000" pitchFamily="2" charset="0"/>
                </a:rPr>
                <a:t>John brought 14 visitors from Twitter</a:t>
              </a:r>
              <a:endParaRPr lang="en-US" sz="1400" dirty="0">
                <a:latin typeface="Poppins Light" panose="02000000000000000000" pitchFamily="2" charset="0"/>
                <a:cs typeface="Poppins Light" panose="02000000000000000000" pitchFamily="2" charset="0"/>
              </a:endParaRPr>
            </a:p>
          </p:txBody>
        </p:sp>
      </p:grpSp>
      <p:grpSp>
        <p:nvGrpSpPr>
          <p:cNvPr id="16" name="Csoportba foglalás 15"/>
          <p:cNvGrpSpPr/>
          <p:nvPr/>
        </p:nvGrpSpPr>
        <p:grpSpPr>
          <a:xfrm>
            <a:off x="3371488" y="2792288"/>
            <a:ext cx="4193301" cy="895398"/>
            <a:chOff x="6695064" y="4880520"/>
            <a:chExt cx="4193301" cy="895398"/>
          </a:xfrm>
        </p:grpSpPr>
        <p:pic>
          <p:nvPicPr>
            <p:cNvPr id="12" name="Kép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5064" y="4880520"/>
              <a:ext cx="4193301" cy="895398"/>
            </a:xfrm>
            <a:prstGeom prst="rect">
              <a:avLst/>
            </a:prstGeom>
          </p:spPr>
        </p:pic>
        <p:sp>
          <p:nvSpPr>
            <p:cNvPr id="13" name="Téglalap 12"/>
            <p:cNvSpPr/>
            <p:nvPr/>
          </p:nvSpPr>
          <p:spPr>
            <a:xfrm>
              <a:off x="7166910" y="4991451"/>
              <a:ext cx="324960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400" b="0" dirty="0">
                  <a:solidFill>
                    <a:srgbClr val="222222"/>
                  </a:solidFill>
                  <a:latin typeface="Poppins Light" panose="02000000000000000000" pitchFamily="2" charset="0"/>
                  <a:cs typeface="Poppins Light" panose="02000000000000000000" pitchFamily="2" charset="0"/>
                </a:rPr>
                <a:t>John brought 6 visitors from email </a:t>
              </a:r>
              <a:endParaRPr lang="en-US" sz="1400" b="0" dirty="0" smtClean="0">
                <a:solidFill>
                  <a:srgbClr val="222222"/>
                </a:solidFill>
                <a:latin typeface="Poppins Light" panose="02000000000000000000" pitchFamily="2" charset="0"/>
                <a:cs typeface="Poppins Light" panose="02000000000000000000" pitchFamily="2" charset="0"/>
              </a:endParaRPr>
            </a:p>
            <a:p>
              <a:pPr algn="ctr"/>
              <a:r>
                <a:rPr lang="en-US" sz="1400" b="0" dirty="0" smtClean="0">
                  <a:solidFill>
                    <a:srgbClr val="222222"/>
                  </a:solidFill>
                  <a:latin typeface="Poppins Light" panose="02000000000000000000" pitchFamily="2" charset="0"/>
                  <a:cs typeface="Poppins Light" panose="02000000000000000000" pitchFamily="2" charset="0"/>
                </a:rPr>
                <a:t>and </a:t>
              </a:r>
              <a:r>
                <a:rPr lang="en-US" sz="1400" b="0" dirty="0">
                  <a:solidFill>
                    <a:srgbClr val="222222"/>
                  </a:solidFill>
                  <a:latin typeface="Poppins Light" panose="02000000000000000000" pitchFamily="2" charset="0"/>
                  <a:cs typeface="Poppins Light" panose="02000000000000000000" pitchFamily="2" charset="0"/>
                </a:rPr>
                <a:t>12 from chat </a:t>
              </a:r>
              <a:r>
                <a:rPr lang="en-US" sz="1400" b="0" dirty="0" smtClean="0">
                  <a:solidFill>
                    <a:srgbClr val="222222"/>
                  </a:solidFill>
                  <a:latin typeface="Poppins Light" panose="02000000000000000000" pitchFamily="2" charset="0"/>
                  <a:cs typeface="Poppins Light" panose="02000000000000000000" pitchFamily="2" charset="0"/>
                </a:rPr>
                <a:t>applications </a:t>
              </a:r>
              <a:endParaRPr lang="en-US" sz="1400" dirty="0">
                <a:latin typeface="Poppins Light" panose="02000000000000000000" pitchFamily="2" charset="0"/>
                <a:cs typeface="Poppins Light" panose="02000000000000000000" pitchFamily="2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483673074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98657"/>
            <a:ext cx="10693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Light" panose="02000000000000000000" pitchFamily="2" charset="0"/>
                <a:ea typeface="Roboto Light" panose="02000000000000000000" pitchFamily="2" charset="0"/>
                <a:cs typeface="Poppins Light" panose="02000000000000000000" pitchFamily="2" charset="0"/>
              </a:rPr>
              <a:t>It’s not just simple statistics. It gives you real answers how to improve your loyalty program by understanding its actual performance, the customers attracted and their engagement level.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638" y="2130223"/>
            <a:ext cx="7514123" cy="38864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14000"/>
              </a:srgbClr>
            </a:outerShdw>
          </a:effectLst>
        </p:spPr>
      </p:pic>
      <p:sp>
        <p:nvSpPr>
          <p:cNvPr id="4" name="Téglalap 3"/>
          <p:cNvSpPr/>
          <p:nvPr/>
        </p:nvSpPr>
        <p:spPr>
          <a:xfrm>
            <a:off x="0" y="127992"/>
            <a:ext cx="1069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Insights &amp; Analytics</a:t>
            </a:r>
            <a:endParaRPr lang="en-US" sz="4000" dirty="0">
              <a:latin typeface="Poppins SemiBold" panose="02000000000000000000" pitchFamily="2" charset="0"/>
              <a:cs typeface="Poppins SemiBold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3317052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"/>
            <a:ext cx="10694812" cy="60158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16520" y="4739046"/>
            <a:ext cx="92937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Antavo is a software-as-a-service solution for loyalty programs to …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882204" y="982007"/>
            <a:ext cx="6624736" cy="2846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0" kern="0" dirty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We </a:t>
            </a:r>
            <a:r>
              <a:rPr lang="en-US" sz="40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believe </a:t>
            </a:r>
            <a:r>
              <a:rPr lang="en-US" sz="4000" b="0" kern="0" dirty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today’s customers want to shop at </a:t>
            </a:r>
            <a:r>
              <a:rPr lang="hu-HU" sz="40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online merchants</a:t>
            </a:r>
          </a:p>
          <a:p>
            <a:r>
              <a:rPr lang="en-US" sz="40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they</a:t>
            </a:r>
            <a:endParaRPr lang="en-US" sz="4000" b="0" kern="0" dirty="0">
              <a:solidFill>
                <a:schemeClr val="bg1"/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  <a:p>
            <a:endParaRPr lang="en-US" dirty="0"/>
          </a:p>
        </p:txBody>
      </p:sp>
      <p:sp>
        <p:nvSpPr>
          <p:cNvPr id="19" name="Téglalap 18"/>
          <p:cNvSpPr>
            <a:spLocks/>
          </p:cNvSpPr>
          <p:nvPr/>
        </p:nvSpPr>
        <p:spPr bwMode="auto">
          <a:xfrm>
            <a:off x="-1976" y="5306896"/>
            <a:ext cx="3566160" cy="715014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Téglalap 25"/>
          <p:cNvSpPr>
            <a:spLocks/>
          </p:cNvSpPr>
          <p:nvPr/>
        </p:nvSpPr>
        <p:spPr bwMode="auto">
          <a:xfrm>
            <a:off x="3561644" y="5306896"/>
            <a:ext cx="3566160" cy="715014"/>
          </a:xfrm>
          <a:prstGeom prst="rect">
            <a:avLst/>
          </a:prstGeom>
          <a:solidFill>
            <a:srgbClr val="F47E2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Téglalap 26"/>
          <p:cNvSpPr>
            <a:spLocks/>
          </p:cNvSpPr>
          <p:nvPr/>
        </p:nvSpPr>
        <p:spPr bwMode="auto">
          <a:xfrm>
            <a:off x="7127240" y="5306896"/>
            <a:ext cx="3566160" cy="715014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3567287" y="5486400"/>
            <a:ext cx="356051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2. Deepen engagement</a:t>
            </a:r>
            <a:endParaRPr lang="en-US" sz="1600" b="0" kern="0" dirty="0">
              <a:solidFill>
                <a:schemeClr val="tx1">
                  <a:lumMod val="85000"/>
                  <a:lumOff val="15000"/>
                </a:schemeClr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29" name="Rectangle 1"/>
          <p:cNvSpPr/>
          <p:nvPr/>
        </p:nvSpPr>
        <p:spPr>
          <a:xfrm>
            <a:off x="7124137" y="5486400"/>
            <a:ext cx="35687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3. Create a lovable brand</a:t>
            </a:r>
            <a:endParaRPr lang="en-US" sz="1600" b="0" kern="0" dirty="0">
              <a:solidFill>
                <a:schemeClr val="tx1">
                  <a:lumMod val="85000"/>
                  <a:lumOff val="15000"/>
                </a:schemeClr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sp>
        <p:nvSpPr>
          <p:cNvPr id="18" name="Rectangle 1"/>
          <p:cNvSpPr/>
          <p:nvPr/>
        </p:nvSpPr>
        <p:spPr>
          <a:xfrm>
            <a:off x="-1975" y="5486400"/>
            <a:ext cx="35630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1. Increase purchase</a:t>
            </a:r>
            <a:r>
              <a:rPr lang="hu-HU" sz="1600" b="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s</a:t>
            </a:r>
            <a:endParaRPr lang="en-US" sz="1600" b="0" kern="0" dirty="0">
              <a:solidFill>
                <a:schemeClr val="tx1">
                  <a:lumMod val="85000"/>
                  <a:lumOff val="15000"/>
                </a:schemeClr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E2FFFF">
                <a:alpha val="10980"/>
                <a:tint val="45000"/>
                <a:satMod val="400000"/>
              </a:srgbClr>
            </a:duotone>
            <a:lum bright="-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204" y="127992"/>
            <a:ext cx="676875" cy="178125"/>
          </a:xfrm>
          <a:prstGeom prst="rect">
            <a:avLst/>
          </a:prstGeom>
        </p:spPr>
      </p:pic>
      <p:sp>
        <p:nvSpPr>
          <p:cNvPr id="16" name="Téglalap 15"/>
          <p:cNvSpPr/>
          <p:nvPr/>
        </p:nvSpPr>
        <p:spPr>
          <a:xfrm>
            <a:off x="1985108" y="2804482"/>
            <a:ext cx="14173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0" kern="0" dirty="0">
                <a:solidFill>
                  <a:srgbClr val="FFFF00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love</a:t>
            </a:r>
            <a:r>
              <a:rPr lang="en-US" sz="4000" b="0" kern="0" dirty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.</a:t>
            </a:r>
            <a:endParaRPr lang="en-US" sz="4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100565"/>
      </p:ext>
    </p:extLst>
  </p:cSld>
  <p:clrMapOvr>
    <a:masterClrMapping/>
  </p:clrMapOvr>
  <p:transition xmlns:p14="http://schemas.microsoft.com/office/powerpoint/2010/main" spd="med">
    <p:pull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"/>
            <a:ext cx="10694812" cy="6015832"/>
          </a:xfrm>
          <a:prstGeom prst="rect">
            <a:avLst/>
          </a:prstGeom>
        </p:spPr>
      </p:pic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882650" y="1855788"/>
            <a:ext cx="17780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6" name="Rectangle 1"/>
          <p:cNvSpPr/>
          <p:nvPr/>
        </p:nvSpPr>
        <p:spPr>
          <a:xfrm>
            <a:off x="7023" y="1928192"/>
            <a:ext cx="106948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0" kern="0" dirty="0" smtClean="0">
                <a:solidFill>
                  <a:schemeClr val="bg1"/>
                </a:solidFill>
                <a:latin typeface="Poppins SemiBold" panose="02000000000000000000" pitchFamily="2" charset="0"/>
                <a:ea typeface="Roboto Light" panose="02000000000000000000" pitchFamily="2" charset="0"/>
                <a:cs typeface="Poppins SemiBold" panose="02000000000000000000" pitchFamily="2" charset="0"/>
              </a:rPr>
              <a:t>Thank you!</a:t>
            </a:r>
            <a:endParaRPr lang="en-US" sz="4400" b="0" kern="0" dirty="0">
              <a:solidFill>
                <a:schemeClr val="bg1"/>
              </a:solidFill>
              <a:latin typeface="Poppins SemiBold" panose="02000000000000000000" pitchFamily="2" charset="0"/>
              <a:ea typeface="Roboto Light" panose="02000000000000000000" pitchFamily="2" charset="0"/>
              <a:cs typeface="Poppins SemiBold" panose="02000000000000000000" pitchFamily="2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035" y="5740874"/>
            <a:ext cx="864097" cy="177998"/>
          </a:xfrm>
          <a:prstGeom prst="rect">
            <a:avLst/>
          </a:prstGeom>
        </p:spPr>
      </p:pic>
      <p:grpSp>
        <p:nvGrpSpPr>
          <p:cNvPr id="8" name="Csoportba foglalás 2"/>
          <p:cNvGrpSpPr/>
          <p:nvPr/>
        </p:nvGrpSpPr>
        <p:grpSpPr>
          <a:xfrm>
            <a:off x="954212" y="1350229"/>
            <a:ext cx="2736304" cy="2546014"/>
            <a:chOff x="314799" y="1272108"/>
            <a:chExt cx="2736304" cy="2546014"/>
          </a:xfrm>
        </p:grpSpPr>
        <p:sp>
          <p:nvSpPr>
            <p:cNvPr id="9" name="Title 1"/>
            <p:cNvSpPr txBox="1">
              <a:spLocks/>
            </p:cNvSpPr>
            <p:nvPr/>
          </p:nvSpPr>
          <p:spPr>
            <a:xfrm>
              <a:off x="402954" y="2785862"/>
              <a:ext cx="2648149" cy="1032260"/>
            </a:xfrm>
            <a:prstGeom prst="rect">
              <a:avLst/>
            </a:prstGeom>
          </p:spPr>
          <p:txBody>
            <a:bodyPr lIns="80202" tIns="40101" rIns="80202" bIns="40101">
              <a:noAutofit/>
            </a:bodyPr>
            <a:lstStyle>
              <a:defPPr>
                <a:defRPr lang="hu-HU"/>
              </a:defPPr>
              <a:lvl1pPr algn="just" defTabSz="457200" eaLnBrk="1" latinLnBrk="0" hangingPunct="1">
                <a:buNone/>
                <a:defRPr sz="900" b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j-cs"/>
                </a:defRPr>
              </a:lvl1pPr>
            </a:lstStyle>
            <a:p>
              <a:r>
                <a:rPr lang="hu-HU" sz="1600" dirty="0" smtClean="0">
                  <a:solidFill>
                    <a:schemeClr val="bg1"/>
                  </a:solidFill>
                  <a:latin typeface="Poppins SemiBold" panose="02000000000000000000" pitchFamily="2" charset="0"/>
                  <a:ea typeface="Roboto Medium" panose="02000000000000000000" pitchFamily="2" charset="0"/>
                  <a:cs typeface="Poppins SemiBold" panose="02000000000000000000" pitchFamily="2" charset="0"/>
                </a:rPr>
                <a:t>András Nemes</a:t>
              </a:r>
              <a:endParaRPr lang="hu-HU" sz="1600" dirty="0" smtClean="0">
                <a:solidFill>
                  <a:schemeClr val="bg1"/>
                </a:solidFill>
                <a:latin typeface="Poppins SemiBold" panose="02000000000000000000" pitchFamily="2" charset="0"/>
                <a:cs typeface="Poppins SemiBold" panose="02000000000000000000" pitchFamily="2" charset="0"/>
              </a:endParaRPr>
            </a:p>
            <a:p>
              <a:r>
                <a:rPr lang="en-US" sz="1600" dirty="0" smtClean="0">
                  <a:solidFill>
                    <a:schemeClr val="bg1"/>
                  </a:solidFill>
                  <a:cs typeface="Roboto Light" panose="02000000000000000000" pitchFamily="2" charset="0"/>
                </a:rPr>
                <a:t>Head of Sales</a:t>
              </a:r>
            </a:p>
            <a:p>
              <a:r>
                <a:rPr lang="en-US" sz="1600" dirty="0" smtClean="0">
                  <a:solidFill>
                    <a:schemeClr val="bg1"/>
                  </a:solidFill>
                  <a:cs typeface="Roboto Light" panose="02000000000000000000" pitchFamily="2" charset="0"/>
                </a:rPr>
                <a:t>andy@antavo.com</a:t>
              </a:r>
            </a:p>
            <a:p>
              <a:r>
                <a:rPr lang="en-US" sz="1600" dirty="0" err="1" smtClean="0">
                  <a:solidFill>
                    <a:schemeClr val="bg1"/>
                  </a:solidFill>
                  <a:cs typeface="Roboto Light" panose="02000000000000000000" pitchFamily="2" charset="0"/>
                </a:rPr>
                <a:t>www.antavo.com</a:t>
              </a:r>
              <a:endParaRPr lang="en-US" sz="1600" dirty="0">
                <a:solidFill>
                  <a:schemeClr val="bg1"/>
                </a:solidFill>
                <a:cs typeface="Roboto Light" panose="02000000000000000000" pitchFamily="2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799" y="1272108"/>
              <a:ext cx="1368152" cy="1368152"/>
            </a:xfrm>
            <a:prstGeom prst="ellipse">
              <a:avLst/>
            </a:prstGeom>
            <a:ln w="63500" cap="rnd">
              <a:solidFill>
                <a:schemeClr val="bg1">
                  <a:lumMod val="85000"/>
                </a:schemeClr>
              </a:solidFill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3356524612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OPTIONS" val="Medium "/>
</p:tagLst>
</file>

<file path=ppt/theme/theme1.xml><?xml version="1.0" encoding="utf-8"?>
<a:theme xmlns:a="http://schemas.openxmlformats.org/drawingml/2006/main" name="Egyéni tervezés">
  <a:themeElements>
    <a:clrScheme name="Egyéni tervezé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gyéni tervezé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gyéni tervezé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16689</TotalTime>
  <Words>830</Words>
  <Application>Microsoft Macintosh PowerPoint</Application>
  <PresentationFormat>Custom</PresentationFormat>
  <Paragraphs>249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Poppins Medium</vt:lpstr>
      <vt:lpstr>Calibri</vt:lpstr>
      <vt:lpstr>Poppins SemiBold</vt:lpstr>
      <vt:lpstr>Roboto Medium</vt:lpstr>
      <vt:lpstr>Roboto Light</vt:lpstr>
      <vt:lpstr>Poppins</vt:lpstr>
      <vt:lpstr>Roboto Thin</vt:lpstr>
      <vt:lpstr>Poppins Light</vt:lpstr>
      <vt:lpstr>Egyéni tervezés</vt:lpstr>
      <vt:lpstr>How to run fun loyalty programs to engage your customers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User</dc:creator>
  <cp:lastModifiedBy>Andras Nemes</cp:lastModifiedBy>
  <cp:revision>834</cp:revision>
  <dcterms:created xsi:type="dcterms:W3CDTF">2012-06-05T08:57:52Z</dcterms:created>
  <dcterms:modified xsi:type="dcterms:W3CDTF">2015-09-16T13:17:21Z</dcterms:modified>
</cp:coreProperties>
</file>