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vml" ContentType="application/vnd.openxmlformats-officedocument.vmlDrawing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7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4157" r:id="rId2"/>
    <p:sldMasterId id="2147484156" r:id="rId3"/>
    <p:sldMasterId id="2147484158" r:id="rId4"/>
    <p:sldMasterId id="2147484159" r:id="rId5"/>
    <p:sldMasterId id="2147484160" r:id="rId6"/>
  </p:sldMasterIdLst>
  <p:notesMasterIdLst>
    <p:notesMasterId r:id="rId22"/>
  </p:notesMasterIdLst>
  <p:handoutMasterIdLst>
    <p:handoutMasterId r:id="rId23"/>
  </p:handoutMasterIdLst>
  <p:sldIdLst>
    <p:sldId id="460" r:id="rId7"/>
    <p:sldId id="481" r:id="rId8"/>
    <p:sldId id="488" r:id="rId9"/>
    <p:sldId id="499" r:id="rId10"/>
    <p:sldId id="504" r:id="rId11"/>
    <p:sldId id="500" r:id="rId12"/>
    <p:sldId id="482" r:id="rId13"/>
    <p:sldId id="502" r:id="rId14"/>
    <p:sldId id="461" r:id="rId15"/>
    <p:sldId id="501" r:id="rId16"/>
    <p:sldId id="475" r:id="rId17"/>
    <p:sldId id="483" r:id="rId18"/>
    <p:sldId id="490" r:id="rId19"/>
    <p:sldId id="503" r:id="rId20"/>
    <p:sldId id="468" r:id="rId21"/>
  </p:sldIdLst>
  <p:sldSz cx="9906000" cy="6858000" type="A4"/>
  <p:notesSz cx="7007225" cy="9288463"/>
  <p:custDataLst>
    <p:tags r:id="rId24"/>
  </p:custDataLst>
  <p:defaultTextStyle>
    <a:defPPr>
      <a:defRPr lang="hu-HU"/>
    </a:defPPr>
    <a:lvl1pPr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141"/>
    <a:srgbClr val="FF66CC"/>
    <a:srgbClr val="81CC00"/>
    <a:srgbClr val="F64081"/>
    <a:srgbClr val="F30E60"/>
    <a:srgbClr val="F361FF"/>
    <a:srgbClr val="969696"/>
    <a:srgbClr val="7FBD00"/>
    <a:srgbClr val="71B000"/>
    <a:srgbClr val="00A6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Közepesen sötét stílus 2 – 4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Közepesen sötét stílus 2 – 5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301B821-A1FF-4177-AEE7-76D212191A09}" styleName="Közepesen sötét stílus 1 – 1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Közepesen sötét stílus 4 – 5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67" autoAdjust="0"/>
    <p:restoredTop sz="95414" autoAdjust="0"/>
  </p:normalViewPr>
  <p:slideViewPr>
    <p:cSldViewPr snapToGrid="0">
      <p:cViewPr>
        <p:scale>
          <a:sx n="75" d="100"/>
          <a:sy n="75" d="100"/>
        </p:scale>
        <p:origin x="-552" y="-72"/>
      </p:cViewPr>
      <p:guideLst>
        <p:guide orient="horz" pos="2158"/>
        <p:guide pos="311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-1686" y="-108"/>
      </p:cViewPr>
      <p:guideLst>
        <p:guide orient="horz" pos="2926"/>
        <p:guide pos="2208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kos\My%20Documents\bookline\IR\bookline_2009-2010-preziupdatetabl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style val="28"/>
  <c:chart>
    <c:view3D>
      <c:rotX val="40"/>
      <c:rotY val="230"/>
      <c:perspective val="60"/>
    </c:view3D>
    <c:plotArea>
      <c:layout>
        <c:manualLayout>
          <c:layoutTarget val="inner"/>
          <c:xMode val="edge"/>
          <c:yMode val="edge"/>
          <c:x val="1.6733973677729323E-2"/>
          <c:y val="0"/>
          <c:w val="0.74167620648771981"/>
          <c:h val="0.99989474733380035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rgbClr val="00CC00"/>
              </a:solidFill>
            </c:spPr>
          </c:dPt>
          <c:dPt>
            <c:idx val="1"/>
            <c:spPr>
              <a:solidFill>
                <a:srgbClr val="008000"/>
              </a:solidFill>
            </c:spPr>
          </c:dPt>
          <c:dPt>
            <c:idx val="2"/>
            <c:explosion val="17"/>
            <c:spPr>
              <a:solidFill>
                <a:srgbClr val="006600"/>
              </a:solidFill>
            </c:spPr>
          </c:dPt>
          <c:dPt>
            <c:idx val="3"/>
            <c:explosion val="19"/>
            <c:spPr>
              <a:solidFill>
                <a:schemeClr val="bg1">
                  <a:lumMod val="65000"/>
                </a:schemeClr>
              </a:solidFill>
            </c:spPr>
          </c:dPt>
          <c:dPt>
            <c:idx val="4"/>
            <c:explosion val="19"/>
            <c:spPr>
              <a:solidFill>
                <a:schemeClr val="accent5">
                  <a:lumMod val="20000"/>
                  <a:lumOff val="80000"/>
                </a:schemeClr>
              </a:solidFill>
            </c:spPr>
          </c:dPt>
          <c:dLbls>
            <c:numFmt formatCode="0%" sourceLinked="0"/>
            <c:spPr>
              <a:noFill/>
              <a:ln>
                <a:noFill/>
              </a:ln>
            </c:spPr>
            <c:dLblPos val="outEnd"/>
            <c:showVal val="1"/>
            <c:showLeaderLines val="1"/>
          </c:dLbls>
          <c:cat>
            <c:strRef>
              <c:f>owners!$A$66:$A$70</c:f>
              <c:strCache>
                <c:ptCount val="5"/>
                <c:pt idx="0">
                  <c:v>Hírlevél</c:v>
                </c:pt>
                <c:pt idx="1">
                  <c:v>Közvetlen, saját média</c:v>
                </c:pt>
                <c:pt idx="2">
                  <c:v>Google organikus</c:v>
                </c:pt>
                <c:pt idx="3">
                  <c:v>Google CPC</c:v>
                </c:pt>
                <c:pt idx="4">
                  <c:v>Egyéb külső médiumok</c:v>
                </c:pt>
              </c:strCache>
            </c:strRef>
          </c:cat>
          <c:val>
            <c:numRef>
              <c:f>owners!$B$66:$B$70</c:f>
              <c:numCache>
                <c:formatCode>0.0%</c:formatCode>
                <c:ptCount val="5"/>
                <c:pt idx="0">
                  <c:v>0.24582869855394884</c:v>
                </c:pt>
                <c:pt idx="1">
                  <c:v>0.31924360400445018</c:v>
                </c:pt>
                <c:pt idx="2">
                  <c:v>0.15239154616240336</c:v>
                </c:pt>
                <c:pt idx="3">
                  <c:v>0.14571746384872153</c:v>
                </c:pt>
                <c:pt idx="4">
                  <c:v>0.13681868743047876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77514415384317881"/>
          <c:y val="6.7232798431841906E-2"/>
          <c:w val="0.21132519256765844"/>
          <c:h val="0.8351546563008776"/>
        </c:manualLayout>
      </c:layout>
    </c:legend>
    <c:plotVisOnly val="1"/>
  </c:chart>
  <c:spPr>
    <a:ln>
      <a:noFill/>
    </a:ln>
    <a:effectLst>
      <a:outerShdw blurRad="152400" dist="317500" dir="5400000" sx="90000" sy="-19000" rotWithShape="0">
        <a:prstClr val="black">
          <a:alpha val="15000"/>
        </a:prstClr>
      </a:outerShdw>
    </a:effectLst>
  </c:spPr>
  <c:txPr>
    <a:bodyPr/>
    <a:lstStyle/>
    <a:p>
      <a:pPr>
        <a:defRPr sz="1100">
          <a:solidFill>
            <a:schemeClr val="bg1"/>
          </a:solidFill>
        </a:defRPr>
      </a:pPr>
      <a:endParaRPr lang="hu-H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53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35" tIns="44518" rIns="89035" bIns="44518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89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53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35" tIns="44518" rIns="89035" bIns="44518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89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3325"/>
            <a:ext cx="30353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35" tIns="44518" rIns="89035" bIns="44518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89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3325"/>
            <a:ext cx="30353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35" tIns="44518" rIns="89035" bIns="44518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33F3C9F-7EFC-4C02-A551-76E41A1AB3B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53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40" tIns="45870" rIns="91740" bIns="45870" numCol="1" anchor="t" anchorCtr="0" compatLnSpc="1">
            <a:prstTxWarp prst="textNoShape">
              <a:avLst/>
            </a:prstTxWarp>
          </a:bodyPr>
          <a:lstStyle>
            <a:lvl1pPr defTabSz="916629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8750" y="0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40" tIns="45870" rIns="91740" bIns="45870" numCol="1" anchor="t" anchorCtr="0" compatLnSpc="1">
            <a:prstTxWarp prst="textNoShape">
              <a:avLst/>
            </a:prstTxWarp>
          </a:bodyPr>
          <a:lstStyle>
            <a:lvl1pPr algn="r" defTabSz="916629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7425" y="696913"/>
            <a:ext cx="5032375" cy="34845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8500" y="4410075"/>
            <a:ext cx="5610225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40" tIns="45870" rIns="91740" bIns="458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Mintaszöveg szerkesztése</a:t>
            </a:r>
          </a:p>
          <a:p>
            <a:pPr lvl="1"/>
            <a:r>
              <a:rPr lang="en-US" noProof="0" smtClean="0"/>
              <a:t>Második szint</a:t>
            </a:r>
          </a:p>
          <a:p>
            <a:pPr lvl="2"/>
            <a:r>
              <a:rPr lang="en-US" noProof="0" smtClean="0"/>
              <a:t>Harmadik szint</a:t>
            </a:r>
          </a:p>
          <a:p>
            <a:pPr lvl="3"/>
            <a:r>
              <a:rPr lang="en-US" noProof="0" smtClean="0"/>
              <a:t>Negyedik szint</a:t>
            </a:r>
          </a:p>
          <a:p>
            <a:pPr lvl="4"/>
            <a:r>
              <a:rPr lang="en-US" noProof="0" smtClean="0"/>
              <a:t>Ötödik szint</a:t>
            </a:r>
          </a:p>
        </p:txBody>
      </p:sp>
      <p:sp>
        <p:nvSpPr>
          <p:cNvPr id="11270" name="doc id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4913"/>
            <a:ext cx="3035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40" tIns="45870" rIns="91740" bIns="45870" numCol="1" anchor="b" anchorCtr="0" compatLnSpc="1">
            <a:prstTxWarp prst="textNoShape">
              <a:avLst/>
            </a:prstTxWarp>
          </a:bodyPr>
          <a:lstStyle>
            <a:lvl1pPr defTabSz="916629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1" name="pg num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8750" y="8824913"/>
            <a:ext cx="3036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40" tIns="45870" rIns="91740" bIns="45870" numCol="1" anchor="b" anchorCtr="0" compatLnSpc="1">
            <a:prstTxWarp prst="textNoShape">
              <a:avLst/>
            </a:prstTxWarp>
          </a:bodyPr>
          <a:lstStyle>
            <a:lvl1pPr algn="r" defTabSz="916629">
              <a:defRPr sz="1200" b="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CA02AE-E3AE-4656-9FFB-F3FCA93E2B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49" y="6236174"/>
            <a:ext cx="1428751" cy="293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37063" y="1744663"/>
            <a:ext cx="7805854" cy="1681162"/>
          </a:xfrm>
        </p:spPr>
        <p:txBody>
          <a:bodyPr/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1683831" y="3690938"/>
            <a:ext cx="6534615" cy="758825"/>
          </a:xfrm>
        </p:spPr>
        <p:txBody>
          <a:bodyPr/>
          <a:lstStyle>
            <a:lvl1pPr algn="ctr">
              <a:buNone/>
              <a:defRPr sz="2800" b="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3003550" y="5138738"/>
            <a:ext cx="3883025" cy="4143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ctr">
              <a:defRPr sz="2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43998" y="720000"/>
            <a:ext cx="9612000" cy="5508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oc id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pg num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241E6-0F5C-4DA4-B161-ACBA74D4FEE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44000" y="720000"/>
            <a:ext cx="4716000" cy="5508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040000" y="720000"/>
            <a:ext cx="4716000" cy="2700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7" name="Tartalom helye 3"/>
          <p:cNvSpPr>
            <a:spLocks noGrp="1"/>
          </p:cNvSpPr>
          <p:nvPr>
            <p:ph sz="half" idx="12"/>
          </p:nvPr>
        </p:nvSpPr>
        <p:spPr>
          <a:xfrm>
            <a:off x="5040000" y="3528000"/>
            <a:ext cx="4716000" cy="2700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6" name="doc id"/>
          <p:cNvSpPr>
            <a:spLocks noGrp="1" noChangeArrowheads="1"/>
          </p:cNvSpPr>
          <p:nvPr>
            <p:ph type="ftr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pg num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AD986-438C-480D-882F-2022DABA3E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ím 8"/>
          <p:cNvSpPr>
            <a:spLocks noGrp="1"/>
          </p:cNvSpPr>
          <p:nvPr>
            <p:ph type="title"/>
          </p:nvPr>
        </p:nvSpPr>
        <p:spPr>
          <a:xfrm>
            <a:off x="144463" y="163808"/>
            <a:ext cx="7559675" cy="468312"/>
          </a:xfrm>
        </p:spPr>
        <p:txBody>
          <a:bodyPr/>
          <a:lstStyle>
            <a:lvl1pPr>
              <a:defRPr>
                <a:solidFill>
                  <a:srgbClr val="414141"/>
                </a:solidFill>
              </a:defRPr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83"/>
          <p:cNvSpPr>
            <a:spLocks noChangeShapeType="1"/>
          </p:cNvSpPr>
          <p:nvPr userDrawn="1"/>
        </p:nvSpPr>
        <p:spPr bwMode="auto">
          <a:xfrm>
            <a:off x="2084388" y="5057775"/>
            <a:ext cx="5946775" cy="0"/>
          </a:xfrm>
          <a:prstGeom prst="line">
            <a:avLst/>
          </a:prstGeom>
          <a:noFill/>
          <a:ln w="12700">
            <a:solidFill>
              <a:srgbClr val="81BC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hu-HU">
              <a:cs typeface="+mn-cs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281738"/>
            <a:ext cx="12192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1683831" y="3690938"/>
            <a:ext cx="6534615" cy="758825"/>
          </a:xfrm>
        </p:spPr>
        <p:txBody>
          <a:bodyPr/>
          <a:lstStyle>
            <a:lvl1pPr algn="ctr">
              <a:buNone/>
              <a:defRPr sz="2800" b="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ím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10" name="Dia számának hely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353E7-A6E9-4BCE-B2C1-368553B5D25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Élőláb helye 10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141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églalap 21"/>
          <p:cNvSpPr/>
          <p:nvPr/>
        </p:nvSpPr>
        <p:spPr bwMode="auto">
          <a:xfrm>
            <a:off x="0" y="5935663"/>
            <a:ext cx="9906000" cy="925512"/>
          </a:xfrm>
          <a:prstGeom prst="rect">
            <a:avLst/>
          </a:prstGeom>
          <a:solidFill>
            <a:srgbClr val="41414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463" y="703263"/>
            <a:ext cx="9590087" cy="557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Mintaszöveg szerkesztése</a:t>
            </a:r>
          </a:p>
          <a:p>
            <a:pPr lvl="1"/>
            <a:r>
              <a:rPr lang="en-US" smtClean="0"/>
              <a:t>Második szint</a:t>
            </a:r>
          </a:p>
          <a:p>
            <a:pPr lvl="2"/>
            <a:r>
              <a:rPr lang="en-US" smtClean="0"/>
              <a:t>Harmadik szint</a:t>
            </a:r>
          </a:p>
          <a:p>
            <a:pPr lvl="3"/>
            <a:r>
              <a:rPr lang="en-US" smtClean="0"/>
              <a:t>Negyedik szint</a:t>
            </a:r>
          </a:p>
          <a:p>
            <a:pPr lvl="4"/>
            <a:r>
              <a:rPr lang="en-US" smtClean="0"/>
              <a:t>Ötödik szint</a:t>
            </a: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4463" y="100013"/>
            <a:ext cx="75596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Mintacím szerkesztése</a:t>
            </a:r>
          </a:p>
        </p:txBody>
      </p:sp>
      <p:sp>
        <p:nvSpPr>
          <p:cNvPr id="3077" name="doc id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19325" y="6480175"/>
            <a:ext cx="683895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 b="0" i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pg num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180513" y="6416675"/>
            <a:ext cx="53975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 i="0">
                <a:solidFill>
                  <a:srgbClr val="41414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8353E7-A6E9-4BCE-B2C1-368553B5D2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3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3213" y="6291263"/>
            <a:ext cx="1219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  <p:sldLayoutId id="2147484143" r:id="rId2"/>
    <p:sldLayoutId id="2147484145" r:id="rId3"/>
    <p:sldLayoutId id="2147484154" r:id="rId4"/>
    <p:sldLayoutId id="2147484155" r:id="rId5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71B000"/>
          </a:solidFill>
          <a:latin typeface="Calibri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71B00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71B00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71B00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71B000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1600" b="1">
          <a:solidFill>
            <a:srgbClr val="81BC00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1600" b="1">
          <a:solidFill>
            <a:srgbClr val="81BC00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1600" b="1">
          <a:solidFill>
            <a:srgbClr val="81BC00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1600" b="1">
          <a:solidFill>
            <a:srgbClr val="81BC00"/>
          </a:solidFill>
          <a:latin typeface="Tahoma" pitchFamily="34" charset="0"/>
        </a:defRPr>
      </a:lvl9pPr>
    </p:titleStyle>
    <p:bodyStyle>
      <a:lvl1pPr marL="268288" indent="-268288" algn="l" rtl="0" eaLnBrk="0" fontAlgn="base" hangingPunct="0">
        <a:spcBef>
          <a:spcPts val="600"/>
        </a:spcBef>
        <a:spcAft>
          <a:spcPts val="300"/>
        </a:spcAft>
        <a:buSzPct val="140000"/>
        <a:buFont typeface="Tahoma" pitchFamily="34" charset="0"/>
        <a:buChar char="▪"/>
        <a:defRPr lang="en-US" sz="2000" dirty="0">
          <a:solidFill>
            <a:srgbClr val="414141"/>
          </a:solidFill>
          <a:latin typeface="Calibri" pitchFamily="34" charset="0"/>
          <a:ea typeface="+mn-ea"/>
          <a:cs typeface="+mn-cs"/>
        </a:defRPr>
      </a:lvl1pPr>
      <a:lvl2pPr marL="534988" indent="-266700" algn="l" rtl="0" eaLnBrk="0" fontAlgn="base" hangingPunct="0">
        <a:spcBef>
          <a:spcPts val="600"/>
        </a:spcBef>
        <a:spcAft>
          <a:spcPts val="300"/>
        </a:spcAft>
        <a:buFont typeface="Tahoma" pitchFamily="34" charset="0"/>
        <a:buChar char="–"/>
        <a:defRPr lang="en-US" sz="2000" dirty="0">
          <a:solidFill>
            <a:srgbClr val="414141"/>
          </a:solidFill>
          <a:latin typeface="Calibri" pitchFamily="34" charset="0"/>
          <a:ea typeface="+mn-ea"/>
          <a:cs typeface="+mn-cs"/>
        </a:defRPr>
      </a:lvl2pPr>
      <a:lvl3pPr marL="803275" indent="-268288" algn="l" rtl="0" eaLnBrk="0" fontAlgn="base" hangingPunct="0">
        <a:spcBef>
          <a:spcPts val="600"/>
        </a:spcBef>
        <a:spcAft>
          <a:spcPts val="300"/>
        </a:spcAft>
        <a:buFont typeface="Tahoma" pitchFamily="34" charset="0"/>
        <a:buChar char="»"/>
        <a:defRPr lang="en-US" sz="2400" dirty="0">
          <a:solidFill>
            <a:srgbClr val="414141"/>
          </a:solidFill>
          <a:latin typeface="Calibri" pitchFamily="34" charset="0"/>
          <a:ea typeface="+mn-ea"/>
          <a:cs typeface="+mn-cs"/>
        </a:defRPr>
      </a:lvl3pPr>
      <a:lvl4pPr marL="1081088" indent="-277813" algn="l" rtl="0" eaLnBrk="0" fontAlgn="base" hangingPunct="0">
        <a:spcBef>
          <a:spcPts val="600"/>
        </a:spcBef>
        <a:spcAft>
          <a:spcPts val="300"/>
        </a:spcAft>
        <a:buFont typeface="Wingdings" pitchFamily="2" charset="2"/>
        <a:buChar char="Ø"/>
        <a:defRPr lang="en-US" sz="1600" dirty="0">
          <a:solidFill>
            <a:srgbClr val="414141"/>
          </a:solidFill>
          <a:latin typeface="Calibri" pitchFamily="34" charset="0"/>
          <a:ea typeface="+mn-ea"/>
          <a:cs typeface="+mn-cs"/>
        </a:defRPr>
      </a:lvl4pPr>
      <a:lvl5pPr marL="1349375" indent="-268288" algn="l" rtl="0" eaLnBrk="0" fontAlgn="base" hangingPunct="0">
        <a:spcBef>
          <a:spcPts val="600"/>
        </a:spcBef>
        <a:spcAft>
          <a:spcPts val="300"/>
        </a:spcAft>
        <a:buFont typeface="Arial" charset="0"/>
        <a:buChar char="•"/>
        <a:defRPr lang="en-US" sz="1600" dirty="0">
          <a:solidFill>
            <a:srgbClr val="414141"/>
          </a:solidFill>
          <a:latin typeface="Calibri" pitchFamily="34" charset="0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1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1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1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1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141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0629-7350-4116-80CC-EAB8944B5AD1}" type="datetimeFigureOut">
              <a:rPr lang="hu-HU" smtClean="0"/>
              <a:pPr/>
              <a:t>2010.04.14.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8CFD5-FD24-43A1-AA6A-23476B40E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Street - Compressed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141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0629-7350-4116-80CC-EAB8944B5AD1}" type="datetimeFigureOut">
              <a:rPr lang="hu-HU" smtClean="0"/>
              <a:pPr/>
              <a:t>2010.04.14.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8CFD5-FD24-43A1-AA6A-23476B40E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Street - Compressed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141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0629-7350-4116-80CC-EAB8944B5AD1}" type="datetimeFigureOut">
              <a:rPr lang="hu-HU" smtClean="0"/>
              <a:pPr/>
              <a:t>2010.04.14.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8CFD5-FD24-43A1-AA6A-23476B40E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Street - Compressed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141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0629-7350-4116-80CC-EAB8944B5AD1}" type="datetimeFigureOut">
              <a:rPr lang="hu-HU" smtClean="0"/>
              <a:pPr/>
              <a:t>2010.04.14.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8CFD5-FD24-43A1-AA6A-23476B40E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Street - Compressed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141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en-US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en-US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0629-7350-4116-80CC-EAB8944B5AD1}" type="datetimeFigureOut">
              <a:rPr lang="hu-HU" smtClean="0"/>
              <a:pPr/>
              <a:t>2010.04.14.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8CFD5-FD24-43A1-AA6A-23476B40E8D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Street - Compressed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Street - Compressed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jpeg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>
            <a:lum bright="-66000"/>
          </a:blip>
          <a:srcRect/>
          <a:stretch>
            <a:fillRect/>
          </a:stretch>
        </p:blipFill>
        <p:spPr bwMode="auto">
          <a:xfrm>
            <a:off x="2" y="0"/>
            <a:ext cx="99059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Cím 2"/>
          <p:cNvSpPr>
            <a:spLocks noGrp="1"/>
          </p:cNvSpPr>
          <p:nvPr>
            <p:ph type="ctrTitle"/>
          </p:nvPr>
        </p:nvSpPr>
        <p:spPr>
          <a:xfrm>
            <a:off x="2695902" y="3026978"/>
            <a:ext cx="7210097" cy="2459627"/>
          </a:xfrm>
          <a:solidFill>
            <a:schemeClr val="bg1">
              <a:lumMod val="65000"/>
              <a:alpha val="59000"/>
            </a:schemeClr>
          </a:solidFill>
        </p:spPr>
        <p:txBody>
          <a:bodyPr/>
          <a:lstStyle/>
          <a:p>
            <a:pPr algn="l"/>
            <a:r>
              <a:rPr lang="hu-HU" sz="3200" dirty="0" err="1" smtClean="0"/>
              <a:t>Social</a:t>
            </a:r>
            <a:r>
              <a:rPr lang="hu-HU" sz="3200" dirty="0" smtClean="0"/>
              <a:t> </a:t>
            </a:r>
            <a:r>
              <a:rPr lang="hu-HU" sz="3200" dirty="0" err="1" smtClean="0"/>
              <a:t>media</a:t>
            </a:r>
            <a:r>
              <a:rPr lang="hu-HU" sz="3200" dirty="0" smtClean="0"/>
              <a:t> és a könyvterjesztés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2000" b="0" dirty="0" smtClean="0"/>
              <a:t>Starcz Ákos</a:t>
            </a:r>
            <a:br>
              <a:rPr lang="hu-HU" sz="2000" b="0" dirty="0" smtClean="0"/>
            </a:br>
            <a:r>
              <a:rPr lang="hu-HU" sz="2000" b="0" dirty="0" smtClean="0"/>
              <a:t>elnök-vezérigazgató</a:t>
            </a:r>
            <a:br>
              <a:rPr lang="hu-HU" sz="2000" b="0" dirty="0" smtClean="0"/>
            </a:br>
            <a:r>
              <a:rPr lang="hu-HU" sz="2000" b="0" dirty="0" smtClean="0"/>
              <a:t>Bookline.hu </a:t>
            </a:r>
            <a:r>
              <a:rPr lang="hu-HU" sz="2000" b="0" dirty="0" smtClean="0"/>
              <a:t>Nyrt</a:t>
            </a:r>
            <a:br>
              <a:rPr lang="hu-HU" sz="2000" b="0" dirty="0" smtClean="0"/>
            </a:br>
            <a:r>
              <a:rPr lang="hu-HU" sz="2000" b="0" dirty="0" smtClean="0"/>
              <a:t>2010. </a:t>
            </a:r>
            <a:r>
              <a:rPr lang="hu-HU" sz="2000" b="0" smtClean="0"/>
              <a:t>április 15.</a:t>
            </a:r>
            <a:endParaRPr lang="en-US" sz="18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3173" y="996941"/>
            <a:ext cx="2783310" cy="4009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  <a:scene3d>
            <a:camera prst="perspectiveHeroicExtremeLeftFacing"/>
            <a:lightRig rig="threePt" dir="t"/>
          </a:scene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0104" y="1118966"/>
            <a:ext cx="3075771" cy="385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7" name="Tartalom helye 3" descr="P1020543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486519" y="1858733"/>
            <a:ext cx="3239428" cy="2429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  <a:softEdge rad="12700"/>
          </a:effec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9282" y="1824096"/>
            <a:ext cx="3490231" cy="253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  <a:reflection blurRad="6350" stA="52000" endA="300" endPos="35000" dir="5400000" sy="-100000" algn="bl" rotWithShape="0"/>
            <a:softEdge rad="12700"/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63242" y="2424015"/>
            <a:ext cx="4953918" cy="2576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</a:effectLst>
          <a:scene3d>
            <a:camera prst="perspectiveContrastingLeftFacing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5633" y="352269"/>
            <a:ext cx="7559675" cy="468312"/>
          </a:xfrm>
        </p:spPr>
        <p:txBody>
          <a:bodyPr/>
          <a:lstStyle/>
          <a:p>
            <a:r>
              <a:rPr lang="hu-HU" sz="3200" kern="1200" dirty="0" smtClean="0">
                <a:solidFill>
                  <a:schemeClr val="bg1"/>
                </a:solidFill>
                <a:ea typeface="+mn-ea"/>
                <a:cs typeface="Arial" charset="0"/>
              </a:rPr>
              <a:t>Új terminológiák a marketingben</a:t>
            </a:r>
          </a:p>
        </p:txBody>
      </p:sp>
      <p:sp>
        <p:nvSpPr>
          <p:cNvPr id="42" name="Lekerekített téglalap 41"/>
          <p:cNvSpPr/>
          <p:nvPr/>
        </p:nvSpPr>
        <p:spPr>
          <a:xfrm>
            <a:off x="1222323" y="1125851"/>
            <a:ext cx="2781457" cy="508580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900"/>
          </a:p>
        </p:txBody>
      </p:sp>
      <p:sp>
        <p:nvSpPr>
          <p:cNvPr id="43" name="Lekerekített téglalap 42"/>
          <p:cNvSpPr/>
          <p:nvPr/>
        </p:nvSpPr>
        <p:spPr>
          <a:xfrm>
            <a:off x="6785238" y="1125851"/>
            <a:ext cx="2631108" cy="5085807"/>
          </a:xfrm>
          <a:prstGeom prst="round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900"/>
          </a:p>
        </p:txBody>
      </p:sp>
      <p:sp>
        <p:nvSpPr>
          <p:cNvPr id="44" name="Szövegdoboz 43"/>
          <p:cNvSpPr txBox="1"/>
          <p:nvPr/>
        </p:nvSpPr>
        <p:spPr>
          <a:xfrm>
            <a:off x="1523022" y="1261473"/>
            <a:ext cx="2029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Bought</a:t>
            </a:r>
            <a:endParaRPr lang="hu-H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Szövegdoboz 44"/>
          <p:cNvSpPr txBox="1"/>
          <p:nvPr/>
        </p:nvSpPr>
        <p:spPr>
          <a:xfrm>
            <a:off x="7085936" y="1261473"/>
            <a:ext cx="2029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Earned</a:t>
            </a:r>
          </a:p>
        </p:txBody>
      </p:sp>
      <p:sp>
        <p:nvSpPr>
          <p:cNvPr id="46" name="Lekerekített téglalap 45"/>
          <p:cNvSpPr/>
          <p:nvPr/>
        </p:nvSpPr>
        <p:spPr>
          <a:xfrm>
            <a:off x="1372672" y="2210823"/>
            <a:ext cx="1127618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Banner &amp; rich média</a:t>
            </a:r>
            <a:endParaRPr lang="hu-HU" sz="900" dirty="0"/>
          </a:p>
        </p:txBody>
      </p:sp>
      <p:sp>
        <p:nvSpPr>
          <p:cNvPr id="47" name="Lekerekített téglalap 46"/>
          <p:cNvSpPr/>
          <p:nvPr/>
        </p:nvSpPr>
        <p:spPr>
          <a:xfrm>
            <a:off x="2650639" y="2210823"/>
            <a:ext cx="1127618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Szponzoráció</a:t>
            </a:r>
            <a:endParaRPr lang="hu-HU" sz="900" dirty="0"/>
          </a:p>
        </p:txBody>
      </p:sp>
      <p:sp>
        <p:nvSpPr>
          <p:cNvPr id="48" name="Lekerekített téglalap 47"/>
          <p:cNvSpPr/>
          <p:nvPr/>
        </p:nvSpPr>
        <p:spPr>
          <a:xfrm>
            <a:off x="1372673" y="2753309"/>
            <a:ext cx="2405584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Fizetett keresők</a:t>
            </a:r>
            <a:endParaRPr lang="hu-HU" sz="900" dirty="0"/>
          </a:p>
        </p:txBody>
      </p:sp>
      <p:sp>
        <p:nvSpPr>
          <p:cNvPr id="49" name="Lekerekített téglalap 48"/>
          <p:cNvSpPr/>
          <p:nvPr/>
        </p:nvSpPr>
        <p:spPr>
          <a:xfrm>
            <a:off x="1372672" y="3431417"/>
            <a:ext cx="1127618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SMS</a:t>
            </a:r>
            <a:endParaRPr lang="hu-HU" sz="900" dirty="0"/>
          </a:p>
        </p:txBody>
      </p:sp>
      <p:sp>
        <p:nvSpPr>
          <p:cNvPr id="50" name="Lekerekített téglalap 49"/>
          <p:cNvSpPr/>
          <p:nvPr/>
        </p:nvSpPr>
        <p:spPr>
          <a:xfrm>
            <a:off x="1372672" y="4380767"/>
            <a:ext cx="1127618" cy="474675"/>
          </a:xfrm>
          <a:prstGeom prst="roundRect">
            <a:avLst/>
          </a:prstGeom>
          <a:solidFill>
            <a:srgbClr val="00B0F0"/>
          </a:solidFill>
          <a:ln>
            <a:solidFill>
              <a:srgbClr val="00A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Nyomtatott</a:t>
            </a:r>
            <a:endParaRPr lang="hu-HU" sz="900" dirty="0"/>
          </a:p>
        </p:txBody>
      </p:sp>
      <p:sp>
        <p:nvSpPr>
          <p:cNvPr id="51" name="Lekerekített téglalap 50"/>
          <p:cNvSpPr/>
          <p:nvPr/>
        </p:nvSpPr>
        <p:spPr>
          <a:xfrm>
            <a:off x="1372672" y="4991064"/>
            <a:ext cx="1127618" cy="4746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TV</a:t>
            </a:r>
            <a:endParaRPr lang="hu-HU" sz="900" dirty="0"/>
          </a:p>
        </p:txBody>
      </p:sp>
      <p:sp>
        <p:nvSpPr>
          <p:cNvPr id="52" name="Lekerekített téglalap 51"/>
          <p:cNvSpPr/>
          <p:nvPr/>
        </p:nvSpPr>
        <p:spPr>
          <a:xfrm>
            <a:off x="1372673" y="5669172"/>
            <a:ext cx="2330410" cy="33905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/>
              <a:t>Médiatulajdonos</a:t>
            </a:r>
            <a:endParaRPr lang="hu-HU" sz="1100" dirty="0"/>
          </a:p>
        </p:txBody>
      </p:sp>
      <p:sp>
        <p:nvSpPr>
          <p:cNvPr id="53" name="Lekerekített téglalap 52"/>
          <p:cNvSpPr/>
          <p:nvPr/>
        </p:nvSpPr>
        <p:spPr>
          <a:xfrm>
            <a:off x="2666405" y="3431417"/>
            <a:ext cx="1127618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Mobil média</a:t>
            </a:r>
            <a:endParaRPr lang="hu-HU" sz="900" dirty="0"/>
          </a:p>
        </p:txBody>
      </p:sp>
      <p:sp>
        <p:nvSpPr>
          <p:cNvPr id="54" name="Lekerekített téglalap 53"/>
          <p:cNvSpPr/>
          <p:nvPr/>
        </p:nvSpPr>
        <p:spPr>
          <a:xfrm>
            <a:off x="2650639" y="4380767"/>
            <a:ext cx="1127618" cy="4746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err="1" smtClean="0"/>
              <a:t>Közterü-</a:t>
            </a:r>
            <a:endParaRPr lang="hu-HU" sz="900" dirty="0" smtClean="0"/>
          </a:p>
          <a:p>
            <a:pPr algn="ctr"/>
            <a:r>
              <a:rPr lang="hu-HU" sz="900" dirty="0" smtClean="0"/>
              <a:t>let</a:t>
            </a:r>
            <a:endParaRPr lang="hu-HU" sz="900" dirty="0"/>
          </a:p>
        </p:txBody>
      </p:sp>
      <p:sp>
        <p:nvSpPr>
          <p:cNvPr id="55" name="Lekerekített téglalap 54"/>
          <p:cNvSpPr/>
          <p:nvPr/>
        </p:nvSpPr>
        <p:spPr>
          <a:xfrm>
            <a:off x="2650639" y="4991064"/>
            <a:ext cx="1127618" cy="4746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Rádió</a:t>
            </a:r>
            <a:endParaRPr lang="hu-HU" sz="900" dirty="0"/>
          </a:p>
        </p:txBody>
      </p:sp>
      <p:sp>
        <p:nvSpPr>
          <p:cNvPr id="56" name="Lekerekített téglalap 55"/>
          <p:cNvSpPr/>
          <p:nvPr/>
        </p:nvSpPr>
        <p:spPr>
          <a:xfrm>
            <a:off x="1372673" y="1871769"/>
            <a:ext cx="2330410" cy="271243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/>
              <a:t>Médiatulajdonos</a:t>
            </a:r>
            <a:endParaRPr lang="hu-HU" sz="1100" dirty="0"/>
          </a:p>
        </p:txBody>
      </p:sp>
      <p:sp>
        <p:nvSpPr>
          <p:cNvPr id="57" name="Lekerekített téglalap 56"/>
          <p:cNvSpPr/>
          <p:nvPr/>
        </p:nvSpPr>
        <p:spPr>
          <a:xfrm>
            <a:off x="4003781" y="1125851"/>
            <a:ext cx="2781457" cy="508580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900"/>
          </a:p>
        </p:txBody>
      </p:sp>
      <p:sp>
        <p:nvSpPr>
          <p:cNvPr id="58" name="Lekerekített téglalap 57"/>
          <p:cNvSpPr/>
          <p:nvPr/>
        </p:nvSpPr>
        <p:spPr>
          <a:xfrm>
            <a:off x="4154130" y="1871769"/>
            <a:ext cx="2330410" cy="271243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/>
              <a:t>Médiatulajdonos</a:t>
            </a:r>
            <a:endParaRPr lang="hu-HU" sz="1100" dirty="0"/>
          </a:p>
        </p:txBody>
      </p:sp>
      <p:sp>
        <p:nvSpPr>
          <p:cNvPr id="59" name="Lekerekített téglalap 58"/>
          <p:cNvSpPr/>
          <p:nvPr/>
        </p:nvSpPr>
        <p:spPr>
          <a:xfrm>
            <a:off x="4154128" y="2210823"/>
            <a:ext cx="1192243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Közösségi oldalak</a:t>
            </a:r>
            <a:endParaRPr lang="hu-HU" sz="900" dirty="0"/>
          </a:p>
        </p:txBody>
      </p:sp>
      <p:sp>
        <p:nvSpPr>
          <p:cNvPr id="60" name="Lekerekített téglalap 59"/>
          <p:cNvSpPr/>
          <p:nvPr/>
        </p:nvSpPr>
        <p:spPr>
          <a:xfrm>
            <a:off x="5432096" y="2210823"/>
            <a:ext cx="1127618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Honlap</a:t>
            </a:r>
            <a:endParaRPr lang="hu-HU" sz="900" dirty="0"/>
          </a:p>
        </p:txBody>
      </p:sp>
      <p:sp>
        <p:nvSpPr>
          <p:cNvPr id="61" name="Lekerekített téglalap 60"/>
          <p:cNvSpPr/>
          <p:nvPr/>
        </p:nvSpPr>
        <p:spPr>
          <a:xfrm>
            <a:off x="4154129" y="2821120"/>
            <a:ext cx="1127618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CRM</a:t>
            </a:r>
            <a:endParaRPr lang="hu-HU" sz="900" dirty="0"/>
          </a:p>
        </p:txBody>
      </p:sp>
      <p:sp>
        <p:nvSpPr>
          <p:cNvPr id="62" name="Lekerekített téglalap 61"/>
          <p:cNvSpPr/>
          <p:nvPr/>
        </p:nvSpPr>
        <p:spPr>
          <a:xfrm>
            <a:off x="5432096" y="2821120"/>
            <a:ext cx="2555934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SEO</a:t>
            </a:r>
            <a:endParaRPr lang="hu-HU" sz="900" dirty="0"/>
          </a:p>
        </p:txBody>
      </p:sp>
      <p:sp>
        <p:nvSpPr>
          <p:cNvPr id="63" name="Lekerekített téglalap 62"/>
          <p:cNvSpPr/>
          <p:nvPr/>
        </p:nvSpPr>
        <p:spPr>
          <a:xfrm>
            <a:off x="4154129" y="3431417"/>
            <a:ext cx="2480760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Mobil alkalmazások</a:t>
            </a:r>
            <a:endParaRPr lang="hu-HU" sz="900" dirty="0"/>
          </a:p>
        </p:txBody>
      </p:sp>
      <p:sp>
        <p:nvSpPr>
          <p:cNvPr id="64" name="Lekerekített téglalap 63"/>
          <p:cNvSpPr/>
          <p:nvPr/>
        </p:nvSpPr>
        <p:spPr>
          <a:xfrm>
            <a:off x="4154130" y="4380767"/>
            <a:ext cx="2405584" cy="4746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Csomagolás</a:t>
            </a:r>
            <a:endParaRPr lang="hu-HU" sz="900" dirty="0"/>
          </a:p>
        </p:txBody>
      </p:sp>
      <p:sp>
        <p:nvSpPr>
          <p:cNvPr id="65" name="Lekerekített téglalap 64"/>
          <p:cNvSpPr/>
          <p:nvPr/>
        </p:nvSpPr>
        <p:spPr>
          <a:xfrm>
            <a:off x="4154129" y="4991064"/>
            <a:ext cx="1127618" cy="4746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Promóciók</a:t>
            </a:r>
            <a:endParaRPr lang="hu-HU" sz="900" dirty="0"/>
          </a:p>
        </p:txBody>
      </p:sp>
      <p:sp>
        <p:nvSpPr>
          <p:cNvPr id="66" name="Lekerekített téglalap 65"/>
          <p:cNvSpPr/>
          <p:nvPr/>
        </p:nvSpPr>
        <p:spPr>
          <a:xfrm>
            <a:off x="5432096" y="4991064"/>
            <a:ext cx="1127618" cy="4746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Rendezvények</a:t>
            </a:r>
            <a:endParaRPr lang="hu-HU" sz="900" dirty="0"/>
          </a:p>
        </p:txBody>
      </p:sp>
      <p:sp>
        <p:nvSpPr>
          <p:cNvPr id="67" name="Lekerekített téglalap 66"/>
          <p:cNvSpPr/>
          <p:nvPr/>
        </p:nvSpPr>
        <p:spPr>
          <a:xfrm>
            <a:off x="4154129" y="5669172"/>
            <a:ext cx="2480760" cy="33905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/>
              <a:t>Rendezvények és kereskedelem</a:t>
            </a:r>
            <a:endParaRPr lang="hu-HU" sz="1100" dirty="0"/>
          </a:p>
        </p:txBody>
      </p:sp>
      <p:sp>
        <p:nvSpPr>
          <p:cNvPr id="68" name="Lekerekített téglalap 67"/>
          <p:cNvSpPr/>
          <p:nvPr/>
        </p:nvSpPr>
        <p:spPr>
          <a:xfrm>
            <a:off x="6935587" y="2210823"/>
            <a:ext cx="2330410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Közösségi hálózatok és blog</a:t>
            </a:r>
            <a:endParaRPr lang="hu-HU" sz="900" dirty="0"/>
          </a:p>
        </p:txBody>
      </p:sp>
      <p:sp>
        <p:nvSpPr>
          <p:cNvPr id="69" name="Lekerekített téglalap 68"/>
          <p:cNvSpPr/>
          <p:nvPr/>
        </p:nvSpPr>
        <p:spPr>
          <a:xfrm>
            <a:off x="6935587" y="1871769"/>
            <a:ext cx="2330410" cy="271243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/>
              <a:t>Social media</a:t>
            </a:r>
            <a:endParaRPr lang="hu-HU" sz="1100" dirty="0"/>
          </a:p>
        </p:txBody>
      </p:sp>
      <p:sp>
        <p:nvSpPr>
          <p:cNvPr id="70" name="Lekerekített téglalap 69"/>
          <p:cNvSpPr/>
          <p:nvPr/>
        </p:nvSpPr>
        <p:spPr>
          <a:xfrm>
            <a:off x="8138379" y="2821120"/>
            <a:ext cx="1127618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CRM</a:t>
            </a:r>
            <a:endParaRPr lang="hu-HU" sz="900" dirty="0"/>
          </a:p>
        </p:txBody>
      </p:sp>
      <p:sp>
        <p:nvSpPr>
          <p:cNvPr id="71" name="Lekerekített téglalap 70"/>
          <p:cNvSpPr/>
          <p:nvPr/>
        </p:nvSpPr>
        <p:spPr>
          <a:xfrm>
            <a:off x="6935587" y="3431417"/>
            <a:ext cx="2330410" cy="474675"/>
          </a:xfrm>
          <a:prstGeom prst="round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Vírus tevékenység</a:t>
            </a:r>
            <a:endParaRPr lang="hu-HU" sz="900" dirty="0"/>
          </a:p>
        </p:txBody>
      </p:sp>
      <p:sp>
        <p:nvSpPr>
          <p:cNvPr id="72" name="Lekerekített téglalap 71"/>
          <p:cNvSpPr/>
          <p:nvPr/>
        </p:nvSpPr>
        <p:spPr>
          <a:xfrm>
            <a:off x="6935587" y="4380767"/>
            <a:ext cx="2405584" cy="4746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Szóbeszéd</a:t>
            </a:r>
            <a:endParaRPr lang="hu-HU" sz="900" dirty="0"/>
          </a:p>
        </p:txBody>
      </p:sp>
      <p:sp>
        <p:nvSpPr>
          <p:cNvPr id="73" name="Lekerekített téglalap 72"/>
          <p:cNvSpPr/>
          <p:nvPr/>
        </p:nvSpPr>
        <p:spPr>
          <a:xfrm>
            <a:off x="6935587" y="4991064"/>
            <a:ext cx="2405584" cy="4746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900" dirty="0" smtClean="0"/>
              <a:t>Értékelés</a:t>
            </a:r>
            <a:endParaRPr lang="hu-HU" sz="900" dirty="0"/>
          </a:p>
        </p:txBody>
      </p:sp>
      <p:sp>
        <p:nvSpPr>
          <p:cNvPr id="74" name="Lekerekített téglalap 73"/>
          <p:cNvSpPr/>
          <p:nvPr/>
        </p:nvSpPr>
        <p:spPr>
          <a:xfrm>
            <a:off x="6860412" y="5669172"/>
            <a:ext cx="2480760" cy="33905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/>
              <a:t>PR</a:t>
            </a:r>
            <a:endParaRPr lang="hu-HU" sz="1100" dirty="0"/>
          </a:p>
        </p:txBody>
      </p:sp>
      <p:sp>
        <p:nvSpPr>
          <p:cNvPr id="75" name="Szövegdoboz 74"/>
          <p:cNvSpPr txBox="1"/>
          <p:nvPr/>
        </p:nvSpPr>
        <p:spPr>
          <a:xfrm>
            <a:off x="4304479" y="1261473"/>
            <a:ext cx="2029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Owned</a:t>
            </a:r>
          </a:p>
        </p:txBody>
      </p:sp>
      <p:sp>
        <p:nvSpPr>
          <p:cNvPr id="76" name="Lekerekített téglalap 75"/>
          <p:cNvSpPr/>
          <p:nvPr/>
        </p:nvSpPr>
        <p:spPr>
          <a:xfrm rot="16200000">
            <a:off x="397548" y="4837034"/>
            <a:ext cx="1424015" cy="375860"/>
          </a:xfrm>
          <a:prstGeom prst="roundRect">
            <a:avLst/>
          </a:prstGeom>
          <a:solidFill>
            <a:srgbClr val="FFFF99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>
                <a:solidFill>
                  <a:schemeClr val="tx1"/>
                </a:solidFill>
              </a:rPr>
              <a:t>FIZIKAI</a:t>
            </a:r>
            <a:endParaRPr lang="hu-HU" sz="1100" dirty="0">
              <a:solidFill>
                <a:schemeClr val="tx1"/>
              </a:solidFill>
            </a:endParaRPr>
          </a:p>
        </p:txBody>
      </p:sp>
      <p:sp>
        <p:nvSpPr>
          <p:cNvPr id="77" name="Lekerekített téglalap 76"/>
          <p:cNvSpPr/>
          <p:nvPr/>
        </p:nvSpPr>
        <p:spPr>
          <a:xfrm rot="16200000">
            <a:off x="397548" y="2802712"/>
            <a:ext cx="1424015" cy="375860"/>
          </a:xfrm>
          <a:prstGeom prst="roundRect">
            <a:avLst/>
          </a:prstGeom>
          <a:solidFill>
            <a:srgbClr val="FFFF99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100" dirty="0" smtClean="0">
                <a:solidFill>
                  <a:schemeClr val="tx1"/>
                </a:solidFill>
              </a:rPr>
              <a:t>DIGITÁLIS</a:t>
            </a:r>
            <a:endParaRPr lang="hu-HU" sz="11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440" y="0"/>
            <a:ext cx="99974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ím 2"/>
          <p:cNvSpPr txBox="1">
            <a:spLocks/>
          </p:cNvSpPr>
          <p:nvPr/>
        </p:nvSpPr>
        <p:spPr bwMode="auto">
          <a:xfrm>
            <a:off x="4435523" y="3261809"/>
            <a:ext cx="5470477" cy="1446663"/>
          </a:xfrm>
          <a:prstGeom prst="rect">
            <a:avLst/>
          </a:prstGeom>
          <a:solidFill>
            <a:srgbClr val="C00000">
              <a:alpha val="76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Owned</a:t>
            </a: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</a:t>
            </a:r>
            <a:r>
              <a:rPr kumimoji="0" lang="hu-HU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media</a:t>
            </a: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Diagram 20"/>
          <p:cNvGraphicFramePr/>
          <p:nvPr/>
        </p:nvGraphicFramePr>
        <p:xfrm>
          <a:off x="651163" y="546266"/>
          <a:ext cx="8692738" cy="5735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Lekerekített téglalap 18"/>
          <p:cNvSpPr/>
          <p:nvPr/>
        </p:nvSpPr>
        <p:spPr>
          <a:xfrm>
            <a:off x="1815152" y="4462814"/>
            <a:ext cx="5691117" cy="1323833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Fizikai eszközök</a:t>
            </a:r>
            <a:endParaRPr lang="hu-H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Lekerekített téglalap 14"/>
          <p:cNvSpPr/>
          <p:nvPr/>
        </p:nvSpPr>
        <p:spPr>
          <a:xfrm>
            <a:off x="1746913" y="1910687"/>
            <a:ext cx="5691117" cy="200622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Digitális eszközök</a:t>
            </a:r>
            <a:endParaRPr lang="hu-H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1615" y="343562"/>
            <a:ext cx="8420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err="1" smtClean="0">
                <a:solidFill>
                  <a:schemeClr val="bg1"/>
                </a:solidFill>
                <a:latin typeface="Calibri" pitchFamily="34" charset="0"/>
              </a:rPr>
              <a:t>Owned</a:t>
            </a:r>
            <a:r>
              <a:rPr lang="hu-HU" sz="3200" dirty="0" smtClean="0">
                <a:solidFill>
                  <a:schemeClr val="bg1"/>
                </a:solidFill>
                <a:latin typeface="Calibri" pitchFamily="34" charset="0"/>
              </a:rPr>
              <a:t> – saját média eszközök</a:t>
            </a:r>
          </a:p>
          <a:p>
            <a:r>
              <a:rPr lang="hu-HU" sz="2800" b="0" dirty="0" smtClean="0">
                <a:solidFill>
                  <a:srgbClr val="71B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13" name="Lekerekített téglalap 12"/>
          <p:cNvSpPr/>
          <p:nvPr/>
        </p:nvSpPr>
        <p:spPr>
          <a:xfrm>
            <a:off x="4003781" y="1125851"/>
            <a:ext cx="2781457" cy="508580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900"/>
          </a:p>
        </p:txBody>
      </p:sp>
      <p:sp>
        <p:nvSpPr>
          <p:cNvPr id="16" name="Lekerekített téglalap 15"/>
          <p:cNvSpPr/>
          <p:nvPr/>
        </p:nvSpPr>
        <p:spPr>
          <a:xfrm>
            <a:off x="4154128" y="2033399"/>
            <a:ext cx="1192243" cy="474675"/>
          </a:xfrm>
          <a:prstGeom prst="roundRect">
            <a:avLst/>
          </a:prstGeom>
          <a:solidFill>
            <a:srgbClr val="66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latin typeface="Calibri" pitchFamily="34" charset="0"/>
              </a:rPr>
              <a:t>Közösségi oldalak</a:t>
            </a:r>
            <a:endParaRPr lang="hu-HU" sz="1050" dirty="0">
              <a:latin typeface="Calibri" pitchFamily="34" charset="0"/>
            </a:endParaRPr>
          </a:p>
        </p:txBody>
      </p:sp>
      <p:sp>
        <p:nvSpPr>
          <p:cNvPr id="17" name="Lekerekített téglalap 16"/>
          <p:cNvSpPr/>
          <p:nvPr/>
        </p:nvSpPr>
        <p:spPr>
          <a:xfrm>
            <a:off x="5432096" y="2033399"/>
            <a:ext cx="1127618" cy="474675"/>
          </a:xfrm>
          <a:prstGeom prst="roundRect">
            <a:avLst/>
          </a:prstGeom>
          <a:solidFill>
            <a:srgbClr val="66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latin typeface="Calibri" pitchFamily="34" charset="0"/>
              </a:rPr>
              <a:t>Honlap</a:t>
            </a:r>
            <a:endParaRPr lang="hu-HU" sz="1050" dirty="0">
              <a:latin typeface="Calibri" pitchFamily="34" charset="0"/>
            </a:endParaRPr>
          </a:p>
        </p:txBody>
      </p:sp>
      <p:sp>
        <p:nvSpPr>
          <p:cNvPr id="18" name="Lekerekített téglalap 17"/>
          <p:cNvSpPr/>
          <p:nvPr/>
        </p:nvSpPr>
        <p:spPr>
          <a:xfrm>
            <a:off x="4154129" y="2643696"/>
            <a:ext cx="2410444" cy="474675"/>
          </a:xfrm>
          <a:prstGeom prst="roundRect">
            <a:avLst/>
          </a:prstGeom>
          <a:solidFill>
            <a:srgbClr val="66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latin typeface="Calibri" pitchFamily="34" charset="0"/>
              </a:rPr>
              <a:t>Lojalitás program</a:t>
            </a:r>
            <a:endParaRPr lang="hu-HU" sz="1050" dirty="0">
              <a:latin typeface="Calibri" pitchFamily="34" charset="0"/>
            </a:endParaRPr>
          </a:p>
        </p:txBody>
      </p:sp>
      <p:sp>
        <p:nvSpPr>
          <p:cNvPr id="20" name="Lekerekített téglalap 19"/>
          <p:cNvSpPr/>
          <p:nvPr/>
        </p:nvSpPr>
        <p:spPr>
          <a:xfrm>
            <a:off x="5437019" y="4585487"/>
            <a:ext cx="1113906" cy="47467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latin typeface="Calibri" pitchFamily="34" charset="0"/>
              </a:rPr>
              <a:t>Csomagolás</a:t>
            </a:r>
            <a:endParaRPr lang="hu-HU" sz="1050" dirty="0">
              <a:latin typeface="Calibri" pitchFamily="34" charset="0"/>
            </a:endParaRPr>
          </a:p>
        </p:txBody>
      </p:sp>
      <p:sp>
        <p:nvSpPr>
          <p:cNvPr id="21" name="Lekerekített téglalap 20"/>
          <p:cNvSpPr/>
          <p:nvPr/>
        </p:nvSpPr>
        <p:spPr>
          <a:xfrm>
            <a:off x="4154129" y="5195784"/>
            <a:ext cx="1127618" cy="47467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latin typeface="Calibri" pitchFamily="34" charset="0"/>
              </a:rPr>
              <a:t>Promóciók</a:t>
            </a:r>
            <a:endParaRPr lang="hu-HU" sz="1050" dirty="0">
              <a:latin typeface="Calibri" pitchFamily="34" charset="0"/>
            </a:endParaRPr>
          </a:p>
        </p:txBody>
      </p:sp>
      <p:sp>
        <p:nvSpPr>
          <p:cNvPr id="22" name="Lekerekített téglalap 21"/>
          <p:cNvSpPr/>
          <p:nvPr/>
        </p:nvSpPr>
        <p:spPr>
          <a:xfrm>
            <a:off x="5432096" y="5195784"/>
            <a:ext cx="1127618" cy="47467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latin typeface="Calibri" pitchFamily="34" charset="0"/>
              </a:rPr>
              <a:t>Rendezvények</a:t>
            </a:r>
            <a:endParaRPr lang="hu-HU" sz="1050" dirty="0">
              <a:latin typeface="Calibri" pitchFamily="34" charset="0"/>
            </a:endParaRPr>
          </a:p>
        </p:txBody>
      </p:sp>
      <p:sp>
        <p:nvSpPr>
          <p:cNvPr id="24" name="Szövegdoboz 23"/>
          <p:cNvSpPr txBox="1"/>
          <p:nvPr/>
        </p:nvSpPr>
        <p:spPr>
          <a:xfrm>
            <a:off x="4304479" y="1261473"/>
            <a:ext cx="2029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Owned</a:t>
            </a:r>
          </a:p>
        </p:txBody>
      </p:sp>
      <p:sp>
        <p:nvSpPr>
          <p:cNvPr id="25" name="Lekerekített téglalap 24"/>
          <p:cNvSpPr/>
          <p:nvPr/>
        </p:nvSpPr>
        <p:spPr>
          <a:xfrm>
            <a:off x="4154130" y="4585487"/>
            <a:ext cx="1113906" cy="47467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latin typeface="Calibri" pitchFamily="34" charset="0"/>
              </a:rPr>
              <a:t>Fizikai boltok, eszközök</a:t>
            </a:r>
            <a:endParaRPr lang="hu-HU" sz="1050" dirty="0">
              <a:latin typeface="Calibri" pitchFamily="34" charset="0"/>
            </a:endParaRPr>
          </a:p>
        </p:txBody>
      </p:sp>
      <p:sp>
        <p:nvSpPr>
          <p:cNvPr id="27" name="Lekerekített téglalap 26"/>
          <p:cNvSpPr/>
          <p:nvPr/>
        </p:nvSpPr>
        <p:spPr>
          <a:xfrm>
            <a:off x="4154129" y="3267629"/>
            <a:ext cx="2396796" cy="474675"/>
          </a:xfrm>
          <a:prstGeom prst="roundRect">
            <a:avLst/>
          </a:prstGeom>
          <a:solidFill>
            <a:srgbClr val="6699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050" dirty="0" smtClean="0">
                <a:latin typeface="Calibri" pitchFamily="34" charset="0"/>
              </a:rPr>
              <a:t>Saját gyártású médiumok</a:t>
            </a:r>
            <a:endParaRPr lang="hu-HU" sz="105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4" grpId="0"/>
      <p:bldP spid="25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doboz 10"/>
          <p:cNvSpPr txBox="1"/>
          <p:nvPr/>
        </p:nvSpPr>
        <p:spPr>
          <a:xfrm>
            <a:off x="288223" y="125193"/>
            <a:ext cx="84201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Calibri" pitchFamily="34" charset="0"/>
              </a:rPr>
              <a:t>Saját  fizikai eszközök 1)</a:t>
            </a:r>
          </a:p>
          <a:p>
            <a:r>
              <a:rPr lang="hu-HU" sz="2800" b="0" dirty="0" smtClean="0">
                <a:solidFill>
                  <a:srgbClr val="71B000"/>
                </a:solidFill>
                <a:latin typeface="Calibri" pitchFamily="34" charset="0"/>
              </a:rPr>
              <a:t> 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800" b="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hu-HU" sz="2600" b="0" dirty="0" smtClean="0">
                <a:solidFill>
                  <a:schemeClr val="bg1"/>
                </a:solidFill>
                <a:latin typeface="Calibri" pitchFamily="34" charset="0"/>
              </a:rPr>
              <a:t>bolthálózat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6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600" b="0" dirty="0" smtClean="0">
                <a:solidFill>
                  <a:schemeClr val="bg1"/>
                </a:solidFill>
                <a:latin typeface="Calibri" pitchFamily="34" charset="0"/>
              </a:rPr>
              <a:t> BOX hálózat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6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600" b="0" dirty="0" smtClean="0">
                <a:solidFill>
                  <a:schemeClr val="bg1"/>
                </a:solidFill>
                <a:latin typeface="Calibri" pitchFamily="34" charset="0"/>
              </a:rPr>
              <a:t> áruszállító gépkocsik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6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600" b="0" dirty="0" smtClean="0">
                <a:solidFill>
                  <a:schemeClr val="bg1"/>
                </a:solidFill>
                <a:latin typeface="Calibri" pitchFamily="34" charset="0"/>
              </a:rPr>
              <a:t> bolti kártya, bolti zacskó/táska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6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600" b="0" dirty="0" smtClean="0">
                <a:solidFill>
                  <a:schemeClr val="bg1"/>
                </a:solidFill>
                <a:latin typeface="Calibri" pitchFamily="34" charset="0"/>
              </a:rPr>
              <a:t> csomagolóanyagok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6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600" b="0" dirty="0" smtClean="0">
                <a:solidFill>
                  <a:schemeClr val="bg1"/>
                </a:solidFill>
                <a:latin typeface="Calibri" pitchFamily="34" charset="0"/>
              </a:rPr>
              <a:t> bolti munkaruha</a:t>
            </a:r>
          </a:p>
        </p:txBody>
      </p:sp>
      <p:pic>
        <p:nvPicPr>
          <p:cNvPr id="7" name="Picture 7" descr="\\office\shared\kepek\FotóKucsera\MúzeumBoltFotók\P1000887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0145" y="795338"/>
            <a:ext cx="2565071" cy="1950288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8" name="Kép 7" descr="kocsi_atlatszohatte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1277" y="2066309"/>
            <a:ext cx="3304723" cy="1381620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4" name="Picture 2" descr="\\office\shared\grafikus\!BL\akosnak\plakatok\boltikarty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8534" y="1496291"/>
            <a:ext cx="939042" cy="2632301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0" name="Kép 12" descr="szatyor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66919" y="3244500"/>
            <a:ext cx="1504950" cy="1955800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9" name="Kép 9" descr="\\office\shared\grafikus\!BL\booklinedesignfotok\DSCF3898.JPG"/>
          <p:cNvPicPr>
            <a:picLocks noChangeAspect="1" noChangeArrowheads="1"/>
          </p:cNvPicPr>
          <p:nvPr/>
        </p:nvPicPr>
        <p:blipFill>
          <a:blip r:embed="rId6" cstate="print"/>
          <a:srcRect l="5556" t="10345" r="7408" b="13792"/>
          <a:stretch>
            <a:fillRect/>
          </a:stretch>
        </p:blipFill>
        <p:spPr bwMode="auto">
          <a:xfrm>
            <a:off x="4289096" y="5035323"/>
            <a:ext cx="3357563" cy="1571625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2" name="Kép 15" descr="Kép8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94430" y="4255819"/>
            <a:ext cx="2262188" cy="2365375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doboz 10"/>
          <p:cNvSpPr txBox="1"/>
          <p:nvPr/>
        </p:nvSpPr>
        <p:spPr>
          <a:xfrm>
            <a:off x="288223" y="125193"/>
            <a:ext cx="84201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Calibri" pitchFamily="34" charset="0"/>
              </a:rPr>
              <a:t>Saját  fizikai eszközök 2)</a:t>
            </a:r>
          </a:p>
          <a:p>
            <a:r>
              <a:rPr lang="hu-HU" sz="2800" b="0" dirty="0" smtClean="0">
                <a:solidFill>
                  <a:srgbClr val="71B000"/>
                </a:solidFill>
                <a:latin typeface="Calibri" pitchFamily="34" charset="0"/>
              </a:rPr>
              <a:t> 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800" b="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hu-HU" sz="2600" b="0" dirty="0" smtClean="0">
                <a:solidFill>
                  <a:schemeClr val="bg1"/>
                </a:solidFill>
                <a:latin typeface="Calibri" pitchFamily="34" charset="0"/>
              </a:rPr>
              <a:t>fesztiválok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6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</a:pPr>
            <a:endParaRPr lang="hu-HU" sz="2600" b="0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  <p:grpSp>
        <p:nvGrpSpPr>
          <p:cNvPr id="13" name="Csoportba foglalás 12"/>
          <p:cNvGrpSpPr/>
          <p:nvPr/>
        </p:nvGrpSpPr>
        <p:grpSpPr>
          <a:xfrm>
            <a:off x="2183641" y="1405714"/>
            <a:ext cx="6283207" cy="5028593"/>
            <a:chOff x="1278577" y="967272"/>
            <a:chExt cx="6819776" cy="5658108"/>
          </a:xfrm>
        </p:grpSpPr>
        <p:pic>
          <p:nvPicPr>
            <p:cNvPr id="15" name="Picture 7" descr="\\office\shared\grafikus\fesztival\Efott\kicsi1060540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10216" y="967272"/>
              <a:ext cx="4803104" cy="3604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</p:spPr>
        </p:pic>
        <p:graphicFrame>
          <p:nvGraphicFramePr>
            <p:cNvPr id="16" name="Object 5"/>
            <p:cNvGraphicFramePr>
              <a:graphicFrameLocks noChangeAspect="1"/>
            </p:cNvGraphicFramePr>
            <p:nvPr/>
          </p:nvGraphicFramePr>
          <p:xfrm>
            <a:off x="6207641" y="2843955"/>
            <a:ext cx="1352550" cy="3781425"/>
          </p:xfrm>
          <a:graphic>
            <a:graphicData uri="http://schemas.openxmlformats.org/presentationml/2006/ole">
              <p:oleObj spid="_x0000_s31746" name="Acrobat Document" r:id="rId4" imgW="1197360" imgH="3330720" progId="AcroExch.Document.7">
                <p:embed/>
              </p:oleObj>
            </a:graphicData>
          </a:graphic>
        </p:graphicFrame>
        <p:graphicFrame>
          <p:nvGraphicFramePr>
            <p:cNvPr id="17" name="Object 6"/>
            <p:cNvGraphicFramePr>
              <a:graphicFrameLocks noChangeAspect="1"/>
            </p:cNvGraphicFramePr>
            <p:nvPr/>
          </p:nvGraphicFramePr>
          <p:xfrm>
            <a:off x="6745803" y="2167680"/>
            <a:ext cx="1352550" cy="3781425"/>
          </p:xfrm>
          <a:graphic>
            <a:graphicData uri="http://schemas.openxmlformats.org/presentationml/2006/ole">
              <p:oleObj spid="_x0000_s31747" name="Acrobat Document" r:id="rId5" imgW="1197360" imgH="3330720" progId="AcroExch.Document.7">
                <p:embed/>
              </p:oleObj>
            </a:graphicData>
          </a:graphic>
        </p:graphicFrame>
        <p:pic>
          <p:nvPicPr>
            <p:cNvPr id="18" name="Kép 17" descr="matrica_monster3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78577" y="3965121"/>
              <a:ext cx="1657350" cy="165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1928" y="652569"/>
            <a:ext cx="3246448" cy="400962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sp>
        <p:nvSpPr>
          <p:cNvPr id="5" name="Szövegdoboz 4"/>
          <p:cNvSpPr txBox="1"/>
          <p:nvPr/>
        </p:nvSpPr>
        <p:spPr>
          <a:xfrm>
            <a:off x="288223" y="125193"/>
            <a:ext cx="84201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Calibri" pitchFamily="34" charset="0"/>
              </a:rPr>
              <a:t>Saját digitális eszközök 1)</a:t>
            </a:r>
          </a:p>
          <a:p>
            <a:r>
              <a:rPr lang="hu-HU" sz="2800" b="0" dirty="0" smtClean="0">
                <a:solidFill>
                  <a:srgbClr val="F30E60"/>
                </a:solidFill>
                <a:latin typeface="Calibri" pitchFamily="34" charset="0"/>
              </a:rPr>
              <a:t> 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800" b="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hu-HU" sz="2800" b="0" dirty="0" err="1" smtClean="0">
                <a:solidFill>
                  <a:schemeClr val="bg1"/>
                </a:solidFill>
                <a:latin typeface="Calibri" pitchFamily="34" charset="0"/>
              </a:rPr>
              <a:t>bookline.hu</a:t>
            </a:r>
            <a:endParaRPr lang="hu-HU" sz="28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8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800" b="0" dirty="0" smtClean="0">
                <a:solidFill>
                  <a:schemeClr val="bg1"/>
                </a:solidFill>
                <a:latin typeface="Calibri" pitchFamily="34" charset="0"/>
              </a:rPr>
              <a:t> hírlevél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8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800" b="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hu-HU" sz="2800" b="0" dirty="0" err="1" smtClean="0">
                <a:solidFill>
                  <a:schemeClr val="bg1"/>
                </a:solidFill>
                <a:latin typeface="Calibri" pitchFamily="34" charset="0"/>
              </a:rPr>
              <a:t>loyalty</a:t>
            </a:r>
            <a:r>
              <a:rPr lang="hu-HU" sz="2800" b="0" dirty="0" smtClean="0">
                <a:solidFill>
                  <a:schemeClr val="bg1"/>
                </a:solidFill>
                <a:latin typeface="Calibri" pitchFamily="34" charset="0"/>
              </a:rPr>
              <a:t> program</a:t>
            </a:r>
          </a:p>
          <a:p>
            <a:pPr>
              <a:buFontTx/>
              <a:buChar char="-"/>
            </a:pPr>
            <a:endParaRPr lang="hu-HU" sz="2800" b="0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8260" y="1258780"/>
            <a:ext cx="2624447" cy="400384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pic>
        <p:nvPicPr>
          <p:cNvPr id="10" name="Picture 2" descr="\\office\shared\grafikus\szornyes_tervek\nevnap\nevnap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02759" y="3412011"/>
            <a:ext cx="4285280" cy="211493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pic>
        <p:nvPicPr>
          <p:cNvPr id="8" name="Picture 4" descr="\\office\shared\grafikus\bolt\szorolap\line_flyer_final_final_final_final_final_final_final_final_final_fi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9662" y="2526254"/>
            <a:ext cx="1161590" cy="336337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  <p:pic>
        <p:nvPicPr>
          <p:cNvPr id="6" name="Kép 5" descr="Kép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51742" y="3930025"/>
            <a:ext cx="2423565" cy="201909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perspectiveContrastingLeftFacing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/>
          <p:cNvSpPr txBox="1"/>
          <p:nvPr/>
        </p:nvSpPr>
        <p:spPr>
          <a:xfrm>
            <a:off x="288223" y="125193"/>
            <a:ext cx="8420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Calibri" pitchFamily="34" charset="0"/>
              </a:rPr>
              <a:t>Saját digitális eszközök 2)</a:t>
            </a:r>
          </a:p>
          <a:p>
            <a:r>
              <a:rPr lang="hu-HU" sz="2800" b="0" dirty="0" smtClean="0">
                <a:solidFill>
                  <a:srgbClr val="F30E60"/>
                </a:solidFill>
                <a:latin typeface="Calibri" pitchFamily="34" charset="0"/>
              </a:rPr>
              <a:t> </a:t>
            </a: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r>
              <a:rPr lang="hu-HU" sz="2800" b="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hu-HU" sz="2800" b="0" dirty="0" err="1" smtClean="0">
                <a:solidFill>
                  <a:schemeClr val="bg1"/>
                </a:solidFill>
                <a:latin typeface="Calibri" pitchFamily="34" charset="0"/>
              </a:rPr>
              <a:t>webshopok</a:t>
            </a:r>
            <a:endParaRPr lang="hu-HU" sz="28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800" b="0" dirty="0" smtClean="0">
              <a:solidFill>
                <a:schemeClr val="bg1"/>
              </a:solidFill>
              <a:latin typeface="Calibri" pitchFamily="34" charset="0"/>
            </a:endParaRPr>
          </a:p>
          <a:p>
            <a:pPr>
              <a:buClr>
                <a:srgbClr val="F30E60"/>
              </a:buClr>
              <a:buFont typeface="Wingdings" pitchFamily="2" charset="2"/>
              <a:buChar char="§"/>
            </a:pPr>
            <a:endParaRPr lang="hu-HU" sz="2800" b="0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1" name="Kép 10" descr="tv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915" y="1471669"/>
            <a:ext cx="4132867" cy="30639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  <p:pic>
        <p:nvPicPr>
          <p:cNvPr id="12" name="Kép 11" descr="ulpiu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46705" y="1850621"/>
            <a:ext cx="4206929" cy="30660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  <p:pic>
        <p:nvPicPr>
          <p:cNvPr id="13" name="Kép 12" descr="dougl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6097" y="2649234"/>
            <a:ext cx="4139828" cy="307101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04515" y="2873242"/>
            <a:ext cx="3962115" cy="312494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doboz 8"/>
          <p:cNvSpPr txBox="1"/>
          <p:nvPr/>
        </p:nvSpPr>
        <p:spPr>
          <a:xfrm>
            <a:off x="1615" y="329913"/>
            <a:ext cx="842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Calibri" pitchFamily="34" charset="0"/>
              </a:rPr>
              <a:t>Saját gyártású külső médiumok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3852" y="1080655"/>
            <a:ext cx="2743815" cy="5468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9537" y="1050877"/>
            <a:ext cx="6173461" cy="5025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lum bright="40000" contrast="-25000"/>
          </a:blip>
          <a:srcRect/>
          <a:stretch>
            <a:fillRect/>
          </a:stretch>
        </p:blipFill>
        <p:spPr bwMode="auto">
          <a:xfrm>
            <a:off x="0" y="-36088"/>
            <a:ext cx="9905999" cy="689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Cím 2"/>
          <p:cNvSpPr txBox="1">
            <a:spLocks/>
          </p:cNvSpPr>
          <p:nvPr/>
        </p:nvSpPr>
        <p:spPr bwMode="auto">
          <a:xfrm>
            <a:off x="2879682" y="1569478"/>
            <a:ext cx="7026322" cy="1446663"/>
          </a:xfrm>
          <a:prstGeom prst="rect">
            <a:avLst/>
          </a:prstGeom>
          <a:solidFill>
            <a:schemeClr val="accent2">
              <a:lumMod val="75000"/>
              <a:alpha val="82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sz="24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Közösségi média</a:t>
            </a:r>
            <a:r>
              <a:rPr kumimoji="0" lang="hu-HU" sz="32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szerepe a saját médiumok között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7606" y="495471"/>
            <a:ext cx="6374003" cy="5413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9492" y="585269"/>
            <a:ext cx="6987654" cy="5388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4" name="Picture 4" descr="C:\Documents and Settings\Lejlus\Asztal\Kép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2957" y="723331"/>
            <a:ext cx="7601910" cy="4537881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65863" y="566381"/>
            <a:ext cx="4153302" cy="5503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9" name="Picture 2" descr="C:\Documents and Settings\Lejlus\Dokumentumok\Képek\journal_main_v0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36498" y="545910"/>
            <a:ext cx="3777951" cy="5495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Szövegdoboz 10"/>
          <p:cNvSpPr txBox="1"/>
          <p:nvPr/>
        </p:nvSpPr>
        <p:spPr>
          <a:xfrm>
            <a:off x="1705970" y="1801505"/>
            <a:ext cx="61824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8800" dirty="0" smtClean="0">
                <a:solidFill>
                  <a:schemeClr val="bg1"/>
                </a:solidFill>
                <a:latin typeface="Calibri" pitchFamily="34" charset="0"/>
              </a:rPr>
              <a:t>Mire jó mindez?</a:t>
            </a:r>
            <a:endParaRPr lang="en-US" sz="8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00034" y="333891"/>
            <a:ext cx="9012456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5600" marR="0" lvl="0" indent="-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r>
              <a:rPr kumimoji="0" lang="hu-H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segít a márkaépítésben</a:t>
            </a:r>
          </a:p>
          <a:p>
            <a:pPr marL="355600" marR="0" lvl="0" indent="-355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355600" marR="0" lvl="0" indent="-3556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r>
              <a:rPr kumimoji="0" lang="hu-H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kommunikálhatunk a vásárlókkal, új közvetlen</a:t>
            </a:r>
            <a:r>
              <a:rPr kumimoji="0" lang="hu-HU" sz="2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csatorna a vásárlókhoz</a:t>
            </a: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</a:endParaRPr>
          </a:p>
          <a:p>
            <a:pPr marL="355600" lvl="0" indent="-355600" eaLnBrk="0" hangingPunct="0">
              <a:buClr>
                <a:srgbClr val="F30E60"/>
              </a:buClr>
              <a:buFont typeface="Wingdings" pitchFamily="2" charset="2"/>
              <a:buChar char="§"/>
            </a:pP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355600" lvl="0" indent="-355600" eaLnBrk="0" hangingPunct="0">
              <a:buClr>
                <a:srgbClr val="F30E60"/>
              </a:buClr>
              <a:buFont typeface="Wingdings" pitchFamily="2" charset="2"/>
              <a:buChar char="§"/>
            </a:pPr>
            <a:r>
              <a:rPr kumimoji="0" lang="hu-H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pontos </a:t>
            </a:r>
            <a:r>
              <a:rPr lang="hu-HU" sz="2400" b="0" dirty="0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célozhatóságot biztosít, személyre szabott hirdetéseket helyezhetünk el</a:t>
            </a: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</a:endParaRP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355600" marR="0" lvl="0" indent="-3556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r>
              <a:rPr kumimoji="0" lang="hu-H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új vásárlókat gyűjthetünk (</a:t>
            </a:r>
            <a:r>
              <a:rPr kumimoji="0" lang="hu-HU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MgM</a:t>
            </a:r>
            <a:r>
              <a:rPr kumimoji="0" lang="hu-H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</a:endParaRP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r>
              <a:rPr kumimoji="0" lang="hu-H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bárki számára elérhető saját média felület, alacsony költségű</a:t>
            </a: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</a:endParaRP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355600" marR="0" lvl="0" indent="-3556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r>
              <a:rPr kumimoji="0" lang="hu-H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utólagos korrekció egyszerű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endParaRPr lang="hu-HU" sz="2400" b="0" dirty="0" smtClean="0">
              <a:solidFill>
                <a:schemeClr val="bg1"/>
              </a:solidFill>
              <a:latin typeface="Calibri" pitchFamily="34" charset="0"/>
              <a:cs typeface="Times New Roman" pitchFamily="18" charset="0"/>
            </a:endParaRP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30E60"/>
              </a:buClr>
              <a:buSzTx/>
              <a:buFont typeface="Wingdings" pitchFamily="2" charset="2"/>
              <a:buChar char="§"/>
              <a:tabLst/>
            </a:pPr>
            <a:r>
              <a:rPr lang="hu-HU" sz="2400" b="0" dirty="0" smtClean="0">
                <a:solidFill>
                  <a:schemeClr val="bg1"/>
                </a:solidFill>
                <a:latin typeface="Calibri" pitchFamily="34" charset="0"/>
                <a:cs typeface="Times New Roman" pitchFamily="18" charset="0"/>
              </a:rPr>
              <a:t>vásárlók befolyásolása a véleményvezéreken keresztül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Calibri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lum bright="-53000"/>
          </a:blip>
          <a:srcRect/>
          <a:stretch>
            <a:fillRect/>
          </a:stretch>
        </p:blipFill>
        <p:spPr bwMode="auto">
          <a:xfrm>
            <a:off x="1" y="0"/>
            <a:ext cx="9905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1705970" y="1801505"/>
            <a:ext cx="61824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8800" dirty="0" smtClean="0">
                <a:solidFill>
                  <a:schemeClr val="bg1"/>
                </a:solidFill>
                <a:latin typeface="Calibri" pitchFamily="34" charset="0"/>
              </a:rPr>
              <a:t>Ez az új Szent Grál?</a:t>
            </a:r>
            <a:endParaRPr lang="en-US" sz="8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fireinflorida.ifas.ufl.edu/Photos/afte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3773" y="0"/>
            <a:ext cx="1009977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églalap 3"/>
          <p:cNvSpPr/>
          <p:nvPr/>
        </p:nvSpPr>
        <p:spPr>
          <a:xfrm>
            <a:off x="-178375" y="4648200"/>
            <a:ext cx="7739235" cy="1200329"/>
          </a:xfrm>
          <a:prstGeom prst="rect">
            <a:avLst/>
          </a:prstGeom>
          <a:solidFill>
            <a:srgbClr val="414141">
              <a:alpha val="77000"/>
            </a:srgbClr>
          </a:solidFill>
        </p:spPr>
        <p:txBody>
          <a:bodyPr wrap="square">
            <a:spAutoFit/>
          </a:bodyPr>
          <a:lstStyle/>
          <a:p>
            <a:pPr algn="r"/>
            <a:r>
              <a:rPr lang="hu-HU" sz="4800" b="0" dirty="0" smtClean="0">
                <a:solidFill>
                  <a:schemeClr val="bg1"/>
                </a:solidFill>
                <a:latin typeface="Calibri" pitchFamily="34" charset="0"/>
              </a:rPr>
              <a:t>Köszönöm a figyelmet!</a:t>
            </a:r>
          </a:p>
          <a:p>
            <a:pPr algn="r"/>
            <a:r>
              <a:rPr lang="hu-HU" sz="2400" b="0" dirty="0" smtClean="0">
                <a:solidFill>
                  <a:schemeClr val="bg1"/>
                </a:solidFill>
                <a:latin typeface="Calibri" pitchFamily="34" charset="0"/>
              </a:rPr>
              <a:t>starcz.akos@bookline.hu</a:t>
            </a:r>
            <a:endParaRPr lang="en-US" sz="4800" b="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&gt;&lt;version val=&quot;15556&quot;/&gt;&lt;partner val=&quot;536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eweekdayFirstOfWeek val=&quot;2&quot;/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DecimalSymbol val=&quot;.&quot;&gt;.&lt;/m_chDecimalSymbol&gt;&lt;m_nGroupingDigits val=&quot;3&quot;/&gt;&lt;m_chGroupingSymbol val=&quot;,&quot;&gt;,&lt;/m_chGroupingSymbol&gt;&lt;/m_precDefault&gt;&lt;/CDefaultPrec&gt;&lt;/root&gt;"/>
  <p:tag name="THINKCELLUNDODONOTDELETE" val="1059"/>
</p:tagLst>
</file>

<file path=ppt/theme/theme1.xml><?xml version="1.0" encoding="utf-8"?>
<a:theme xmlns:a="http://schemas.openxmlformats.org/drawingml/2006/main" name="Egyéni tervezés">
  <a:themeElements>
    <a:clrScheme name="Egyéni tervezé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gyéni tervezé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gyéni tervezé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gyéni tervezé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gyéni tervezé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Egyéni tervez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Egyéni tervez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Egyéni tervez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Egyéni tervez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Egyéni tervez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39017</TotalTime>
  <Words>209</Words>
  <Application>Microsoft Office PowerPoint</Application>
  <PresentationFormat>A4 (210x297 mm)</PresentationFormat>
  <Paragraphs>97</Paragraphs>
  <Slides>15</Slides>
  <Notes>0</Notes>
  <HiddenSlides>0</HiddenSlides>
  <MMClips>0</MMClips>
  <ScaleCrop>false</ScaleCrop>
  <HeadingPairs>
    <vt:vector size="6" baseType="variant">
      <vt:variant>
        <vt:lpstr>Téma</vt:lpstr>
      </vt:variant>
      <vt:variant>
        <vt:i4>6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22" baseType="lpstr">
      <vt:lpstr>Egyéni tervezés</vt:lpstr>
      <vt:lpstr>2_Egyéni tervezés</vt:lpstr>
      <vt:lpstr>1_Egyéni tervezés</vt:lpstr>
      <vt:lpstr>3_Egyéni tervezés</vt:lpstr>
      <vt:lpstr>4_Egyéni tervezés</vt:lpstr>
      <vt:lpstr>5_Egyéni tervezés</vt:lpstr>
      <vt:lpstr>Acrobat Document</vt:lpstr>
      <vt:lpstr>Social media és a könyvterjesztés  Starcz Ákos elnök-vezérigazgató Bookline.hu Nyrt 2010. április 15.</vt:lpstr>
      <vt:lpstr>2. dia</vt:lpstr>
      <vt:lpstr>Új terminológiák a marketingben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</vt:vector>
  </TitlesOfParts>
  <Company>OTP Bank Rt.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Lendvai Beáta</dc:creator>
  <cp:lastModifiedBy>Ági</cp:lastModifiedBy>
  <cp:revision>1727</cp:revision>
  <cp:lastPrinted>2007-04-05T21:03:41Z</cp:lastPrinted>
  <dcterms:created xsi:type="dcterms:W3CDTF">2007-01-12T13:51:02Z</dcterms:created>
  <dcterms:modified xsi:type="dcterms:W3CDTF">2010-04-14T11:15:06Z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itle">
    <vt:lpwstr>1. dia</vt:lpwstr>
  </property>
  <property fmtid="{D5CDD505-2E9C-101B-9397-08002B2CF9AE}" pid="3" name="Final">
    <vt:bool>true</vt:bool>
  </property>
  <property fmtid="{D5CDD505-2E9C-101B-9397-08002B2CF9AE}" pid="4" name="Event">
    <vt:lpwstr/>
  </property>
  <property fmtid="{D5CDD505-2E9C-101B-9397-08002B2CF9AE}" pid="5" name="Delivery Date">
    <vt:lpwstr/>
  </property>
  <property fmtid="{D5CDD505-2E9C-101B-9397-08002B2CF9AE}" pid="6" name="docid">
    <vt:lpwstr>Investor Day, April 2007</vt:lpwstr>
  </property>
  <property fmtid="{D5CDD505-2E9C-101B-9397-08002B2CF9AE}" pid="7" name="NotesPageLayout">
    <vt:lpwstr>Message</vt:lpwstr>
  </property>
  <property fmtid="{D5CDD505-2E9C-101B-9397-08002B2CF9AE}" pid="8" name="DocIDPosition">
    <vt:i4>0</vt:i4>
  </property>
  <property fmtid="{D5CDD505-2E9C-101B-9397-08002B2CF9AE}" pid="9" name="DocIDinTitle">
    <vt:bool>true</vt:bool>
  </property>
  <property fmtid="{D5CDD505-2E9C-101B-9397-08002B2CF9AE}" pid="10" name="DocIDinSlide">
    <vt:bool>true</vt:bool>
  </property>
</Properties>
</file>