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75" r:id="rId3"/>
    <p:sldId id="313" r:id="rId4"/>
    <p:sldId id="257" r:id="rId5"/>
    <p:sldId id="287" r:id="rId6"/>
    <p:sldId id="260" r:id="rId7"/>
    <p:sldId id="271" r:id="rId8"/>
    <p:sldId id="261" r:id="rId9"/>
    <p:sldId id="262" r:id="rId10"/>
    <p:sldId id="263" r:id="rId11"/>
    <p:sldId id="264" r:id="rId12"/>
    <p:sldId id="265" r:id="rId13"/>
    <p:sldId id="266" r:id="rId14"/>
    <p:sldId id="315" r:id="rId15"/>
    <p:sldId id="269" r:id="rId16"/>
    <p:sldId id="267" r:id="rId17"/>
    <p:sldId id="270" r:id="rId18"/>
    <p:sldId id="292" r:id="rId19"/>
    <p:sldId id="293" r:id="rId20"/>
    <p:sldId id="274" r:id="rId21"/>
    <p:sldId id="268" r:id="rId22"/>
    <p:sldId id="272" r:id="rId23"/>
    <p:sldId id="290" r:id="rId24"/>
    <p:sldId id="299" r:id="rId25"/>
    <p:sldId id="303" r:id="rId26"/>
    <p:sldId id="314" r:id="rId27"/>
  </p:sldIdLst>
  <p:sldSz cx="9144000" cy="6858000" type="screen4x3"/>
  <p:notesSz cx="6858000" cy="91440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00" autoAdjust="0"/>
    <p:restoredTop sz="94660"/>
  </p:normalViewPr>
  <p:slideViewPr>
    <p:cSldViewPr>
      <p:cViewPr>
        <p:scale>
          <a:sx n="76" d="100"/>
          <a:sy n="76" d="100"/>
        </p:scale>
        <p:origin x="-124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CCE2ED-C165-49F4-9738-011D1C5D4661}" type="datetimeFigureOut">
              <a:rPr lang="hu-HU" smtClean="0"/>
              <a:t>2014.09.15.</a:t>
            </a:fld>
            <a:endParaRPr lang="hu-HU"/>
          </a:p>
        </p:txBody>
      </p:sp>
      <p:sp>
        <p:nvSpPr>
          <p:cNvPr id="4" name="Diakép hely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6" name="Élőláb hely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4493D6-CFF6-48EC-863C-3562B5EEE300}" type="slidenum">
              <a:rPr lang="hu-HU" smtClean="0"/>
              <a:t>‹#›</a:t>
            </a:fld>
            <a:endParaRPr lang="hu-HU"/>
          </a:p>
        </p:txBody>
      </p:sp>
    </p:spTree>
    <p:extLst>
      <p:ext uri="{BB962C8B-B14F-4D97-AF65-F5344CB8AC3E}">
        <p14:creationId xmlns:p14="http://schemas.microsoft.com/office/powerpoint/2010/main" val="3649074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smtClean="0"/>
              <a:t>Mintacím szerkesztése</a:t>
            </a:r>
            <a:endParaRPr lang="hu-HU"/>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Alcím mintájának szerkesztése</a:t>
            </a:r>
            <a:endParaRPr lang="hu-HU"/>
          </a:p>
        </p:txBody>
      </p:sp>
      <p:sp>
        <p:nvSpPr>
          <p:cNvPr id="4" name="Dátum helye 3"/>
          <p:cNvSpPr>
            <a:spLocks noGrp="1"/>
          </p:cNvSpPr>
          <p:nvPr>
            <p:ph type="dt" sz="half" idx="10"/>
          </p:nvPr>
        </p:nvSpPr>
        <p:spPr/>
        <p:txBody>
          <a:bodyPr/>
          <a:lstStyle/>
          <a:p>
            <a:fld id="{5E38C3DD-D081-4764-BD0E-5D48BD9F7103}" type="datetime1">
              <a:rPr lang="hu-HU" smtClean="0"/>
              <a:t>2014.09.15.</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9EBE1B0A-B9C2-46A5-9333-82B9DA6A76C3}" type="datetime1">
              <a:rPr lang="hu-HU" smtClean="0"/>
              <a:t>2014.09.15.</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átum helye 3"/>
          <p:cNvSpPr>
            <a:spLocks noGrp="1"/>
          </p:cNvSpPr>
          <p:nvPr>
            <p:ph type="dt" sz="half" idx="10"/>
          </p:nvPr>
        </p:nvSpPr>
        <p:spPr/>
        <p:txBody>
          <a:bodyPr/>
          <a:lstStyle/>
          <a:p>
            <a:fld id="{5A070A8B-7744-49F1-9643-3F807D54E139}" type="datetime1">
              <a:rPr lang="hu-HU" smtClean="0"/>
              <a:t>2014.09.15.</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Dátum helye 4"/>
          <p:cNvSpPr>
            <a:spLocks noGrp="1"/>
          </p:cNvSpPr>
          <p:nvPr>
            <p:ph type="dt" sz="half" idx="10"/>
          </p:nvPr>
        </p:nvSpPr>
        <p:spPr/>
        <p:txBody>
          <a:bodyPr/>
          <a:lstStyle/>
          <a:p>
            <a:fld id="{2CFCE20A-095A-4936-ACAF-C5288413E599}" type="datetime1">
              <a:rPr lang="hu-HU" smtClean="0"/>
              <a:t>2014.09.15.</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Dátum helye 6"/>
          <p:cNvSpPr>
            <a:spLocks noGrp="1"/>
          </p:cNvSpPr>
          <p:nvPr>
            <p:ph type="dt" sz="half" idx="10"/>
          </p:nvPr>
        </p:nvSpPr>
        <p:spPr/>
        <p:txBody>
          <a:bodyPr/>
          <a:lstStyle/>
          <a:p>
            <a:fld id="{35DD83FB-1011-4BF0-A945-B8B07129EE14}" type="datetime1">
              <a:rPr lang="hu-HU" smtClean="0"/>
              <a:t>2014.09.15.</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Dátum helye 2"/>
          <p:cNvSpPr>
            <a:spLocks noGrp="1"/>
          </p:cNvSpPr>
          <p:nvPr>
            <p:ph type="dt" sz="half" idx="10"/>
          </p:nvPr>
        </p:nvSpPr>
        <p:spPr/>
        <p:txBody>
          <a:bodyPr/>
          <a:lstStyle/>
          <a:p>
            <a:fld id="{4B53A3FF-D687-434A-AFC7-46C8B154EC8F}" type="datetime1">
              <a:rPr lang="hu-HU" smtClean="0"/>
              <a:t>2014.09.15.</a:t>
            </a:fld>
            <a:endParaRPr lang="hu-HU"/>
          </a:p>
        </p:txBody>
      </p:sp>
      <p:sp>
        <p:nvSpPr>
          <p:cNvPr id="4" name="Élőláb helye 3"/>
          <p:cNvSpPr>
            <a:spLocks noGrp="1"/>
          </p:cNvSpPr>
          <p:nvPr>
            <p:ph type="ftr" sz="quarter" idx="11"/>
          </p:nvPr>
        </p:nvSpPr>
        <p:spPr/>
        <p:txBody>
          <a:bodyPr/>
          <a:lstStyle/>
          <a:p>
            <a:endParaRPr lang="hu-HU"/>
          </a:p>
        </p:txBody>
      </p:sp>
      <p:sp>
        <p:nvSpPr>
          <p:cNvPr id="5" name="Dia számának helye 4"/>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fld id="{C79DA056-4296-4FAF-8034-0791DDB62E40}" type="datetime1">
              <a:rPr lang="hu-HU" smtClean="0"/>
              <a:t>2014.09.15.</a:t>
            </a:fld>
            <a:endParaRPr lang="hu-HU"/>
          </a:p>
        </p:txBody>
      </p:sp>
      <p:sp>
        <p:nvSpPr>
          <p:cNvPr id="3" name="Élőláb helye 2"/>
          <p:cNvSpPr>
            <a:spLocks noGrp="1"/>
          </p:cNvSpPr>
          <p:nvPr>
            <p:ph type="ftr" sz="quarter" idx="11"/>
          </p:nvPr>
        </p:nvSpPr>
        <p:spPr/>
        <p:txBody>
          <a:bodyPr/>
          <a:lstStyle/>
          <a:p>
            <a:endParaRPr lang="hu-HU"/>
          </a:p>
        </p:txBody>
      </p:sp>
      <p:sp>
        <p:nvSpPr>
          <p:cNvPr id="4" name="Dia számának helye 3"/>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átum helye 4"/>
          <p:cNvSpPr>
            <a:spLocks noGrp="1"/>
          </p:cNvSpPr>
          <p:nvPr>
            <p:ph type="dt" sz="half" idx="10"/>
          </p:nvPr>
        </p:nvSpPr>
        <p:spPr/>
        <p:txBody>
          <a:bodyPr/>
          <a:lstStyle/>
          <a:p>
            <a:fld id="{416076E7-652E-471C-AF09-F9E0CA71BD09}" type="datetime1">
              <a:rPr lang="hu-HU" smtClean="0"/>
              <a:t>2014.09.15.</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átum helye 4"/>
          <p:cNvSpPr>
            <a:spLocks noGrp="1"/>
          </p:cNvSpPr>
          <p:nvPr>
            <p:ph type="dt" sz="half" idx="10"/>
          </p:nvPr>
        </p:nvSpPr>
        <p:spPr/>
        <p:txBody>
          <a:bodyPr/>
          <a:lstStyle/>
          <a:p>
            <a:fld id="{1C983B51-283D-4704-8D81-BBDFD864354A}" type="datetime1">
              <a:rPr lang="hu-HU" smtClean="0"/>
              <a:t>2014.09.15.</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EB361A0E-A337-4E50-98B0-8004FA931A17}" type="datetime1">
              <a:rPr lang="hu-HU" smtClean="0"/>
              <a:t>2014.09.15.</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9E7668EE-2757-485E-BD57-1CDEA8C23BCD}" type="datetime1">
              <a:rPr lang="hu-HU" smtClean="0"/>
              <a:t>2014.09.15.</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4719F820-B8D5-4E40-9F58-C1FEB4F7A37C}" type="slidenum">
              <a:rPr lang="hu-HU" smtClean="0"/>
              <a:t>‹#›</a:t>
            </a:fld>
            <a:endParaRPr lang="hu-H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ím hely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hu-HU" smtClean="0"/>
              <a:t>Mintacím szerkesztése</a:t>
            </a:r>
            <a:endParaRPr lang="hu-HU"/>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E0A9BC-B816-470E-B137-4753789FD3D9}" type="datetime1">
              <a:rPr lang="hu-HU" smtClean="0"/>
              <a:t>2014.09.15.</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19F820-B8D5-4E40-9F58-C1FEB4F7A37C}" type="slidenum">
              <a:rPr lang="hu-HU" smtClean="0"/>
              <a:t>‹#›</a:t>
            </a:fld>
            <a:endParaRPr lang="hu-H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hyperlink" Target="http://www.naih.hu/adatvedelmiszotar.htm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mailto:andrea.soos@sooslaw.h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ctrTitle"/>
          </p:nvPr>
        </p:nvSpPr>
        <p:spPr/>
        <p:txBody>
          <a:bodyPr>
            <a:normAutofit/>
          </a:bodyPr>
          <a:lstStyle/>
          <a:p>
            <a:r>
              <a:rPr lang="hu-HU" dirty="0" smtClean="0"/>
              <a:t>Lojalitásprogramok </a:t>
            </a:r>
            <a:r>
              <a:rPr lang="hu-HU" dirty="0" smtClean="0"/>
              <a:t>és</a:t>
            </a:r>
            <a:br>
              <a:rPr lang="hu-HU" dirty="0" smtClean="0"/>
            </a:br>
            <a:r>
              <a:rPr lang="hu-HU" dirty="0" smtClean="0"/>
              <a:t>az adatvédelem</a:t>
            </a:r>
            <a:endParaRPr lang="hu-HU" dirty="0"/>
          </a:p>
        </p:txBody>
      </p:sp>
      <p:sp>
        <p:nvSpPr>
          <p:cNvPr id="3" name="Alcím 2"/>
          <p:cNvSpPr>
            <a:spLocks noGrp="1"/>
          </p:cNvSpPr>
          <p:nvPr>
            <p:ph type="subTitle" idx="1"/>
          </p:nvPr>
        </p:nvSpPr>
        <p:spPr/>
        <p:txBody>
          <a:bodyPr/>
          <a:lstStyle/>
          <a:p>
            <a:r>
              <a:rPr lang="hu-HU" dirty="0" smtClean="0"/>
              <a:t>Dr. Soós Andrea Klára</a:t>
            </a:r>
            <a:endParaRPr lang="hu-HU" dirty="0"/>
          </a:p>
          <a:p>
            <a:r>
              <a:rPr lang="hu-HU" dirty="0" smtClean="0"/>
              <a:t>2014. szeptember </a:t>
            </a:r>
            <a:endParaRPr lang="hu-H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Az adatvédelem célja</a:t>
            </a:r>
            <a:endParaRPr lang="hu-HU" dirty="0"/>
          </a:p>
        </p:txBody>
      </p:sp>
      <p:pic>
        <p:nvPicPr>
          <p:cNvPr id="4" name="Tartalom helye 3" descr="6a0115709c6f9d970b01538e472c37970b-800wi.jpg"/>
          <p:cNvPicPr>
            <a:picLocks noGrp="1" noChangeAspect="1"/>
          </p:cNvPicPr>
          <p:nvPr>
            <p:ph idx="1"/>
          </p:nvPr>
        </p:nvPicPr>
        <p:blipFill>
          <a:blip r:embed="rId2"/>
          <a:stretch>
            <a:fillRect/>
          </a:stretch>
        </p:blipFill>
        <p:spPr>
          <a:xfrm>
            <a:off x="1274395" y="1600200"/>
            <a:ext cx="6595210" cy="4525963"/>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pic>
        <p:nvPicPr>
          <p:cNvPr id="6" name="Kép helye 5" descr="goldrush-roll.jpg"/>
          <p:cNvPicPr>
            <a:picLocks noGrp="1" noChangeAspect="1"/>
          </p:cNvPicPr>
          <p:nvPr>
            <p:ph type="pic" idx="1"/>
          </p:nvPr>
        </p:nvPicPr>
        <p:blipFill>
          <a:blip r:embed="rId2"/>
          <a:srcRect l="4444" r="4444"/>
          <a:stretch>
            <a:fillRect/>
          </a:stretch>
        </p:blipFill>
        <p:spPr>
          <a:xfrm>
            <a:off x="1214413" y="571480"/>
            <a:ext cx="7048549" cy="5286412"/>
          </a:xfrm>
        </p:spPr>
      </p:pic>
      <p:sp>
        <p:nvSpPr>
          <p:cNvPr id="4" name="Szöveg helye 3"/>
          <p:cNvSpPr>
            <a:spLocks noGrp="1"/>
          </p:cNvSpPr>
          <p:nvPr>
            <p:ph type="body" sz="half" idx="2"/>
          </p:nvPr>
        </p:nvSpPr>
        <p:spPr/>
        <p:txBody>
          <a:bodyPr/>
          <a:lstStyle/>
          <a:p>
            <a:endParaRPr lang="hu-HU"/>
          </a:p>
        </p:txBody>
      </p:sp>
    </p:spTree>
    <p:extLst>
      <p:ext uri="{BB962C8B-B14F-4D97-AF65-F5344CB8AC3E}">
        <p14:creationId xmlns:p14="http://schemas.microsoft.com/office/powerpoint/2010/main" val="3175147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Az adatvédelem </a:t>
            </a:r>
            <a:r>
              <a:rPr lang="hu-HU" dirty="0" smtClean="0"/>
              <a:t>területe</a:t>
            </a:r>
            <a:endParaRPr lang="hu-HU" dirty="0"/>
          </a:p>
        </p:txBody>
      </p:sp>
      <p:sp>
        <p:nvSpPr>
          <p:cNvPr id="3" name="Tartalom helye 2"/>
          <p:cNvSpPr>
            <a:spLocks noGrp="1"/>
          </p:cNvSpPr>
          <p:nvPr>
            <p:ph idx="1"/>
          </p:nvPr>
        </p:nvSpPr>
        <p:spPr/>
        <p:txBody>
          <a:bodyPr/>
          <a:lstStyle/>
          <a:p>
            <a:r>
              <a:rPr lang="hu-HU" dirty="0" smtClean="0"/>
              <a:t>„Az adatvédelem a csalók menedéke”</a:t>
            </a:r>
          </a:p>
          <a:p>
            <a:r>
              <a:rPr lang="hu-HU" dirty="0" smtClean="0"/>
              <a:t>Az információs önrendelkezési jog</a:t>
            </a:r>
          </a:p>
          <a:p>
            <a:r>
              <a:rPr lang="hu-HU" dirty="0" smtClean="0"/>
              <a:t>„Big </a:t>
            </a:r>
            <a:r>
              <a:rPr lang="hu-HU" dirty="0" err="1" smtClean="0"/>
              <a:t>data</a:t>
            </a:r>
            <a:r>
              <a:rPr lang="hu-HU" dirty="0" smtClean="0"/>
              <a:t>” és egyéb „csodaszavak”</a:t>
            </a:r>
          </a:p>
          <a:p>
            <a:pPr marL="0" indent="0">
              <a:buNone/>
            </a:pPr>
            <a:r>
              <a:rPr lang="hu-HU" dirty="0" smtClean="0">
                <a:hlinkClick r:id="rId2"/>
              </a:rPr>
              <a:t>http</a:t>
            </a:r>
            <a:r>
              <a:rPr lang="hu-HU" dirty="0">
                <a:hlinkClick r:id="rId2"/>
              </a:rPr>
              <a:t>://</a:t>
            </a:r>
            <a:r>
              <a:rPr lang="hu-HU" dirty="0" smtClean="0">
                <a:hlinkClick r:id="rId2"/>
              </a:rPr>
              <a:t>www.naih.hu/adatvedelmiszotar.html</a:t>
            </a:r>
            <a:endParaRPr lang="hu-HU" dirty="0" smtClean="0"/>
          </a:p>
          <a:p>
            <a:pPr marL="0" indent="0">
              <a:buNone/>
            </a:pPr>
            <a:endParaRPr lang="hu-HU" dirty="0"/>
          </a:p>
          <a:p>
            <a:r>
              <a:rPr lang="hu-HU" dirty="0" smtClean="0"/>
              <a:t>Az </a:t>
            </a:r>
            <a:r>
              <a:rPr lang="hu-HU" dirty="0" err="1" smtClean="0"/>
              <a:t>Edm</a:t>
            </a:r>
            <a:r>
              <a:rPr lang="hu-HU" dirty="0" smtClean="0"/>
              <a:t> szerepe és az adatbázisok értéke</a:t>
            </a:r>
          </a:p>
          <a:p>
            <a:pPr>
              <a:buNone/>
            </a:pPr>
            <a:endParaRPr lang="hu-HU" dirty="0" smtClean="0"/>
          </a:p>
          <a:p>
            <a:pPr>
              <a:buNone/>
            </a:pPr>
            <a:endParaRPr lang="hu-H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Az adatvédelem fogalma</a:t>
            </a:r>
            <a:endParaRPr lang="hu-HU" dirty="0"/>
          </a:p>
        </p:txBody>
      </p:sp>
      <p:sp>
        <p:nvSpPr>
          <p:cNvPr id="3" name="Tartalom helye 2"/>
          <p:cNvSpPr>
            <a:spLocks noGrp="1"/>
          </p:cNvSpPr>
          <p:nvPr>
            <p:ph idx="1"/>
          </p:nvPr>
        </p:nvSpPr>
        <p:spPr/>
        <p:txBody>
          <a:bodyPr/>
          <a:lstStyle/>
          <a:p>
            <a:r>
              <a:rPr lang="hu-HU" dirty="0" smtClean="0"/>
              <a:t>Egymásnak ellentmondó elméletek</a:t>
            </a:r>
          </a:p>
          <a:p>
            <a:r>
              <a:rPr lang="hu-HU" dirty="0" smtClean="0"/>
              <a:t>Filozófiai és jogi megközelítés</a:t>
            </a:r>
          </a:p>
          <a:p>
            <a:r>
              <a:rPr lang="hu-HU" dirty="0" smtClean="0"/>
              <a:t>Az adatvédelem „költség” </a:t>
            </a:r>
          </a:p>
          <a:p>
            <a:r>
              <a:rPr lang="hu-HU" dirty="0" smtClean="0">
                <a:solidFill>
                  <a:srgbClr val="FF0000"/>
                </a:solidFill>
              </a:rPr>
              <a:t>Az adatok védelme az adatkezelő kötelezettsége</a:t>
            </a:r>
          </a:p>
          <a:p>
            <a:r>
              <a:rPr lang="hu-HU" dirty="0" smtClean="0">
                <a:solidFill>
                  <a:srgbClr val="FF0000"/>
                </a:solidFill>
              </a:rPr>
              <a:t>(Politika, USA-EU ellentét)</a:t>
            </a:r>
            <a:endParaRPr lang="hu-HU" dirty="0">
              <a:solidFill>
                <a:srgbClr val="FF0000"/>
              </a:solidFill>
            </a:endParaRPr>
          </a:p>
        </p:txBody>
      </p:sp>
    </p:spTree>
    <p:extLst>
      <p:ext uri="{BB962C8B-B14F-4D97-AF65-F5344CB8AC3E}">
        <p14:creationId xmlns:p14="http://schemas.microsoft.com/office/powerpoint/2010/main" val="1595509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Az adatvédelmi jog</a:t>
            </a:r>
            <a:endParaRPr lang="hu-HU" dirty="0"/>
          </a:p>
        </p:txBody>
      </p:sp>
      <p:sp>
        <p:nvSpPr>
          <p:cNvPr id="3" name="Tartalom helye 2"/>
          <p:cNvSpPr>
            <a:spLocks noGrp="1"/>
          </p:cNvSpPr>
          <p:nvPr>
            <p:ph idx="1"/>
          </p:nvPr>
        </p:nvSpPr>
        <p:spPr/>
        <p:txBody>
          <a:bodyPr>
            <a:normAutofit lnSpcReduction="10000"/>
          </a:bodyPr>
          <a:lstStyle/>
          <a:p>
            <a:r>
              <a:rPr lang="hu-HU" dirty="0" smtClean="0"/>
              <a:t>Európai Unió szabályozása</a:t>
            </a:r>
          </a:p>
          <a:p>
            <a:pPr>
              <a:buNone/>
            </a:pPr>
            <a:r>
              <a:rPr lang="hu-HU" dirty="0" smtClean="0"/>
              <a:t>	(Irányelv, WP 29 munkacsoport)</a:t>
            </a:r>
          </a:p>
          <a:p>
            <a:r>
              <a:rPr lang="hu-HU" dirty="0" smtClean="0"/>
              <a:t>Alaptörvény</a:t>
            </a:r>
          </a:p>
          <a:p>
            <a:r>
              <a:rPr lang="hu-HU" dirty="0" smtClean="0"/>
              <a:t>„</a:t>
            </a:r>
            <a:r>
              <a:rPr lang="hu-HU" dirty="0" err="1" smtClean="0"/>
              <a:t>Info-törvény</a:t>
            </a:r>
            <a:r>
              <a:rPr lang="hu-HU" dirty="0" smtClean="0"/>
              <a:t>”</a:t>
            </a:r>
          </a:p>
          <a:p>
            <a:r>
              <a:rPr lang="hu-HU" dirty="0" smtClean="0"/>
              <a:t>Ágazati szabályok</a:t>
            </a:r>
          </a:p>
          <a:p>
            <a:r>
              <a:rPr lang="hu-HU" dirty="0" smtClean="0"/>
              <a:t>Adatvédelmi biztos gyakorlata</a:t>
            </a:r>
          </a:p>
          <a:p>
            <a:r>
              <a:rPr lang="hu-HU" dirty="0" smtClean="0"/>
              <a:t>Bírói gyakorlat</a:t>
            </a:r>
          </a:p>
          <a:p>
            <a:r>
              <a:rPr lang="hu-HU" dirty="0" smtClean="0"/>
              <a:t>Az adatvédelmi hatóság gyakorlata</a:t>
            </a:r>
          </a:p>
          <a:p>
            <a:endParaRPr lang="hu-HU"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Az on-line szolgáltatások joga</a:t>
            </a:r>
            <a:endParaRPr lang="hu-HU" dirty="0"/>
          </a:p>
        </p:txBody>
      </p:sp>
      <p:sp>
        <p:nvSpPr>
          <p:cNvPr id="3" name="Tartalom helye 2"/>
          <p:cNvSpPr>
            <a:spLocks noGrp="1"/>
          </p:cNvSpPr>
          <p:nvPr>
            <p:ph idx="1"/>
          </p:nvPr>
        </p:nvSpPr>
        <p:spPr/>
        <p:txBody>
          <a:bodyPr/>
          <a:lstStyle/>
          <a:p>
            <a:r>
              <a:rPr lang="hu-HU" dirty="0" err="1" smtClean="0"/>
              <a:t>Lex</a:t>
            </a:r>
            <a:r>
              <a:rPr lang="hu-HU" dirty="0" smtClean="0"/>
              <a:t> </a:t>
            </a:r>
            <a:r>
              <a:rPr lang="hu-HU" dirty="0" err="1" smtClean="0"/>
              <a:t>specialis</a:t>
            </a:r>
            <a:r>
              <a:rPr lang="hu-HU" dirty="0" smtClean="0"/>
              <a:t> </a:t>
            </a:r>
            <a:r>
              <a:rPr lang="hu-HU" dirty="0" err="1" smtClean="0"/>
              <a:t>derogat</a:t>
            </a:r>
            <a:r>
              <a:rPr lang="hu-HU" dirty="0" smtClean="0"/>
              <a:t> legi </a:t>
            </a:r>
            <a:r>
              <a:rPr lang="hu-HU" dirty="0" err="1" smtClean="0"/>
              <a:t>generali</a:t>
            </a:r>
            <a:endParaRPr lang="hu-HU" dirty="0" smtClean="0"/>
          </a:p>
          <a:p>
            <a:r>
              <a:rPr lang="hu-HU" dirty="0" smtClean="0"/>
              <a:t>Reklámjog:</a:t>
            </a:r>
          </a:p>
          <a:p>
            <a:pPr>
              <a:buNone/>
            </a:pPr>
            <a:r>
              <a:rPr lang="hu-HU" dirty="0"/>
              <a:t>	</a:t>
            </a:r>
            <a:r>
              <a:rPr lang="hu-HU" dirty="0" err="1" smtClean="0"/>
              <a:t>opt-in</a:t>
            </a:r>
            <a:r>
              <a:rPr lang="hu-HU" dirty="0" smtClean="0"/>
              <a:t>: hozzájárulás a kéretlen elektronikus üzenetekhez</a:t>
            </a:r>
          </a:p>
          <a:p>
            <a:pPr>
              <a:buNone/>
            </a:pPr>
            <a:endParaRPr lang="hu-HU" dirty="0"/>
          </a:p>
          <a:p>
            <a:pPr>
              <a:buNone/>
            </a:pPr>
            <a:r>
              <a:rPr lang="hu-HU" dirty="0" smtClean="0"/>
              <a:t>NMHH gyakorlata: a kapcsolatfelvétel is kéretlen</a:t>
            </a:r>
            <a:endParaRPr lang="hu-H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Alapfogalmak 5/1</a:t>
            </a:r>
            <a:endParaRPr lang="hu-HU" dirty="0"/>
          </a:p>
        </p:txBody>
      </p:sp>
      <p:sp>
        <p:nvSpPr>
          <p:cNvPr id="3" name="Tartalom helye 2"/>
          <p:cNvSpPr>
            <a:spLocks noGrp="1"/>
          </p:cNvSpPr>
          <p:nvPr>
            <p:ph idx="1"/>
          </p:nvPr>
        </p:nvSpPr>
        <p:spPr/>
        <p:txBody>
          <a:bodyPr>
            <a:normAutofit fontScale="62500" lnSpcReduction="20000"/>
          </a:bodyPr>
          <a:lstStyle/>
          <a:p>
            <a:pPr>
              <a:buNone/>
            </a:pPr>
            <a:r>
              <a:rPr lang="hu-HU" dirty="0"/>
              <a:t>	</a:t>
            </a:r>
            <a:r>
              <a:rPr lang="hu-HU" u="sng" dirty="0" smtClean="0">
                <a:solidFill>
                  <a:srgbClr val="FF0000"/>
                </a:solidFill>
              </a:rPr>
              <a:t>érintett</a:t>
            </a:r>
            <a:r>
              <a:rPr lang="hu-HU" dirty="0" smtClean="0"/>
              <a:t>: bármely meghatározott, személyes adat alapján azonosított vagy - közvetlenül vagy közvetve - azonosítható természetes személy;</a:t>
            </a:r>
          </a:p>
          <a:p>
            <a:pPr>
              <a:buNone/>
            </a:pPr>
            <a:endParaRPr lang="hu-HU" dirty="0" smtClean="0"/>
          </a:p>
          <a:p>
            <a:pPr>
              <a:buNone/>
            </a:pPr>
            <a:r>
              <a:rPr lang="hu-HU" dirty="0"/>
              <a:t>	</a:t>
            </a:r>
            <a:r>
              <a:rPr lang="hu-HU" dirty="0" smtClean="0"/>
              <a:t>személyes adat: az érintettel kapcsolatba hozható adat - különösen az érintett neve, azonosító jele, valamint egy vagy több fizikai, fiziológiai, mentális, gazdasági, kulturális vagy szociális azonosságára jellemző ismeret -, valamint az adatból levonható, az érintettre vonatkozó következtetés;</a:t>
            </a:r>
          </a:p>
          <a:p>
            <a:pPr>
              <a:buNone/>
            </a:pPr>
            <a:endParaRPr lang="hu-HU" dirty="0" smtClean="0"/>
          </a:p>
          <a:p>
            <a:pPr>
              <a:buNone/>
            </a:pPr>
            <a:r>
              <a:rPr lang="hu-HU" dirty="0"/>
              <a:t>	</a:t>
            </a:r>
            <a:r>
              <a:rPr lang="hu-HU" u="sng" dirty="0" smtClean="0">
                <a:solidFill>
                  <a:srgbClr val="FF0000"/>
                </a:solidFill>
              </a:rPr>
              <a:t>különleges adat</a:t>
            </a:r>
            <a:r>
              <a:rPr lang="hu-HU" dirty="0" smtClean="0"/>
              <a:t>:</a:t>
            </a:r>
          </a:p>
          <a:p>
            <a:pPr>
              <a:buNone/>
            </a:pPr>
            <a:endParaRPr lang="hu-HU" dirty="0" smtClean="0"/>
          </a:p>
          <a:p>
            <a:pPr lvl="1">
              <a:buNone/>
            </a:pPr>
            <a:r>
              <a:rPr lang="hu-HU" dirty="0" smtClean="0"/>
              <a:t>a) </a:t>
            </a:r>
            <a:r>
              <a:rPr lang="hu-HU" dirty="0" err="1" smtClean="0"/>
              <a:t>a</a:t>
            </a:r>
            <a:r>
              <a:rPr lang="hu-HU" dirty="0" smtClean="0"/>
              <a:t> faji eredetre, a nemzetiséghez tartozásra, a politikai véleményre vagy pártállásra, a vallásos vagy más világnézeti meggyőződésre, az érdek-képviseleti szervezeti tagságra, a szexuális életre vonatkozó személyes adat,</a:t>
            </a:r>
          </a:p>
          <a:p>
            <a:pPr lvl="1">
              <a:buNone/>
            </a:pPr>
            <a:endParaRPr lang="hu-HU" dirty="0" smtClean="0"/>
          </a:p>
          <a:p>
            <a:pPr lvl="1">
              <a:buNone/>
            </a:pPr>
            <a:r>
              <a:rPr lang="hu-HU" dirty="0" smtClean="0"/>
              <a:t>b) az egészségi állapotra, a kóros szenvedélyre vonatkozó személyes adat, valamint a bűnügyi személyes adat;</a:t>
            </a:r>
            <a:endParaRPr lang="hu-H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Alapfogalmak 5/2</a:t>
            </a:r>
            <a:endParaRPr lang="hu-HU" dirty="0"/>
          </a:p>
        </p:txBody>
      </p:sp>
      <p:sp>
        <p:nvSpPr>
          <p:cNvPr id="3" name="Tartalom helye 2"/>
          <p:cNvSpPr>
            <a:spLocks noGrp="1"/>
          </p:cNvSpPr>
          <p:nvPr>
            <p:ph idx="1"/>
          </p:nvPr>
        </p:nvSpPr>
        <p:spPr/>
        <p:txBody>
          <a:bodyPr>
            <a:normAutofit fontScale="62500" lnSpcReduction="20000"/>
          </a:bodyPr>
          <a:lstStyle/>
          <a:p>
            <a:pPr>
              <a:buNone/>
            </a:pPr>
            <a:r>
              <a:rPr lang="hu-HU" dirty="0"/>
              <a:t>	</a:t>
            </a:r>
            <a:endParaRPr lang="hu-HU" dirty="0" smtClean="0"/>
          </a:p>
          <a:p>
            <a:pPr>
              <a:buNone/>
            </a:pPr>
            <a:r>
              <a:rPr lang="hu-HU" dirty="0"/>
              <a:t>	</a:t>
            </a:r>
            <a:r>
              <a:rPr lang="hu-HU" u="sng" dirty="0" smtClean="0">
                <a:solidFill>
                  <a:srgbClr val="FF0000"/>
                </a:solidFill>
              </a:rPr>
              <a:t> adatkezelő</a:t>
            </a:r>
            <a:r>
              <a:rPr lang="hu-HU" dirty="0" smtClean="0"/>
              <a:t>: az a természetes vagy jogi személy, illetve jogi személyiséggel nem rendelkező szervezet, aki vagy amely önállóan vagy másokkal együtt az adatok kezelésének célját meghatározza, az adatkezelésre (beleértve a felhasznált eszközt) vonatkozó döntéseket meghozza és végrehajtja, vagy az adatfeldolgozóval végrehajtatja;</a:t>
            </a:r>
          </a:p>
          <a:p>
            <a:endParaRPr lang="hu-HU" dirty="0" smtClean="0"/>
          </a:p>
          <a:p>
            <a:pPr>
              <a:buNone/>
            </a:pPr>
            <a:r>
              <a:rPr lang="hu-HU" dirty="0"/>
              <a:t>	</a:t>
            </a:r>
            <a:r>
              <a:rPr lang="hu-HU" u="sng" dirty="0" smtClean="0">
                <a:solidFill>
                  <a:srgbClr val="FF0000"/>
                </a:solidFill>
              </a:rPr>
              <a:t> adatkezelés</a:t>
            </a:r>
            <a:r>
              <a:rPr lang="hu-HU" dirty="0" smtClean="0"/>
              <a:t>: az alkalmazott eljárástól függetlenül az adatokon végzett bármely művelet vagy a műveletek összessége, így különösen gyűjtése, felvétele, rögzítése, rendszerezése, tárolása, megváltoztatása, felhasználása, lekérdezése, továbbítása, nyilvánosságra hozatala, összehangolása vagy összekapcsolása, zárolása, törlése és megsemmisítése, valamint az adatok további felhasználásának megakadályozása, fénykép-, hang- vagy képfelvétel készítése, valamint a személy azonosítására alkalmas fizikai jellemzők (pl. ujj- vagy tenyérnyomat, DNS-minta, íriszkép) rögzítése;</a:t>
            </a:r>
            <a:endParaRPr lang="hu-H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Alapfogalmak 5/3</a:t>
            </a:r>
            <a:endParaRPr lang="hu-HU" dirty="0"/>
          </a:p>
        </p:txBody>
      </p:sp>
      <p:sp>
        <p:nvSpPr>
          <p:cNvPr id="3" name="Tartalom helye 2"/>
          <p:cNvSpPr>
            <a:spLocks noGrp="1"/>
          </p:cNvSpPr>
          <p:nvPr>
            <p:ph idx="1"/>
          </p:nvPr>
        </p:nvSpPr>
        <p:spPr/>
        <p:txBody>
          <a:bodyPr/>
          <a:lstStyle/>
          <a:p>
            <a:pPr>
              <a:buNone/>
            </a:pPr>
            <a:r>
              <a:rPr lang="hu-HU" dirty="0" smtClean="0"/>
              <a:t>	</a:t>
            </a:r>
            <a:r>
              <a:rPr lang="hu-HU" u="sng" dirty="0" smtClean="0">
                <a:solidFill>
                  <a:srgbClr val="FF0000"/>
                </a:solidFill>
              </a:rPr>
              <a:t>adattovábbítás</a:t>
            </a:r>
            <a:r>
              <a:rPr lang="hu-HU" dirty="0" smtClean="0"/>
              <a:t>: az adat meghatározott harmadik személy számára történő hozzáférhetővé tétele;</a:t>
            </a:r>
          </a:p>
          <a:p>
            <a:endParaRPr lang="hu-HU" dirty="0" smtClean="0"/>
          </a:p>
          <a:p>
            <a:pPr>
              <a:buNone/>
            </a:pPr>
            <a:r>
              <a:rPr lang="hu-HU" dirty="0"/>
              <a:t>	</a:t>
            </a:r>
            <a:r>
              <a:rPr lang="hu-HU" u="sng" dirty="0" smtClean="0">
                <a:solidFill>
                  <a:srgbClr val="FF0000"/>
                </a:solidFill>
              </a:rPr>
              <a:t>nyilvánosságra hozatal</a:t>
            </a:r>
            <a:r>
              <a:rPr lang="hu-HU" dirty="0" smtClean="0"/>
              <a:t>: az adat bárki számára történő hozzáférhetővé tétele;</a:t>
            </a:r>
            <a:endParaRPr lang="hu-H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Alapfogalmak 5/4</a:t>
            </a:r>
            <a:endParaRPr lang="hu-HU" dirty="0"/>
          </a:p>
        </p:txBody>
      </p:sp>
      <p:sp>
        <p:nvSpPr>
          <p:cNvPr id="3" name="Tartalom helye 2"/>
          <p:cNvSpPr>
            <a:spLocks noGrp="1"/>
          </p:cNvSpPr>
          <p:nvPr>
            <p:ph idx="1"/>
          </p:nvPr>
        </p:nvSpPr>
        <p:spPr/>
        <p:txBody>
          <a:bodyPr>
            <a:normAutofit fontScale="85000" lnSpcReduction="10000"/>
          </a:bodyPr>
          <a:lstStyle/>
          <a:p>
            <a:pPr>
              <a:buNone/>
            </a:pPr>
            <a:r>
              <a:rPr lang="hu-HU" dirty="0"/>
              <a:t>	</a:t>
            </a:r>
            <a:r>
              <a:rPr lang="hu-HU" u="sng" dirty="0" smtClean="0">
                <a:solidFill>
                  <a:srgbClr val="FF0000"/>
                </a:solidFill>
              </a:rPr>
              <a:t>adatfeldolgozás</a:t>
            </a:r>
            <a:r>
              <a:rPr lang="hu-HU" dirty="0" smtClean="0"/>
              <a:t>: az adatkezelési műveletekhez kapcsolódó technikai feladatok elvégzése, függetlenül a műveletek végrehajtásához alkalmazott módszertől és eszköztől, valamint az alkalmazás helyétől, feltéve hogy a technikai feladatot az adatokon végzik;</a:t>
            </a:r>
          </a:p>
          <a:p>
            <a:endParaRPr lang="hu-HU" dirty="0" smtClean="0"/>
          </a:p>
          <a:p>
            <a:pPr>
              <a:buNone/>
            </a:pPr>
            <a:r>
              <a:rPr lang="hu-HU" dirty="0"/>
              <a:t>	</a:t>
            </a:r>
            <a:r>
              <a:rPr lang="hu-HU" u="sng" dirty="0" smtClean="0">
                <a:solidFill>
                  <a:srgbClr val="FF0000"/>
                </a:solidFill>
              </a:rPr>
              <a:t>adatfeldolgozó</a:t>
            </a:r>
            <a:r>
              <a:rPr lang="hu-HU" dirty="0" smtClean="0"/>
              <a:t>: az a természetes vagy jogi személy, illetve jogi személyiséggel nem rendelkező szervezet, aki vagy amely szerződés alapján - beleértve a jogszabály rendelkezése alapján kötött szerződést is - adatok feldolgozását végzi;</a:t>
            </a:r>
            <a:endParaRPr lang="hu-H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Alapfogalmak 5/</a:t>
            </a:r>
            <a:r>
              <a:rPr lang="hu-HU" dirty="0" err="1" smtClean="0"/>
              <a:t>5</a:t>
            </a:r>
            <a:endParaRPr lang="hu-HU" dirty="0"/>
          </a:p>
        </p:txBody>
      </p:sp>
      <p:sp>
        <p:nvSpPr>
          <p:cNvPr id="3" name="Tartalom helye 2"/>
          <p:cNvSpPr>
            <a:spLocks noGrp="1"/>
          </p:cNvSpPr>
          <p:nvPr>
            <p:ph idx="1"/>
          </p:nvPr>
        </p:nvSpPr>
        <p:spPr/>
        <p:txBody>
          <a:bodyPr>
            <a:normAutofit fontScale="92500" lnSpcReduction="20000"/>
          </a:bodyPr>
          <a:lstStyle/>
          <a:p>
            <a:pPr>
              <a:buNone/>
            </a:pPr>
            <a:r>
              <a:rPr lang="hu-HU" dirty="0"/>
              <a:t>	</a:t>
            </a:r>
            <a:r>
              <a:rPr lang="hu-HU" u="sng" dirty="0" smtClean="0">
                <a:solidFill>
                  <a:srgbClr val="FF0000"/>
                </a:solidFill>
              </a:rPr>
              <a:t>hozzájárulás</a:t>
            </a:r>
            <a:r>
              <a:rPr lang="hu-HU" dirty="0" smtClean="0"/>
              <a:t>: az érintett akaratának önkéntes és határozott kinyilvánítása, amely megfelelő tájékoztatáson alapul, és amellyel félreérthetetlen beleegyezését adja a rá vonatkozó személyes adatok - teljes körű vagy egyes műveletekre kiterjedő - kezeléséhez;</a:t>
            </a:r>
          </a:p>
          <a:p>
            <a:pPr>
              <a:buNone/>
            </a:pPr>
            <a:endParaRPr lang="hu-HU" dirty="0"/>
          </a:p>
          <a:p>
            <a:pPr>
              <a:buNone/>
            </a:pPr>
            <a:r>
              <a:rPr lang="hu-HU" dirty="0" smtClean="0">
                <a:solidFill>
                  <a:srgbClr val="FF0000"/>
                </a:solidFill>
              </a:rPr>
              <a:t>	</a:t>
            </a:r>
            <a:r>
              <a:rPr lang="hu-HU" u="sng" dirty="0" smtClean="0">
                <a:solidFill>
                  <a:srgbClr val="FF0000"/>
                </a:solidFill>
              </a:rPr>
              <a:t>tiltakozás</a:t>
            </a:r>
            <a:r>
              <a:rPr lang="hu-HU" dirty="0" smtClean="0"/>
              <a:t>: az érintett nyilatkozata, amellyel személyes adatainak kezelését kifogásolja, és az adatkezelés megszüntetését, illetve a kezelt adatok törlését kéri;</a:t>
            </a:r>
            <a:endParaRPr lang="hu-H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Az adatkezelés jogalapja</a:t>
            </a:r>
            <a:endParaRPr lang="hu-HU" dirty="0"/>
          </a:p>
        </p:txBody>
      </p:sp>
      <p:sp>
        <p:nvSpPr>
          <p:cNvPr id="3" name="Tartalom helye 2"/>
          <p:cNvSpPr>
            <a:spLocks noGrp="1"/>
          </p:cNvSpPr>
          <p:nvPr>
            <p:ph idx="1"/>
          </p:nvPr>
        </p:nvSpPr>
        <p:spPr/>
        <p:txBody>
          <a:bodyPr/>
          <a:lstStyle/>
          <a:p>
            <a:r>
              <a:rPr lang="hu-HU" dirty="0" smtClean="0"/>
              <a:t>Törvény (önkormányzati rendelet)</a:t>
            </a:r>
          </a:p>
          <a:p>
            <a:r>
              <a:rPr lang="hu-HU" dirty="0" smtClean="0"/>
              <a:t>Hozzájárulás</a:t>
            </a:r>
          </a:p>
          <a:p>
            <a:pPr lvl="1"/>
            <a:r>
              <a:rPr lang="hu-HU" dirty="0" smtClean="0"/>
              <a:t>Önkéntes</a:t>
            </a:r>
          </a:p>
          <a:p>
            <a:pPr lvl="1"/>
            <a:r>
              <a:rPr lang="hu-HU" dirty="0" smtClean="0"/>
              <a:t>Határozott</a:t>
            </a:r>
          </a:p>
          <a:p>
            <a:pPr lvl="1"/>
            <a:r>
              <a:rPr lang="hu-HU" dirty="0" smtClean="0"/>
              <a:t>Néha írásban (bírói gyakorlat, bizonyítási kérdések)</a:t>
            </a:r>
          </a:p>
          <a:p>
            <a:pPr lvl="1"/>
            <a:r>
              <a:rPr lang="hu-HU" dirty="0" smtClean="0"/>
              <a:t>Tájékozott</a:t>
            </a:r>
          </a:p>
          <a:p>
            <a:pPr lvl="1"/>
            <a:endParaRPr lang="hu-HU" dirty="0"/>
          </a:p>
          <a:p>
            <a:pPr>
              <a:buNone/>
            </a:pPr>
            <a:r>
              <a:rPr lang="hu-HU" dirty="0" smtClean="0"/>
              <a:t>WP 29: 15/2011-es sz. vélemény</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Hozzájárulás</a:t>
            </a:r>
            <a:endParaRPr lang="hu-HU" dirty="0"/>
          </a:p>
        </p:txBody>
      </p:sp>
      <p:pic>
        <p:nvPicPr>
          <p:cNvPr id="6" name="Tartalom helye 5" descr="anonymous-data.jpg"/>
          <p:cNvPicPr>
            <a:picLocks noGrp="1" noChangeAspect="1"/>
          </p:cNvPicPr>
          <p:nvPr>
            <p:ph idx="1"/>
          </p:nvPr>
        </p:nvPicPr>
        <p:blipFill>
          <a:blip r:embed="rId2"/>
          <a:stretch>
            <a:fillRect/>
          </a:stretch>
        </p:blipFill>
        <p:spPr>
          <a:xfrm>
            <a:off x="272635" y="1714487"/>
            <a:ext cx="8678137" cy="4214843"/>
          </a:xfrm>
        </p:spPr>
      </p:pic>
    </p:spTree>
    <p:extLst>
      <p:ext uri="{BB962C8B-B14F-4D97-AF65-F5344CB8AC3E}">
        <p14:creationId xmlns:p14="http://schemas.microsoft.com/office/powerpoint/2010/main" val="250481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Egyéb jogalapok</a:t>
            </a:r>
            <a:endParaRPr lang="hu-HU" dirty="0"/>
          </a:p>
        </p:txBody>
      </p:sp>
      <p:sp>
        <p:nvSpPr>
          <p:cNvPr id="3" name="Tartalom helye 2"/>
          <p:cNvSpPr>
            <a:spLocks noGrp="1"/>
          </p:cNvSpPr>
          <p:nvPr>
            <p:ph idx="1"/>
          </p:nvPr>
        </p:nvSpPr>
        <p:spPr/>
        <p:txBody>
          <a:bodyPr>
            <a:normAutofit fontScale="55000" lnSpcReduction="20000"/>
          </a:bodyPr>
          <a:lstStyle/>
          <a:p>
            <a:pPr>
              <a:buNone/>
            </a:pPr>
            <a:r>
              <a:rPr lang="hu-HU" dirty="0" smtClean="0">
                <a:solidFill>
                  <a:srgbClr val="FF0000"/>
                </a:solidFill>
              </a:rPr>
              <a:t>6. § (1) Személyes adat kezelhető akkor is, ha az érintett hozzájárulásának beszerzése lehetetlen vagy aránytalan költséggel járna, és a személyes adat kezelése</a:t>
            </a:r>
          </a:p>
          <a:p>
            <a:endParaRPr lang="hu-HU" dirty="0" smtClean="0"/>
          </a:p>
          <a:p>
            <a:r>
              <a:rPr lang="hu-HU" dirty="0" smtClean="0"/>
              <a:t>a) az adatkezelőre vonatkozó jogi kötelezettség teljesítése céljából szükséges, vagy</a:t>
            </a:r>
          </a:p>
          <a:p>
            <a:endParaRPr lang="hu-HU" dirty="0" smtClean="0"/>
          </a:p>
          <a:p>
            <a:r>
              <a:rPr lang="hu-HU" dirty="0" smtClean="0"/>
              <a:t>b) az adatkezelő vagy harmadik személy jogos érdekének érvényesítése céljából szükséges, és ezen érdek érvényesítése a személyes adatok védelméhez fűződő jog korlátozásával arányban áll.</a:t>
            </a:r>
          </a:p>
          <a:p>
            <a:pPr>
              <a:buNone/>
            </a:pPr>
            <a:endParaRPr lang="hu-HU" dirty="0" smtClean="0"/>
          </a:p>
          <a:p>
            <a:pPr>
              <a:buNone/>
            </a:pPr>
            <a:r>
              <a:rPr lang="hu-HU" dirty="0" smtClean="0"/>
              <a:t>Vagy</a:t>
            </a:r>
          </a:p>
          <a:p>
            <a:pPr>
              <a:buNone/>
            </a:pPr>
            <a:endParaRPr lang="hu-HU" dirty="0" smtClean="0"/>
          </a:p>
          <a:p>
            <a:pPr>
              <a:buNone/>
            </a:pPr>
            <a:r>
              <a:rPr lang="hu-HU" dirty="0" smtClean="0"/>
              <a:t>	Ha az érintett cselekvőképtelensége folytán vagy más elháríthatatlan okból nem képes hozzájárulását megadni, akkor a saját vagy más személy létfontosságú érdekeinek védelméhez, valamint a személyek életét, testi épségét vagy javait fenyegető közvetlen veszély elhárításához vagy megelőzéséhez szükséges mértékben a hozzájárulás akadályainak fennállása alatt az érintett személyes adatai kezelhetőek.</a:t>
            </a:r>
            <a:endParaRPr lang="hu-H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Az adatkezelés alapelvei</a:t>
            </a:r>
            <a:endParaRPr lang="hu-HU" dirty="0"/>
          </a:p>
        </p:txBody>
      </p:sp>
      <p:sp>
        <p:nvSpPr>
          <p:cNvPr id="3" name="Tartalom helye 2"/>
          <p:cNvSpPr>
            <a:spLocks noGrp="1"/>
          </p:cNvSpPr>
          <p:nvPr>
            <p:ph idx="1"/>
          </p:nvPr>
        </p:nvSpPr>
        <p:spPr/>
        <p:txBody>
          <a:bodyPr>
            <a:normAutofit fontScale="55000" lnSpcReduction="20000"/>
          </a:bodyPr>
          <a:lstStyle/>
          <a:p>
            <a:r>
              <a:rPr lang="hu-HU" dirty="0" smtClean="0"/>
              <a:t> Személyes adat kizárólag meghatározott célból, jog gyakorlása és kötelezettség teljesítése érdekében kezelhető. Az adatkezelésnek minden szakaszában meg kell felelnie az adatkezelés céljának, az adatok felvételének és kezelésének tisztességesnek és törvényesnek kell lennie. </a:t>
            </a:r>
            <a:r>
              <a:rPr lang="hu-HU" dirty="0" smtClean="0">
                <a:solidFill>
                  <a:srgbClr val="FF0000"/>
                </a:solidFill>
              </a:rPr>
              <a:t>(adatminimalizálás)</a:t>
            </a:r>
          </a:p>
          <a:p>
            <a:endParaRPr lang="hu-HU" dirty="0" smtClean="0"/>
          </a:p>
          <a:p>
            <a:r>
              <a:rPr lang="hu-HU" dirty="0" smtClean="0"/>
              <a:t>Csak olyan személyes adat kezelhető, amely az adatkezelés céljának megvalósulásához elengedhetetlen, a cél elérésére alkalmas. A személyes adat csak a cél megvalósulásához szükséges mértékben és ideig kezelhető.</a:t>
            </a:r>
            <a:r>
              <a:rPr lang="hu-HU" dirty="0" smtClean="0">
                <a:solidFill>
                  <a:srgbClr val="FF0000"/>
                </a:solidFill>
              </a:rPr>
              <a:t> (célhoz kötöttség)</a:t>
            </a:r>
            <a:endParaRPr lang="hu-HU" dirty="0" smtClean="0"/>
          </a:p>
          <a:p>
            <a:endParaRPr lang="hu-HU" dirty="0" smtClean="0"/>
          </a:p>
          <a:p>
            <a:r>
              <a:rPr lang="hu-HU" dirty="0" smtClean="0"/>
              <a:t> A személyes adat az adatkezelés során mindaddig megőrzi e minőségét, amíg kapcsolata az érintettel helyreállítható. Az érintettel akkor helyreállítható a kapcsolat, ha az adatkezelő rendelkezik azokkal a technikai feltételekkel, amelyek a helyreállításhoz szükségesek.</a:t>
            </a:r>
          </a:p>
          <a:p>
            <a:endParaRPr lang="hu-HU" dirty="0" smtClean="0"/>
          </a:p>
          <a:p>
            <a:r>
              <a:rPr lang="hu-HU" dirty="0" smtClean="0"/>
              <a:t>Az adatkezelés során biztosítani kell az adatok pontosságát, teljességét és - ha az adatkezelés céljára tekintettel szükséges - naprakészségét, valamint azt, hogy az érintettet csak az adatkezelés céljához szükséges ideig lehessen azonosítani.</a:t>
            </a:r>
          </a:p>
          <a:p>
            <a:endParaRPr lang="hu-HU"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Kiskorú adatai</a:t>
            </a:r>
            <a:endParaRPr lang="hu-HU" dirty="0"/>
          </a:p>
        </p:txBody>
      </p:sp>
      <p:sp>
        <p:nvSpPr>
          <p:cNvPr id="3" name="Tartalom helye 2"/>
          <p:cNvSpPr>
            <a:spLocks noGrp="1"/>
          </p:cNvSpPr>
          <p:nvPr>
            <p:ph idx="1"/>
          </p:nvPr>
        </p:nvSpPr>
        <p:spPr/>
        <p:txBody>
          <a:bodyPr/>
          <a:lstStyle/>
          <a:p>
            <a:r>
              <a:rPr lang="hu-HU" dirty="0" smtClean="0"/>
              <a:t>Reklámjogi gyakorlat</a:t>
            </a:r>
          </a:p>
          <a:p>
            <a:r>
              <a:rPr lang="hu-HU" dirty="0" smtClean="0"/>
              <a:t>Polgári törvénykönyv: cselekvőképesség</a:t>
            </a:r>
          </a:p>
          <a:p>
            <a:pPr>
              <a:buNone/>
            </a:pPr>
            <a:endParaRPr lang="hu-HU" dirty="0"/>
          </a:p>
          <a:p>
            <a:pPr>
              <a:buNone/>
            </a:pPr>
            <a:r>
              <a:rPr lang="hu-HU" dirty="0">
                <a:solidFill>
                  <a:srgbClr val="FF0000"/>
                </a:solidFill>
              </a:rPr>
              <a:t>	</a:t>
            </a:r>
            <a:r>
              <a:rPr lang="hu-HU" dirty="0" smtClean="0">
                <a:solidFill>
                  <a:srgbClr val="FF0000"/>
                </a:solidFill>
              </a:rPr>
              <a:t> A 16. életévét betöltött kiskorú érintett hozzájárulását tartalmazó jognyilatkozatának érvényességéhez törvényes képviselőjének beleegyezése vagy utólagos jóváhagyása nem szükséges.</a:t>
            </a:r>
          </a:p>
          <a:p>
            <a:pPr>
              <a:buNone/>
            </a:pPr>
            <a:endParaRPr lang="hu-HU" dirty="0" smtClean="0"/>
          </a:p>
          <a:p>
            <a:pPr>
              <a:buNone/>
            </a:pPr>
            <a:endParaRPr lang="hu-H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Adatfeldolgozás</a:t>
            </a:r>
            <a:endParaRPr lang="hu-HU" dirty="0"/>
          </a:p>
        </p:txBody>
      </p:sp>
      <p:sp>
        <p:nvSpPr>
          <p:cNvPr id="3" name="Tartalom helye 2"/>
          <p:cNvSpPr>
            <a:spLocks noGrp="1"/>
          </p:cNvSpPr>
          <p:nvPr>
            <p:ph idx="1"/>
          </p:nvPr>
        </p:nvSpPr>
        <p:spPr/>
        <p:txBody>
          <a:bodyPr>
            <a:normAutofit fontScale="55000" lnSpcReduction="20000"/>
          </a:bodyPr>
          <a:lstStyle/>
          <a:p>
            <a:r>
              <a:rPr lang="hu-HU" dirty="0" smtClean="0"/>
              <a:t>Az adatfeldolgozónak a személyes adatok feldolgozásával kapcsolatos jogait és kötelezettségeit e törvény, valamint az adatkezelésre vonatkozó külön törvények keretei között az adatkezelő határozza meg. Az általa adott utasítások jogszerűségéért az adatkezelő felel.</a:t>
            </a:r>
          </a:p>
          <a:p>
            <a:endParaRPr lang="hu-HU" dirty="0" smtClean="0"/>
          </a:p>
          <a:p>
            <a:r>
              <a:rPr lang="hu-HU" dirty="0" smtClean="0">
                <a:solidFill>
                  <a:srgbClr val="FF0000"/>
                </a:solidFill>
              </a:rPr>
              <a:t>Az adatfeldolgozó az adatkezelő rendelkezése szerint vehet igénybe további adatfeldolgozót.</a:t>
            </a:r>
          </a:p>
          <a:p>
            <a:endParaRPr lang="hu-HU" dirty="0" smtClean="0"/>
          </a:p>
          <a:p>
            <a:r>
              <a:rPr lang="hu-HU" dirty="0" smtClean="0"/>
              <a:t>Az adatfeldolgozó az adatkezelést érintő érdemi döntést nem hozhat, a tudomására jutott személyes adatokat kizárólag az adatkezelő rendelkezései szerint dolgozhatja fel, saját céljára adatfeldolgozást nem végezhet, továbbá a személyes adatokat az adatkezelő rendelkezései szerint köteles tárolni és megőrizni.</a:t>
            </a:r>
          </a:p>
          <a:p>
            <a:endParaRPr lang="hu-HU" dirty="0" smtClean="0"/>
          </a:p>
          <a:p>
            <a:r>
              <a:rPr lang="hu-HU" dirty="0" smtClean="0"/>
              <a:t> Az adatfeldolgozásra vonatkozó szerződést írásba kell foglalni. Az adatfeldolgozással nem bízható meg olyan szervezet, amely a feldolgozandó személyes adatokat felhasználó üzleti tevékenységben érdekelt.</a:t>
            </a:r>
            <a:endParaRPr lang="hu-H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Adatkezelő vagy feldolgozó</a:t>
            </a:r>
            <a:endParaRPr lang="hu-HU" dirty="0"/>
          </a:p>
        </p:txBody>
      </p:sp>
      <p:sp>
        <p:nvSpPr>
          <p:cNvPr id="3" name="Tartalom helye 2"/>
          <p:cNvSpPr>
            <a:spLocks noGrp="1"/>
          </p:cNvSpPr>
          <p:nvPr>
            <p:ph idx="1"/>
          </p:nvPr>
        </p:nvSpPr>
        <p:spPr/>
        <p:txBody>
          <a:bodyPr/>
          <a:lstStyle/>
          <a:p>
            <a:r>
              <a:rPr lang="hu-HU" dirty="0" smtClean="0"/>
              <a:t>Kényszermegoldás: dupla kezelés</a:t>
            </a:r>
          </a:p>
          <a:p>
            <a:r>
              <a:rPr lang="hu-HU" dirty="0" smtClean="0"/>
              <a:t>Felelősség kérdése</a:t>
            </a:r>
          </a:p>
          <a:p>
            <a:r>
              <a:rPr lang="hu-HU" dirty="0" smtClean="0"/>
              <a:t>Bírság kérdése</a:t>
            </a:r>
          </a:p>
          <a:p>
            <a:r>
              <a:rPr lang="hu-HU" dirty="0" smtClean="0"/>
              <a:t>(Büntetőjogi felelősség)</a:t>
            </a:r>
          </a:p>
          <a:p>
            <a:pPr marL="0" indent="0">
              <a:buNone/>
            </a:pPr>
            <a:endParaRPr lang="hu-HU" dirty="0" smtClean="0"/>
          </a:p>
          <a:p>
            <a:pPr marL="0" indent="0">
              <a:buNone/>
            </a:pPr>
            <a:r>
              <a:rPr lang="hu-HU" smtClean="0"/>
              <a:t>Megoldás: a </a:t>
            </a:r>
            <a:r>
              <a:rPr lang="hu-HU" dirty="0" smtClean="0"/>
              <a:t>NAIH átminősíti a szerepeket</a:t>
            </a:r>
            <a:endParaRPr lang="hu-H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Adatbiztonság</a:t>
            </a:r>
            <a:endParaRPr lang="hu-HU" dirty="0"/>
          </a:p>
        </p:txBody>
      </p:sp>
      <p:pic>
        <p:nvPicPr>
          <p:cNvPr id="4" name="Tartalom helye 3" descr="bolted_roll.jpg"/>
          <p:cNvPicPr>
            <a:picLocks noGrp="1" noChangeAspect="1"/>
          </p:cNvPicPr>
          <p:nvPr>
            <p:ph idx="1"/>
          </p:nvPr>
        </p:nvPicPr>
        <p:blipFill>
          <a:blip r:embed="rId2"/>
          <a:stretch>
            <a:fillRect/>
          </a:stretch>
        </p:blipFill>
        <p:spPr>
          <a:xfrm>
            <a:off x="1643042" y="1446833"/>
            <a:ext cx="5786478" cy="3973381"/>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Biztonsági követelmények 2/1</a:t>
            </a:r>
            <a:endParaRPr lang="hu-HU" dirty="0"/>
          </a:p>
        </p:txBody>
      </p:sp>
      <p:sp>
        <p:nvSpPr>
          <p:cNvPr id="3" name="Tartalom helye 2"/>
          <p:cNvSpPr>
            <a:spLocks noGrp="1"/>
          </p:cNvSpPr>
          <p:nvPr>
            <p:ph idx="1"/>
          </p:nvPr>
        </p:nvSpPr>
        <p:spPr>
          <a:xfrm>
            <a:off x="428596" y="1214422"/>
            <a:ext cx="8258204" cy="4500593"/>
          </a:xfrm>
        </p:spPr>
        <p:txBody>
          <a:bodyPr>
            <a:normAutofit fontScale="32500" lnSpcReduction="20000"/>
          </a:bodyPr>
          <a:lstStyle/>
          <a:p>
            <a:pPr>
              <a:buNone/>
            </a:pPr>
            <a:r>
              <a:rPr lang="hu-HU" sz="4900" dirty="0"/>
              <a:t>	</a:t>
            </a:r>
            <a:endParaRPr lang="hu-HU" sz="4900" dirty="0" smtClean="0"/>
          </a:p>
          <a:p>
            <a:pPr>
              <a:buNone/>
            </a:pPr>
            <a:r>
              <a:rPr lang="hu-HU" sz="4900" dirty="0"/>
              <a:t>	</a:t>
            </a:r>
            <a:r>
              <a:rPr lang="hu-HU" sz="4900" dirty="0" smtClean="0"/>
              <a:t> Az adatkezelő köteles az adatkezelési műveleteket úgy megtervezni és végrehajtani, hogy az e törvény és az adatkezelésre vonatkozó más szabályok alkalmazása során biztosítsa az érintettek magánszférájának védelmét</a:t>
            </a:r>
            <a:r>
              <a:rPr lang="hu-HU" sz="4900" dirty="0" smtClean="0">
                <a:solidFill>
                  <a:srgbClr val="FF0000"/>
                </a:solidFill>
              </a:rPr>
              <a:t>. (betörésvédelem)</a:t>
            </a:r>
          </a:p>
          <a:p>
            <a:endParaRPr lang="hu-HU" sz="4900" dirty="0" smtClean="0"/>
          </a:p>
          <a:p>
            <a:pPr>
              <a:buNone/>
            </a:pPr>
            <a:r>
              <a:rPr lang="hu-HU" sz="4900" dirty="0" smtClean="0"/>
              <a:t>	Az adatkezelő, illetve tevékenységi körében az adatfeldolgozó köteles gondoskodni az adatok biztonságáról, köteles továbbá megtenni azokat a technikai és szervezési intézkedéseket és kialakítani azokat az eljárási szabályokat, amelyek e törvény, valamint az egyéb adat- és titokvédelmi szabályok érvényre juttatásához szükségesek.</a:t>
            </a:r>
          </a:p>
          <a:p>
            <a:endParaRPr lang="hu-HU" sz="4900" dirty="0" smtClean="0"/>
          </a:p>
          <a:p>
            <a:pPr>
              <a:buNone/>
            </a:pPr>
            <a:r>
              <a:rPr lang="hu-HU" sz="4900" dirty="0" smtClean="0"/>
              <a:t>	Az adatokat megfelelő intézkedésekkel védeni kell különösen a jogosulatlan hozzáférés, megváltoztatás, továbbítás, nyilvánosságra hozatal, törlés vagy megsemmisítés, valamint a véletlen megsemmisülés és sérülés, továbbá az alkalmazott technika megváltozásából fakadó hozzáférhetetlenné válás ellen.</a:t>
            </a:r>
          </a:p>
          <a:p>
            <a:endParaRPr lang="hu-HU" sz="4900" dirty="0" smtClean="0"/>
          </a:p>
          <a:p>
            <a:pPr>
              <a:buNone/>
            </a:pPr>
            <a:r>
              <a:rPr lang="hu-HU" sz="4900" dirty="0" smtClean="0"/>
              <a:t>	A különböző nyilvántartásokban elektronikusan kezelt adatállományok védelme </a:t>
            </a:r>
            <a:r>
              <a:rPr lang="hu-HU" sz="4900" dirty="0"/>
              <a:t>érdekében megfelelő technikai megoldással biztosítani kell, hogy a nyilvántartásokban tárolt adatok - kivéve ha azt törvény lehetővé teszi - közvetlenül ne legyenek összekapcsolhatók és az érintetthez rendelhetők.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Biztonsági követelmények 2/</a:t>
            </a:r>
            <a:r>
              <a:rPr lang="hu-HU" dirty="0" err="1" smtClean="0"/>
              <a:t>2</a:t>
            </a:r>
            <a:endParaRPr lang="hu-HU" dirty="0"/>
          </a:p>
        </p:txBody>
      </p:sp>
      <p:sp>
        <p:nvSpPr>
          <p:cNvPr id="3" name="Tartalom helye 2"/>
          <p:cNvSpPr>
            <a:spLocks noGrp="1"/>
          </p:cNvSpPr>
          <p:nvPr>
            <p:ph idx="1"/>
          </p:nvPr>
        </p:nvSpPr>
        <p:spPr/>
        <p:txBody>
          <a:bodyPr/>
          <a:lstStyle/>
          <a:p>
            <a:pPr>
              <a:buNone/>
            </a:pPr>
            <a:r>
              <a:rPr lang="hu-HU" dirty="0"/>
              <a:t>	</a:t>
            </a:r>
            <a:r>
              <a:rPr lang="hu-HU" dirty="0" smtClean="0"/>
              <a:t>Az adatkezelőnek és az adatfeldolgozónak az adatok biztonságát szolgáló intézkedések meghatározásakor és alkalmazásakor tekintettel kell lenni a technika mindenkori fejlettségére. </a:t>
            </a:r>
            <a:r>
              <a:rPr lang="hu-HU" dirty="0" smtClean="0">
                <a:solidFill>
                  <a:srgbClr val="FF0000"/>
                </a:solidFill>
              </a:rPr>
              <a:t>Több lehetséges adatkezelési megoldás közül azt kell választani, amely a személyes adatok magasabb szintű védelmét biztosítja, kivéve, ha az aránytalan nehézséget jelentene az adatkezelőre.</a:t>
            </a:r>
            <a:endParaRPr lang="hu-HU" dirty="0">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Adatbázis építése</a:t>
            </a:r>
            <a:endParaRPr lang="hu-HU" dirty="0"/>
          </a:p>
        </p:txBody>
      </p:sp>
      <p:sp>
        <p:nvSpPr>
          <p:cNvPr id="3" name="Tartalom helye 2"/>
          <p:cNvSpPr>
            <a:spLocks noGrp="1"/>
          </p:cNvSpPr>
          <p:nvPr>
            <p:ph idx="1"/>
          </p:nvPr>
        </p:nvSpPr>
        <p:spPr/>
        <p:txBody>
          <a:bodyPr/>
          <a:lstStyle/>
          <a:p>
            <a:r>
              <a:rPr lang="hu-HU" dirty="0" smtClean="0"/>
              <a:t>Adatkezelő / Tulajdonos</a:t>
            </a:r>
          </a:p>
          <a:p>
            <a:r>
              <a:rPr lang="hu-HU" dirty="0" err="1" smtClean="0"/>
              <a:t>Linkedin-ügy</a:t>
            </a:r>
            <a:endParaRPr lang="hu-HU" dirty="0" smtClean="0"/>
          </a:p>
          <a:p>
            <a:r>
              <a:rPr lang="hu-HU" dirty="0" smtClean="0"/>
              <a:t>Üzleti titok</a:t>
            </a:r>
          </a:p>
          <a:p>
            <a:r>
              <a:rPr lang="hu-HU" dirty="0" smtClean="0"/>
              <a:t>Szerzői jog</a:t>
            </a:r>
          </a:p>
          <a:p>
            <a:r>
              <a:rPr lang="hu-HU" dirty="0" smtClean="0"/>
              <a:t>Vásárolt adatbázisok</a:t>
            </a:r>
            <a:endParaRPr lang="hu-H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 NAIH álláspontja</a:t>
            </a:r>
            <a:endParaRPr lang="hu-HU" dirty="0"/>
          </a:p>
        </p:txBody>
      </p:sp>
      <p:sp>
        <p:nvSpPr>
          <p:cNvPr id="3" name="Tartalom helye 2"/>
          <p:cNvSpPr>
            <a:spLocks noGrp="1"/>
          </p:cNvSpPr>
          <p:nvPr>
            <p:ph idx="1"/>
          </p:nvPr>
        </p:nvSpPr>
        <p:spPr/>
        <p:txBody>
          <a:bodyPr/>
          <a:lstStyle/>
          <a:p>
            <a:r>
              <a:rPr lang="hu-HU" dirty="0" smtClean="0"/>
              <a:t>Területi hatály</a:t>
            </a:r>
          </a:p>
          <a:p>
            <a:r>
              <a:rPr lang="hu-HU" dirty="0" smtClean="0"/>
              <a:t>Politikai adat továbbítása</a:t>
            </a:r>
          </a:p>
          <a:p>
            <a:r>
              <a:rPr lang="hu-HU" dirty="0" smtClean="0"/>
              <a:t>Adekvát védelem</a:t>
            </a:r>
          </a:p>
          <a:p>
            <a:r>
              <a:rPr lang="hu-HU" dirty="0" smtClean="0"/>
              <a:t>Állásfoglalás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Panaszkezelési szabályzat</a:t>
            </a:r>
            <a:endParaRPr lang="hu-HU" dirty="0"/>
          </a:p>
        </p:txBody>
      </p:sp>
      <p:sp>
        <p:nvSpPr>
          <p:cNvPr id="3" name="Tartalom helye 2"/>
          <p:cNvSpPr>
            <a:spLocks noGrp="1"/>
          </p:cNvSpPr>
          <p:nvPr>
            <p:ph idx="1"/>
          </p:nvPr>
        </p:nvSpPr>
        <p:spPr/>
        <p:txBody>
          <a:bodyPr/>
          <a:lstStyle/>
          <a:p>
            <a:pPr>
              <a:buNone/>
            </a:pPr>
            <a:r>
              <a:rPr lang="hu-HU" dirty="0"/>
              <a:t>	</a:t>
            </a:r>
            <a:r>
              <a:rPr lang="hu-HU" dirty="0" smtClean="0"/>
              <a:t>Az adatkezelő köteles a kérelem benyújtásától számított legrövidebb idő alatt, legfeljebb azonban 30 napon belül, közérthető formában, az érintett erre irányuló kérelmére írásban megadni a tájékoztatást.</a:t>
            </a:r>
          </a:p>
          <a:p>
            <a:pPr>
              <a:buNone/>
            </a:pPr>
            <a:endParaRPr lang="hu-HU" dirty="0"/>
          </a:p>
          <a:p>
            <a:pPr>
              <a:buNone/>
            </a:pPr>
            <a:r>
              <a:rPr lang="hu-HU" dirty="0" smtClean="0"/>
              <a:t>Az adatvédelmi felelős szerepe:</a:t>
            </a:r>
          </a:p>
          <a:p>
            <a:pPr>
              <a:buNone/>
            </a:pPr>
            <a:r>
              <a:rPr lang="hu-HU" dirty="0" smtClean="0">
                <a:solidFill>
                  <a:srgbClr val="FF0000"/>
                </a:solidFill>
              </a:rPr>
              <a:t>A helyes adatkezeléssel a fogyasztó megtartható</a:t>
            </a:r>
            <a:endParaRPr lang="hu-HU"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en-GB"/>
          </a:p>
        </p:txBody>
      </p:sp>
      <p:sp>
        <p:nvSpPr>
          <p:cNvPr id="3" name="Tartalom helye 2"/>
          <p:cNvSpPr>
            <a:spLocks noGrp="1"/>
          </p:cNvSpPr>
          <p:nvPr>
            <p:ph idx="1"/>
          </p:nvPr>
        </p:nvSpPr>
        <p:spPr/>
        <p:txBody>
          <a:bodyPr/>
          <a:lstStyle/>
          <a:p>
            <a:pPr marL="0" indent="0">
              <a:buNone/>
            </a:pPr>
            <a:r>
              <a:rPr lang="hu-HU" dirty="0" smtClean="0"/>
              <a:t>Köszönöm szépen a figyelmet!</a:t>
            </a:r>
          </a:p>
          <a:p>
            <a:endParaRPr lang="hu-HU" dirty="0"/>
          </a:p>
          <a:p>
            <a:pPr marL="0" indent="0">
              <a:buNone/>
            </a:pPr>
            <a:r>
              <a:rPr lang="hu-HU" dirty="0" smtClean="0"/>
              <a:t>	</a:t>
            </a:r>
            <a:r>
              <a:rPr lang="hu-HU" dirty="0" err="1" smtClean="0">
                <a:hlinkClick r:id="rId2"/>
              </a:rPr>
              <a:t>andrea.soos</a:t>
            </a:r>
            <a:r>
              <a:rPr lang="hu-HU" dirty="0" smtClean="0">
                <a:hlinkClick r:id="rId2"/>
              </a:rPr>
              <a:t>@</a:t>
            </a:r>
            <a:r>
              <a:rPr lang="hu-HU" dirty="0" err="1" smtClean="0">
                <a:hlinkClick r:id="rId2"/>
              </a:rPr>
              <a:t>sooslaw.hu</a:t>
            </a:r>
            <a:endParaRPr lang="hu-HU" dirty="0" smtClean="0"/>
          </a:p>
          <a:p>
            <a:pPr marL="0" indent="0">
              <a:buNone/>
            </a:pPr>
            <a:endParaRPr lang="hu-HU" dirty="0"/>
          </a:p>
          <a:p>
            <a:pPr marL="0" indent="0">
              <a:buNone/>
            </a:pPr>
            <a:r>
              <a:rPr lang="hu-HU" dirty="0" smtClean="0"/>
              <a:t>30 6 285 </a:t>
            </a:r>
            <a:r>
              <a:rPr lang="hu-HU" dirty="0" err="1" smtClean="0"/>
              <a:t>285</a:t>
            </a:r>
            <a:endParaRPr lang="hu-HU" dirty="0" smtClean="0"/>
          </a:p>
          <a:p>
            <a:pPr marL="0" indent="0">
              <a:buNone/>
            </a:pPr>
            <a:r>
              <a:rPr lang="hu-HU" dirty="0" smtClean="0"/>
              <a:t>1 270 9900</a:t>
            </a:r>
          </a:p>
          <a:p>
            <a:pPr marL="0" indent="0">
              <a:buNone/>
            </a:pPr>
            <a:endParaRPr lang="en-GB" dirty="0"/>
          </a:p>
        </p:txBody>
      </p:sp>
    </p:spTree>
    <p:extLst>
      <p:ext uri="{BB962C8B-B14F-4D97-AF65-F5344CB8AC3E}">
        <p14:creationId xmlns:p14="http://schemas.microsoft.com/office/powerpoint/2010/main" val="513818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TotalTime>
  <Words>535</Words>
  <Application>Microsoft Office PowerPoint</Application>
  <PresentationFormat>Diavetítés a képernyőre (4:3 oldalarány)</PresentationFormat>
  <Paragraphs>141</Paragraphs>
  <Slides>26</Slides>
  <Notes>0</Notes>
  <HiddenSlides>0</HiddenSlides>
  <MMClips>0</MMClips>
  <ScaleCrop>false</ScaleCrop>
  <HeadingPairs>
    <vt:vector size="4" baseType="variant">
      <vt:variant>
        <vt:lpstr>Téma</vt:lpstr>
      </vt:variant>
      <vt:variant>
        <vt:i4>1</vt:i4>
      </vt:variant>
      <vt:variant>
        <vt:lpstr>Diacímek</vt:lpstr>
      </vt:variant>
      <vt:variant>
        <vt:i4>26</vt:i4>
      </vt:variant>
    </vt:vector>
  </HeadingPairs>
  <TitlesOfParts>
    <vt:vector size="27" baseType="lpstr">
      <vt:lpstr>Office-téma</vt:lpstr>
      <vt:lpstr>Lojalitásprogramok és az adatvédelem</vt:lpstr>
      <vt:lpstr>Az adatvédelem célja</vt:lpstr>
      <vt:lpstr>PowerPoint bemutató</vt:lpstr>
      <vt:lpstr>Az adatvédelem területe</vt:lpstr>
      <vt:lpstr>Az adatvédelem fogalma</vt:lpstr>
      <vt:lpstr>Az adatvédelmi jog</vt:lpstr>
      <vt:lpstr>Az on-line szolgáltatások joga</vt:lpstr>
      <vt:lpstr>Alapfogalmak 5/1</vt:lpstr>
      <vt:lpstr>Alapfogalmak 5/2</vt:lpstr>
      <vt:lpstr>Alapfogalmak 5/3</vt:lpstr>
      <vt:lpstr>Alapfogalmak 5/4</vt:lpstr>
      <vt:lpstr>Alapfogalmak 5/5</vt:lpstr>
      <vt:lpstr>Az adatkezelés jogalapja</vt:lpstr>
      <vt:lpstr>Hozzájárulás</vt:lpstr>
      <vt:lpstr>Egyéb jogalapok</vt:lpstr>
      <vt:lpstr>Az adatkezelés alapelvei</vt:lpstr>
      <vt:lpstr>Kiskorú adatai</vt:lpstr>
      <vt:lpstr>Adatfeldolgozás</vt:lpstr>
      <vt:lpstr>Adatkezelő vagy feldolgozó</vt:lpstr>
      <vt:lpstr>Adatbiztonság</vt:lpstr>
      <vt:lpstr>Biztonsági követelmények 2/1</vt:lpstr>
      <vt:lpstr>Biztonsági követelmények 2/2</vt:lpstr>
      <vt:lpstr>Adatbázis építése</vt:lpstr>
      <vt:lpstr>A NAIH álláspontja</vt:lpstr>
      <vt:lpstr>Panaszkezelési szabályzat</vt:lpstr>
      <vt:lpstr>PowerPoint bemutató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Adatvédelem  az on-line sectorban s</dc:title>
  <dc:creator>Dell</dc:creator>
  <cp:lastModifiedBy>Andrea Dr. Soos</cp:lastModifiedBy>
  <cp:revision>25</cp:revision>
  <dcterms:created xsi:type="dcterms:W3CDTF">2013-11-14T15:16:13Z</dcterms:created>
  <dcterms:modified xsi:type="dcterms:W3CDTF">2014-09-15T11:37:53Z</dcterms:modified>
</cp:coreProperties>
</file>