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500" r:id="rId5"/>
    <p:sldId id="489" r:id="rId6"/>
    <p:sldId id="491" r:id="rId7"/>
    <p:sldId id="490" r:id="rId8"/>
    <p:sldId id="492" r:id="rId9"/>
    <p:sldId id="493" r:id="rId10"/>
    <p:sldId id="494" r:id="rId11"/>
    <p:sldId id="498" r:id="rId12"/>
    <p:sldId id="502" r:id="rId13"/>
    <p:sldId id="501" r:id="rId14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408" autoAdjust="0"/>
  </p:normalViewPr>
  <p:slideViewPr>
    <p:cSldViewPr>
      <p:cViewPr>
        <p:scale>
          <a:sx n="53" d="100"/>
          <a:sy n="53" d="100"/>
        </p:scale>
        <p:origin x="-1644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1998" y="-84"/>
      </p:cViewPr>
      <p:guideLst>
        <p:guide orient="horz" pos="3127"/>
        <p:guide pos="214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0810C8-6D93-4845-B9DF-77DF9E841F42}" type="datetimeFigureOut">
              <a:rPr lang="en-US"/>
              <a:pPr>
                <a:defRPr/>
              </a:pPr>
              <a:t>12/8/2011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1564ECD-C0FB-4168-9316-1307DBD704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798A54B-2D7F-481D-A2C9-9116F559203E}" type="datetimeFigureOut">
              <a:rPr lang="en-US"/>
              <a:pPr>
                <a:defRPr/>
              </a:pPr>
              <a:t>12/8/2011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16463"/>
            <a:ext cx="5435600" cy="44656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D3FC6A6-8ED0-4712-A20F-092ED3414E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54D73D-EF0D-4E1D-B529-2A332B64F2B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3FC6A6-8ED0-4712-A20F-092ED3414EB6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2362200"/>
            <a:ext cx="5010150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636009"/>
            <a:ext cx="7772400" cy="1014404"/>
          </a:xfrm>
        </p:spPr>
        <p:txBody>
          <a:bodyPr/>
          <a:lstStyle>
            <a:lvl1pPr algn="l">
              <a:defRPr sz="28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50412"/>
            <a:ext cx="8037513" cy="570042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45709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1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2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3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4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6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7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357938"/>
            <a:ext cx="11080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7E8DC43-3094-4E61-9AE6-A1AC9D0795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375400"/>
            <a:ext cx="1292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6357938"/>
            <a:ext cx="11080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BF163EF-3321-47CC-82D6-69FE9FFBEB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375400"/>
            <a:ext cx="1292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6357938"/>
            <a:ext cx="11080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0">
                <a:solidFill>
                  <a:srgbClr val="FFFFFF"/>
                </a:solidFill>
              </a:defRPr>
            </a:lvl1pPr>
            <a:lvl2pPr marL="457092" indent="0">
              <a:buNone/>
              <a:defRPr sz="2000" b="1"/>
            </a:lvl2pPr>
            <a:lvl3pPr marL="914186" indent="0">
              <a:buNone/>
              <a:defRPr sz="1800" b="1"/>
            </a:lvl3pPr>
            <a:lvl4pPr marL="1371279" indent="0">
              <a:buNone/>
              <a:defRPr sz="1600" b="1"/>
            </a:lvl4pPr>
            <a:lvl5pPr marL="1828373" indent="0">
              <a:buNone/>
              <a:defRPr sz="1600" b="1"/>
            </a:lvl5pPr>
            <a:lvl6pPr marL="2285466" indent="0">
              <a:buNone/>
              <a:defRPr sz="1600" b="1"/>
            </a:lvl6pPr>
            <a:lvl7pPr marL="2742558" indent="0">
              <a:buNone/>
              <a:defRPr sz="1600" b="1"/>
            </a:lvl7pPr>
            <a:lvl8pPr marL="3199652" indent="0">
              <a:buNone/>
              <a:defRPr sz="1600" b="1"/>
            </a:lvl8pPr>
            <a:lvl9pPr marL="3656744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lvl2pPr>
              <a:defRPr sz="2400">
                <a:solidFill>
                  <a:srgbClr val="FFFFFF"/>
                </a:solidFill>
              </a:defRPr>
            </a:lvl2pPr>
            <a:lvl3pPr>
              <a:defRPr sz="2400">
                <a:solidFill>
                  <a:srgbClr val="FFFFFF"/>
                </a:solidFill>
              </a:defRPr>
            </a:lvl3pPr>
            <a:lvl4pPr>
              <a:defRPr sz="2400">
                <a:solidFill>
                  <a:srgbClr val="FFFFFF"/>
                </a:solidFill>
              </a:defRPr>
            </a:lvl4pPr>
            <a:lvl5pPr>
              <a:defRPr sz="2400">
                <a:solidFill>
                  <a:srgbClr val="FFFFFF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0">
                <a:solidFill>
                  <a:srgbClr val="FFFFFF"/>
                </a:solidFill>
              </a:defRPr>
            </a:lvl1pPr>
            <a:lvl2pPr marL="457092" indent="0">
              <a:buNone/>
              <a:defRPr sz="2000" b="1"/>
            </a:lvl2pPr>
            <a:lvl3pPr marL="914186" indent="0">
              <a:buNone/>
              <a:defRPr sz="1800" b="1"/>
            </a:lvl3pPr>
            <a:lvl4pPr marL="1371279" indent="0">
              <a:buNone/>
              <a:defRPr sz="1600" b="1"/>
            </a:lvl4pPr>
            <a:lvl5pPr marL="1828373" indent="0">
              <a:buNone/>
              <a:defRPr sz="1600" b="1"/>
            </a:lvl5pPr>
            <a:lvl6pPr marL="2285466" indent="0">
              <a:buNone/>
              <a:defRPr sz="1600" b="1"/>
            </a:lvl6pPr>
            <a:lvl7pPr marL="2742558" indent="0">
              <a:buNone/>
              <a:defRPr sz="1600" b="1"/>
            </a:lvl7pPr>
            <a:lvl8pPr marL="3199652" indent="0">
              <a:buNone/>
              <a:defRPr sz="1600" b="1"/>
            </a:lvl8pPr>
            <a:lvl9pPr marL="3656744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lvl2pPr>
              <a:defRPr sz="2400">
                <a:solidFill>
                  <a:srgbClr val="FFFFFF"/>
                </a:solidFill>
              </a:defRPr>
            </a:lvl2pPr>
            <a:lvl3pPr>
              <a:defRPr sz="2400">
                <a:solidFill>
                  <a:srgbClr val="FFFFFF"/>
                </a:solidFill>
              </a:defRPr>
            </a:lvl3pPr>
            <a:lvl4pPr>
              <a:defRPr sz="2400">
                <a:solidFill>
                  <a:srgbClr val="FFFFFF"/>
                </a:solidFill>
              </a:defRPr>
            </a:lvl4pPr>
            <a:lvl5pPr>
              <a:defRPr sz="2400">
                <a:solidFill>
                  <a:srgbClr val="FFFFFF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26613D5-BEC7-45C0-835C-A2252EF67E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375400"/>
            <a:ext cx="1292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6357938"/>
            <a:ext cx="11080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C7031A5-D7F4-4DC7-BA1B-70B4713D2A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375400"/>
            <a:ext cx="1292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6357938"/>
            <a:ext cx="11080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AA361A9-9CC7-43AE-84FF-990D6C1337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18" tIns="45709" rIns="91418" bIns="45709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18" tIns="45709" rIns="91418" bIns="4570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3F95EE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38F3E74-174A-4FAD-8A47-B7778E2130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</p:sldLayoutIdLst>
  <p:hf hdr="0" ftr="0" dt="0"/>
  <p:txStyles>
    <p:titleStyle>
      <a:lvl1pPr algn="l" defTabSz="455613" rtl="0" eaLnBrk="0" fontAlgn="base" hangingPunct="0">
        <a:spcBef>
          <a:spcPct val="0"/>
        </a:spcBef>
        <a:spcAft>
          <a:spcPct val="0"/>
        </a:spcAft>
        <a:defRPr sz="3200" b="1" kern="1200" cap="all">
          <a:solidFill>
            <a:schemeClr val="accent1"/>
          </a:solidFill>
          <a:latin typeface="Helvetica"/>
          <a:ea typeface="+mj-ea"/>
          <a:cs typeface="Helvetica"/>
        </a:defRPr>
      </a:lvl1pPr>
      <a:lvl2pPr algn="l" defTabSz="455613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Helvetica" pitchFamily="34" charset="0"/>
          <a:cs typeface="Helvetica" pitchFamily="34" charset="0"/>
        </a:defRPr>
      </a:lvl2pPr>
      <a:lvl3pPr algn="l" defTabSz="455613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Helvetica" pitchFamily="34" charset="0"/>
          <a:cs typeface="Helvetica" pitchFamily="34" charset="0"/>
        </a:defRPr>
      </a:lvl3pPr>
      <a:lvl4pPr algn="l" defTabSz="455613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Helvetica" pitchFamily="34" charset="0"/>
          <a:cs typeface="Helvetica" pitchFamily="34" charset="0"/>
        </a:defRPr>
      </a:lvl4pPr>
      <a:lvl5pPr algn="l" defTabSz="455613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Helvetica" pitchFamily="34" charset="0"/>
          <a:cs typeface="Helvetica" pitchFamily="34" charset="0"/>
        </a:defRPr>
      </a:lvl5pPr>
      <a:lvl6pPr marL="457200" algn="l" defTabSz="455613" rtl="0" fontAlgn="base"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Helvetica" pitchFamily="34" charset="0"/>
          <a:cs typeface="Helvetica" pitchFamily="34" charset="0"/>
        </a:defRPr>
      </a:lvl6pPr>
      <a:lvl7pPr marL="914400" algn="l" defTabSz="455613" rtl="0" fontAlgn="base"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Helvetica" pitchFamily="34" charset="0"/>
          <a:cs typeface="Helvetica" pitchFamily="34" charset="0"/>
        </a:defRPr>
      </a:lvl7pPr>
      <a:lvl8pPr marL="1371600" algn="l" defTabSz="455613" rtl="0" fontAlgn="base"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Helvetica" pitchFamily="34" charset="0"/>
          <a:cs typeface="Helvetica" pitchFamily="34" charset="0"/>
        </a:defRPr>
      </a:lvl8pPr>
      <a:lvl9pPr marL="1828800" algn="l" defTabSz="455613" rtl="0" fontAlgn="base"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Helvetica" pitchFamily="34" charset="0"/>
          <a:cs typeface="Helvetica" pitchFamily="34" charset="0"/>
        </a:defRPr>
      </a:lvl9pPr>
    </p:titleStyle>
    <p:bodyStyle>
      <a:lvl1pPr marL="341313" indent="-341313" algn="l" defTabSz="4556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279400" algn="l" defTabSz="45561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54075" indent="-228600" algn="l" defTabSz="4556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144588" indent="-288925" algn="l" defTabSz="45561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4775" indent="-228600" algn="l" defTabSz="45561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012" indent="-228546" algn="l" defTabSz="457092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06" indent="-228546" algn="l" defTabSz="457092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98" indent="-228546" algn="l" defTabSz="457092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92" indent="-228546" algn="l" defTabSz="457092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0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92" algn="l" defTabSz="4570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86" algn="l" defTabSz="4570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79" algn="l" defTabSz="4570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73" algn="l" defTabSz="4570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66" algn="l" defTabSz="4570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58" algn="l" defTabSz="4570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52" algn="l" defTabSz="4570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744" algn="l" defTabSz="4570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Placeholder 4"/>
          <p:cNvSpPr>
            <a:spLocks noGrp="1"/>
          </p:cNvSpPr>
          <p:nvPr>
            <p:ph type="body" idx="1"/>
          </p:nvPr>
        </p:nvSpPr>
        <p:spPr>
          <a:xfrm>
            <a:off x="0" y="6248400"/>
            <a:ext cx="8037513" cy="569912"/>
          </a:xfrm>
        </p:spPr>
        <p:txBody>
          <a:bodyPr/>
          <a:lstStyle/>
          <a:p>
            <a:pPr eaLnBrk="1" hangingPunct="1"/>
            <a:r>
              <a:rPr lang="hu-HU" dirty="0" smtClean="0">
                <a:latin typeface="Gill Sans MT" pitchFamily="34" charset="0"/>
              </a:rPr>
              <a:t>Budapest, 2011. december 8.</a:t>
            </a:r>
            <a:endParaRPr lang="en-US" dirty="0" smtClean="0">
              <a:latin typeface="Gill Sans MT" pitchFamily="34" charset="0"/>
            </a:endParaRPr>
          </a:p>
          <a:p>
            <a:pPr eaLnBrk="1" hangingPunct="1"/>
            <a:endParaRPr lang="en-US" dirty="0" smtClean="0">
              <a:latin typeface="Gill Sans MT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5800" y="3962400"/>
            <a:ext cx="7772400" cy="18288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dirty="0" smtClean="0"/>
              <a:t>A </a:t>
            </a:r>
            <a:r>
              <a:rPr lang="en-US" dirty="0" err="1" smtClean="0"/>
              <a:t>pénzügy</a:t>
            </a:r>
            <a:r>
              <a:rPr lang="en-US" dirty="0" smtClean="0"/>
              <a:t> </a:t>
            </a:r>
            <a:r>
              <a:rPr lang="en-US" dirty="0" err="1" smtClean="0"/>
              <a:t>szektor</a:t>
            </a:r>
            <a:r>
              <a:rPr lang="en-US" dirty="0" smtClean="0"/>
              <a:t> </a:t>
            </a:r>
            <a:r>
              <a:rPr lang="en-US" dirty="0" err="1" smtClean="0"/>
              <a:t>öt</a:t>
            </a:r>
            <a:r>
              <a:rPr lang="en-US" dirty="0" smtClean="0"/>
              <a:t> </a:t>
            </a:r>
            <a:r>
              <a:rPr lang="en-US" dirty="0" err="1" smtClean="0"/>
              <a:t>éve</a:t>
            </a:r>
            <a:r>
              <a:rPr lang="en-US" dirty="0" smtClean="0"/>
              <a:t>, 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en-US" dirty="0" smtClean="0"/>
              <a:t>2008-tól 2012-ig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sz="2400" dirty="0" smtClean="0"/>
              <a:t>Németh Béla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hu-HU" dirty="0" smtClean="0"/>
              <a:t>A médiapiac motorja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D0DDC27-473F-41A8-BCB7-9E0277D64621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pic>
        <p:nvPicPr>
          <p:cNvPr id="8201" name="Picture 9" descr="High-Res Stock Photography: AIRPLANE PROPELLER"/>
          <p:cNvPicPr>
            <a:picLocks noChangeAspect="1" noChangeArrowheads="1"/>
          </p:cNvPicPr>
          <p:nvPr/>
        </p:nvPicPr>
        <p:blipFill>
          <a:blip r:embed="rId2" cstate="print"/>
          <a:srcRect t="9143"/>
          <a:stretch>
            <a:fillRect/>
          </a:stretch>
        </p:blipFill>
        <p:spPr bwMode="auto">
          <a:xfrm>
            <a:off x="5907805" y="2209800"/>
            <a:ext cx="4455395" cy="2590800"/>
          </a:xfrm>
          <a:prstGeom prst="rect">
            <a:avLst/>
          </a:prstGeom>
          <a:noFill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6200" y="1066800"/>
            <a:ext cx="6629400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Minden évnek megvan a maga hőse</a:t>
            </a:r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C69AD76-2C2F-4674-B3C6-372C18B44E20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7800" y="1295400"/>
            <a:ext cx="6197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bela.nemeth\My Documents\Training\hero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105025"/>
            <a:ext cx="3429000" cy="3000375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5791200" y="4648200"/>
            <a:ext cx="3657600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5943600" y="4648200"/>
            <a:ext cx="3124200" cy="1143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 smtClean="0">
                <a:solidFill>
                  <a:schemeClr val="tx1"/>
                </a:solidFill>
              </a:rPr>
              <a:t>2012 várható hősei:</a:t>
            </a:r>
          </a:p>
          <a:p>
            <a:pPr algn="ctr">
              <a:buFont typeface="Arial" pitchFamily="34" charset="0"/>
              <a:buChar char="•"/>
            </a:pPr>
            <a:r>
              <a:rPr lang="hu-HU" dirty="0" smtClean="0">
                <a:solidFill>
                  <a:schemeClr val="tx1"/>
                </a:solidFill>
              </a:rPr>
              <a:t> Folyószámla termékek</a:t>
            </a:r>
          </a:p>
          <a:p>
            <a:pPr algn="ctr">
              <a:buFont typeface="Arial" pitchFamily="34" charset="0"/>
              <a:buChar char="•"/>
            </a:pPr>
            <a:r>
              <a:rPr lang="hu-HU" dirty="0" smtClean="0">
                <a:solidFill>
                  <a:schemeClr val="tx1"/>
                </a:solidFill>
              </a:rPr>
              <a:t> Betéti termékek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hu-HU" dirty="0" smtClean="0"/>
              <a:t>Állandó Vetésforgó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5B5F40B-75A4-49D0-BD04-C9D9280A4831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10249" name="Picture 9" descr="High-Res Stock Photography: Winning red apple over oranges"/>
          <p:cNvPicPr>
            <a:picLocks noChangeAspect="1" noChangeArrowheads="1"/>
          </p:cNvPicPr>
          <p:nvPr/>
        </p:nvPicPr>
        <p:blipFill>
          <a:blip r:embed="rId2" cstate="print"/>
          <a:srcRect b="12533"/>
          <a:stretch>
            <a:fillRect/>
          </a:stretch>
        </p:blipFill>
        <p:spPr bwMode="auto">
          <a:xfrm>
            <a:off x="5326333" y="1892607"/>
            <a:ext cx="4351067" cy="3136593"/>
          </a:xfrm>
          <a:prstGeom prst="rect">
            <a:avLst/>
          </a:prstGeom>
          <a:noFill/>
        </p:spPr>
      </p:pic>
      <p:sp>
        <p:nvSpPr>
          <p:cNvPr id="6" name="Rounded Rectangle 5"/>
          <p:cNvSpPr/>
          <p:nvPr/>
        </p:nvSpPr>
        <p:spPr>
          <a:xfrm>
            <a:off x="5867400" y="4953000"/>
            <a:ext cx="3124200" cy="1143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 smtClean="0">
                <a:solidFill>
                  <a:schemeClr val="tx1"/>
                </a:solidFill>
              </a:rPr>
              <a:t>2012-ben a TOP3 várhatóan nem változik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2400" y="1371600"/>
            <a:ext cx="5892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Royalty-free Illustration: Magical xmas trees on blue"/>
          <p:cNvPicPr>
            <a:picLocks noChangeAspect="1" noChangeArrowheads="1"/>
          </p:cNvPicPr>
          <p:nvPr/>
        </p:nvPicPr>
        <p:blipFill>
          <a:blip r:embed="rId2" cstate="print"/>
          <a:srcRect t="9467" r="17711"/>
          <a:stretch>
            <a:fillRect/>
          </a:stretch>
        </p:blipFill>
        <p:spPr bwMode="auto">
          <a:xfrm>
            <a:off x="5791200" y="1933613"/>
            <a:ext cx="4191000" cy="3247987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6200" y="1409700"/>
            <a:ext cx="7162800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hu-HU" dirty="0" smtClean="0"/>
              <a:t>Szezonja van ...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69FB14-A5AC-4BE0-A693-325DC625430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29" y="0"/>
            <a:ext cx="9126071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hu-HU" dirty="0" smtClean="0"/>
              <a:t>Ez ám a mix!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8D61E5-43EA-445B-B49B-35762CC40510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6096000" y="-152400"/>
            <a:ext cx="3124200" cy="1143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 smtClean="0">
                <a:solidFill>
                  <a:schemeClr val="tx1"/>
                </a:solidFill>
              </a:rPr>
              <a:t>2012 várhatóan az Internet és a kábel tévék éve lesz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Modern klasszikusok</a:t>
            </a:r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447D590-3FFA-47CD-A0A2-27DA452DFA70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13321" name="Picture 9" descr="http://www.vespa.ie/images/LX50_lifestyle_3b.jpg"/>
          <p:cNvPicPr>
            <a:picLocks noChangeAspect="1" noChangeArrowheads="1"/>
          </p:cNvPicPr>
          <p:nvPr/>
        </p:nvPicPr>
        <p:blipFill>
          <a:blip r:embed="rId2" cstate="print"/>
          <a:srcRect l="12882" b="10342"/>
          <a:stretch>
            <a:fillRect/>
          </a:stretch>
        </p:blipFill>
        <p:spPr bwMode="auto">
          <a:xfrm>
            <a:off x="-854344" y="2209800"/>
            <a:ext cx="3749944" cy="289560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1219200"/>
            <a:ext cx="6731000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hu-HU" dirty="0" smtClean="0"/>
              <a:t>2012: mindenki A jelre </a:t>
            </a:r>
            <a:r>
              <a:rPr lang="hu-HU" dirty="0" smtClean="0"/>
              <a:t>vár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2A4B71-BDC2-47A7-A239-5AAF5E9A38B1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17414" name="Picture 6" descr="Belgian Grand Prix: Drivers take the start of the Formula One Belgian Grand Pri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799" y="1066800"/>
            <a:ext cx="8654603" cy="4876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E:\Video &amp; Kep\To the fa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76400"/>
            <a:ext cx="35052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hu-HU" dirty="0" smtClean="0"/>
              <a:t>Kristálygömböm mondd meg nékem!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0BF97A-C680-481B-A48B-F5CFF8E9489B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6172200" y="2895600"/>
            <a:ext cx="1447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  <a:normAutofit/>
          </a:bodyPr>
          <a:lstStyle/>
          <a:p>
            <a:pPr marL="341313" marR="0" lvl="0" indent="-341313" algn="l" defTabSz="455613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hu-H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Stabil TV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33800" y="934045"/>
            <a:ext cx="56388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sz="2200" b="1" dirty="0" smtClean="0"/>
              <a:t>  2011-ben csak 2-3 bank nyereséges</a:t>
            </a:r>
          </a:p>
          <a:p>
            <a:pPr lvl="1">
              <a:buFont typeface="Arial" pitchFamily="34" charset="0"/>
              <a:buChar char="–"/>
            </a:pPr>
            <a:r>
              <a:rPr lang="hu-HU" sz="2200" b="1" dirty="0" smtClean="0"/>
              <a:t> </a:t>
            </a:r>
            <a:r>
              <a:rPr lang="hu-HU" sz="2200" dirty="0" smtClean="0"/>
              <a:t>Bankadó</a:t>
            </a:r>
          </a:p>
          <a:p>
            <a:pPr lvl="1">
              <a:buFont typeface="Arial" pitchFamily="34" charset="0"/>
              <a:buChar char="–"/>
            </a:pPr>
            <a:r>
              <a:rPr lang="hu-HU" sz="2200" dirty="0" smtClean="0"/>
              <a:t> Végtörlesztés okozta veszteség</a:t>
            </a:r>
          </a:p>
          <a:p>
            <a:pPr lvl="1">
              <a:buFont typeface="Arial" pitchFamily="34" charset="0"/>
              <a:buChar char="–"/>
            </a:pPr>
            <a:r>
              <a:rPr lang="hu-HU" sz="2200" dirty="0" smtClean="0"/>
              <a:t> Általános gazdasági helyzet</a:t>
            </a:r>
          </a:p>
          <a:p>
            <a:pPr>
              <a:buFont typeface="Arial" pitchFamily="34" charset="0"/>
              <a:buChar char="•"/>
            </a:pPr>
            <a:r>
              <a:rPr lang="hu-HU" sz="2200" b="1" dirty="0" smtClean="0"/>
              <a:t>  Kétféle nyereség:</a:t>
            </a:r>
          </a:p>
          <a:p>
            <a:pPr lvl="1">
              <a:buFont typeface="Arial" pitchFamily="34" charset="0"/>
              <a:buChar char="–"/>
            </a:pPr>
            <a:r>
              <a:rPr lang="hu-HU" sz="2200" b="1" dirty="0" smtClean="0"/>
              <a:t> </a:t>
            </a:r>
            <a:r>
              <a:rPr lang="hu-HU" sz="2200" dirty="0" smtClean="0"/>
              <a:t>Hitel termékek: áremelés vagy új hitelállomány (ha 20% végtörleszt, ennyivel kisebb lesz a hitelállomány)</a:t>
            </a:r>
          </a:p>
          <a:p>
            <a:pPr lvl="1">
              <a:buFont typeface="Arial" pitchFamily="34" charset="0"/>
              <a:buChar char="–"/>
            </a:pPr>
            <a:r>
              <a:rPr lang="hu-HU" sz="2200" b="1" dirty="0" smtClean="0"/>
              <a:t> </a:t>
            </a:r>
            <a:r>
              <a:rPr lang="hu-HU" sz="2200" dirty="0" smtClean="0"/>
              <a:t>Betétállomány: csökken a margin</a:t>
            </a:r>
          </a:p>
          <a:p>
            <a:pPr>
              <a:buFont typeface="Arial" pitchFamily="34" charset="0"/>
              <a:buChar char="•"/>
            </a:pPr>
            <a:r>
              <a:rPr lang="hu-HU" sz="2200" b="1" dirty="0" smtClean="0"/>
              <a:t> </a:t>
            </a:r>
            <a:r>
              <a:rPr lang="hu-HU" sz="2200" dirty="0" smtClean="0"/>
              <a:t> </a:t>
            </a:r>
            <a:r>
              <a:rPr lang="hu-HU" sz="2200" b="1" dirty="0" smtClean="0"/>
              <a:t>Bázis alapú tervezés:</a:t>
            </a:r>
            <a:r>
              <a:rPr lang="hu-HU" sz="2200" dirty="0" smtClean="0"/>
              <a:t> </a:t>
            </a:r>
          </a:p>
          <a:p>
            <a:pPr lvl="1">
              <a:buFont typeface="Arial" pitchFamily="34" charset="0"/>
              <a:buChar char="–"/>
            </a:pPr>
            <a:r>
              <a:rPr lang="hu-HU" sz="2200" dirty="0" smtClean="0"/>
              <a:t> Költség racionalizálás (HR, IT, Marketing – ez a legegyszerűbb. Hacsak nem piacszerzés a cél egy stagnáló szegmensben)  </a:t>
            </a:r>
          </a:p>
          <a:p>
            <a:pPr lvl="1">
              <a:buFont typeface="Arial" pitchFamily="34" charset="0"/>
              <a:buChar char="–"/>
            </a:pPr>
            <a:r>
              <a:rPr lang="hu-HU" sz="2200" dirty="0" smtClean="0"/>
              <a:t> Még jobban célzó kampányok </a:t>
            </a:r>
          </a:p>
          <a:p>
            <a:pPr lvl="1">
              <a:buFont typeface="Arial" pitchFamily="34" charset="0"/>
              <a:buChar char="–"/>
            </a:pPr>
            <a:r>
              <a:rPr lang="hu-HU" sz="2200" dirty="0" smtClean="0"/>
              <a:t> Növekvő online és kábel tv költésarány várható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0" y="1695450"/>
            <a:ext cx="3505200" cy="4248150"/>
            <a:chOff x="371682" y="762000"/>
            <a:chExt cx="3419475" cy="4248150"/>
          </a:xfrm>
        </p:grpSpPr>
        <p:pic>
          <p:nvPicPr>
            <p:cNvPr id="7170" name="imgAsset" descr="Royalty-free Image: Close up of crystal ball on 20 euro…"/>
            <p:cNvPicPr>
              <a:picLocks noChangeAspect="1" noChangeArrowheads="1"/>
            </p:cNvPicPr>
            <p:nvPr/>
          </p:nvPicPr>
          <p:blipFill>
            <a:blip r:embed="rId3" cstate="print"/>
            <a:srcRect t="6695"/>
            <a:stretch>
              <a:fillRect/>
            </a:stretch>
          </p:blipFill>
          <p:spPr bwMode="auto">
            <a:xfrm>
              <a:off x="371682" y="762000"/>
              <a:ext cx="3419475" cy="4248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966373" y="1885950"/>
              <a:ext cx="21557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000" b="1" dirty="0" smtClean="0"/>
                <a:t> „Vál-to-zááás!”</a:t>
              </a:r>
              <a:endParaRPr lang="en-GB" sz="2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5800" y="4572000"/>
            <a:ext cx="7772400" cy="1014413"/>
          </a:xfrm>
        </p:spPr>
        <p:txBody>
          <a:bodyPr/>
          <a:lstStyle/>
          <a:p>
            <a:pPr algn="ctr" defTabSz="457092" eaLnBrk="1" fontAlgn="auto" hangingPunct="1">
              <a:spcAft>
                <a:spcPts val="0"/>
              </a:spcAft>
              <a:defRPr/>
            </a:pPr>
            <a:r>
              <a:rPr lang="hu-HU" dirty="0" smtClean="0">
                <a:latin typeface="Gill Sans MT" pitchFamily="34" charset="-18"/>
              </a:rPr>
              <a:t>Köszönöm a figyelmet!</a:t>
            </a:r>
            <a:endParaRPr lang="en-US" dirty="0">
              <a:latin typeface="Gill Sans MT" pitchFamily="34" charset="-18"/>
            </a:endParaRPr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010400" y="63563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0BA9355-FAE7-467E-AB42-C0500931C3EC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Custom 1">
      <a:dk1>
        <a:sysClr val="windowText" lastClr="000000"/>
      </a:dk1>
      <a:lt1>
        <a:sysClr val="window" lastClr="FFFFFF"/>
      </a:lt1>
      <a:dk2>
        <a:srgbClr val="4894EB"/>
      </a:dk2>
      <a:lt2>
        <a:srgbClr val="FFFFFF"/>
      </a:lt2>
      <a:accent1>
        <a:srgbClr val="4894EB"/>
      </a:accent1>
      <a:accent2>
        <a:srgbClr val="8FC73E"/>
      </a:accent2>
      <a:accent3>
        <a:srgbClr val="717073"/>
      </a:accent3>
      <a:accent4>
        <a:srgbClr val="FDA730"/>
      </a:accent4>
      <a:accent5>
        <a:srgbClr val="A3C9EB"/>
      </a:accent5>
      <a:accent6>
        <a:srgbClr val="0067B1"/>
      </a:accent6>
      <a:hlink>
        <a:srgbClr val="8FC73E"/>
      </a:hlink>
      <a:folHlink>
        <a:srgbClr val="69C3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5CF45B939A9D4089057BF837F6506C" ma:contentTypeVersion="0" ma:contentTypeDescription="Create a new document." ma:contentTypeScope="" ma:versionID="573894bea61abdf15668ce1fcff53d57">
  <xsd:schema xmlns:xsd="http://www.w3.org/2001/XMLSchema" xmlns:p="http://schemas.microsoft.com/office/2006/metadata/properties" xmlns:ns1="http://schemas.microsoft.com/sharepoint/v3" xmlns:ns2="b9ad9be9-d377-49fc-b7f7-529bef14e4a5" targetNamespace="http://schemas.microsoft.com/office/2006/metadata/properties" ma:root="true" ma:fieldsID="348cc9bb1118ce2c63f787455d5d65bb" ns1:_="" ns2:_="">
    <xsd:import namespace="http://schemas.microsoft.com/sharepoint/v3"/>
    <xsd:import namespace="b9ad9be9-d377-49fc-b7f7-529bef14e4a5"/>
    <xsd:element name="properties">
      <xsd:complexType>
        <xsd:sequence>
          <xsd:element name="documentManagement">
            <xsd:complexType>
              <xsd:all>
                <xsd:element ref="ns1:EmailSender" minOccurs="0"/>
                <xsd:element ref="ns1:EmailTo" minOccurs="0"/>
                <xsd:element ref="ns1:EmailCc" minOccurs="0"/>
                <xsd:element ref="ns1:EmailFrom" minOccurs="0"/>
                <xsd:element ref="ns1:EmailSubject" minOccurs="0"/>
                <xsd:element ref="ns2:Description0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EmailSender" ma:index="8" nillable="true" ma:displayName="E-Mail Sender" ma:hidden="true" ma:internalName="EmailSender">
      <xsd:simpleType>
        <xsd:restriction base="dms:Note"/>
      </xsd:simpleType>
    </xsd:element>
    <xsd:element name="EmailTo" ma:index="9" nillable="true" ma:displayName="E-Mail To" ma:hidden="true" ma:internalName="EmailTo">
      <xsd:simpleType>
        <xsd:restriction base="dms:Note"/>
      </xsd:simpleType>
    </xsd:element>
    <xsd:element name="EmailCc" ma:index="10" nillable="true" ma:displayName="E-Mail Cc" ma:hidden="true" ma:internalName="EmailCc">
      <xsd:simpleType>
        <xsd:restriction base="dms:Note"/>
      </xsd:simpleType>
    </xsd:element>
    <xsd:element name="EmailFrom" ma:index="11" nillable="true" ma:displayName="E-Mail From" ma:hidden="true" ma:internalName="EmailFrom">
      <xsd:simpleType>
        <xsd:restriction base="dms:Text"/>
      </xsd:simpleType>
    </xsd:element>
    <xsd:element name="EmailSubject" ma:index="12" nillable="true" ma:displayName="E-Mail Subject" ma:hidden="true" ma:internalName="EmailSubject">
      <xsd:simpleType>
        <xsd:restriction base="dms:Text"/>
      </xsd:simpleType>
    </xsd:element>
  </xsd:schema>
  <xsd:schema xmlns:xsd="http://www.w3.org/2001/XMLSchema" xmlns:dms="http://schemas.microsoft.com/office/2006/documentManagement/types" targetNamespace="b9ad9be9-d377-49fc-b7f7-529bef14e4a5" elementFormDefault="qualified">
    <xsd:import namespace="http://schemas.microsoft.com/office/2006/documentManagement/types"/>
    <xsd:element name="Description0" ma:index="13" nillable="true" ma:displayName="Description" ma:internalName="Description0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EmailTo xmlns="http://schemas.microsoft.com/sharepoint/v3" xsi:nil="true"/>
    <Description0 xmlns="b9ad9be9-d377-49fc-b7f7-529bef14e4a5" xsi:nil="true"/>
    <EmailSender xmlns="http://schemas.microsoft.com/sharepoint/v3" xsi:nil="true"/>
    <EmailFrom xmlns="http://schemas.microsoft.com/sharepoint/v3" xsi:nil="true"/>
    <EmailSubject xmlns="http://schemas.microsoft.com/sharepoint/v3" xsi:nil="true"/>
    <EmailCc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E7F4BD80-CE10-46E5-8371-8CD6F3FA3FE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8F387D9-58D1-4179-9FD4-39E74FBB36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9ad9be9-d377-49fc-b7f7-529bef14e4a5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C2F2C5D0-EB00-4EC4-A4F4-B38D32286F04}">
  <ds:schemaRefs>
    <ds:schemaRef ds:uri="http://schemas.microsoft.com/office/2006/metadata/properties"/>
    <ds:schemaRef ds:uri="http://schemas.microsoft.com/sharepoint/v3"/>
    <ds:schemaRef ds:uri="b9ad9be9-d377-49fc-b7f7-529bef14e4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7139</TotalTime>
  <Words>108</Words>
  <Application>Microsoft Office PowerPoint</Application>
  <PresentationFormat>On-screen Show (4:3)</PresentationFormat>
  <Paragraphs>40</Paragraphs>
  <Slides>10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1_Office Theme</vt:lpstr>
      <vt:lpstr>A pénzügy szektor öt éve,  2008-tól 2012-ig  Németh Béla</vt:lpstr>
      <vt:lpstr>A médiapiac motorja</vt:lpstr>
      <vt:lpstr>Minden évnek megvan a maga hőse</vt:lpstr>
      <vt:lpstr>Állandó Vetésforgó</vt:lpstr>
      <vt:lpstr>Szezonja van ...</vt:lpstr>
      <vt:lpstr>Ez ám a mix!</vt:lpstr>
      <vt:lpstr>Modern klasszikusok</vt:lpstr>
      <vt:lpstr>2012: mindenki A jelre vár</vt:lpstr>
      <vt:lpstr>Kristálygömböm mondd meg nékem!</vt:lpstr>
      <vt:lpstr>Köszönöm a figyelmet!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– FONT: HELVETICA  25PT., ALL CAPS. </dc:title>
  <dc:creator>Shari.Lederman</dc:creator>
  <cp:lastModifiedBy>bela.nemeth</cp:lastModifiedBy>
  <cp:revision>542</cp:revision>
  <dcterms:created xsi:type="dcterms:W3CDTF">2011-04-28T02:39:12Z</dcterms:created>
  <dcterms:modified xsi:type="dcterms:W3CDTF">2011-12-08T09:38:39Z</dcterms:modified>
  <cp:contentType>Document</cp:contentTyp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0x010100E65CF45B939A9D4089057BF837F6506C</vt:lpwstr>
  </property>
</Properties>
</file>