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67" r:id="rId3"/>
    <p:sldId id="340" r:id="rId4"/>
    <p:sldId id="339" r:id="rId5"/>
    <p:sldId id="319" r:id="rId6"/>
    <p:sldId id="317" r:id="rId7"/>
    <p:sldId id="342" r:id="rId8"/>
    <p:sldId id="341" r:id="rId9"/>
    <p:sldId id="344" r:id="rId10"/>
    <p:sldId id="343" r:id="rId11"/>
    <p:sldId id="345" r:id="rId12"/>
    <p:sldId id="346" r:id="rId13"/>
    <p:sldId id="347" r:id="rId14"/>
    <p:sldId id="348" r:id="rId15"/>
    <p:sldId id="349" r:id="rId16"/>
    <p:sldId id="337" r:id="rId17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404040"/>
    <a:srgbClr val="EEB500"/>
    <a:srgbClr val="F39200"/>
    <a:srgbClr val="5C4600"/>
    <a:srgbClr val="F39252"/>
    <a:srgbClr val="AC8300"/>
    <a:srgbClr val="C89800"/>
    <a:srgbClr val="EAB200"/>
    <a:srgbClr val="FFED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incs stílus, csak rács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4" autoAdjust="0"/>
    <p:restoredTop sz="91408" autoAdjust="0"/>
  </p:normalViewPr>
  <p:slideViewPr>
    <p:cSldViewPr>
      <p:cViewPr>
        <p:scale>
          <a:sx n="50" d="100"/>
          <a:sy n="50" d="100"/>
        </p:scale>
        <p:origin x="-1517" y="-3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3FAF003-C081-4499-8718-920C4548A8EC}" type="datetimeFigureOut">
              <a:rPr lang="hu-HU"/>
              <a:pPr>
                <a:defRPr/>
              </a:pPr>
              <a:t>2015.09.14.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hu-HU" noProof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  <a:endParaRPr lang="hu-HU" noProof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FADA122-C896-4D8B-BD12-4C2B99CE523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834127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 altLang="hu-HU" dirty="0" smtClean="0"/>
          </a:p>
        </p:txBody>
      </p:sp>
      <p:sp>
        <p:nvSpPr>
          <p:cNvPr id="28676" name="Dia számának hely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0AE9E8-2072-4A6D-A875-295FDF62E06A}" type="slidenum">
              <a:rPr lang="hu-H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hu-H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 altLang="hu-HU" dirty="0" smtClean="0"/>
          </a:p>
        </p:txBody>
      </p:sp>
      <p:sp>
        <p:nvSpPr>
          <p:cNvPr id="33796" name="Dia számának hely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78D3273-D974-41BB-A4A2-BF077ECAEAEB}" type="slidenum">
              <a:rPr lang="hu-H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hu-H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85750" indent="-742950" algn="l" eaLnBrk="1" hangingPunct="1">
              <a:spcBef>
                <a:spcPct val="0"/>
              </a:spcBef>
              <a:buFontTx/>
              <a:buAutoNum type="arabicParenR"/>
            </a:pPr>
            <a:r>
              <a:rPr lang="hu-HU" altLang="hu-HU" sz="1200" dirty="0" smtClean="0">
                <a:solidFill>
                  <a:srgbClr val="FFC000"/>
                </a:solidFill>
              </a:rPr>
              <a:t>Sima pontgyűjtés (</a:t>
            </a:r>
            <a:r>
              <a:rPr lang="hu-HU" altLang="hu-HU" sz="1200" dirty="0" err="1" smtClean="0">
                <a:solidFill>
                  <a:srgbClr val="FFC000"/>
                </a:solidFill>
              </a:rPr>
              <a:t>McCafé</a:t>
            </a:r>
            <a:r>
              <a:rPr lang="hu-HU" altLang="hu-HU" sz="1200" dirty="0" smtClean="0">
                <a:solidFill>
                  <a:srgbClr val="FFC000"/>
                </a:solidFill>
              </a:rPr>
              <a:t>)</a:t>
            </a:r>
          </a:p>
          <a:p>
            <a:pPr marL="285750" indent="-742950" algn="l" eaLnBrk="1" hangingPunct="1">
              <a:spcBef>
                <a:spcPct val="0"/>
              </a:spcBef>
              <a:buFontTx/>
              <a:buAutoNum type="arabicParenR"/>
            </a:pPr>
            <a:r>
              <a:rPr lang="hu-HU" altLang="hu-HU" sz="1200" dirty="0" smtClean="0">
                <a:solidFill>
                  <a:srgbClr val="FFC000"/>
                </a:solidFill>
              </a:rPr>
              <a:t>Lépcsőzetes pontgyűjtés (Légitársaságok)</a:t>
            </a:r>
          </a:p>
          <a:p>
            <a:pPr marL="285750" indent="-742950" algn="l" eaLnBrk="1" hangingPunct="1">
              <a:spcBef>
                <a:spcPct val="0"/>
              </a:spcBef>
              <a:buFontTx/>
              <a:buAutoNum type="arabicParenR"/>
            </a:pPr>
            <a:r>
              <a:rPr lang="hu-HU" altLang="hu-HU" sz="1200" dirty="0" smtClean="0">
                <a:solidFill>
                  <a:srgbClr val="FFC000"/>
                </a:solidFill>
              </a:rPr>
              <a:t>Belépési díjas kedvezményrendszer (</a:t>
            </a:r>
            <a:r>
              <a:rPr lang="hu-HU" altLang="hu-HU" sz="1200" dirty="0" err="1" smtClean="0">
                <a:solidFill>
                  <a:srgbClr val="FFC000"/>
                </a:solidFill>
              </a:rPr>
              <a:t>AmazonPrime</a:t>
            </a:r>
            <a:r>
              <a:rPr lang="hu-HU" altLang="hu-HU" sz="1200" dirty="0" smtClean="0">
                <a:solidFill>
                  <a:srgbClr val="FFC000"/>
                </a:solidFill>
              </a:rPr>
              <a:t>)</a:t>
            </a:r>
          </a:p>
          <a:p>
            <a:pPr marL="285750" indent="-742950" algn="l" eaLnBrk="1" hangingPunct="1">
              <a:spcBef>
                <a:spcPct val="0"/>
              </a:spcBef>
              <a:buFontTx/>
              <a:buAutoNum type="arabicParenR"/>
            </a:pPr>
            <a:r>
              <a:rPr lang="hu-HU" altLang="hu-HU" sz="1200" dirty="0" err="1" smtClean="0">
                <a:solidFill>
                  <a:srgbClr val="FFC000"/>
                </a:solidFill>
              </a:rPr>
              <a:t>Koalicíciós</a:t>
            </a:r>
            <a:r>
              <a:rPr lang="hu-HU" altLang="hu-HU" sz="1200" dirty="0" smtClean="0">
                <a:solidFill>
                  <a:srgbClr val="FFC000"/>
                </a:solidFill>
              </a:rPr>
              <a:t> (</a:t>
            </a:r>
            <a:r>
              <a:rPr lang="hu-HU" altLang="hu-HU" sz="1200" dirty="0" err="1" smtClean="0">
                <a:solidFill>
                  <a:srgbClr val="FFC000"/>
                </a:solidFill>
              </a:rPr>
              <a:t>Smart</a:t>
            </a:r>
            <a:r>
              <a:rPr lang="hu-HU" altLang="hu-HU" sz="1200" dirty="0" smtClean="0">
                <a:solidFill>
                  <a:srgbClr val="FFC000"/>
                </a:solidFill>
              </a:rPr>
              <a:t>, </a:t>
            </a:r>
            <a:r>
              <a:rPr lang="hu-HU" altLang="hu-HU" sz="1200" dirty="0" err="1" smtClean="0">
                <a:solidFill>
                  <a:srgbClr val="FFC000"/>
                </a:solidFill>
              </a:rPr>
              <a:t>Multipont</a:t>
            </a:r>
            <a:r>
              <a:rPr lang="hu-HU" altLang="hu-HU" sz="1200" dirty="0" smtClean="0">
                <a:solidFill>
                  <a:srgbClr val="FFC000"/>
                </a:solidFill>
              </a:rPr>
              <a:t>)</a:t>
            </a:r>
          </a:p>
          <a:p>
            <a:pPr marL="285750" indent="-742950" algn="l" eaLnBrk="1" hangingPunct="1">
              <a:spcBef>
                <a:spcPct val="0"/>
              </a:spcBef>
              <a:buFontTx/>
              <a:buAutoNum type="arabicParenR"/>
            </a:pPr>
            <a:r>
              <a:rPr lang="hu-HU" altLang="hu-HU" sz="1200" dirty="0" smtClean="0">
                <a:solidFill>
                  <a:srgbClr val="FFC000"/>
                </a:solidFill>
              </a:rPr>
              <a:t>Egyéb (</a:t>
            </a:r>
            <a:r>
              <a:rPr lang="hu-HU" altLang="hu-HU" sz="1200" dirty="0" err="1" smtClean="0">
                <a:solidFill>
                  <a:srgbClr val="FFC000"/>
                </a:solidFill>
              </a:rPr>
              <a:t>Patagonia</a:t>
            </a:r>
            <a:r>
              <a:rPr lang="hu-HU" altLang="hu-HU" sz="1200" dirty="0" smtClean="0">
                <a:solidFill>
                  <a:srgbClr val="FFC000"/>
                </a:solidFill>
              </a:rPr>
              <a:t>)</a:t>
            </a:r>
            <a:endParaRPr lang="hu-HU" altLang="hu-HU" sz="1200" dirty="0" smtClean="0">
              <a:solidFill>
                <a:srgbClr val="FFC000"/>
              </a:solidFill>
            </a:endParaRPr>
          </a:p>
        </p:txBody>
      </p:sp>
      <p:sp>
        <p:nvSpPr>
          <p:cNvPr id="33796" name="Dia számának hely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78D3273-D974-41BB-A4A2-BF077ECAEAEB}" type="slidenum">
              <a:rPr lang="hu-H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hu-H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 altLang="hu-HU" dirty="0" smtClean="0"/>
          </a:p>
        </p:txBody>
      </p:sp>
      <p:sp>
        <p:nvSpPr>
          <p:cNvPr id="33796" name="Dia számának hely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78D3273-D974-41BB-A4A2-BF077ECAEAEB}" type="slidenum">
              <a:rPr lang="hu-H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hu-H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 altLang="hu-HU" dirty="0" smtClean="0"/>
          </a:p>
        </p:txBody>
      </p:sp>
      <p:sp>
        <p:nvSpPr>
          <p:cNvPr id="32772" name="Dia számának hely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38792CE-2D5B-4429-8B06-D7076C34AC66}" type="slidenum">
              <a:rPr lang="hu-H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hu-H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Diakép helye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52969" y="686474"/>
            <a:ext cx="5348995" cy="3425277"/>
          </a:xfrm>
          <a:ln/>
        </p:spPr>
      </p:sp>
      <p:sp>
        <p:nvSpPr>
          <p:cNvPr id="23555" name="Jegyzetek hely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hu-HU" smtClean="0"/>
          </a:p>
        </p:txBody>
      </p:sp>
      <p:sp>
        <p:nvSpPr>
          <p:cNvPr id="23556" name="Dia számának helye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713E1F8-B3A2-42CF-83DB-8E84DACD3BBB}" type="slidenum">
              <a:rPr lang="en-GB" smtClean="0">
                <a:cs typeface="Arial" pitchFamily="34" charset="0"/>
              </a:rPr>
              <a:pPr/>
              <a:t>7</a:t>
            </a:fld>
            <a:endParaRPr lang="en-GB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 altLang="hu-HU" dirty="0" smtClean="0"/>
          </a:p>
        </p:txBody>
      </p:sp>
      <p:sp>
        <p:nvSpPr>
          <p:cNvPr id="32772" name="Dia számának hely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38792CE-2D5B-4429-8B06-D7076C34AC66}" type="slidenum">
              <a:rPr lang="hu-H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hu-H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 altLang="hu-HU" dirty="0" smtClean="0"/>
          </a:p>
        </p:txBody>
      </p:sp>
      <p:sp>
        <p:nvSpPr>
          <p:cNvPr id="32772" name="Dia számának hely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38792CE-2D5B-4429-8B06-D7076C34AC66}" type="slidenum">
              <a:rPr lang="hu-H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hu-H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 altLang="hu-HU" dirty="0" smtClean="0"/>
          </a:p>
        </p:txBody>
      </p:sp>
      <p:sp>
        <p:nvSpPr>
          <p:cNvPr id="32772" name="Dia számának hely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38792CE-2D5B-4429-8B06-D7076C34AC66}" type="slidenum">
              <a:rPr lang="hu-H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hu-H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 altLang="hu-HU" dirty="0" smtClean="0"/>
          </a:p>
        </p:txBody>
      </p:sp>
      <p:sp>
        <p:nvSpPr>
          <p:cNvPr id="33796" name="Dia számának hely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78D3273-D974-41BB-A4A2-BF077ECAEAEB}" type="slidenum">
              <a:rPr lang="hu-H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hu-H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 altLang="hu-HU" dirty="0" smtClean="0"/>
          </a:p>
        </p:txBody>
      </p:sp>
      <p:sp>
        <p:nvSpPr>
          <p:cNvPr id="33796" name="Dia számának hely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78D3273-D974-41BB-A4A2-BF077ECAEAEB}" type="slidenum">
              <a:rPr lang="hu-H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hu-H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 altLang="hu-HU" dirty="0" smtClean="0"/>
          </a:p>
        </p:txBody>
      </p:sp>
      <p:sp>
        <p:nvSpPr>
          <p:cNvPr id="33796" name="Dia számának hely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78D3273-D974-41BB-A4A2-BF077ECAEAEB}" type="slidenum">
              <a:rPr lang="hu-H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hu-H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 altLang="hu-HU" dirty="0" smtClean="0"/>
          </a:p>
        </p:txBody>
      </p:sp>
      <p:sp>
        <p:nvSpPr>
          <p:cNvPr id="33796" name="Dia számának hely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78D3273-D974-41BB-A4A2-BF077ECAEAEB}" type="slidenum">
              <a:rPr lang="hu-H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hu-H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Jegyzetek hely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u-HU" altLang="hu-HU" dirty="0" smtClean="0"/>
          </a:p>
        </p:txBody>
      </p:sp>
      <p:sp>
        <p:nvSpPr>
          <p:cNvPr id="33796" name="Dia számának hely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78D3273-D974-41BB-A4A2-BF077ECAEAEB}" type="slidenum">
              <a:rPr lang="hu-H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hu-H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A7011-1AAD-4737-B8D1-799A8918D29D}" type="datetimeFigureOut">
              <a:rPr lang="hu-HU"/>
              <a:pPr>
                <a:defRPr/>
              </a:pPr>
              <a:t>2015.09.14.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B9AC55-8443-4864-8845-E3CD6D4025A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75873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CF172-A774-4341-915A-2D0DE3293F37}" type="datetimeFigureOut">
              <a:rPr lang="hu-HU"/>
              <a:pPr>
                <a:defRPr/>
              </a:pPr>
              <a:t>2015.09.14.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DBD08-1B7F-4CE1-ABC7-A7D4A253276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90094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8EEDA-03A3-485B-AF39-B2965A41D7BC}" type="datetimeFigureOut">
              <a:rPr lang="hu-HU"/>
              <a:pPr>
                <a:defRPr/>
              </a:pPr>
              <a:t>2015.09.14.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40D34B-BF37-44A9-92DE-FE3474445D6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25701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0E43E-449F-480F-B824-73BA8F5824E2}" type="datetimeFigureOut">
              <a:rPr lang="hu-HU"/>
              <a:pPr>
                <a:defRPr/>
              </a:pPr>
              <a:t>2015.09.14.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140E8-F5C2-4C69-AC3C-86AB82A89DD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44867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16664F-B437-485D-A1EE-F5550B799B23}" type="datetimeFigureOut">
              <a:rPr lang="hu-HU"/>
              <a:pPr>
                <a:defRPr/>
              </a:pPr>
              <a:t>2015.09.14.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FA071-235F-4319-9293-BCB160D8243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88029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3986B6-F4A6-4E68-8587-20D2015B7721}" type="datetimeFigureOut">
              <a:rPr lang="hu-HU"/>
              <a:pPr>
                <a:defRPr/>
              </a:pPr>
              <a:t>2015.09.14.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E21C3-F8D0-4618-B398-E59709B1D0C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10080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BC2CB-C459-4D25-A0AD-5C7A9CA295CD}" type="datetimeFigureOut">
              <a:rPr lang="hu-HU"/>
              <a:pPr>
                <a:defRPr/>
              </a:pPr>
              <a:t>2015.09.14.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B7A4E-4E66-426A-864D-8EF5DFFE71D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13143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3C80E-3AE2-4919-9A02-1B2E9C99F3E1}" type="datetimeFigureOut">
              <a:rPr lang="hu-HU"/>
              <a:pPr>
                <a:defRPr/>
              </a:pPr>
              <a:t>2015.09.14.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AC53E-599C-487E-937A-6964074D39C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0180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36302-11C3-41D6-B177-29C07DA81CD0}" type="datetimeFigureOut">
              <a:rPr lang="hu-HU"/>
              <a:pPr>
                <a:defRPr/>
              </a:pPr>
              <a:t>2015.09.14.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1CD50-0DA7-44A8-A28B-BDBAC22CEAD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54260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D33AB-E01D-45F0-8927-E04832F32F51}" type="datetimeFigureOut">
              <a:rPr lang="hu-HU"/>
              <a:pPr>
                <a:defRPr/>
              </a:pPr>
              <a:t>2015.09.14.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BD48B-BF0A-4510-BB50-393A2868F15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01428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92069-3F83-4A86-8618-FEFFC7963F35}" type="datetimeFigureOut">
              <a:rPr lang="hu-HU"/>
              <a:pPr>
                <a:defRPr/>
              </a:pPr>
              <a:t>2015.09.14.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712271-5AC7-4BC2-B1F9-4517C94D447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64396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4040">
            <a:alpha val="9098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Mintaszöveg szerkesztése</a:t>
            </a:r>
          </a:p>
          <a:p>
            <a:pPr lvl="1"/>
            <a:r>
              <a:rPr lang="hu-HU" altLang="hu-HU" smtClean="0"/>
              <a:t>Második szint</a:t>
            </a:r>
          </a:p>
          <a:p>
            <a:pPr lvl="2"/>
            <a:r>
              <a:rPr lang="hu-HU" altLang="hu-HU" smtClean="0"/>
              <a:t>Harmadik szint</a:t>
            </a:r>
          </a:p>
          <a:p>
            <a:pPr lvl="3"/>
            <a:r>
              <a:rPr lang="hu-HU" altLang="hu-HU" smtClean="0"/>
              <a:t>Negyedik szint</a:t>
            </a:r>
          </a:p>
          <a:p>
            <a:pPr lvl="4"/>
            <a:r>
              <a:rPr lang="hu-HU" alt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175D92-17BD-4BC8-AD0E-51ABE6063543}" type="datetimeFigureOut">
              <a:rPr lang="hu-HU"/>
              <a:pPr>
                <a:defRPr/>
              </a:pPr>
              <a:t>2015.09.14.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579C42-43F3-44EB-B81C-759D2868C3D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Arculati\librishopline_corporate\LS logo_positive.png"/>
          <p:cNvPicPr>
            <a:picLocks noChangeAspect="1" noChangeArrowheads="1"/>
          </p:cNvPicPr>
          <p:nvPr/>
        </p:nvPicPr>
        <p:blipFill>
          <a:blip r:embed="rId2" cstate="print">
            <a:lum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5699125"/>
            <a:ext cx="2085975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Szövegdoboz 2"/>
          <p:cNvSpPr txBox="1">
            <a:spLocks noChangeArrowheads="1"/>
          </p:cNvSpPr>
          <p:nvPr/>
        </p:nvSpPr>
        <p:spPr bwMode="auto">
          <a:xfrm>
            <a:off x="323850" y="692150"/>
            <a:ext cx="8569325" cy="6894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hu-HU" sz="5400" b="1" dirty="0" smtClean="0">
                <a:latin typeface="+mn-lt"/>
              </a:rPr>
              <a:t>Hány</a:t>
            </a:r>
            <a:r>
              <a:rPr lang="en-US" sz="5400" b="1" dirty="0" smtClean="0">
                <a:latin typeface="+mn-lt"/>
              </a:rPr>
              <a:t> </a:t>
            </a:r>
            <a:r>
              <a:rPr lang="hu-HU" sz="5400" b="1" dirty="0" smtClean="0">
                <a:latin typeface="+mn-lt"/>
              </a:rPr>
              <a:t>lojalitás</a:t>
            </a:r>
            <a:r>
              <a:rPr lang="en-US" sz="5400" b="1" dirty="0" smtClean="0">
                <a:latin typeface="+mn-lt"/>
              </a:rPr>
              <a:t> </a:t>
            </a:r>
            <a:r>
              <a:rPr lang="hu-HU" sz="5400" b="1" dirty="0" smtClean="0">
                <a:latin typeface="+mn-lt"/>
              </a:rPr>
              <a:t>programot</a:t>
            </a:r>
            <a:r>
              <a:rPr lang="en-US" sz="5400" b="1" dirty="0" smtClean="0">
                <a:latin typeface="+mn-lt"/>
              </a:rPr>
              <a:t> </a:t>
            </a:r>
            <a:r>
              <a:rPr lang="en-US" sz="5400" b="1" dirty="0" err="1">
                <a:latin typeface="+mn-lt"/>
              </a:rPr>
              <a:t>bír</a:t>
            </a:r>
            <a:r>
              <a:rPr lang="en-US" sz="5400" b="1" dirty="0">
                <a:latin typeface="+mn-lt"/>
              </a:rPr>
              <a:t> </a:t>
            </a:r>
            <a:r>
              <a:rPr lang="en-US" sz="5400" b="1" dirty="0" err="1">
                <a:latin typeface="+mn-lt"/>
              </a:rPr>
              <a:t>még</a:t>
            </a:r>
            <a:r>
              <a:rPr lang="en-US" sz="5400" b="1" dirty="0">
                <a:latin typeface="+mn-lt"/>
              </a:rPr>
              <a:t> el a </a:t>
            </a:r>
            <a:r>
              <a:rPr lang="hu-HU" sz="5400" b="1" dirty="0" smtClean="0">
                <a:latin typeface="+mn-lt"/>
              </a:rPr>
              <a:t>fogyasztó</a:t>
            </a:r>
            <a:r>
              <a:rPr lang="en-US" sz="5400" b="1" dirty="0" smtClean="0">
                <a:latin typeface="+mn-lt"/>
              </a:rPr>
              <a:t>?</a:t>
            </a:r>
            <a:r>
              <a:rPr lang="hu-HU" sz="5400" b="1" dirty="0" smtClean="0">
                <a:latin typeface="+mn-lt"/>
              </a:rPr>
              <a:t> </a:t>
            </a:r>
            <a:endParaRPr lang="hu-HU" sz="5400" b="1" dirty="0" smtClean="0">
              <a:latin typeface="+mn-lt"/>
            </a:endParaRPr>
          </a:p>
          <a:p>
            <a:pPr eaLnBrk="1" hangingPunct="1">
              <a:defRPr/>
            </a:pPr>
            <a:r>
              <a:rPr lang="hu-HU" sz="2800" dirty="0" smtClean="0">
                <a:latin typeface="+mn-lt"/>
              </a:rPr>
              <a:t>A </a:t>
            </a:r>
            <a:r>
              <a:rPr lang="hu-HU" sz="2800" dirty="0" err="1" smtClean="0">
                <a:latin typeface="+mn-lt"/>
              </a:rPr>
              <a:t>Libri</a:t>
            </a:r>
            <a:r>
              <a:rPr lang="hu-HU" sz="2800" dirty="0" err="1">
                <a:latin typeface="+mn-lt"/>
              </a:rPr>
              <a:t>-</a:t>
            </a:r>
            <a:r>
              <a:rPr lang="hu-HU" sz="2800" dirty="0" err="1" smtClean="0">
                <a:latin typeface="+mn-lt"/>
              </a:rPr>
              <a:t>Shopline</a:t>
            </a:r>
            <a:r>
              <a:rPr lang="hu-HU" sz="2800" dirty="0" smtClean="0">
                <a:latin typeface="+mn-lt"/>
              </a:rPr>
              <a:t> </a:t>
            </a:r>
            <a:r>
              <a:rPr lang="hu-HU" sz="2800" dirty="0">
                <a:latin typeface="+mn-lt"/>
              </a:rPr>
              <a:t>saját tapasztalatai kedvezményrendszerekről, lojalitás programokról</a:t>
            </a:r>
            <a:endParaRPr lang="hu-HU" altLang="hu-HU" sz="2800" dirty="0" smtClean="0">
              <a:latin typeface="+mn-lt"/>
            </a:endParaRPr>
          </a:p>
          <a:p>
            <a:pPr eaLnBrk="1" hangingPunct="1">
              <a:defRPr/>
            </a:pPr>
            <a:endParaRPr lang="hu-HU" altLang="hu-HU" sz="2800" dirty="0" smtClean="0"/>
          </a:p>
          <a:p>
            <a:pPr eaLnBrk="1" hangingPunct="1">
              <a:defRPr/>
            </a:pPr>
            <a:endParaRPr lang="hu-HU" altLang="hu-HU" sz="2800" dirty="0" smtClean="0"/>
          </a:p>
          <a:p>
            <a:pPr eaLnBrk="1" hangingPunct="1">
              <a:defRPr/>
            </a:pPr>
            <a:endParaRPr lang="hu-HU" altLang="hu-HU" sz="2400" dirty="0" smtClean="0"/>
          </a:p>
          <a:p>
            <a:pPr eaLnBrk="1" hangingPunct="1">
              <a:defRPr/>
            </a:pPr>
            <a:endParaRPr lang="hu-HU" altLang="hu-HU" sz="2400" dirty="0" smtClean="0"/>
          </a:p>
          <a:p>
            <a:pPr eaLnBrk="1" hangingPunct="1">
              <a:defRPr/>
            </a:pPr>
            <a:endParaRPr lang="hu-HU" altLang="hu-HU" sz="2400" dirty="0" smtClean="0"/>
          </a:p>
          <a:p>
            <a:pPr eaLnBrk="1" hangingPunct="1">
              <a:defRPr/>
            </a:pPr>
            <a:r>
              <a:rPr lang="hu-HU" altLang="hu-HU" sz="2800" dirty="0" err="1" smtClean="0"/>
              <a:t>Starcz</a:t>
            </a:r>
            <a:r>
              <a:rPr lang="hu-HU" altLang="hu-HU" sz="2800" dirty="0" smtClean="0"/>
              <a:t> Ákos</a:t>
            </a:r>
          </a:p>
          <a:p>
            <a:pPr eaLnBrk="1" hangingPunct="1">
              <a:defRPr/>
            </a:pPr>
            <a:r>
              <a:rPr lang="hu-HU" altLang="hu-HU" sz="2800" dirty="0" smtClean="0">
                <a:solidFill>
                  <a:schemeClr val="tx1">
                    <a:lumMod val="50000"/>
                  </a:schemeClr>
                </a:solidFill>
              </a:rPr>
              <a:t>vezérigazgató</a:t>
            </a:r>
          </a:p>
          <a:p>
            <a:pPr eaLnBrk="1" hangingPunct="1">
              <a:defRPr/>
            </a:pPr>
            <a:r>
              <a:rPr lang="hu-HU" altLang="hu-HU" sz="2800" dirty="0" err="1" smtClean="0">
                <a:solidFill>
                  <a:schemeClr val="tx1">
                    <a:lumMod val="50000"/>
                  </a:schemeClr>
                </a:solidFill>
              </a:rPr>
              <a:t>Libri-Shopline</a:t>
            </a:r>
            <a:r>
              <a:rPr lang="hu-HU" altLang="hu-HU" sz="2800" dirty="0" smtClean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hu-HU" altLang="hu-HU" sz="2800" dirty="0" err="1" smtClean="0">
                <a:solidFill>
                  <a:schemeClr val="tx1">
                    <a:lumMod val="50000"/>
                  </a:schemeClr>
                </a:solidFill>
              </a:rPr>
              <a:t>Nyrt</a:t>
            </a:r>
            <a:endParaRPr lang="hu-HU" altLang="hu-HU" sz="6600" dirty="0" smtClean="0">
              <a:solidFill>
                <a:schemeClr val="tx1">
                  <a:lumMod val="50000"/>
                </a:schemeClr>
              </a:solidFill>
            </a:endParaRPr>
          </a:p>
          <a:p>
            <a:pPr eaLnBrk="1" hangingPunct="1">
              <a:defRPr/>
            </a:pPr>
            <a:endParaRPr lang="hu-HU" altLang="hu-HU" sz="6600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D:\Arculati\librishopline_corporate\LS logo_white_trans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6111875"/>
            <a:ext cx="1525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D:\Arculati\librishopline_corporate\LS logo_positive.png"/>
          <p:cNvPicPr>
            <a:picLocks noChangeAspect="1" noChangeArrowheads="1"/>
          </p:cNvPicPr>
          <p:nvPr/>
        </p:nvPicPr>
        <p:blipFill>
          <a:blip r:embed="rId4" cstate="print">
            <a:lum bright="3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708275"/>
            <a:ext cx="2085975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Kép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42" t="5431" r="7806" b="10393"/>
          <a:stretch>
            <a:fillRect/>
          </a:stretch>
        </p:blipFill>
        <p:spPr bwMode="auto">
          <a:xfrm>
            <a:off x="3359150" y="361950"/>
            <a:ext cx="5268913" cy="574992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6" name="Picture 2" descr="http://www.prae.hu/prae/upload/jelenkor%20logo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941168"/>
            <a:ext cx="888251" cy="4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:\Arculati\librishopline_corporate\LS logo_white_trans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6021388"/>
            <a:ext cx="1525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églalap 7"/>
          <p:cNvSpPr>
            <a:spLocks noChangeArrowheads="1"/>
          </p:cNvSpPr>
          <p:nvPr/>
        </p:nvSpPr>
        <p:spPr bwMode="auto">
          <a:xfrm>
            <a:off x="395536" y="730250"/>
            <a:ext cx="835292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hu-HU" sz="5400" dirty="0" smtClean="0">
                <a:solidFill>
                  <a:srgbClr val="FFC000"/>
                </a:solidFill>
              </a:rPr>
              <a:t>#? </a:t>
            </a:r>
            <a:r>
              <a:rPr lang="hu-HU" sz="5400" dirty="0" smtClean="0">
                <a:solidFill>
                  <a:schemeClr val="tx1">
                    <a:lumMod val="95000"/>
                  </a:schemeClr>
                </a:solidFill>
              </a:rPr>
              <a:t>Alaphelyzet – </a:t>
            </a:r>
            <a:r>
              <a:rPr lang="hu-HU" sz="5400" dirty="0" err="1" smtClean="0">
                <a:solidFill>
                  <a:schemeClr val="tx1">
                    <a:lumMod val="95000"/>
                  </a:schemeClr>
                </a:solidFill>
              </a:rPr>
              <a:t>Bookline</a:t>
            </a:r>
            <a:endParaRPr lang="hu-HU" sz="5400" dirty="0">
              <a:solidFill>
                <a:srgbClr val="FFC000"/>
              </a:solidFill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684210" y="1916832"/>
            <a:ext cx="756019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rgbClr val="F39200"/>
              </a:buClr>
              <a:buFont typeface="Courier New" panose="02070309020205020404" pitchFamily="49" charset="0"/>
              <a:buChar char="o"/>
            </a:pPr>
            <a:r>
              <a:rPr lang="hu-HU" altLang="hu-HU" sz="3200" dirty="0" smtClean="0"/>
              <a:t>440 ezer felhasználó, jelentős része inaktív</a:t>
            </a:r>
          </a:p>
          <a:p>
            <a:pPr marL="457200" indent="-457200">
              <a:buClr>
                <a:srgbClr val="F39200"/>
              </a:buClr>
              <a:buFont typeface="Courier New" panose="02070309020205020404" pitchFamily="49" charset="0"/>
              <a:buChar char="o"/>
            </a:pPr>
            <a:endParaRPr lang="hu-HU" altLang="hu-HU" sz="3200" dirty="0" smtClean="0"/>
          </a:p>
          <a:p>
            <a:pPr marL="457200" indent="-457200">
              <a:buClr>
                <a:srgbClr val="F39200"/>
              </a:buClr>
              <a:buFont typeface="Courier New" panose="02070309020205020404" pitchFamily="49" charset="0"/>
              <a:buChar char="o"/>
            </a:pPr>
            <a:r>
              <a:rPr lang="hu-HU" altLang="hu-HU" sz="3200" dirty="0" smtClean="0"/>
              <a:t>20%+ alapkedvezmény MINDENKINEK</a:t>
            </a:r>
          </a:p>
          <a:p>
            <a:pPr marL="457200" indent="-457200">
              <a:buClr>
                <a:srgbClr val="F39200"/>
              </a:buClr>
              <a:buFont typeface="Courier New" panose="02070309020205020404" pitchFamily="49" charset="0"/>
              <a:buChar char="o"/>
            </a:pPr>
            <a:endParaRPr lang="hu-HU" altLang="hu-HU" sz="3200" dirty="0" smtClean="0"/>
          </a:p>
          <a:p>
            <a:pPr marL="457200" indent="-457200">
              <a:buClr>
                <a:srgbClr val="F39200"/>
              </a:buClr>
              <a:buFont typeface="Courier New" panose="02070309020205020404" pitchFamily="49" charset="0"/>
              <a:buChar char="o"/>
            </a:pPr>
            <a:r>
              <a:rPr lang="hu-HU" altLang="hu-HU" sz="3200" dirty="0" smtClean="0"/>
              <a:t>Átlagos vásárlásszám: 1,4x/év</a:t>
            </a:r>
          </a:p>
          <a:p>
            <a:pPr marL="457200" indent="-457200">
              <a:buClr>
                <a:srgbClr val="F39200"/>
              </a:buClr>
              <a:buFont typeface="Courier New" panose="02070309020205020404" pitchFamily="49" charset="0"/>
              <a:buChar char="o"/>
            </a:pPr>
            <a:endParaRPr lang="hu-HU" altLang="hu-HU" sz="3200" dirty="0" smtClean="0"/>
          </a:p>
          <a:p>
            <a:pPr marL="457200" indent="-457200">
              <a:buClr>
                <a:srgbClr val="F39200"/>
              </a:buClr>
              <a:buFont typeface="Courier New" panose="02070309020205020404" pitchFamily="49" charset="0"/>
              <a:buChar char="o"/>
            </a:pPr>
            <a:r>
              <a:rPr lang="hu-HU" altLang="hu-HU" sz="3200" dirty="0" smtClean="0"/>
              <a:t>-228 milliós nettó veszteség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hu-HU" altLang="hu-HU" sz="3200" dirty="0"/>
          </a:p>
        </p:txBody>
      </p:sp>
    </p:spTree>
    <p:extLst>
      <p:ext uri="{BB962C8B-B14F-4D97-AF65-F5344CB8AC3E}">
        <p14:creationId xmlns:p14="http://schemas.microsoft.com/office/powerpoint/2010/main" val="2339266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:\Arculati\librishopline_corporate\LS logo_white_trans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6021388"/>
            <a:ext cx="1525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églalap 7"/>
          <p:cNvSpPr>
            <a:spLocks noChangeArrowheads="1"/>
          </p:cNvSpPr>
          <p:nvPr/>
        </p:nvSpPr>
        <p:spPr bwMode="auto">
          <a:xfrm>
            <a:off x="684213" y="730250"/>
            <a:ext cx="72009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hu-HU" sz="5400" dirty="0" smtClean="0">
                <a:solidFill>
                  <a:srgbClr val="FFC000"/>
                </a:solidFill>
              </a:rPr>
              <a:t>#? </a:t>
            </a:r>
            <a:r>
              <a:rPr lang="hu-HU" sz="5400" dirty="0" smtClean="0">
                <a:solidFill>
                  <a:schemeClr val="tx1">
                    <a:lumMod val="95000"/>
                  </a:schemeClr>
                </a:solidFill>
              </a:rPr>
              <a:t>Tervezés kérdései</a:t>
            </a:r>
            <a:endParaRPr lang="hu-HU" sz="5400" dirty="0">
              <a:solidFill>
                <a:srgbClr val="FFC000"/>
              </a:solidFill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611560" y="1628800"/>
            <a:ext cx="784822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rgbClr val="F39252"/>
              </a:buClr>
              <a:buFont typeface="Courier New" panose="02070309020205020404" pitchFamily="49" charset="0"/>
              <a:buChar char="o"/>
            </a:pPr>
            <a:r>
              <a:rPr lang="hu-HU" altLang="hu-HU" sz="3200" b="1" dirty="0"/>
              <a:t>Adjunk-e</a:t>
            </a:r>
            <a:r>
              <a:rPr lang="hu-HU" altLang="hu-HU" sz="3200" b="1" dirty="0" smtClean="0"/>
              <a:t> kedvezményt?</a:t>
            </a:r>
          </a:p>
          <a:p>
            <a:pPr marL="914400" lvl="1" indent="-457200">
              <a:buClr>
                <a:srgbClr val="F39252"/>
              </a:buClr>
              <a:buFont typeface="Courier New" panose="02070309020205020404" pitchFamily="49" charset="0"/>
              <a:buChar char="o"/>
            </a:pPr>
            <a:r>
              <a:rPr lang="hu-HU" altLang="hu-HU" sz="3200" dirty="0" smtClean="0"/>
              <a:t>Általános </a:t>
            </a:r>
            <a:r>
              <a:rPr lang="hu-HU" altLang="hu-HU" sz="3200" dirty="0" err="1" smtClean="0"/>
              <a:t>vs</a:t>
            </a:r>
            <a:r>
              <a:rPr lang="hu-HU" altLang="hu-HU" sz="3200" dirty="0" smtClean="0"/>
              <a:t> sávos kedvezmény</a:t>
            </a:r>
          </a:p>
          <a:p>
            <a:pPr marL="914400" lvl="1" indent="-457200">
              <a:buClr>
                <a:srgbClr val="F39252"/>
              </a:buClr>
              <a:buFont typeface="Courier New" panose="02070309020205020404" pitchFamily="49" charset="0"/>
              <a:buChar char="o"/>
            </a:pPr>
            <a:r>
              <a:rPr lang="hu-HU" altLang="hu-HU" sz="3200" dirty="0" smtClean="0"/>
              <a:t>Kupon  vagy árkedvezmény</a:t>
            </a:r>
          </a:p>
          <a:p>
            <a:pPr marL="457200" indent="-457200">
              <a:buClr>
                <a:srgbClr val="F39252"/>
              </a:buClr>
              <a:buFont typeface="Courier New" panose="02070309020205020404" pitchFamily="49" charset="0"/>
              <a:buChar char="o"/>
            </a:pPr>
            <a:r>
              <a:rPr lang="hu-HU" altLang="hu-HU" sz="3200" b="1" dirty="0" smtClean="0"/>
              <a:t>Adjunk-e pontot? </a:t>
            </a:r>
          </a:p>
          <a:p>
            <a:pPr marL="914400" lvl="1" indent="-457200">
              <a:buClr>
                <a:srgbClr val="F39252"/>
              </a:buClr>
              <a:buFont typeface="Courier New" panose="02070309020205020404" pitchFamily="49" charset="0"/>
              <a:buChar char="o"/>
            </a:pPr>
            <a:r>
              <a:rPr lang="hu-HU" altLang="hu-HU" sz="3200" dirty="0" smtClean="0"/>
              <a:t>Pénzügyi eszközként kezeljük</a:t>
            </a:r>
          </a:p>
          <a:p>
            <a:pPr marL="914400" lvl="1" indent="-457200">
              <a:buClr>
                <a:srgbClr val="F39252"/>
              </a:buClr>
              <a:buFont typeface="Courier New" panose="02070309020205020404" pitchFamily="49" charset="0"/>
              <a:buChar char="o"/>
            </a:pPr>
            <a:r>
              <a:rPr lang="hu-HU" altLang="hu-HU" sz="3200" dirty="0" smtClean="0"/>
              <a:t>Belső devizaként kezeljük</a:t>
            </a:r>
          </a:p>
          <a:p>
            <a:pPr marL="914400" lvl="1" indent="-457200">
              <a:buClr>
                <a:srgbClr val="F39252"/>
              </a:buClr>
              <a:buFont typeface="Courier New" panose="02070309020205020404" pitchFamily="49" charset="0"/>
              <a:buChar char="o"/>
            </a:pPr>
            <a:r>
              <a:rPr lang="hu-HU" altLang="hu-HU" sz="3200" dirty="0" smtClean="0"/>
              <a:t>Pontok elévüljenek-e</a:t>
            </a:r>
          </a:p>
          <a:p>
            <a:pPr marL="457200" indent="-457200">
              <a:buClr>
                <a:srgbClr val="F39252"/>
              </a:buClr>
              <a:buFont typeface="Courier New" panose="02070309020205020404" pitchFamily="49" charset="0"/>
              <a:buChar char="o"/>
            </a:pPr>
            <a:r>
              <a:rPr lang="hu-HU" altLang="hu-HU" sz="3200" b="1" dirty="0" smtClean="0"/>
              <a:t>Adjunk-e fizikai kártyát?</a:t>
            </a:r>
          </a:p>
          <a:p>
            <a:pPr marL="457200" indent="-457200">
              <a:buClr>
                <a:srgbClr val="F39252"/>
              </a:buClr>
              <a:buFont typeface="Courier New" panose="02070309020205020404" pitchFamily="49" charset="0"/>
              <a:buChar char="o"/>
            </a:pPr>
            <a:r>
              <a:rPr lang="hu-HU" altLang="hu-HU" sz="3200" b="1" dirty="0" smtClean="0"/>
              <a:t>Egyéb lojalitás növelést alkalmazzunk?</a:t>
            </a:r>
            <a:endParaRPr lang="hu-HU" altLang="hu-HU" sz="3200" b="1" dirty="0"/>
          </a:p>
        </p:txBody>
      </p:sp>
    </p:spTree>
    <p:extLst>
      <p:ext uri="{BB962C8B-B14F-4D97-AF65-F5344CB8AC3E}">
        <p14:creationId xmlns:p14="http://schemas.microsoft.com/office/powerpoint/2010/main" val="42768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:\Arculati\librishopline_corporate\LS logo_white_trans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6021388"/>
            <a:ext cx="1525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églalap 7"/>
          <p:cNvSpPr>
            <a:spLocks noChangeArrowheads="1"/>
          </p:cNvSpPr>
          <p:nvPr/>
        </p:nvSpPr>
        <p:spPr bwMode="auto">
          <a:xfrm>
            <a:off x="684213" y="730250"/>
            <a:ext cx="72009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hu-HU" sz="5400" dirty="0" smtClean="0">
                <a:solidFill>
                  <a:srgbClr val="FFC000"/>
                </a:solidFill>
              </a:rPr>
              <a:t>#? </a:t>
            </a:r>
            <a:r>
              <a:rPr lang="hu-HU" sz="5400" dirty="0" smtClean="0">
                <a:solidFill>
                  <a:schemeClr val="tx1">
                    <a:lumMod val="95000"/>
                  </a:schemeClr>
                </a:solidFill>
              </a:rPr>
              <a:t>Mi volt a cél?</a:t>
            </a:r>
            <a:endParaRPr lang="hu-HU" sz="5400" dirty="0">
              <a:solidFill>
                <a:srgbClr val="FFC000"/>
              </a:solidFill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539552" y="1916832"/>
            <a:ext cx="388778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rgbClr val="F39200"/>
              </a:buClr>
              <a:buFont typeface="Courier New" panose="02070309020205020404" pitchFamily="49" charset="0"/>
              <a:buChar char="o"/>
            </a:pPr>
            <a:r>
              <a:rPr lang="hu-HU" altLang="hu-HU" sz="3200" dirty="0" smtClean="0"/>
              <a:t>Ügyfelek többször vásároljanak </a:t>
            </a:r>
          </a:p>
          <a:p>
            <a:pPr marL="457200" indent="-457200">
              <a:buClr>
                <a:srgbClr val="F39200"/>
              </a:buClr>
              <a:buFont typeface="Courier New" panose="02070309020205020404" pitchFamily="49" charset="0"/>
              <a:buChar char="o"/>
            </a:pPr>
            <a:r>
              <a:rPr lang="hu-HU" altLang="hu-HU" sz="3200" dirty="0" smtClean="0"/>
              <a:t>Ügyfelek kosármérete növekedjen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hu-HU" altLang="hu-HU" sz="3200" dirty="0"/>
          </a:p>
        </p:txBody>
      </p:sp>
      <p:sp>
        <p:nvSpPr>
          <p:cNvPr id="6" name="Téglalap 5"/>
          <p:cNvSpPr/>
          <p:nvPr/>
        </p:nvSpPr>
        <p:spPr>
          <a:xfrm>
            <a:off x="4355976" y="1894180"/>
            <a:ext cx="43204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rgbClr val="F39200"/>
              </a:buClr>
              <a:buFont typeface="Courier New" panose="02070309020205020404" pitchFamily="49" charset="0"/>
              <a:buChar char="o"/>
            </a:pPr>
            <a:r>
              <a:rPr lang="hu-HU" altLang="hu-HU" sz="3200" dirty="0" smtClean="0"/>
              <a:t>Megkülönböztető ismérve legyen a márkának</a:t>
            </a:r>
          </a:p>
          <a:p>
            <a:pPr marL="457200" indent="-457200">
              <a:buClr>
                <a:srgbClr val="F39200"/>
              </a:buClr>
              <a:buFont typeface="Courier New" panose="02070309020205020404" pitchFamily="49" charset="0"/>
              <a:buChar char="o"/>
            </a:pPr>
            <a:r>
              <a:rPr lang="hu-HU" altLang="hu-HU" sz="3200" dirty="0" smtClean="0"/>
              <a:t>Ügyfelek legyen lojálisabbak</a:t>
            </a:r>
          </a:p>
          <a:p>
            <a:pPr>
              <a:buClr>
                <a:srgbClr val="F39200"/>
              </a:buClr>
            </a:pPr>
            <a:endParaRPr lang="hu-HU" altLang="hu-HU" sz="3200" dirty="0"/>
          </a:p>
        </p:txBody>
      </p:sp>
      <p:sp>
        <p:nvSpPr>
          <p:cNvPr id="3" name="Téglalap 2"/>
          <p:cNvSpPr/>
          <p:nvPr/>
        </p:nvSpPr>
        <p:spPr>
          <a:xfrm>
            <a:off x="874435" y="4887555"/>
            <a:ext cx="693792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altLang="hu-HU" sz="5400" dirty="0" smtClean="0">
                <a:solidFill>
                  <a:srgbClr val="FFC000"/>
                </a:solidFill>
              </a:rPr>
              <a:t>Cég eredménye javuljon</a:t>
            </a:r>
            <a:endParaRPr lang="hu-HU" altLang="hu-HU" sz="5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D:\Arculati\librishopline_corporate\LS logo_white_trans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949950"/>
            <a:ext cx="1525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\\office\shared\grafikus\bolt\szorolap\line_flyer_final_final_final_final_final_final_final_final_final_fin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0169" y="-15408"/>
            <a:ext cx="3468335" cy="682878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AutoShape 6" descr="https://photos-2.dropbox.com/t/2/AAAekAEKKP_q9dGLgq9-zRZIumxj9FO1A4P-8cTq6MqcIw/12/94005827/jpeg/32x32/1/1442228400/0/2/dtk_billboard.jpg/CMPU6SwgASACIAMgBCAFIAYgBygCKAc/VTU6vpLA6a-kBfiHcY7e4SD53KTs8P9P8VaWk1h9PJA?size=1024x768&amp;size_mode=2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8" descr="https://photos-2.dropbox.com/t/2/AAAekAEKKP_q9dGLgq9-zRZIumxj9FO1A4P-8cTq6MqcIw/12/94005827/jpeg/32x32/1/1442228400/0/2/dtk_billboard.jpg/CMPU6SwgASACIAMgBCAFIAYgBygCKAc/VTU6vpLA6a-kBfiHcY7e4SD53KTs8P9P8VaWk1h9PJA?size=1024x768&amp;size_mode=2"/>
          <p:cNvSpPr>
            <a:spLocks noChangeAspect="1" noChangeArrowheads="1"/>
          </p:cNvSpPr>
          <p:nvPr/>
        </p:nvSpPr>
        <p:spPr bwMode="auto">
          <a:xfrm>
            <a:off x="29686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10" descr="https://photos-2.dropbox.com/t/2/AAAekAEKKP_q9dGLgq9-zRZIumxj9FO1A4P-8cTq6MqcIw/12/94005827/jpeg/32x32/1/1442228400/0/2/dtk_billboard.jpg/CMPU6SwgASACIAMgBCAFIAYgBygCKAc/VTU6vpLA6a-kBfiHcY7e4SD53KTs8P9P8VaWk1h9PJA?size=1024x768&amp;size_mode=2"/>
          <p:cNvSpPr>
            <a:spLocks noChangeAspect="1" noChangeArrowheads="1"/>
          </p:cNvSpPr>
          <p:nvPr/>
        </p:nvSpPr>
        <p:spPr bwMode="auto">
          <a:xfrm>
            <a:off x="44926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841" b="25759" l="10209" r="85615">
                        <a14:backgroundMark x1="65429" y1="14310" x2="65429" y2="143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972" t="10493" r="6220" b="72461"/>
          <a:stretch/>
        </p:blipFill>
        <p:spPr bwMode="auto">
          <a:xfrm>
            <a:off x="395536" y="4869160"/>
            <a:ext cx="5184576" cy="1835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Csoportba foglalás 10"/>
          <p:cNvGrpSpPr/>
          <p:nvPr/>
        </p:nvGrpSpPr>
        <p:grpSpPr>
          <a:xfrm>
            <a:off x="216025" y="328292"/>
            <a:ext cx="5364087" cy="4468860"/>
            <a:chOff x="216025" y="328292"/>
            <a:chExt cx="5364087" cy="4468860"/>
          </a:xfrm>
        </p:grpSpPr>
        <p:pic>
          <p:nvPicPr>
            <p:cNvPr id="5" name="Kép 4" descr="Kép5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16025" y="328292"/>
              <a:ext cx="5364087" cy="446886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0" name="Téglalap 9"/>
            <p:cNvSpPr/>
            <p:nvPr/>
          </p:nvSpPr>
          <p:spPr>
            <a:xfrm>
              <a:off x="296863" y="778992"/>
              <a:ext cx="2330921" cy="14401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8" descr="http://images.computerwoche.de/images/computerwoche/bdb/493328/890.jpg"/>
          <p:cNvPicPr>
            <a:picLocks noChangeAspect="1" noChangeArrowheads="1"/>
          </p:cNvPicPr>
          <p:nvPr/>
        </p:nvPicPr>
        <p:blipFill>
          <a:blip r:embed="rId3" cstate="print">
            <a:lum bright="-86000" contrast="-8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AutoShape 5" descr="https://mail.google.com/mail/u/0/?ui=2&amp;ik=9665a0bee5&amp;view=att&amp;th=134ad9a1d1e3979c&amp;attid=0.2&amp;disp=inline&amp;zw"/>
          <p:cNvSpPr>
            <a:spLocks noChangeAspect="1" noChangeArrowheads="1"/>
          </p:cNvSpPr>
          <p:nvPr/>
        </p:nvSpPr>
        <p:spPr bwMode="auto">
          <a:xfrm>
            <a:off x="164098" y="-152400"/>
            <a:ext cx="281309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14343" name="AutoShape 7" descr="https://mail.google.com/mail/u/0/?ui=2&amp;ik=9665a0bee5&amp;view=att&amp;th=134ad9a1d1e3979c&amp;attid=0.2&amp;disp=inline&amp;zw"/>
          <p:cNvSpPr>
            <a:spLocks noChangeAspect="1" noChangeArrowheads="1"/>
          </p:cNvSpPr>
          <p:nvPr/>
        </p:nvSpPr>
        <p:spPr bwMode="auto">
          <a:xfrm>
            <a:off x="164098" y="-152400"/>
            <a:ext cx="281309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6" name="Kép 5" descr="shopline_logos_nagy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8272" y="1071546"/>
            <a:ext cx="8264203" cy="4796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310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D:\Arculati\librishopline_corporate\LS logo_white_trans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949950"/>
            <a:ext cx="1525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6" descr="https://photos-2.dropbox.com/t/2/AAAekAEKKP_q9dGLgq9-zRZIumxj9FO1A4P-8cTq6MqcIw/12/94005827/jpeg/32x32/1/1442228400/0/2/dtk_billboard.jpg/CMPU6SwgASACIAMgBCAFIAYgBygCKAc/VTU6vpLA6a-kBfiHcY7e4SD53KTs8P9P8VaWk1h9PJA?size=1024x768&amp;size_mode=2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8" descr="https://photos-2.dropbox.com/t/2/AAAekAEKKP_q9dGLgq9-zRZIumxj9FO1A4P-8cTq6MqcIw/12/94005827/jpeg/32x32/1/1442228400/0/2/dtk_billboard.jpg/CMPU6SwgASACIAMgBCAFIAYgBygCKAc/VTU6vpLA6a-kBfiHcY7e4SD53KTs8P9P8VaWk1h9PJA?size=1024x768&amp;size_mode=2"/>
          <p:cNvSpPr>
            <a:spLocks noChangeAspect="1" noChangeArrowheads="1"/>
          </p:cNvSpPr>
          <p:nvPr/>
        </p:nvSpPr>
        <p:spPr bwMode="auto">
          <a:xfrm>
            <a:off x="29686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10" descr="https://photos-2.dropbox.com/t/2/AAAekAEKKP_q9dGLgq9-zRZIumxj9FO1A4P-8cTq6MqcIw/12/94005827/jpeg/32x32/1/1442228400/0/2/dtk_billboard.jpg/CMPU6SwgASACIAMgBCAFIAYgBygCKAc/VTU6vpLA6a-kBfiHcY7e4SD53KTs8P9P8VaWk1h9PJA?size=1024x768&amp;size_mode=2"/>
          <p:cNvSpPr>
            <a:spLocks noChangeAspect="1" noChangeArrowheads="1"/>
          </p:cNvSpPr>
          <p:nvPr/>
        </p:nvSpPr>
        <p:spPr bwMode="auto">
          <a:xfrm>
            <a:off x="44926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929" y="1484784"/>
            <a:ext cx="8048511" cy="367240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3279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2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7384"/>
            <a:ext cx="5328592" cy="6989862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4" descr="D:\Arculati\librishopline_corporate\LS logo_white_transp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949950"/>
            <a:ext cx="1525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-27384"/>
            <a:ext cx="5832648" cy="6910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6" descr="https://photos-2.dropbox.com/t/2/AAAekAEKKP_q9dGLgq9-zRZIumxj9FO1A4P-8cTq6MqcIw/12/94005827/jpeg/32x32/1/1442228400/0/2/dtk_billboard.jpg/CMPU6SwgASACIAMgBCAFIAYgBygCKAc/VTU6vpLA6a-kBfiHcY7e4SD53KTs8P9P8VaWk1h9PJA?size=1024x768&amp;size_mode=2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8" descr="https://photos-2.dropbox.com/t/2/AAAekAEKKP_q9dGLgq9-zRZIumxj9FO1A4P-8cTq6MqcIw/12/94005827/jpeg/32x32/1/1442228400/0/2/dtk_billboard.jpg/CMPU6SwgASACIAMgBCAFIAYgBygCKAc/VTU6vpLA6a-kBfiHcY7e4SD53KTs8P9P8VaWk1h9PJA?size=1024x768&amp;size_mode=2"/>
          <p:cNvSpPr>
            <a:spLocks noChangeAspect="1" noChangeArrowheads="1"/>
          </p:cNvSpPr>
          <p:nvPr/>
        </p:nvSpPr>
        <p:spPr bwMode="auto">
          <a:xfrm>
            <a:off x="29686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10" descr="https://photos-2.dropbox.com/t/2/AAAekAEKKP_q9dGLgq9-zRZIumxj9FO1A4P-8cTq6MqcIw/12/94005827/jpeg/32x32/1/1442228400/0/2/dtk_billboard.jpg/CMPU6SwgASACIAMgBCAFIAYgBygCKAc/VTU6vpLA6a-kBfiHcY7e4SD53KTs8P9P8VaWk1h9PJA?size=1024x768&amp;size_mode=2"/>
          <p:cNvSpPr>
            <a:spLocks noChangeAspect="1" noChangeArrowheads="1"/>
          </p:cNvSpPr>
          <p:nvPr/>
        </p:nvSpPr>
        <p:spPr bwMode="auto">
          <a:xfrm>
            <a:off x="44926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929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D:\Arculati\librishopline_corporate\LS logo_white_trans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949950"/>
            <a:ext cx="1525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6" descr="https://photos-2.dropbox.com/t/2/AAAekAEKKP_q9dGLgq9-zRZIumxj9FO1A4P-8cTq6MqcIw/12/94005827/jpeg/32x32/1/1442228400/0/2/dtk_billboard.jpg/CMPU6SwgASACIAMgBCAFIAYgBygCKAc/VTU6vpLA6a-kBfiHcY7e4SD53KTs8P9P8VaWk1h9PJA?size=1024x768&amp;size_mode=2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8" descr="https://photos-2.dropbox.com/t/2/AAAekAEKKP_q9dGLgq9-zRZIumxj9FO1A4P-8cTq6MqcIw/12/94005827/jpeg/32x32/1/1442228400/0/2/dtk_billboard.jpg/CMPU6SwgASACIAMgBCAFIAYgBygCKAc/VTU6vpLA6a-kBfiHcY7e4SD53KTs8P9P8VaWk1h9PJA?size=1024x768&amp;size_mode=2"/>
          <p:cNvSpPr>
            <a:spLocks noChangeAspect="1" noChangeArrowheads="1"/>
          </p:cNvSpPr>
          <p:nvPr/>
        </p:nvSpPr>
        <p:spPr bwMode="auto">
          <a:xfrm>
            <a:off x="29686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10" descr="https://photos-2.dropbox.com/t/2/AAAekAEKKP_q9dGLgq9-zRZIumxj9FO1A4P-8cTq6MqcIw/12/94005827/jpeg/32x32/1/1442228400/0/2/dtk_billboard.jpg/CMPU6SwgASACIAMgBCAFIAYgBygCKAc/VTU6vpLA6a-kBfiHcY7e4SD53KTs8P9P8VaWk1h9PJA?size=1024x768&amp;size_mode=2"/>
          <p:cNvSpPr>
            <a:spLocks noChangeAspect="1" noChangeArrowheads="1"/>
          </p:cNvSpPr>
          <p:nvPr/>
        </p:nvSpPr>
        <p:spPr bwMode="auto">
          <a:xfrm>
            <a:off x="44926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183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01" y="116632"/>
            <a:ext cx="3394087" cy="6649639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4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348880"/>
            <a:ext cx="3979390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7786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:\Arculati\librishopline_corporate\LS logo_white_trans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6021388"/>
            <a:ext cx="1525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églalap 7"/>
          <p:cNvSpPr>
            <a:spLocks noChangeArrowheads="1"/>
          </p:cNvSpPr>
          <p:nvPr/>
        </p:nvSpPr>
        <p:spPr bwMode="auto">
          <a:xfrm>
            <a:off x="395536" y="730250"/>
            <a:ext cx="835292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hu-HU" sz="5400" dirty="0" smtClean="0">
                <a:solidFill>
                  <a:srgbClr val="FFC000"/>
                </a:solidFill>
              </a:rPr>
              <a:t>#! </a:t>
            </a:r>
            <a:r>
              <a:rPr lang="hu-HU" sz="5400" dirty="0" smtClean="0">
                <a:solidFill>
                  <a:schemeClr val="tx1">
                    <a:lumMod val="95000"/>
                  </a:schemeClr>
                </a:solidFill>
              </a:rPr>
              <a:t>Eredmények</a:t>
            </a:r>
            <a:r>
              <a:rPr lang="hu-HU" sz="5400" dirty="0" smtClean="0">
                <a:solidFill>
                  <a:schemeClr val="tx1">
                    <a:lumMod val="95000"/>
                  </a:schemeClr>
                </a:solidFill>
              </a:rPr>
              <a:t> – </a:t>
            </a:r>
            <a:r>
              <a:rPr lang="hu-HU" sz="5400" dirty="0" err="1" smtClean="0">
                <a:solidFill>
                  <a:schemeClr val="tx1">
                    <a:lumMod val="95000"/>
                  </a:schemeClr>
                </a:solidFill>
              </a:rPr>
              <a:t>Shopline</a:t>
            </a:r>
            <a:endParaRPr lang="hu-HU" sz="5400" dirty="0">
              <a:solidFill>
                <a:srgbClr val="FFC000"/>
              </a:solidFill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467544" y="1700808"/>
            <a:ext cx="806425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rgbClr val="F39200"/>
              </a:buClr>
              <a:buFont typeface="Courier New" panose="02070309020205020404" pitchFamily="49" charset="0"/>
              <a:buChar char="o"/>
            </a:pPr>
            <a:r>
              <a:rPr lang="hu-HU" altLang="hu-HU" sz="3200" dirty="0" smtClean="0"/>
              <a:t>1 millió felhasználó (+600ezer)</a:t>
            </a:r>
          </a:p>
          <a:p>
            <a:pPr marL="457200" indent="-457200">
              <a:buClr>
                <a:srgbClr val="F39200"/>
              </a:buClr>
              <a:buFont typeface="Courier New" panose="02070309020205020404" pitchFamily="49" charset="0"/>
              <a:buChar char="o"/>
            </a:pPr>
            <a:endParaRPr lang="hu-HU" altLang="hu-HU" sz="3200" dirty="0" smtClean="0"/>
          </a:p>
          <a:p>
            <a:pPr marL="457200" indent="-457200">
              <a:buClr>
                <a:srgbClr val="F39200"/>
              </a:buClr>
              <a:buFont typeface="Courier New" panose="02070309020205020404" pitchFamily="49" charset="0"/>
              <a:buChar char="o"/>
            </a:pPr>
            <a:r>
              <a:rPr lang="hu-HU" altLang="hu-HU" sz="3200" dirty="0" smtClean="0"/>
              <a:t>15% alapkedvezmény (-5%) + pontrendszer</a:t>
            </a:r>
          </a:p>
          <a:p>
            <a:pPr marL="457200" indent="-457200">
              <a:buClr>
                <a:srgbClr val="F39200"/>
              </a:buClr>
              <a:buFont typeface="Courier New" panose="02070309020205020404" pitchFamily="49" charset="0"/>
              <a:buChar char="o"/>
            </a:pPr>
            <a:endParaRPr lang="hu-HU" altLang="hu-HU" sz="3200" dirty="0" smtClean="0"/>
          </a:p>
          <a:p>
            <a:pPr marL="457200" indent="-457200">
              <a:buClr>
                <a:srgbClr val="F39200"/>
              </a:buClr>
              <a:buFont typeface="Courier New" panose="02070309020205020404" pitchFamily="49" charset="0"/>
              <a:buChar char="o"/>
            </a:pPr>
            <a:r>
              <a:rPr lang="hu-HU" altLang="hu-HU" sz="3200" dirty="0" err="1" smtClean="0"/>
              <a:t>Co-branded</a:t>
            </a:r>
            <a:r>
              <a:rPr lang="hu-HU" altLang="hu-HU" sz="3200" dirty="0" smtClean="0"/>
              <a:t> bankkártya</a:t>
            </a:r>
          </a:p>
          <a:p>
            <a:pPr marL="457200" indent="-457200">
              <a:buClr>
                <a:srgbClr val="F39200"/>
              </a:buClr>
              <a:buFont typeface="Courier New" panose="02070309020205020404" pitchFamily="49" charset="0"/>
              <a:buChar char="o"/>
            </a:pPr>
            <a:endParaRPr lang="hu-HU" altLang="hu-HU" sz="3200" dirty="0" smtClean="0"/>
          </a:p>
          <a:p>
            <a:pPr marL="457200" indent="-457200">
              <a:buClr>
                <a:srgbClr val="F39200"/>
              </a:buClr>
              <a:buFont typeface="Courier New" panose="02070309020205020404" pitchFamily="49" charset="0"/>
              <a:buChar char="o"/>
            </a:pPr>
            <a:r>
              <a:rPr lang="hu-HU" altLang="hu-HU" sz="3200" dirty="0" err="1" smtClean="0"/>
              <a:t>Aktivítás</a:t>
            </a:r>
            <a:r>
              <a:rPr lang="hu-HU" altLang="hu-HU" sz="3200" dirty="0" smtClean="0"/>
              <a:t>: 2,3x/év (+ 67%) </a:t>
            </a:r>
          </a:p>
          <a:p>
            <a:pPr marL="457200" indent="-457200">
              <a:buClr>
                <a:srgbClr val="F39200"/>
              </a:buClr>
              <a:buFont typeface="Courier New" panose="02070309020205020404" pitchFamily="49" charset="0"/>
              <a:buChar char="o"/>
            </a:pPr>
            <a:endParaRPr lang="hu-HU" altLang="hu-HU" sz="3200" dirty="0" smtClean="0"/>
          </a:p>
          <a:p>
            <a:pPr marL="457200" indent="-457200">
              <a:buClr>
                <a:srgbClr val="F39200"/>
              </a:buClr>
              <a:buFont typeface="Courier New" panose="02070309020205020404" pitchFamily="49" charset="0"/>
              <a:buChar char="o"/>
            </a:pPr>
            <a:r>
              <a:rPr lang="hu-HU" altLang="hu-HU" sz="3200" dirty="0" smtClean="0"/>
              <a:t>Eredmény javulást (+ 1 </a:t>
            </a:r>
            <a:r>
              <a:rPr lang="hu-HU" altLang="hu-HU" sz="3200" dirty="0" err="1" smtClean="0"/>
              <a:t>mrd</a:t>
            </a:r>
            <a:r>
              <a:rPr lang="hu-HU" altLang="hu-HU" sz="3200" dirty="0" smtClean="0"/>
              <a:t> HUF)</a:t>
            </a:r>
          </a:p>
        </p:txBody>
      </p:sp>
    </p:spTree>
    <p:extLst>
      <p:ext uri="{BB962C8B-B14F-4D97-AF65-F5344CB8AC3E}">
        <p14:creationId xmlns:p14="http://schemas.microsoft.com/office/powerpoint/2010/main" val="791073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:\Arculati\librishopline_corporate\LS logo_white_trans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6021388"/>
            <a:ext cx="1525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28" t="11297" r="14922"/>
          <a:stretch/>
        </p:blipFill>
        <p:spPr bwMode="auto">
          <a:xfrm>
            <a:off x="0" y="0"/>
            <a:ext cx="924035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6905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:\Arculati\librishopline_corporate\LS logo_white_trans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6021388"/>
            <a:ext cx="1525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29" t="11516" r="14258" b="16546"/>
          <a:stretch/>
        </p:blipFill>
        <p:spPr bwMode="auto">
          <a:xfrm>
            <a:off x="-1188640" y="-26789"/>
            <a:ext cx="11803557" cy="6924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78" t="11516" r="14258" b="70583"/>
          <a:stretch/>
        </p:blipFill>
        <p:spPr bwMode="auto">
          <a:xfrm>
            <a:off x="-1246360" y="-26789"/>
            <a:ext cx="1756667" cy="1713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2793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:\Arculati\librishopline_corporate\LS logo_white_trans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6021388"/>
            <a:ext cx="1525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0646">
            <a:off x="1640030" y="1727559"/>
            <a:ext cx="5860763" cy="3731767"/>
          </a:xfrm>
          <a:prstGeom prst="rect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8648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:\Arculati\librishopline_corporate\LS logo_white_trans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974733"/>
            <a:ext cx="1525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817" y="2230217"/>
            <a:ext cx="4102679" cy="4655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églalap 5"/>
          <p:cNvSpPr/>
          <p:nvPr/>
        </p:nvSpPr>
        <p:spPr>
          <a:xfrm>
            <a:off x="6467046" y="2921801"/>
            <a:ext cx="1777362" cy="3052932"/>
          </a:xfrm>
          <a:prstGeom prst="rect">
            <a:avLst/>
          </a:prstGeom>
          <a:solidFill>
            <a:srgbClr val="1B1B1B"/>
          </a:solidFill>
          <a:ln w="57150">
            <a:solidFill>
              <a:srgbClr val="1B1B1B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385" y="3481859"/>
            <a:ext cx="1474684" cy="481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178"/>
          <a:stretch/>
        </p:blipFill>
        <p:spPr bwMode="auto">
          <a:xfrm>
            <a:off x="0" y="-1"/>
            <a:ext cx="3614738" cy="6860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0529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4" descr="D:\Arculati\librishopline_corporate\LS logo_white_trans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413" y="5876925"/>
            <a:ext cx="1525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zövegdoboz 4"/>
          <p:cNvSpPr txBox="1"/>
          <p:nvPr/>
        </p:nvSpPr>
        <p:spPr>
          <a:xfrm>
            <a:off x="0" y="2492375"/>
            <a:ext cx="7618413" cy="2016125"/>
          </a:xfrm>
          <a:prstGeom prst="rect">
            <a:avLst/>
          </a:prstGeom>
          <a:solidFill>
            <a:schemeClr val="bg1">
              <a:lumMod val="95000"/>
              <a:lumOff val="5000"/>
              <a:alpha val="76000"/>
            </a:schemeClr>
          </a:solidFill>
        </p:spPr>
        <p:txBody>
          <a:bodyPr anchor="ctr"/>
          <a:lstStyle/>
          <a:p>
            <a:pPr>
              <a:defRPr/>
            </a:pPr>
            <a:r>
              <a:rPr lang="hu-HU" sz="6000" dirty="0"/>
              <a:t> Köszönöm a figyelmet!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19358</TotalTime>
  <Words>180</Words>
  <Application>Microsoft Office PowerPoint</Application>
  <PresentationFormat>Diavetítés a képernyőre (4:3 oldalarány)</PresentationFormat>
  <Paragraphs>64</Paragraphs>
  <Slides>16</Slides>
  <Notes>14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16</vt:i4>
      </vt:variant>
    </vt:vector>
  </HeadingPairs>
  <TitlesOfParts>
    <vt:vector size="17" baseType="lpstr">
      <vt:lpstr>Office-téma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Ákos</dc:creator>
  <cp:lastModifiedBy>Ákos</cp:lastModifiedBy>
  <cp:revision>225</cp:revision>
  <dcterms:created xsi:type="dcterms:W3CDTF">2013-02-03T11:28:28Z</dcterms:created>
  <dcterms:modified xsi:type="dcterms:W3CDTF">2015-09-16T19:35:43Z</dcterms:modified>
</cp:coreProperties>
</file>