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bin" ContentType="application/vnd.openxmlformats-officedocument.oleObject"/>
  <Override PartName="/ppt/diagrams/colors2.xml" ContentType="application/vnd.openxmlformats-officedocument.drawingml.diagramColors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diagrams/drawing1.xml" ContentType="application/vnd.ms-office.drawingml.diagramDrawing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diagrams/quickStyle1.xml" ContentType="application/vnd.openxmlformats-officedocument.drawingml.diagramStyle+xml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53" r:id="rId2"/>
    <p:sldMasterId id="2147483654" r:id="rId3"/>
  </p:sldMasterIdLst>
  <p:notesMasterIdLst>
    <p:notesMasterId r:id="rId18"/>
  </p:notesMasterIdLst>
  <p:handoutMasterIdLst>
    <p:handoutMasterId r:id="rId19"/>
  </p:handoutMasterIdLst>
  <p:sldIdLst>
    <p:sldId id="575" r:id="rId4"/>
    <p:sldId id="576" r:id="rId5"/>
    <p:sldId id="587" r:id="rId6"/>
    <p:sldId id="578" r:id="rId7"/>
    <p:sldId id="579" r:id="rId8"/>
    <p:sldId id="580" r:id="rId9"/>
    <p:sldId id="585" r:id="rId10"/>
    <p:sldId id="581" r:id="rId11"/>
    <p:sldId id="582" r:id="rId12"/>
    <p:sldId id="583" r:id="rId13"/>
    <p:sldId id="584" r:id="rId14"/>
    <p:sldId id="588" r:id="rId15"/>
    <p:sldId id="586" r:id="rId16"/>
    <p:sldId id="589" r:id="rId17"/>
  </p:sldIdLst>
  <p:sldSz cx="9906000" cy="6858000" type="A4"/>
  <p:notesSz cx="6797675" cy="9928225"/>
  <p:custDataLst>
    <p:tags r:id="rId20"/>
  </p:custDataLst>
  <p:defaultTextStyle>
    <a:defPPr>
      <a:defRPr lang="nl-NL"/>
    </a:defPPr>
    <a:lvl1pPr algn="l" rtl="0" fontAlgn="base">
      <a:spcBef>
        <a:spcPct val="0"/>
      </a:spcBef>
      <a:spcAft>
        <a:spcPct val="0"/>
      </a:spcAft>
      <a:defRPr sz="8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8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8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8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8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8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8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8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8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 xmlns:mv="urn:schemas-microsoft-com:mac:vml" xmlns:mc="http://schemas.openxmlformats.org/markup-compatibility/2006">
          <a:srgbClr val="FF0000"/>
        </p14:laserClr>
      </p:ext>
      <p:ext uri="{2FDB2607-1784-4EEB-B798-7EB5836EED8A}">
        <p14:showMediaCtrls xmlns:p14="http://schemas.microsoft.com/office/powerpoint/2010/main" xmlns="" xmlns:mv="urn:schemas-microsoft-com:mac:vml" xmlns:mc="http://schemas.openxmlformats.org/markup-compatibility/2006" val="1"/>
      </p:ext>
    </p:extLst>
  </p:showPr>
  <p:clrMru>
    <a:srgbClr val="FF0000"/>
    <a:srgbClr val="D713AD"/>
    <a:srgbClr val="ECACD7"/>
    <a:srgbClr val="0066FF"/>
    <a:srgbClr val="D7CFC1"/>
    <a:srgbClr val="6666FF"/>
    <a:srgbClr val="CCECFF"/>
    <a:srgbClr val="3399FF"/>
  </p:clrMru>
  <p:extLst>
    <p:ext uri="{E76CE94A-603C-4142-B9EB-6D1370010A27}">
      <p14:discardImageEditData xmlns:p14="http://schemas.microsoft.com/office/powerpoint/2010/main" xmlns="" xmlns:mv="urn:schemas-microsoft-com:mac:vml" xmlns:mc="http://schemas.openxmlformats.org/markup-compatibility/2006" val="0"/>
    </p:ext>
    <p:ext uri="{D31A062A-798A-4329-ABDD-BBA856620510}">
      <p14:defaultImageDpi xmlns:p14="http://schemas.microsoft.com/office/powerpoint/2010/main" xmlns="" xmlns:mv="urn:schemas-microsoft-com:mac:vml" xmlns:mc="http://schemas.openxmlformats.org/markup-compatibility/2006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9231" autoAdjust="0"/>
    <p:restoredTop sz="86391" autoAdjust="0"/>
  </p:normalViewPr>
  <p:slideViewPr>
    <p:cSldViewPr snapToGrid="0">
      <p:cViewPr varScale="1">
        <p:scale>
          <a:sx n="91" d="100"/>
          <a:sy n="91" d="100"/>
        </p:scale>
        <p:origin x="-102" y="-396"/>
      </p:cViewPr>
      <p:guideLst>
        <p:guide orient="horz" pos="843"/>
        <p:guide orient="horz" pos="3658"/>
        <p:guide pos="5956"/>
        <p:guide pos="287"/>
        <p:guide pos="3210"/>
        <p:guide pos="3028"/>
      </p:guideLst>
    </p:cSldViewPr>
  </p:slideViewPr>
  <p:outlineViewPr>
    <p:cViewPr>
      <p:scale>
        <a:sx n="33" d="100"/>
        <a:sy n="33" d="100"/>
      </p:scale>
      <p:origin x="228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07D656B-9DF4-4380-A521-F75CD9E668B2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5363BE4-21BF-43CA-B09A-C36AE9E1598D}">
      <dgm:prSet custT="1"/>
      <dgm:spPr/>
      <dgm:t>
        <a:bodyPr/>
        <a:lstStyle/>
        <a:p>
          <a:pPr rtl="0"/>
          <a:r>
            <a:rPr lang="hu-HU" sz="2400" dirty="0" smtClean="0"/>
            <a:t>Hazai gazdasági helyzet: </a:t>
          </a:r>
          <a:endParaRPr lang="hu-HU" sz="3300" dirty="0"/>
        </a:p>
      </dgm:t>
    </dgm:pt>
    <dgm:pt modelId="{B083D6AF-CCE3-4D9A-AF1D-470191481C38}" type="parTrans" cxnId="{47BC37B9-7771-4CCC-82DD-90ABACCCC8FB}">
      <dgm:prSet/>
      <dgm:spPr/>
      <dgm:t>
        <a:bodyPr/>
        <a:lstStyle/>
        <a:p>
          <a:endParaRPr lang="en-US"/>
        </a:p>
      </dgm:t>
    </dgm:pt>
    <dgm:pt modelId="{D0C71ABF-CB16-4890-84C4-65BD80F5B8D3}" type="sibTrans" cxnId="{47BC37B9-7771-4CCC-82DD-90ABACCCC8FB}">
      <dgm:prSet/>
      <dgm:spPr/>
      <dgm:t>
        <a:bodyPr/>
        <a:lstStyle/>
        <a:p>
          <a:endParaRPr lang="en-US"/>
        </a:p>
      </dgm:t>
    </dgm:pt>
    <dgm:pt modelId="{DE05A19D-724B-4889-B08C-F55C28B7276F}">
      <dgm:prSet/>
      <dgm:spPr/>
      <dgm:t>
        <a:bodyPr/>
        <a:lstStyle/>
        <a:p>
          <a:pPr rtl="0"/>
          <a:r>
            <a:rPr lang="hu-HU" dirty="0" smtClean="0"/>
            <a:t>A lakosság kénytelen minden lehetséges helyen csökkenteni a kiadásait</a:t>
          </a:r>
          <a:endParaRPr lang="hu-HU" dirty="0"/>
        </a:p>
      </dgm:t>
    </dgm:pt>
    <dgm:pt modelId="{AEC04888-E76D-4568-BC1E-3C199C2314E1}" type="parTrans" cxnId="{30139EC7-1B39-4F36-B930-30EEA348107F}">
      <dgm:prSet/>
      <dgm:spPr/>
      <dgm:t>
        <a:bodyPr/>
        <a:lstStyle/>
        <a:p>
          <a:endParaRPr lang="en-US"/>
        </a:p>
      </dgm:t>
    </dgm:pt>
    <dgm:pt modelId="{2006826C-847E-4394-83D9-8652C8D4632A}" type="sibTrans" cxnId="{30139EC7-1B39-4F36-B930-30EEA348107F}">
      <dgm:prSet/>
      <dgm:spPr/>
      <dgm:t>
        <a:bodyPr/>
        <a:lstStyle/>
        <a:p>
          <a:endParaRPr lang="en-US"/>
        </a:p>
      </dgm:t>
    </dgm:pt>
    <dgm:pt modelId="{B58ED90B-2F15-4E39-B6D9-C530DEAD97F9}">
      <dgm:prSet/>
      <dgm:spPr/>
      <dgm:t>
        <a:bodyPr/>
        <a:lstStyle/>
        <a:p>
          <a:pPr rtl="0"/>
          <a:r>
            <a:rPr lang="hu-HU" dirty="0" smtClean="0"/>
            <a:t>Az ár egyre fontosabb szempont lesz, egyre kisebb árkülönbség miatt szolgáltatót váltanak</a:t>
          </a:r>
          <a:endParaRPr lang="hu-HU" dirty="0"/>
        </a:p>
      </dgm:t>
    </dgm:pt>
    <dgm:pt modelId="{3510AFC0-AB3F-43FC-B6A9-9E2F7C0637FD}" type="parTrans" cxnId="{22294E7C-B5F8-487F-A31C-37D353284F5D}">
      <dgm:prSet/>
      <dgm:spPr/>
      <dgm:t>
        <a:bodyPr/>
        <a:lstStyle/>
        <a:p>
          <a:endParaRPr lang="en-US"/>
        </a:p>
      </dgm:t>
    </dgm:pt>
    <dgm:pt modelId="{E0263933-F722-4BA3-B503-4CEAF6F8F9E4}" type="sibTrans" cxnId="{22294E7C-B5F8-487F-A31C-37D353284F5D}">
      <dgm:prSet/>
      <dgm:spPr/>
      <dgm:t>
        <a:bodyPr/>
        <a:lstStyle/>
        <a:p>
          <a:endParaRPr lang="en-US"/>
        </a:p>
      </dgm:t>
    </dgm:pt>
    <dgm:pt modelId="{6A9BBC5F-B0EF-43DD-8AEA-C7489055BEFF}">
      <dgm:prSet custT="1"/>
      <dgm:spPr/>
      <dgm:t>
        <a:bodyPr/>
        <a:lstStyle/>
        <a:p>
          <a:pPr rtl="0"/>
          <a:r>
            <a:rPr lang="hu-HU" sz="2400" dirty="0" smtClean="0"/>
            <a:t>Távközlési Versenyhelyzet</a:t>
          </a:r>
          <a:endParaRPr lang="hu-HU" sz="2400" dirty="0"/>
        </a:p>
      </dgm:t>
    </dgm:pt>
    <dgm:pt modelId="{56FC8CD3-AEBA-46A9-A01C-DB8BE25C8008}" type="parTrans" cxnId="{CA23366D-D2A5-4214-9411-65ED56312A4E}">
      <dgm:prSet/>
      <dgm:spPr/>
      <dgm:t>
        <a:bodyPr/>
        <a:lstStyle/>
        <a:p>
          <a:endParaRPr lang="en-US"/>
        </a:p>
      </dgm:t>
    </dgm:pt>
    <dgm:pt modelId="{F07E1534-1515-4BE6-BEE5-1E919BA91037}" type="sibTrans" cxnId="{CA23366D-D2A5-4214-9411-65ED56312A4E}">
      <dgm:prSet/>
      <dgm:spPr/>
      <dgm:t>
        <a:bodyPr/>
        <a:lstStyle/>
        <a:p>
          <a:endParaRPr lang="en-US"/>
        </a:p>
      </dgm:t>
    </dgm:pt>
    <dgm:pt modelId="{15172248-72EA-4570-BE9E-40FD734284AB}">
      <dgm:prSet/>
      <dgm:spPr/>
      <dgm:t>
        <a:bodyPr/>
        <a:lstStyle/>
        <a:p>
          <a:pPr rtl="0"/>
          <a:r>
            <a:rPr lang="hu-HU" dirty="0" smtClean="0"/>
            <a:t>A fenti helyzet általában az alacsonyabb áron szolgáltatóknak kedvez</a:t>
          </a:r>
          <a:endParaRPr lang="hu-HU" dirty="0"/>
        </a:p>
      </dgm:t>
    </dgm:pt>
    <dgm:pt modelId="{DBC86674-2326-4E96-B854-AE9BEB9D63D9}" type="parTrans" cxnId="{734D7F5B-490C-4209-B08C-F91B13D046B8}">
      <dgm:prSet/>
      <dgm:spPr/>
      <dgm:t>
        <a:bodyPr/>
        <a:lstStyle/>
        <a:p>
          <a:endParaRPr lang="en-US"/>
        </a:p>
      </dgm:t>
    </dgm:pt>
    <dgm:pt modelId="{6384B0C7-A6D7-4708-BB92-3EC96AFACB1A}" type="sibTrans" cxnId="{734D7F5B-490C-4209-B08C-F91B13D046B8}">
      <dgm:prSet/>
      <dgm:spPr/>
      <dgm:t>
        <a:bodyPr/>
        <a:lstStyle/>
        <a:p>
          <a:endParaRPr lang="en-US"/>
        </a:p>
      </dgm:t>
    </dgm:pt>
    <dgm:pt modelId="{E5CC2D86-F672-432B-8E75-8A17E1368B81}">
      <dgm:prSet/>
      <dgm:spPr/>
      <dgm:t>
        <a:bodyPr/>
        <a:lstStyle/>
        <a:p>
          <a:pPr rtl="0"/>
          <a:r>
            <a:rPr lang="hu-HU" dirty="0" smtClean="0"/>
            <a:t>TV piacon megtartás</a:t>
          </a:r>
          <a:endParaRPr lang="hu-HU" dirty="0"/>
        </a:p>
      </dgm:t>
    </dgm:pt>
    <dgm:pt modelId="{A6E32953-0121-411B-83C9-8F9E3F5EA7A6}" type="parTrans" cxnId="{31C766AC-C27B-4B8C-A43F-0658BF5CFB3C}">
      <dgm:prSet/>
      <dgm:spPr/>
      <dgm:t>
        <a:bodyPr/>
        <a:lstStyle/>
        <a:p>
          <a:endParaRPr lang="en-US"/>
        </a:p>
      </dgm:t>
    </dgm:pt>
    <dgm:pt modelId="{651540DD-654E-4370-801F-F80B6AC75BE5}" type="sibTrans" cxnId="{31C766AC-C27B-4B8C-A43F-0658BF5CFB3C}">
      <dgm:prSet/>
      <dgm:spPr/>
      <dgm:t>
        <a:bodyPr/>
        <a:lstStyle/>
        <a:p>
          <a:endParaRPr lang="en-US"/>
        </a:p>
      </dgm:t>
    </dgm:pt>
    <dgm:pt modelId="{AAB6D343-9111-4577-B912-7C2B2F371DF9}">
      <dgm:prSet/>
      <dgm:spPr/>
      <dgm:t>
        <a:bodyPr/>
        <a:lstStyle/>
        <a:p>
          <a:pPr rtl="0"/>
          <a:r>
            <a:rPr lang="hu-HU" dirty="0" smtClean="0"/>
            <a:t>Internet piacon csábítás</a:t>
          </a:r>
          <a:endParaRPr lang="hu-HU" dirty="0"/>
        </a:p>
      </dgm:t>
    </dgm:pt>
    <dgm:pt modelId="{047DE7DF-5972-4309-AD5A-AD32322A3C3A}" type="parTrans" cxnId="{D7F63FAF-CC0C-4D2B-9694-ADA564DCC046}">
      <dgm:prSet/>
      <dgm:spPr/>
      <dgm:t>
        <a:bodyPr/>
        <a:lstStyle/>
        <a:p>
          <a:endParaRPr lang="en-US"/>
        </a:p>
      </dgm:t>
    </dgm:pt>
    <dgm:pt modelId="{B893439C-28ED-4E6B-8E64-69972BABE044}" type="sibTrans" cxnId="{D7F63FAF-CC0C-4D2B-9694-ADA564DCC046}">
      <dgm:prSet/>
      <dgm:spPr/>
      <dgm:t>
        <a:bodyPr/>
        <a:lstStyle/>
        <a:p>
          <a:endParaRPr lang="en-US"/>
        </a:p>
      </dgm:t>
    </dgm:pt>
    <dgm:pt modelId="{B0444424-8C97-4096-AADF-66DBDA29750D}">
      <dgm:prSet custT="1"/>
      <dgm:spPr/>
      <dgm:t>
        <a:bodyPr/>
        <a:lstStyle/>
        <a:p>
          <a:pPr rtl="0"/>
          <a:r>
            <a:rPr lang="hu-HU" sz="2400" dirty="0" smtClean="0"/>
            <a:t>Távközlési adó</a:t>
          </a:r>
          <a:endParaRPr lang="hu-HU" sz="2400" dirty="0"/>
        </a:p>
      </dgm:t>
    </dgm:pt>
    <dgm:pt modelId="{82097B5F-2EE7-4521-8AB6-C9B44CC2C0AF}" type="parTrans" cxnId="{68128403-F11D-453F-8415-BF171E070E42}">
      <dgm:prSet/>
      <dgm:spPr/>
      <dgm:t>
        <a:bodyPr/>
        <a:lstStyle/>
        <a:p>
          <a:endParaRPr lang="en-US"/>
        </a:p>
      </dgm:t>
    </dgm:pt>
    <dgm:pt modelId="{05773992-F284-4098-BDB7-F7E00C03C2BF}" type="sibTrans" cxnId="{68128403-F11D-453F-8415-BF171E070E42}">
      <dgm:prSet/>
      <dgm:spPr/>
      <dgm:t>
        <a:bodyPr/>
        <a:lstStyle/>
        <a:p>
          <a:endParaRPr lang="en-US"/>
        </a:p>
      </dgm:t>
    </dgm:pt>
    <dgm:pt modelId="{227E62D8-0643-41B8-BFAB-A621E885702D}">
      <dgm:prSet/>
      <dgm:spPr/>
      <dgm:t>
        <a:bodyPr/>
        <a:lstStyle/>
        <a:p>
          <a:pPr rtl="0"/>
          <a:r>
            <a:rPr lang="hu-HU" dirty="0" smtClean="0"/>
            <a:t>Profitcsökkentő tétel</a:t>
          </a:r>
          <a:endParaRPr lang="hu-HU" dirty="0"/>
        </a:p>
      </dgm:t>
    </dgm:pt>
    <dgm:pt modelId="{0BC72055-A12A-4342-84CD-F98F86786617}" type="parTrans" cxnId="{B5B62E16-677D-421B-9306-14F6820745BC}">
      <dgm:prSet/>
      <dgm:spPr/>
      <dgm:t>
        <a:bodyPr/>
        <a:lstStyle/>
        <a:p>
          <a:endParaRPr lang="en-US"/>
        </a:p>
      </dgm:t>
    </dgm:pt>
    <dgm:pt modelId="{F97F935C-E7F2-4BE3-AA32-2A5E39BCCC24}" type="sibTrans" cxnId="{B5B62E16-677D-421B-9306-14F6820745BC}">
      <dgm:prSet/>
      <dgm:spPr/>
      <dgm:t>
        <a:bodyPr/>
        <a:lstStyle/>
        <a:p>
          <a:endParaRPr lang="en-US"/>
        </a:p>
      </dgm:t>
    </dgm:pt>
    <dgm:pt modelId="{EF943BA6-1FEE-4DB5-8789-02C8463EF979}" type="pres">
      <dgm:prSet presAssocID="{707D656B-9DF4-4380-A521-F75CD9E668B2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7435CD1-B83D-4B8A-8F97-80F5A4A55C6D}" type="pres">
      <dgm:prSet presAssocID="{B5363BE4-21BF-43CA-B09A-C36AE9E1598D}" presName="circle1" presStyleLbl="node1" presStyleIdx="0" presStyleCnt="3"/>
      <dgm:spPr/>
    </dgm:pt>
    <dgm:pt modelId="{00692814-F010-42D6-8C48-ADD8B8CBE23A}" type="pres">
      <dgm:prSet presAssocID="{B5363BE4-21BF-43CA-B09A-C36AE9E1598D}" presName="space" presStyleCnt="0"/>
      <dgm:spPr/>
    </dgm:pt>
    <dgm:pt modelId="{5CDEBAB8-AF48-46AA-B209-A3674A0D6D22}" type="pres">
      <dgm:prSet presAssocID="{B5363BE4-21BF-43CA-B09A-C36AE9E1598D}" presName="rect1" presStyleLbl="alignAcc1" presStyleIdx="0" presStyleCnt="3"/>
      <dgm:spPr/>
      <dgm:t>
        <a:bodyPr/>
        <a:lstStyle/>
        <a:p>
          <a:endParaRPr lang="en-US"/>
        </a:p>
      </dgm:t>
    </dgm:pt>
    <dgm:pt modelId="{76460759-5914-486F-8992-8F9291AE41CD}" type="pres">
      <dgm:prSet presAssocID="{6A9BBC5F-B0EF-43DD-8AEA-C7489055BEFF}" presName="vertSpace2" presStyleLbl="node1" presStyleIdx="0" presStyleCnt="3"/>
      <dgm:spPr/>
    </dgm:pt>
    <dgm:pt modelId="{5B2D3758-8C5D-4E50-866C-822F5E9FBEEF}" type="pres">
      <dgm:prSet presAssocID="{6A9BBC5F-B0EF-43DD-8AEA-C7489055BEFF}" presName="circle2" presStyleLbl="node1" presStyleIdx="1" presStyleCnt="3"/>
      <dgm:spPr/>
    </dgm:pt>
    <dgm:pt modelId="{6C78C523-653B-4855-8199-7D379525F5F5}" type="pres">
      <dgm:prSet presAssocID="{6A9BBC5F-B0EF-43DD-8AEA-C7489055BEFF}" presName="rect2" presStyleLbl="alignAcc1" presStyleIdx="1" presStyleCnt="3"/>
      <dgm:spPr/>
      <dgm:t>
        <a:bodyPr/>
        <a:lstStyle/>
        <a:p>
          <a:endParaRPr lang="en-US"/>
        </a:p>
      </dgm:t>
    </dgm:pt>
    <dgm:pt modelId="{FC082681-25C9-4AA5-B961-CCE0E0C85BEB}" type="pres">
      <dgm:prSet presAssocID="{B0444424-8C97-4096-AADF-66DBDA29750D}" presName="vertSpace3" presStyleLbl="node1" presStyleIdx="1" presStyleCnt="3"/>
      <dgm:spPr/>
    </dgm:pt>
    <dgm:pt modelId="{E8B2BA4C-C292-4DF5-8104-1AA19AF564F9}" type="pres">
      <dgm:prSet presAssocID="{B0444424-8C97-4096-AADF-66DBDA29750D}" presName="circle3" presStyleLbl="node1" presStyleIdx="2" presStyleCnt="3"/>
      <dgm:spPr/>
    </dgm:pt>
    <dgm:pt modelId="{BC8F572C-2FA2-4747-8951-0771DBC484C0}" type="pres">
      <dgm:prSet presAssocID="{B0444424-8C97-4096-AADF-66DBDA29750D}" presName="rect3" presStyleLbl="alignAcc1" presStyleIdx="2" presStyleCnt="3"/>
      <dgm:spPr/>
      <dgm:t>
        <a:bodyPr/>
        <a:lstStyle/>
        <a:p>
          <a:endParaRPr lang="en-US"/>
        </a:p>
      </dgm:t>
    </dgm:pt>
    <dgm:pt modelId="{47135A2D-68F4-46DC-A2FB-B0DF4179CE0E}" type="pres">
      <dgm:prSet presAssocID="{B5363BE4-21BF-43CA-B09A-C36AE9E1598D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14AEC5-00DE-4D35-9D83-D90189E37674}" type="pres">
      <dgm:prSet presAssocID="{B5363BE4-21BF-43CA-B09A-C36AE9E1598D}" presName="rect1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2F5658-8669-4214-A3E9-4BD73C64CE6A}" type="pres">
      <dgm:prSet presAssocID="{6A9BBC5F-B0EF-43DD-8AEA-C7489055BEFF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F9B200-8865-4CFF-8939-D6FCFA22006A}" type="pres">
      <dgm:prSet presAssocID="{6A9BBC5F-B0EF-43DD-8AEA-C7489055BEFF}" presName="rect2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55F974-713A-42F3-9C15-E9B4B07C0046}" type="pres">
      <dgm:prSet presAssocID="{B0444424-8C97-4096-AADF-66DBDA29750D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A3F7E5-6518-4E77-8519-9CE2630AB313}" type="pres">
      <dgm:prSet presAssocID="{B0444424-8C97-4096-AADF-66DBDA29750D}" presName="rect3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A23366D-D2A5-4214-9411-65ED56312A4E}" srcId="{707D656B-9DF4-4380-A521-F75CD9E668B2}" destId="{6A9BBC5F-B0EF-43DD-8AEA-C7489055BEFF}" srcOrd="1" destOrd="0" parTransId="{56FC8CD3-AEBA-46A9-A01C-DB8BE25C8008}" sibTransId="{F07E1534-1515-4BE6-BEE5-1E919BA91037}"/>
    <dgm:cxn modelId="{101319B6-931F-4068-82E3-B9DC2E774BBF}" type="presOf" srcId="{B58ED90B-2F15-4E39-B6D9-C530DEAD97F9}" destId="{F614AEC5-00DE-4D35-9D83-D90189E37674}" srcOrd="0" destOrd="1" presId="urn:microsoft.com/office/officeart/2005/8/layout/target3"/>
    <dgm:cxn modelId="{618EDC5E-6289-4CF6-9C9C-FDACD5F44839}" type="presOf" srcId="{DE05A19D-724B-4889-B08C-F55C28B7276F}" destId="{F614AEC5-00DE-4D35-9D83-D90189E37674}" srcOrd="0" destOrd="0" presId="urn:microsoft.com/office/officeart/2005/8/layout/target3"/>
    <dgm:cxn modelId="{47BC37B9-7771-4CCC-82DD-90ABACCCC8FB}" srcId="{707D656B-9DF4-4380-A521-F75CD9E668B2}" destId="{B5363BE4-21BF-43CA-B09A-C36AE9E1598D}" srcOrd="0" destOrd="0" parTransId="{B083D6AF-CCE3-4D9A-AF1D-470191481C38}" sibTransId="{D0C71ABF-CB16-4890-84C4-65BD80F5B8D3}"/>
    <dgm:cxn modelId="{830EFA27-ACC7-4943-8A7B-DC6AD68CF9CF}" type="presOf" srcId="{6A9BBC5F-B0EF-43DD-8AEA-C7489055BEFF}" destId="{DD2F5658-8669-4214-A3E9-4BD73C64CE6A}" srcOrd="1" destOrd="0" presId="urn:microsoft.com/office/officeart/2005/8/layout/target3"/>
    <dgm:cxn modelId="{5F666E91-7B8D-44F0-83DA-CE779032C1DD}" type="presOf" srcId="{15172248-72EA-4570-BE9E-40FD734284AB}" destId="{9AF9B200-8865-4CFF-8939-D6FCFA22006A}" srcOrd="0" destOrd="0" presId="urn:microsoft.com/office/officeart/2005/8/layout/target3"/>
    <dgm:cxn modelId="{0DE9F40E-6954-4677-A2B4-BA1AAF80AB1D}" type="presOf" srcId="{E5CC2D86-F672-432B-8E75-8A17E1368B81}" destId="{9AF9B200-8865-4CFF-8939-D6FCFA22006A}" srcOrd="0" destOrd="1" presId="urn:microsoft.com/office/officeart/2005/8/layout/target3"/>
    <dgm:cxn modelId="{B5B62E16-677D-421B-9306-14F6820745BC}" srcId="{B0444424-8C97-4096-AADF-66DBDA29750D}" destId="{227E62D8-0643-41B8-BFAB-A621E885702D}" srcOrd="0" destOrd="0" parTransId="{0BC72055-A12A-4342-84CD-F98F86786617}" sibTransId="{F97F935C-E7F2-4BE3-AA32-2A5E39BCCC24}"/>
    <dgm:cxn modelId="{22294E7C-B5F8-487F-A31C-37D353284F5D}" srcId="{B5363BE4-21BF-43CA-B09A-C36AE9E1598D}" destId="{B58ED90B-2F15-4E39-B6D9-C530DEAD97F9}" srcOrd="1" destOrd="0" parTransId="{3510AFC0-AB3F-43FC-B6A9-9E2F7C0637FD}" sibTransId="{E0263933-F722-4BA3-B503-4CEAF6F8F9E4}"/>
    <dgm:cxn modelId="{30139EC7-1B39-4F36-B930-30EEA348107F}" srcId="{B5363BE4-21BF-43CA-B09A-C36AE9E1598D}" destId="{DE05A19D-724B-4889-B08C-F55C28B7276F}" srcOrd="0" destOrd="0" parTransId="{AEC04888-E76D-4568-BC1E-3C199C2314E1}" sibTransId="{2006826C-847E-4394-83D9-8652C8D4632A}"/>
    <dgm:cxn modelId="{ACD69220-AF80-4D81-968C-061D2F9785EF}" type="presOf" srcId="{B5363BE4-21BF-43CA-B09A-C36AE9E1598D}" destId="{47135A2D-68F4-46DC-A2FB-B0DF4179CE0E}" srcOrd="1" destOrd="0" presId="urn:microsoft.com/office/officeart/2005/8/layout/target3"/>
    <dgm:cxn modelId="{D7F63FAF-CC0C-4D2B-9694-ADA564DCC046}" srcId="{6A9BBC5F-B0EF-43DD-8AEA-C7489055BEFF}" destId="{AAB6D343-9111-4577-B912-7C2B2F371DF9}" srcOrd="2" destOrd="0" parTransId="{047DE7DF-5972-4309-AD5A-AD32322A3C3A}" sibTransId="{B893439C-28ED-4E6B-8E64-69972BABE044}"/>
    <dgm:cxn modelId="{FD1747B5-0DB4-4438-9D0A-1188C57DF652}" type="presOf" srcId="{6A9BBC5F-B0EF-43DD-8AEA-C7489055BEFF}" destId="{6C78C523-653B-4855-8199-7D379525F5F5}" srcOrd="0" destOrd="0" presId="urn:microsoft.com/office/officeart/2005/8/layout/target3"/>
    <dgm:cxn modelId="{31C766AC-C27B-4B8C-A43F-0658BF5CFB3C}" srcId="{6A9BBC5F-B0EF-43DD-8AEA-C7489055BEFF}" destId="{E5CC2D86-F672-432B-8E75-8A17E1368B81}" srcOrd="1" destOrd="0" parTransId="{A6E32953-0121-411B-83C9-8F9E3F5EA7A6}" sibTransId="{651540DD-654E-4370-801F-F80B6AC75BE5}"/>
    <dgm:cxn modelId="{35CFFFA1-977F-46CA-94C6-50FB5540CFFB}" type="presOf" srcId="{B0444424-8C97-4096-AADF-66DBDA29750D}" destId="{BC8F572C-2FA2-4747-8951-0771DBC484C0}" srcOrd="0" destOrd="0" presId="urn:microsoft.com/office/officeart/2005/8/layout/target3"/>
    <dgm:cxn modelId="{D9571479-D2E2-4AA9-BA24-C29673F87FA3}" type="presOf" srcId="{B0444424-8C97-4096-AADF-66DBDA29750D}" destId="{7855F974-713A-42F3-9C15-E9B4B07C0046}" srcOrd="1" destOrd="0" presId="urn:microsoft.com/office/officeart/2005/8/layout/target3"/>
    <dgm:cxn modelId="{252DADDB-06E0-4C8D-B67B-C8351833403E}" type="presOf" srcId="{227E62D8-0643-41B8-BFAB-A621E885702D}" destId="{6DA3F7E5-6518-4E77-8519-9CE2630AB313}" srcOrd="0" destOrd="0" presId="urn:microsoft.com/office/officeart/2005/8/layout/target3"/>
    <dgm:cxn modelId="{68128403-F11D-453F-8415-BF171E070E42}" srcId="{707D656B-9DF4-4380-A521-F75CD9E668B2}" destId="{B0444424-8C97-4096-AADF-66DBDA29750D}" srcOrd="2" destOrd="0" parTransId="{82097B5F-2EE7-4521-8AB6-C9B44CC2C0AF}" sibTransId="{05773992-F284-4098-BDB7-F7E00C03C2BF}"/>
    <dgm:cxn modelId="{4BE94B51-71D2-4F54-9A75-1ED4BD297D2C}" type="presOf" srcId="{B5363BE4-21BF-43CA-B09A-C36AE9E1598D}" destId="{5CDEBAB8-AF48-46AA-B209-A3674A0D6D22}" srcOrd="0" destOrd="0" presId="urn:microsoft.com/office/officeart/2005/8/layout/target3"/>
    <dgm:cxn modelId="{734D7F5B-490C-4209-B08C-F91B13D046B8}" srcId="{6A9BBC5F-B0EF-43DD-8AEA-C7489055BEFF}" destId="{15172248-72EA-4570-BE9E-40FD734284AB}" srcOrd="0" destOrd="0" parTransId="{DBC86674-2326-4E96-B854-AE9BEB9D63D9}" sibTransId="{6384B0C7-A6D7-4708-BB92-3EC96AFACB1A}"/>
    <dgm:cxn modelId="{D98C7398-AB44-4DC4-9C15-57589E7A337A}" type="presOf" srcId="{707D656B-9DF4-4380-A521-F75CD9E668B2}" destId="{EF943BA6-1FEE-4DB5-8789-02C8463EF979}" srcOrd="0" destOrd="0" presId="urn:microsoft.com/office/officeart/2005/8/layout/target3"/>
    <dgm:cxn modelId="{FE3C69F1-5AB5-45ED-BA3A-69E7EF904CB6}" type="presOf" srcId="{AAB6D343-9111-4577-B912-7C2B2F371DF9}" destId="{9AF9B200-8865-4CFF-8939-D6FCFA22006A}" srcOrd="0" destOrd="2" presId="urn:microsoft.com/office/officeart/2005/8/layout/target3"/>
    <dgm:cxn modelId="{ABC2AC22-F8C1-4805-AB19-AD770EAE3ADD}" type="presParOf" srcId="{EF943BA6-1FEE-4DB5-8789-02C8463EF979}" destId="{D7435CD1-B83D-4B8A-8F97-80F5A4A55C6D}" srcOrd="0" destOrd="0" presId="urn:microsoft.com/office/officeart/2005/8/layout/target3"/>
    <dgm:cxn modelId="{30650049-39E5-4D87-98D5-162B0DC2A231}" type="presParOf" srcId="{EF943BA6-1FEE-4DB5-8789-02C8463EF979}" destId="{00692814-F010-42D6-8C48-ADD8B8CBE23A}" srcOrd="1" destOrd="0" presId="urn:microsoft.com/office/officeart/2005/8/layout/target3"/>
    <dgm:cxn modelId="{8BBC22A2-34E8-4E61-9C2E-7505CCC1E594}" type="presParOf" srcId="{EF943BA6-1FEE-4DB5-8789-02C8463EF979}" destId="{5CDEBAB8-AF48-46AA-B209-A3674A0D6D22}" srcOrd="2" destOrd="0" presId="urn:microsoft.com/office/officeart/2005/8/layout/target3"/>
    <dgm:cxn modelId="{8D132826-0D66-4A77-AAF9-7DFBB6F750B9}" type="presParOf" srcId="{EF943BA6-1FEE-4DB5-8789-02C8463EF979}" destId="{76460759-5914-486F-8992-8F9291AE41CD}" srcOrd="3" destOrd="0" presId="urn:microsoft.com/office/officeart/2005/8/layout/target3"/>
    <dgm:cxn modelId="{4695A1A3-8E52-41A6-B197-2B5F70DFDFCC}" type="presParOf" srcId="{EF943BA6-1FEE-4DB5-8789-02C8463EF979}" destId="{5B2D3758-8C5D-4E50-866C-822F5E9FBEEF}" srcOrd="4" destOrd="0" presId="urn:microsoft.com/office/officeart/2005/8/layout/target3"/>
    <dgm:cxn modelId="{E99814C3-79B8-4C1B-B28D-1225F1515998}" type="presParOf" srcId="{EF943BA6-1FEE-4DB5-8789-02C8463EF979}" destId="{6C78C523-653B-4855-8199-7D379525F5F5}" srcOrd="5" destOrd="0" presId="urn:microsoft.com/office/officeart/2005/8/layout/target3"/>
    <dgm:cxn modelId="{44175A0E-601F-4955-A94B-C865CA6C358E}" type="presParOf" srcId="{EF943BA6-1FEE-4DB5-8789-02C8463EF979}" destId="{FC082681-25C9-4AA5-B961-CCE0E0C85BEB}" srcOrd="6" destOrd="0" presId="urn:microsoft.com/office/officeart/2005/8/layout/target3"/>
    <dgm:cxn modelId="{60621EC6-6A1E-40D2-BA0C-520DCFC11E91}" type="presParOf" srcId="{EF943BA6-1FEE-4DB5-8789-02C8463EF979}" destId="{E8B2BA4C-C292-4DF5-8104-1AA19AF564F9}" srcOrd="7" destOrd="0" presId="urn:microsoft.com/office/officeart/2005/8/layout/target3"/>
    <dgm:cxn modelId="{7DBD4117-F472-4774-A8CA-6C7FE0E173A8}" type="presParOf" srcId="{EF943BA6-1FEE-4DB5-8789-02C8463EF979}" destId="{BC8F572C-2FA2-4747-8951-0771DBC484C0}" srcOrd="8" destOrd="0" presId="urn:microsoft.com/office/officeart/2005/8/layout/target3"/>
    <dgm:cxn modelId="{041260B7-8663-45FE-AE68-D411B3BE8B2A}" type="presParOf" srcId="{EF943BA6-1FEE-4DB5-8789-02C8463EF979}" destId="{47135A2D-68F4-46DC-A2FB-B0DF4179CE0E}" srcOrd="9" destOrd="0" presId="urn:microsoft.com/office/officeart/2005/8/layout/target3"/>
    <dgm:cxn modelId="{7E3EF740-5FE2-4A59-B835-7C36854859D5}" type="presParOf" srcId="{EF943BA6-1FEE-4DB5-8789-02C8463EF979}" destId="{F614AEC5-00DE-4D35-9D83-D90189E37674}" srcOrd="10" destOrd="0" presId="urn:microsoft.com/office/officeart/2005/8/layout/target3"/>
    <dgm:cxn modelId="{9881D9DF-066B-4C33-9B5C-BFBD726D17CD}" type="presParOf" srcId="{EF943BA6-1FEE-4DB5-8789-02C8463EF979}" destId="{DD2F5658-8669-4214-A3E9-4BD73C64CE6A}" srcOrd="11" destOrd="0" presId="urn:microsoft.com/office/officeart/2005/8/layout/target3"/>
    <dgm:cxn modelId="{9108326C-E045-4F74-AC4B-4E31D6B6598A}" type="presParOf" srcId="{EF943BA6-1FEE-4DB5-8789-02C8463EF979}" destId="{9AF9B200-8865-4CFF-8939-D6FCFA22006A}" srcOrd="12" destOrd="0" presId="urn:microsoft.com/office/officeart/2005/8/layout/target3"/>
    <dgm:cxn modelId="{8CE97BD0-5024-4DD1-B276-8722A779E3BB}" type="presParOf" srcId="{EF943BA6-1FEE-4DB5-8789-02C8463EF979}" destId="{7855F974-713A-42F3-9C15-E9B4B07C0046}" srcOrd="13" destOrd="0" presId="urn:microsoft.com/office/officeart/2005/8/layout/target3"/>
    <dgm:cxn modelId="{9751F1EF-D3D6-4320-960A-A9494FEA39DD}" type="presParOf" srcId="{EF943BA6-1FEE-4DB5-8789-02C8463EF979}" destId="{6DA3F7E5-6518-4E77-8519-9CE2630AB313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78C492C-56D1-4A01-8E44-F5A396E6EB88}" type="doc">
      <dgm:prSet loTypeId="urn:microsoft.com/office/officeart/2005/8/layout/arrow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0580101-871C-4C5E-86C4-14BD750EA186}">
      <dgm:prSet/>
      <dgm:spPr/>
      <dgm:t>
        <a:bodyPr/>
        <a:lstStyle/>
        <a:p>
          <a:pPr rtl="0"/>
          <a:r>
            <a:rPr lang="hu-HU" dirty="0" smtClean="0"/>
            <a:t>ATL  </a:t>
          </a:r>
          <a:endParaRPr lang="hu-HU" dirty="0"/>
        </a:p>
      </dgm:t>
    </dgm:pt>
    <dgm:pt modelId="{CA2B1485-46BC-4949-B006-5130051099B3}" type="parTrans" cxnId="{31804883-AA5B-4016-ABCB-69568101AF9A}">
      <dgm:prSet/>
      <dgm:spPr/>
      <dgm:t>
        <a:bodyPr/>
        <a:lstStyle/>
        <a:p>
          <a:endParaRPr lang="en-US"/>
        </a:p>
      </dgm:t>
    </dgm:pt>
    <dgm:pt modelId="{5675A348-CB78-4121-9970-7D5EB6E55412}" type="sibTrans" cxnId="{31804883-AA5B-4016-ABCB-69568101AF9A}">
      <dgm:prSet/>
      <dgm:spPr/>
      <dgm:t>
        <a:bodyPr/>
        <a:lstStyle/>
        <a:p>
          <a:endParaRPr lang="en-US"/>
        </a:p>
      </dgm:t>
    </dgm:pt>
    <dgm:pt modelId="{4998B7F5-BB2B-4A22-9B4C-7A13013BA107}">
      <dgm:prSet/>
      <dgm:spPr/>
      <dgm:t>
        <a:bodyPr/>
        <a:lstStyle/>
        <a:p>
          <a:pPr rtl="0"/>
          <a:r>
            <a:rPr lang="hu-HU" dirty="0" smtClean="0"/>
            <a:t>Online/Közösségi jelenlét  </a:t>
          </a:r>
          <a:endParaRPr lang="hu-HU" dirty="0"/>
        </a:p>
      </dgm:t>
    </dgm:pt>
    <dgm:pt modelId="{767B84AF-7D2A-412A-B9CD-3AAD877DB389}" type="parTrans" cxnId="{23222019-424A-48A9-8505-437CC620CB28}">
      <dgm:prSet/>
      <dgm:spPr/>
      <dgm:t>
        <a:bodyPr/>
        <a:lstStyle/>
        <a:p>
          <a:endParaRPr lang="en-US"/>
        </a:p>
      </dgm:t>
    </dgm:pt>
    <dgm:pt modelId="{1740AA73-A0B8-4A40-B6A0-1EEAFAB457C7}" type="sibTrans" cxnId="{23222019-424A-48A9-8505-437CC620CB28}">
      <dgm:prSet/>
      <dgm:spPr/>
      <dgm:t>
        <a:bodyPr/>
        <a:lstStyle/>
        <a:p>
          <a:endParaRPr lang="en-US"/>
        </a:p>
      </dgm:t>
    </dgm:pt>
    <dgm:pt modelId="{2C1A0927-5FEC-4B7A-9E31-71BFF3A60C21}">
      <dgm:prSet/>
      <dgm:spPr/>
      <dgm:t>
        <a:bodyPr/>
        <a:lstStyle/>
        <a:p>
          <a:endParaRPr lang="en-US"/>
        </a:p>
      </dgm:t>
    </dgm:pt>
    <dgm:pt modelId="{F65CE827-D8E5-4435-9FCE-A7A5CA92F169}" type="parTrans" cxnId="{58CD79D5-DC8A-463C-A24E-DC1EAFD55060}">
      <dgm:prSet/>
      <dgm:spPr/>
      <dgm:t>
        <a:bodyPr/>
        <a:lstStyle/>
        <a:p>
          <a:endParaRPr lang="en-US"/>
        </a:p>
      </dgm:t>
    </dgm:pt>
    <dgm:pt modelId="{2B36CA34-4882-4399-9995-1C1494B0EC41}" type="sibTrans" cxnId="{58CD79D5-DC8A-463C-A24E-DC1EAFD55060}">
      <dgm:prSet/>
      <dgm:spPr/>
      <dgm:t>
        <a:bodyPr/>
        <a:lstStyle/>
        <a:p>
          <a:endParaRPr lang="en-US"/>
        </a:p>
      </dgm:t>
    </dgm:pt>
    <dgm:pt modelId="{F38E691B-6391-4857-86F5-030B0E10405B}" type="pres">
      <dgm:prSet presAssocID="{578C492C-56D1-4A01-8E44-F5A396E6EB88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014A2DD-5687-453F-B40D-EE30B1430247}" type="pres">
      <dgm:prSet presAssocID="{578C492C-56D1-4A01-8E44-F5A396E6EB88}" presName="divider" presStyleLbl="fgShp" presStyleIdx="0" presStyleCnt="1"/>
      <dgm:spPr/>
    </dgm:pt>
    <dgm:pt modelId="{D764C13D-1505-4C21-BA44-D6FFEED03DFD}" type="pres">
      <dgm:prSet presAssocID="{70580101-871C-4C5E-86C4-14BD750EA186}" presName="downArrow" presStyleLbl="node1" presStyleIdx="0" presStyleCnt="2"/>
      <dgm:spPr/>
    </dgm:pt>
    <dgm:pt modelId="{EABAD57F-5679-4B69-A405-3B83CD320EC3}" type="pres">
      <dgm:prSet presAssocID="{70580101-871C-4C5E-86C4-14BD750EA186}" presName="downArrow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7D87D2-EC1B-4AAF-85FA-10AC126151B3}" type="pres">
      <dgm:prSet presAssocID="{4998B7F5-BB2B-4A22-9B4C-7A13013BA107}" presName="upArrow" presStyleLbl="node1" presStyleIdx="1" presStyleCnt="2"/>
      <dgm:spPr/>
    </dgm:pt>
    <dgm:pt modelId="{412CB300-ED34-4F1C-8D2C-04981ED4387A}" type="pres">
      <dgm:prSet presAssocID="{4998B7F5-BB2B-4A22-9B4C-7A13013BA107}" presName="upArrow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28134E2-B2FF-4B60-A49C-0375876CD5D3}" type="presOf" srcId="{578C492C-56D1-4A01-8E44-F5A396E6EB88}" destId="{F38E691B-6391-4857-86F5-030B0E10405B}" srcOrd="0" destOrd="0" presId="urn:microsoft.com/office/officeart/2005/8/layout/arrow3"/>
    <dgm:cxn modelId="{58CD79D5-DC8A-463C-A24E-DC1EAFD55060}" srcId="{578C492C-56D1-4A01-8E44-F5A396E6EB88}" destId="{2C1A0927-5FEC-4B7A-9E31-71BFF3A60C21}" srcOrd="2" destOrd="0" parTransId="{F65CE827-D8E5-4435-9FCE-A7A5CA92F169}" sibTransId="{2B36CA34-4882-4399-9995-1C1494B0EC41}"/>
    <dgm:cxn modelId="{23222019-424A-48A9-8505-437CC620CB28}" srcId="{578C492C-56D1-4A01-8E44-F5A396E6EB88}" destId="{4998B7F5-BB2B-4A22-9B4C-7A13013BA107}" srcOrd="1" destOrd="0" parTransId="{767B84AF-7D2A-412A-B9CD-3AAD877DB389}" sibTransId="{1740AA73-A0B8-4A40-B6A0-1EEAFAB457C7}"/>
    <dgm:cxn modelId="{31804883-AA5B-4016-ABCB-69568101AF9A}" srcId="{578C492C-56D1-4A01-8E44-F5A396E6EB88}" destId="{70580101-871C-4C5E-86C4-14BD750EA186}" srcOrd="0" destOrd="0" parTransId="{CA2B1485-46BC-4949-B006-5130051099B3}" sibTransId="{5675A348-CB78-4121-9970-7D5EB6E55412}"/>
    <dgm:cxn modelId="{BC5D715B-2478-4C71-8FFA-C96131774FAE}" type="presOf" srcId="{4998B7F5-BB2B-4A22-9B4C-7A13013BA107}" destId="{412CB300-ED34-4F1C-8D2C-04981ED4387A}" srcOrd="0" destOrd="0" presId="urn:microsoft.com/office/officeart/2005/8/layout/arrow3"/>
    <dgm:cxn modelId="{8F76646D-8CE4-4ED0-AE77-604DBB4B2E4B}" type="presOf" srcId="{70580101-871C-4C5E-86C4-14BD750EA186}" destId="{EABAD57F-5679-4B69-A405-3B83CD320EC3}" srcOrd="0" destOrd="0" presId="urn:microsoft.com/office/officeart/2005/8/layout/arrow3"/>
    <dgm:cxn modelId="{15565070-96D2-46A6-B27D-7F8D52875438}" type="presParOf" srcId="{F38E691B-6391-4857-86F5-030B0E10405B}" destId="{9014A2DD-5687-453F-B40D-EE30B1430247}" srcOrd="0" destOrd="0" presId="urn:microsoft.com/office/officeart/2005/8/layout/arrow3"/>
    <dgm:cxn modelId="{C479879F-47CF-4E34-86DB-7FE9153DC979}" type="presParOf" srcId="{F38E691B-6391-4857-86F5-030B0E10405B}" destId="{D764C13D-1505-4C21-BA44-D6FFEED03DFD}" srcOrd="1" destOrd="0" presId="urn:microsoft.com/office/officeart/2005/8/layout/arrow3"/>
    <dgm:cxn modelId="{C5F6ED86-F359-4BD6-8039-A1E01E6CF9AB}" type="presParOf" srcId="{F38E691B-6391-4857-86F5-030B0E10405B}" destId="{EABAD57F-5679-4B69-A405-3B83CD320EC3}" srcOrd="2" destOrd="0" presId="urn:microsoft.com/office/officeart/2005/8/layout/arrow3"/>
    <dgm:cxn modelId="{072E7972-606D-4995-82FD-55787DF1608A}" type="presParOf" srcId="{F38E691B-6391-4857-86F5-030B0E10405B}" destId="{DE7D87D2-EC1B-4AAF-85FA-10AC126151B3}" srcOrd="3" destOrd="0" presId="urn:microsoft.com/office/officeart/2005/8/layout/arrow3"/>
    <dgm:cxn modelId="{58A72442-3782-4A94-8D6A-E3216D199ECA}" type="presParOf" srcId="{F38E691B-6391-4857-86F5-030B0E10405B}" destId="{412CB300-ED34-4F1C-8D2C-04981ED4387A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7435CD1-B83D-4B8A-8F97-80F5A4A55C6D}">
      <dsp:nvSpPr>
        <dsp:cNvPr id="0" name=""/>
        <dsp:cNvSpPr/>
      </dsp:nvSpPr>
      <dsp:spPr>
        <a:xfrm>
          <a:off x="0" y="0"/>
          <a:ext cx="4384674" cy="4384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DEBAB8-AF48-46AA-B209-A3674A0D6D22}">
      <dsp:nvSpPr>
        <dsp:cNvPr id="0" name=""/>
        <dsp:cNvSpPr/>
      </dsp:nvSpPr>
      <dsp:spPr>
        <a:xfrm>
          <a:off x="2192337" y="0"/>
          <a:ext cx="6913562" cy="4384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 smtClean="0"/>
            <a:t>Hazai gazdasági helyzet: </a:t>
          </a:r>
          <a:endParaRPr lang="hu-HU" sz="3300" kern="1200" dirty="0"/>
        </a:p>
      </dsp:txBody>
      <dsp:txXfrm>
        <a:off x="2192337" y="0"/>
        <a:ext cx="3456781" cy="1315405"/>
      </dsp:txXfrm>
    </dsp:sp>
    <dsp:sp modelId="{5B2D3758-8C5D-4E50-866C-822F5E9FBEEF}">
      <dsp:nvSpPr>
        <dsp:cNvPr id="0" name=""/>
        <dsp:cNvSpPr/>
      </dsp:nvSpPr>
      <dsp:spPr>
        <a:xfrm>
          <a:off x="767319" y="1315405"/>
          <a:ext cx="2850035" cy="285003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78C523-653B-4855-8199-7D379525F5F5}">
      <dsp:nvSpPr>
        <dsp:cNvPr id="0" name=""/>
        <dsp:cNvSpPr/>
      </dsp:nvSpPr>
      <dsp:spPr>
        <a:xfrm>
          <a:off x="2192337" y="1315405"/>
          <a:ext cx="6913562" cy="285003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 smtClean="0"/>
            <a:t>Távközlési Versenyhelyzet</a:t>
          </a:r>
          <a:endParaRPr lang="hu-HU" sz="2400" kern="1200" dirty="0"/>
        </a:p>
      </dsp:txBody>
      <dsp:txXfrm>
        <a:off x="2192337" y="1315405"/>
        <a:ext cx="3456781" cy="1315400"/>
      </dsp:txXfrm>
    </dsp:sp>
    <dsp:sp modelId="{E8B2BA4C-C292-4DF5-8104-1AA19AF564F9}">
      <dsp:nvSpPr>
        <dsp:cNvPr id="0" name=""/>
        <dsp:cNvSpPr/>
      </dsp:nvSpPr>
      <dsp:spPr>
        <a:xfrm>
          <a:off x="1534636" y="2630806"/>
          <a:ext cx="1315401" cy="131540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8F572C-2FA2-4747-8951-0771DBC484C0}">
      <dsp:nvSpPr>
        <dsp:cNvPr id="0" name=""/>
        <dsp:cNvSpPr/>
      </dsp:nvSpPr>
      <dsp:spPr>
        <a:xfrm>
          <a:off x="2192337" y="2630806"/>
          <a:ext cx="6913562" cy="131540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 smtClean="0"/>
            <a:t>Távközlési adó</a:t>
          </a:r>
          <a:endParaRPr lang="hu-HU" sz="2400" kern="1200" dirty="0"/>
        </a:p>
      </dsp:txBody>
      <dsp:txXfrm>
        <a:off x="2192337" y="2630806"/>
        <a:ext cx="3456781" cy="1315401"/>
      </dsp:txXfrm>
    </dsp:sp>
    <dsp:sp modelId="{F614AEC5-00DE-4D35-9D83-D90189E37674}">
      <dsp:nvSpPr>
        <dsp:cNvPr id="0" name=""/>
        <dsp:cNvSpPr/>
      </dsp:nvSpPr>
      <dsp:spPr>
        <a:xfrm>
          <a:off x="5649118" y="0"/>
          <a:ext cx="3456781" cy="1315405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400" kern="1200" dirty="0" smtClean="0"/>
            <a:t>A lakosság kénytelen minden lehetséges helyen csökkenteni a kiadásait</a:t>
          </a:r>
          <a:endParaRPr lang="hu-HU" sz="1400" kern="1200" dirty="0"/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400" kern="1200" dirty="0" smtClean="0"/>
            <a:t>Az ár egyre fontosabb szempont lesz, egyre kisebb árkülönbség miatt szolgáltatót váltanak</a:t>
          </a:r>
          <a:endParaRPr lang="hu-HU" sz="1400" kern="1200" dirty="0"/>
        </a:p>
      </dsp:txBody>
      <dsp:txXfrm>
        <a:off x="5649118" y="0"/>
        <a:ext cx="3456781" cy="1315405"/>
      </dsp:txXfrm>
    </dsp:sp>
    <dsp:sp modelId="{9AF9B200-8865-4CFF-8939-D6FCFA22006A}">
      <dsp:nvSpPr>
        <dsp:cNvPr id="0" name=""/>
        <dsp:cNvSpPr/>
      </dsp:nvSpPr>
      <dsp:spPr>
        <a:xfrm>
          <a:off x="5649118" y="1315405"/>
          <a:ext cx="3456781" cy="1315400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400" kern="1200" dirty="0" smtClean="0"/>
            <a:t>A fenti helyzet általában az alacsonyabb áron szolgáltatóknak kedvez</a:t>
          </a:r>
          <a:endParaRPr lang="hu-HU" sz="1400" kern="1200" dirty="0"/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400" kern="1200" dirty="0" smtClean="0"/>
            <a:t>TV piacon megtartás</a:t>
          </a:r>
          <a:endParaRPr lang="hu-HU" sz="1400" kern="1200" dirty="0"/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400" kern="1200" dirty="0" smtClean="0"/>
            <a:t>Internet piacon csábítás</a:t>
          </a:r>
          <a:endParaRPr lang="hu-HU" sz="1400" kern="1200" dirty="0"/>
        </a:p>
      </dsp:txBody>
      <dsp:txXfrm>
        <a:off x="5649118" y="1315405"/>
        <a:ext cx="3456781" cy="1315400"/>
      </dsp:txXfrm>
    </dsp:sp>
    <dsp:sp modelId="{6DA3F7E5-6518-4E77-8519-9CE2630AB313}">
      <dsp:nvSpPr>
        <dsp:cNvPr id="0" name=""/>
        <dsp:cNvSpPr/>
      </dsp:nvSpPr>
      <dsp:spPr>
        <a:xfrm>
          <a:off x="5649118" y="2630806"/>
          <a:ext cx="3456781" cy="1315401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400" kern="1200" dirty="0" smtClean="0"/>
            <a:t>Profitcsökkentő tétel</a:t>
          </a:r>
          <a:endParaRPr lang="hu-HU" sz="1400" kern="1200" dirty="0"/>
        </a:p>
      </dsp:txBody>
      <dsp:txXfrm>
        <a:off x="5649118" y="2630806"/>
        <a:ext cx="3456781" cy="131540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014A2DD-5687-453F-B40D-EE30B1430247}">
      <dsp:nvSpPr>
        <dsp:cNvPr id="0" name=""/>
        <dsp:cNvSpPr/>
      </dsp:nvSpPr>
      <dsp:spPr>
        <a:xfrm rot="21300000">
          <a:off x="24965" y="1708200"/>
          <a:ext cx="9055969" cy="968274"/>
        </a:xfrm>
        <a:prstGeom prst="mathMin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64C13D-1505-4C21-BA44-D6FFEED03DFD}">
      <dsp:nvSpPr>
        <dsp:cNvPr id="0" name=""/>
        <dsp:cNvSpPr/>
      </dsp:nvSpPr>
      <dsp:spPr>
        <a:xfrm>
          <a:off x="1092708" y="219233"/>
          <a:ext cx="2731770" cy="1753870"/>
        </a:xfrm>
        <a:prstGeom prst="down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BAD57F-5679-4B69-A405-3B83CD320EC3}">
      <dsp:nvSpPr>
        <dsp:cNvPr id="0" name=""/>
        <dsp:cNvSpPr/>
      </dsp:nvSpPr>
      <dsp:spPr>
        <a:xfrm>
          <a:off x="4826127" y="0"/>
          <a:ext cx="2913888" cy="18415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77800" rIns="177800" bIns="17780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500" kern="1200" dirty="0" smtClean="0"/>
            <a:t>ATL  </a:t>
          </a:r>
          <a:endParaRPr lang="hu-HU" sz="2500" kern="1200" dirty="0"/>
        </a:p>
      </dsp:txBody>
      <dsp:txXfrm>
        <a:off x="4826127" y="0"/>
        <a:ext cx="2913888" cy="1841563"/>
      </dsp:txXfrm>
    </dsp:sp>
    <dsp:sp modelId="{DE7D87D2-EC1B-4AAF-85FA-10AC126151B3}">
      <dsp:nvSpPr>
        <dsp:cNvPr id="0" name=""/>
        <dsp:cNvSpPr/>
      </dsp:nvSpPr>
      <dsp:spPr>
        <a:xfrm>
          <a:off x="5281422" y="2411571"/>
          <a:ext cx="2731770" cy="1753870"/>
        </a:xfrm>
        <a:prstGeom prst="up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2CB300-ED34-4F1C-8D2C-04981ED4387A}">
      <dsp:nvSpPr>
        <dsp:cNvPr id="0" name=""/>
        <dsp:cNvSpPr/>
      </dsp:nvSpPr>
      <dsp:spPr>
        <a:xfrm>
          <a:off x="1365885" y="2543111"/>
          <a:ext cx="2913888" cy="18415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77800" rIns="177800" bIns="17780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500" kern="1200" dirty="0" smtClean="0"/>
            <a:t>Online/Közösségi jelenlét  </a:t>
          </a:r>
          <a:endParaRPr lang="hu-HU" sz="2500" kern="1200" dirty="0"/>
        </a:p>
      </dsp:txBody>
      <dsp:txXfrm>
        <a:off x="1365885" y="2543111"/>
        <a:ext cx="2913888" cy="18415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6247" cy="496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17" tIns="46058" rIns="92117" bIns="46058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505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826" y="1"/>
            <a:ext cx="2946246" cy="496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17" tIns="46058" rIns="92117" bIns="46058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505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817"/>
            <a:ext cx="2946247" cy="496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17" tIns="46058" rIns="92117" bIns="46058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505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826" y="9429817"/>
            <a:ext cx="2946246" cy="496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17" tIns="46058" rIns="92117" bIns="46058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5541765-7497-4F1A-8A7F-65C01EB1515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xmlns:mv="urn:schemas-microsoft-com:mac:vml" xmlns:mc="http://schemas.openxmlformats.org/markup-compatibility/2006" val="9384912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6247" cy="496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17" tIns="46058" rIns="92117" bIns="46058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826" y="1"/>
            <a:ext cx="2946246" cy="496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17" tIns="46058" rIns="92117" bIns="46058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21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09613" y="744538"/>
            <a:ext cx="537845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288" y="4715707"/>
            <a:ext cx="5439101" cy="4468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17" tIns="46058" rIns="92117" bIns="4605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noProof="0" smtClean="0"/>
              <a:t>Click to edit Master text styles</a:t>
            </a:r>
          </a:p>
          <a:p>
            <a:pPr lvl="1"/>
            <a:r>
              <a:rPr lang="nl-NL" noProof="0" smtClean="0"/>
              <a:t>Second level</a:t>
            </a:r>
          </a:p>
          <a:p>
            <a:pPr lvl="2"/>
            <a:r>
              <a:rPr lang="nl-NL" noProof="0" smtClean="0"/>
              <a:t>Third level</a:t>
            </a:r>
          </a:p>
          <a:p>
            <a:pPr lvl="3"/>
            <a:r>
              <a:rPr lang="nl-NL" noProof="0" smtClean="0"/>
              <a:t>Fourth level</a:t>
            </a:r>
          </a:p>
          <a:p>
            <a:pPr lvl="4"/>
            <a:r>
              <a:rPr lang="nl-NL" noProof="0" smtClean="0"/>
              <a:t>Fifth level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817"/>
            <a:ext cx="2946247" cy="496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17" tIns="46058" rIns="92117" bIns="46058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826" y="9429817"/>
            <a:ext cx="2946246" cy="496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17" tIns="46058" rIns="92117" bIns="46058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1950FDB-D975-4DCF-8B14-6091FD9D1059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xmlns:mv="urn:schemas-microsoft-com:mac:vml" xmlns:mc="http://schemas.openxmlformats.org/markup-compatibility/2006" val="12396609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2" descr="upc_marque_RGB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0150" y="4891088"/>
            <a:ext cx="1978025" cy="175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49250" y="447675"/>
            <a:ext cx="9105900" cy="641350"/>
          </a:xfrm>
        </p:spPr>
        <p:txBody>
          <a:bodyPr/>
          <a:lstStyle>
            <a:lvl1pPr>
              <a:defRPr sz="3600"/>
            </a:lvl1pPr>
          </a:lstStyle>
          <a:p>
            <a:r>
              <a:rPr lang="nl-NL"/>
              <a:t>Click to edit Master title style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49250" y="5243513"/>
            <a:ext cx="6800850" cy="393700"/>
          </a:xfrm>
        </p:spPr>
        <p:txBody>
          <a:bodyPr>
            <a:spAutoFit/>
          </a:bodyPr>
          <a:lstStyle>
            <a:lvl1pPr marL="0" indent="0">
              <a:buFontTx/>
              <a:buNone/>
              <a:defRPr>
                <a:solidFill>
                  <a:schemeClr val="hlink"/>
                </a:solidFill>
              </a:defRPr>
            </a:lvl1pPr>
          </a:lstStyle>
          <a:p>
            <a:r>
              <a:rPr lang="nl-NL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97352E-07BB-4205-8C72-BC16C373E118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A2112-6862-4D20-92B7-1AECFB067544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9250" y="1531938"/>
            <a:ext cx="4476750" cy="4384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8400" y="1531938"/>
            <a:ext cx="4476750" cy="4384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5FEFA3-EE8C-4DF2-8188-1786ADB3CB8C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485A9A-1F25-488D-A3AC-D2CB1E3D278D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C33A4-2265-4987-A58A-ED3583E1778B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338E6F-6560-48E3-A473-BCBCA6543DA0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BBA5EE-4710-4D35-9708-E6DB7AE82F55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E9C969-DDE6-4546-8C43-DA0ABAE26142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0CFFEB-E1A2-48A2-9880-8480D4D355DD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78675" y="328613"/>
            <a:ext cx="2276475" cy="5588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9250" y="328613"/>
            <a:ext cx="6677025" cy="5588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BA8C79-F10C-440A-8793-936FEBE36BCA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250" y="328613"/>
            <a:ext cx="9105900" cy="5492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49250" y="1531938"/>
            <a:ext cx="4476750" cy="43846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8400" y="1531938"/>
            <a:ext cx="4476750" cy="43846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15C8DF-29EB-490F-911D-95A1AA461A0C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349250" y="328613"/>
            <a:ext cx="9105900" cy="5588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CCD174-358B-473E-951C-9C985F476ED2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250" y="328613"/>
            <a:ext cx="9105900" cy="5492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49250" y="1531938"/>
            <a:ext cx="4476750" cy="43846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978400" y="1531938"/>
            <a:ext cx="4476750" cy="21161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978400" y="3800475"/>
            <a:ext cx="4476750" cy="21161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7AABEC-9995-40C7-8915-86E4BC3234D5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9250" y="1531938"/>
            <a:ext cx="4476750" cy="4384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8400" y="1531938"/>
            <a:ext cx="4476750" cy="4384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78675" y="328613"/>
            <a:ext cx="2276475" cy="5588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9250" y="328613"/>
            <a:ext cx="6677025" cy="5588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78675" y="328613"/>
            <a:ext cx="2276475" cy="57975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9250" y="328613"/>
            <a:ext cx="6677025" cy="57975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349250" y="328613"/>
            <a:ext cx="91059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nl-NL" smtClean="0"/>
              <a:t>Click to edit Master title style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49250" y="1531938"/>
            <a:ext cx="9105900" cy="438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</a:p>
        </p:txBody>
      </p:sp>
      <p:sp>
        <p:nvSpPr>
          <p:cNvPr id="1047" name="Line 23"/>
          <p:cNvSpPr>
            <a:spLocks noChangeShapeType="1"/>
          </p:cNvSpPr>
          <p:nvPr/>
        </p:nvSpPr>
        <p:spPr bwMode="gray">
          <a:xfrm flipH="1">
            <a:off x="455613" y="6010275"/>
            <a:ext cx="8986837" cy="0"/>
          </a:xfrm>
          <a:prstGeom prst="line">
            <a:avLst/>
          </a:prstGeom>
          <a:noFill/>
          <a:ln w="6350">
            <a:solidFill>
              <a:schemeClr val="hlink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GB" sz="1200"/>
          </a:p>
        </p:txBody>
      </p:sp>
      <p:pic>
        <p:nvPicPr>
          <p:cNvPr id="57349" name="Picture 29" descr="upc_marque_RGB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8720138" y="6062663"/>
            <a:ext cx="755650" cy="66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63" name="Rectangle 3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9888" y="6184900"/>
            <a:ext cx="6794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>
              <a:defRPr sz="1200">
                <a:solidFill>
                  <a:schemeClr val="hlink"/>
                </a:solidFill>
              </a:defRPr>
            </a:lvl1pPr>
          </a:lstStyle>
          <a:p>
            <a:pPr>
              <a:defRPr/>
            </a:pPr>
            <a:fld id="{CEF320DD-B24C-40DB-AF6A-344C9FF84FF1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  <p:sldLayoutId id="2147483742" r:id="rId12"/>
    <p:sldLayoutId id="2147483743" r:id="rId13"/>
    <p:sldLayoutId id="2147483744" r:id="rId1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pitchFamily="34" charset="0"/>
        </a:defRPr>
      </a:lvl9pPr>
    </p:titleStyle>
    <p:bodyStyle>
      <a:lvl1pPr marL="182563" indent="-182563" algn="l" rtl="0" eaLnBrk="0" fontAlgn="base" hangingPunct="0">
        <a:lnSpc>
          <a:spcPct val="110000"/>
        </a:lnSpc>
        <a:spcBef>
          <a:spcPct val="0"/>
        </a:spcBef>
        <a:spcAft>
          <a:spcPct val="20000"/>
        </a:spcAft>
        <a:buClr>
          <a:schemeClr val="tx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420688" indent="-236538" algn="l" rtl="0" eaLnBrk="0" fontAlgn="base" hangingPunct="0">
        <a:lnSpc>
          <a:spcPct val="110000"/>
        </a:lnSpc>
        <a:spcBef>
          <a:spcPct val="0"/>
        </a:spcBef>
        <a:spcAft>
          <a:spcPct val="20000"/>
        </a:spcAft>
        <a:buClr>
          <a:schemeClr val="tx1"/>
        </a:buClr>
        <a:buFont typeface="Arial" pitchFamily="34" charset="0"/>
        <a:buChar char="–"/>
        <a:defRPr sz="1600">
          <a:solidFill>
            <a:schemeClr val="tx1"/>
          </a:solidFill>
          <a:latin typeface="+mn-lt"/>
        </a:defRPr>
      </a:lvl2pPr>
      <a:lvl3pPr marL="630238" indent="-207963" algn="l" rtl="0" eaLnBrk="0" fontAlgn="base" hangingPunct="0">
        <a:lnSpc>
          <a:spcPct val="110000"/>
        </a:lnSpc>
        <a:spcBef>
          <a:spcPct val="0"/>
        </a:spcBef>
        <a:spcAft>
          <a:spcPct val="20000"/>
        </a:spcAft>
        <a:buClr>
          <a:schemeClr val="tx1"/>
        </a:buClr>
        <a:buChar char="•"/>
        <a:defRPr sz="1600">
          <a:solidFill>
            <a:schemeClr val="tx1"/>
          </a:solidFill>
          <a:latin typeface="+mn-lt"/>
        </a:defRPr>
      </a:lvl3pPr>
      <a:lvl4pPr marL="858838" indent="-227013" algn="l" rtl="0" eaLnBrk="0" fontAlgn="base" hangingPunct="0">
        <a:lnSpc>
          <a:spcPct val="110000"/>
        </a:lnSpc>
        <a:spcBef>
          <a:spcPct val="0"/>
        </a:spcBef>
        <a:spcAft>
          <a:spcPct val="20000"/>
        </a:spcAft>
        <a:buClr>
          <a:schemeClr val="tx1"/>
        </a:buClr>
        <a:buChar char="–"/>
        <a:defRPr sz="1600">
          <a:solidFill>
            <a:schemeClr val="tx1"/>
          </a:solidFill>
          <a:latin typeface="+mn-lt"/>
        </a:defRPr>
      </a:lvl4pPr>
      <a:lvl5pPr marL="1060450" indent="-192088" algn="l" rtl="0" eaLnBrk="0" fontAlgn="base" hangingPunct="0">
        <a:lnSpc>
          <a:spcPct val="110000"/>
        </a:lnSpc>
        <a:spcBef>
          <a:spcPct val="0"/>
        </a:spcBef>
        <a:spcAft>
          <a:spcPct val="20000"/>
        </a:spcAft>
        <a:buClr>
          <a:schemeClr val="tx1"/>
        </a:buClr>
        <a:buChar char="»"/>
        <a:defRPr sz="1600">
          <a:solidFill>
            <a:schemeClr val="tx1"/>
          </a:solidFill>
          <a:latin typeface="+mn-lt"/>
        </a:defRPr>
      </a:lvl5pPr>
      <a:lvl6pPr marL="1517650" indent="-192088" algn="l" rtl="0" fontAlgn="base">
        <a:lnSpc>
          <a:spcPct val="110000"/>
        </a:lnSpc>
        <a:spcBef>
          <a:spcPct val="0"/>
        </a:spcBef>
        <a:spcAft>
          <a:spcPct val="20000"/>
        </a:spcAft>
        <a:buClr>
          <a:schemeClr val="tx1"/>
        </a:buClr>
        <a:buChar char="»"/>
        <a:defRPr sz="1600">
          <a:solidFill>
            <a:schemeClr val="tx1"/>
          </a:solidFill>
          <a:latin typeface="+mn-lt"/>
        </a:defRPr>
      </a:lvl6pPr>
      <a:lvl7pPr marL="1974850" indent="-192088" algn="l" rtl="0" fontAlgn="base">
        <a:lnSpc>
          <a:spcPct val="110000"/>
        </a:lnSpc>
        <a:spcBef>
          <a:spcPct val="0"/>
        </a:spcBef>
        <a:spcAft>
          <a:spcPct val="20000"/>
        </a:spcAft>
        <a:buClr>
          <a:schemeClr val="tx1"/>
        </a:buClr>
        <a:buChar char="»"/>
        <a:defRPr sz="1600">
          <a:solidFill>
            <a:schemeClr val="tx1"/>
          </a:solidFill>
          <a:latin typeface="+mn-lt"/>
        </a:defRPr>
      </a:lvl7pPr>
      <a:lvl8pPr marL="2432050" indent="-192088" algn="l" rtl="0" fontAlgn="base">
        <a:lnSpc>
          <a:spcPct val="110000"/>
        </a:lnSpc>
        <a:spcBef>
          <a:spcPct val="0"/>
        </a:spcBef>
        <a:spcAft>
          <a:spcPct val="20000"/>
        </a:spcAft>
        <a:buClr>
          <a:schemeClr val="tx1"/>
        </a:buClr>
        <a:buChar char="»"/>
        <a:defRPr sz="1600">
          <a:solidFill>
            <a:schemeClr val="tx1"/>
          </a:solidFill>
          <a:latin typeface="+mn-lt"/>
        </a:defRPr>
      </a:lvl8pPr>
      <a:lvl9pPr marL="2889250" indent="-192088" algn="l" rtl="0" fontAlgn="base">
        <a:lnSpc>
          <a:spcPct val="110000"/>
        </a:lnSpc>
        <a:spcBef>
          <a:spcPct val="0"/>
        </a:spcBef>
        <a:spcAft>
          <a:spcPct val="20000"/>
        </a:spcAft>
        <a:buClr>
          <a:schemeClr val="tx1"/>
        </a:buClr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4"/>
          <p:cNvSpPr>
            <a:spLocks noGrp="1" noChangeArrowheads="1"/>
          </p:cNvSpPr>
          <p:nvPr>
            <p:ph type="title"/>
          </p:nvPr>
        </p:nvSpPr>
        <p:spPr bwMode="gray">
          <a:xfrm>
            <a:off x="349250" y="328613"/>
            <a:ext cx="91059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nl-NL" smtClean="0"/>
              <a:t>Click to edit Master title style</a:t>
            </a:r>
          </a:p>
        </p:txBody>
      </p:sp>
      <p:sp>
        <p:nvSpPr>
          <p:cNvPr id="58371" name="Rectangle 5"/>
          <p:cNvSpPr>
            <a:spLocks noGrp="1" noChangeArrowheads="1"/>
          </p:cNvSpPr>
          <p:nvPr>
            <p:ph type="body" idx="1"/>
          </p:nvPr>
        </p:nvSpPr>
        <p:spPr bwMode="gray">
          <a:xfrm>
            <a:off x="349250" y="1531938"/>
            <a:ext cx="9105900" cy="4384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bg1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bg1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bg1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bg1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bg1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bg1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bg1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bg1"/>
          </a:solidFill>
          <a:latin typeface="Arial" pitchFamily="34" charset="0"/>
        </a:defRPr>
      </a:lvl9pPr>
    </p:titleStyle>
    <p:bodyStyle>
      <a:lvl1pPr marL="182563" indent="-182563" algn="l" rtl="0" eaLnBrk="0" fontAlgn="base" hangingPunct="0">
        <a:lnSpc>
          <a:spcPct val="110000"/>
        </a:lnSpc>
        <a:spcBef>
          <a:spcPct val="0"/>
        </a:spcBef>
        <a:spcAft>
          <a:spcPct val="20000"/>
        </a:spcAft>
        <a:buClr>
          <a:schemeClr val="bg1"/>
        </a:buClr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420688" indent="-236538" algn="l" rtl="0" eaLnBrk="0" fontAlgn="base" hangingPunct="0">
        <a:lnSpc>
          <a:spcPct val="110000"/>
        </a:lnSpc>
        <a:spcBef>
          <a:spcPct val="0"/>
        </a:spcBef>
        <a:spcAft>
          <a:spcPct val="20000"/>
        </a:spcAft>
        <a:buClr>
          <a:schemeClr val="bg1"/>
        </a:buClr>
        <a:buFont typeface="Arial" pitchFamily="34" charset="0"/>
        <a:buChar char="–"/>
        <a:defRPr sz="1600">
          <a:solidFill>
            <a:schemeClr val="bg1"/>
          </a:solidFill>
          <a:latin typeface="+mn-lt"/>
        </a:defRPr>
      </a:lvl2pPr>
      <a:lvl3pPr marL="630238" indent="-207963" algn="l" rtl="0" eaLnBrk="0" fontAlgn="base" hangingPunct="0">
        <a:lnSpc>
          <a:spcPct val="110000"/>
        </a:lnSpc>
        <a:spcBef>
          <a:spcPct val="0"/>
        </a:spcBef>
        <a:spcAft>
          <a:spcPct val="20000"/>
        </a:spcAft>
        <a:buClr>
          <a:schemeClr val="bg1"/>
        </a:buClr>
        <a:buChar char="•"/>
        <a:defRPr sz="1600">
          <a:solidFill>
            <a:schemeClr val="bg1"/>
          </a:solidFill>
          <a:latin typeface="+mn-lt"/>
        </a:defRPr>
      </a:lvl3pPr>
      <a:lvl4pPr marL="858838" indent="-227013" algn="l" rtl="0" eaLnBrk="0" fontAlgn="base" hangingPunct="0">
        <a:lnSpc>
          <a:spcPct val="110000"/>
        </a:lnSpc>
        <a:spcBef>
          <a:spcPct val="0"/>
        </a:spcBef>
        <a:spcAft>
          <a:spcPct val="20000"/>
        </a:spcAft>
        <a:buClr>
          <a:schemeClr val="bg1"/>
        </a:buClr>
        <a:buChar char="–"/>
        <a:defRPr sz="1600">
          <a:solidFill>
            <a:schemeClr val="bg1"/>
          </a:solidFill>
          <a:latin typeface="+mn-lt"/>
        </a:defRPr>
      </a:lvl4pPr>
      <a:lvl5pPr marL="1060450" indent="-192088" algn="l" rtl="0" eaLnBrk="0" fontAlgn="base" hangingPunct="0">
        <a:lnSpc>
          <a:spcPct val="110000"/>
        </a:lnSpc>
        <a:spcBef>
          <a:spcPct val="0"/>
        </a:spcBef>
        <a:spcAft>
          <a:spcPct val="20000"/>
        </a:spcAft>
        <a:buClr>
          <a:schemeClr val="bg1"/>
        </a:buClr>
        <a:buChar char="»"/>
        <a:defRPr sz="1600">
          <a:solidFill>
            <a:schemeClr val="bg1"/>
          </a:solidFill>
          <a:latin typeface="+mn-lt"/>
        </a:defRPr>
      </a:lvl5pPr>
      <a:lvl6pPr marL="1517650" indent="-192088" algn="l" rtl="0" fontAlgn="base">
        <a:lnSpc>
          <a:spcPct val="110000"/>
        </a:lnSpc>
        <a:spcBef>
          <a:spcPct val="0"/>
        </a:spcBef>
        <a:spcAft>
          <a:spcPct val="20000"/>
        </a:spcAft>
        <a:buClr>
          <a:schemeClr val="bg1"/>
        </a:buClr>
        <a:buChar char="»"/>
        <a:defRPr sz="1600">
          <a:solidFill>
            <a:schemeClr val="bg1"/>
          </a:solidFill>
          <a:latin typeface="+mn-lt"/>
        </a:defRPr>
      </a:lvl6pPr>
      <a:lvl7pPr marL="1974850" indent="-192088" algn="l" rtl="0" fontAlgn="base">
        <a:lnSpc>
          <a:spcPct val="110000"/>
        </a:lnSpc>
        <a:spcBef>
          <a:spcPct val="0"/>
        </a:spcBef>
        <a:spcAft>
          <a:spcPct val="20000"/>
        </a:spcAft>
        <a:buClr>
          <a:schemeClr val="bg1"/>
        </a:buClr>
        <a:buChar char="»"/>
        <a:defRPr sz="1600">
          <a:solidFill>
            <a:schemeClr val="bg1"/>
          </a:solidFill>
          <a:latin typeface="+mn-lt"/>
        </a:defRPr>
      </a:lvl7pPr>
      <a:lvl8pPr marL="2432050" indent="-192088" algn="l" rtl="0" fontAlgn="base">
        <a:lnSpc>
          <a:spcPct val="110000"/>
        </a:lnSpc>
        <a:spcBef>
          <a:spcPct val="0"/>
        </a:spcBef>
        <a:spcAft>
          <a:spcPct val="20000"/>
        </a:spcAft>
        <a:buClr>
          <a:schemeClr val="bg1"/>
        </a:buClr>
        <a:buChar char="»"/>
        <a:defRPr sz="1600">
          <a:solidFill>
            <a:schemeClr val="bg1"/>
          </a:solidFill>
          <a:latin typeface="+mn-lt"/>
        </a:defRPr>
      </a:lvl8pPr>
      <a:lvl9pPr marL="2889250" indent="-192088" algn="l" rtl="0" fontAlgn="base">
        <a:lnSpc>
          <a:spcPct val="110000"/>
        </a:lnSpc>
        <a:spcBef>
          <a:spcPct val="0"/>
        </a:spcBef>
        <a:spcAft>
          <a:spcPct val="20000"/>
        </a:spcAft>
        <a:buClr>
          <a:schemeClr val="bg1"/>
        </a:buClr>
        <a:buChar char="»"/>
        <a:defRPr sz="1600">
          <a:solidFill>
            <a:schemeClr val="bg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349250" y="328613"/>
            <a:ext cx="91059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nl-NL" smtClean="0"/>
              <a:t>Click to edit Master title style</a:t>
            </a:r>
          </a:p>
        </p:txBody>
      </p:sp>
      <p:pic>
        <p:nvPicPr>
          <p:cNvPr id="59395" name="Picture 4" descr="foto0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932113" y="1276350"/>
            <a:ext cx="4067175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pitchFamily="34" charset="0"/>
        </a:defRPr>
      </a:lvl9pPr>
    </p:titleStyle>
    <p:bodyStyle>
      <a:lvl1pPr marL="266700" indent="-2667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Clr>
          <a:schemeClr val="bg1"/>
        </a:buClr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534988" indent="-2667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Clr>
          <a:schemeClr val="bg1"/>
        </a:buClr>
        <a:buFont typeface="Arial" pitchFamily="34" charset="0"/>
        <a:buChar char="–"/>
        <a:defRPr sz="2800">
          <a:solidFill>
            <a:schemeClr val="bg1"/>
          </a:solidFill>
          <a:latin typeface="+mn-lt"/>
        </a:defRPr>
      </a:lvl2pPr>
      <a:lvl3pPr marL="801688" indent="-265113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Clr>
          <a:schemeClr val="bg1"/>
        </a:buClr>
        <a:buChar char="•"/>
        <a:defRPr sz="2400">
          <a:solidFill>
            <a:schemeClr val="bg1"/>
          </a:solidFill>
          <a:latin typeface="+mn-lt"/>
        </a:defRPr>
      </a:lvl3pPr>
      <a:lvl4pPr marL="1077913" indent="-274638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Clr>
          <a:schemeClr val="bg1"/>
        </a:buClr>
        <a:buChar char="–"/>
        <a:defRPr sz="2000">
          <a:solidFill>
            <a:schemeClr val="bg1"/>
          </a:solidFill>
          <a:latin typeface="+mn-lt"/>
        </a:defRPr>
      </a:lvl4pPr>
      <a:lvl5pPr marL="1354138" indent="-274638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Clr>
          <a:schemeClr val="bg1"/>
        </a:buClr>
        <a:buChar char="»"/>
        <a:defRPr sz="2000">
          <a:solidFill>
            <a:schemeClr val="bg1"/>
          </a:solidFill>
          <a:latin typeface="+mn-lt"/>
        </a:defRPr>
      </a:lvl5pPr>
      <a:lvl6pPr marL="1811338" indent="-274638" algn="l" rtl="0" fontAlgn="base">
        <a:lnSpc>
          <a:spcPct val="120000"/>
        </a:lnSpc>
        <a:spcBef>
          <a:spcPct val="0"/>
        </a:spcBef>
        <a:spcAft>
          <a:spcPct val="0"/>
        </a:spcAft>
        <a:buClr>
          <a:schemeClr val="bg1"/>
        </a:buClr>
        <a:buChar char="»"/>
        <a:defRPr>
          <a:solidFill>
            <a:schemeClr val="bg1"/>
          </a:solidFill>
          <a:latin typeface="+mn-lt"/>
        </a:defRPr>
      </a:lvl6pPr>
      <a:lvl7pPr marL="2268538" indent="-274638" algn="l" rtl="0" fontAlgn="base">
        <a:lnSpc>
          <a:spcPct val="120000"/>
        </a:lnSpc>
        <a:spcBef>
          <a:spcPct val="0"/>
        </a:spcBef>
        <a:spcAft>
          <a:spcPct val="0"/>
        </a:spcAft>
        <a:buClr>
          <a:schemeClr val="bg1"/>
        </a:buClr>
        <a:buChar char="»"/>
        <a:defRPr>
          <a:solidFill>
            <a:schemeClr val="bg1"/>
          </a:solidFill>
          <a:latin typeface="+mn-lt"/>
        </a:defRPr>
      </a:lvl7pPr>
      <a:lvl8pPr marL="2725738" indent="-274638" algn="l" rtl="0" fontAlgn="base">
        <a:lnSpc>
          <a:spcPct val="120000"/>
        </a:lnSpc>
        <a:spcBef>
          <a:spcPct val="0"/>
        </a:spcBef>
        <a:spcAft>
          <a:spcPct val="0"/>
        </a:spcAft>
        <a:buClr>
          <a:schemeClr val="bg1"/>
        </a:buClr>
        <a:buChar char="»"/>
        <a:defRPr>
          <a:solidFill>
            <a:schemeClr val="bg1"/>
          </a:solidFill>
          <a:latin typeface="+mn-lt"/>
        </a:defRPr>
      </a:lvl8pPr>
      <a:lvl9pPr marL="3182938" indent="-274638" algn="l" rtl="0" fontAlgn="base">
        <a:lnSpc>
          <a:spcPct val="120000"/>
        </a:lnSpc>
        <a:spcBef>
          <a:spcPct val="0"/>
        </a:spcBef>
        <a:spcAft>
          <a:spcPct val="0"/>
        </a:spcAft>
        <a:buClr>
          <a:schemeClr val="bg1"/>
        </a:buClr>
        <a:buChar char="»"/>
        <a:defRPr>
          <a:solidFill>
            <a:schemeClr val="bg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tags" Target="../tags/tag3.xml"/><Relationship Id="rId7" Type="http://schemas.openxmlformats.org/officeDocument/2006/relationships/oleObject" Target="../embeddings/oleObject1.bin"/><Relationship Id="rId2" Type="http://schemas.openxmlformats.org/officeDocument/2006/relationships/tags" Target="../tags/tag2.xml"/><Relationship Id="rId1" Type="http://schemas.openxmlformats.org/officeDocument/2006/relationships/vmlDrawing" Target="../drawings/vmlDrawing1.v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5.xml"/><Relationship Id="rId4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Magyar Média Konferencia</a:t>
            </a:r>
            <a:endParaRPr lang="hu-HU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49250" y="5533439"/>
            <a:ext cx="6800850" cy="404663"/>
          </a:xfrm>
        </p:spPr>
        <p:txBody>
          <a:bodyPr/>
          <a:lstStyle/>
          <a:p>
            <a:r>
              <a:rPr lang="hu-HU" sz="2000" dirty="0" smtClean="0"/>
              <a:t>2011. December 8</a:t>
            </a:r>
            <a:endParaRPr lang="hu-H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250" y="328613"/>
            <a:ext cx="9105900" cy="1015663"/>
          </a:xfrm>
        </p:spPr>
        <p:txBody>
          <a:bodyPr/>
          <a:lstStyle/>
          <a:p>
            <a:r>
              <a:rPr lang="hu-HU" dirty="0" smtClean="0"/>
              <a:t>Kihívások a távközlési piacon</a:t>
            </a:r>
            <a:br>
              <a:rPr lang="hu-HU" dirty="0" smtClean="0"/>
            </a:b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338740" y="1626531"/>
          <a:ext cx="9105900" cy="43846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A97352E-07BB-4205-8C72-BC16C373E118}" type="slidenum">
              <a:rPr lang="nl-NL" smtClean="0"/>
              <a:pPr>
                <a:defRPr/>
              </a:pPr>
              <a:t>2</a:t>
            </a:fld>
            <a:endParaRPr lang="nl-NL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5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p:oleObj spid="_x0000_s1026" name="think-cell Slide" r:id="rId7" imgW="0" imgH="0" progId="TCLayout.ActiveDocument.1">
              <p:embed/>
            </p:oleObj>
          </a:graphicData>
        </a:graphic>
      </p:graphicFrame>
      <p:pic>
        <p:nvPicPr>
          <p:cNvPr id="5" name="Picture 4" descr="tight-budget-cash-money-wallet.jp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 cstate="print"/>
          <a:stretch>
            <a:fillRect/>
          </a:stretch>
        </p:blipFill>
        <p:spPr>
          <a:xfrm>
            <a:off x="2407813" y="2264707"/>
            <a:ext cx="4833814" cy="348319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  <p:custDataLst>
              <p:tags r:id="rId4"/>
            </p:custDataLst>
          </p:nvPr>
        </p:nvSpPr>
        <p:spPr>
          <a:xfrm>
            <a:off x="349250" y="1051034"/>
            <a:ext cx="9105900" cy="4865579"/>
          </a:xfrm>
        </p:spPr>
        <p:txBody>
          <a:bodyPr/>
          <a:lstStyle/>
          <a:p>
            <a:pPr lvl="0" algn="ctr">
              <a:buNone/>
            </a:pPr>
            <a:r>
              <a:rPr lang="hu-HU" sz="2400" b="1" dirty="0" smtClean="0"/>
              <a:t>	</a:t>
            </a:r>
            <a:r>
              <a:rPr lang="hu-HU" sz="2400" b="1" dirty="0" smtClean="0">
                <a:solidFill>
                  <a:schemeClr val="accent1"/>
                </a:solidFill>
              </a:rPr>
              <a:t>Lehetne költségcsökkentéssel reagálni a piaci körülményekre…</a:t>
            </a:r>
            <a:r>
              <a:rPr lang="hu-HU" sz="2400" dirty="0" smtClean="0">
                <a:solidFill>
                  <a:schemeClr val="accent1"/>
                </a:solidFill>
              </a:rPr>
              <a:t> </a:t>
            </a:r>
            <a:r>
              <a:rPr lang="hu-HU" sz="2400" dirty="0" smtClean="0"/>
              <a:t>egyszerűsíteni </a:t>
            </a:r>
            <a:r>
              <a:rPr lang="hu-HU" sz="2400" dirty="0" smtClean="0"/>
              <a:t>a termékeket, kevesebbet vagy egyáltalán </a:t>
            </a:r>
            <a:r>
              <a:rPr lang="hu-HU" sz="2400" dirty="0" smtClean="0"/>
              <a:t>nem költeni médiában…</a:t>
            </a:r>
            <a:endParaRPr lang="hu-HU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  <p:custDataLst>
              <p:tags r:id="rId5"/>
            </p:custDataLst>
          </p:nvPr>
        </p:nvSpPr>
        <p:spPr/>
        <p:txBody>
          <a:bodyPr/>
          <a:lstStyle/>
          <a:p>
            <a:pPr>
              <a:defRPr/>
            </a:pPr>
            <a:fld id="{5A97352E-07BB-4205-8C72-BC16C373E118}" type="slidenum">
              <a:rPr lang="nl-NL" smtClean="0"/>
              <a:pPr>
                <a:defRPr/>
              </a:pPr>
              <a:t>3</a:t>
            </a:fld>
            <a:endParaRPr lang="nl-NL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válságban is kell </a:t>
            </a:r>
            <a:br>
              <a:rPr lang="hu-HU" dirty="0" smtClean="0"/>
            </a:br>
            <a:r>
              <a:rPr lang="hu-HU" dirty="0" smtClean="0"/>
              <a:t>a szórakozás!</a:t>
            </a:r>
            <a:endParaRPr lang="en-US" dirty="0"/>
          </a:p>
        </p:txBody>
      </p:sp>
      <p:pic>
        <p:nvPicPr>
          <p:cNvPr id="5" name="Content Placeholder 4" descr="product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649171" y="304800"/>
            <a:ext cx="3747838" cy="6221413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A97352E-07BB-4205-8C72-BC16C373E118}" type="slidenum">
              <a:rPr lang="nl-NL" smtClean="0"/>
              <a:pPr>
                <a:defRPr/>
              </a:pPr>
              <a:t>4</a:t>
            </a:fld>
            <a:endParaRPr lang="nl-NL"/>
          </a:p>
        </p:txBody>
      </p:sp>
      <p:sp>
        <p:nvSpPr>
          <p:cNvPr id="6" name="TextBox 5"/>
          <p:cNvSpPr txBox="1"/>
          <p:nvPr/>
        </p:nvSpPr>
        <p:spPr>
          <a:xfrm>
            <a:off x="2953407" y="6453352"/>
            <a:ext cx="258554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050" dirty="0" smtClean="0"/>
              <a:t>Forrás: </a:t>
            </a:r>
            <a:r>
              <a:rPr lang="hu-HU" sz="1050" dirty="0" err="1" smtClean="0"/>
              <a:t>AdAge</a:t>
            </a:r>
            <a:r>
              <a:rPr lang="hu-HU" sz="1050" dirty="0" smtClean="0"/>
              <a:t> Research</a:t>
            </a:r>
            <a:endParaRPr lang="en-US" sz="1050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gray">
          <a:xfrm>
            <a:off x="349250" y="1723697"/>
            <a:ext cx="5158171" cy="4192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82563" marR="0" lvl="0" indent="-182563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SzTx/>
              <a:buFontTx/>
              <a:buChar char="•"/>
              <a:tabLst/>
              <a:defRPr/>
            </a:pPr>
            <a:r>
              <a:rPr kumimoji="0" lang="hu-H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Az</a:t>
            </a:r>
            <a:r>
              <a:rPr kumimoji="0" lang="hu-HU" sz="20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otthoni tévézés és internetezés „válságbarát” szórakozási forma, amely átveszi a drágább, otthonon kívüli programok helyét</a:t>
            </a:r>
          </a:p>
          <a:p>
            <a:pPr marL="182563" marR="0" lvl="0" indent="-182563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SzTx/>
              <a:tabLst/>
              <a:defRPr/>
            </a:pPr>
            <a:r>
              <a:rPr kumimoji="0" lang="hu-HU" sz="20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182563" marR="0" lvl="0" indent="-182563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SzTx/>
              <a:buFontTx/>
              <a:buChar char="•"/>
              <a:tabLst/>
              <a:defRPr/>
            </a:pPr>
            <a:r>
              <a:rPr lang="hu-HU" sz="2000" kern="0" dirty="0" smtClean="0">
                <a:latin typeface="+mn-lt"/>
              </a:rPr>
              <a:t> Digitális tévézés</a:t>
            </a:r>
            <a:endParaRPr kumimoji="0" lang="hu-HU" sz="2000" b="0" i="0" u="none" strike="noStrike" kern="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563" marR="0" lvl="0" indent="-182563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SzTx/>
              <a:tabLst/>
              <a:defRPr/>
            </a:pPr>
            <a:endParaRPr kumimoji="0" lang="hu-HU" sz="2000" b="0" i="0" u="none" strike="noStrike" kern="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563" marR="0" lvl="0" indent="-182563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SzTx/>
              <a:buFontTx/>
              <a:buChar char="•"/>
              <a:tabLst/>
              <a:defRPr/>
            </a:pPr>
            <a:r>
              <a:rPr lang="hu-HU" sz="2000" kern="0" dirty="0" smtClean="0">
                <a:latin typeface="+mn-lt"/>
              </a:rPr>
              <a:t>„Addiktív” termékek – aki hozzászokott a gyors internethez és a tekerős tévéhez, nehezen mond le róla</a:t>
            </a:r>
          </a:p>
          <a:p>
            <a:pPr marL="182563" marR="0" lvl="0" indent="-182563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SzTx/>
              <a:buFontTx/>
              <a:buChar char="•"/>
              <a:tabLst/>
              <a:defRPr/>
            </a:pPr>
            <a:endParaRPr kumimoji="0" lang="hu-HU" sz="2000" b="0" i="0" u="none" strike="noStrike" kern="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563" marR="0" lvl="0" indent="-182563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SzTx/>
              <a:tabLst/>
              <a:defRPr/>
            </a:pPr>
            <a:endParaRPr kumimoji="0" lang="hu-HU" sz="2000" b="0" i="0" u="none" strike="noStrike" kern="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563" marR="0" lvl="0" indent="-182563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SzTx/>
              <a:tabLst/>
              <a:defRPr/>
            </a:pPr>
            <a:endParaRPr kumimoji="0" lang="hu-HU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563" marR="0" lvl="0" indent="-182563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SzTx/>
              <a:buFontTx/>
              <a:buChar char="•"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360" y="1776248"/>
            <a:ext cx="3541986" cy="4384675"/>
          </a:xfrm>
        </p:spPr>
        <p:txBody>
          <a:bodyPr/>
          <a:lstStyle/>
          <a:p>
            <a:pPr algn="ctr">
              <a:buNone/>
            </a:pPr>
            <a:r>
              <a:rPr lang="hu-HU" sz="2800" dirty="0" smtClean="0"/>
              <a:t>Amíg vizet üvegben, el </a:t>
            </a:r>
            <a:r>
              <a:rPr lang="hu-HU" sz="2800" dirty="0" smtClean="0"/>
              <a:t>lehet adni, </a:t>
            </a:r>
            <a:r>
              <a:rPr lang="hu-HU" sz="2800" dirty="0" smtClean="0"/>
              <a:t>      addig igenis </a:t>
            </a:r>
            <a:r>
              <a:rPr lang="hu-HU" sz="2800" dirty="0" smtClean="0"/>
              <a:t>számít a márka!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A97352E-07BB-4205-8C72-BC16C373E118}" type="slidenum">
              <a:rPr lang="nl-NL" smtClean="0"/>
              <a:pPr>
                <a:defRPr/>
              </a:pPr>
              <a:t>5</a:t>
            </a:fld>
            <a:endParaRPr lang="nl-NL"/>
          </a:p>
        </p:txBody>
      </p:sp>
      <p:pic>
        <p:nvPicPr>
          <p:cNvPr id="5" name="Picture 4" descr="wa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93957" y="0"/>
            <a:ext cx="4912043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Tudatos márkaépítés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349250" y="1531938"/>
          <a:ext cx="9105900" cy="43846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A97352E-07BB-4205-8C72-BC16C373E118}" type="slidenum">
              <a:rPr lang="nl-NL" smtClean="0"/>
              <a:pPr>
                <a:defRPr/>
              </a:pPr>
              <a:t>6</a:t>
            </a:fld>
            <a:endParaRPr lang="nl-NL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250" y="328613"/>
            <a:ext cx="9105900" cy="1015663"/>
          </a:xfrm>
        </p:spPr>
        <p:txBody>
          <a:bodyPr/>
          <a:lstStyle/>
          <a:p>
            <a:r>
              <a:rPr lang="hu-HU" dirty="0" err="1" smtClean="0"/>
              <a:t>Paid</a:t>
            </a:r>
            <a:r>
              <a:rPr lang="hu-HU" dirty="0" smtClean="0"/>
              <a:t>, </a:t>
            </a:r>
            <a:r>
              <a:rPr lang="hu-HU" dirty="0" err="1" smtClean="0"/>
              <a:t>owned</a:t>
            </a:r>
            <a:r>
              <a:rPr lang="hu-HU" dirty="0" smtClean="0"/>
              <a:t>, </a:t>
            </a:r>
            <a:r>
              <a:rPr lang="hu-HU" dirty="0" err="1" smtClean="0"/>
              <a:t>earned</a:t>
            </a:r>
            <a:r>
              <a:rPr lang="hu-HU" dirty="0" smtClean="0"/>
              <a:t> </a:t>
            </a:r>
            <a:r>
              <a:rPr lang="hu-HU" dirty="0" err="1" smtClean="0"/>
              <a:t>media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Forrás: </a:t>
            </a:r>
            <a:r>
              <a:rPr lang="hu-HU" dirty="0" err="1" smtClean="0"/>
              <a:t>mashable.com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A97352E-07BB-4205-8C72-BC16C373E118}" type="slidenum">
              <a:rPr lang="nl-NL" smtClean="0"/>
              <a:pPr>
                <a:defRPr/>
              </a:pPr>
              <a:t>7</a:t>
            </a:fld>
            <a:endParaRPr lang="nl-NL"/>
          </a:p>
        </p:txBody>
      </p:sp>
      <p:pic>
        <p:nvPicPr>
          <p:cNvPr id="5" name="Picture 4" descr="paid-earned-owne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463" y="1688490"/>
            <a:ext cx="8718578" cy="371901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250" y="328613"/>
            <a:ext cx="9105900" cy="1015663"/>
          </a:xfrm>
        </p:spPr>
        <p:txBody>
          <a:bodyPr/>
          <a:lstStyle/>
          <a:p>
            <a:r>
              <a:rPr lang="hu-HU" dirty="0" smtClean="0"/>
              <a:t>ATL – </a:t>
            </a:r>
            <a:r>
              <a:rPr lang="hu-HU" dirty="0" err="1" smtClean="0"/>
              <a:t>Paid</a:t>
            </a:r>
            <a:r>
              <a:rPr lang="hu-HU" dirty="0" smtClean="0"/>
              <a:t> </a:t>
            </a:r>
            <a:r>
              <a:rPr lang="hu-HU" dirty="0" err="1" smtClean="0"/>
              <a:t>media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 </a:t>
            </a:r>
            <a:r>
              <a:rPr lang="hu-HU" sz="2400" dirty="0" smtClean="0"/>
              <a:t>Nem lehet nem jelen lenni</a:t>
            </a:r>
          </a:p>
          <a:p>
            <a:r>
              <a:rPr lang="hu-HU" sz="2400" dirty="0" smtClean="0"/>
              <a:t> Pontosan célzott, szegmentált kommunikációs stratégia: oda menjünk, ahol a célcsoportunk van</a:t>
            </a:r>
          </a:p>
          <a:p>
            <a:r>
              <a:rPr lang="hu-HU" sz="2400" dirty="0" smtClean="0"/>
              <a:t> A hatékonyság most még fontosabb:</a:t>
            </a:r>
            <a:endParaRPr lang="hu-HU" sz="1200" dirty="0" smtClean="0"/>
          </a:p>
          <a:p>
            <a:pPr lvl="1"/>
            <a:r>
              <a:rPr lang="hu-HU" sz="2000" dirty="0" smtClean="0"/>
              <a:t>Integrált jelenlét </a:t>
            </a:r>
          </a:p>
          <a:p>
            <a:pPr lvl="1"/>
            <a:r>
              <a:rPr lang="hu-HU" sz="2000" dirty="0" smtClean="0"/>
              <a:t>Mérhetőség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A97352E-07BB-4205-8C72-BC16C373E118}" type="slidenum">
              <a:rPr lang="nl-NL" smtClean="0"/>
              <a:pPr>
                <a:defRPr/>
              </a:pPr>
              <a:t>8</a:t>
            </a:fld>
            <a:endParaRPr lang="nl-NL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250" y="328613"/>
            <a:ext cx="9105900" cy="1015663"/>
          </a:xfrm>
        </p:spPr>
        <p:txBody>
          <a:bodyPr/>
          <a:lstStyle/>
          <a:p>
            <a:r>
              <a:rPr lang="hu-HU" dirty="0" smtClean="0"/>
              <a:t>ATL </a:t>
            </a:r>
            <a:r>
              <a:rPr lang="hu-HU" dirty="0" err="1" smtClean="0"/>
              <a:t>Paid</a:t>
            </a:r>
            <a:r>
              <a:rPr lang="hu-HU" dirty="0" smtClean="0"/>
              <a:t> Media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TV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sz="2400" dirty="0" smtClean="0"/>
              <a:t>Számunkra a legfontosabb eszköz, hiszen az egyik fő szolgáltatásunk a digitális tv</a:t>
            </a:r>
          </a:p>
          <a:p>
            <a:r>
              <a:rPr lang="hu-HU" sz="2400" dirty="0" smtClean="0"/>
              <a:t>Tévézni soha nem volt még ilyen jó!</a:t>
            </a:r>
          </a:p>
          <a:p>
            <a:r>
              <a:rPr lang="hu-HU" sz="2400" dirty="0" smtClean="0"/>
              <a:t>Kábelcsatornák nézettsége folyamatosan nő: jobb szegmentálást tesz lehetővé</a:t>
            </a:r>
          </a:p>
          <a:p>
            <a:r>
              <a:rPr lang="hu-HU" sz="2400" dirty="0" smtClean="0"/>
              <a:t>A médiatörvény új lehetőségei közül számunkra érdekesek:</a:t>
            </a:r>
          </a:p>
          <a:p>
            <a:pPr lvl="1"/>
            <a:r>
              <a:rPr lang="hu-HU" sz="1800" dirty="0" smtClean="0"/>
              <a:t>Termékelhelyezés</a:t>
            </a:r>
          </a:p>
          <a:p>
            <a:pPr lvl="1"/>
            <a:r>
              <a:rPr lang="hu-HU" sz="1800" dirty="0" smtClean="0"/>
              <a:t>Virtuális reklám</a:t>
            </a:r>
          </a:p>
          <a:p>
            <a:pPr>
              <a:buNone/>
            </a:pPr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A97352E-07BB-4205-8C72-BC16C373E118}" type="slidenum">
              <a:rPr lang="nl-NL" smtClean="0"/>
              <a:pPr>
                <a:defRPr/>
              </a:pPr>
              <a:t>9</a:t>
            </a:fld>
            <a:endParaRPr lang="nl-NL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250" y="328613"/>
            <a:ext cx="9105900" cy="1015663"/>
          </a:xfrm>
        </p:spPr>
        <p:txBody>
          <a:bodyPr/>
          <a:lstStyle/>
          <a:p>
            <a:r>
              <a:rPr lang="hu-HU" dirty="0" smtClean="0"/>
              <a:t>ATL </a:t>
            </a:r>
            <a:r>
              <a:rPr lang="hu-HU" dirty="0" err="1" smtClean="0"/>
              <a:t>Paid</a:t>
            </a:r>
            <a:r>
              <a:rPr lang="hu-HU" dirty="0" smtClean="0"/>
              <a:t> Media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Más médiák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sz="2400" dirty="0" smtClean="0"/>
              <a:t>Az OOH továbbra is fontos számunkra, mert ezt az eszközt tudjuk területileg a legjobban célozni</a:t>
            </a:r>
          </a:p>
          <a:p>
            <a:r>
              <a:rPr lang="hu-HU" sz="2400" dirty="0" smtClean="0"/>
              <a:t>A rádiót eddig főleg promóciós jelleggel használtuk, de integrált megoldások részeként is jól működhet</a:t>
            </a:r>
          </a:p>
          <a:p>
            <a:r>
              <a:rPr lang="hu-HU" sz="2400" dirty="0" smtClean="0"/>
              <a:t>Jövőre újra nyitunk a sajtó felé, egyes jól meghatározott célcsoportok esetében – </a:t>
            </a:r>
            <a:r>
              <a:rPr lang="hu-HU" sz="2400" dirty="0" smtClean="0"/>
              <a:t>online/</a:t>
            </a:r>
            <a:r>
              <a:rPr lang="hu-HU" sz="2400" dirty="0" err="1" smtClean="0"/>
              <a:t>tablet</a:t>
            </a:r>
            <a:r>
              <a:rPr lang="hu-HU" sz="2400" dirty="0" smtClean="0"/>
              <a:t> verziókkal integráltan</a:t>
            </a:r>
            <a:endParaRPr lang="hu-HU" sz="1800" dirty="0" smtClean="0"/>
          </a:p>
          <a:p>
            <a:pPr>
              <a:buNone/>
            </a:pPr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A97352E-07BB-4205-8C72-BC16C373E118}" type="slidenum">
              <a:rPr lang="nl-NL" smtClean="0"/>
              <a:pPr>
                <a:defRPr/>
              </a:pPr>
              <a:t>10</a:t>
            </a:fld>
            <a:endParaRPr lang="nl-NL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250" y="328613"/>
            <a:ext cx="9105900" cy="1477328"/>
          </a:xfrm>
        </p:spPr>
        <p:txBody>
          <a:bodyPr/>
          <a:lstStyle/>
          <a:p>
            <a:r>
              <a:rPr lang="hu-HU" dirty="0" err="1" smtClean="0"/>
              <a:t>Owned</a:t>
            </a:r>
            <a:r>
              <a:rPr lang="hu-HU" dirty="0" smtClean="0"/>
              <a:t> </a:t>
            </a:r>
            <a:r>
              <a:rPr lang="hu-HU" dirty="0" err="1" smtClean="0"/>
              <a:t>media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Közösségi </a:t>
            </a:r>
            <a:r>
              <a:rPr lang="hu-HU" dirty="0" smtClean="0"/>
              <a:t>jelenlét</a:t>
            </a:r>
            <a:br>
              <a:rPr lang="hu-HU" dirty="0" smtClean="0"/>
            </a:br>
            <a:r>
              <a:rPr lang="hu-HU" dirty="0" smtClean="0"/>
              <a:t>Facebook, Twitter, Google+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9760" y="1826228"/>
            <a:ext cx="9105900" cy="4384675"/>
          </a:xfrm>
        </p:spPr>
        <p:txBody>
          <a:bodyPr/>
          <a:lstStyle/>
          <a:p>
            <a:r>
              <a:rPr lang="hu-HU" dirty="0" smtClean="0"/>
              <a:t> </a:t>
            </a:r>
            <a:r>
              <a:rPr lang="hu-HU" sz="2800" dirty="0" smtClean="0"/>
              <a:t>Választott stratégia: TARTALOM</a:t>
            </a:r>
          </a:p>
          <a:p>
            <a:r>
              <a:rPr lang="hu-HU" sz="2800" dirty="0" smtClean="0"/>
              <a:t> Releváns szolgáltatás a középpontban: távrögzítő</a:t>
            </a:r>
          </a:p>
          <a:p>
            <a:r>
              <a:rPr lang="hu-HU" sz="2800" dirty="0" smtClean="0"/>
              <a:t> Hiteles szóvívő: Sixx</a:t>
            </a:r>
          </a:p>
          <a:p>
            <a:r>
              <a:rPr lang="hu-HU" sz="2800" dirty="0" smtClean="0"/>
              <a:t> Érdekes, egyedi </a:t>
            </a:r>
            <a:r>
              <a:rPr lang="hu-HU" sz="2800" dirty="0" smtClean="0"/>
              <a:t>tartalom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A97352E-07BB-4205-8C72-BC16C373E118}" type="slidenum">
              <a:rPr lang="nl-NL" smtClean="0"/>
              <a:pPr>
                <a:defRPr/>
              </a:pPr>
              <a:t>11</a:t>
            </a:fld>
            <a:endParaRPr lang="nl-NL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A97352E-07BB-4205-8C72-BC16C373E118}" type="slidenum">
              <a:rPr lang="nl-NL" smtClean="0"/>
              <a:pPr>
                <a:defRPr/>
              </a:pPr>
              <a:t>12</a:t>
            </a:fld>
            <a:endParaRPr lang="nl-NL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60938"/>
            <a:ext cx="12192000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Earned</a:t>
            </a:r>
            <a:r>
              <a:rPr lang="hu-HU" dirty="0" smtClean="0"/>
              <a:t> </a:t>
            </a:r>
            <a:r>
              <a:rPr lang="hu-HU" dirty="0" err="1" smtClean="0"/>
              <a:t>media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sz="2400" dirty="0" smtClean="0"/>
              <a:t>Termék PR</a:t>
            </a:r>
          </a:p>
          <a:p>
            <a:r>
              <a:rPr lang="hu-HU" sz="2400" dirty="0" smtClean="0"/>
              <a:t>Közösségi média jelenlét </a:t>
            </a:r>
          </a:p>
          <a:p>
            <a:r>
              <a:rPr lang="hu-HU" sz="2400" dirty="0" smtClean="0"/>
              <a:t>Random </a:t>
            </a:r>
            <a:r>
              <a:rPr lang="hu-HU" sz="2400" dirty="0" err="1" smtClean="0"/>
              <a:t>acts</a:t>
            </a:r>
            <a:r>
              <a:rPr lang="hu-HU" sz="2400" dirty="0" smtClean="0"/>
              <a:t> of </a:t>
            </a:r>
            <a:r>
              <a:rPr lang="hu-HU" sz="2400" dirty="0" err="1" smtClean="0"/>
              <a:t>kindness</a:t>
            </a:r>
            <a:r>
              <a:rPr lang="hu-HU" sz="2400" dirty="0" smtClean="0"/>
              <a:t> – jövőre fontos lesz!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A97352E-07BB-4205-8C72-BC16C373E118}" type="slidenum">
              <a:rPr lang="nl-NL" smtClean="0"/>
              <a:pPr>
                <a:defRPr/>
              </a:pPr>
              <a:t>13</a:t>
            </a:fld>
            <a:endParaRPr lang="nl-NL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 Köszönöm a figyelmet!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A97352E-07BB-4205-8C72-BC16C373E118}" type="slidenum">
              <a:rPr lang="nl-NL" smtClean="0"/>
              <a:pPr>
                <a:defRPr/>
              </a:pPr>
              <a:t>14</a:t>
            </a:fld>
            <a:endParaRPr lang="nl-NL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PRESENTATIONDONOTDELETE" val="&lt;?xml version=&quot;1.0&quot; encoding=&quot;UTF-16&quot; standalone=&quot;yes&quot;?&gt;&#10;&lt;root reqver=&quot;17839&quot;&gt;&lt;version val=&quot;21066&quot;/&gt;&lt;CPresentation id=&quot;1&quot;&gt;&lt;m_defprecNumber idref=&quot;2&quot;/&gt;&lt;m_defprecPercent idref=&quot;3&quot;/&gt;&lt;m_defprecDate idref=&quot;4&quot;/&gt;&lt;m_defprecYear idref=&quot;5&quot;/&gt;&lt;m_defprecQuarter idref=&quot;6&quot;/&gt;&lt;m_defprecMonth idref=&quot;7&quot;/&gt;&lt;m_defprecWeek idref=&quot;8&quot;/&gt;&lt;m_defprecDay idref=&quot;9&quot;/&gt;&lt;m_mruColor&gt;&lt;m_vecMRU length=&quot;2&quot;&gt;&lt;elem m_fUsage=&quot;1.00000000000000000000E+000&quot;&gt;&lt;m_ppcolschidx val=&quot;0&quot;/&gt;&lt;m_rgb r=&quot;89&quot; g=&quot;ed&quot; b=&quot;58&quot;/&gt;&lt;/elem&gt;&lt;elem m_fUsage=&quot;9.00000000000000020000E-001&quot;&gt;&lt;m_ppcolschidx val=&quot;0&quot;/&gt;&lt;m_rgb r=&quot;94&quot; g=&quot;9f&quot; b=&quot;0&quot;/&gt;&lt;/elem&gt;&lt;/m_vecMRU&gt;&lt;/m_mruColor&gt;&lt;m_mapectfillschemeMRU/&gt;&lt;m_eweekdayFirstOfWeek val=&quot;2&quot;/&gt;&lt;m_eweekdayFirstOfWorkweek val=&quot;2&quot;/&gt;&lt;m_eweekdayFirstOfWeekend val=&quot;7&quot;/&gt;&lt;/CPresentation&gt;&lt;CDefaultPrec id=&quot;9&quot;&gt;&lt;m_precDefault/&gt;&lt;/CDefaultPrec&gt;&lt;CDefaultPrec id=&quot;8&quot;&gt;&lt;m_precDefault/&gt;&lt;/CDefaultPrec&gt;&lt;CDefaultPrec id=&quot;7&quot;&gt;&lt;m_precDefault/&gt;&lt;/CDefaultPrec&gt;&lt;CDefaultPrec id=&quot;6&quot;&gt;&lt;m_precDefault/&gt;&lt;/CDefaultPrec&gt;&lt;CDefaultPrec id=&quot;5&quot;&gt;&lt;m_precDefault/&gt;&lt;/CDefaultPrec&gt;&lt;CDefaultPrec id=&quot;4&quot;&gt;&lt;m_precDefault/&gt;&lt;/CDefaultPrec&gt;&lt;CDefaultPrec id=&quot;3&quot;&gt;&lt;m_precDefault/&gt;&lt;/CDefaultPrec&gt;&lt;CDefaultPrec id=&quot;2&quot;&gt;&lt;m_precDefault&gt;&lt;m_chDecimalSymbol&gt;,&lt;/m_chDecimalSymbol&gt;&lt;m_nGroupingDigits val=&quot;3&quot;/&gt;&lt;m_chGroupingSymbol&gt;.&lt;/m_chGroupingSymbol&gt;&lt;m_chDecimalSymbol17909&gt;,&lt;/m_chDecimalSymbol17909&gt;&lt;m_nGroupingDigits17909 val=&quot;3&quot;/&gt;&lt;m_chGroupingSymbol17909&gt;.&lt;/m_chGroupingSymbol17909&gt;&lt;/m_precDefault&gt;&lt;/CDefaultPrec&gt;&lt;/root&gt;"/>
  <p:tag name="THINKCELLUNDODONOTDELETE" val="527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3RNc.Xp60O4BhUOFjHj1A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zs2m1z8ezEaAM_e0IHs61Q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mQkr.5sjUSHUwxrs1Bl4Q"/>
</p:tagLst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D0103A"/>
      </a:dk2>
      <a:lt2>
        <a:srgbClr val="FFB612"/>
      </a:lt2>
      <a:accent1>
        <a:srgbClr val="6EB7E4"/>
      </a:accent1>
      <a:accent2>
        <a:srgbClr val="3B0083"/>
      </a:accent2>
      <a:accent3>
        <a:srgbClr val="FFFFFF"/>
      </a:accent3>
      <a:accent4>
        <a:srgbClr val="000000"/>
      </a:accent4>
      <a:accent5>
        <a:srgbClr val="BAD8EF"/>
      </a:accent5>
      <a:accent6>
        <a:srgbClr val="350076"/>
      </a:accent6>
      <a:hlink>
        <a:srgbClr val="928B81"/>
      </a:hlink>
      <a:folHlink>
        <a:srgbClr val="CCD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6EB7E4"/>
        </a:dk2>
        <a:lt2>
          <a:srgbClr val="928B81"/>
        </a:lt2>
        <a:accent1>
          <a:srgbClr val="3B0083"/>
        </a:accent1>
        <a:accent2>
          <a:srgbClr val="D0103A"/>
        </a:accent2>
        <a:accent3>
          <a:srgbClr val="FFFFFF"/>
        </a:accent3>
        <a:accent4>
          <a:srgbClr val="000000"/>
        </a:accent4>
        <a:accent5>
          <a:srgbClr val="AFAAC1"/>
        </a:accent5>
        <a:accent6>
          <a:srgbClr val="BC0D34"/>
        </a:accent6>
        <a:hlink>
          <a:srgbClr val="CCDC00"/>
        </a:hlink>
        <a:folHlink>
          <a:srgbClr val="E1B61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Default Design">
  <a:themeElements>
    <a:clrScheme name="">
      <a:dk1>
        <a:srgbClr val="000000"/>
      </a:dk1>
      <a:lt1>
        <a:srgbClr val="FFFFFF"/>
      </a:lt1>
      <a:dk2>
        <a:srgbClr val="D0103A"/>
      </a:dk2>
      <a:lt2>
        <a:srgbClr val="FFB612"/>
      </a:lt2>
      <a:accent1>
        <a:srgbClr val="6EB7E4"/>
      </a:accent1>
      <a:accent2>
        <a:srgbClr val="3B0083"/>
      </a:accent2>
      <a:accent3>
        <a:srgbClr val="FFFFFF"/>
      </a:accent3>
      <a:accent4>
        <a:srgbClr val="000000"/>
      </a:accent4>
      <a:accent5>
        <a:srgbClr val="BAD8EF"/>
      </a:accent5>
      <a:accent6>
        <a:srgbClr val="350076"/>
      </a:accent6>
      <a:hlink>
        <a:srgbClr val="928B81"/>
      </a:hlink>
      <a:folHlink>
        <a:srgbClr val="CCDC00"/>
      </a:folHlink>
    </a:clrScheme>
    <a:fontScheme name="2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Default Design 1">
        <a:dk1>
          <a:srgbClr val="000000"/>
        </a:dk1>
        <a:lt1>
          <a:srgbClr val="FFFFFF"/>
        </a:lt1>
        <a:dk2>
          <a:srgbClr val="6EB7E4"/>
        </a:dk2>
        <a:lt2>
          <a:srgbClr val="928B81"/>
        </a:lt2>
        <a:accent1>
          <a:srgbClr val="3B0083"/>
        </a:accent1>
        <a:accent2>
          <a:srgbClr val="D0103A"/>
        </a:accent2>
        <a:accent3>
          <a:srgbClr val="FFFFFF"/>
        </a:accent3>
        <a:accent4>
          <a:srgbClr val="000000"/>
        </a:accent4>
        <a:accent5>
          <a:srgbClr val="AFAAC1"/>
        </a:accent5>
        <a:accent6>
          <a:srgbClr val="BC0D34"/>
        </a:accent6>
        <a:hlink>
          <a:srgbClr val="CCDC00"/>
        </a:hlink>
        <a:folHlink>
          <a:srgbClr val="E1B61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Default Design">
  <a:themeElements>
    <a:clrScheme name="">
      <a:dk1>
        <a:srgbClr val="000000"/>
      </a:dk1>
      <a:lt1>
        <a:srgbClr val="FFFFFF"/>
      </a:lt1>
      <a:dk2>
        <a:srgbClr val="D0103A"/>
      </a:dk2>
      <a:lt2>
        <a:srgbClr val="FFB612"/>
      </a:lt2>
      <a:accent1>
        <a:srgbClr val="6EB7E4"/>
      </a:accent1>
      <a:accent2>
        <a:srgbClr val="3B0083"/>
      </a:accent2>
      <a:accent3>
        <a:srgbClr val="FFFFFF"/>
      </a:accent3>
      <a:accent4>
        <a:srgbClr val="000000"/>
      </a:accent4>
      <a:accent5>
        <a:srgbClr val="BAD8EF"/>
      </a:accent5>
      <a:accent6>
        <a:srgbClr val="350076"/>
      </a:accent6>
      <a:hlink>
        <a:srgbClr val="928B81"/>
      </a:hlink>
      <a:folHlink>
        <a:srgbClr val="CCDC00"/>
      </a:folHlink>
    </a:clrScheme>
    <a:fontScheme name="3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Default Design 1">
        <a:dk1>
          <a:srgbClr val="000000"/>
        </a:dk1>
        <a:lt1>
          <a:srgbClr val="FFFFFF"/>
        </a:lt1>
        <a:dk2>
          <a:srgbClr val="6EB7E4"/>
        </a:dk2>
        <a:lt2>
          <a:srgbClr val="928B81"/>
        </a:lt2>
        <a:accent1>
          <a:srgbClr val="3B0083"/>
        </a:accent1>
        <a:accent2>
          <a:srgbClr val="D0103A"/>
        </a:accent2>
        <a:accent3>
          <a:srgbClr val="FFFFFF"/>
        </a:accent3>
        <a:accent4>
          <a:srgbClr val="000000"/>
        </a:accent4>
        <a:accent5>
          <a:srgbClr val="AFAAC1"/>
        </a:accent5>
        <a:accent6>
          <a:srgbClr val="BC0D34"/>
        </a:accent6>
        <a:hlink>
          <a:srgbClr val="CCDC00"/>
        </a:hlink>
        <a:folHlink>
          <a:srgbClr val="E1B61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19753</TotalTime>
  <Words>321</Words>
  <Application>Microsoft Macintosh PowerPoint</Application>
  <PresentationFormat>A4 Paper (210x297 mm)</PresentationFormat>
  <Paragraphs>67</Paragraphs>
  <Slides>14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Default Design</vt:lpstr>
      <vt:lpstr>2_Default Design</vt:lpstr>
      <vt:lpstr>3_Default Design</vt:lpstr>
      <vt:lpstr>think-cell Slide</vt:lpstr>
      <vt:lpstr>Magyar Média Konferencia</vt:lpstr>
      <vt:lpstr>Kihívások a távközlési piacon </vt:lpstr>
      <vt:lpstr>Slide 3</vt:lpstr>
      <vt:lpstr>A válságban is kell  a szórakozás!</vt:lpstr>
      <vt:lpstr>Slide 5</vt:lpstr>
      <vt:lpstr>Tudatos márkaépítés</vt:lpstr>
      <vt:lpstr>Paid, owned, earned media Forrás: mashable.com</vt:lpstr>
      <vt:lpstr>ATL – Paid media </vt:lpstr>
      <vt:lpstr>ATL Paid Media TV</vt:lpstr>
      <vt:lpstr>ATL Paid Media Más médiák</vt:lpstr>
      <vt:lpstr>Owned media Közösségi jelenlét Facebook, Twitter, Google+</vt:lpstr>
      <vt:lpstr>Slide 12</vt:lpstr>
      <vt:lpstr>Earned media</vt:lpstr>
      <vt:lpstr>Slide 14</vt:lpstr>
    </vt:vector>
  </TitlesOfParts>
  <Company>Presentique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Ronnie Wesseling</dc:creator>
  <cp:lastModifiedBy>vkiss</cp:lastModifiedBy>
  <cp:revision>1180</cp:revision>
  <dcterms:created xsi:type="dcterms:W3CDTF">2011-12-07T06:13:09Z</dcterms:created>
  <dcterms:modified xsi:type="dcterms:W3CDTF">2011-12-07T08:32:24Z</dcterms:modified>
</cp:coreProperties>
</file>