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xls" ContentType="application/vnd.ms-exce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65" r:id="rId6"/>
    <p:sldId id="266" r:id="rId7"/>
    <p:sldId id="267" r:id="rId8"/>
    <p:sldId id="268" r:id="rId9"/>
    <p:sldId id="258" r:id="rId10"/>
    <p:sldId id="260" r:id="rId11"/>
    <p:sldId id="261" r:id="rId12"/>
    <p:sldId id="273" r:id="rId13"/>
    <p:sldId id="262" r:id="rId14"/>
    <p:sldId id="259" r:id="rId15"/>
    <p:sldId id="274" r:id="rId16"/>
    <p:sldId id="275" r:id="rId17"/>
    <p:sldId id="276" r:id="rId18"/>
    <p:sldId id="270" r:id="rId19"/>
    <p:sldId id="279" r:id="rId20"/>
    <p:sldId id="278" r:id="rId21"/>
  </p:sldIdLst>
  <p:sldSz cx="9144000" cy="5143500" type="screen16x9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78A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 snapToObjects="1" showGuides="1">
      <p:cViewPr varScale="1">
        <p:scale>
          <a:sx n="104" d="100"/>
          <a:sy n="104" d="100"/>
        </p:scale>
        <p:origin x="-90" y="-786"/>
      </p:cViewPr>
      <p:guideLst>
        <p:guide orient="horz" pos="1620"/>
        <p:guide orient="horz" pos="1084"/>
        <p:guide orient="horz" pos="2167"/>
        <p:guide pos="2880"/>
        <p:guide pos="1928"/>
        <p:guide pos="38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autoTitleDeleted val="1"/>
    <c:plotArea>
      <c:layout/>
      <c:lineChart>
        <c:grouping val="standard"/>
        <c:ser>
          <c:idx val="0"/>
          <c:order val="0"/>
          <c:tx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tx>
          <c:spPr>
            <a:ln w="38100"/>
          </c:spPr>
          <c:marker>
            <c:symbol val="none"/>
          </c:marker>
          <c:cat>
            <c:strRef>
              <c:f>Sheet1!$B$1:$AD$1</c:f>
              <c:strCache>
                <c:ptCount val="29"/>
                <c:pt idx="0">
                  <c:v>1990.</c:v>
                </c:pt>
                <c:pt idx="1">
                  <c:v>1991.</c:v>
                </c:pt>
                <c:pt idx="2">
                  <c:v>1992.</c:v>
                </c:pt>
                <c:pt idx="3">
                  <c:v>1993.</c:v>
                </c:pt>
                <c:pt idx="4">
                  <c:v>1994.</c:v>
                </c:pt>
                <c:pt idx="5">
                  <c:v>1995.</c:v>
                </c:pt>
                <c:pt idx="6">
                  <c:v>1996.</c:v>
                </c:pt>
                <c:pt idx="7">
                  <c:v>1997.</c:v>
                </c:pt>
                <c:pt idx="8">
                  <c:v>1998.</c:v>
                </c:pt>
                <c:pt idx="9">
                  <c:v>1999.</c:v>
                </c:pt>
                <c:pt idx="10">
                  <c:v>2000.</c:v>
                </c:pt>
                <c:pt idx="11">
                  <c:v>2001.</c:v>
                </c:pt>
                <c:pt idx="12">
                  <c:v>2002.</c:v>
                </c:pt>
                <c:pt idx="13">
                  <c:v>2003.</c:v>
                </c:pt>
                <c:pt idx="14">
                  <c:v>2004.</c:v>
                </c:pt>
                <c:pt idx="15">
                  <c:v>2005.</c:v>
                </c:pt>
                <c:pt idx="16">
                  <c:v>2006.</c:v>
                </c:pt>
                <c:pt idx="17">
                  <c:v>2007.</c:v>
                </c:pt>
                <c:pt idx="18">
                  <c:v>2008.</c:v>
                </c:pt>
                <c:pt idx="19">
                  <c:v>2009.</c:v>
                </c:pt>
                <c:pt idx="20">
                  <c:v>2010.</c:v>
                </c:pt>
                <c:pt idx="21">
                  <c:v>2011.</c:v>
                </c:pt>
                <c:pt idx="22">
                  <c:v>2012.</c:v>
                </c:pt>
                <c:pt idx="23">
                  <c:v>2013.</c:v>
                </c:pt>
                <c:pt idx="24">
                  <c:v>2014.</c:v>
                </c:pt>
                <c:pt idx="25">
                  <c:v>2015</c:v>
                </c:pt>
                <c:pt idx="26">
                  <c:v>2016.</c:v>
                </c:pt>
                <c:pt idx="27">
                  <c:v>2017.</c:v>
                </c:pt>
                <c:pt idx="28">
                  <c:v>2018.</c:v>
                </c:pt>
              </c:strCache>
            </c:strRef>
          </c:cat>
          <c:val>
            <c:numRef>
              <c:f>Sheet1!$B$2:$AD$2</c:f>
              <c:numCache>
                <c:formatCode>_-* #,##0\ _F_t_-;\-* #,##0\ _F_t_-;_-* "-"??\ _F_t_-;_-@_-</c:formatCode>
                <c:ptCount val="29"/>
                <c:pt idx="0">
                  <c:v>964997</c:v>
                </c:pt>
                <c:pt idx="1">
                  <c:v>988303</c:v>
                </c:pt>
                <c:pt idx="2">
                  <c:v>1010945</c:v>
                </c:pt>
                <c:pt idx="3">
                  <c:v>1053275</c:v>
                </c:pt>
                <c:pt idx="4">
                  <c:v>1097819</c:v>
                </c:pt>
                <c:pt idx="5">
                  <c:v>1131450</c:v>
                </c:pt>
                <c:pt idx="6">
                  <c:v>1158540</c:v>
                </c:pt>
                <c:pt idx="7">
                  <c:v>1178091</c:v>
                </c:pt>
                <c:pt idx="8">
                  <c:v>1185603</c:v>
                </c:pt>
                <c:pt idx="9">
                  <c:v>1177970</c:v>
                </c:pt>
                <c:pt idx="10">
                  <c:v>1134393</c:v>
                </c:pt>
                <c:pt idx="11">
                  <c:v>1089347</c:v>
                </c:pt>
                <c:pt idx="12">
                  <c:v>1045662</c:v>
                </c:pt>
                <c:pt idx="13">
                  <c:v>1005008</c:v>
                </c:pt>
                <c:pt idx="14">
                  <c:v>977530</c:v>
                </c:pt>
                <c:pt idx="15">
                  <c:v>951304</c:v>
                </c:pt>
                <c:pt idx="16">
                  <c:v>930233</c:v>
                </c:pt>
                <c:pt idx="17">
                  <c:v>911532</c:v>
                </c:pt>
                <c:pt idx="18">
                  <c:v>901240</c:v>
                </c:pt>
                <c:pt idx="19">
                  <c:v>898368</c:v>
                </c:pt>
                <c:pt idx="20">
                  <c:v>903532</c:v>
                </c:pt>
                <c:pt idx="21">
                  <c:v>887310</c:v>
                </c:pt>
                <c:pt idx="22">
                  <c:v>870099</c:v>
                </c:pt>
                <c:pt idx="23">
                  <c:v>855945</c:v>
                </c:pt>
                <c:pt idx="24">
                  <c:v>840197</c:v>
                </c:pt>
                <c:pt idx="25">
                  <c:v>819477</c:v>
                </c:pt>
                <c:pt idx="26">
                  <c:v>790685</c:v>
                </c:pt>
                <c:pt idx="27">
                  <c:v>760766</c:v>
                </c:pt>
                <c:pt idx="28">
                  <c:v>734281</c:v>
                </c:pt>
              </c:numCache>
            </c:numRef>
          </c:val>
          <c:smooth val="1"/>
        </c:ser>
        <c:marker val="1"/>
        <c:axId val="84977920"/>
        <c:axId val="84979712"/>
      </c:lineChart>
      <c:catAx>
        <c:axId val="84977920"/>
        <c:scaling>
          <c:orientation val="minMax"/>
        </c:scaling>
        <c:axPos val="b"/>
        <c:majorTickMark val="none"/>
        <c:tickLblPos val="nextTo"/>
        <c:spPr>
          <a:ln w="25400">
            <a:solidFill>
              <a:schemeClr val="tx1"/>
            </a:solidFill>
          </a:ln>
        </c:spPr>
        <c:txPr>
          <a:bodyPr rot="0"/>
          <a:lstStyle/>
          <a:p>
            <a:pPr>
              <a:defRPr/>
            </a:pPr>
            <a:endParaRPr lang="hu-HU"/>
          </a:p>
        </c:txPr>
        <c:crossAx val="84979712"/>
        <c:crosses val="autoZero"/>
        <c:auto val="1"/>
        <c:lblAlgn val="ctr"/>
        <c:lblOffset val="100"/>
      </c:catAx>
      <c:valAx>
        <c:axId val="84979712"/>
        <c:scaling>
          <c:orientation val="minMax"/>
        </c:scaling>
        <c:axPos val="l"/>
        <c:majorGridlines>
          <c:spPr>
            <a:ln w="3175">
              <a:solidFill>
                <a:prstClr val="black"/>
              </a:solidFill>
              <a:prstDash val="dash"/>
            </a:ln>
          </c:spPr>
        </c:majorGridlines>
        <c:numFmt formatCode="_-* #,##0\ _F_t_-;\-* #,##0\ _F_t_-;_-* &quot;-&quot;??\ _F_t_-;_-@_-" sourceLinked="1"/>
        <c:majorTickMark val="none"/>
        <c:tickLblPos val="nextTo"/>
        <c:spPr>
          <a:ln w="9525">
            <a:noFill/>
          </a:ln>
        </c:spPr>
        <c:crossAx val="8497792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Nem tudok takarékoskodni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Határozottan nem értek egyet</c:v>
                </c:pt>
                <c:pt idx="1">
                  <c:v>Inkább nem értek egyet</c:v>
                </c:pt>
                <c:pt idx="2">
                  <c:v>Bizonytalan</c:v>
                </c:pt>
                <c:pt idx="3">
                  <c:v>Inkább egyetértek</c:v>
                </c:pt>
                <c:pt idx="4">
                  <c:v>Határozottan egyetértek</c:v>
                </c:pt>
              </c:strCache>
            </c:strRef>
          </c:cat>
          <c:val>
            <c:numRef>
              <c:f>Sheet1!$B$2:$B$6</c:f>
              <c:numCache>
                <c:formatCode>_(#,##0.0_)%</c:formatCode>
                <c:ptCount val="5"/>
                <c:pt idx="0">
                  <c:v>0</c:v>
                </c:pt>
                <c:pt idx="1">
                  <c:v>0.12709417197421397</c:v>
                </c:pt>
                <c:pt idx="2">
                  <c:v>0.57786649324696859</c:v>
                </c:pt>
                <c:pt idx="3">
                  <c:v>0.295039334778817</c:v>
                </c:pt>
                <c:pt idx="4">
                  <c:v>0</c:v>
                </c:pt>
              </c:numCache>
            </c:numRef>
          </c:val>
        </c:ser>
        <c:dLbls>
          <c:showVal val="1"/>
        </c:dLbls>
        <c:overlap val="-25"/>
        <c:axId val="81611776"/>
        <c:axId val="81621760"/>
      </c:barChart>
      <c:catAx>
        <c:axId val="81611776"/>
        <c:scaling>
          <c:orientation val="minMax"/>
        </c:scaling>
        <c:axPos val="b"/>
        <c:majorTickMark val="none"/>
        <c:tickLblPos val="nextTo"/>
        <c:spPr>
          <a:ln w="25400">
            <a:solidFill>
              <a:schemeClr val="tx1"/>
            </a:solidFill>
          </a:ln>
        </c:spPr>
        <c:crossAx val="81621760"/>
        <c:crosses val="autoZero"/>
        <c:auto val="1"/>
        <c:lblAlgn val="ctr"/>
        <c:lblOffset val="100"/>
      </c:catAx>
      <c:valAx>
        <c:axId val="81621760"/>
        <c:scaling>
          <c:orientation val="minMax"/>
        </c:scaling>
        <c:delete val="1"/>
        <c:axPos val="l"/>
        <c:numFmt formatCode="_(#,##0.0_)%" sourceLinked="1"/>
        <c:tickLblPos val="none"/>
        <c:crossAx val="8161177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style val="3"/>
  <c:chart>
    <c:title>
      <c:tx>
        <c:rich>
          <a:bodyPr/>
          <a:lstStyle/>
          <a:p>
            <a:pPr>
              <a:defRPr/>
            </a:pPr>
            <a:r>
              <a:rPr lang="hu-HU" dirty="0" smtClean="0"/>
              <a:t>Pénzügyi hirdetések</a:t>
            </a:r>
            <a:endParaRPr lang="en-US" dirty="0"/>
          </a:p>
        </c:rich>
      </c:tx>
      <c:layout/>
    </c:title>
    <c:plotArea>
      <c:layout>
        <c:manualLayout>
          <c:layoutTarget val="inner"/>
          <c:xMode val="edge"/>
          <c:yMode val="edge"/>
          <c:x val="0.33328140783020427"/>
          <c:y val="0.15648648579822597"/>
          <c:w val="0.36280361206781203"/>
          <c:h val="0.8435135142017746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Advertising on prod. cat.: Financial services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layout>
                <c:manualLayout>
                  <c:x val="3.7094281298299843E-2"/>
                  <c:y val="0.18326787243741213"/>
                </c:manualLayout>
              </c:layout>
              <c:tx>
                <c:rich>
                  <a:bodyPr/>
                  <a:lstStyle/>
                  <a:p>
                    <a:r>
                      <a:rPr lang="hu-HU" noProof="0" dirty="0"/>
                      <a:t>É</a:t>
                    </a:r>
                    <a:r>
                      <a:rPr lang="en-US" dirty="0" err="1" smtClean="0"/>
                      <a:t>szreveszem</a:t>
                    </a:r>
                    <a:r>
                      <a:rPr lang="hu-HU" dirty="0" smtClean="0"/>
                      <a:t>,</a:t>
                    </a:r>
                    <a:r>
                      <a:rPr lang="hu-HU" baseline="0" dirty="0" smtClean="0"/>
                      <a:t> </a:t>
                    </a:r>
                    <a:r>
                      <a:rPr lang="en-US" dirty="0" smtClean="0"/>
                      <a:t>de </a:t>
                    </a:r>
                    <a:r>
                      <a:rPr lang="en-US" dirty="0" err="1"/>
                      <a:t>nem</a:t>
                    </a:r>
                    <a:r>
                      <a:rPr lang="en-US" dirty="0"/>
                      <a:t> </a:t>
                    </a:r>
                    <a:r>
                      <a:rPr lang="en-US" dirty="0" err="1" smtClean="0"/>
                      <a:t>érdekelnek</a:t>
                    </a:r>
                    <a:r>
                      <a:rPr lang="en-US" dirty="0" smtClean="0"/>
                      <a:t> </a:t>
                    </a:r>
                    <a:r>
                      <a:rPr lang="en-US" dirty="0"/>
                      <a:t>28,2 %</a:t>
                    </a:r>
                  </a:p>
                </c:rich>
              </c:tx>
              <c:dLblPos val="bestFit"/>
              <c:showVal val="1"/>
              <c:showCatName val="1"/>
            </c:dLbl>
            <c:dLbl>
              <c:idx val="3"/>
              <c:layout>
                <c:manualLayout>
                  <c:x val="-7.1097372488408042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hu-HU" noProof="0" dirty="0"/>
                      <a:t>Á</a:t>
                    </a:r>
                    <a:r>
                      <a:rPr lang="en-US" dirty="0" err="1"/>
                      <a:t>ltalában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nem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veszem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észre</a:t>
                    </a:r>
                    <a:r>
                      <a:rPr lang="en-US" dirty="0"/>
                      <a:t> </a:t>
                    </a:r>
                    <a:r>
                      <a:rPr lang="en-US" dirty="0" smtClean="0"/>
                      <a:t>71,8 </a:t>
                    </a:r>
                    <a:r>
                      <a:rPr lang="en-US" dirty="0"/>
                      <a:t>%</a:t>
                    </a:r>
                  </a:p>
                </c:rich>
              </c:tx>
              <c:dLblPos val="bestFit"/>
              <c:showVal val="1"/>
              <c:showCatName val="1"/>
            </c:dLbl>
            <c:txPr>
              <a:bodyPr/>
              <a:lstStyle/>
              <a:p>
                <a:pPr>
                  <a:defRPr lang="hu-HU" noProof="0"/>
                </a:pPr>
                <a:endParaRPr lang="hu-HU"/>
              </a:p>
            </c:txPr>
            <c:dLblPos val="outEnd"/>
            <c:showVal val="1"/>
            <c:showCatName val="1"/>
          </c:dLbls>
          <c:cat>
            <c:strRef>
              <c:f>Sheet1!$A$2:$A$5</c:f>
              <c:strCache>
                <c:ptCount val="4"/>
                <c:pt idx="0">
                  <c:v>Keresem az ilyen hirdetéseket</c:v>
                </c:pt>
                <c:pt idx="1">
                  <c:v>Nem keresem ezeket a hirdetéseket, de van néhány amely érdekel</c:v>
                </c:pt>
                <c:pt idx="2">
                  <c:v>Észreveszem ezeket a hirdetéseket de nem érdekelnek </c:v>
                </c:pt>
                <c:pt idx="3">
                  <c:v>Általában nem veszem észre ezeket a hirdetéseket </c:v>
                </c:pt>
              </c:strCache>
            </c:strRef>
          </c:cat>
          <c:val>
            <c:numRef>
              <c:f>Sheet1!$B$2:$B$5</c:f>
              <c:numCache>
                <c:formatCode>_(#,##0.0_)%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0.28151880665506662</c:v>
                </c:pt>
                <c:pt idx="3">
                  <c:v>0.71848119334493399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09B0103-31EC-40D8-A48A-506F06B74CA3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CA1B5999-9D7F-460B-BCFC-4845549D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09B0103-31EC-40D8-A48A-506F06B74CA3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CA1B5999-9D7F-460B-BCFC-4845549D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09B0103-31EC-40D8-A48A-506F06B74CA3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CA1B5999-9D7F-460B-BCFC-4845549D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09B0103-31EC-40D8-A48A-506F06B74CA3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CA1B5999-9D7F-460B-BCFC-4845549D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09B0103-31EC-40D8-A48A-506F06B74CA3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CA1B5999-9D7F-460B-BCFC-4845549D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09B0103-31EC-40D8-A48A-506F06B74CA3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CA1B5999-9D7F-460B-BCFC-4845549D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09B0103-31EC-40D8-A48A-506F06B74CA3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CA1B5999-9D7F-460B-BCFC-4845549D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09B0103-31EC-40D8-A48A-506F06B74CA3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CA1B5999-9D7F-460B-BCFC-4845549D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09B0103-31EC-40D8-A48A-506F06B74CA3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CA1B5999-9D7F-460B-BCFC-4845549D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09B0103-31EC-40D8-A48A-506F06B74CA3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CA1B5999-9D7F-460B-BCFC-4845549D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09B0103-31EC-40D8-A48A-506F06B74CA3}" type="datetimeFigureOut">
              <a:rPr lang="en-US" smtClean="0"/>
              <a:pPr/>
              <a:t>3/22/2012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CA1B5999-9D7F-460B-BCFC-4845549DBA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475059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4" name="Content Placeholder 2"/>
          <p:cNvSpPr>
            <a:spLocks noGrp="1"/>
          </p:cNvSpPr>
          <p:nvPr>
            <p:ph sz="half" idx="1"/>
          </p:nvPr>
        </p:nvSpPr>
        <p:spPr>
          <a:xfrm>
            <a:off x="457200" y="816769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16769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475059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Excel_97-2003_Worksheet2.xls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12" Type="http://schemas.openxmlformats.org/officeDocument/2006/relationships/image" Target="../media/image3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7.jpeg"/><Relationship Id="rId9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rowskiisobar.com/hu/work/t-mobile-design-mob/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mizuzine.hu/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rowskiisobar.com/hu/work/t-mobile-colormix-live/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Komolyan\CarbonFools.avi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102350" y="1986975"/>
            <a:ext cx="2330061" cy="584775"/>
          </a:xfr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hu-HU" sz="3200" b="1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rPr>
              <a:t>KOMOLYAN?</a:t>
            </a:r>
            <a:endParaRPr lang="en-US" sz="3200" b="1" dirty="0">
              <a:solidFill>
                <a:schemeClr val="bg1"/>
              </a:solidFill>
              <a:latin typeface="Calibri" pitchFamily="34" charset="0"/>
              <a:ea typeface="+mn-ea"/>
              <a:cs typeface="+mn-cs"/>
            </a:endParaRPr>
          </a:p>
        </p:txBody>
      </p:sp>
      <p:pic>
        <p:nvPicPr>
          <p:cNvPr id="12290" name="Picture 2" descr="http://2.bp.blogspot.com/--Zhe0w8kfjk/Tu0EGAJE_II/AAAAAAAAAEM/QKVfDd39Lns/s1600/misc-are-you-fucking-kidding-me-clean-l-500x500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6981" y="563562"/>
            <a:ext cx="4273550" cy="42735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ép 8" descr="Hutch_2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 rot="5400000">
            <a:off x="4169279" y="168780"/>
            <a:ext cx="5146556" cy="4802884"/>
          </a:xfrm>
          <a:prstGeom prst="rect">
            <a:avLst/>
          </a:prstGeom>
        </p:spPr>
      </p:pic>
      <p:pic>
        <p:nvPicPr>
          <p:cNvPr id="8" name="Kép 7" descr="Starsky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 flipH="1">
            <a:off x="0" y="-1"/>
            <a:ext cx="4572000" cy="5143501"/>
          </a:xfrm>
          <a:prstGeom prst="rect">
            <a:avLst/>
          </a:prstGeom>
        </p:spPr>
      </p:pic>
      <p:sp>
        <p:nvSpPr>
          <p:cNvPr id="5" name="Cím 4"/>
          <p:cNvSpPr>
            <a:spLocks noGrp="1"/>
          </p:cNvSpPr>
          <p:nvPr>
            <p:ph type="title"/>
          </p:nvPr>
        </p:nvSpPr>
        <p:spPr>
          <a:xfrm>
            <a:off x="1717821" y="342216"/>
            <a:ext cx="5708358" cy="584775"/>
          </a:xfr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hu-HU" sz="3200" b="1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rPr>
              <a:t>EGYSZER MINDENKI VOLT FIATAL</a:t>
            </a:r>
            <a:endParaRPr lang="en-US" sz="3200" b="1" dirty="0">
              <a:solidFill>
                <a:schemeClr val="bg1"/>
              </a:solidFill>
              <a:latin typeface="Calibri" pitchFamily="34" charset="0"/>
              <a:ea typeface="+mn-ea"/>
              <a:cs typeface="+mn-cs"/>
            </a:endParaRPr>
          </a:p>
        </p:txBody>
      </p:sp>
      <p:pic>
        <p:nvPicPr>
          <p:cNvPr id="40962" name="Picture 2" descr="http://3.bp.blogspot.com/_ldSOPea1cn4/TE9xdllLihI/AAAAAAAAACE/bR347qTPD7k/s1600/carat_logo.gif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" y="4626864"/>
            <a:ext cx="1117917" cy="516636"/>
          </a:xfrm>
          <a:prstGeom prst="rect">
            <a:avLst/>
          </a:prstGeom>
          <a:noFill/>
        </p:spPr>
      </p:pic>
      <p:pic>
        <p:nvPicPr>
          <p:cNvPr id="10" name="Kép 9" descr="kirowskiisobar_logo_feher.jp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7264807" y="4626864"/>
            <a:ext cx="1879193" cy="516636"/>
          </a:xfrm>
          <a:prstGeom prst="rect">
            <a:avLst/>
          </a:prstGeom>
        </p:spPr>
      </p:pic>
      <p:sp>
        <p:nvSpPr>
          <p:cNvPr id="11" name="Téglalap 10"/>
          <p:cNvSpPr/>
          <p:nvPr/>
        </p:nvSpPr>
        <p:spPr>
          <a:xfrm>
            <a:off x="1117918" y="4626864"/>
            <a:ext cx="3454082" cy="516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>
                <a:solidFill>
                  <a:schemeClr val="tx1"/>
                </a:solidFill>
              </a:rPr>
              <a:t>Gabor.Bacsa@carat.com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2" name="Téglalap 11"/>
          <p:cNvSpPr/>
          <p:nvPr/>
        </p:nvSpPr>
        <p:spPr>
          <a:xfrm>
            <a:off x="4571999" y="4626864"/>
            <a:ext cx="2692807" cy="516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400" dirty="0" smtClean="0">
                <a:solidFill>
                  <a:schemeClr val="tx1"/>
                </a:solidFill>
              </a:rPr>
              <a:t>zoltan.havasi@kirowskiisobar.com</a:t>
            </a:r>
            <a:endParaRPr 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7410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" y="0"/>
            <a:ext cx="30654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Royalty-free Image: Hourglass on Computer Monitor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32513" y="0"/>
            <a:ext cx="30099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10" descr="http://farm7.staticflickr.com/6118/6290783405_12510cb990_b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065463" y="0"/>
            <a:ext cx="30670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Szövegdoboz 11"/>
          <p:cNvSpPr txBox="1">
            <a:spLocks noChangeArrowheads="1"/>
          </p:cNvSpPr>
          <p:nvPr/>
        </p:nvSpPr>
        <p:spPr bwMode="auto">
          <a:xfrm>
            <a:off x="1" y="378619"/>
            <a:ext cx="2956835" cy="5847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200" b="1" dirty="0">
                <a:solidFill>
                  <a:schemeClr val="bg1"/>
                </a:solidFill>
                <a:latin typeface="Calibri" pitchFamily="34" charset="0"/>
              </a:rPr>
              <a:t>ÉLMÉNYVADÁSZ</a:t>
            </a:r>
            <a:endParaRPr lang="en-US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7415" name="Szövegdoboz 12"/>
          <p:cNvSpPr txBox="1">
            <a:spLocks noChangeArrowheads="1"/>
          </p:cNvSpPr>
          <p:nvPr/>
        </p:nvSpPr>
        <p:spPr bwMode="auto">
          <a:xfrm>
            <a:off x="3681205" y="4517231"/>
            <a:ext cx="1835567" cy="5847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3200" b="1">
                <a:solidFill>
                  <a:schemeClr val="bg1"/>
                </a:solidFill>
                <a:latin typeface="Calibri" pitchFamily="34" charset="0"/>
              </a:rPr>
              <a:t>SPONTÁN</a:t>
            </a:r>
            <a:endParaRPr lang="en-US" sz="32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7416" name="Szövegdoboz 13"/>
          <p:cNvSpPr txBox="1">
            <a:spLocks noChangeArrowheads="1"/>
          </p:cNvSpPr>
          <p:nvPr/>
        </p:nvSpPr>
        <p:spPr bwMode="auto">
          <a:xfrm>
            <a:off x="6474696" y="461963"/>
            <a:ext cx="2667717" cy="5847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hu-HU" sz="3200" b="1">
                <a:solidFill>
                  <a:schemeClr val="bg1"/>
                </a:solidFill>
                <a:latin typeface="Calibri" pitchFamily="34" charset="0"/>
              </a:rPr>
              <a:t>TÜRELMETLEN</a:t>
            </a:r>
            <a:endParaRPr lang="en-US" sz="3200" b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6088" y="519113"/>
            <a:ext cx="8229600" cy="47506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Gyakorlatilag mind neteznek </a:t>
            </a:r>
            <a:br>
              <a:rPr lang="hu-HU" dirty="0" smtClean="0"/>
            </a:br>
            <a:r>
              <a:rPr lang="hu-HU" dirty="0" smtClean="0"/>
              <a:t>és mobiloznak</a:t>
            </a:r>
            <a:endParaRPr lang="en-US" dirty="0"/>
          </a:p>
        </p:txBody>
      </p:sp>
      <p:graphicFrame>
        <p:nvGraphicFramePr>
          <p:cNvPr id="18435" name="Tartalom helye 6"/>
          <p:cNvGraphicFramePr>
            <a:graphicFrameLocks noGrp="1"/>
          </p:cNvGraphicFramePr>
          <p:nvPr>
            <p:ph sz="half" idx="1"/>
          </p:nvPr>
        </p:nvGraphicFramePr>
        <p:xfrm>
          <a:off x="865239" y="1191816"/>
          <a:ext cx="3222522" cy="3470672"/>
        </p:xfrm>
        <a:graphic>
          <a:graphicData uri="http://schemas.openxmlformats.org/presentationml/2006/ole">
            <p:oleObj spid="_x0000_s20482" r:id="rId3" imgW="4139543" imgH="4627265" progId="Excel.Sheet.8">
              <p:embed/>
            </p:oleObj>
          </a:graphicData>
        </a:graphic>
      </p:graphicFrame>
      <p:graphicFrame>
        <p:nvGraphicFramePr>
          <p:cNvPr id="18436" name="Tartalom helye 6"/>
          <p:cNvGraphicFramePr>
            <a:graphicFrameLocks noGrp="1"/>
          </p:cNvGraphicFramePr>
          <p:nvPr>
            <p:ph sz="half" idx="2"/>
          </p:nvPr>
        </p:nvGraphicFramePr>
        <p:xfrm>
          <a:off x="5056239" y="1191816"/>
          <a:ext cx="3222522" cy="3470672"/>
        </p:xfrm>
        <a:graphic>
          <a:graphicData uri="http://schemas.openxmlformats.org/presentationml/2006/ole">
            <p:oleObj spid="_x0000_s20483" r:id="rId4" imgW="4139543" imgH="4627265" progId="Excel.Sheet.8">
              <p:embed/>
            </p:oleObj>
          </a:graphicData>
        </a:graphic>
      </p:graphicFrame>
      <p:sp>
        <p:nvSpPr>
          <p:cNvPr id="5" name="TextBox 8"/>
          <p:cNvSpPr txBox="1"/>
          <p:nvPr/>
        </p:nvSpPr>
        <p:spPr>
          <a:xfrm>
            <a:off x="8395077" y="4897279"/>
            <a:ext cx="7489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 smtClean="0">
                <a:latin typeface="+mj-lt"/>
                <a:cs typeface="Geometr415 Md BT"/>
              </a:rPr>
              <a:t>Forrás: TGI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zabadkézi sokszög 58"/>
          <p:cNvSpPr>
            <a:spLocks/>
          </p:cNvSpPr>
          <p:nvPr/>
        </p:nvSpPr>
        <p:spPr bwMode="auto">
          <a:xfrm>
            <a:off x="2606675" y="1637824"/>
            <a:ext cx="6072188" cy="1722835"/>
          </a:xfrm>
          <a:custGeom>
            <a:avLst/>
            <a:gdLst>
              <a:gd name="T0" fmla="*/ 0 w 6073140"/>
              <a:gd name="T1" fmla="*/ 2287176 h 4338301"/>
              <a:gd name="T2" fmla="*/ 6073140 w 6073140"/>
              <a:gd name="T3" fmla="*/ 2298474 h 4338301"/>
              <a:gd name="T4" fmla="*/ 6073140 w 6073140"/>
              <a:gd name="T5" fmla="*/ 0 h 4338301"/>
              <a:gd name="T6" fmla="*/ 4326889 w 6073140"/>
              <a:gd name="T7" fmla="*/ 1345933 h 4338301"/>
              <a:gd name="T8" fmla="*/ 3916680 w 6073140"/>
              <a:gd name="T9" fmla="*/ 1611208 h 4338301"/>
              <a:gd name="T10" fmla="*/ 3528060 w 6073140"/>
              <a:gd name="T11" fmla="*/ 1740396 h 4338301"/>
              <a:gd name="T12" fmla="*/ 3147060 w 6073140"/>
              <a:gd name="T13" fmla="*/ 1813065 h 4338301"/>
              <a:gd name="T14" fmla="*/ 2827020 w 6073140"/>
              <a:gd name="T15" fmla="*/ 1922068 h 4338301"/>
              <a:gd name="T16" fmla="*/ 2484120 w 6073140"/>
              <a:gd name="T17" fmla="*/ 2075480 h 4338301"/>
              <a:gd name="T18" fmla="*/ 2095500 w 6073140"/>
              <a:gd name="T19" fmla="*/ 2111814 h 4338301"/>
              <a:gd name="T20" fmla="*/ 1744980 w 6073140"/>
              <a:gd name="T21" fmla="*/ 2152186 h 4338301"/>
              <a:gd name="T22" fmla="*/ 1440180 w 6073140"/>
              <a:gd name="T23" fmla="*/ 2208706 h 4338301"/>
              <a:gd name="T24" fmla="*/ 1120140 w 6073140"/>
              <a:gd name="T25" fmla="*/ 2228891 h 4338301"/>
              <a:gd name="T26" fmla="*/ 53340 w 6073140"/>
              <a:gd name="T27" fmla="*/ 2269262 h 4338301"/>
              <a:gd name="T28" fmla="*/ 0 w 6073140"/>
              <a:gd name="T29" fmla="*/ 2287176 h 4338301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6073140" h="4338301">
                <a:moveTo>
                  <a:pt x="0" y="4316978"/>
                </a:moveTo>
                <a:lnTo>
                  <a:pt x="6073140" y="4338301"/>
                </a:lnTo>
                <a:lnTo>
                  <a:pt x="6073140" y="0"/>
                </a:lnTo>
                <a:lnTo>
                  <a:pt x="4326890" y="2540408"/>
                </a:lnTo>
                <a:lnTo>
                  <a:pt x="3916680" y="3041106"/>
                </a:lnTo>
                <a:lnTo>
                  <a:pt x="3528060" y="3284946"/>
                </a:lnTo>
                <a:lnTo>
                  <a:pt x="3147060" y="3422106"/>
                </a:lnTo>
                <a:lnTo>
                  <a:pt x="2827020" y="3627846"/>
                </a:lnTo>
                <a:lnTo>
                  <a:pt x="2484120" y="3917406"/>
                </a:lnTo>
                <a:lnTo>
                  <a:pt x="2095500" y="3985986"/>
                </a:lnTo>
                <a:lnTo>
                  <a:pt x="1744980" y="4062186"/>
                </a:lnTo>
                <a:lnTo>
                  <a:pt x="1440180" y="4168866"/>
                </a:lnTo>
                <a:lnTo>
                  <a:pt x="1120140" y="4206966"/>
                </a:lnTo>
                <a:lnTo>
                  <a:pt x="53340" y="4283166"/>
                </a:lnTo>
                <a:lnTo>
                  <a:pt x="0" y="4316978"/>
                </a:lnTo>
                <a:close/>
              </a:path>
            </a:pathLst>
          </a:custGeom>
          <a:solidFill>
            <a:srgbClr val="333333">
              <a:alpha val="50195"/>
            </a:srgbClr>
          </a:solidFill>
          <a:ln w="38100" cap="rnd">
            <a:noFill/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hu-HU"/>
          </a:p>
        </p:txBody>
      </p:sp>
      <p:graphicFrame>
        <p:nvGraphicFramePr>
          <p:cNvPr id="57" name="Táblázat 56"/>
          <p:cNvGraphicFramePr>
            <a:graphicFrameLocks noGrp="1"/>
          </p:cNvGraphicFramePr>
          <p:nvPr/>
        </p:nvGraphicFramePr>
        <p:xfrm>
          <a:off x="457200" y="3360659"/>
          <a:ext cx="8229607" cy="278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  <a:gridCol w="357809"/>
              </a:tblGrid>
              <a:tr h="278130"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89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91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92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93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94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95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96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97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98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99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00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01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02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03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04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05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06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07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08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09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11</a:t>
                      </a:r>
                    </a:p>
                  </a:txBody>
                  <a:tcPr marL="9525" marR="9525" marT="7144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9507" name="Picture 2" descr="http://www.nogradarchiv.hu/data/images/holocaust/1989_plakat.jpg"/>
          <p:cNvPicPr>
            <a:picLocks noChangeAspect="1" noChangeArrowheads="1"/>
          </p:cNvPicPr>
          <p:nvPr/>
        </p:nvPicPr>
        <p:blipFill>
          <a:blip r:embed="rId2" cstate="screen">
            <a:lum contrast="10000"/>
            <a:grayscl/>
          </a:blip>
          <a:srcRect/>
          <a:stretch>
            <a:fillRect/>
          </a:stretch>
        </p:blipFill>
        <p:spPr bwMode="auto">
          <a:xfrm>
            <a:off x="570195" y="2197418"/>
            <a:ext cx="675710" cy="95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508" name="Picture 4" descr="http://cache2.asset-cache.net/xr/90286344.jpg?v=1&amp;c=IWSAsset&amp;k=3&amp;d=5047FA587DE1CADEA927696F21529C96A1317507149003701E232E2C706DDE71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70195" y="3716655"/>
            <a:ext cx="675710" cy="84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" name="Szabadkézi sokszög 61"/>
          <p:cNvSpPr/>
          <p:nvPr/>
        </p:nvSpPr>
        <p:spPr>
          <a:xfrm>
            <a:off x="871538" y="1647349"/>
            <a:ext cx="7791450" cy="1689497"/>
          </a:xfrm>
          <a:custGeom>
            <a:avLst/>
            <a:gdLst>
              <a:gd name="connsiteX0" fmla="*/ 0 w 7790688"/>
              <a:gd name="connsiteY0" fmla="*/ 1962912 h 1987296"/>
              <a:gd name="connsiteX1" fmla="*/ 0 w 7790688"/>
              <a:gd name="connsiteY1" fmla="*/ 1962912 h 1987296"/>
              <a:gd name="connsiteX2" fmla="*/ 560832 w 7790688"/>
              <a:gd name="connsiteY2" fmla="*/ 1987296 h 1987296"/>
              <a:gd name="connsiteX3" fmla="*/ 1060704 w 7790688"/>
              <a:gd name="connsiteY3" fmla="*/ 1987296 h 1987296"/>
              <a:gd name="connsiteX4" fmla="*/ 1682496 w 7790688"/>
              <a:gd name="connsiteY4" fmla="*/ 1950720 h 1987296"/>
              <a:gd name="connsiteX5" fmla="*/ 2389632 w 7790688"/>
              <a:gd name="connsiteY5" fmla="*/ 1889760 h 1987296"/>
              <a:gd name="connsiteX6" fmla="*/ 3035808 w 7790688"/>
              <a:gd name="connsiteY6" fmla="*/ 1804416 h 1987296"/>
              <a:gd name="connsiteX7" fmla="*/ 3255264 w 7790688"/>
              <a:gd name="connsiteY7" fmla="*/ 1767840 h 1987296"/>
              <a:gd name="connsiteX8" fmla="*/ 3730752 w 7790688"/>
              <a:gd name="connsiteY8" fmla="*/ 1438656 h 1987296"/>
              <a:gd name="connsiteX9" fmla="*/ 4267200 w 7790688"/>
              <a:gd name="connsiteY9" fmla="*/ 987552 h 1987296"/>
              <a:gd name="connsiteX10" fmla="*/ 4413504 w 7790688"/>
              <a:gd name="connsiteY10" fmla="*/ 865632 h 1987296"/>
              <a:gd name="connsiteX11" fmla="*/ 5023104 w 7790688"/>
              <a:gd name="connsiteY11" fmla="*/ 597408 h 1987296"/>
              <a:gd name="connsiteX12" fmla="*/ 5815584 w 7790688"/>
              <a:gd name="connsiteY12" fmla="*/ 353568 h 1987296"/>
              <a:gd name="connsiteX13" fmla="*/ 6449568 w 7790688"/>
              <a:gd name="connsiteY13" fmla="*/ 97536 h 1987296"/>
              <a:gd name="connsiteX14" fmla="*/ 7132320 w 7790688"/>
              <a:gd name="connsiteY14" fmla="*/ 24384 h 1987296"/>
              <a:gd name="connsiteX15" fmla="*/ 7790688 w 7790688"/>
              <a:gd name="connsiteY15" fmla="*/ 0 h 1987296"/>
              <a:gd name="connsiteX0" fmla="*/ 0 w 7790688"/>
              <a:gd name="connsiteY0" fmla="*/ 1962912 h 1987296"/>
              <a:gd name="connsiteX1" fmla="*/ 0 w 7790688"/>
              <a:gd name="connsiteY1" fmla="*/ 1987296 h 1987296"/>
              <a:gd name="connsiteX2" fmla="*/ 560832 w 7790688"/>
              <a:gd name="connsiteY2" fmla="*/ 1987296 h 1987296"/>
              <a:gd name="connsiteX3" fmla="*/ 1060704 w 7790688"/>
              <a:gd name="connsiteY3" fmla="*/ 1987296 h 1987296"/>
              <a:gd name="connsiteX4" fmla="*/ 1682496 w 7790688"/>
              <a:gd name="connsiteY4" fmla="*/ 1950720 h 1987296"/>
              <a:gd name="connsiteX5" fmla="*/ 2389632 w 7790688"/>
              <a:gd name="connsiteY5" fmla="*/ 1889760 h 1987296"/>
              <a:gd name="connsiteX6" fmla="*/ 3035808 w 7790688"/>
              <a:gd name="connsiteY6" fmla="*/ 1804416 h 1987296"/>
              <a:gd name="connsiteX7" fmla="*/ 3255264 w 7790688"/>
              <a:gd name="connsiteY7" fmla="*/ 1767840 h 1987296"/>
              <a:gd name="connsiteX8" fmla="*/ 3730752 w 7790688"/>
              <a:gd name="connsiteY8" fmla="*/ 1438656 h 1987296"/>
              <a:gd name="connsiteX9" fmla="*/ 4267200 w 7790688"/>
              <a:gd name="connsiteY9" fmla="*/ 987552 h 1987296"/>
              <a:gd name="connsiteX10" fmla="*/ 4413504 w 7790688"/>
              <a:gd name="connsiteY10" fmla="*/ 865632 h 1987296"/>
              <a:gd name="connsiteX11" fmla="*/ 5023104 w 7790688"/>
              <a:gd name="connsiteY11" fmla="*/ 597408 h 1987296"/>
              <a:gd name="connsiteX12" fmla="*/ 5815584 w 7790688"/>
              <a:gd name="connsiteY12" fmla="*/ 353568 h 1987296"/>
              <a:gd name="connsiteX13" fmla="*/ 6449568 w 7790688"/>
              <a:gd name="connsiteY13" fmla="*/ 97536 h 1987296"/>
              <a:gd name="connsiteX14" fmla="*/ 7132320 w 7790688"/>
              <a:gd name="connsiteY14" fmla="*/ 24384 h 1987296"/>
              <a:gd name="connsiteX15" fmla="*/ 7790688 w 7790688"/>
              <a:gd name="connsiteY15" fmla="*/ 0 h 1987296"/>
              <a:gd name="connsiteX0" fmla="*/ 0 w 7790688"/>
              <a:gd name="connsiteY0" fmla="*/ 1962912 h 1987296"/>
              <a:gd name="connsiteX1" fmla="*/ 0 w 7790688"/>
              <a:gd name="connsiteY1" fmla="*/ 1987296 h 1987296"/>
              <a:gd name="connsiteX2" fmla="*/ 560832 w 7790688"/>
              <a:gd name="connsiteY2" fmla="*/ 1987296 h 1987296"/>
              <a:gd name="connsiteX3" fmla="*/ 1060704 w 7790688"/>
              <a:gd name="connsiteY3" fmla="*/ 1987296 h 1987296"/>
              <a:gd name="connsiteX4" fmla="*/ 1682496 w 7790688"/>
              <a:gd name="connsiteY4" fmla="*/ 1950720 h 1987296"/>
              <a:gd name="connsiteX5" fmla="*/ 2389632 w 7790688"/>
              <a:gd name="connsiteY5" fmla="*/ 1889760 h 1987296"/>
              <a:gd name="connsiteX6" fmla="*/ 3035808 w 7790688"/>
              <a:gd name="connsiteY6" fmla="*/ 1804416 h 1987296"/>
              <a:gd name="connsiteX7" fmla="*/ 3255264 w 7790688"/>
              <a:gd name="connsiteY7" fmla="*/ 1767840 h 1987296"/>
              <a:gd name="connsiteX8" fmla="*/ 3730752 w 7790688"/>
              <a:gd name="connsiteY8" fmla="*/ 1438656 h 1987296"/>
              <a:gd name="connsiteX9" fmla="*/ 4267200 w 7790688"/>
              <a:gd name="connsiteY9" fmla="*/ 987552 h 1987296"/>
              <a:gd name="connsiteX10" fmla="*/ 4413504 w 7790688"/>
              <a:gd name="connsiteY10" fmla="*/ 865632 h 1987296"/>
              <a:gd name="connsiteX11" fmla="*/ 5023104 w 7790688"/>
              <a:gd name="connsiteY11" fmla="*/ 597408 h 1987296"/>
              <a:gd name="connsiteX12" fmla="*/ 5815584 w 7790688"/>
              <a:gd name="connsiteY12" fmla="*/ 353568 h 1987296"/>
              <a:gd name="connsiteX13" fmla="*/ 6449568 w 7790688"/>
              <a:gd name="connsiteY13" fmla="*/ 97536 h 1987296"/>
              <a:gd name="connsiteX14" fmla="*/ 7132320 w 7790688"/>
              <a:gd name="connsiteY14" fmla="*/ 24384 h 1987296"/>
              <a:gd name="connsiteX15" fmla="*/ 7790688 w 7790688"/>
              <a:gd name="connsiteY15" fmla="*/ 0 h 1987296"/>
              <a:gd name="connsiteX0" fmla="*/ 0 w 7790688"/>
              <a:gd name="connsiteY0" fmla="*/ 1987296 h 1987296"/>
              <a:gd name="connsiteX1" fmla="*/ 560832 w 7790688"/>
              <a:gd name="connsiteY1" fmla="*/ 1987296 h 1987296"/>
              <a:gd name="connsiteX2" fmla="*/ 1060704 w 7790688"/>
              <a:gd name="connsiteY2" fmla="*/ 1987296 h 1987296"/>
              <a:gd name="connsiteX3" fmla="*/ 1682496 w 7790688"/>
              <a:gd name="connsiteY3" fmla="*/ 1950720 h 1987296"/>
              <a:gd name="connsiteX4" fmla="*/ 2389632 w 7790688"/>
              <a:gd name="connsiteY4" fmla="*/ 1889760 h 1987296"/>
              <a:gd name="connsiteX5" fmla="*/ 3035808 w 7790688"/>
              <a:gd name="connsiteY5" fmla="*/ 1804416 h 1987296"/>
              <a:gd name="connsiteX6" fmla="*/ 3255264 w 7790688"/>
              <a:gd name="connsiteY6" fmla="*/ 1767840 h 1987296"/>
              <a:gd name="connsiteX7" fmla="*/ 3730752 w 7790688"/>
              <a:gd name="connsiteY7" fmla="*/ 1438656 h 1987296"/>
              <a:gd name="connsiteX8" fmla="*/ 4267200 w 7790688"/>
              <a:gd name="connsiteY8" fmla="*/ 987552 h 1987296"/>
              <a:gd name="connsiteX9" fmla="*/ 4413504 w 7790688"/>
              <a:gd name="connsiteY9" fmla="*/ 865632 h 1987296"/>
              <a:gd name="connsiteX10" fmla="*/ 5023104 w 7790688"/>
              <a:gd name="connsiteY10" fmla="*/ 597408 h 1987296"/>
              <a:gd name="connsiteX11" fmla="*/ 5815584 w 7790688"/>
              <a:gd name="connsiteY11" fmla="*/ 353568 h 1987296"/>
              <a:gd name="connsiteX12" fmla="*/ 6449568 w 7790688"/>
              <a:gd name="connsiteY12" fmla="*/ 97536 h 1987296"/>
              <a:gd name="connsiteX13" fmla="*/ 7132320 w 7790688"/>
              <a:gd name="connsiteY13" fmla="*/ 24384 h 1987296"/>
              <a:gd name="connsiteX14" fmla="*/ 7790688 w 7790688"/>
              <a:gd name="connsiteY14" fmla="*/ 0 h 19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790688" h="1987296">
                <a:moveTo>
                  <a:pt x="0" y="1987296"/>
                </a:moveTo>
                <a:lnTo>
                  <a:pt x="560832" y="1987296"/>
                </a:lnTo>
                <a:lnTo>
                  <a:pt x="1060704" y="1987296"/>
                </a:lnTo>
                <a:lnTo>
                  <a:pt x="1682496" y="1950720"/>
                </a:lnTo>
                <a:lnTo>
                  <a:pt x="2389632" y="1889760"/>
                </a:lnTo>
                <a:lnTo>
                  <a:pt x="3035808" y="1804416"/>
                </a:lnTo>
                <a:lnTo>
                  <a:pt x="3255264" y="1767840"/>
                </a:lnTo>
                <a:lnTo>
                  <a:pt x="3730752" y="1438656"/>
                </a:lnTo>
                <a:lnTo>
                  <a:pt x="4267200" y="987552"/>
                </a:lnTo>
                <a:lnTo>
                  <a:pt x="4413504" y="865632"/>
                </a:lnTo>
                <a:lnTo>
                  <a:pt x="5023104" y="597408"/>
                </a:lnTo>
                <a:lnTo>
                  <a:pt x="5815584" y="353568"/>
                </a:lnTo>
                <a:lnTo>
                  <a:pt x="6449568" y="97536"/>
                </a:lnTo>
                <a:lnTo>
                  <a:pt x="7132320" y="24384"/>
                </a:lnTo>
                <a:lnTo>
                  <a:pt x="7790688" y="0"/>
                </a:lnTo>
              </a:path>
            </a:pathLst>
          </a:custGeom>
          <a:noFill/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anchor="ctr"/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u-HU" dirty="0"/>
          </a:p>
        </p:txBody>
      </p:sp>
      <p:cxnSp>
        <p:nvCxnSpPr>
          <p:cNvPr id="5" name="Egyenes összekötő nyíllal 4"/>
          <p:cNvCxnSpPr/>
          <p:nvPr/>
        </p:nvCxnSpPr>
        <p:spPr>
          <a:xfrm>
            <a:off x="457200" y="3352324"/>
            <a:ext cx="8229600" cy="0"/>
          </a:xfrm>
          <a:prstGeom prst="straightConnector1">
            <a:avLst/>
          </a:prstGeom>
          <a:ln w="38100" cap="sq">
            <a:solidFill>
              <a:schemeClr val="tx1"/>
            </a:solidFill>
            <a:miter lim="800000"/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gyenes összekötő 63"/>
          <p:cNvCxnSpPr/>
          <p:nvPr/>
        </p:nvCxnSpPr>
        <p:spPr>
          <a:xfrm>
            <a:off x="6181725" y="2091453"/>
            <a:ext cx="0" cy="124539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12" name="Szövegdoboz 65"/>
          <p:cNvSpPr txBox="1">
            <a:spLocks noChangeArrowheads="1"/>
          </p:cNvSpPr>
          <p:nvPr/>
        </p:nvSpPr>
        <p:spPr bwMode="auto">
          <a:xfrm>
            <a:off x="6181726" y="2795112"/>
            <a:ext cx="2428422" cy="338554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1600">
                <a:solidFill>
                  <a:schemeClr val="bg1"/>
                </a:solidFill>
                <a:latin typeface="Calibri" pitchFamily="34" charset="0"/>
              </a:rPr>
              <a:t>1 000 000 készülék a neten</a:t>
            </a:r>
            <a:endParaRPr lang="en-US" sz="16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9513" name="Szövegdoboz 66"/>
          <p:cNvSpPr txBox="1">
            <a:spLocks noChangeArrowheads="1"/>
          </p:cNvSpPr>
          <p:nvPr/>
        </p:nvSpPr>
        <p:spPr bwMode="auto">
          <a:xfrm>
            <a:off x="6181726" y="1950959"/>
            <a:ext cx="2106154" cy="338554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1600">
                <a:solidFill>
                  <a:schemeClr val="bg1"/>
                </a:solidFill>
                <a:latin typeface="Calibri" pitchFamily="34" charset="0"/>
              </a:rPr>
              <a:t>100% mobil penetráció</a:t>
            </a:r>
            <a:endParaRPr lang="en-US" sz="16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9514" name="Picture 8" descr="http://olvasonaplo.sulihalo.hu/_kepek/tartalom/molnar-ferenc-pal-utcai-fiuk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153721" y="3716655"/>
            <a:ext cx="536524" cy="84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515" name="Picture 10" descr="High-Res Stock Photography: Teenage couple embracing portrait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6226610" y="3716655"/>
            <a:ext cx="562696" cy="84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516" name="Picture 12" descr="http://www.pycomall.com/images/P/msn.jpg"/>
          <p:cNvPicPr>
            <a:picLocks noChangeAspect="1" noChangeArrowheads="1"/>
          </p:cNvPicPr>
          <p:nvPr/>
        </p:nvPicPr>
        <p:blipFill>
          <a:blip r:embed="rId6" cstate="screen">
            <a:lum contrast="10000"/>
            <a:grayscl/>
          </a:blip>
          <a:srcRect/>
          <a:stretch>
            <a:fillRect/>
          </a:stretch>
        </p:blipFill>
        <p:spPr bwMode="auto">
          <a:xfrm>
            <a:off x="2487724" y="2630805"/>
            <a:ext cx="74114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517" name="Picture 14" descr="http://www.logostage.com/logos/Google.png"/>
          <p:cNvPicPr>
            <a:picLocks noChangeAspect="1" noChangeArrowheads="1"/>
          </p:cNvPicPr>
          <p:nvPr/>
        </p:nvPicPr>
        <p:blipFill>
          <a:blip r:embed="rId7" cstate="screen">
            <a:lum contrast="10000"/>
            <a:grayscl/>
          </a:blip>
          <a:srcRect/>
          <a:stretch>
            <a:fillRect/>
          </a:stretch>
        </p:blipFill>
        <p:spPr bwMode="auto">
          <a:xfrm>
            <a:off x="3667177" y="2573656"/>
            <a:ext cx="598384" cy="25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518" name="Picture 16" descr="http://2.bp.blogspot.com/_J6AvHqAu5cU/Sm1uYLo21rI/AAAAAAAAAA0/qee9C6N8_gQ/s320/logo6.png"/>
          <p:cNvPicPr>
            <a:picLocks noChangeAspect="1" noChangeArrowheads="1"/>
          </p:cNvPicPr>
          <p:nvPr/>
        </p:nvPicPr>
        <p:blipFill>
          <a:blip r:embed="rId8" cstate="screen">
            <a:lum contrast="10000"/>
            <a:grayscl/>
          </a:blip>
          <a:srcRect/>
          <a:stretch>
            <a:fillRect/>
          </a:stretch>
        </p:blipFill>
        <p:spPr bwMode="auto">
          <a:xfrm>
            <a:off x="4433888" y="1950959"/>
            <a:ext cx="474662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519" name="Picture 18" descr="http://www.deviantart.com/download/112100561/Youtube_logo_by_mrSimon.jpg"/>
          <p:cNvPicPr>
            <a:picLocks noChangeAspect="1" noChangeArrowheads="1"/>
          </p:cNvPicPr>
          <p:nvPr/>
        </p:nvPicPr>
        <p:blipFill>
          <a:blip r:embed="rId9" cstate="screen">
            <a:lum contrast="10000"/>
            <a:grayscl/>
          </a:blip>
          <a:srcRect/>
          <a:stretch>
            <a:fillRect/>
          </a:stretch>
        </p:blipFill>
        <p:spPr bwMode="auto">
          <a:xfrm>
            <a:off x="6212486" y="1544955"/>
            <a:ext cx="478232" cy="339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520" name="Picture 20" descr="Royalty-free Image: Girl holding drawing indoors portrait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2081847" y="3716655"/>
            <a:ext cx="563884" cy="84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521" name="Picture 22" descr="Royalty-free Image: Portrait of Female Student with Books"/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7570449" y="3716655"/>
            <a:ext cx="615040" cy="84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522" name="Picture 24" descr="File:Facebook.svg"/>
          <p:cNvPicPr>
            <a:picLocks noChangeAspect="1" noChangeArrowheads="1"/>
          </p:cNvPicPr>
          <p:nvPr/>
        </p:nvPicPr>
        <p:blipFill>
          <a:blip r:embed="rId12" cstate="screen">
            <a:lum contrast="10000"/>
            <a:grayscl/>
          </a:blip>
          <a:srcRect/>
          <a:stretch>
            <a:fillRect/>
          </a:stretch>
        </p:blipFill>
        <p:spPr bwMode="auto">
          <a:xfrm>
            <a:off x="6567950" y="2381965"/>
            <a:ext cx="629316" cy="236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Cím 3"/>
          <p:cNvSpPr txBox="1">
            <a:spLocks/>
          </p:cNvSpPr>
          <p:nvPr/>
        </p:nvSpPr>
        <p:spPr>
          <a:xfrm>
            <a:off x="446088" y="519113"/>
            <a:ext cx="8229600" cy="475060"/>
          </a:xfrm>
          <a:prstGeom prst="rect">
            <a:avLst/>
          </a:prstGeom>
        </p:spPr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 egészen</a:t>
            </a:r>
            <a:r>
              <a:rPr kumimoji="0" lang="hu-HU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más világba születtek és nőttek bele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Tartalom helye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03079342"/>
              </p:ext>
            </p:extLst>
          </p:nvPr>
        </p:nvGraphicFramePr>
        <p:xfrm>
          <a:off x="3700415" y="186929"/>
          <a:ext cx="3895922" cy="3368278"/>
        </p:xfrm>
        <a:graphic>
          <a:graphicData uri="http://schemas.openxmlformats.org/presentationml/2006/ole">
            <p:oleObj spid="_x0000_s21506" name="Chart" r:id="rId3" imgW="4735800" imgH="4479840" progId="Excel.Sheet.8">
              <p:embed/>
            </p:oleObj>
          </a:graphicData>
        </a:graphic>
      </p:graphicFrame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" y="0"/>
            <a:ext cx="30654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Szövegdoboz 11"/>
          <p:cNvSpPr txBox="1">
            <a:spLocks noChangeArrowheads="1"/>
          </p:cNvSpPr>
          <p:nvPr/>
        </p:nvSpPr>
        <p:spPr bwMode="auto">
          <a:xfrm>
            <a:off x="1" y="223838"/>
            <a:ext cx="2956835" cy="5847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200" b="1" dirty="0">
                <a:solidFill>
                  <a:schemeClr val="bg1"/>
                </a:solidFill>
                <a:latin typeface="Calibri" pitchFamily="34" charset="0"/>
              </a:rPr>
              <a:t>ÉLMÉNYVADÁSZ</a:t>
            </a:r>
            <a:endParaRPr lang="en-US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0485" name="Ellipszis feliratnak 9"/>
          <p:cNvSpPr>
            <a:spLocks noChangeArrowheads="1"/>
          </p:cNvSpPr>
          <p:nvPr/>
        </p:nvSpPr>
        <p:spPr bwMode="auto">
          <a:xfrm>
            <a:off x="4087813" y="3518298"/>
            <a:ext cx="4902200" cy="1439465"/>
          </a:xfrm>
          <a:prstGeom prst="wedgeEllipseCallout">
            <a:avLst>
              <a:gd name="adj1" fmla="val 49296"/>
              <a:gd name="adj2" fmla="val 49829"/>
            </a:avLst>
          </a:prstGeom>
          <a:solidFill>
            <a:srgbClr val="777777"/>
          </a:solidFill>
          <a:ln w="38100" cap="rnd">
            <a:noFill/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hu-HU" i="1">
                <a:solidFill>
                  <a:schemeClr val="bg1"/>
                </a:solidFill>
                <a:latin typeface="Calibri" pitchFamily="34" charset="0"/>
              </a:rPr>
              <a:t>Le kell őket nyűgözni.</a:t>
            </a:r>
            <a:br>
              <a:rPr lang="hu-HU" i="1">
                <a:solidFill>
                  <a:schemeClr val="bg1"/>
                </a:solidFill>
                <a:latin typeface="Calibri" pitchFamily="34" charset="0"/>
              </a:rPr>
            </a:br>
            <a:r>
              <a:rPr lang="hu-HU" i="1">
                <a:solidFill>
                  <a:schemeClr val="bg1"/>
                </a:solidFill>
                <a:latin typeface="Calibri" pitchFamily="34" charset="0"/>
              </a:rPr>
              <a:t>Azt várják, hogy kápráztassák el őket, </a:t>
            </a:r>
            <a:br>
              <a:rPr lang="hu-HU" i="1">
                <a:solidFill>
                  <a:schemeClr val="bg1"/>
                </a:solidFill>
                <a:latin typeface="Calibri" pitchFamily="34" charset="0"/>
              </a:rPr>
            </a:br>
            <a:r>
              <a:rPr lang="hu-HU" i="1">
                <a:solidFill>
                  <a:schemeClr val="bg1"/>
                </a:solidFill>
                <a:latin typeface="Calibri" pitchFamily="34" charset="0"/>
              </a:rPr>
              <a:t>kapjanak egy show-műsort. Pusztán </a:t>
            </a:r>
            <a:br>
              <a:rPr lang="hu-HU" i="1">
                <a:solidFill>
                  <a:schemeClr val="bg1"/>
                </a:solidFill>
                <a:latin typeface="Calibri" pitchFamily="34" charset="0"/>
              </a:rPr>
            </a:br>
            <a:r>
              <a:rPr lang="hu-HU" i="1">
                <a:solidFill>
                  <a:schemeClr val="bg1"/>
                </a:solidFill>
                <a:latin typeface="Calibri" pitchFamily="34" charset="0"/>
              </a:rPr>
              <a:t>a tudás átadása nem elég</a:t>
            </a:r>
            <a:endParaRPr lang="en-US" i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Szövegdoboz 11"/>
          <p:cNvSpPr txBox="1">
            <a:spLocks noChangeArrowheads="1"/>
          </p:cNvSpPr>
          <p:nvPr/>
        </p:nvSpPr>
        <p:spPr bwMode="auto">
          <a:xfrm>
            <a:off x="7596336" y="249492"/>
            <a:ext cx="1284519" cy="584775"/>
          </a:xfrm>
          <a:prstGeom prst="rect">
            <a:avLst/>
          </a:prstGeom>
          <a:solidFill>
            <a:srgbClr val="FF00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200" b="1" dirty="0" smtClean="0">
                <a:solidFill>
                  <a:schemeClr val="bg1"/>
                </a:solidFill>
                <a:latin typeface="Calibri" pitchFamily="34" charset="0"/>
              </a:rPr>
              <a:t>FOMO</a:t>
            </a:r>
            <a:endParaRPr lang="en-US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395077" y="4897279"/>
            <a:ext cx="7489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 smtClean="0">
                <a:latin typeface="+mj-lt"/>
                <a:cs typeface="Geometr415 Md BT"/>
              </a:rPr>
              <a:t>Forrás: TGI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Tartalom helye 9"/>
          <p:cNvGraphicFramePr>
            <a:graphicFrameLocks noGrp="1"/>
          </p:cNvGraphicFramePr>
          <p:nvPr>
            <p:ph idx="1"/>
          </p:nvPr>
        </p:nvGraphicFramePr>
        <p:xfrm>
          <a:off x="4184018" y="122635"/>
          <a:ext cx="3496942" cy="2974181"/>
        </p:xfrm>
        <a:graphic>
          <a:graphicData uri="http://schemas.openxmlformats.org/presentationml/2006/ole">
            <p:oleObj spid="_x0000_s22530" r:id="rId3" imgW="4163929" imgH="3962743" progId="Excel.Sheet.8">
              <p:embed/>
            </p:oleObj>
          </a:graphicData>
        </a:graphic>
      </p:graphicFrame>
      <p:pic>
        <p:nvPicPr>
          <p:cNvPr id="21507" name="Picture 10" descr="http://farm7.staticflickr.com/6118/6290783405_12510cb990_b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-1587" y="1191"/>
            <a:ext cx="3067051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Szövegdoboz 12"/>
          <p:cNvSpPr txBox="1">
            <a:spLocks noChangeArrowheads="1"/>
          </p:cNvSpPr>
          <p:nvPr/>
        </p:nvSpPr>
        <p:spPr bwMode="auto">
          <a:xfrm>
            <a:off x="614155" y="4518422"/>
            <a:ext cx="1835567" cy="5847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hu-HU" sz="3200" b="1">
                <a:solidFill>
                  <a:schemeClr val="bg1"/>
                </a:solidFill>
                <a:latin typeface="Calibri" pitchFamily="34" charset="0"/>
              </a:rPr>
              <a:t>SPONTÁN</a:t>
            </a:r>
            <a:endParaRPr lang="en-US" sz="32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1509" name="Ellipszis feliratnak 10"/>
          <p:cNvSpPr>
            <a:spLocks noChangeArrowheads="1"/>
          </p:cNvSpPr>
          <p:nvPr/>
        </p:nvSpPr>
        <p:spPr bwMode="auto">
          <a:xfrm>
            <a:off x="3419475" y="3219451"/>
            <a:ext cx="5391150" cy="1707356"/>
          </a:xfrm>
          <a:prstGeom prst="wedgeEllipseCallout">
            <a:avLst>
              <a:gd name="adj1" fmla="val 49296"/>
              <a:gd name="adj2" fmla="val 49829"/>
            </a:avLst>
          </a:prstGeom>
          <a:solidFill>
            <a:srgbClr val="333333"/>
          </a:solidFill>
          <a:ln w="38100" cap="rnd">
            <a:noFill/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hu-HU" i="1">
                <a:solidFill>
                  <a:schemeClr val="bg1"/>
                </a:solidFill>
                <a:latin typeface="Calibri" pitchFamily="34" charset="0"/>
              </a:rPr>
              <a:t>„Nagyon nehéz összehozni olyan egy bulit, </a:t>
            </a:r>
            <a:br>
              <a:rPr lang="hu-HU" i="1">
                <a:solidFill>
                  <a:schemeClr val="bg1"/>
                </a:solidFill>
                <a:latin typeface="Calibri" pitchFamily="34" charset="0"/>
              </a:rPr>
            </a:br>
            <a:r>
              <a:rPr lang="hu-HU" i="1">
                <a:solidFill>
                  <a:schemeClr val="bg1"/>
                </a:solidFill>
                <a:latin typeface="Calibri" pitchFamily="34" charset="0"/>
              </a:rPr>
              <a:t>ahol legalább 25-30 fő ott van. Mert ha valaki feldobja,</a:t>
            </a:r>
            <a:br>
              <a:rPr lang="hu-HU" i="1">
                <a:solidFill>
                  <a:schemeClr val="bg1"/>
                </a:solidFill>
                <a:latin typeface="Calibri" pitchFamily="34" charset="0"/>
              </a:rPr>
            </a:br>
            <a:r>
              <a:rPr lang="hu-HU" i="1">
                <a:solidFill>
                  <a:schemeClr val="bg1"/>
                </a:solidFill>
                <a:latin typeface="Calibri" pitchFamily="34" charset="0"/>
              </a:rPr>
              <a:t> akkor mindenki fellángol, de valójában nem mennek el, </a:t>
            </a:r>
            <a:br>
              <a:rPr lang="hu-HU" i="1">
                <a:solidFill>
                  <a:schemeClr val="bg1"/>
                </a:solidFill>
                <a:latin typeface="Calibri" pitchFamily="34" charset="0"/>
              </a:rPr>
            </a:br>
            <a:r>
              <a:rPr lang="hu-HU" i="1">
                <a:solidFill>
                  <a:schemeClr val="bg1"/>
                </a:solidFill>
                <a:latin typeface="Calibri" pitchFamily="34" charset="0"/>
              </a:rPr>
              <a:t>sok a „majd jövő héten”-karakter”</a:t>
            </a:r>
            <a:endParaRPr lang="en-US" i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8395077" y="4897279"/>
            <a:ext cx="7489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 smtClean="0">
                <a:latin typeface="+mj-lt"/>
                <a:cs typeface="Geometr415 Md BT"/>
              </a:rPr>
              <a:t>Forrás: TGI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6" descr="http://4.bp.blogspot.com/_agXXsJHptFU/TRLNxPSnbFI/AAAAAAAABBo/Ii-rfi0hpJY/s1600/facebook-share-button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6059" y="681038"/>
            <a:ext cx="1867548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22" descr="http://www.westhamptonchamber.com/gallery/join_now_button_Colors.gif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12101" y="2049066"/>
            <a:ext cx="1095114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5675313" cy="475059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>Most, vagy soha</a:t>
            </a:r>
            <a:endParaRPr lang="en-US" dirty="0"/>
          </a:p>
        </p:txBody>
      </p:sp>
      <p:pic>
        <p:nvPicPr>
          <p:cNvPr id="22533" name="Picture 4" descr="Royalty-free Image: Hourglass on Computer Monitor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32513" y="0"/>
            <a:ext cx="30099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Szövegdoboz 13"/>
          <p:cNvSpPr txBox="1">
            <a:spLocks noChangeArrowheads="1"/>
          </p:cNvSpPr>
          <p:nvPr/>
        </p:nvSpPr>
        <p:spPr bwMode="auto">
          <a:xfrm>
            <a:off x="6474696" y="461963"/>
            <a:ext cx="2667717" cy="5847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hu-HU" sz="3200" b="1" dirty="0">
                <a:solidFill>
                  <a:schemeClr val="bg1"/>
                </a:solidFill>
                <a:latin typeface="Calibri" pitchFamily="34" charset="0"/>
              </a:rPr>
              <a:t>TÜRELMETLEN</a:t>
            </a:r>
            <a:endParaRPr lang="en-US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2535" name="AutoShape 2" descr="data:image/jpeg;base64,/9j/4AAQSkZJRgABAQAAAQABAAD/2wCEAAkGBg8QDxQPDxIQDw8PDxAPEA8UEBQQDw8PFBAVFBQQFBQXHCYeFxkjGRQUHy8gJCcpLCwsFR4xNTArNSYrLCkBCQoKDgwOGg8PGikkHiUsLCkpLCwsLCwpLCwpKSwpLCwsLC0pLCwpLCksKS8sKiwsLCksLCksLCwpKSkpLCwpLP/AABEIAOMA3gMBIgACEQEDEQH/xAAcAAAABwEBAAAAAAAAAAAAAAAAAgMEBQYHAQj/xABTEAACAQMBAwcGCAkJBQkBAAABAgMABBEFEiExBgcTFEFRYSJSgZGS0hcjMlNUcZPRM0JicnSCobGzCBY0NUOissHCJTZztOEVJmN1g4SjpPEk/8QAGgEAAwEBAQEAAAAAAAAAAAAAAgMEAAEFBv/EACkRAAMAAgICAgECBwEAAAAAAAABAgMRBBITITFBUWHwFCMyM0JxwTT/2gAMAwEAAhEDEQA/ANsrldqI5UcqLbTrc3N0xVAdlVA2nkkIJCKO84PgO2hS2dJC7vI4kaWV0jjQZZ3YKijvJO4Vk/Kr+UDBETHp0XWGGQZ5MpD+qvym9OKy7lxzg3eqy5mbYt1YmG2U/FxjgCfPbH4x7zjA3VV6qjCv8jmy26zzq6xdE7d1JEp/s4fiFAznHkbz6SarM+oTSMWklkdjxZpGZj6SaQoKpPDf9W+nJJfBwP07+c3tGh07+c3tGnNvo1zJ+Dgnf82J2/cKfR8jdRbhZ3Xpgdf3gUSRzaInpn85vaNdEz+c3tGp+Pm91U8LOf2QP3ml15ttV+iSelox/qo1KB7IrQlfzm9o0bpX85vaNWn4MtV+jN9pH71KDmv1X6P/APNF71HpA9yp9I/nP7RrvSP5z+0fvq2fBfqv0cfbRe9Xfgv1X6OPtoverukc7lS2385vaP31wyP5z+0fvq3fBfqv0cfbRe9XPgu1X6OPtoverak3cqJlfzm9o0Uyv5ze0ath5s9V+jN9pH71Jtzbar9Fk9DRn/VXNILuVbpn85vaNc6d/Ob2jVjk5vdUHGzn9AU/uNNZeReorxs7r0Qu37gaByguyIXp385vaNDrD+c3tGnlxoV0ny7e4T86GRf3imLoRxBH1jFA1o7sc2mrXER2oppojwykrofWDVs0Pnj1i1IHWOsoMDo516XcPy9zj11SaFC5T+Tp6K5I8+tjdYjvB1GY7tonatmP5/FP1t3jWmK4IBBBBAII3gg8CK8U1fObrnWuNMcRS7dxYnjDnyod/wAuInhx3rwPgd9IvD9yd2em67TPSdWhuoEuLd1lhlXaRx294I7CDuIO8EU7qU6IX17HBE80rBIokaSRzwVFGSTXlXl/y3m1W7aZiywISttDndHH3keecZJ9HACtQ/lA8rTHDHpsTYafE1xg7+iU/FofBmBP6g76wmqsMaXZnGOtM0qa5lEMCGSRuwcAO1mJ3AeJrSNE5n4wA17MWbtih8lR4GRhk+gD66k+QelJa2aHA6adVllb8beMqn1AEbu8mrJ1qrlj/JHeb3pDax5E6XD8i1hYj8aQGYn2yR+ypuBYoxiNI0x5qKv7hUb1qh1qi8YruyZN4e8n01zrVQ/WqHWq70N3JjrVDrVQ/WqHWq3jN3JjrVDrVQ/WqHWq54zdyY61Q61UP1qh1qt4zdyY61Q61UP1qh1qt4zdyY61Q61UP1qh1qt4zdyY61Q61UP1qh1qt4zdyZF4e80lMyPudUfPnKG/eKi+tUOtV3xm7iV9yQ0yb5dpBk/jInRN9eUxVW1fmgtXy1rLJA3Yj/Gx/Vncw/bVu61Q61XPGdWVowrX+TNzZPsXCYBzsSKdqOTHmt/kcHwqLrfdVtYrmFoJhlHGPFT2OPEHfWE31o0MrxN8qN2Q+JU4zSrjqVY8ncvXNFzhtp1yLedj1G4fDjshlOAJh3DcA3hv7K9LCvFFel+ZXlW17pojlOZrIrAx3ZaLZzEx9AK5/IqPNH+SHIwvnE18X2qXFwjbcRk6OFuwwxgIhHgQM+mq5QrlUpaOG3W1z5C44bC4+rZFKdZqm8ldcEkIiY/GRKFx5yDcrf5f/tTfWa9SEqW0ePbc00yX6zQ6zUT1nxodZ8aLoB3JbrNDrNRPWaHWa3Q3clus0Os1E9ZodZrdDdyW6zQ6zUT1mh1mt0N3JbrNDrNRPWaHWa3Q3clus0Os1E9ZodZrdDdyW6zQ6zUT1mh1mt0N3JbrNDrNRPWaHWa3Q3clus0Os1E9ZodZrdDdyW6zQ6zUT1mudZrdDdyX6zWTcsGBv5iPPHr2Fz+2r1f6usMZkY7hwHazdiisyup2kdpG3s7Fj9ZOal5C0kizi7bbEqsvIXl5PpE0k0CRy9LF0TJJtbO5gwYbJG/cR6arVCo2k/ReCgBQo6iiS2Zi1rMyMHQlWHAirXp/KBZAA/kP/db6j2fVVURacItWYqcfBJmxzkXsuvT0Onqs2t7Im4HI7jvH/SpOHUVPHKn1irpuWebeBySfT0Onpqrg8CDRqZpCtDjp6HT03oV3RtDjp6HT03oVtG0OOnodPTehW0bQ46eh09N6FbRtDjp6HT03oVtG0OOnodPTehW0bQ46eh09NjSMl4g8T4ffXHpHVO/gfdPTe71ZIxvOW7FHE/dUVcag53L5I/b66jpBSLya+CjHx9/1BdSv3mbL8B8lexR9/jUc607daQdahv38npxpLSG5FCjMKLUzWhwBSyCk1FLoKZCAbFEWnCCk0FLoKplCKYoi0ui0RFpdFpyRPTDoKcJMw7fXvpJRSiinIRXsWWc9opQSUioo4FM2xTSFAwruaLiu4ruwTua7XMUMVjh2uZoYoYrbMAmubdDFNb27WJdo1yq0tsKVt6Q4MnhSTyt9Va38C9tjPWZ/Yj+6skI/dU+LkRm30fwOvE8f9SEHyeNIstOGFJsKNo6mNXWkHWnbikHFKaHSxo603cU8cU3cUikUSxo4pI04cUgwqa0USw6Cl4xSMYpzGKZKAoWQU4QUjGKcRiqZRPTFUFLrSaCpnkPqVhDqKzajIY4bcdLEojkkElwCNgkIp3L8r6wviK7kyeOewqY71omtI5sdTuE2xEIVIBXp36JmB7kwWHpAp5c802qRrtBIZfyY5gWxjOcOFz6N+/hVn5Y88ccKoumCG9dwWeRmcRRAEYXAALMfK7RjA45p/wA1vONLqyzpPCkM1t0ZYxljG6yF8bmJKkbPefRwrz65meV2aSRQuPjfrZkE1s8btHIrI6MVZGBDKw4gg090TQ7i9dorVBK6Ltsu2iYXOM5cgcTV355dPVZrecYDSJJG+FALdGUKsT27nx6KheYpj/2nd/oi/wAZasrltYFlS9smnjp5HDfwRmrckr202OnhZTMxSJVZJXdwMlQsZJzipm35q9TZNopDGd/kPMNv+6CP2/XitN5Y61DYwddePppYsx26Z2S0kowVB4KMLknBICnHHBzrQOfSc3iQX9tDHDNIsayxM4MRY4DOHJDLkjOMYGTv4VL/AB2eo7KVr8jv4XEq02VPUtKntn6O4jeJ9+Aw3MB2qw3MPEEiiabYyXMy28I25pNrYTaVc7KlzvYgcFJ49lbjy55PreWTruEsIaaFt/kuqklTjsIyD6D2CsW5u3P84bPu/wD6T/8ATmqqOb2wu9e0JfF1kU79D3VeRV/awtPPCEiQqGbpYmwWYKu5WJ4kCnmmc22ozoJBGsSsAVEz9G7A537ABZf1gOIrYtcnhjt3muBtRW4FwRxO1EwdSBkZO0q4B3ZxWRy8/d3HOGlsohaFt6rI5uAuOO2fJJ7cbI7s9tSrnZ7luZXr7/bHfwmJPTZB63yaurNtm4iZAThZB5UT/muN3Dfg4Phxqq8o/wAHXp66toNQs9k+XBdQo6NvB2XUPHIPEZU15n5YWrRbcTYLRSSRsRwLIxUkeGRTsfK8+KlXyhbweLLOvg9Uj5PorzroXJi6vlY2iCXotkP8bGhUsMrudgcHB3+Br0V+L6K8/cz+tm11jq7k9HfRGIb8ATL5cfrwy/W4qHi5axRdT+n/AEqzY1kpJ/qR+ucnrmzdY7mMxs67a+UrhlyRuZSRxHDOd47xUZHEXdY0BZ5HVEUbyzMcAD0mtm55NJElnHcj5VvKFPjHL5JHDPygh4jt8Kzrms0sXWtRlsFLON7og9rqVSPsO8O4bs+Tnsr0J5e8HkfyS+D+Z0XwEvubbVIYnmlgCRxIzu5ngwqKMk7nqpOK3jnj1jodPECnDXcgQjt6KPDufqz0Y/W8awpxW4+S8sdqCySorSGrim7inTim7imUgpY0cUgwpzIKQcVPSKZYaOnEdN0pylFINC8dOUFN46cpVEk1C6CpjklyVfU7oW8eyqooknlOD0UWcZC/jMTuA9eBUOtaH/J9vk6xfQsfjXW3lQdpjjMiuR9RkT10rlZXjjaNhhXXsu9rzd6NYx9JOqMqHJmupR0Y44yDsx9vAjsFSfJPlBpdwZINMaErAqNIIYujjUMzBd+yAT5LevxqI5z+RE+opC0DKzQF/iHbYR9vHxgJ3bQxjf2Md/YS813IB9KSV53Q3F2UBRCSkaIGIjBONpt7EkDs3ZAzXj2+0dqrb/BbK09JaI7nq4Wn13P7oarXMV/Wd3+iL/GWrPz0RN0dq+PJDzoT3MyxkD1I3qqscxX9aXf6Iv8AHWq6/wDHP7+yef79Fs55s9BbccdNJnuz0Yxn9tYnyiT4va7RwPdXpnlVoCX1s1szbDEiSJuJWRODY7R5WD4N34rMrDmcu5LqPrTQpaxSrI5Vy7zqrZ2EAAKg4GScEA8M7qPBnxrjOG/YN4q8ypfBsFofi0/MT/CK89c33+8Vp/7r/k5q2zlpriWllK5ZRJIjRQqeLyMuAAMjcM5PcBWJc3Y/7w2f1XP/ACc1T4Yfguh1UvLKNj5zc/8AZU+O+D1dYjzWAavGDE2e6vTuqWMc8LwS/g5kMbb8Hytwx45xisf1Dmbv3k6FXgEDNvuCxyEzx6LGS2OzOM9uN9UcLPjjFUUxOfFVZJpF85p2J0Szyc/EsOOdwmkAH7MeisZ53f6fdf8AHP8AgWvQKm306zUEiO3tIEjBJ37KKFUb+LHAHiTXmjljdNLtzN8qWSSQjuLsWI4ndv76VxJbWSvrQzM12lfqeqB8n0V5Q1RnieO5iOzJC8ciNuyGQhlO/dxAr1f+L6K8u3sO3GR4f5UfBjvGSf8AX/QeRfS5Z6JnEep6YSvyL20DpjeVLxhk7t4bG444b6pXMPpJS1uLtwVe5uOiH/DgGN2D57yDh+L40XmC13pLGWyY+XZzEqM/2EuWGMnO5xJ2AeUO3NX+8nhsLSWXASKESzEZ4u7s5A/Od8AeIAqHdJPH+pVpf1GNc7GtdY1Fox+DtFEC+L/KkPtHZ/V8aozindzOzu0jnLyMzue92JZj6STTZ6+hiOkKTy3XamxtIKbSU6em0lDQ6RtIKbvTmSm71NRRIEpzHTZKcJXZNQ6jpwlNo6cIaokmocJRYDcW86XVpIYZ4zlXHqIIO4gjcQdxB30ZKWWjrHNrVClbh7RebLnu1PZCyW1q7gYMmZE2j2Nsg4HZ/wBKgJ+WurNfR35mWSSHpBHCyYtkWRdllEakbsY35z5IyTUUppVaVPCwpa0drk5Nlh1bl/fX0HQ3aWuAwdWSJ1dWHapLnsJB3cDT3mK/rS7/AERf461VKlua3lPaadqFzLeSGFJbdURujkkywlVsYjUkbhSuZiUYesIPjW7yN0XznqubmFLKe0kMU8NzKyOMdsQBBB3EEbiDuIquWvPRquxsPb2hk2SOl+MA2uxujBx3bs+qn/OPyvsr+GAWkpl6OR2b4qWPAKAA+WozVEoeLw4vGqtezZuTU21I91jW7m8l6a5fbfGyoA2Y41znYRewesntJrvN5/vDZ/Vc/wDJzUxo3JTVobPWba6uWMcEXT7b7Dvs7VtKi+SgJPlMBuHbVPLhTgcyhXGpvLtm0c7SOdHn6Nikge1ZHUlWVluomDAjeCCONZ3pPPHq0UYjnht7llP4ZtqJ2H5QTySfEAf5m0csecLTb3T5YbWcySM0WyvQzR52ZkY73QDgDWY1Hw+HOTHvIvsfyORUVqSV13lZe3+ybp12UO0kMa7EStjG1gklmx2knicYzVb1WyMqbIp/Qr1lihR0S9EHkrt2+y02/O9rGcOtls+EMmf4tVJqOae8iNfgttVQXoh6rJFLG7zJtxxsQGRt4IB2kC5PY5qZzj4sNyhyd8ikmya5j9MnOpXFxGWW1SAxy4HxcsrMpSM53ZADNu3jd2Mc2/nm1jo7WO1U4a4k23wf7KPfg7+1ynYR5J8Kln5yNEt4sRXMDKuQsNuu2c4LYCIMLkjicDJ3kZrIeV/KRr+7e4I2UwI4kOMpCpJUMRxOWYn87HZXmcfG82byNaXyXZr6Y+m/ZBNSL0q1IvXsMhkQkptJTiSm8hpNFEjeSm70vJTd6mopkCU4Q01Q04Q1yTtIdRmnKGmiGnKGqZJqHKGl1NNkNLqaciekLqadaUqS3lvbOWAubiGEsuNoCSQKSM7s76ZqaV0I/wC19P8A/MLX+OlDntxjbRsUKrSZq+r80kEVtLJDJdSzJGzRRnoyHkx5KnCA4J8aNonMzAE2r52klPFIjsRR7+G2Rlz44A38O2r3rWodXtZrjGTDBJIBjOSqEgYyN2cdorzVrHKTUUuBf9bnM6vt/hGEY3k7AQHATeRs4xgkV5EZeRkhtV6Ra8eGKS17ZqXKfmnSKFprFpD0YLmB8MWUDfsMBna3E4Oc8AR25tmvSWn3PTQxykAdLFHIV4gbaBivjxxXmrUo2aYW8Q8ua5EEagDILy7CgDcO0bqs4XKpzXke9E/IwLsuv2WXklyHudRBkQiG3DbJncE7ZHERru28dpyBndnOcaBHzPabsgP1iVhxcyBc+hVwKssUUGn2Wyg2YLO33fmRpnJPecZJ7zmvPPKPU728laeW4mDtkqiSMkUS9iIgOAB6zxJJ30lZeRyW3D0kN6YcOlXyaRrvM8EUvYOWI39BIVyd/BJNw4ed3cazmKSKO7igu9uFGnWGY7leLL7DE7QONk8cjsNaVzK8tp72Ka0u3MtxaFCsrHMksDZHln8Yqwxk7yGXjgmq7z88nVSSO6jXHTqwkIAA6VMYb6yp/ueNbDy8vvHXz9GyceNql8E9yk5rIbe0lnhlneSFDJsuY9kou984UHcu0ePZwNZqpJljhXe80qRIAC3lOwUbhvPHsrd+Q+sDUdJglk3mWDoZx3yKDHL9WSCfTWUciOTxflCsEqnGnGaZxvxtxnYiOTg42mRge3A3YNdw8y1jvs/a+DmTjS7nS9F7fmbtMHFxc7WDg/FEZ7DjYGR6RWNakipnpVwUJDA8QwOCPQQa9PLeIZTCD8YsaSlcfiOzqpB7d8bfVu7xWEcquTXScoVsAvxdxdxzEAbI6s2JZcbOcAASDPhndQcbl01Xd79bQWXjynPVaLZonM5ataxTTSzxyPCksip0WwhZAxA8lsgZxnO/Gay+6KbbdHtGPabYLEFimTsliN2cY4VvPORq3VtMl2TstMBbJjdjpMhsd2EDn0VgDGqeFd2nVP19CuRMy0kEY0i5pRzSDmrGKkSc02kpdzTZzSKZRIjIabuaWc0gxqemUSFU04Q02U0shoIYVIdoacIaZo1OEaqZZPSHaGl0NNUNLI1PTJ6Q5U0voB/2vp/6fa/x0pqppxyfP+19P/T7X+OlL5L/AJTCwL+Yj0Vy0/qy7/RJv8BrzVr5+KNeleWv9WXe4/0Sbs/INeaNePxRqHh/2L/f0Oz/AN2T1Jyf/olv+jW/8Ja83T3og1S2nfJSHUYpWAxnZS5DHGSBnA7a9I8n/wCiW/H+jW/Z/wCEteZ+UVp0hkA4iST/ABmlcSXc2l+A81Kals9Kco7NprK4hTBeS3lReJBYoQOG+vO5P31pXNpztW88CWmoSrBeRARiSQhY7leCsGwFV+AIOM7iM5IFj1jmwsLmRpSJYWckuInCKzHi2yykAnwxXeJyFx3U2geRgeXTkovMPp79avbnHxQSKDOD5UhYuQDjG4KM7/x176l+e6ZWjt4PxiZpezGzhV+vif2GrZPeabotqIxswooLJAp2p52J3kBjtOxPFiezeQBWNco9fkvrh7iXdnyUQcI4gTspxPeSe8k0fFh5czy69HORajH0+y1/yf8AWz0dzp7tvhk6zEpO/o3wkgUE/JDBTuGAZDk+VV60jkssGp3t8B/S47YKSq+SVD9KFbOd5EZPAZx3Vh/ILVBZa5buWKx3DG2k44IlGyud4GNvYO/cMZ7K9HXl0Io3lbOzEjSN2eSqliN+7sqPkQ4yOSnHXaUzK9O5Uk8sJYmJ6OS3axj3JuaFBKd+eBdJfE7SjHddp+SyNrMWpFc9HYywg4AAlMgCtnOSejeRd4IwPqrzveao8N7Ff8XjuVuGxhCx6TbYcMLneOG7NeqY5VdQ6EMjAMrDerKRkMD3YrvIx+Kuv6HMd952ZPz1aztSw2andGpnkAO7bfyYwQDxChjvH44xxNZgxqZ5Y6v1q/uJwSUaUrHvJ+LQbC4zwyFzj8o1Bs1e3x48eJSedkfa2wjmkHNKO1N3aibClBHNN3NKO1N3NJplEoTc0gxpRzSJqa2USgUdDRK6DQS9HWhyhpwjUzRqXRqoliaQ8RqXRqZo1Lo1PliKQ7VqLParJ8rsoiPSqtTPT9MV7T9BrW1VPk530tNCHGG4URWo4ajSSWhbb3sTttORDkZzT3NIBqMGopSn4ApuvkSudOjk4jf30pZJNCuxDcXMSZLbEc8ka5PE4VgM7h6qOGru1Q1iivbR1ZLn0mdCbyxLO7HLOxLOxPEljvJ+ujZpPaoFqYkl6QD2/bErqzST5QolvZJHvWli1FLUDmd717DVVrW/QS5gVxhqbQ2CIcjjTktRGahqZb20HLpLSZ1mpF2rrNSLtXGwkjjtSDtRnakHalUx8oK7Ug7UZ2pB2qemPlBWNEoE0KnbGoFCpXlXoJsL6ezJ2+glKB8YLoQGRyOzKkHHjUVQp7OhlNLI1NwaOrU2aBaHiNSyNTNWpZHqiaE1I8V6VV6Zq9Kq9NVCXI8V6OGpqr0or0xMU5HIajBqbh6MHotgORfaru1SO3Q2672B6i21XNqktuubdbZ3qKlqKXpMvRC9cbOqRQvSbPRC9Js9C2MUhmekmeuM9JM9LbGKQO1Iu1B3pFmpNMdKOO1JMa6zUSkVQ5IFChTrT9KuLhilvDLO6rtFI42kYLkDaIUE4yRv8aUEat/KF5NbE8OoIDszL1eY43CVBmMk95XI/wDTrHwfT4d/hXsPlNyfiv7SW0m+TMmA2MmOQb0kHirYP7O2vJeu6HNZXMlrcLsywtst2qw4h1PapGCPrpOGtrR1i76C0kXWLXMsY/CRjfNA3cyj5S9zDj3CokU80rVpbaQSwtssNxHFXXzWHaKu9rPpmpjEqLBcniA3Rsx71bg/pGaqST+BTpz8/Bn6tSqvV1u+bH5mfH5Mif6l+6mDc3F2ODwN+sw/00xKkD3l/ZXlelVep0c3t73w/aH3aMOQF53w+2fdpibAbn8kKr0cPU0OQV53w+2fdow5CXffD7Z92mKhb0QwejB6mRyGu++H2z7tGHIe774fbPu0XYF6Ibbru3UyORF33xe2fdofzJu++L2z7td7A6RDdJXC9TX8ybvvi9s+7Q/mRd98Xtn3a3Y2kQZeil6nf5j3ffF7Z92inkNd98Ptn3a52CWiBL0mz1YDyEu++H2z7tFPIK874fbPu0LoJaK6z0kz1ZDyAvO+H2z7tF+Dy886D2292ltsYnP5Kwz0kzVcYebSc/hJolH5Ks5/yH7ak15F6faJ0t1IXA887CE9wRd7HwyaW02H5JRRdM0ee5bZhQtj5TcEQd7MdwomoRRI3RxN0mzuaXgrt27A80dhO88d3CpzlDyv6Ver2q9BajdgAK0g8QPkr4dvbVZpL19DJ2/bBXoL+T/yaMFnJeuMPeOFj/4EeRnHi5b2RWP8hOR8uqXqW6ZWMYeeUcIoQd5z5x4DxNer7KzSGJIYlCRxIsaKOCooAA9QqXNXrQaFqpHOdzcJqsAaPZjvYQeikIwJF49DIeOz2g9hPiavFcqZNp7R08Z6rpU1rM9vcI0U0TbLoeIPeO8HiCNxFNK9bcsOQllqkexcpiRRiO4TdNF9R7R+ScisL5WcyepWZL269eg86JT0yj8qLefSuasjKn8g6K1pnLS8gAUSdKg4JINsAdwPyh66sFtznj+1t/rKSbvUw/zqiSwsrFWUqwOCpBVge4g8KLVCtr7AeOX9GjfCbb/MzetPvrvwmW/zM3rT76zihReRgeGTSBzlW/zU3rT76N8JFv8ANTetPvrNg1GD0ayHPDJpHwjW/wA1N60++h8Itv8ANTetPvrOQ9GD0XYHxI0X4Rbf5qb1p99D4RLf5qb1p99Z2Hru3XexvEjQ/hEt/mpvWn30PhFt/mpv7n31ne3Q263Y3iRofwjW/wA1N60++h8I9v8ANTetPvrOi9cL1zud8SNF+Ei3+am9affRTzl2/wA1N60++s6LUUtQvId8MmjfCZb/ADM3rT76Tl5zoceTBKT4uqj9mazyhQeRheGS233ORcvuiSOEd/4Rx6Tu/ZVZvL6WZtuV2kbvYk48B3UhS1pYyzOI4Y5JXPBI0aRz9SqCaB038hqVPwI1LcmeS11qM4t7VC7bi7cI4kzjbduwfv7KvnJHmGvbgh789ShxnYBV7l/DZ4J+tv8ACty5PcmrWwhEFpGsSDieLyN5ztxY8eNT3lS+A9DDkPyKg0q1FvF5bsQ88xGGllxjOOxRwA7B4kmrFQrtSN7e2dBQoUK4Y5QrtCsYj9T5P2l1uureC48ZIldhjuJGRVVv+aTRNsnqaDO/AlmUZPcA+BQoUU00Ya/BLov0QfbT+/Q+CXRfog+2n9+hQou1fk6D4JdF+iD7ef36HwS6L9EH20/v0KFbtX5OHRzS6L9EH20/v10c0ui/RB9tP79ChXe9fkwPgm0X6IPtp/foHmm0X6IPtp/foUK3evyzaAOabRfog+2n9+h8E2i/RB9tP79doVu9flnNHDzS6L9EH20/v1w80ui/RBw+en9+hQrnevydB8EmifRB9tP79c+CXRfog+2n9+hQrdq/J0HwS6L9EH20/v0Pgl0X6IPtp/foUK3avyYf6VzT6ICW6lGxHnPLIOHczEVatP0u3t12LeGKBdw2Y41jG4YHyQM0KFC238nB1XaFChMChQoVjH//2Q==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2536" name="AutoShape 4" descr="data:image/jpeg;base64,/9j/4AAQSkZJRgABAQAAAQABAAD/2wCEAAkGBg8QDxQPDxIQDw8PDxAPEA8UEBQQDw8PFBAVFBQQFBQXHCYeFxkjGRQUHy8gJCcpLCwsFR4xNTArNSYrLCkBCQoKDgwOGg8PGikkHiUsLCkpLCwsLCwpLCwpKSwpLCwsLC0pLCwpLCksKS8sKiwsLCksLCksLCwpKSkpLCwpLP/AABEIAOMA3gMBIgACEQEDEQH/xAAcAAAABwEBAAAAAAAAAAAAAAAAAgMEBQYHAQj/xABTEAACAQMBAwcGCAkJBQkBAAABAgMABBEFEiExBgcTFEFRYSJSgZGS0hcjMlNUcZPRM0JicnSCobGzCBY0NUOissHCJTZztOEVJmN1g4SjpPEk/8QAGgEAAwEBAQEAAAAAAAAAAAAAAgMEAAEFBv/EACkRAAMAAgICAgECBwEAAAAAAAABAgMRBBITITFBUWHwFCMyM0JxwTT/2gAMAwEAAhEDEQA/ANsrldqI5UcqLbTrc3N0xVAdlVA2nkkIJCKO84PgO2hS2dJC7vI4kaWV0jjQZZ3YKijvJO4Vk/Kr+UDBETHp0XWGGQZ5MpD+qvym9OKy7lxzg3eqy5mbYt1YmG2U/FxjgCfPbH4x7zjA3VV6qjCv8jmy26zzq6xdE7d1JEp/s4fiFAznHkbz6SarM+oTSMWklkdjxZpGZj6SaQoKpPDf9W+nJJfBwP07+c3tGh07+c3tGnNvo1zJ+Dgnf82J2/cKfR8jdRbhZ3Xpgdf3gUSRzaInpn85vaNdEz+c3tGp+Pm91U8LOf2QP3ml15ttV+iSelox/qo1KB7IrQlfzm9o0bpX85vaNWn4MtV+jN9pH71KDmv1X6P/APNF71HpA9yp9I/nP7RrvSP5z+0fvq2fBfqv0cfbRe9Xfgv1X6OPtoverukc7lS2385vaP31wyP5z+0fvq3fBfqv0cfbRe9XPgu1X6OPtoverak3cqJlfzm9o0Uyv5ze0ath5s9V+jN9pH71Jtzbar9Fk9DRn/VXNILuVbpn85vaNc6d/Ob2jVjk5vdUHGzn9AU/uNNZeReorxs7r0Qu37gaByguyIXp385vaNDrD+c3tGnlxoV0ny7e4T86GRf3imLoRxBH1jFA1o7sc2mrXER2oppojwykrofWDVs0Pnj1i1IHWOsoMDo516XcPy9zj11SaFC5T+Tp6K5I8+tjdYjvB1GY7tonatmP5/FP1t3jWmK4IBBBBAII3gg8CK8U1fObrnWuNMcRS7dxYnjDnyod/wAuInhx3rwPgd9IvD9yd2em67TPSdWhuoEuLd1lhlXaRx294I7CDuIO8EU7qU6IX17HBE80rBIokaSRzwVFGSTXlXl/y3m1W7aZiywISttDndHH3keecZJ9HACtQ/lA8rTHDHpsTYafE1xg7+iU/FofBmBP6g76wmqsMaXZnGOtM0qa5lEMCGSRuwcAO1mJ3AeJrSNE5n4wA17MWbtih8lR4GRhk+gD66k+QelJa2aHA6adVllb8beMqn1AEbu8mrJ1qrlj/JHeb3pDax5E6XD8i1hYj8aQGYn2yR+ypuBYoxiNI0x5qKv7hUb1qh1qi8YruyZN4e8n01zrVQ/WqHWq70N3JjrVDrVQ/WqHWq3jN3JjrVDrVQ/WqHWq54zdyY61Q61UP1qh1qt4zdyY61Q61UP1qh1qt4zdyY61Q61UP1qh1qt4zdyY61Q61UP1qh1qt4zdyZF4e80lMyPudUfPnKG/eKi+tUOtV3xm7iV9yQ0yb5dpBk/jInRN9eUxVW1fmgtXy1rLJA3Yj/Gx/Vncw/bVu61Q61XPGdWVowrX+TNzZPsXCYBzsSKdqOTHmt/kcHwqLrfdVtYrmFoJhlHGPFT2OPEHfWE31o0MrxN8qN2Q+JU4zSrjqVY8ncvXNFzhtp1yLedj1G4fDjshlOAJh3DcA3hv7K9LCvFFel+ZXlW17pojlOZrIrAx3ZaLZzEx9AK5/IqPNH+SHIwvnE18X2qXFwjbcRk6OFuwwxgIhHgQM+mq5QrlUpaOG3W1z5C44bC4+rZFKdZqm8ldcEkIiY/GRKFx5yDcrf5f/tTfWa9SEqW0ePbc00yX6zQ6zUT1nxodZ8aLoB3JbrNDrNRPWaHWa3Q3clus0Os1E9ZodZrdDdyW6zQ6zUT1mh1mt0N3JbrNDrNRPWaHWa3Q3clus0Os1E9ZodZrdDdyW6zQ6zUT1mh1mt0N3JbrNDrNRPWaHWa3Q3clus0Os1E9ZodZrdDdyW6zQ6zUT1mudZrdDdyX6zWTcsGBv5iPPHr2Fz+2r1f6usMZkY7hwHazdiisyup2kdpG3s7Fj9ZOal5C0kizi7bbEqsvIXl5PpE0k0CRy9LF0TJJtbO5gwYbJG/cR6arVCo2k/ReCgBQo6iiS2Zi1rMyMHQlWHAirXp/KBZAA/kP/db6j2fVVURacItWYqcfBJmxzkXsuvT0Onqs2t7Im4HI7jvH/SpOHUVPHKn1irpuWebeBySfT0Onpqrg8CDRqZpCtDjp6HT03oV3RtDjp6HT03oVtG0OOnodPTehW0bQ46eh09N6FbRtDjp6HT03oVtG0OOnodPTehW0bQ46eh09NjSMl4g8T4ffXHpHVO/gfdPTe71ZIxvOW7FHE/dUVcag53L5I/b66jpBSLya+CjHx9/1BdSv3mbL8B8lexR9/jUc607daQdahv38npxpLSG5FCjMKLUzWhwBSyCk1FLoKZCAbFEWnCCk0FLoKplCKYoi0ui0RFpdFpyRPTDoKcJMw7fXvpJRSiinIRXsWWc9opQSUioo4FM2xTSFAwruaLiu4ruwTua7XMUMVjh2uZoYoYrbMAmubdDFNb27WJdo1yq0tsKVt6Q4MnhSTyt9Va38C9tjPWZ/Yj+6skI/dU+LkRm30fwOvE8f9SEHyeNIstOGFJsKNo6mNXWkHWnbikHFKaHSxo603cU8cU3cUikUSxo4pI04cUgwqa0USw6Cl4xSMYpzGKZKAoWQU4QUjGKcRiqZRPTFUFLrSaCpnkPqVhDqKzajIY4bcdLEojkkElwCNgkIp3L8r6wviK7kyeOewqY71omtI5sdTuE2xEIVIBXp36JmB7kwWHpAp5c802qRrtBIZfyY5gWxjOcOFz6N+/hVn5Y88ccKoumCG9dwWeRmcRRAEYXAALMfK7RjA45p/wA1vONLqyzpPCkM1t0ZYxljG6yF8bmJKkbPefRwrz65meV2aSRQuPjfrZkE1s8btHIrI6MVZGBDKw4gg090TQ7i9dorVBK6Ltsu2iYXOM5cgcTV355dPVZrecYDSJJG+FALdGUKsT27nx6KheYpj/2nd/oi/wAZasrltYFlS9smnjp5HDfwRmrckr202OnhZTMxSJVZJXdwMlQsZJzipm35q9TZNopDGd/kPMNv+6CP2/XitN5Y61DYwddePppYsx26Z2S0kowVB4KMLknBICnHHBzrQOfSc3iQX9tDHDNIsayxM4MRY4DOHJDLkjOMYGTv4VL/AB2eo7KVr8jv4XEq02VPUtKntn6O4jeJ9+Aw3MB2qw3MPEEiiabYyXMy28I25pNrYTaVc7KlzvYgcFJ49lbjy55PreWTruEsIaaFt/kuqklTjsIyD6D2CsW5u3P84bPu/wD6T/8ATmqqOb2wu9e0JfF1kU79D3VeRV/awtPPCEiQqGbpYmwWYKu5WJ4kCnmmc22ozoJBGsSsAVEz9G7A537ABZf1gOIrYtcnhjt3muBtRW4FwRxO1EwdSBkZO0q4B3ZxWRy8/d3HOGlsohaFt6rI5uAuOO2fJJ7cbI7s9tSrnZ7luZXr7/bHfwmJPTZB63yaurNtm4iZAThZB5UT/muN3Dfg4Phxqq8o/wAHXp66toNQs9k+XBdQo6NvB2XUPHIPEZU15n5YWrRbcTYLRSSRsRwLIxUkeGRTsfK8+KlXyhbweLLOvg9Uj5PorzroXJi6vlY2iCXotkP8bGhUsMrudgcHB3+Br0V+L6K8/cz+tm11jq7k9HfRGIb8ATL5cfrwy/W4qHi5axRdT+n/AEqzY1kpJ/qR+ucnrmzdY7mMxs67a+UrhlyRuZSRxHDOd47xUZHEXdY0BZ5HVEUbyzMcAD0mtm55NJElnHcj5VvKFPjHL5JHDPygh4jt8Kzrms0sXWtRlsFLON7og9rqVSPsO8O4bs+Tnsr0J5e8HkfyS+D+Z0XwEvubbVIYnmlgCRxIzu5ngwqKMk7nqpOK3jnj1jodPECnDXcgQjt6KPDufqz0Y/W8awpxW4+S8sdqCySorSGrim7inTim7imUgpY0cUgwpzIKQcVPSKZYaOnEdN0pylFINC8dOUFN46cpVEk1C6CpjklyVfU7oW8eyqooknlOD0UWcZC/jMTuA9eBUOtaH/J9vk6xfQsfjXW3lQdpjjMiuR9RkT10rlZXjjaNhhXXsu9rzd6NYx9JOqMqHJmupR0Y44yDsx9vAjsFSfJPlBpdwZINMaErAqNIIYujjUMzBd+yAT5LevxqI5z+RE+opC0DKzQF/iHbYR9vHxgJ3bQxjf2Md/YS813IB9KSV53Q3F2UBRCSkaIGIjBONpt7EkDs3ZAzXj2+0dqrb/BbK09JaI7nq4Wn13P7oarXMV/Wd3+iL/GWrPz0RN0dq+PJDzoT3MyxkD1I3qqscxX9aXf6Iv8AHWq6/wDHP7+yef79Fs55s9BbccdNJnuz0Yxn9tYnyiT4va7RwPdXpnlVoCX1s1szbDEiSJuJWRODY7R5WD4N34rMrDmcu5LqPrTQpaxSrI5Vy7zqrZ2EAAKg4GScEA8M7qPBnxrjOG/YN4q8ypfBsFofi0/MT/CK89c33+8Vp/7r/k5q2zlpriWllK5ZRJIjRQqeLyMuAAMjcM5PcBWJc3Y/7w2f1XP/ACc1T4Yfguh1UvLKNj5zc/8AZU+O+D1dYjzWAavGDE2e6vTuqWMc8LwS/g5kMbb8Hytwx45xisf1Dmbv3k6FXgEDNvuCxyEzx6LGS2OzOM9uN9UcLPjjFUUxOfFVZJpF85p2J0Szyc/EsOOdwmkAH7MeisZ53f6fdf8AHP8AgWvQKm306zUEiO3tIEjBJ37KKFUb+LHAHiTXmjljdNLtzN8qWSSQjuLsWI4ndv76VxJbWSvrQzM12lfqeqB8n0V5Q1RnieO5iOzJC8ciNuyGQhlO/dxAr1f+L6K8u3sO3GR4f5UfBjvGSf8AX/QeRfS5Z6JnEep6YSvyL20DpjeVLxhk7t4bG444b6pXMPpJS1uLtwVe5uOiH/DgGN2D57yDh+L40XmC13pLGWyY+XZzEqM/2EuWGMnO5xJ2AeUO3NX+8nhsLSWXASKESzEZ4u7s5A/Od8AeIAqHdJPH+pVpf1GNc7GtdY1Fox+DtFEC+L/KkPtHZ/V8aozindzOzu0jnLyMzue92JZj6STTZ6+hiOkKTy3XamxtIKbSU6em0lDQ6RtIKbvTmSm71NRRIEpzHTZKcJXZNQ6jpwlNo6cIaokmocJRYDcW86XVpIYZ4zlXHqIIO4gjcQdxB30ZKWWjrHNrVClbh7RebLnu1PZCyW1q7gYMmZE2j2Nsg4HZ/wBKgJ+WurNfR35mWSSHpBHCyYtkWRdllEakbsY35z5IyTUUppVaVPCwpa0drk5Nlh1bl/fX0HQ3aWuAwdWSJ1dWHapLnsJB3cDT3mK/rS7/AERf461VKlua3lPaadqFzLeSGFJbdURujkkywlVsYjUkbhSuZiUYesIPjW7yN0XznqubmFLKe0kMU8NzKyOMdsQBBB3EEbiDuIquWvPRquxsPb2hk2SOl+MA2uxujBx3bs+qn/OPyvsr+GAWkpl6OR2b4qWPAKAA+WozVEoeLw4vGqtezZuTU21I91jW7m8l6a5fbfGyoA2Y41znYRewesntJrvN5/vDZ/Vc/wDJzUxo3JTVobPWba6uWMcEXT7b7Dvs7VtKi+SgJPlMBuHbVPLhTgcyhXGpvLtm0c7SOdHn6Nikge1ZHUlWVluomDAjeCCONZ3pPPHq0UYjnht7llP4ZtqJ2H5QTySfEAf5m0csecLTb3T5YbWcySM0WyvQzR52ZkY73QDgDWY1Hw+HOTHvIvsfyORUVqSV13lZe3+ybp12UO0kMa7EStjG1gklmx2knicYzVb1WyMqbIp/Qr1lihR0S9EHkrt2+y02/O9rGcOtls+EMmf4tVJqOae8iNfgttVQXoh6rJFLG7zJtxxsQGRt4IB2kC5PY5qZzj4sNyhyd8ikmya5j9MnOpXFxGWW1SAxy4HxcsrMpSM53ZADNu3jd2Mc2/nm1jo7WO1U4a4k23wf7KPfg7+1ynYR5J8Kln5yNEt4sRXMDKuQsNuu2c4LYCIMLkjicDJ3kZrIeV/KRr+7e4I2UwI4kOMpCpJUMRxOWYn87HZXmcfG82byNaXyXZr6Y+m/ZBNSL0q1IvXsMhkQkptJTiSm8hpNFEjeSm70vJTd6mopkCU4Q01Q04Q1yTtIdRmnKGmiGnKGqZJqHKGl1NNkNLqaciekLqadaUqS3lvbOWAubiGEsuNoCSQKSM7s76ZqaV0I/wC19P8A/MLX+OlDntxjbRsUKrSZq+r80kEVtLJDJdSzJGzRRnoyHkx5KnCA4J8aNonMzAE2r52klPFIjsRR7+G2Rlz44A38O2r3rWodXtZrjGTDBJIBjOSqEgYyN2cdorzVrHKTUUuBf9bnM6vt/hGEY3k7AQHATeRs4xgkV5EZeRkhtV6Ra8eGKS17ZqXKfmnSKFprFpD0YLmB8MWUDfsMBna3E4Oc8AR25tmvSWn3PTQxykAdLFHIV4gbaBivjxxXmrUo2aYW8Q8ua5EEagDILy7CgDcO0bqs4XKpzXke9E/IwLsuv2WXklyHudRBkQiG3DbJncE7ZHERru28dpyBndnOcaBHzPabsgP1iVhxcyBc+hVwKssUUGn2Wyg2YLO33fmRpnJPecZJ7zmvPPKPU728laeW4mDtkqiSMkUS9iIgOAB6zxJJ30lZeRyW3D0kN6YcOlXyaRrvM8EUvYOWI39BIVyd/BJNw4ed3cazmKSKO7igu9uFGnWGY7leLL7DE7QONk8cjsNaVzK8tp72Ka0u3MtxaFCsrHMksDZHln8Yqwxk7yGXjgmq7z88nVSSO6jXHTqwkIAA6VMYb6yp/ueNbDy8vvHXz9GyceNql8E9yk5rIbe0lnhlneSFDJsuY9kou984UHcu0ePZwNZqpJljhXe80qRIAC3lOwUbhvPHsrd+Q+sDUdJglk3mWDoZx3yKDHL9WSCfTWUciOTxflCsEqnGnGaZxvxtxnYiOTg42mRge3A3YNdw8y1jvs/a+DmTjS7nS9F7fmbtMHFxc7WDg/FEZ7DjYGR6RWNakipnpVwUJDA8QwOCPQQa9PLeIZTCD8YsaSlcfiOzqpB7d8bfVu7xWEcquTXScoVsAvxdxdxzEAbI6s2JZcbOcAASDPhndQcbl01Xd79bQWXjynPVaLZonM5ataxTTSzxyPCksip0WwhZAxA8lsgZxnO/Gay+6KbbdHtGPabYLEFimTsliN2cY4VvPORq3VtMl2TstMBbJjdjpMhsd2EDn0VgDGqeFd2nVP19CuRMy0kEY0i5pRzSDmrGKkSc02kpdzTZzSKZRIjIabuaWc0gxqemUSFU04Q02U0shoIYVIdoacIaZo1OEaqZZPSHaGl0NNUNLI1PTJ6Q5U0voB/2vp/6fa/x0pqppxyfP+19P/T7X+OlL5L/AJTCwL+Yj0Vy0/qy7/RJv8BrzVr5+KNeleWv9WXe4/0Sbs/INeaNePxRqHh/2L/f0Oz/AN2T1Jyf/olv+jW/8Ja83T3og1S2nfJSHUYpWAxnZS5DHGSBnA7a9I8n/wCiW/H+jW/Z/wCEteZ+UVp0hkA4iST/ABmlcSXc2l+A81Kals9Kco7NprK4hTBeS3lReJBYoQOG+vO5P31pXNpztW88CWmoSrBeRARiSQhY7leCsGwFV+AIOM7iM5IFj1jmwsLmRpSJYWckuInCKzHi2yykAnwxXeJyFx3U2geRgeXTkovMPp79avbnHxQSKDOD5UhYuQDjG4KM7/x176l+e6ZWjt4PxiZpezGzhV+vif2GrZPeabotqIxswooLJAp2p52J3kBjtOxPFiezeQBWNco9fkvrh7iXdnyUQcI4gTspxPeSe8k0fFh5czy69HORajH0+y1/yf8AWz0dzp7tvhk6zEpO/o3wkgUE/JDBTuGAZDk+VV60jkssGp3t8B/S47YKSq+SVD9KFbOd5EZPAZx3Vh/ILVBZa5buWKx3DG2k44IlGyud4GNvYO/cMZ7K9HXl0Io3lbOzEjSN2eSqliN+7sqPkQ4yOSnHXaUzK9O5Uk8sJYmJ6OS3axj3JuaFBKd+eBdJfE7SjHddp+SyNrMWpFc9HYywg4AAlMgCtnOSejeRd4IwPqrzveao8N7Ff8XjuVuGxhCx6TbYcMLneOG7NeqY5VdQ6EMjAMrDerKRkMD3YrvIx+Kuv6HMd952ZPz1aztSw2andGpnkAO7bfyYwQDxChjvH44xxNZgxqZ5Y6v1q/uJwSUaUrHvJ+LQbC4zwyFzj8o1Bs1e3x48eJSedkfa2wjmkHNKO1N3aibClBHNN3NKO1N3NJplEoTc0gxpRzSJqa2USgUdDRK6DQS9HWhyhpwjUzRqXRqoliaQ8RqXRqZo1Lo1PliKQ7VqLParJ8rsoiPSqtTPT9MV7T9BrW1VPk530tNCHGG4URWo4ajSSWhbb3sTttORDkZzT3NIBqMGopSn4ApuvkSudOjk4jf30pZJNCuxDcXMSZLbEc8ka5PE4VgM7h6qOGru1Q1iivbR1ZLn0mdCbyxLO7HLOxLOxPEljvJ+ujZpPaoFqYkl6QD2/bErqzST5QolvZJHvWli1FLUDmd717DVVrW/QS5gVxhqbQ2CIcjjTktRGahqZb20HLpLSZ1mpF2rrNSLtXGwkjjtSDtRnakHalUx8oK7Ug7UZ2pB2qemPlBWNEoE0KnbGoFCpXlXoJsL6ezJ2+glKB8YLoQGRyOzKkHHjUVQp7OhlNLI1NwaOrU2aBaHiNSyNTNWpZHqiaE1I8V6VV6Zq9Kq9NVCXI8V6OGpqr0or0xMU5HIajBqbh6MHotgORfaru1SO3Q2672B6i21XNqktuubdbZ3qKlqKXpMvRC9cbOqRQvSbPRC9Js9C2MUhmekmeuM9JM9LbGKQO1Iu1B3pFmpNMdKOO1JMa6zUSkVQ5IFChTrT9KuLhilvDLO6rtFI42kYLkDaIUE4yRv8aUEat/KF5NbE8OoIDszL1eY43CVBmMk95XI/wDTrHwfT4d/hXsPlNyfiv7SW0m+TMmA2MmOQb0kHirYP7O2vJeu6HNZXMlrcLsywtst2qw4h1PapGCPrpOGtrR1i76C0kXWLXMsY/CRjfNA3cyj5S9zDj3CokU80rVpbaQSwtssNxHFXXzWHaKu9rPpmpjEqLBcniA3Rsx71bg/pGaqST+BTpz8/Bn6tSqvV1u+bH5mfH5Mif6l+6mDc3F2ODwN+sw/00xKkD3l/ZXlelVep0c3t73w/aH3aMOQF53w+2fdpibAbn8kKr0cPU0OQV53w+2fdow5CXffD7Z92mKhb0QwejB6mRyGu++H2z7tGHIe774fbPu0XYF6Ibbru3UyORF33xe2fdofzJu++L2z7td7A6RDdJXC9TX8ybvvi9s+7Q/mRd98Xtn3a3Y2kQZeil6nf5j3ffF7Z92inkNd98Ptn3a52CWiBL0mz1YDyEu++H2z7tFPIK874fbPu0LoJaK6z0kz1ZDyAvO+H2z7tF+Dy886D2292ltsYnP5Kwz0kzVcYebSc/hJolH5Ks5/yH7ak15F6faJ0t1IXA887CE9wRd7HwyaW02H5JRRdM0ee5bZhQtj5TcEQd7MdwomoRRI3RxN0mzuaXgrt27A80dhO88d3CpzlDyv6Ver2q9BajdgAK0g8QPkr4dvbVZpL19DJ2/bBXoL+T/yaMFnJeuMPeOFj/4EeRnHi5b2RWP8hOR8uqXqW6ZWMYeeUcIoQd5z5x4DxNer7KzSGJIYlCRxIsaKOCooAA9QqXNXrQaFqpHOdzcJqsAaPZjvYQeikIwJF49DIeOz2g9hPiavFcqZNp7R08Z6rpU1rM9vcI0U0TbLoeIPeO8HiCNxFNK9bcsOQllqkexcpiRRiO4TdNF9R7R+ScisL5WcyepWZL269eg86JT0yj8qLefSuasjKn8g6K1pnLS8gAUSdKg4JINsAdwPyh66sFtznj+1t/rKSbvUw/zqiSwsrFWUqwOCpBVge4g8KLVCtr7AeOX9GjfCbb/MzetPvrvwmW/zM3rT76zihReRgeGTSBzlW/zU3rT76N8JFv8ANTetPvrNg1GD0ayHPDJpHwjW/wA1N60++h8Itv8ANTetPvrOQ9GD0XYHxI0X4Rbf5qb1p99D4RLf5qb1p99Z2Hru3XexvEjQ/hEt/mpvWn30PhFt/mpv7n31ne3Q263Y3iRofwjW/wA1N60++h8I9v8ANTetPvrOi9cL1zud8SNF+Ei3+am9affRTzl2/wA1N60++s6LUUtQvId8MmjfCZb/ADM3rT76Tl5zoceTBKT4uqj9mazyhQeRheGS233ORcvuiSOEd/4Rx6Tu/ZVZvL6WZtuV2kbvYk48B3UhS1pYyzOI4Y5JXPBI0aRz9SqCaB038hqVPwI1LcmeS11qM4t7VC7bi7cI4kzjbduwfv7KvnJHmGvbgh789ShxnYBV7l/DZ4J+tv8ACty5PcmrWwhEFpGsSDieLyN5ztxY8eNT3lS+A9DDkPyKg0q1FvF5bsQ88xGGllxjOOxRwA7B4kmrFQrtSN7e2dBQoUK4Y5QrtCsYj9T5P2l1uureC48ZIldhjuJGRVVv+aTRNsnqaDO/AlmUZPcA+BQoUU00Ya/BLov0QfbT+/Q+CXRfog+2n9+hQou1fk6D4JdF+iD7ef36HwS6L9EH20/v0KFbtX5OHRzS6L9EH20/v10c0ui/RB9tP79ChXe9fkwPgm0X6IPtp/foHmm0X6IPtp/foUK3evyzaAOabRfog+2n9+h8E2i/RB9tP79doVu9flnNHDzS6L9EH20/v1w80ui/RBw+en9+hQrnevydB8EmifRB9tP79c+CXRfog+2n9+hQrdq/J0HwS6L9EH20/v0Pgl0X6IPtp/foUK3avyYf6VzT6ICW6lGxHnPLIOHczEVatP0u3t12LeGKBdw2Y41jG4YHyQM0KFC238nB1XaFChMChQoVjH//2Q==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22537" name="Picture 6" descr="http://www.sorenseninstitute.org/files/uploads/images/ApplyNowButton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395399" y="1345406"/>
            <a:ext cx="752502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8" descr="http://us.123rf.com/400wm/400/400/sak12344/sak123441004/sak12344100400015/6844354-eps10-buy-now-button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651604" y="1042988"/>
            <a:ext cx="777418" cy="794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10" descr="http://milliondollardream.org/wp-content/uploads/2011/04/GiveNow_button.gif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1133110" y="3426619"/>
            <a:ext cx="1699356" cy="692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0" name="AutoShape 12" descr="data:image/jpeg;base64,/9j/4AAQSkZJRgABAQAAAQABAAD/2wCEAAkGBhAQEBIUEhQVEBUUFRYVFxgUFBUUFhQQFRYVFRQSFBUYGyYeFxkkGRQUHy8gIycpLCwsFh4xNTAqNSYrLCkBCQoKDgwOGg8PGjUkHyQ1Ky00LSosLywsMS81LzUqLC8sKSwsKiksNCksLC0tLDEpLCksLCkpLC0pNSwsLCwsLP/AABEIAOEA4QMBIgACEQEDEQH/xAAbAAEAAQUBAAAAAAAAAAAAAAAABQECAwQGB//EAEYQAAIBAgMEBwQHBQUIAwAAAAECAAMRBBIhBTFBUQYiYXGBkaETMrHBB0JSYnKSohQjc4LRFTOy4fAWJFNjg7PC0iU1Q//EABoBAQEAAwEBAAAAAAAAAAAAAAABAgMEBQb/xAAuEQEAAQMDAgUBCAMAAAAAAAAAAQIDEQQSIQUxE0FRYXHBBhQiQoGRofAVMtH/2gAMAwEAAhEDEQA/APcYiICIiAiIgIiICIiAiIgIiICIiAiIgIiICIiAiIgIiICIiAiIgIiICIiAiIgIlr1AN8hNpdLKNK4BLsPqoMxHedwgTt5Y1ZRxE89xnTbEVCRSVV86rfp6o8Zpr/aFY9Z6tuxgg8kDSZHpZxac/Qy39tTt8jPPE2JieLOfxPUPzEvGBxKbr+dUfBjJlXoQxSfaHjp8ZlBnntPH4lN5bzV/RwG8jN3C9I2Bsw/LdG/I5sfOXKO2iQ+D2+r6aEjeNzAcypkpSrKwuDeUZIiICIiAiIgIiICIiAiIgIiICIiAiIgJqY7aC0hrck6AAXZm5KOJjGY3IAAMzHRRuueOvADiZx2KxVTEOUptmBuHqC6lxfVKZ+pRG7NvY7uckyG1ttvVYovXN7FVYhFPKrVGrt9xPEzDQ6OZhesbj7AAC+FMafmLGS+EwNOgoCgXAte1gOxRwE1NobUCAkm1pFZKYp0xZVAtz1/yHhKnEk8ZxVTb+KxLlcHTavwLAWpg9rnSTmz+j+1GH72tQo9io1RvMkCQTIeXh5gp9Gq31sU/hSpAeoMyf2HXG7EX/HRQ/wCErAz5r7+sOR1mGrsxHGnV7N6+RlvsMUm9Uqj/AJbFG/K+n6psYHFIzWN0Ya5HBVvAH3vC8ohcRgGpkWOW24Ekrf7re8hm5s7bNRGs97jjpmA7QBZ17R4ibmMcMd2nykHWfKxGrKNRbevcZOw7nBbUV7A2udxB0buM355/g8aUP2lJ4cb8VHBuzj37+q2XtQNZSb391uY75lE5RLREShERAREQEREBERAREQEREBMGLxIRSSbAC57v6k6TMzWF5zu29olASLEqQFB3NiXH7tT2KvXPcDAi9sYt3qNSXVmsKlj7oIuuGU8NCGcjmBxFt/CYVaKWGpO88zyHIDgJg2Vsz2QzsczML3O/rElmP3mNz6S3a20ko02dzZVFz8gBxJOgHbMVau3NsrRW7XJJyqqi7O53KoGpJmlgOiFTEkVMdou9cOp6o5Gsw98/dGg7ZI9HNhMz/tWIH71h+7Q6jD0z9UffI94+G6dIRAw4fDJTUKihVGgCgAAcgJmtKReBWUiJRaZhr4dWFmAbjrwPMcpuChz0l2VRw89YwiBxOynewVja+vE5eOvGW19lPTVlo0GqE3GdmQeQLToDUlvtIwuXCUujuOViDSujbwHp9U8x1pLYPC10OV6bgHjbc+/Ncbrka9tjxM6T2kqKpjCGy8dnFm95dD8jbtkhI7OL3485mTEnv+Mo24mOnWB7+UyQEREBERAREQEREBERA1sbXCKSdwBY9y6/67pxWMxYbEIrgkIMzgca1YB6nitPIg/EZ0nSGsAoU7nZEPdfM36ROJwFVqr1H4uS5PIOSR+nIPCSR1lStTI6h/lbQjsBOhkHRoftGKJq9WhhbOc2gbEnVb34IvW72XlNXE4paat7XUAFrnsF5K7I2awwVNbXdiKrjm7dYjw6o/lEglRt3D/b/Q//AKzYw+Op1b5GDW37wQO46zkkosxIW4AIsEU6aDTs/reVoe2DlqKlrWFhbiLsSGO++/tEo7GUnMnauMH/AOTfkB+ElNiVMTWY+0U01G8lct+wXECWpUS3dM2i7pdUqAaCazPKLmqSwtLSZS8oqTKRKQEXlIvIK3i8pKQMgqc5tUsTwPnNGVDQJYGVmhQxOXfu+E3g14FYiICIiAiIgIiIHH9NsVlCW3j2zeKIR8xI/o7Qy0PED8qqvymfp2DlX8Ff4CV2L/c/zN8ZJET0sohqSrxqVaVPwaoub9IM7WgvVE5Xb1K5wvZiqV/J/nadZT3CRUbj9mVMxeiwQnUgkhSe23C/CX7F2Y1FDnYM7G7Ebr8hJOWtKiiU8xsJvNZRYSzDJlW/E7u6Y6ryi1mlhgmUgUiJSBWJSICIvKGAiLykBETHSxCPfKwaxsbG9jylwmYZA02cJiMpyncd39JqGUOo7eHyMipyJrYHEZ113jQ982YCIiAiIgIiIHJ9LcPmA76i+LKWHwEj+jz3peR/MoPxnQdIaPUZvs5an5TZv0zmtidSoyciy+RzD0b0mMqy9Ik/cF/+G9Kp4JUQt+nNOjpNoJHYjDCojI3usCp/CRY/GNg1y1FQ3vpem/8AETqk+Oh8YRKxTW5A7ZbeZ8J71+QlGHb+PNGizLa4sBfmTb4Tjv8AaPE39+/8q2+E6Lpab4c/jX5zlMHjhTBvTSpre7C5HZPQsURNGcZeVq7lUXYjdiE1Q6Rv7F3dRfMFS1wGYi5uOyRX+0GIvfP4WFu61pbtHazVgoKqgW9gvbK06FI4ZmuBUV919SugsBx4nwmym3TTGZp7tFV2uucU1do+EtjekTKlFlAOcEsDfgQCAeGt/Sbe09qlKC1Etdstr62DC/ynJM5KKPslvWxktjat8DR/Fbyzj+k11WaYmnjzbqNTXVFXPkmX2vbDCtYEkDThmJtbzvGxtre3U3AVlOoGuh3ESExVb/caI5ufJS39RNbA1mw1Wmx0DKCf4bfPS/hMfBiaZ9eWf3mqK6c9sRltLjqn7b7xt7XLa5tlva1pLdJL/s7W5rfuvIdU/wB//wCpfzGaTe16yPRqoGUsFJtcX6uu7wkrxFVOPZbWZt3ImfOXN08dWFDKrMAr62JuAw0FxuFw01Xr1D7zN4lpMdE3/eVBzUHyP+c2eltLqU25MR4EX+U3b4pubMOfwpqs+Ju7eSAw2JqjNkLe619TbLY3Jk10XHUrcN3wM39j4ZGwyiwGdSGsNTvFzOeapWwpemCBm42vca2ZfMzGaouZpjiWcUzZ211TmG30YxbB3DN1cuY3OgII1ud2+dDh8ZTqa03WoBoSjBgPKeZdLmehTSkeqaozOOPs1PVU97XNvuiRPRTazYbFU2BsrMEccCjG2vcSD4TzdTqKfF2w+o6d0i5c0XjTPPMxHs9swlXJU7G+I/ytJmc7iDYA/ZIPyPoZO4d7qDMnnMsREBERAREQNPaFMEAndqD+FtD8pxGJpmlUHMHIe0pqp8UPnPQK1MMpB4zktv4W4zHS1lc8rG9OpfsO/wDEeUkjaoWYBgbgzAV9jWz26lWwbsqgWVv5lGW/NV5zQ2PtEqcj9W5Nuxh7y/MdhkriGBUg6gjd2SDdvNrCjRpDYPGBlNjmK6dp5Xkvg2up75YGnt3DmpQdRqbXHepv8pw1AIWGckLxyi58Lz0WpIHaXRpajZkPsyd4tdSefYZ2WLsU5plwarT1VzFdPk0MK+DYGkquDU6uZgDrw46agcJEvgagYrkYld9lJ8e6Q/SDa9TB4n2dMqWp5SWK3GYgMAATwBEneiHT98RVFHEBQze4yjKGb7BF7AnhbumudbRRXtpnPy7o6Fqbmni/XERHfjvj4bGzqKV6fsfcqXLht4awsVPEafCYa+xMQhsULdq9Yekt+k6n7OjTen1C9QqxUkXGUmxt2j0mD6M9uVqjVKNRi6qgdMxuV1Clb8tRpwtJOu23NsQyo6HVXpPvE1duOPRu7SpslHDowsQHYg8LtpeatejVyI7XKkZVN72C3svZxmLp30kWniPZoM7IoDa2AYnMB2mxHnOWodLcUuhYPTJuabDqb76cVPaDLOvt0REd581s/Z3VaiJrjiMcZnu680ndc6gkpZWtvAAsrd1hbwkfs7bFE10QOLlwvEA3OUjNu4mdV0cx2HxGFdqAyEqwdb3ZXymwJ477gzx1OHh5zXe18042RxLp6b9n6b81xfqmKqccR6/2Hs2xti1KFYkkFcpAIOp1FtOG6bPSKjmw7W1y2bwG/wBCZm2jtmhhlU16gp5tBe5ueNgATFfGo+HepTYOvs3IKm4NlPGJvTNW6e8OKnSYo24nbPGXC7B+klaYWnWpWQXs6G5AJJ1U79/A+EnOlFYM1IrqCmYHmDqJ5MBp4T2+psKnUSiGuCiKuh3gAaGadJfma5mt7HX+nWrNumLEYz9HmnT7E58aR9inTXxy5j6vIrYeCNfE0aY+tUW/4QbsfIGXdIcT7TF4h+BqvbuBKj0AnT/RjsvNVqVyNEGRfxtqx8F/xTgxvuPpaqvuugjPlTEfrj/r0Srqrdx+Bklsermpjukcpmx0ce9Oek+ETEREBERAREQEjdqYb61swIsw5qd4t/r1klLXW4tA4DaOAy6C5BHVI1LKu63319R4zQXbTL1H1NtDwK8x2Tr9pYILcMLode1G+0OWv+t85fa+x79U6nerLpc814Bua7jw7MZhUedq1KfWpmx7ri3Izr+h+3hi6VU5cjIVDAbtQdR5GeZ45qlHRxodzL7p7+R7J0P0W44DFVqd9KlO4/Eh/ozeUR3HobzHMtQTEZkjxnp3/wDYYjvX/tpIU03TI1mW/WRrEXym11PGxHCTfTwf/IYjvT/tpOtw+xFx2x6CqB7REJpn/mKWUr3Na3lynm7Jrrqw+7jVRptPZmqOJxE+3DU2ttT+0NkNUP8AeUGQ1APtDqlu4qxPgeUi/oxqWxpH2qTjyKH5Gc5hdoVaAqopyiohp1FI4X5cCDf1kx9HtXLtGj2hx+hj8pYr3V0z5sLml8HS3qI/1nMx+yJ23XL4mux+tVqH9Rt6S87DrfswxNgaRbJcHUNe2q8r6TBtKmVrVQd4qOPJjOl2bteidkYig7qtRSWRSbF7sjDLzNwZhERVVOfd13bldq1bm3GeaYn4YPo72kaWNVL9WsChHbYsh8xb+ac/VphKzKfq1CPBWt8pudGDbG4b+Mn+IS3pJRyYzEryqv5FiR8Yz+CPkimI1VWPzUx/E4+qa+krFl8blvcU6agdha7H4r6TP0D2iRRxtEnT2L1FHaFZWt5r5SI6HbJXFYxEcZkF3cc1UaA9hJUSnS7ZgwuMqIl1QgMoBOiONV7r5h4TPM58RyzbtTTGhzzEROf1R+yMN7WvRT7VRF8Cwv6XnuGPxIpUqj8ERm/KCflPJ+gGE9pj6XKmGqHwFh6sJ6D04xPs8BXP2lCfnYL8CZuscUTU8zrE+LqrdqPb+ZeOXJPMn1JntPRrZP7LhadP61sz/wARtW8t3hPPOgGw/wBoxIdhdKNnPI1PqL5i/h2z1ZzGmo/NLHrmpiZixT5cz9GNmsrHkCfIEzY6MramJH7Re1JvvWXzNj6Xk1sOllpidb5tIxEQEREBERAREQMdaiGFjOex+zzTuLZ6Z3ry7ROllroCLGBwOM2YrqxXrjQEWu/cwJ63oe0yH2bsoYXE06yaBGGYa2ynRhqLjQnQ28Z3uP2CCcydU9mkhcVSdf7xM2lsy6MB2H+hEmFdPWHHnMDTDsnGLUp5QSSlgc2+3AnnM7CVHnPTboXia2KatQUVBUC3GZVKsAF+sRcEAHznV9E9kPhcJTpOQWGZmtqAWJOUHjb+smZQma6bcU1bod13XXbtmmzV2j+w846edDahqNiKClw2tRVF2DcXA4g8bce+YPo32FUOI9uylUphgMwtmqMMtgDyBPpPTZgqY1AbEm4+6x9bdsx8CN+6HR/lrv3abE/GfZ5p9IPRqpSrviEUmlU6zEfUqfWzcgd9+0zjp7wdo0iNb2trdG3cjcSDxHR3ZlUkmiAeOVaiei2E13NNMzml26PrtNu3FF2M484cF0FwJq46jYaUyajdgUafqKibn0h7FqU8U9bKTTq2OYbg4UKytyOl/Gd7snCYPDBvYJkvvOWoS1vvEEkSTXEo5y79+hU2IHeLTKNP+DbLVc61nVeNRHGMYn93H/RhsgpReuwsapyr/DXeR2Fv8My9PeijYopVpsisoyEOcocE3WzHS9ydDvvIvaGPfLiU9oyI+LyZiSQqIrEqOQ0XQcps7RrvV2XhQSWd6iLrqTrUC/ATujRRsimZ4eHV1q5Opq1FEc9/phl+j/YD4WpVNcBKrKAqZlLeyB6z6E6FrDwm1092vhVprQrio2ez2pEBlCnRjfTffTjYzJsysp2hiajtaxXDU/vOBmIH5b+M876T4818ZWY398oo4hE6qi3cL+M49RT4FMUw9jptVXUtTN65xj049oeldHa2CwuDpFHCJUuwaoQrOxNiW7Ra2m6wk2Xva2t/UcxOD2vsM08BhWJIqKgpZCoOZqrFyBf3WFzr2Ts9m4cUaCKx0poAT+Ean0nTsiLdNXm8W9dqq1NymeYie/qxbQbNUp0x+I/Bf/KdVhKdkAnLbDomtVaoRvOnYNwHlOuAmArERAREQEREBERAREQExVcOrbxMsQIxtmim2dPEcxylz66jdJAiR1ZfZn7p9Dz7oGMiWzI6cRMcBF5SIAxEpeBWUiUgarbKoFWQ00KsxcgqCC53t3yg2TQzBvZrcZCNN3swQlhwtc275tyhmW6fVjsp9FiYdFvlUC5LGwAux3k8zLDQTNmyrm+1YZvPfMhaY2a8xnllHHZjrUFcqWUMVN1uL5W3XHI2mjtSvnYUU5gvb0X5nwmbaGP9kMq61Du+6OZ+U2Oj2x7dZtSddYEtsjAimgkhKASsBERAREQEREBERAREQEREBLKlMMLGXxAh6qNRP2k9V7uzslQQwupuJKugI1kRi9lspLUjY8RwPeIAyl5qjaWU2qqUPPev9RNhHVhdSCOw3gXXiWyl4F0TGXlC8C8tLGeW2M1MRtOlT4525Lr58BA27EyPxm1gvUpddtxO8KfmfSYGevidAMichxHaeMm9ldHlSxMDS2LsMk531J1JO8mdTTpgCwhEA3S6AiIgIiICIiAiIgIiICIiAiIgIiICIiBr18Ej7xInEdHBe6Eqew2k9EDlKmFxSbmzD7wB9d8xHF4kb0U+YnXlZaaKnhA487Rr/wDDX1lrVsW24BO5b/Gdh+zJyEuFFeUDjV2NiKnvsx8ZJ4Houq750IErAwUMGqbhM8RAREQEREBERAREQEREBERAREQEREBERAREQEREBERAREQEREBERAREQEREBERAREQEREBERAREQEREBERAREQEREBERAREQEREBERAREQEREBERAREQP/Z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22541" name="Picture 14" descr="http://rlv.zcache.com/equality_now_button-p145716827163453141z745k_400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3726443" y="2957513"/>
            <a:ext cx="1764140" cy="1687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2" name="Picture 16" descr="http://locums4you.com/Resources/Images/RegisterNow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4023074" y="2350294"/>
            <a:ext cx="1855090" cy="607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3" name="Picture 18" descr="http://trentstudents.org/files/minisites/19995/elections_vote_now_button.jpg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2557463" y="2078832"/>
            <a:ext cx="1065212" cy="101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4" name="Picture 20" descr="http://gracetyler.org/files/Development/Donate%20Now%20Button%202.jpg"/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2747663" y="4211241"/>
            <a:ext cx="1132490" cy="558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5" name="Picture 24" descr="http://www.galfromdownunder.com/images/reply-button.JPG"/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2802952" y="1065610"/>
            <a:ext cx="956822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Egyre kevesebben vannak</a:t>
            </a:r>
            <a:endParaRPr lang="hu-HU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317500" y="1447800"/>
          <a:ext cx="8216900" cy="314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363017" y="4897279"/>
            <a:ext cx="7809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 smtClean="0">
                <a:latin typeface="+mj-lt"/>
                <a:cs typeface="Geometr415 Md BT"/>
              </a:rPr>
              <a:t>Forrás: KSH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Nem járatosak a pénzügyekben</a:t>
            </a:r>
            <a:endParaRPr lang="hu-HU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</p:nvPr>
        </p:nvGraphicFramePr>
        <p:xfrm>
          <a:off x="317500" y="1063229"/>
          <a:ext cx="8216900" cy="3534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080888" y="4897279"/>
            <a:ext cx="1063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>
                <a:latin typeface="+mj-lt"/>
                <a:cs typeface="Geometr415 Md BT"/>
              </a:rPr>
              <a:t>Forrás: CCS 2010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Nem érdekli őket, amit mondunk</a:t>
            </a:r>
            <a:endParaRPr lang="hu-HU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17500" y="1063229"/>
          <a:ext cx="8216900" cy="3534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080888" y="4897279"/>
            <a:ext cx="10631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000" dirty="0">
                <a:latin typeface="+mj-lt"/>
                <a:cs typeface="Geometr415 Md BT"/>
              </a:rPr>
              <a:t>Forrás: CCS 2010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120000">
            <a:off x="0" y="0"/>
            <a:ext cx="1917700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-120000">
            <a:off x="1383279" y="-1"/>
            <a:ext cx="2088243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 rot="120000">
            <a:off x="2937101" y="0"/>
            <a:ext cx="1904663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 rot="-120000">
            <a:off x="4307343" y="1"/>
            <a:ext cx="1790700" cy="5143499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 rot="120000">
            <a:off x="5563622" y="1"/>
            <a:ext cx="2019300" cy="5143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 rot="-120000">
            <a:off x="7048500" y="1"/>
            <a:ext cx="2095500" cy="5143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ím 10"/>
          <p:cNvSpPr>
            <a:spLocks noGrp="1"/>
          </p:cNvSpPr>
          <p:nvPr>
            <p:ph type="title"/>
          </p:nvPr>
        </p:nvSpPr>
        <p:spPr>
          <a:xfrm>
            <a:off x="2641600" y="2362895"/>
            <a:ext cx="6502401" cy="1077218"/>
          </a:xfr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hu-HU" sz="3200" b="1" dirty="0" smtClean="0">
                <a:solidFill>
                  <a:schemeClr val="bg1"/>
                </a:solidFill>
                <a:latin typeface="Calibri" pitchFamily="34" charset="0"/>
                <a:ea typeface="+mn-ea"/>
                <a:cs typeface="+mn-cs"/>
              </a:rPr>
              <a:t>A KONDÍCIÓK ÉS A SZOLGÁLTATÁSOK IS NAGYJÁBÓL AZONOSAK</a:t>
            </a:r>
            <a:endParaRPr lang="en-US" sz="3200" b="1" dirty="0">
              <a:solidFill>
                <a:schemeClr val="bg1"/>
              </a:solidFill>
              <a:latin typeface="Calibr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4.bp.blogspot.com/-ZZQzd3QGSRs/Ta1SBBvXREI/AAAAAAAABVM/Owsc9w8olsg/s1600/dude-wtf.jpg"/>
          <p:cNvPicPr>
            <a:picLocks noChangeAspect="1" noChangeArrowheads="1"/>
          </p:cNvPicPr>
          <p:nvPr/>
        </p:nvPicPr>
        <p:blipFill>
          <a:blip r:embed="rId2" cstate="screen">
            <a:lum contrast="10000"/>
          </a:blip>
          <a:srcRect/>
          <a:stretch>
            <a:fillRect/>
          </a:stretch>
        </p:blipFill>
        <p:spPr bwMode="auto">
          <a:xfrm>
            <a:off x="2652818" y="0"/>
            <a:ext cx="6491182" cy="5143500"/>
          </a:xfrm>
          <a:prstGeom prst="rect">
            <a:avLst/>
          </a:prstGeom>
          <a:noFill/>
        </p:spPr>
      </p:pic>
      <p:sp>
        <p:nvSpPr>
          <p:cNvPr id="5" name="Téglalap 4"/>
          <p:cNvSpPr/>
          <p:nvPr/>
        </p:nvSpPr>
        <p:spPr>
          <a:xfrm>
            <a:off x="0" y="0"/>
            <a:ext cx="2652818" cy="5143500"/>
          </a:xfrm>
          <a:prstGeom prst="rect">
            <a:avLst/>
          </a:prstGeom>
          <a:solidFill>
            <a:srgbClr val="4578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hu-HU" dirty="0" smtClean="0"/>
              <a:t>Az XXX Diákszámlával már a diákévek alatt megtapasztalhatod, hogy mennyivel tudja </a:t>
            </a:r>
            <a:r>
              <a:rPr lang="hu-HU" sz="2000" b="1" u="sng" dirty="0" smtClean="0"/>
              <a:t>színesíteni az életed </a:t>
            </a:r>
            <a:r>
              <a:rPr lang="hu-HU" dirty="0" smtClean="0"/>
              <a:t>egy jól kiválasztott bankszámla és a </a:t>
            </a:r>
            <a:br>
              <a:rPr lang="hu-HU" dirty="0" smtClean="0"/>
            </a:br>
            <a:r>
              <a:rPr lang="hu-HU" dirty="0" smtClean="0"/>
              <a:t>hozzá igényelhető bankkártya!</a:t>
            </a:r>
            <a:endParaRPr lang="hu-HU" dirty="0"/>
          </a:p>
        </p:txBody>
      </p:sp>
      <p:sp>
        <p:nvSpPr>
          <p:cNvPr id="8" name="Szövegdoboz 7"/>
          <p:cNvSpPr txBox="1"/>
          <p:nvPr/>
        </p:nvSpPr>
        <p:spPr>
          <a:xfrm>
            <a:off x="0" y="852705"/>
            <a:ext cx="4074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b="1" dirty="0" smtClean="0">
                <a:solidFill>
                  <a:schemeClr val="bg1"/>
                </a:solidFill>
              </a:rPr>
              <a:t>„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1498296" y="3440113"/>
            <a:ext cx="4074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b="1" dirty="0" smtClean="0">
                <a:solidFill>
                  <a:schemeClr val="bg1"/>
                </a:solidFill>
              </a:rPr>
              <a:t>”</a:t>
            </a:r>
            <a:endParaRPr lang="en-US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4" name="Picture 2" descr="http://2.bp.blogspot.com/-VSldtg4GP5U/Tf96lfQ_mLI/AAAAAAAAALk/efz7WhURqcE/s1600/s%25C3%25A1rga%2Bcsekkek.jpe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Cím 10"/>
          <p:cNvSpPr txBox="1">
            <a:spLocks/>
          </p:cNvSpPr>
          <p:nvPr/>
        </p:nvSpPr>
        <p:spPr>
          <a:xfrm>
            <a:off x="0" y="1986975"/>
            <a:ext cx="6589486" cy="5847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LÁSSUK BE, EZ IS CSAK EGY KÖZMŰ …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Csoportba foglalás 5"/>
          <p:cNvGrpSpPr/>
          <p:nvPr/>
        </p:nvGrpSpPr>
        <p:grpSpPr>
          <a:xfrm>
            <a:off x="0" y="0"/>
            <a:ext cx="9143999" cy="5143500"/>
            <a:chOff x="0" y="0"/>
            <a:chExt cx="9143999" cy="5143500"/>
          </a:xfrm>
        </p:grpSpPr>
        <p:pic>
          <p:nvPicPr>
            <p:cNvPr id="33794" name="Picture 2" descr="http://blogs.yu.edu/healthalerts/files/2011/03/forced-smile.jpg"/>
            <p:cNvPicPr>
              <a:picLocks noChangeAspect="1" noChangeArrowheads="1"/>
            </p:cNvPicPr>
            <p:nvPr/>
          </p:nvPicPr>
          <p:blipFill>
            <a:blip r:embed="rId2" cstate="screen"/>
            <a:srcRect/>
            <a:stretch>
              <a:fillRect/>
            </a:stretch>
          </p:blipFill>
          <p:spPr bwMode="auto">
            <a:xfrm>
              <a:off x="0" y="0"/>
              <a:ext cx="6856938" cy="5143500"/>
            </a:xfrm>
            <a:prstGeom prst="rect">
              <a:avLst/>
            </a:prstGeom>
            <a:noFill/>
          </p:spPr>
        </p:pic>
        <p:pic>
          <p:nvPicPr>
            <p:cNvPr id="5" name="Picture 2" descr="http://blogs.yu.edu/healthalerts/files/2011/03/forced-smile.jpg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 flipH="1">
              <a:off x="6856937" y="0"/>
              <a:ext cx="2287062" cy="5143500"/>
            </a:xfrm>
            <a:prstGeom prst="rect">
              <a:avLst/>
            </a:prstGeom>
            <a:noFill/>
          </p:spPr>
        </p:pic>
      </p:grpSp>
      <p:sp>
        <p:nvSpPr>
          <p:cNvPr id="7" name="Cím 10"/>
          <p:cNvSpPr txBox="1">
            <a:spLocks/>
          </p:cNvSpPr>
          <p:nvPr/>
        </p:nvSpPr>
        <p:spPr>
          <a:xfrm>
            <a:off x="4570937" y="1720850"/>
            <a:ext cx="4571999" cy="107721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HA MINDENKÉPP CIMBIZNI AKARUNK: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kirowskiisobar.com/static/img/uploads/case-study/kirowskiisobar_t-mobile_designmob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468" y="0"/>
            <a:ext cx="9137532" cy="5143500"/>
          </a:xfrm>
          <a:prstGeom prst="rect">
            <a:avLst/>
          </a:prstGeom>
          <a:noFill/>
        </p:spPr>
      </p:pic>
      <p:sp>
        <p:nvSpPr>
          <p:cNvPr id="4" name="Téglalap 3"/>
          <p:cNvSpPr/>
          <p:nvPr/>
        </p:nvSpPr>
        <p:spPr>
          <a:xfrm>
            <a:off x="4572000" y="4897279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hu-HU" sz="1000" dirty="0" smtClean="0">
                <a:hlinkClick r:id="rId3"/>
              </a:rPr>
              <a:t>http://www.kirowskiisobar.com/hu/work/t-mobile-design-mob/</a:t>
            </a:r>
            <a:endParaRPr lang="en-US" sz="1000" dirty="0"/>
          </a:p>
        </p:txBody>
      </p:sp>
      <p:sp>
        <p:nvSpPr>
          <p:cNvPr id="5" name="Cím 10"/>
          <p:cNvSpPr txBox="1">
            <a:spLocks/>
          </p:cNvSpPr>
          <p:nvPr/>
        </p:nvSpPr>
        <p:spPr>
          <a:xfrm>
            <a:off x="6468" y="4066282"/>
            <a:ext cx="3061762" cy="107721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ENGEDJÜK ÁT AZ IRÁNYÍTÁST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screen"/>
          <a:srcRect r="1719"/>
          <a:stretch>
            <a:fillRect/>
          </a:stretch>
        </p:blipFill>
        <p:spPr bwMode="auto">
          <a:xfrm>
            <a:off x="528638" y="0"/>
            <a:ext cx="8086725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ím 10"/>
          <p:cNvSpPr txBox="1">
            <a:spLocks/>
          </p:cNvSpPr>
          <p:nvPr/>
        </p:nvSpPr>
        <p:spPr>
          <a:xfrm>
            <a:off x="6102350" y="4066282"/>
            <a:ext cx="3061762" cy="107721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3200" b="1" dirty="0" smtClean="0">
                <a:solidFill>
                  <a:schemeClr val="bg1"/>
                </a:solidFill>
                <a:latin typeface="Calibri" pitchFamily="34" charset="0"/>
              </a:rPr>
              <a:t>ADJUNK VALAMI HASZNOSAT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4897279"/>
            <a:ext cx="121700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000" dirty="0" smtClean="0">
                <a:hlinkClick r:id="rId3"/>
              </a:rPr>
              <a:t>http://mizuzine.hu/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a1.sphotos.ak.fbcdn.net/hphotos-ak-ash4/316290_10150348348157996_189246802995_8144220_691246849_n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50800" y="0"/>
            <a:ext cx="9194800" cy="5143500"/>
          </a:xfrm>
          <a:prstGeom prst="rect">
            <a:avLst/>
          </a:prstGeom>
          <a:noFill/>
        </p:spPr>
      </p:pic>
      <p:sp>
        <p:nvSpPr>
          <p:cNvPr id="8" name="Szövegdoboz 13"/>
          <p:cNvSpPr txBox="1">
            <a:spLocks noChangeArrowheads="1"/>
          </p:cNvSpPr>
          <p:nvPr/>
        </p:nvSpPr>
        <p:spPr bwMode="auto">
          <a:xfrm>
            <a:off x="1472184" y="2894335"/>
            <a:ext cx="7671816" cy="107721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hu-HU" sz="3200" b="1" dirty="0" smtClean="0">
                <a:solidFill>
                  <a:schemeClr val="bg1"/>
                </a:solidFill>
                <a:latin typeface="Calibri" pitchFamily="34" charset="0"/>
              </a:rPr>
              <a:t>CSINÁLJUNK OLYAT, AMIBEN RÉSZT </a:t>
            </a:r>
            <a:r>
              <a:rPr lang="hu-HU" sz="3200" b="1" dirty="0">
                <a:solidFill>
                  <a:schemeClr val="bg1"/>
                </a:solidFill>
                <a:latin typeface="Calibri" pitchFamily="34" charset="0"/>
              </a:rPr>
              <a:t>AKARNAK </a:t>
            </a:r>
            <a:r>
              <a:rPr lang="hu-HU" sz="3200" b="1" dirty="0" smtClean="0">
                <a:solidFill>
                  <a:schemeClr val="bg1"/>
                </a:solidFill>
                <a:latin typeface="Calibri" pitchFamily="34" charset="0"/>
              </a:rPr>
              <a:t>VENNI ÉS MEG AKARJÁK OSZTANI</a:t>
            </a:r>
            <a:endParaRPr lang="en-US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4572000" y="4897279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hu-HU" sz="1000" dirty="0" smtClean="0">
                <a:hlinkClick r:id="rId3"/>
              </a:rPr>
              <a:t>http://www.kirowskiisobar.com/hu/work/t-mobile-colormix-live/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xmlns="" val="2545674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4" name="CarbonFools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524000" y="857250"/>
            <a:ext cx="6096000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6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mommyhastowork.com/wp-content/uploads/2011/10/muppets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3863" y="1307737"/>
            <a:ext cx="3017393" cy="3835764"/>
          </a:xfrm>
          <a:prstGeom prst="rect">
            <a:avLst/>
          </a:prstGeom>
          <a:noFill/>
        </p:spPr>
      </p:pic>
      <p:sp>
        <p:nvSpPr>
          <p:cNvPr id="3" name="Szövegdoboz 13"/>
          <p:cNvSpPr txBox="1">
            <a:spLocks noChangeArrowheads="1"/>
          </p:cNvSpPr>
          <p:nvPr/>
        </p:nvSpPr>
        <p:spPr bwMode="auto">
          <a:xfrm>
            <a:off x="6102350" y="2355726"/>
            <a:ext cx="3041650" cy="5847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hu-HU" sz="3200" b="1" dirty="0" smtClean="0">
                <a:solidFill>
                  <a:schemeClr val="bg1"/>
                </a:solidFill>
                <a:latin typeface="Calibri" pitchFamily="34" charset="0"/>
              </a:rPr>
              <a:t>LET’S ROCK!</a:t>
            </a:r>
            <a:endParaRPr lang="en-US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207</Words>
  <Application>Microsoft Office PowerPoint</Application>
  <PresentationFormat>On-screen Show (16:9)</PresentationFormat>
  <Paragraphs>67</Paragraphs>
  <Slides>20</Slides>
  <Notes>0</Notes>
  <HiddenSlides>0</HiddenSlides>
  <MMClips>1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Office-téma</vt:lpstr>
      <vt:lpstr>Microsoft Office Excel 97-2003 Worksheet</vt:lpstr>
      <vt:lpstr>Chart</vt:lpstr>
      <vt:lpstr>KOMOLYAN?</vt:lpstr>
      <vt:lpstr>EGYSZER MINDENKI VOLT FIATAL</vt:lpstr>
      <vt:lpstr>Slide 3</vt:lpstr>
      <vt:lpstr>Gyakorlatilag mind neteznek  és mobiloznak</vt:lpstr>
      <vt:lpstr>Slide 5</vt:lpstr>
      <vt:lpstr>Slide 6</vt:lpstr>
      <vt:lpstr>Slide 7</vt:lpstr>
      <vt:lpstr>Most, vagy soha</vt:lpstr>
      <vt:lpstr>Egyre kevesebben vannak</vt:lpstr>
      <vt:lpstr>Nem járatosak a pénzügyekben</vt:lpstr>
      <vt:lpstr>Nem érdekli őket, amit mondunk</vt:lpstr>
      <vt:lpstr>A KONDÍCIÓK ÉS A SZOLGÁLTATÁSOK IS NAGYJÁBÓL AZONOSAK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Komolyan?</dc:title>
  <dc:creator>Havasi Zoltán</dc:creator>
  <cp:lastModifiedBy>Bacsa Gábor</cp:lastModifiedBy>
  <cp:revision>25</cp:revision>
  <dcterms:created xsi:type="dcterms:W3CDTF">2012-03-21T07:32:57Z</dcterms:created>
  <dcterms:modified xsi:type="dcterms:W3CDTF">2012-03-22T09:48:21Z</dcterms:modified>
</cp:coreProperties>
</file>