
<file path=[Content_Types].xml><?xml version="1.0" encoding="utf-8"?>
<Types xmlns="http://schemas.openxmlformats.org/package/2006/content-types">
  <Default Extension="xml" ContentType="application/xml"/>
  <Default Extension="wmv" ContentType="video/unknown"/>
  <Default Extension="jpeg" ContentType="image/jpeg"/>
  <Default Extension="rels" ContentType="application/vnd.openxmlformats-package.relationships+xml"/>
  <Default Extension="emf" ContentType="image/x-em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embeddings/oleObject1.bin" ContentType="application/vnd.openxmlformats-officedocument.oleObject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30"/>
  </p:notesMasterIdLst>
  <p:sldIdLst>
    <p:sldId id="265" r:id="rId2"/>
    <p:sldId id="278" r:id="rId3"/>
    <p:sldId id="279" r:id="rId4"/>
    <p:sldId id="267" r:id="rId5"/>
    <p:sldId id="269" r:id="rId6"/>
    <p:sldId id="268" r:id="rId7"/>
    <p:sldId id="280" r:id="rId8"/>
    <p:sldId id="281" r:id="rId9"/>
    <p:sldId id="273" r:id="rId10"/>
    <p:sldId id="282" r:id="rId11"/>
    <p:sldId id="285" r:id="rId12"/>
    <p:sldId id="270" r:id="rId13"/>
    <p:sldId id="284" r:id="rId14"/>
    <p:sldId id="295" r:id="rId15"/>
    <p:sldId id="272" r:id="rId16"/>
    <p:sldId id="297" r:id="rId17"/>
    <p:sldId id="289" r:id="rId18"/>
    <p:sldId id="274" r:id="rId19"/>
    <p:sldId id="290" r:id="rId20"/>
    <p:sldId id="299" r:id="rId21"/>
    <p:sldId id="298" r:id="rId22"/>
    <p:sldId id="276" r:id="rId23"/>
    <p:sldId id="271" r:id="rId24"/>
    <p:sldId id="294" r:id="rId25"/>
    <p:sldId id="293" r:id="rId26"/>
    <p:sldId id="275" r:id="rId27"/>
    <p:sldId id="296" r:id="rId28"/>
    <p:sldId id="277" r:id="rId29"/>
  </p:sldIdLst>
  <p:sldSz cx="9144000" cy="6858000" type="screen4x3"/>
  <p:notesSz cx="6784975" cy="9856788"/>
  <p:defaultTextStyle>
    <a:defPPr>
      <a:defRPr lang="hu-HU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00"/>
    <a:srgbClr val="008000"/>
    <a:srgbClr val="999999"/>
    <a:srgbClr val="3399FF"/>
    <a:srgbClr val="E4E4E4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 autoAdjust="0"/>
    <p:restoredTop sz="83299" autoAdjust="0"/>
  </p:normalViewPr>
  <p:slideViewPr>
    <p:cSldViewPr>
      <p:cViewPr>
        <p:scale>
          <a:sx n="70" d="100"/>
          <a:sy n="70" d="100"/>
        </p:scale>
        <p:origin x="-856" y="-120"/>
      </p:cViewPr>
      <p:guideLst>
        <p:guide orient="horz" pos="4040"/>
        <p:guide pos="2880"/>
      </p:guideLst>
    </p:cSldViewPr>
  </p:slideViewPr>
  <p:outlineViewPr>
    <p:cViewPr>
      <p:scale>
        <a:sx n="33" d="100"/>
        <a:sy n="33" d="100"/>
      </p:scale>
      <p:origin x="0" y="11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737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n-US" sz="2540" b="1" i="0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Online tartalomszolgáltatókkal kapcsolatos hirdetői preferenciák fontossági sorrendje</a:t>
            </a:r>
            <a:endParaRPr lang="en-US" sz="2400" b="1" i="0" strike="noStrike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>
              <a:defRPr sz="737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n-US" sz="2177" b="0" i="0" strike="noStrike">
                <a:solidFill>
                  <a:srgbClr val="000000"/>
                </a:solidFill>
                <a:latin typeface="Arial"/>
                <a:ea typeface="Arial"/>
                <a:cs typeface="Arial"/>
              </a:rPr>
              <a:t>kérdésekre 5-ös skálán adott értékelések átlaga</a:t>
            </a:r>
          </a:p>
        </c:rich>
      </c:tx>
      <c:layout>
        <c:manualLayout>
          <c:xMode val="edge"/>
          <c:yMode val="edge"/>
          <c:x val="0.175520879412545"/>
          <c:y val="0.000356655713311427"/>
        </c:manualLayout>
      </c:layout>
      <c:overlay val="0"/>
      <c:spPr>
        <a:noFill/>
        <a:ln w="1722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39163564781675"/>
          <c:y val="0.296385019180295"/>
          <c:w val="0.569258202099738"/>
          <c:h val="0.53411585179759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minden megkérdezett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c:spPr>
          <c:invertIfNegative val="0"/>
          <c:dLbls>
            <c:spPr>
              <a:noFill/>
              <a:ln w="17229">
                <a:noFill/>
              </a:ln>
            </c:spPr>
            <c:txPr>
              <a:bodyPr/>
              <a:lstStyle/>
              <a:p>
                <a:pPr>
                  <a:defRPr lang="hu-HU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Munka1!$A$2:$A$8</c:f>
              <c:strCache>
                <c:ptCount val="7"/>
                <c:pt idx="0">
                  <c:v>AV (adview, megjelenés) alapú kampányok kiszolgálása (P)</c:v>
                </c:pt>
                <c:pt idx="1">
                  <c:v>UV (egyedi látogató) alapú kampányok kiszolgálása (P)</c:v>
                </c:pt>
                <c:pt idx="2">
                  <c:v>Hatékony direkt marketing megoldások (P)</c:v>
                </c:pt>
                <c:pt idx="3">
                  <c:v>Több médiumra alkalmazható hirdetési megoldásokat kínál (H)</c:v>
                </c:pt>
                <c:pt idx="4">
                  <c:v>Élen jár az újításokban (H)</c:v>
                </c:pt>
                <c:pt idx="5">
                  <c:v>Innovatív termékek a portfolióban (P)</c:v>
                </c:pt>
                <c:pt idx="6">
                  <c:v>Innovatív hirdetési megoldásokat kínál (H)</c:v>
                </c:pt>
              </c:strCache>
            </c:strRef>
          </c:cat>
          <c:val>
            <c:numRef>
              <c:f>Munka1!$B$2:$B$8</c:f>
              <c:numCache>
                <c:formatCode>0.00</c:formatCode>
                <c:ptCount val="7"/>
                <c:pt idx="0">
                  <c:v>2.946666666666667</c:v>
                </c:pt>
                <c:pt idx="1">
                  <c:v>2.533333333333333</c:v>
                </c:pt>
                <c:pt idx="2">
                  <c:v>2.52</c:v>
                </c:pt>
                <c:pt idx="3">
                  <c:v>2.507462686567164</c:v>
                </c:pt>
                <c:pt idx="4">
                  <c:v>2.35820895522387</c:v>
                </c:pt>
                <c:pt idx="5">
                  <c:v>2.28</c:v>
                </c:pt>
                <c:pt idx="6">
                  <c:v>2.029850746268657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-2124057960"/>
        <c:axId val="-2124054680"/>
      </c:barChart>
      <c:catAx>
        <c:axId val="-2124057960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2153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lang="hu-HU" sz="1451" b="0"/>
            </a:pPr>
            <a:endParaRPr lang="en-US"/>
          </a:p>
        </c:txPr>
        <c:crossAx val="-2124054680"/>
        <c:crosses val="autoZero"/>
        <c:auto val="1"/>
        <c:lblAlgn val="ctr"/>
        <c:lblOffset val="100"/>
        <c:noMultiLvlLbl val="0"/>
      </c:catAx>
      <c:valAx>
        <c:axId val="-2124054680"/>
        <c:scaling>
          <c:orientation val="minMax"/>
          <c:max val="3.5"/>
          <c:min val="0.0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" sourceLinked="0"/>
        <c:majorTickMark val="out"/>
        <c:minorTickMark val="none"/>
        <c:tickLblPos val="nextTo"/>
        <c:spPr>
          <a:ln w="2153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lang="hu-HU"/>
            </a:pPr>
            <a:endParaRPr lang="en-US"/>
          </a:p>
        </c:txPr>
        <c:crossAx val="-2124057960"/>
        <c:crosses val="autoZero"/>
        <c:crossBetween val="between"/>
        <c:majorUnit val="1.0"/>
        <c:minorUnit val="0.5"/>
      </c:valAx>
      <c:spPr>
        <a:ln>
          <a:solidFill>
            <a:schemeClr val="bg1">
              <a:lumMod val="75000"/>
            </a:schemeClr>
          </a:solidFill>
        </a:ln>
      </c:spPr>
    </c:plotArea>
    <c:plotVisOnly val="1"/>
    <c:dispBlanksAs val="gap"/>
    <c:showDLblsOverMax val="0"/>
  </c:chart>
  <c:spPr>
    <a:solidFill>
      <a:srgbClr val="FFFFFF">
        <a:alpha val="70000"/>
      </a:srgbClr>
    </a:solidFill>
    <a:ln w="2153">
      <a:noFill/>
      <a:prstDash val="solid"/>
    </a:ln>
  </c:spPr>
  <c:txPr>
    <a:bodyPr/>
    <a:lstStyle/>
    <a:p>
      <a:pPr>
        <a:defRPr sz="814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63" tIns="46131" rIns="92263" bIns="46131" numCol="1" anchor="t" anchorCtr="0" compatLnSpc="1">
            <a:prstTxWarp prst="textNoShape">
              <a:avLst/>
            </a:prstTxWarp>
          </a:bodyPr>
          <a:lstStyle>
            <a:lvl1pPr algn="l" defTabSz="922338">
              <a:defRPr sz="1200" b="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3338" y="0"/>
            <a:ext cx="294005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63" tIns="46131" rIns="92263" bIns="46131" numCol="1" anchor="t" anchorCtr="0" compatLnSpc="1">
            <a:prstTxWarp prst="textNoShape">
              <a:avLst/>
            </a:prstTxWarp>
          </a:bodyPr>
          <a:lstStyle>
            <a:lvl1pPr algn="r" defTabSz="922338">
              <a:defRPr sz="1200" b="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8688" y="738188"/>
            <a:ext cx="4929187" cy="3697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68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83125"/>
            <a:ext cx="542607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63" tIns="46131" rIns="92263" bIns="461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1488"/>
            <a:ext cx="29400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63" tIns="46131" rIns="92263" bIns="46131" numCol="1" anchor="b" anchorCtr="0" compatLnSpc="1">
            <a:prstTxWarp prst="textNoShape">
              <a:avLst/>
            </a:prstTxWarp>
          </a:bodyPr>
          <a:lstStyle>
            <a:lvl1pPr algn="l" defTabSz="922338">
              <a:defRPr sz="1200" b="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3338" y="9361488"/>
            <a:ext cx="29400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63" tIns="46131" rIns="92263" bIns="46131" numCol="1" anchor="b" anchorCtr="0" compatLnSpc="1">
            <a:prstTxWarp prst="textNoShape">
              <a:avLst/>
            </a:prstTxWarp>
          </a:bodyPr>
          <a:lstStyle>
            <a:lvl1pPr algn="r" defTabSz="922338">
              <a:defRPr sz="1200" b="0"/>
            </a:lvl1pPr>
          </a:lstStyle>
          <a:p>
            <a:fld id="{533C0197-3099-E34A-9014-BC802C479FB6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88615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0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0" charset="0"/>
        <a:ea typeface="ＭＳ Ｐゴシック" pitchFamily="-110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0" charset="0"/>
        <a:ea typeface="ＭＳ Ｐゴシック" pitchFamily="-110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0" charset="0"/>
        <a:ea typeface="ＭＳ Ｐゴシック" pitchFamily="-110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0" charset="0"/>
        <a:ea typeface="ＭＳ Ｐゴシック" pitchFamily="-110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Relationship Id="rId3" Type="http://schemas.openxmlformats.org/officeDocument/2006/relationships/hyperlink" Target="robicsirkemell.webarchive" TargetMode="Externa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Relationship Id="rId3" Type="http://schemas.openxmlformats.org/officeDocument/2006/relationships/hyperlink" Target="robicsirkemell.webarchive" TargetMode="Externa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google</a:t>
            </a:r>
            <a:r>
              <a:rPr lang="en-US" dirty="0" smtClean="0"/>
              <a:t> </a:t>
            </a:r>
            <a:r>
              <a:rPr lang="en-US" dirty="0" err="1" smtClean="0"/>
              <a:t>több</a:t>
            </a:r>
            <a:r>
              <a:rPr lang="en-US" dirty="0" smtClean="0"/>
              <a:t>, mint 1,5M </a:t>
            </a:r>
            <a:r>
              <a:rPr lang="en-US" dirty="0" err="1" smtClean="0"/>
              <a:t>találatot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adott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erre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kifejezésre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évek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óta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közhellyé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csépelt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mondata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konferniáknak</a:t>
            </a:r>
            <a:endParaRPr lang="en-US" baseline="0" dirty="0" smtClean="0"/>
          </a:p>
          <a:p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Nem</a:t>
            </a:r>
            <a:r>
              <a:rPr lang="en-US" baseline="0" dirty="0" smtClean="0"/>
              <a:t> a platform </a:t>
            </a:r>
            <a:r>
              <a:rPr lang="en-US" baseline="0" dirty="0" err="1" smtClean="0"/>
              <a:t>számít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Nem</a:t>
            </a:r>
            <a:r>
              <a:rPr lang="en-US" baseline="0" dirty="0" smtClean="0"/>
              <a:t> a right mindset</a:t>
            </a:r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Nem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felhasználó</a:t>
            </a:r>
            <a:endParaRPr lang="en-US" baseline="0" dirty="0" smtClean="0"/>
          </a:p>
          <a:p>
            <a:pPr marL="0" indent="0">
              <a:buFontTx/>
              <a:buNone/>
            </a:pPr>
            <a:r>
              <a:rPr lang="en-US" baseline="0" dirty="0" err="1" smtClean="0"/>
              <a:t>Hanem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tartalom</a:t>
            </a:r>
            <a:r>
              <a:rPr lang="en-US" baseline="0" dirty="0" smtClean="0"/>
              <a:t> – </a:t>
            </a:r>
          </a:p>
          <a:p>
            <a:pPr marL="0" indent="0">
              <a:buFontTx/>
              <a:buNone/>
            </a:pPr>
            <a:endParaRPr lang="en-US" baseline="0" dirty="0" smtClean="0"/>
          </a:p>
          <a:p>
            <a:pPr marL="0" indent="0">
              <a:buFontTx/>
              <a:buNone/>
            </a:pPr>
            <a:r>
              <a:rPr lang="en-US" baseline="0" dirty="0" err="1" smtClean="0"/>
              <a:t>Tartalomszolgáltatóként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hátra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dőlhetünk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végülis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király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mert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csináljuk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amire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valóban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szükség</a:t>
            </a:r>
            <a:r>
              <a:rPr lang="en-US" baseline="0" dirty="0" smtClean="0"/>
              <a:t> van,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amiben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valóban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pénz</a:t>
            </a:r>
            <a:r>
              <a:rPr lang="en-US" baseline="0" dirty="0" smtClean="0"/>
              <a:t> van, de </a:t>
            </a:r>
            <a:r>
              <a:rPr lang="en-US" baseline="0" dirty="0" err="1" smtClean="0"/>
              <a:t>vajon</a:t>
            </a:r>
            <a:r>
              <a:rPr lang="en-US" baseline="0" dirty="0" smtClean="0"/>
              <a:t> mi </a:t>
            </a:r>
            <a:r>
              <a:rPr lang="en-US" baseline="0" dirty="0" err="1" smtClean="0"/>
              <a:t>készteti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médiaszolgáltatókat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inkább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videós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tartalomszolgáltatás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irányába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miért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gondolják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inkább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szükség</a:t>
            </a:r>
            <a:r>
              <a:rPr lang="en-US" baseline="0" dirty="0" smtClean="0"/>
              <a:t> van a videos </a:t>
            </a:r>
            <a:r>
              <a:rPr lang="en-US" baseline="0" dirty="0" err="1" smtClean="0"/>
              <a:t>tartalomra</a:t>
            </a:r>
            <a:r>
              <a:rPr lang="en-US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43792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Hát</a:t>
            </a:r>
            <a:r>
              <a:rPr lang="en-US" dirty="0" smtClean="0"/>
              <a:t> </a:t>
            </a:r>
            <a:r>
              <a:rPr lang="en-US" dirty="0" err="1" smtClean="0"/>
              <a:t>igen</a:t>
            </a:r>
            <a:r>
              <a:rPr lang="en-US" dirty="0" smtClean="0"/>
              <a:t>, a user </a:t>
            </a:r>
            <a:r>
              <a:rPr lang="en-US" dirty="0" err="1" smtClean="0"/>
              <a:t>minden</a:t>
            </a:r>
            <a:r>
              <a:rPr lang="en-US" dirty="0" smtClean="0"/>
              <a:t> </a:t>
            </a:r>
            <a:r>
              <a:rPr lang="en-US" dirty="0" err="1" smtClean="0"/>
              <a:t>porcikájával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sugallja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Neki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bizony</a:t>
            </a:r>
            <a:r>
              <a:rPr lang="en-US" baseline="0" dirty="0" smtClean="0"/>
              <a:t> video </a:t>
            </a:r>
            <a:r>
              <a:rPr lang="en-US" baseline="0" dirty="0" err="1" smtClean="0"/>
              <a:t>kell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smtClean="0"/>
              <a:t>A </a:t>
            </a:r>
            <a:r>
              <a:rPr lang="en-US" baseline="0" dirty="0" err="1" smtClean="0"/>
              <a:t>videoval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készült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cikkek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látogatása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jellemzőn</a:t>
            </a:r>
            <a:r>
              <a:rPr lang="en-US" baseline="0" dirty="0" smtClean="0"/>
              <a:t> 20-25%-</a:t>
            </a:r>
            <a:r>
              <a:rPr lang="en-US" baseline="0" dirty="0" err="1" smtClean="0"/>
              <a:t>kal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magasabb</a:t>
            </a:r>
            <a:r>
              <a:rPr lang="en-US" baseline="0" dirty="0" smtClean="0"/>
              <a:t>, mint a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videoval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készült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cikkeké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smtClean="0"/>
              <a:t>A videos </a:t>
            </a:r>
            <a:r>
              <a:rPr lang="en-US" baseline="0" dirty="0" err="1" smtClean="0"/>
              <a:t>tartalmakat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szívesebben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fogyasztják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könnyebben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feldolgozhatónak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tartják</a:t>
            </a:r>
            <a:r>
              <a:rPr lang="en-US" baseline="0" dirty="0" smtClean="0"/>
              <a:t>, mint a </a:t>
            </a:r>
            <a:r>
              <a:rPr lang="en-US" baseline="0" dirty="0" err="1" smtClean="0"/>
              <a:t>szöveges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tartalmakat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Felnövőben</a:t>
            </a:r>
            <a:r>
              <a:rPr lang="en-US" baseline="0" dirty="0" smtClean="0"/>
              <a:t> van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generáció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akinek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irott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tartalom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túlságosan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lassú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befogadást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jelent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smtClean="0"/>
              <a:t>A </a:t>
            </a:r>
            <a:r>
              <a:rPr lang="en-US" baseline="0" dirty="0" err="1" smtClean="0"/>
              <a:t>szórakozás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elsőrendű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formája</a:t>
            </a:r>
            <a:r>
              <a:rPr lang="en-US" baseline="0" dirty="0" smtClean="0"/>
              <a:t> a videos </a:t>
            </a:r>
            <a:r>
              <a:rPr lang="en-US" baseline="0" dirty="0" err="1" smtClean="0"/>
              <a:t>tartalmak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fogyasztása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Emellett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médiatulajdonosnak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fontos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Növeli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bevonódást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Növeli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oldalon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eltöltött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időt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Új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látogatókat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vonz</a:t>
            </a:r>
            <a:endParaRPr lang="en-US" baseline="0" dirty="0" smtClean="0"/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Növeli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elérést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inventory-t</a:t>
            </a:r>
          </a:p>
          <a:p>
            <a:pPr marL="171450" indent="-171450">
              <a:buFontTx/>
              <a:buChar char="-"/>
            </a:pPr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64751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2011 év végére 1 milliárd ember fogyaszt online videós tartalmakat a Földön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2014-re az adatforgalom 46%-át már a videós tartalmak kiszolgálása fogja majd adni.</a:t>
            </a:r>
          </a:p>
          <a:p>
            <a:endParaRPr lang="hu-HU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253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71BA3CB-E403-0645-BFBD-8E98C669EAC3}" type="slidenum">
              <a:rPr lang="hu-HU" b="0"/>
              <a:pPr eaLnBrk="1" hangingPunct="1"/>
              <a:t>4</a:t>
            </a:fld>
            <a:endParaRPr lang="hu-HU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2011-ben a US lakosság 50%-a néz online videós tartalmakat, az internet penetráció 77,3% (tehát az internetező amerikai lakosság 65% néz online videós tartalmat már)</a:t>
            </a:r>
          </a:p>
        </p:txBody>
      </p:sp>
      <p:sp>
        <p:nvSpPr>
          <p:cNvPr id="23556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4176811-1AC7-F946-B325-9C05A245E7C9}" type="slidenum">
              <a:rPr lang="hu-HU" b="0"/>
              <a:pPr eaLnBrk="1" hangingPunct="1"/>
              <a:t>5</a:t>
            </a:fld>
            <a:endParaRPr lang="hu-HU" b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dirty="0" smtClean="0">
                <a:latin typeface="Arial" charset="0"/>
                <a:ea typeface="ＭＳ Ｐゴシック" charset="0"/>
                <a:cs typeface="ＭＳ Ｐゴシック" charset="0"/>
              </a:rPr>
              <a:t>Elsősorban az online zippinget tatják a legfontosabb</a:t>
            </a:r>
            <a:r>
              <a:rPr lang="hu-HU" baseline="0" dirty="0" smtClean="0">
                <a:latin typeface="Arial" charset="0"/>
                <a:ea typeface="ＭＳ Ｐゴシック" charset="0"/>
                <a:cs typeface="ＭＳ Ｐゴシック" charset="0"/>
              </a:rPr>
              <a:t> jellemzőnek, és egy-egy megnézett film után jellemzően szeretik megnézni a hasonló, vagy kategóriában ajánlott egyéb filmeket (kicsit olyan mint a TV nem?)</a:t>
            </a:r>
            <a:endParaRPr lang="hu-HU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hu-HU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hu-HU" dirty="0" smtClean="0">
                <a:latin typeface="Arial" charset="0"/>
                <a:ea typeface="ＭＳ Ｐゴシック" charset="0"/>
                <a:cs typeface="ＭＳ Ｐゴシック" charset="0"/>
              </a:rPr>
              <a:t>Az</a:t>
            </a:r>
            <a:r>
              <a:rPr lang="hu-HU" baseline="0" dirty="0" smtClean="0">
                <a:latin typeface="Arial" charset="0"/>
                <a:ea typeface="ＭＳ Ｐゴシック" charset="0"/>
                <a:cs typeface="ＭＳ Ｐゴシック" charset="0"/>
              </a:rPr>
              <a:t> E-marketer szerint elsősorban </a:t>
            </a:r>
          </a:p>
          <a:p>
            <a:pPr marL="171450" indent="-171450">
              <a:buFontTx/>
              <a:buChar char="-"/>
            </a:pPr>
            <a:r>
              <a:rPr lang="hu-HU" baseline="0" dirty="0" smtClean="0">
                <a:latin typeface="Arial" charset="0"/>
                <a:ea typeface="ＭＳ Ｐゴシック" charset="0"/>
                <a:cs typeface="ＭＳ Ｐゴシック" charset="0"/>
              </a:rPr>
              <a:t>hírt és aktuális eseményeket 61%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S</a:t>
            </a:r>
            <a:r>
              <a:rPr lang="hu-HU" baseline="0" dirty="0" smtClean="0">
                <a:latin typeface="Arial" charset="0"/>
                <a:ea typeface="ＭＳ Ｐゴシック" charset="0"/>
                <a:cs typeface="ＭＳ Ｐゴシック" charset="0"/>
              </a:rPr>
              <a:t>zórakoztató tartalmakat, vicceket, comedyt 57%</a:t>
            </a:r>
          </a:p>
          <a:p>
            <a:pPr marL="171450" indent="-171450">
              <a:buFontTx/>
              <a:buChar char="-"/>
            </a:pPr>
            <a:r>
              <a:rPr lang="hu-HU" baseline="0" dirty="0" smtClean="0">
                <a:latin typeface="Arial" charset="0"/>
                <a:ea typeface="ＭＳ Ｐゴシック" charset="0"/>
                <a:cs typeface="ＭＳ Ｐゴシック" charset="0"/>
              </a:rPr>
              <a:t>Mozi trailereket, TV showkat kb 40%</a:t>
            </a:r>
          </a:p>
          <a:p>
            <a:pPr marL="171450" indent="-171450">
              <a:buFontTx/>
              <a:buChar char="-"/>
            </a:pPr>
            <a:endParaRPr lang="hu-HU" baseline="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171450" indent="-171450">
              <a:buFontTx/>
              <a:buChar char="-"/>
            </a:pPr>
            <a:endParaRPr lang="hu-HU" baseline="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>
              <a:buFontTx/>
              <a:buNone/>
            </a:pPr>
            <a:r>
              <a:rPr lang="hu-HU" baseline="0" dirty="0" smtClean="0">
                <a:latin typeface="Arial" charset="0"/>
                <a:ea typeface="ＭＳ Ｐゴシック" charset="0"/>
                <a:cs typeface="ＭＳ Ｐゴシック" charset="0"/>
              </a:rPr>
              <a:t>Itthon elsősorban a videomegosztó oldalakon (szonda ipsos kutatás)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a </a:t>
            </a:r>
            <a:r>
              <a:rPr lang="en-US" baseline="0" dirty="0" err="1" smtClean="0">
                <a:latin typeface="Arial" charset="0"/>
                <a:ea typeface="ＭＳ Ｐゴシック" charset="0"/>
                <a:cs typeface="ＭＳ Ｐゴシック" charset="0"/>
              </a:rPr>
              <a:t>zenét</a:t>
            </a: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Arial" charset="0"/>
                <a:ea typeface="ＭＳ Ｐゴシック" charset="0"/>
                <a:cs typeface="ＭＳ Ｐゴシック" charset="0"/>
              </a:rPr>
              <a:t>és</a:t>
            </a: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 a </a:t>
            </a:r>
            <a:r>
              <a:rPr lang="en-US" baseline="0" dirty="0" err="1" smtClean="0">
                <a:latin typeface="Arial" charset="0"/>
                <a:ea typeface="ＭＳ Ｐゴシック" charset="0"/>
                <a:cs typeface="ＭＳ Ｐゴシック" charset="0"/>
              </a:rPr>
              <a:t>vicces</a:t>
            </a: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Arial" charset="0"/>
                <a:ea typeface="ＭＳ Ｐゴシック" charset="0"/>
                <a:cs typeface="ＭＳ Ｐゴシック" charset="0"/>
              </a:rPr>
              <a:t>tartalmakat</a:t>
            </a:r>
            <a:endParaRPr lang="en-US" baseline="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171450" indent="-171450">
              <a:buFontTx/>
              <a:buChar char="-"/>
            </a:pP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A </a:t>
            </a:r>
            <a:r>
              <a:rPr lang="en-US" baseline="0" dirty="0" err="1" smtClean="0">
                <a:latin typeface="Arial" charset="0"/>
                <a:ea typeface="ＭＳ Ｐゴシック" charset="0"/>
                <a:cs typeface="ＭＳ Ｐゴシック" charset="0"/>
              </a:rPr>
              <a:t>felnőtt</a:t>
            </a: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Arial" charset="0"/>
                <a:ea typeface="ＭＳ Ｐゴシック" charset="0"/>
                <a:cs typeface="ＭＳ Ｐゴシック" charset="0"/>
              </a:rPr>
              <a:t>kategória</a:t>
            </a:r>
            <a:r>
              <a:rPr lang="en-US" baseline="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Arial" charset="0"/>
                <a:ea typeface="ＭＳ Ｐゴシック" charset="0"/>
                <a:cs typeface="ＭＳ Ｐゴシック" charset="0"/>
              </a:rPr>
              <a:t>követi</a:t>
            </a:r>
            <a:endParaRPr lang="hu-HU" baseline="0" dirty="0" smtClean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4580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76C3782-BBFC-414E-B990-1B3390B214DC}" type="slidenum">
              <a:rPr lang="hu-HU" b="0"/>
              <a:pPr eaLnBrk="1" hangingPunct="1"/>
              <a:t>6</a:t>
            </a:fld>
            <a:endParaRPr lang="hu-HU" b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u-HU" sz="1100">
                <a:latin typeface="Arial" charset="0"/>
                <a:ea typeface="ＭＳ Ｐゴシック" charset="0"/>
                <a:cs typeface="ＭＳ Ｐゴシック" charset="0"/>
              </a:rPr>
              <a:t>2000-2009 között időszakot tekintve 1905% -os világszintű felhasználó szám növekedés (közösségi média ugyanebben az időszakban 883%-ot hozott össze)</a:t>
            </a:r>
          </a:p>
          <a:p>
            <a:pPr>
              <a:lnSpc>
                <a:spcPct val="90000"/>
              </a:lnSpc>
            </a:pPr>
            <a:r>
              <a:rPr lang="hu-HU" sz="1100">
                <a:latin typeface="Arial" charset="0"/>
                <a:ea typeface="ＭＳ Ｐゴシック" charset="0"/>
                <a:cs typeface="ＭＳ Ｐゴシック" charset="0"/>
              </a:rPr>
              <a:t>Összevetve a blog olvasással vagy írással, fénykép nézegetéssel, filecserélés, kommenteléssel, barátok keresésével közösségi oldalakon ezt a internet „szolgáltatást</a:t>
            </a:r>
            <a:r>
              <a:rPr lang="ja-JP" altLang="hu-HU" sz="1100"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hu-HU" sz="1100">
                <a:latin typeface="Arial" charset="0"/>
                <a:ea typeface="ＭＳ Ｐゴシック" charset="0"/>
                <a:cs typeface="ＭＳ Ｐゴシック" charset="0"/>
              </a:rPr>
              <a:t> próbálták ki a legtöbben.</a:t>
            </a:r>
          </a:p>
          <a:p>
            <a:pPr>
              <a:lnSpc>
                <a:spcPct val="90000"/>
              </a:lnSpc>
            </a:pPr>
            <a:endParaRPr lang="hu-HU" sz="11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90000"/>
              </a:lnSpc>
            </a:pPr>
            <a:r>
              <a:rPr lang="hu-HU" sz="1100">
                <a:latin typeface="Arial" charset="0"/>
                <a:ea typeface="ＭＳ Ｐゴシック" charset="0"/>
                <a:cs typeface="ＭＳ Ｐゴシック" charset="0"/>
              </a:rPr>
              <a:t>Jelenleg a legóvatosabb becslések szerint is több mint 1,8 millió okos telefon van hazánkban, év végére a számuk meg fogja haladni a 2,5 milliót. A jelenlegi tendenciák is azt mutatják, hogy a mobilon történő internetezés, illetve a mobilos videós tartalmak fogyasztása is egyre népszerűbb. Várhatóan a készülékek és a hálózatok fejlődésével hamarosan az egyik legnépszerűbb szolgáltatás lesz a videós tartalmak azonnal megosztása mobilok segítségével. Jelenleg ezeknek az igényeknek a kielégítésére nem áll megfelelő alkalmazás a userek rendelkezésére. A fejlesztések pedig most fognak csak igazából begyorsulni, ahogy a készülékek is alkalmassá válnak az azonnal stream funkcióra. </a:t>
            </a:r>
          </a:p>
          <a:p>
            <a:pPr>
              <a:lnSpc>
                <a:spcPct val="90000"/>
              </a:lnSpc>
            </a:pPr>
            <a:endParaRPr lang="hu-HU" sz="11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lnSpc>
                <a:spcPct val="90000"/>
              </a:lnSpc>
            </a:pPr>
            <a:r>
              <a:rPr lang="hu-HU" sz="1100">
                <a:latin typeface="Arial" charset="0"/>
                <a:ea typeface="ＭＳ Ｐゴシック" charset="0"/>
                <a:cs typeface="ＭＳ Ｐゴシック" charset="0"/>
              </a:rPr>
              <a:t>A 18-34 éves korosztály a TV-nézésre szánt idejük negyedét már online videókkal helyettesítik. Az EUban átlagosan 47,4% -os elérést produkálnak, és az oldalon eltöltött i idő is magas, átlagban 28 perc.</a:t>
            </a:r>
          </a:p>
          <a:p>
            <a:pPr>
              <a:lnSpc>
                <a:spcPct val="90000"/>
              </a:lnSpc>
            </a:pPr>
            <a:r>
              <a:rPr lang="hu-HU" sz="1100">
                <a:latin typeface="Arial" charset="0"/>
                <a:ea typeface="ＭＳ Ｐゴシック" charset="0"/>
                <a:cs typeface="ＭＳ Ｐゴシック" charset="0"/>
              </a:rPr>
              <a:t>A technika fejlődésével egyre több funkció és szolgáltatás érhető már el a TV készülékeken keresztül, gondoljunk itt akár az IP TV-s vagy Ad Vod szolgáltatásokra, melynek következtében a eltér a műsor idő a fogyasztás idejétől, így a korábbi TV –s push hatás a nézők felé enyhül, szabadabb kezet adva a felhasználók kezébe. A másik nagy újdonság a smart TV-k megjelenése, mely internetkapcsolattal ellátva, a megfelelő alkalmazásokkal felfegyverkezve, szinte teljes netezési élményt tudnak nyújtani a felhasználóknak.</a:t>
            </a:r>
          </a:p>
        </p:txBody>
      </p:sp>
      <p:sp>
        <p:nvSpPr>
          <p:cNvPr id="25604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541E405-C0BE-DF4B-A3BF-54DF2CE35323}" type="slidenum">
              <a:rPr lang="hu-HU" b="0"/>
              <a:pPr eaLnBrk="1" hangingPunct="1"/>
              <a:t>9</a:t>
            </a:fld>
            <a:endParaRPr lang="hu-HU" b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Akkor</a:t>
            </a:r>
            <a:r>
              <a:rPr lang="en-US" dirty="0" smtClean="0"/>
              <a:t> </a:t>
            </a:r>
            <a:r>
              <a:rPr lang="en-US" dirty="0" err="1" smtClean="0"/>
              <a:t>hát</a:t>
            </a:r>
            <a:r>
              <a:rPr lang="en-US" dirty="0" smtClean="0"/>
              <a:t> </a:t>
            </a:r>
            <a:r>
              <a:rPr lang="en-US" dirty="0" err="1" smtClean="0"/>
              <a:t>kamera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indul</a:t>
            </a:r>
            <a:r>
              <a:rPr lang="en-US" baseline="0" dirty="0" smtClean="0"/>
              <a:t>! VIDEOT </a:t>
            </a:r>
            <a:r>
              <a:rPr lang="en-US" baseline="0" dirty="0" err="1" smtClean="0"/>
              <a:t>kell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csinálni</a:t>
            </a:r>
            <a:r>
              <a:rPr lang="en-US" baseline="0" dirty="0" smtClean="0"/>
              <a:t>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093079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dirty="0">
                <a:latin typeface="Arial" charset="0"/>
                <a:ea typeface="ＭＳ Ｐゴシック" charset="0"/>
                <a:cs typeface="ＭＳ Ｐゴシック" charset="0"/>
              </a:rPr>
              <a:t> -magasabb fokú engagement</a:t>
            </a:r>
          </a:p>
          <a:p>
            <a:pPr>
              <a:buFontTx/>
              <a:buChar char="-"/>
            </a:pPr>
            <a:r>
              <a:rPr lang="hu-HU" dirty="0">
                <a:latin typeface="Arial" charset="0"/>
                <a:ea typeface="ＭＳ Ｐゴシック" charset="0"/>
                <a:cs typeface="ＭＳ Ｐゴシック" charset="0"/>
              </a:rPr>
              <a:t>Magasabb visszatérési arány – sorozat jelleg</a:t>
            </a:r>
          </a:p>
          <a:p>
            <a:pPr>
              <a:buFontTx/>
              <a:buChar char="-"/>
            </a:pPr>
            <a:r>
              <a:rPr lang="hu-HU" dirty="0">
                <a:latin typeface="Arial" charset="0"/>
                <a:ea typeface="ＭＳ Ｐゴシック" charset="0"/>
                <a:cs typeface="ＭＳ Ｐゴシック" charset="0"/>
              </a:rPr>
              <a:t>Élmény jellegű a felhasználó számára</a:t>
            </a:r>
          </a:p>
          <a:p>
            <a:pPr>
              <a:buFontTx/>
              <a:buChar char="-"/>
            </a:pPr>
            <a:r>
              <a:rPr lang="hu-HU" dirty="0">
                <a:latin typeface="Arial" charset="0"/>
                <a:ea typeface="ＭＳ Ｐゴシック" charset="0"/>
                <a:cs typeface="ＭＳ Ｐゴシック" charset="0"/>
              </a:rPr>
              <a:t>Hosszabb életciklus</a:t>
            </a:r>
          </a:p>
          <a:p>
            <a:pPr>
              <a:buFontTx/>
              <a:buChar char="-"/>
            </a:pPr>
            <a:r>
              <a:rPr lang="hu-HU" dirty="0">
                <a:latin typeface="Arial" charset="0"/>
                <a:ea typeface="ＭＳ Ｐゴシック" charset="0"/>
                <a:cs typeface="ＭＳ Ｐゴシック" charset="0"/>
              </a:rPr>
              <a:t>Mini brand jelleg – életérzés, kontextust közvetít</a:t>
            </a:r>
          </a:p>
          <a:p>
            <a:pPr>
              <a:buFontTx/>
              <a:buChar char="-"/>
            </a:pPr>
            <a:r>
              <a:rPr lang="hu-HU" dirty="0">
                <a:latin typeface="Arial" charset="0"/>
                <a:ea typeface="ＭＳ Ｐゴシック" charset="0"/>
                <a:cs typeface="ＭＳ Ｐゴシック" charset="0"/>
              </a:rPr>
              <a:t> könnyebb hirdetői kapscolat – nem egyszeri megjelenés, átvitt kötődés</a:t>
            </a:r>
          </a:p>
          <a:p>
            <a:pPr>
              <a:buFontTx/>
              <a:buChar char="-"/>
            </a:pPr>
            <a:r>
              <a:rPr lang="hu-HU" dirty="0">
                <a:latin typeface="Arial" charset="0"/>
                <a:ea typeface="ＭＳ Ｐゴシック" charset="0"/>
                <a:cs typeface="ＭＳ Ｐゴシック" charset="0"/>
              </a:rPr>
              <a:t>Változatosabb megjelenési </a:t>
            </a:r>
            <a:r>
              <a:rPr lang="hu-HU" dirty="0" smtClean="0">
                <a:latin typeface="Arial" charset="0"/>
                <a:ea typeface="ＭＳ Ｐゴシック" charset="0"/>
                <a:cs typeface="ＭＳ Ｐゴシック" charset="0"/>
              </a:rPr>
              <a:t>lehetőségek</a:t>
            </a:r>
          </a:p>
          <a:p>
            <a:pPr>
              <a:buFontTx/>
              <a:buChar char="-"/>
            </a:pPr>
            <a:endParaRPr lang="hu-HU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Char char="-"/>
            </a:pPr>
            <a:r>
              <a:rPr lang="hu-HU" smtClean="0">
                <a:latin typeface="Arial" charset="0"/>
                <a:ea typeface="ＭＳ Ｐゴシック" charset="0"/>
                <a:cs typeface="ＭＳ Ｐゴシック" charset="0"/>
              </a:rPr>
              <a:t>Elérések, teljesítmények</a:t>
            </a:r>
            <a:endParaRPr lang="hu-HU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Char char="-"/>
            </a:pPr>
            <a:endParaRPr lang="hu-HU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Char char="-"/>
            </a:pPr>
            <a:endParaRPr lang="hu-HU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7652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BDB6396-8D7D-A945-BFB5-FC249E0D70D4}" type="slidenum">
              <a:rPr lang="hu-HU" b="0"/>
              <a:pPr eaLnBrk="1" hangingPunct="1"/>
              <a:t>12</a:t>
            </a:fld>
            <a:endParaRPr lang="hu-HU" b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hirdető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ügynökség</a:t>
            </a:r>
            <a:r>
              <a:rPr lang="en-US" dirty="0" smtClean="0"/>
              <a:t> </a:t>
            </a:r>
            <a:r>
              <a:rPr lang="en-US" dirty="0" err="1" smtClean="0"/>
              <a:t>számára</a:t>
            </a:r>
            <a:r>
              <a:rPr lang="en-US" dirty="0" smtClean="0"/>
              <a:t> </a:t>
            </a:r>
            <a:r>
              <a:rPr lang="en-US" dirty="0" err="1" smtClean="0"/>
              <a:t>ez</a:t>
            </a:r>
            <a:r>
              <a:rPr lang="en-US" dirty="0" smtClean="0"/>
              <a:t> </a:t>
            </a:r>
            <a:r>
              <a:rPr lang="en-US" dirty="0" err="1" smtClean="0"/>
              <a:t>ugyan</a:t>
            </a:r>
            <a:r>
              <a:rPr lang="en-US" dirty="0" smtClean="0"/>
              <a:t> </a:t>
            </a:r>
            <a:r>
              <a:rPr lang="en-US" dirty="0" err="1" smtClean="0"/>
              <a:t>fontos</a:t>
            </a:r>
            <a:r>
              <a:rPr lang="en-US" dirty="0" smtClean="0"/>
              <a:t>, </a:t>
            </a:r>
            <a:r>
              <a:rPr lang="en-US" dirty="0" err="1" smtClean="0"/>
              <a:t>hiszen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szexi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izgalmas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megoldásokat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lát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bennük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fel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dobja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média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kommunikációs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terv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látványosságát</a:t>
            </a:r>
            <a:r>
              <a:rPr lang="en-US" baseline="0" dirty="0" smtClean="0"/>
              <a:t>, de </a:t>
            </a:r>
            <a:r>
              <a:rPr lang="en-US" baseline="0" dirty="0" err="1" smtClean="0"/>
              <a:t>ezeknek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árazását</a:t>
            </a:r>
            <a:r>
              <a:rPr lang="en-US" baseline="0" dirty="0" smtClean="0"/>
              <a:t> a nap </a:t>
            </a:r>
            <a:r>
              <a:rPr lang="en-US" baseline="0" dirty="0" err="1" smtClean="0"/>
              <a:t>végén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innovációt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tartalmazó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megjelenésekkel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fogja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összevetni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visszakerülünk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jó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öreg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értékesítési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modellhez</a:t>
            </a:r>
            <a:r>
              <a:rPr lang="en-US" baseline="0" dirty="0" smtClean="0"/>
              <a:t>, a </a:t>
            </a:r>
            <a:r>
              <a:rPr lang="en-US" baseline="0" dirty="0" err="1" smtClean="0"/>
              <a:t>nagy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mennyiségű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olcsó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értékesítéshez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078F-63B2-5B4D-BC7D-DC262B6781D8}" type="slidenum">
              <a:rPr lang="hu-HU" smtClean="0"/>
              <a:pPr/>
              <a:t>13</a:t>
            </a:fld>
            <a:endParaRPr lang="hu-H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>
                <a:latin typeface="Arial" charset="0"/>
              </a:rPr>
              <a:t>A hirdető és az ügynökség számára ez ugyan fontos, hiszen szexi és izgalmas megoldásokat lát bennük, fel dobja a média és kommunikációs terv látványosságát, de ezeknek az árazását a nap végén az innovációt nem tartalmazó megjelenésekkel fogja összevetni, és visszakerülünk a jó öreg értékesítési modellhez, a nagy mennyiségű olcsó értékesítéshez</a:t>
            </a: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909ECA-0521-F243-9FCA-028F20216B6F}" type="slidenum">
              <a:rPr lang="hu-HU" smtClean="0"/>
              <a:pPr/>
              <a:t>14</a:t>
            </a:fld>
            <a:endParaRPr lang="hu-H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Sorozat, ezotéria, szakácskönyv – receptkönyv, mobil alkalmazás, beszédtéma a fórumban,  - más és más felhasználónak más és más tartalmat szolgáltatást tud nyújtani, sokat adhat egy online videós tartalom</a:t>
            </a:r>
          </a:p>
        </p:txBody>
      </p:sp>
      <p:sp>
        <p:nvSpPr>
          <p:cNvPr id="28676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9E8666C-31F5-4249-B37F-AF149CE1E462}" type="slidenum">
              <a:rPr lang="hu-HU" b="0"/>
              <a:pPr eaLnBrk="1" hangingPunct="1"/>
              <a:t>15</a:t>
            </a:fld>
            <a:endParaRPr lang="hu-HU" b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Intro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14339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Egy tartalom több platform</a:t>
            </a:r>
          </a:p>
          <a:p>
            <a:endParaRPr lang="hu-HU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0724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25D6ACA-F017-AE4C-834A-12656317AFCE}" type="slidenum">
              <a:rPr lang="hu-HU" b="0"/>
              <a:pPr eaLnBrk="1" hangingPunct="1"/>
              <a:t>18</a:t>
            </a:fld>
            <a:endParaRPr lang="hu-HU" b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Screen </a:t>
            </a:r>
            <a:r>
              <a:rPr lang="en-US" dirty="0" err="1" smtClean="0"/>
              <a:t>shotok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alkalmazásból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Sonja </a:t>
            </a:r>
            <a:r>
              <a:rPr lang="en-US" baseline="0" dirty="0" err="1" smtClean="0"/>
              <a:t>megmondja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blogból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Vagyis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márka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almárkákon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jelenik</a:t>
            </a:r>
            <a:r>
              <a:rPr lang="en-US" baseline="0" dirty="0" smtClean="0"/>
              <a:t> meg, </a:t>
            </a:r>
            <a:r>
              <a:rPr lang="en-US" baseline="0" dirty="0" err="1" smtClean="0"/>
              <a:t>szerintünk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a branded content!</a:t>
            </a:r>
          </a:p>
          <a:p>
            <a:endParaRPr lang="en-US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hlinkClick r:id="rId3" action="ppaction://hlinkfile"/>
              </a:rPr>
              <a:t>robicsirkemell.webarchive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19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847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Screen </a:t>
            </a:r>
            <a:r>
              <a:rPr lang="en-US" dirty="0" err="1" smtClean="0"/>
              <a:t>shotok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alkalmazásból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Sonja </a:t>
            </a:r>
            <a:r>
              <a:rPr lang="en-US" baseline="0" dirty="0" err="1" smtClean="0"/>
              <a:t>megmondja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blogból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Vagyis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márka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almárkákon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jelenik</a:t>
            </a:r>
            <a:r>
              <a:rPr lang="en-US" baseline="0" dirty="0" smtClean="0"/>
              <a:t> meg, </a:t>
            </a:r>
            <a:r>
              <a:rPr lang="en-US" baseline="0" dirty="0" err="1" smtClean="0"/>
              <a:t>szerintünk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</a:t>
            </a:r>
            <a:r>
              <a:rPr lang="en-US" baseline="0" dirty="0" smtClean="0"/>
              <a:t> a branded content!</a:t>
            </a:r>
          </a:p>
          <a:p>
            <a:endParaRPr lang="en-US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hlinkClick r:id="rId3" action="ppaction://hlinkfile"/>
              </a:rPr>
              <a:t>robicsirkemell.webarchive</a:t>
            </a:r>
            <a:endParaRPr lang="en-US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8479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A TV  / Web összehasonlítás: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	- elérés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	- sok oldalúság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	- fogyasztói aktivitás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	- hirdetési lehetőségek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	- információ a fogyasztási szokásokról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	- </a:t>
            </a:r>
          </a:p>
        </p:txBody>
      </p:sp>
      <p:sp>
        <p:nvSpPr>
          <p:cNvPr id="29700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15FAD37-B392-E440-8D66-6623EE1EA693}" type="slidenum">
              <a:rPr lang="hu-HU" b="0"/>
              <a:pPr eaLnBrk="1" hangingPunct="1"/>
              <a:t>22</a:t>
            </a:fld>
            <a:endParaRPr lang="hu-HU" b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Jegyzetek helye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A Kreatív online webvideó versenyén immáron 3. éve, az év webvideó sorozatának Fő díját, az István Kovács sorozat nyerte.</a:t>
            </a: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Idén ősszel születésnapi interaktív köszöntő</a:t>
            </a:r>
          </a:p>
          <a:p>
            <a:endParaRPr lang="hu-HU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hu-HU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hu-HU">
                <a:latin typeface="Arial" charset="0"/>
                <a:ea typeface="ＭＳ Ｐゴシック" charset="0"/>
                <a:cs typeface="ＭＳ Ｐゴシック" charset="0"/>
              </a:rPr>
              <a:t>Csalfa Karma, Belém bújt a kisördög, Májkár 1.0, 56 pizsama, Takács Nóra – Hogyan legyek jó nő, Hogyan legyek öko, István Kovács</a:t>
            </a:r>
          </a:p>
        </p:txBody>
      </p:sp>
      <p:sp>
        <p:nvSpPr>
          <p:cNvPr id="26628" name="Dia számának hely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22338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22338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DE43BFE-7235-CA4A-8891-71245E981B80}" type="slidenum">
              <a:rPr lang="hu-HU" b="0"/>
              <a:pPr eaLnBrk="1" hangingPunct="1"/>
              <a:t>23</a:t>
            </a:fld>
            <a:endParaRPr lang="hu-HU" b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Kereskedelmi</a:t>
            </a:r>
            <a:r>
              <a:rPr lang="en-US" dirty="0" smtClean="0"/>
              <a:t> </a:t>
            </a:r>
            <a:r>
              <a:rPr lang="en-US" dirty="0" err="1" smtClean="0"/>
              <a:t>médiaként</a:t>
            </a:r>
            <a:r>
              <a:rPr lang="en-US" dirty="0" smtClean="0"/>
              <a:t> </a:t>
            </a:r>
            <a:r>
              <a:rPr lang="en-US" dirty="0" err="1" smtClean="0"/>
              <a:t>azért</a:t>
            </a:r>
            <a:r>
              <a:rPr lang="en-US" dirty="0" smtClean="0"/>
              <a:t> </a:t>
            </a:r>
            <a:r>
              <a:rPr lang="en-US" dirty="0" err="1" smtClean="0"/>
              <a:t>vannak</a:t>
            </a:r>
            <a:r>
              <a:rPr lang="en-US" baseline="0" dirty="0" smtClean="0"/>
              <a:t> a branded </a:t>
            </a:r>
            <a:r>
              <a:rPr lang="en-US" baseline="0" dirty="0" err="1" smtClean="0"/>
              <a:t>contentnek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egyszerűbb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megvalósulási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formái</a:t>
            </a:r>
            <a:r>
              <a:rPr lang="en-US" baseline="0" dirty="0" smtClean="0"/>
              <a:t> is: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mondunk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egy-egy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hagyományosabb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tartalom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alapú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márkázott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megjelenésre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24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96829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PR-t is </a:t>
            </a:r>
            <a:r>
              <a:rPr lang="en-US" dirty="0" err="1" smtClean="0"/>
              <a:t>lehet</a:t>
            </a:r>
            <a:r>
              <a:rPr lang="en-US" dirty="0" smtClean="0"/>
              <a:t> </a:t>
            </a:r>
            <a:r>
              <a:rPr lang="en-US" dirty="0" err="1" smtClean="0"/>
              <a:t>izgalmasan</a:t>
            </a:r>
            <a:r>
              <a:rPr lang="en-US" dirty="0" smtClean="0"/>
              <a:t> – </a:t>
            </a:r>
            <a:r>
              <a:rPr lang="en-US" dirty="0" err="1" smtClean="0"/>
              <a:t>Márkázott</a:t>
            </a:r>
            <a:r>
              <a:rPr lang="en-US" dirty="0" smtClean="0"/>
              <a:t> </a:t>
            </a:r>
            <a:r>
              <a:rPr lang="en-US" dirty="0" err="1" smtClean="0"/>
              <a:t>tartalom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C0197-3099-E34A-9014-BC802C479FB6}" type="slidenum">
              <a:rPr lang="hu-HU" smtClean="0"/>
              <a:pPr/>
              <a:t>25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8479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dirty="0" smtClean="0">
              <a:latin typeface="Arial" charset="0"/>
            </a:endParaRPr>
          </a:p>
          <a:p>
            <a:r>
              <a:rPr lang="en-US" dirty="0" err="1" smtClean="0">
                <a:latin typeface="Arial" charset="0"/>
              </a:rPr>
              <a:t>Hanem</a:t>
            </a:r>
            <a:r>
              <a:rPr lang="en-US" dirty="0" smtClean="0">
                <a:latin typeface="Arial" charset="0"/>
              </a:rPr>
              <a:t> </a:t>
            </a:r>
            <a:r>
              <a:rPr lang="en-US" dirty="0" err="1" smtClean="0">
                <a:latin typeface="Arial" charset="0"/>
              </a:rPr>
              <a:t>valóban</a:t>
            </a:r>
            <a:r>
              <a:rPr lang="en-US" baseline="0" dirty="0" smtClean="0">
                <a:latin typeface="Arial" charset="0"/>
              </a:rPr>
              <a:t> a </a:t>
            </a:r>
            <a:r>
              <a:rPr lang="en-US" baseline="0" dirty="0" err="1" smtClean="0">
                <a:latin typeface="Arial" charset="0"/>
              </a:rPr>
              <a:t>tartalom</a:t>
            </a:r>
            <a:r>
              <a:rPr lang="en-US" baseline="0" dirty="0" smtClean="0">
                <a:latin typeface="Arial" charset="0"/>
              </a:rPr>
              <a:t> a KING </a:t>
            </a:r>
            <a:r>
              <a:rPr lang="en-US" baseline="0" dirty="0" err="1" smtClean="0">
                <a:latin typeface="Arial" charset="0"/>
              </a:rPr>
              <a:t>és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igy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az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lesz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az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értékes</a:t>
            </a:r>
            <a:r>
              <a:rPr lang="en-US" baseline="0" dirty="0" smtClean="0">
                <a:latin typeface="Arial" charset="0"/>
              </a:rPr>
              <a:t>, </a:t>
            </a:r>
            <a:r>
              <a:rPr lang="en-US" baseline="0" dirty="0" err="1" smtClean="0">
                <a:latin typeface="Arial" charset="0"/>
              </a:rPr>
              <a:t>akihez</a:t>
            </a:r>
            <a:r>
              <a:rPr lang="en-US" baseline="0" dirty="0" smtClean="0">
                <a:latin typeface="Arial" charset="0"/>
              </a:rPr>
              <a:t> a </a:t>
            </a:r>
            <a:r>
              <a:rPr lang="en-US" baseline="0" dirty="0" err="1" smtClean="0">
                <a:latin typeface="Arial" charset="0"/>
              </a:rPr>
              <a:t>tartalom</a:t>
            </a:r>
            <a:r>
              <a:rPr lang="en-US" baseline="0" dirty="0" smtClean="0">
                <a:latin typeface="Arial" charset="0"/>
              </a:rPr>
              <a:t> jut el, </a:t>
            </a:r>
            <a:r>
              <a:rPr lang="en-US" baseline="0" dirty="0" err="1" smtClean="0">
                <a:latin typeface="Arial" charset="0"/>
              </a:rPr>
              <a:t>nem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pedig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az</a:t>
            </a:r>
            <a:r>
              <a:rPr lang="en-US" baseline="0" dirty="0" smtClean="0">
                <a:latin typeface="Arial" charset="0"/>
              </a:rPr>
              <a:t>, </a:t>
            </a:r>
            <a:r>
              <a:rPr lang="en-US" baseline="0" dirty="0" err="1" smtClean="0">
                <a:latin typeface="Arial" charset="0"/>
              </a:rPr>
              <a:t>aki</a:t>
            </a:r>
            <a:r>
              <a:rPr lang="en-US" baseline="0" dirty="0" smtClean="0">
                <a:latin typeface="Arial" charset="0"/>
              </a:rPr>
              <a:t> a </a:t>
            </a:r>
            <a:r>
              <a:rPr lang="en-US" baseline="0" dirty="0" err="1" smtClean="0">
                <a:latin typeface="Arial" charset="0"/>
              </a:rPr>
              <a:t>bannerre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rákattint</a:t>
            </a:r>
            <a:r>
              <a:rPr lang="en-US" baseline="0" dirty="0" smtClean="0">
                <a:latin typeface="Arial" charset="0"/>
              </a:rPr>
              <a:t>.</a:t>
            </a:r>
            <a:endParaRPr lang="en-US" dirty="0" smtClean="0">
              <a:latin typeface="Arial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C573AF-B2D9-1B4D-8DBB-19BFFEE48F68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Relationship Id="rId3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origo main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rezi-logo-2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5F9FA"/>
              </a:clrFrom>
              <a:clrTo>
                <a:srgbClr val="F5F9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980113"/>
            <a:ext cx="1524000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logosor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949950"/>
            <a:ext cx="49530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 userDrawn="1"/>
        </p:nvSpPr>
        <p:spPr bwMode="auto">
          <a:xfrm>
            <a:off x="5867400" y="6019800"/>
            <a:ext cx="914400" cy="533400"/>
          </a:xfrm>
          <a:prstGeom prst="rect">
            <a:avLst/>
          </a:prstGeom>
          <a:solidFill>
            <a:schemeClr val="accent3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-110" charset="0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8" name="Picture 10" descr="C:\Documents and Settings\bodi1tamas927\Asztal\Personal\p2\personal\100308 SAFE\00_TAMAS\090828 Szegmentacio hatteranyagok\illusztraciok\SAJAT\iwiw_uj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6096000"/>
            <a:ext cx="116522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972175"/>
            <a:ext cx="11430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3276600" y="3048000"/>
            <a:ext cx="5562600" cy="838200"/>
          </a:xfrm>
        </p:spPr>
        <p:txBody>
          <a:bodyPr/>
          <a:lstStyle>
            <a:lvl1pPr>
              <a:spcAft>
                <a:spcPts val="600"/>
              </a:spcAft>
              <a:defRPr baseline="0"/>
            </a:lvl1pPr>
          </a:lstStyle>
          <a:p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3276600" y="4191000"/>
            <a:ext cx="5562600" cy="914400"/>
          </a:xfrm>
        </p:spPr>
        <p:txBody>
          <a:bodyPr/>
          <a:lstStyle>
            <a:lvl1pPr>
              <a:defRPr sz="2000">
                <a:solidFill>
                  <a:srgbClr val="666666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2476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origo main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452388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101052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3600" b="0" cap="all">
                <a:solidFill>
                  <a:schemeClr val="tx2"/>
                </a:solidFill>
              </a:defRPr>
            </a:lvl1pPr>
          </a:lstStyle>
          <a:p>
            <a:r>
              <a:rPr lang="hu-HU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88885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215357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100000">
                <a:srgbClr val="800000"/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-110" charset="0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4" name="Picture 4" descr="Screen shot 2011-04-10 at 12.12.30 PM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77000"/>
            <a:ext cx="91440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762000" y="1905000"/>
            <a:ext cx="7772400" cy="3733800"/>
          </a:xfrm>
        </p:spPr>
        <p:txBody>
          <a:bodyPr/>
          <a:lstStyle>
            <a:lvl1pPr algn="ctr">
              <a:spcAft>
                <a:spcPts val="2400"/>
              </a:spcAft>
              <a:defRPr sz="6000" b="1" cap="all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hu-HU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5339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0840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792162"/>
          </a:xfrm>
        </p:spPr>
        <p:txBody>
          <a:bodyPr/>
          <a:lstStyle>
            <a:lvl1pPr>
              <a:defRPr/>
            </a:lvl1pPr>
          </a:lstStyle>
          <a:p>
            <a:r>
              <a:rPr lang="hu-HU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dirty="0" smtClean="0"/>
              <a:t>Click to edit Master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Click to edit Master text styles</a:t>
            </a:r>
          </a:p>
          <a:p>
            <a:pPr lvl="1"/>
            <a:r>
              <a:rPr lang="hu-HU" dirty="0" smtClean="0"/>
              <a:t>Second level</a:t>
            </a:r>
          </a:p>
          <a:p>
            <a:pPr lvl="2"/>
            <a:r>
              <a:rPr lang="hu-HU" dirty="0" smtClean="0"/>
              <a:t>Third level</a:t>
            </a:r>
          </a:p>
          <a:p>
            <a:pPr lvl="3"/>
            <a:r>
              <a:rPr lang="hu-HU" dirty="0" smtClean="0"/>
              <a:t>Fourth level</a:t>
            </a:r>
          </a:p>
          <a:p>
            <a:pPr lvl="4"/>
            <a:r>
              <a:rPr lang="hu-HU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dirty="0" smtClean="0"/>
              <a:t>Click to edit Master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Click to edit Master text styles</a:t>
            </a:r>
          </a:p>
          <a:p>
            <a:pPr lvl="1"/>
            <a:r>
              <a:rPr lang="hu-HU" dirty="0" smtClean="0"/>
              <a:t>Second level</a:t>
            </a:r>
          </a:p>
          <a:p>
            <a:pPr lvl="2"/>
            <a:r>
              <a:rPr lang="hu-HU" dirty="0" smtClean="0"/>
              <a:t>Third level</a:t>
            </a:r>
          </a:p>
          <a:p>
            <a:pPr lvl="3"/>
            <a:r>
              <a:rPr lang="hu-HU" dirty="0" smtClean="0"/>
              <a:t>Fourth level</a:t>
            </a:r>
          </a:p>
          <a:p>
            <a:pPr lvl="4"/>
            <a:r>
              <a:rPr lang="hu-HU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287892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557248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217872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prezi-logo-2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5F9FA"/>
              </a:clrFrom>
              <a:clrTo>
                <a:srgbClr val="F5F9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980113"/>
            <a:ext cx="1524000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" name="Picture 7" descr="vide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525" y="0"/>
            <a:ext cx="75247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04800" y="762000"/>
            <a:ext cx="8458200" cy="5334000"/>
          </a:xfrm>
        </p:spPr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72384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3008313" cy="901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33399"/>
            <a:ext cx="5111750" cy="533400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523999"/>
            <a:ext cx="3008313" cy="43434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6891137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914400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21420827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627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n-US"/>
          </a:p>
          <a:p>
            <a:fld id="{A464B3DB-6954-E446-B2F6-5A2903C728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437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257800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257800"/>
          </a:xfrm>
        </p:spPr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47019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38200"/>
          </a:xfrm>
        </p:spPr>
        <p:txBody>
          <a:bodyPr/>
          <a:lstStyle/>
          <a:p>
            <a:r>
              <a:rPr lang="hu-HU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371600"/>
            <a:ext cx="4038600" cy="4495800"/>
          </a:xfrm>
        </p:spPr>
        <p:txBody>
          <a:bodyPr/>
          <a:lstStyle/>
          <a:p>
            <a:pPr lvl="0"/>
            <a:r>
              <a:rPr lang="hu-HU" dirty="0"/>
              <a:t>Click to edit Master text styles</a:t>
            </a:r>
          </a:p>
          <a:p>
            <a:pPr lvl="1"/>
            <a:r>
              <a:rPr lang="hu-HU" dirty="0"/>
              <a:t>Second level</a:t>
            </a:r>
          </a:p>
          <a:p>
            <a:pPr lvl="2"/>
            <a:r>
              <a:rPr lang="hu-HU" dirty="0"/>
              <a:t>Third level</a:t>
            </a:r>
          </a:p>
          <a:p>
            <a:pPr lvl="3"/>
            <a:r>
              <a:rPr lang="hu-HU" dirty="0"/>
              <a:t>Fourth level</a:t>
            </a:r>
          </a:p>
          <a:p>
            <a:pPr lvl="4"/>
            <a:r>
              <a:rPr lang="hu-HU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495800"/>
          </a:xfrm>
        </p:spPr>
        <p:txBody>
          <a:bodyPr/>
          <a:lstStyle/>
          <a:p>
            <a:pPr lvl="0"/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627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n-US"/>
          </a:p>
          <a:p>
            <a:fld id="{27F9316F-B0EA-8E41-8778-2477F21572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91958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s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4pPr>
              <a:defRPr>
                <a:solidFill>
                  <a:schemeClr val="accent3"/>
                </a:solidFill>
              </a:defRPr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4800600" y="6172200"/>
            <a:ext cx="4114800" cy="571500"/>
          </a:xfrm>
        </p:spPr>
        <p:txBody>
          <a:bodyPr bIns="100584" anchor="b">
            <a:noAutofit/>
          </a:bodyPr>
          <a:lstStyle>
            <a:lvl1pPr marL="0" indent="0" algn="l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  <a:defRPr sz="800" b="0">
                <a:solidFill>
                  <a:schemeClr val="tx1"/>
                </a:solidFill>
              </a:defRPr>
            </a:lvl1pPr>
            <a:lvl2pPr marL="0" indent="0">
              <a:buClr>
                <a:schemeClr val="tx1"/>
              </a:buClr>
              <a:buFontTx/>
              <a:buNone/>
              <a:defRPr sz="1400" b="1">
                <a:solidFill>
                  <a:schemeClr val="tx1"/>
                </a:solidFill>
              </a:defRPr>
            </a:lvl2pPr>
            <a:lvl3pPr marL="228600" indent="0">
              <a:defRPr>
                <a:solidFill>
                  <a:schemeClr val="accent3"/>
                </a:solidFill>
              </a:defRPr>
            </a:lvl3pPr>
            <a:lvl4pPr marL="228600" indent="0">
              <a:defRPr sz="1400" b="0">
                <a:solidFill>
                  <a:schemeClr val="tx1"/>
                </a:solidFill>
              </a:defRPr>
            </a:lvl4pPr>
            <a:lvl5pPr marL="228600" indent="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5190506"/>
      </p:ext>
    </p:extLst>
  </p:cSld>
  <p:clrMapOvr>
    <a:masterClrMapping/>
  </p:clrMapOvr>
  <p:transition xmlns:p14="http://schemas.microsoft.com/office/powerpoint/2010/main" spd="slow">
    <p:wipe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origo minta02.jpg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24000"/>
            <a:ext cx="82296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Click to edit Master text styles</a:t>
            </a:r>
          </a:p>
          <a:p>
            <a:pPr lvl="1"/>
            <a:r>
              <a:rPr lang="de-DE"/>
              <a:t>Second level</a:t>
            </a:r>
          </a:p>
          <a:p>
            <a:pPr lvl="2"/>
            <a:r>
              <a:rPr lang="de-DE"/>
              <a:t>Third level</a:t>
            </a:r>
          </a:p>
          <a:p>
            <a:pPr lvl="3"/>
            <a:r>
              <a:rPr lang="de-DE"/>
              <a:t>Fourth level</a:t>
            </a:r>
          </a:p>
          <a:p>
            <a:pPr lvl="4"/>
            <a:r>
              <a:rPr lang="de-DE"/>
              <a:t>Fifth level</a:t>
            </a:r>
          </a:p>
        </p:txBody>
      </p:sp>
      <p:sp>
        <p:nvSpPr>
          <p:cNvPr id="1028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457200" y="5334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56" r:id="rId3"/>
    <p:sldLayoutId id="2147483967" r:id="rId4"/>
    <p:sldLayoutId id="2147483957" r:id="rId5"/>
    <p:sldLayoutId id="2147483968" r:id="rId6"/>
    <p:sldLayoutId id="2147483958" r:id="rId7"/>
    <p:sldLayoutId id="2147483959" r:id="rId8"/>
    <p:sldLayoutId id="2147483960" r:id="rId9"/>
    <p:sldLayoutId id="2147483961" r:id="rId10"/>
    <p:sldLayoutId id="2147483969" r:id="rId11"/>
    <p:sldLayoutId id="2147483962" r:id="rId12"/>
    <p:sldLayoutId id="2147483963" r:id="rId13"/>
    <p:sldLayoutId id="2147483970" r:id="rId14"/>
    <p:sldLayoutId id="2147483964" r:id="rId15"/>
    <p:sldLayoutId id="2147483971" r:id="rId16"/>
    <p:sldLayoutId id="2147483972" r:id="rId17"/>
  </p:sldLayoutIdLst>
  <p:transition xmlns:p14="http://schemas.microsoft.com/office/powerpoint/2010/main" spd="slow">
    <p:wipe/>
  </p:transition>
  <p:hf sldNum="0" hdr="0" ftr="0"/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36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3600">
          <a:solidFill>
            <a:schemeClr val="tx2"/>
          </a:solidFill>
          <a:latin typeface="Arial Black" pitchFamily="-110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3600">
          <a:solidFill>
            <a:schemeClr val="tx2"/>
          </a:solidFill>
          <a:latin typeface="Arial Black" pitchFamily="-110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3600">
          <a:solidFill>
            <a:schemeClr val="tx2"/>
          </a:solidFill>
          <a:latin typeface="Arial Black" pitchFamily="-110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3600">
          <a:solidFill>
            <a:schemeClr val="tx2"/>
          </a:solidFill>
          <a:latin typeface="Arial Black" pitchFamily="-110" charset="0"/>
          <a:ea typeface="ＭＳ Ｐゴシック" charset="-128"/>
          <a:cs typeface="ＭＳ Ｐゴシック" charset="-128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2400">
          <a:solidFill>
            <a:schemeClr val="tx2"/>
          </a:solidFill>
          <a:latin typeface="Arial Black" pitchFamily="-110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2400">
          <a:solidFill>
            <a:schemeClr val="tx2"/>
          </a:solidFill>
          <a:latin typeface="Arial Black" pitchFamily="-110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2400">
          <a:solidFill>
            <a:schemeClr val="tx2"/>
          </a:solidFill>
          <a:latin typeface="Arial Black" pitchFamily="-110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tabLst>
          <a:tab pos="292100" algn="l"/>
          <a:tab pos="571500" algn="l"/>
          <a:tab pos="863600" algn="l"/>
          <a:tab pos="1143000" algn="l"/>
          <a:tab pos="1435100" algn="l"/>
        </a:tabLst>
        <a:defRPr sz="2400">
          <a:solidFill>
            <a:schemeClr val="tx2"/>
          </a:solidFill>
          <a:latin typeface="Arial Black" pitchFamily="-110" charset="0"/>
        </a:defRPr>
      </a:lvl9pPr>
    </p:titleStyle>
    <p:bodyStyle>
      <a:lvl1pPr marL="292100" indent="-292100" algn="l" rtl="0" eaLnBrk="0" fontAlgn="base" hangingPunct="0">
        <a:lnSpc>
          <a:spcPct val="140000"/>
        </a:lnSpc>
        <a:spcBef>
          <a:spcPts val="600"/>
        </a:spcBef>
        <a:spcAft>
          <a:spcPct val="0"/>
        </a:spcAft>
        <a:buSzPct val="75000"/>
        <a:buFont typeface="Wingdings" charset="0"/>
        <a:defRPr sz="28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62000" indent="-279400" algn="l" rtl="0" eaLnBrk="0" fontAlgn="base" hangingPunct="0">
        <a:lnSpc>
          <a:spcPct val="140000"/>
        </a:lnSpc>
        <a:spcBef>
          <a:spcPts val="600"/>
        </a:spcBef>
        <a:spcAft>
          <a:spcPct val="0"/>
        </a:spcAft>
        <a:buSzPct val="75000"/>
        <a:buFont typeface="Wingdings" charset="0"/>
        <a:buChar char="n"/>
        <a:defRPr sz="2800">
          <a:solidFill>
            <a:schemeClr val="tx1"/>
          </a:solidFill>
          <a:latin typeface="+mn-lt"/>
          <a:ea typeface="ＭＳ Ｐゴシック" pitchFamily="-110" charset="-128"/>
        </a:defRPr>
      </a:lvl2pPr>
      <a:lvl3pPr marL="1238250" indent="-28575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SzPct val="75000"/>
        <a:buFont typeface="Wingdings" charset="0"/>
        <a:buChar char="n"/>
        <a:defRPr sz="2800">
          <a:solidFill>
            <a:schemeClr val="tx1"/>
          </a:solidFill>
          <a:latin typeface="+mn-lt"/>
          <a:ea typeface="ＭＳ Ｐゴシック" pitchFamily="-110" charset="-128"/>
        </a:defRPr>
      </a:lvl3pPr>
      <a:lvl4pPr marL="1701800" indent="-27305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SzPct val="75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pitchFamily="-110" charset="-128"/>
        </a:defRPr>
      </a:lvl4pPr>
      <a:lvl5pPr marL="2182813" indent="-290513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SzPct val="75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pitchFamily="-110" charset="-128"/>
        </a:defRPr>
      </a:lvl5pPr>
      <a:lvl6pPr marL="2640013" indent="-290513" algn="l" rtl="0" fontAlgn="base">
        <a:lnSpc>
          <a:spcPct val="90000"/>
        </a:lnSpc>
        <a:spcBef>
          <a:spcPct val="0"/>
        </a:spcBef>
        <a:spcAft>
          <a:spcPct val="0"/>
        </a:spcAft>
        <a:buSzPct val="75000"/>
        <a:buFont typeface="Wingdings" pitchFamily="-110" charset="2"/>
        <a:buChar char="n"/>
        <a:defRPr sz="1600">
          <a:solidFill>
            <a:schemeClr val="tx1"/>
          </a:solidFill>
          <a:latin typeface="+mn-lt"/>
          <a:ea typeface="ＭＳ Ｐゴシック" pitchFamily="-110" charset="-128"/>
        </a:defRPr>
      </a:lvl6pPr>
      <a:lvl7pPr marL="3097213" indent="-290513" algn="l" rtl="0" fontAlgn="base">
        <a:lnSpc>
          <a:spcPct val="90000"/>
        </a:lnSpc>
        <a:spcBef>
          <a:spcPct val="0"/>
        </a:spcBef>
        <a:spcAft>
          <a:spcPct val="0"/>
        </a:spcAft>
        <a:buSzPct val="75000"/>
        <a:buFont typeface="Wingdings" pitchFamily="-110" charset="2"/>
        <a:buChar char="n"/>
        <a:defRPr sz="1600">
          <a:solidFill>
            <a:schemeClr val="tx1"/>
          </a:solidFill>
          <a:latin typeface="+mn-lt"/>
          <a:ea typeface="ＭＳ Ｐゴシック" pitchFamily="-110" charset="-128"/>
        </a:defRPr>
      </a:lvl7pPr>
      <a:lvl8pPr marL="3554413" indent="-290513" algn="l" rtl="0" fontAlgn="base">
        <a:lnSpc>
          <a:spcPct val="90000"/>
        </a:lnSpc>
        <a:spcBef>
          <a:spcPct val="0"/>
        </a:spcBef>
        <a:spcAft>
          <a:spcPct val="0"/>
        </a:spcAft>
        <a:buSzPct val="75000"/>
        <a:buFont typeface="Wingdings" pitchFamily="-110" charset="2"/>
        <a:buChar char="n"/>
        <a:defRPr sz="1600">
          <a:solidFill>
            <a:schemeClr val="tx1"/>
          </a:solidFill>
          <a:latin typeface="+mn-lt"/>
          <a:ea typeface="ＭＳ Ｐゴシック" pitchFamily="-110" charset="-128"/>
        </a:defRPr>
      </a:lvl8pPr>
      <a:lvl9pPr marL="4011613" indent="-290513" algn="l" rtl="0" fontAlgn="base">
        <a:lnSpc>
          <a:spcPct val="90000"/>
        </a:lnSpc>
        <a:spcBef>
          <a:spcPct val="0"/>
        </a:spcBef>
        <a:spcAft>
          <a:spcPct val="0"/>
        </a:spcAft>
        <a:buSzPct val="75000"/>
        <a:buFont typeface="Wingdings" pitchFamily="-110" charset="2"/>
        <a:buChar char="n"/>
        <a:defRPr sz="1600">
          <a:solidFill>
            <a:schemeClr val="tx1"/>
          </a:solidFill>
          <a:latin typeface="+mn-lt"/>
          <a:ea typeface="ＭＳ Ｐゴシック" pitchFamily="-110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videa.hu/videok/emberek-vlogok/belembujt-a-kisordog-baratsag-sorozat-szingli-elet-TyDsKiyTCu7FJwEt" TargetMode="External"/><Relationship Id="rId4" Type="http://schemas.openxmlformats.org/officeDocument/2006/relationships/image" Target="../media/image28.png"/><Relationship Id="rId5" Type="http://schemas.openxmlformats.org/officeDocument/2006/relationships/hyperlink" Target="http://videa.hu/videok/emberek-vlogok/56-pizsama-adhouse-csaladok-gyereke-QefiNyNgymqnYB2J" TargetMode="External"/><Relationship Id="rId6" Type="http://schemas.openxmlformats.org/officeDocument/2006/relationships/image" Target="../media/image29.png"/><Relationship Id="rId7" Type="http://schemas.openxmlformats.org/officeDocument/2006/relationships/hyperlink" Target="http://videa.hu/videok/jarmuvek/majkar-1.0-adhouse-auto-autotulaj-58d0T35Dk2qlHQhs" TargetMode="External"/><Relationship Id="rId8" Type="http://schemas.openxmlformats.org/officeDocument/2006/relationships/image" Target="../media/image30.png"/><Relationship Id="rId9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4" Type="http://schemas.openxmlformats.org/officeDocument/2006/relationships/notesSlide" Target="../notesSlides/notesSlide12.xml"/><Relationship Id="rId5" Type="http://schemas.openxmlformats.org/officeDocument/2006/relationships/image" Target="../media/image36.png"/><Relationship Id="rId1" Type="http://schemas.microsoft.com/office/2007/relationships/media" Target="../media/media1.wmv"/><Relationship Id="rId2" Type="http://schemas.openxmlformats.org/officeDocument/2006/relationships/video" Target="../media/media1.wm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4" Type="http://schemas.openxmlformats.org/officeDocument/2006/relationships/image" Target="../media/image39.png"/><Relationship Id="rId5" Type="http://schemas.openxmlformats.org/officeDocument/2006/relationships/image" Target="../media/image38.png"/><Relationship Id="rId6" Type="http://schemas.openxmlformats.org/officeDocument/2006/relationships/hyperlink" Target="http://videa.hu/videok/hirek-politika/istvan-kovacs-uzenete-FhPzajixBCBAZDDA" TargetMode="External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/>
          <p:cNvSpPr>
            <a:spLocks noGrp="1"/>
          </p:cNvSpPr>
          <p:nvPr>
            <p:ph type="title"/>
          </p:nvPr>
        </p:nvSpPr>
        <p:spPr>
          <a:xfrm>
            <a:off x="1116013" y="4797425"/>
            <a:ext cx="5562600" cy="838200"/>
          </a:xfrm>
        </p:spPr>
        <p:txBody>
          <a:bodyPr/>
          <a:lstStyle/>
          <a:p>
            <a:r>
              <a:rPr lang="hu-HU" sz="5400" dirty="0">
                <a:solidFill>
                  <a:schemeClr val="bg1"/>
                </a:solidFill>
                <a:latin typeface="Arial Black" charset="0"/>
                <a:ea typeface="ＭＳ Ｐゴシック" charset="0"/>
                <a:cs typeface="ＭＳ Ｐゴシック" charset="0"/>
              </a:rPr>
              <a:t>Videó</a:t>
            </a:r>
            <a:r>
              <a:rPr lang="hu-HU" sz="5400" dirty="0">
                <a:latin typeface="Arial Black" charset="0"/>
                <a:ea typeface="ＭＳ Ｐゴシック" charset="0"/>
                <a:cs typeface="ＭＳ Ｐゴシック" charset="0"/>
              </a:rPr>
              <a:t>Mánia</a:t>
            </a:r>
            <a:endParaRPr lang="en-US" sz="5400" dirty="0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0"/>
            <a:ext cx="6011862" cy="464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34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624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 txBox="1">
            <a:spLocks/>
          </p:cNvSpPr>
          <p:nvPr/>
        </p:nvSpPr>
        <p:spPr>
          <a:xfrm>
            <a:off x="6588224" y="5445224"/>
            <a:ext cx="2738894" cy="622176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6pPr>
            <a:lvl7pPr marL="9144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7pPr>
            <a:lvl8pPr marL="13716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8pPr>
            <a:lvl9pPr marL="18288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9pPr>
          </a:lstStyle>
          <a:p>
            <a:r>
              <a:rPr lang="hu-HU" sz="5400" dirty="0" smtClean="0">
                <a:latin typeface="Arial Black" charset="0"/>
                <a:ea typeface="ＭＳ Ｐゴシック" charset="0"/>
                <a:cs typeface="ＭＳ Ｐゴシック" charset="0"/>
              </a:rPr>
              <a:t>USER</a:t>
            </a:r>
          </a:p>
          <a:p>
            <a:endParaRPr lang="hu-HU" sz="5400" dirty="0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79512" y="5445224"/>
            <a:ext cx="2738894" cy="622176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6pPr>
            <a:lvl7pPr marL="9144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7pPr>
            <a:lvl8pPr marL="13716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8pPr>
            <a:lvl9pPr marL="18288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9pPr>
          </a:lstStyle>
          <a:p>
            <a:r>
              <a:rPr lang="hu-HU" sz="5400" dirty="0" smtClean="0">
                <a:latin typeface="Arial Black" charset="0"/>
                <a:ea typeface="ＭＳ Ｐゴシック" charset="0"/>
                <a:cs typeface="ＭＳ Ｐゴシック" charset="0"/>
              </a:rPr>
              <a:t>MÉDIA</a:t>
            </a:r>
          </a:p>
          <a:p>
            <a:endParaRPr lang="hu-HU" sz="5400" dirty="0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 rot="5400000">
            <a:off x="-1913190" y="1345239"/>
            <a:ext cx="4968553" cy="17912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prstMaterial="metal"/>
          </a:bodyPr>
          <a:lstStyle/>
          <a:p>
            <a:pPr algn="r" eaLnBrk="0" hangingPunct="0">
              <a:lnSpc>
                <a:spcPct val="80000"/>
              </a:lnSpc>
              <a:spcAft>
                <a:spcPts val="240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/>
            </a:pPr>
            <a:r>
              <a:rPr lang="hu-HU" sz="13800" dirty="0">
                <a:latin typeface="Arial Black" pitchFamily="34" charset="0"/>
                <a:ea typeface="ＭＳ Ｐゴシック" charset="-128"/>
                <a:cs typeface="ＭＳ Ｐゴシック" charset="-128"/>
              </a:rPr>
              <a:t>2011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0069" y="44624"/>
            <a:ext cx="6696347" cy="1511300"/>
          </a:xfrm>
        </p:spPr>
        <p:txBody>
          <a:bodyPr/>
          <a:lstStyle/>
          <a:p>
            <a:pPr algn="l"/>
            <a:r>
              <a:rPr lang="hu-HU" sz="8800" cap="none" dirty="0">
                <a:solidFill>
                  <a:schemeClr val="bg1"/>
                </a:solidFill>
                <a:effectLst/>
                <a:latin typeface="Arial" charset="0"/>
                <a:ea typeface="ＭＳ Ｐゴシック" charset="0"/>
                <a:cs typeface="ＭＳ Ｐゴシック" charset="0"/>
              </a:rPr>
              <a:t>1</a:t>
            </a:r>
            <a:r>
              <a:rPr lang="hu-HU" sz="5400" cap="none" dirty="0">
                <a:solidFill>
                  <a:schemeClr val="bg1"/>
                </a:solidFill>
                <a:effectLst/>
                <a:latin typeface="Arial" charset="0"/>
                <a:ea typeface="ＭＳ Ｐゴシック" charset="0"/>
                <a:cs typeface="ＭＳ Ｐゴシック" charset="0"/>
              </a:rPr>
              <a:t> milliárd ember néz online videót</a:t>
            </a:r>
            <a:endParaRPr lang="en-US" sz="5400" cap="none" dirty="0">
              <a:solidFill>
                <a:schemeClr val="bg1"/>
              </a:solidFill>
              <a:effectLst/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 rot="16200000">
            <a:off x="6078129" y="3390414"/>
            <a:ext cx="5013177" cy="183274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prstMaterial="metal"/>
          </a:bodyPr>
          <a:lstStyle/>
          <a:p>
            <a:pPr algn="r" eaLnBrk="0" hangingPunct="0">
              <a:lnSpc>
                <a:spcPct val="80000"/>
              </a:lnSpc>
              <a:spcAft>
                <a:spcPts val="240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/>
            </a:pPr>
            <a:r>
              <a:rPr lang="hu-HU" sz="13800" dirty="0">
                <a:latin typeface="Arial Black" pitchFamily="34" charset="0"/>
                <a:ea typeface="ＭＳ Ｐゴシック" charset="-128"/>
                <a:cs typeface="ＭＳ Ｐゴシック" charset="-128"/>
              </a:rPr>
              <a:t>2014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331640" y="3933056"/>
            <a:ext cx="6265019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>
              <a:lnSpc>
                <a:spcPct val="80000"/>
              </a:lnSpc>
              <a:spcAft>
                <a:spcPts val="2400"/>
              </a:spcAft>
            </a:pPr>
            <a:r>
              <a:rPr lang="hu-HU" sz="5400" dirty="0">
                <a:solidFill>
                  <a:schemeClr val="bg1"/>
                </a:solidFill>
              </a:rPr>
              <a:t>Adatforgalom </a:t>
            </a:r>
            <a:r>
              <a:rPr lang="hu-HU" sz="7200" dirty="0">
                <a:solidFill>
                  <a:schemeClr val="bg1"/>
                </a:solidFill>
              </a:rPr>
              <a:t>46%</a:t>
            </a:r>
            <a:r>
              <a:rPr lang="hu-HU" sz="5400" dirty="0">
                <a:solidFill>
                  <a:schemeClr val="bg1"/>
                </a:solidFill>
              </a:rPr>
              <a:t>-át a videók adják</a:t>
            </a:r>
            <a:endParaRPr lang="en-US" sz="5400" dirty="0">
              <a:solidFill>
                <a:schemeClr val="bg1"/>
              </a:solidFill>
            </a:endParaRPr>
          </a:p>
        </p:txBody>
      </p:sp>
      <p:sp>
        <p:nvSpPr>
          <p:cNvPr id="10246" name="Szövegdoboz 5"/>
          <p:cNvSpPr txBox="1">
            <a:spLocks noChangeArrowheads="1"/>
          </p:cNvSpPr>
          <p:nvPr/>
        </p:nvSpPr>
        <p:spPr bwMode="auto">
          <a:xfrm>
            <a:off x="0" y="6165850"/>
            <a:ext cx="3492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hu-HU" sz="1200"/>
              <a:t>Forrás: Cisco Visual Networking Index, 2010</a:t>
            </a:r>
          </a:p>
        </p:txBody>
      </p:sp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70"/>
          <a:stretch>
            <a:fillRect/>
          </a:stretch>
        </p:blipFill>
        <p:spPr>
          <a:xfrm>
            <a:off x="3276600" y="1514475"/>
            <a:ext cx="5867400" cy="4510088"/>
          </a:xfrm>
          <a:noFill/>
        </p:spPr>
      </p:pic>
      <p:sp>
        <p:nvSpPr>
          <p:cNvPr id="11269" name="Szövegdoboz 8"/>
          <p:cNvSpPr txBox="1">
            <a:spLocks noChangeArrowheads="1"/>
          </p:cNvSpPr>
          <p:nvPr/>
        </p:nvSpPr>
        <p:spPr bwMode="auto">
          <a:xfrm>
            <a:off x="0" y="908720"/>
            <a:ext cx="3241675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hu-HU" sz="11500" dirty="0"/>
              <a:t>47%</a:t>
            </a:r>
          </a:p>
        </p:txBody>
      </p:sp>
      <p:sp>
        <p:nvSpPr>
          <p:cNvPr id="11270" name="Téglalap 3"/>
          <p:cNvSpPr>
            <a:spLocks noChangeArrowheads="1"/>
          </p:cNvSpPr>
          <p:nvPr/>
        </p:nvSpPr>
        <p:spPr bwMode="auto">
          <a:xfrm>
            <a:off x="179512" y="2564904"/>
            <a:ext cx="26997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1000" dirty="0" err="1">
                <a:cs typeface="Arial" charset="0"/>
              </a:rPr>
              <a:t>Forrás</a:t>
            </a:r>
            <a:r>
              <a:rPr lang="en-US" sz="1000" dirty="0">
                <a:cs typeface="Arial" charset="0"/>
              </a:rPr>
              <a:t>: 2011 </a:t>
            </a:r>
            <a:r>
              <a:rPr lang="en-US" sz="1000" dirty="0" err="1">
                <a:cs typeface="Arial" charset="0"/>
              </a:rPr>
              <a:t>április</a:t>
            </a:r>
            <a:r>
              <a:rPr lang="hu-HU" sz="1000" dirty="0">
                <a:cs typeface="Arial" charset="0"/>
              </a:rPr>
              <a:t>, GfK Hungária Internet Insight Report 2008</a:t>
            </a:r>
          </a:p>
        </p:txBody>
      </p:sp>
      <p:sp>
        <p:nvSpPr>
          <p:cNvPr id="11271" name="Téglalap 8"/>
          <p:cNvSpPr>
            <a:spLocks noChangeArrowheads="1"/>
          </p:cNvSpPr>
          <p:nvPr/>
        </p:nvSpPr>
        <p:spPr bwMode="auto">
          <a:xfrm>
            <a:off x="5651500" y="2349500"/>
            <a:ext cx="649288" cy="2663825"/>
          </a:xfrm>
          <a:prstGeom prst="rect">
            <a:avLst/>
          </a:prstGeom>
          <a:noFill/>
          <a:ln w="635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223017" y="2080244"/>
            <a:ext cx="728418" cy="545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40946">
            <a:off x="2557070" y="1441938"/>
            <a:ext cx="635000" cy="520700"/>
          </a:xfrm>
          <a:prstGeom prst="rect">
            <a:avLst/>
          </a:prstGeom>
        </p:spPr>
      </p:pic>
      <p:sp>
        <p:nvSpPr>
          <p:cNvPr id="13" name="Téglalap 3"/>
          <p:cNvSpPr>
            <a:spLocks noChangeArrowheads="1"/>
          </p:cNvSpPr>
          <p:nvPr/>
        </p:nvSpPr>
        <p:spPr bwMode="auto">
          <a:xfrm>
            <a:off x="107504" y="620688"/>
            <a:ext cx="3096344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hu-HU" sz="1600" dirty="0">
                <a:cs typeface="Arial" charset="0"/>
              </a:rPr>
              <a:t>V</a:t>
            </a:r>
            <a:r>
              <a:rPr lang="hu-HU" sz="1600" dirty="0" smtClean="0">
                <a:cs typeface="Arial" charset="0"/>
              </a:rPr>
              <a:t>ideo használók a netezők között - Magyarországon</a:t>
            </a:r>
            <a:endParaRPr lang="hu-HU" sz="1600" dirty="0">
              <a:cs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2"/>
          <p:cNvSpPr txBox="1">
            <a:spLocks/>
          </p:cNvSpPr>
          <p:nvPr/>
        </p:nvSpPr>
        <p:spPr>
          <a:xfrm>
            <a:off x="4355976" y="5157192"/>
            <a:ext cx="4899134" cy="622176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3600">
                <a:solidFill>
                  <a:schemeClr val="tx2"/>
                </a:solidFill>
                <a:latin typeface="Arial Black" pitchFamily="-110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6pPr>
            <a:lvl7pPr marL="9144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7pPr>
            <a:lvl8pPr marL="13716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8pPr>
            <a:lvl9pPr marL="1828800" algn="l" rt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tabLst>
                <a:tab pos="292100" algn="l"/>
                <a:tab pos="571500" algn="l"/>
                <a:tab pos="863600" algn="l"/>
                <a:tab pos="1143000" algn="l"/>
                <a:tab pos="1435100" algn="l"/>
              </a:tabLst>
              <a:defRPr sz="2400">
                <a:solidFill>
                  <a:schemeClr val="tx2"/>
                </a:solidFill>
                <a:latin typeface="Arial Black" pitchFamily="-110" charset="0"/>
              </a:defRPr>
            </a:lvl9pPr>
          </a:lstStyle>
          <a:p>
            <a:r>
              <a:rPr lang="hu-HU" sz="5400" dirty="0" smtClean="0">
                <a:latin typeface="Arial Black" charset="0"/>
                <a:ea typeface="ＭＳ Ｐゴシック" charset="0"/>
                <a:cs typeface="ＭＳ Ｐゴシック" charset="0"/>
              </a:rPr>
              <a:t>Mit nézünk?</a:t>
            </a:r>
          </a:p>
          <a:p>
            <a:endParaRPr lang="hu-HU" sz="5400" dirty="0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000" y="431800"/>
            <a:ext cx="4318000" cy="599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0"/>
          </p:nvPr>
        </p:nvPicPr>
        <p:blipFill>
          <a:blip r:embed="rId2"/>
          <a:srcRect t="4228" b="4228"/>
          <a:stretch>
            <a:fillRect/>
          </a:stretch>
        </p:blipFill>
        <p:spPr>
          <a:xfrm>
            <a:off x="0" y="476672"/>
            <a:ext cx="3082971" cy="194421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792" y="4581128"/>
            <a:ext cx="3000476" cy="22474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48360">
            <a:off x="131887" y="3908729"/>
            <a:ext cx="2475240" cy="26189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5816" y="1916832"/>
            <a:ext cx="3687143" cy="26078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192" y="0"/>
            <a:ext cx="2843808" cy="2104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045224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2"/>
          <p:cNvSpPr txBox="1">
            <a:spLocks/>
          </p:cNvSpPr>
          <p:nvPr/>
        </p:nvSpPr>
        <p:spPr bwMode="auto">
          <a:xfrm>
            <a:off x="683568" y="837282"/>
            <a:ext cx="84359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lvl1pPr marL="292100" indent="-2921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>
              <a:lnSpc>
                <a:spcPct val="140000"/>
              </a:lnSpc>
              <a:spcBef>
                <a:spcPts val="600"/>
              </a:spcBef>
              <a:buSzPct val="75000"/>
              <a:buFont typeface="Wingdings" charset="0"/>
              <a:buNone/>
            </a:pPr>
            <a:r>
              <a:rPr lang="hu-HU" sz="2800" dirty="0"/>
              <a:t>Gyors fejlődés</a:t>
            </a:r>
          </a:p>
          <a:p>
            <a:pPr algn="r">
              <a:lnSpc>
                <a:spcPct val="140000"/>
              </a:lnSpc>
              <a:spcBef>
                <a:spcPts val="600"/>
              </a:spcBef>
              <a:buSzPct val="75000"/>
              <a:buFont typeface="Wingdings" charset="0"/>
              <a:buNone/>
            </a:pPr>
            <a:r>
              <a:rPr lang="hu-HU" sz="2800" dirty="0">
                <a:solidFill>
                  <a:srgbClr val="C00000"/>
                </a:solidFill>
              </a:rPr>
              <a:t>Magas elérés és kipróbálási szám</a:t>
            </a:r>
          </a:p>
          <a:p>
            <a:pPr algn="r">
              <a:lnSpc>
                <a:spcPct val="140000"/>
              </a:lnSpc>
              <a:spcBef>
                <a:spcPts val="600"/>
              </a:spcBef>
              <a:buSzPct val="75000"/>
              <a:buFont typeface="Wingdings" charset="0"/>
              <a:buNone/>
            </a:pPr>
            <a:r>
              <a:rPr lang="hu-HU" sz="2800" dirty="0"/>
              <a:t>Legszórakoztatóbb és legjobb időtöltési módszer</a:t>
            </a:r>
          </a:p>
          <a:p>
            <a:pPr algn="r">
              <a:lnSpc>
                <a:spcPct val="140000"/>
              </a:lnSpc>
              <a:spcBef>
                <a:spcPts val="600"/>
              </a:spcBef>
              <a:buSzPct val="75000"/>
              <a:buFont typeface="Wingdings" charset="0"/>
              <a:buNone/>
            </a:pPr>
            <a:r>
              <a:rPr lang="hu-HU" sz="2800" dirty="0">
                <a:solidFill>
                  <a:srgbClr val="C00000"/>
                </a:solidFill>
              </a:rPr>
              <a:t>Okostelefonok térnyerése</a:t>
            </a:r>
          </a:p>
          <a:p>
            <a:pPr algn="r">
              <a:lnSpc>
                <a:spcPct val="140000"/>
              </a:lnSpc>
              <a:spcBef>
                <a:spcPts val="600"/>
              </a:spcBef>
              <a:buSzPct val="75000"/>
              <a:buFont typeface="Wingdings" charset="0"/>
              <a:buNone/>
            </a:pPr>
            <a:r>
              <a:rPr lang="hu-HU" sz="2800" dirty="0"/>
              <a:t>TV csatornák erős online lábbal</a:t>
            </a:r>
          </a:p>
          <a:p>
            <a:pPr algn="r">
              <a:lnSpc>
                <a:spcPct val="140000"/>
              </a:lnSpc>
              <a:spcBef>
                <a:spcPts val="600"/>
              </a:spcBef>
              <a:buSzPct val="75000"/>
              <a:buFont typeface="Wingdings" charset="0"/>
              <a:buNone/>
            </a:pPr>
            <a:r>
              <a:rPr lang="hu-HU" sz="2800" dirty="0">
                <a:solidFill>
                  <a:srgbClr val="C00000"/>
                </a:solidFill>
              </a:rPr>
              <a:t>Technika és szolgáltatások fejlődése</a:t>
            </a:r>
          </a:p>
        </p:txBody>
      </p:sp>
      <p:sp>
        <p:nvSpPr>
          <p:cNvPr id="13316" name="Szövegdoboz 5"/>
          <p:cNvSpPr txBox="1">
            <a:spLocks noChangeArrowheads="1"/>
          </p:cNvSpPr>
          <p:nvPr/>
        </p:nvSpPr>
        <p:spPr bwMode="auto">
          <a:xfrm>
            <a:off x="5867400" y="5732463"/>
            <a:ext cx="32766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hu-HU" sz="1200"/>
              <a:t>Forrás: UM Social Media Tracker – Wave 5</a:t>
            </a:r>
          </a:p>
        </p:txBody>
      </p:sp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4664"/>
            <a:ext cx="5796136" cy="539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28602"/>
      </p:ext>
    </p:extLst>
  </p:cSld>
  <p:clrMapOvr>
    <a:masterClrMapping/>
  </p:clrMapOvr>
  <p:transition xmlns:p14="http://schemas.microsoft.com/office/powerpoint/2010/main"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7864" y="4005064"/>
            <a:ext cx="3097212" cy="1217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58298">
            <a:off x="5379362" y="5000946"/>
            <a:ext cx="1719263" cy="495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3608" y="764704"/>
            <a:ext cx="3216725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040" y="764704"/>
            <a:ext cx="25400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75908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14648" y="1124744"/>
            <a:ext cx="9129351" cy="374441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10" charset="0"/>
            </a:endParaRPr>
          </a:p>
        </p:txBody>
      </p:sp>
      <p:pic>
        <p:nvPicPr>
          <p:cNvPr id="7" name="Picture 5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t="9936" b="25480"/>
          <a:stretch>
            <a:fillRect/>
          </a:stretch>
        </p:blipFill>
        <p:spPr bwMode="auto">
          <a:xfrm>
            <a:off x="107504" y="1772816"/>
            <a:ext cx="2952328" cy="1918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892" name="Picture 4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 r="38929"/>
          <a:stretch>
            <a:fillRect/>
          </a:stretch>
        </p:blipFill>
        <p:spPr bwMode="auto">
          <a:xfrm>
            <a:off x="6241862" y="1772816"/>
            <a:ext cx="2752966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894" name="Picture 6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47864" y="1772816"/>
            <a:ext cx="2592979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55976" y="3068960"/>
            <a:ext cx="1616075" cy="56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521"/>
            <a:ext cx="9144000" cy="6718479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857500" y="1417638"/>
            <a:ext cx="62865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“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Fontos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hogy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a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média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innovatív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hirdetési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megoldásokat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biztosítson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ugyanakkor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ezekért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nem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lehet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magasabb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árat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</a:rPr>
              <a:t>kérni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.”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548224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1645041"/>
              </p:ext>
            </p:extLst>
          </p:nvPr>
        </p:nvGraphicFramePr>
        <p:xfrm>
          <a:off x="0" y="476672"/>
          <a:ext cx="9144000" cy="6381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04906254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" y="188640"/>
            <a:ext cx="9143887" cy="7315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Szövegdoboz 12"/>
          <p:cNvSpPr txBox="1">
            <a:spLocks noChangeArrowheads="1"/>
          </p:cNvSpPr>
          <p:nvPr/>
        </p:nvSpPr>
        <p:spPr bwMode="auto">
          <a:xfrm>
            <a:off x="467544" y="1412776"/>
            <a:ext cx="7920434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hu-HU" sz="5400" dirty="0" smtClean="0">
                <a:solidFill>
                  <a:schemeClr val="bg1"/>
                </a:solidFill>
              </a:rPr>
              <a:t>Nézőknek és hirdetőknek is testreszabott környezet</a:t>
            </a:r>
            <a:endParaRPr lang="hu-HU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1-09-19 at 9.56.31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92696"/>
            <a:ext cx="6248400" cy="478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288" y="5373216"/>
            <a:ext cx="19177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89834"/>
      </p:ext>
    </p:extLst>
  </p:cSld>
  <p:clrMapOvr>
    <a:masterClrMapping/>
  </p:clrMapOvr>
  <p:transition xmlns:p14="http://schemas.microsoft.com/office/powerpoint/2010/main"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salfa karma.wmv"/>
          <p:cNvPicPr>
            <a:picLocks noGrp="1" noChangeAspect="1"/>
          </p:cNvPicPr>
          <p:nvPr>
            <p:ph sz="quarter" idx="10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800" y="1030288"/>
            <a:ext cx="8458200" cy="4795837"/>
          </a:xfrm>
        </p:spPr>
      </p:pic>
    </p:spTree>
    <p:extLst>
      <p:ext uri="{BB962C8B-B14F-4D97-AF65-F5344CB8AC3E}">
        <p14:creationId xmlns:p14="http://schemas.microsoft.com/office/powerpoint/2010/main" val="276508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" r="9174"/>
          <a:stretch>
            <a:fillRect/>
          </a:stretch>
        </p:blipFill>
        <p:spPr bwMode="auto">
          <a:xfrm>
            <a:off x="2843213" y="1844675"/>
            <a:ext cx="3492500" cy="318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14" descr="D:\kovacs1lajob07\My Documents\prezik\logo\vide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276475"/>
            <a:ext cx="15509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0" descr="D:\kovacs1lajob07\My Documents\prezik\logo\lif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125538"/>
            <a:ext cx="18303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0" descr="D:\kovacs1lajob07\My Documents\prezik\logo\postr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508500"/>
            <a:ext cx="18192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3" descr="D:\kovacs1lajob07\My Documents\prezik\logo\iwiw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133600"/>
            <a:ext cx="21209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4" descr="D:\kovacs1lajob07\My Documents\prezik\logo\mobilmarketin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581525"/>
            <a:ext cx="333851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Screen Shot 2011-09-20 at 7.38.58 AM.png"/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" r="119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89003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Screen Shot 2011-09-20 at 7.41.00 AM.png"/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" r="110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43103597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58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196752"/>
            <a:ext cx="2640294" cy="3960440"/>
          </a:xfrm>
          <a:prstGeom prst="rect">
            <a:avLst/>
          </a:prstGeom>
        </p:spPr>
      </p:pic>
      <p:pic>
        <p:nvPicPr>
          <p:cNvPr id="4" name="Picture 3" descr="IMG_058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908720"/>
            <a:ext cx="3096344" cy="4644517"/>
          </a:xfrm>
          <a:prstGeom prst="rect">
            <a:avLst/>
          </a:prstGeom>
        </p:spPr>
      </p:pic>
      <p:pic>
        <p:nvPicPr>
          <p:cNvPr id="6" name="Picture 5" descr="IMG_058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3" y="1196752"/>
            <a:ext cx="2622037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996128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3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Szövegdoboz 4"/>
          <p:cNvSpPr txBox="1">
            <a:spLocks noChangeArrowheads="1"/>
          </p:cNvSpPr>
          <p:nvPr/>
        </p:nvSpPr>
        <p:spPr bwMode="auto">
          <a:xfrm>
            <a:off x="5435600" y="2924175"/>
            <a:ext cx="1584325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hu-HU" sz="7200">
                <a:solidFill>
                  <a:schemeClr val="bg1"/>
                </a:solidFill>
              </a:rPr>
              <a:t>TV</a:t>
            </a:r>
          </a:p>
        </p:txBody>
      </p:sp>
      <p:sp>
        <p:nvSpPr>
          <p:cNvPr id="17412" name="Szövegdoboz 5"/>
          <p:cNvSpPr txBox="1">
            <a:spLocks noChangeArrowheads="1"/>
          </p:cNvSpPr>
          <p:nvPr/>
        </p:nvSpPr>
        <p:spPr bwMode="auto">
          <a:xfrm>
            <a:off x="1547813" y="2852738"/>
            <a:ext cx="20161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hu-HU" sz="6600">
                <a:solidFill>
                  <a:schemeClr val="bg1"/>
                </a:solidFill>
              </a:rPr>
              <a:t>Web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 descr="D:\kovacs1lajob07\My Documents\prezik\logo\ori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22304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Szövegdoboz 5"/>
          <p:cNvSpPr txBox="1">
            <a:spLocks noChangeArrowheads="1"/>
          </p:cNvSpPr>
          <p:nvPr/>
        </p:nvSpPr>
        <p:spPr bwMode="auto">
          <a:xfrm>
            <a:off x="-469057" y="1196752"/>
            <a:ext cx="37449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hu-HU" sz="2400" dirty="0">
                <a:solidFill>
                  <a:srgbClr val="C00000"/>
                </a:solidFill>
              </a:rPr>
              <a:t>k</a:t>
            </a:r>
            <a:r>
              <a:rPr lang="en-US" sz="2400" dirty="0" err="1" smtClean="0">
                <a:solidFill>
                  <a:srgbClr val="C00000"/>
                </a:solidFill>
              </a:rPr>
              <a:t>ö</a:t>
            </a:r>
            <a:r>
              <a:rPr lang="hu-HU" sz="2400" dirty="0" smtClean="0">
                <a:solidFill>
                  <a:srgbClr val="C00000"/>
                </a:solidFill>
              </a:rPr>
              <a:t>zel 9 000 videó</a:t>
            </a:r>
            <a:endParaRPr lang="hu-HU" sz="2400" dirty="0">
              <a:solidFill>
                <a:srgbClr val="C00000"/>
              </a:solidFill>
            </a:endParaRPr>
          </a:p>
        </p:txBody>
      </p:sp>
      <p:pic>
        <p:nvPicPr>
          <p:cNvPr id="14341" name="Picture 20" descr="D:\kovacs1lajob07\My Documents\prezik\logo\li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24744"/>
            <a:ext cx="18319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Szövegdoboz 7"/>
          <p:cNvSpPr txBox="1">
            <a:spLocks noChangeArrowheads="1"/>
          </p:cNvSpPr>
          <p:nvPr/>
        </p:nvSpPr>
        <p:spPr bwMode="auto">
          <a:xfrm>
            <a:off x="5508104" y="1844824"/>
            <a:ext cx="3744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400" dirty="0">
                <a:solidFill>
                  <a:srgbClr val="C00000"/>
                </a:solidFill>
              </a:rPr>
              <a:t>t</a:t>
            </a:r>
            <a:r>
              <a:rPr lang="hu-HU" sz="2400" dirty="0" smtClean="0">
                <a:solidFill>
                  <a:srgbClr val="C00000"/>
                </a:solidFill>
              </a:rPr>
              <a:t>öbb, mint 320 </a:t>
            </a:r>
            <a:r>
              <a:rPr lang="hu-HU" sz="2400" dirty="0">
                <a:solidFill>
                  <a:srgbClr val="C00000"/>
                </a:solidFill>
              </a:rPr>
              <a:t>videó</a:t>
            </a:r>
          </a:p>
        </p:txBody>
      </p:sp>
      <p:pic>
        <p:nvPicPr>
          <p:cNvPr id="14343" name="Picture 14" descr="D:\kovacs1lajob07\My Documents\prezik\logo\vide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924175"/>
            <a:ext cx="18954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Szövegdoboz 9"/>
          <p:cNvSpPr txBox="1">
            <a:spLocks noChangeArrowheads="1"/>
          </p:cNvSpPr>
          <p:nvPr/>
        </p:nvSpPr>
        <p:spPr bwMode="auto">
          <a:xfrm>
            <a:off x="3923928" y="3933056"/>
            <a:ext cx="2663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hu-HU" sz="2400" dirty="0" smtClean="0">
                <a:solidFill>
                  <a:srgbClr val="C00000"/>
                </a:solidFill>
              </a:rPr>
              <a:t>365 ezer videó</a:t>
            </a:r>
            <a:endParaRPr lang="hu-HU" sz="2400" dirty="0">
              <a:solidFill>
                <a:srgbClr val="C00000"/>
              </a:solidFill>
            </a:endParaRPr>
          </a:p>
        </p:txBody>
      </p:sp>
      <p:pic>
        <p:nvPicPr>
          <p:cNvPr id="14345" name="Picture 25" descr="o_13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9332"/>
            <a:ext cx="2051720" cy="3619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Szövegdoboz 11"/>
          <p:cNvSpPr txBox="1">
            <a:spLocks noChangeArrowheads="1"/>
          </p:cNvSpPr>
          <p:nvPr/>
        </p:nvSpPr>
        <p:spPr bwMode="auto">
          <a:xfrm>
            <a:off x="1259632" y="5373216"/>
            <a:ext cx="3313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hu-HU" sz="2400" dirty="0">
                <a:solidFill>
                  <a:srgbClr val="C00000"/>
                </a:solidFill>
              </a:rPr>
              <a:t>51 videó riport</a:t>
            </a:r>
          </a:p>
        </p:txBody>
      </p:sp>
      <p:pic>
        <p:nvPicPr>
          <p:cNvPr id="14347" name="Picture 5" descr="D:\kovacs1lajob07\My Documents\prezik\logo\adhous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25144"/>
            <a:ext cx="2859087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8" name="Szövegdoboz 13"/>
          <p:cNvSpPr txBox="1">
            <a:spLocks noChangeArrowheads="1"/>
          </p:cNvSpPr>
          <p:nvPr/>
        </p:nvSpPr>
        <p:spPr bwMode="auto">
          <a:xfrm>
            <a:off x="4572000" y="5272088"/>
            <a:ext cx="33131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hu-HU" sz="2400" dirty="0">
                <a:solidFill>
                  <a:srgbClr val="C00000"/>
                </a:solidFill>
              </a:rPr>
              <a:t>7 videósorozat</a:t>
            </a:r>
          </a:p>
        </p:txBody>
      </p:sp>
    </p:spTree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0"/>
          </p:nvPr>
        </p:nvPicPr>
        <p:blipFill>
          <a:blip r:embed="rId3"/>
          <a:srcRect t="2703" b="2703"/>
          <a:stretch>
            <a:fillRect/>
          </a:stretch>
        </p:blipFill>
        <p:spPr>
          <a:xfrm>
            <a:off x="-1" y="0"/>
            <a:ext cx="10874829" cy="6858000"/>
          </a:xfrm>
        </p:spPr>
      </p:pic>
    </p:spTree>
    <p:extLst>
      <p:ext uri="{BB962C8B-B14F-4D97-AF65-F5344CB8AC3E}">
        <p14:creationId xmlns:p14="http://schemas.microsoft.com/office/powerpoint/2010/main" val="415118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088233" y="-1571214"/>
            <a:ext cx="13573001" cy="92486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595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</a:t>
            </a:r>
            <a:endParaRPr lang="en-US" sz="595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7" name="Picture 6" descr="Screen Shot 2011-09-20 at 7.43.16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40768"/>
            <a:ext cx="4400770" cy="2664296"/>
          </a:xfrm>
          <a:prstGeom prst="rect">
            <a:avLst/>
          </a:prstGeom>
        </p:spPr>
      </p:pic>
      <p:pic>
        <p:nvPicPr>
          <p:cNvPr id="9" name="Picture 8" descr="Screen Shot 2011-09-20 at 7.43.44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40768"/>
            <a:ext cx="4380718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94851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Documents and Settings\bodi1tamas927\Asztal\110802 Video\eMarketer_Effects_of_Seeing_an_Online_Video_Ad_According_to_US_Online_Video_Viewers_Jan_2011_1299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74" y="635456"/>
            <a:ext cx="6984926" cy="5584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18"/>
          <p:cNvGrpSpPr>
            <a:grpSpLocks/>
          </p:cNvGrpSpPr>
          <p:nvPr/>
        </p:nvGrpSpPr>
        <p:grpSpPr bwMode="auto">
          <a:xfrm>
            <a:off x="838200" y="990600"/>
            <a:ext cx="7620000" cy="4800600"/>
            <a:chOff x="312237" y="962558"/>
            <a:chExt cx="8364617" cy="5440101"/>
          </a:xfrm>
        </p:grpSpPr>
        <p:pic>
          <p:nvPicPr>
            <p:cNvPr id="368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892958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1200" y="9633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3202" y="9625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3379" y="9633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7015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850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232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16302" y="9625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4325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0525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8542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25850" y="9633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7852" y="9625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8029" y="9633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1480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8315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5697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60952" y="9625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790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990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3007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76850" y="9633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8852" y="9625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9029" y="9633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6580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3415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797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11952" y="9625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890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0090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8107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1515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7715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5732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04100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72452" y="9752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46279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5025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77200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9202" y="9752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9379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8850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4085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21029" y="96968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7800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36152" y="9752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09979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13952" y="96890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40900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02902" y="97525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83079" y="97603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486" y="12495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39488" y="12487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9665" y="12495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6643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478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861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12588" y="12487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3953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0153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8171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22136" y="12495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4138" y="12487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4315" y="12495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1108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7943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5326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57238" y="12487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418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618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2636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73136" y="12495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5138" y="12487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5315" y="12495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6208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3043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426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08238" y="12487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518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09718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736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1143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7343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5361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00386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68738" y="12614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42565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4653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73486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5488" y="12614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5665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5136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3713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17315" y="125589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4086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32438" y="12614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06265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10238" y="12551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37186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399188" y="12614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79365" y="126224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3772" y="15580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35774" y="15572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5951" y="15580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6272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107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490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08874" y="15572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3582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79782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7800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18422" y="15580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0424" y="15572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0601" y="15580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0737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7572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4955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53524" y="15572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047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247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2265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69422" y="15580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1424" y="15572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1601" y="15580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5837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2672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055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04524" y="15572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147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09347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365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0772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6972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4990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896672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65024" y="1569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38851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4282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69772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1774" y="1569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1951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1422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3342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13601" y="15644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0372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28724" y="1569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02551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06524" y="15636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33472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395474" y="1569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75651" y="1570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0058" y="18442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32060" y="1843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2237" y="18442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5900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2736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118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05160" y="1843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3210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79411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7428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14708" y="18442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76710" y="1843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56887" y="18442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0365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7201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4583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49810" y="1843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7675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3876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1893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65708" y="18442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27710" y="1843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07887" y="18442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5465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2301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09683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00810" y="1843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2775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08976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6993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0400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4618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61310" y="1856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35137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3911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66058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28060" y="1856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08237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67708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2971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09887" y="18506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56658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25010" y="1856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398837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02810" y="1849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29758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391760" y="1856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71937" y="1856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495" y="21527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39497" y="21520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9674" y="21527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6644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479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862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12597" y="21520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3954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0154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8172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22145" y="21527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4147" y="21520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4324" y="21527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1109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7944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5327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57247" y="21520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419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619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2637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73145" y="21527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5147" y="21520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5324" y="21527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6209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3044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427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08247" y="21520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519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09719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737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1144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7344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5362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00395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68747" y="21647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42574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73495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5497" y="21647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5674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5145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3714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17324" y="215913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4095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32447" y="21647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06274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1024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37195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399197" y="21647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79374" y="216548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3781" y="24501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35783" y="24493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5960" y="24501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6273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108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491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08883" y="24493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3583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79783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7801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18431" y="24501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0433" y="24493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0610" y="24501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0738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7573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4956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53533" y="24493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048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248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2266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69431" y="24501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1433" y="24493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1610" y="24501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5838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2673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056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04533" y="24493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148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09348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366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0773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6973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4991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896681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65033" y="24620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38860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4283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69781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1783" y="24620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1960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1431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3343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13610" y="24564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0381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28733" y="24620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02560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06533" y="24557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33481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395483" y="24620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75660" y="24628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1218" y="27475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3220" y="27467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3397" y="27475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7016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852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234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16320" y="27467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4326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0527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8544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25868" y="27475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7870" y="27467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8047" y="27475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1481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8317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5699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60970" y="27467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791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992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3009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76868" y="27475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8870" y="27467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9047" y="27475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6581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3417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799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11970" y="27467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891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0092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8109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1516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7717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5734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04118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72470" y="27594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46297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5027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77218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9220" y="27594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9397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8868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4087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21047" y="275385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7818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36170" y="27594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09997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13970" y="275308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40918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02920" y="275943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83097" y="276020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504" y="30225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39506" y="30217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9683" y="30225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6645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480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863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12606" y="30217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3955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0155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8173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22154" y="30225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4156" y="30217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4333" y="30225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1110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7945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5328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57256" y="30217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420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620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2638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73154" y="30225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5156" y="30217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5333" y="30225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6210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3045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428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08256" y="30217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520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09720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7738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1145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7345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5363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00404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68756" y="30344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42583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4655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73504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5506" y="30344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5683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5154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3715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17333" y="302892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4104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32456" y="30344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06283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10256" y="302814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37204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399206" y="303449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79383" y="303527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4941" y="32418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6943" y="32411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7120" y="32418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7389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4224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607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20043" y="32411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4699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0899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8917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29591" y="32418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91593" y="32411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71770" y="32418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1854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8689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6072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64693" y="32411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9164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5364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3382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80591" y="32418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42593" y="32411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22770" y="32418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6954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3789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1172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15693" y="32411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4264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0464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8482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1889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8089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6107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07841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76193" y="32538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50020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5399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80941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42943" y="32538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23120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82591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4459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24770" y="324822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71541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39893" y="32538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13720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17693" y="324745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44641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06643" y="325380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86820" y="325457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1227" y="34946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3229" y="34938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3406" y="34946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7017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3852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235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16329" y="34938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4327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0527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8545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25877" y="34946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87879" y="34938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68056" y="34946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1482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8317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5700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60979" y="34938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8792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4992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3010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76877" y="34946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38879" y="34938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19056" y="34946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6582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3417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0800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11979" y="34938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3892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0092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8110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1517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7717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5735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04127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72479" y="35065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46306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5027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77227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39229" y="35065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19406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78877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4087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21056" y="350098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67827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36179" y="35065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10006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13979" y="350021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40927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02929" y="3506562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83106" y="3507335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8664" y="37696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0666" y="37689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0843" y="37696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7761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4596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979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23766" y="37689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5071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1271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9289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33314" y="37696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295316" y="37689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75493" y="37696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2226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9061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6444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68416" y="37689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29536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5736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3754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84314" y="37696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46316" y="37689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26493" y="37696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7326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4161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1544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19416" y="37689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4636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0836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8854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2261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8461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6479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11564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79916" y="37816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53743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5771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84664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46666" y="37816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26843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86314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4831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28493" y="37760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75264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43616" y="37816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17443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21416" y="377527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48364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10366" y="3781623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90543" y="37823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6101" y="4044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8103" y="4043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8280" y="4044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8505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5340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723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31203" y="4043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5815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2015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0033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40751" y="4044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02753" y="4043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82930" y="4044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2970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79805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7188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75853" y="4043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0280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6480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4498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91751" y="4044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53753" y="4043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33930" y="40447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8070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4905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2288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26853" y="40439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5380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1580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79598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3005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59205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7223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19001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087353" y="40566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61180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6515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592101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54103" y="40566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34280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093751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5575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35930" y="405110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82701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51053" y="40566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24880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28853" y="405033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55801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17803" y="405668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097980" y="405745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4689" y="4330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6691" y="4330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56868" y="4330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00363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7199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581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49791" y="4330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7673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3874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1891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59339" y="4330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21341" y="4330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001518" y="4330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4828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1664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9046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94441" y="4330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2138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8339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6356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10339" y="4330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72341" y="4330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52518" y="43309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9928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6764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4146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45441" y="43301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7238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3439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1456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4863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1064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9081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37589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05941" y="43428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79768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8374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10689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72691" y="43428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52868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12339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7434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54518" y="43373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601289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69641" y="43428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43468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47441" y="43365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74389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36391" y="43428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16568" y="43436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0975" y="45948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2977" y="45941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53154" y="45948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99992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6827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210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46077" y="45941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7302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3502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1520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55625" y="45948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17627" y="45941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997804" y="45948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4457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1292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8675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90727" y="45941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1767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7967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5985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06625" y="45948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68627" y="45941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48804" y="45948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29557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6392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3775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41727" y="45941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6867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3067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1085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4492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0692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8710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33875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02227" y="46068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76054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8002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06975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68977" y="46068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49154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08625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7062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50804" y="460122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597575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65927" y="46068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39754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43727" y="460045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70675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32677" y="460680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12854" y="460757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8412" y="48810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80414" y="48803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0591" y="48810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00736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7571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954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53514" y="48803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8046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4246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2264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63062" y="48810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25064" y="48803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005241" y="48810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5201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2036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9419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98164" y="48803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2511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8711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6729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14062" y="48810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76064" y="48803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56241" y="48810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0301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7136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4519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49164" y="48803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7611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3811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1829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5236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1436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9454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41312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09664" y="48930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83491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8746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14412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76414" y="48930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56591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16062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7806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58241" y="48874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605012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73364" y="48930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47191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51164" y="48866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78112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40114" y="48930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20291" y="48937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5849" y="51450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87851" y="51442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8028" y="51450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01479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8315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5697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60951" y="51442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8789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4990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3007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70499" y="51450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32501" y="51442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012678" y="51450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5944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2780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50162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005601" y="51442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3254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9455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7472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21499" y="51450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83501" y="51442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63678" y="51450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044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7880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5262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56601" y="51442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8354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4555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2572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5979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2180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30197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48749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17101" y="51569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90928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9490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21849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83851" y="51569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64028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23499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8550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65678" y="515135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612449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80801" y="51569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54628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58601" y="515057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85549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47551" y="515692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27728" y="515770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2135" y="53977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84137" y="53969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4314" y="53977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01108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7943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5326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57237" y="53969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8418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4618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2636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66785" y="53977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28787" y="53969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008964" y="53977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5573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2408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9791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001887" y="53969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2883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9083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7101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17785" y="53977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79787" y="53969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59964" y="53977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0673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7508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4891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52887" y="53969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7983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6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4183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2201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5608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1808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9826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45035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13387" y="54096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87214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9118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18135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80137" y="54096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60314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19785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8178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61964" y="540411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608735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77087" y="54096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50914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54887" y="540333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81835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43837" y="540968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24014" y="54104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8421" y="56505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80423" y="56497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0600" y="56505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00737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7572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955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53523" y="56497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8047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4247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2265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63071" y="56505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25073" y="56497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005250" y="56505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5202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2037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49420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998173" y="56497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2512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8712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6730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14071" y="56505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76073" y="56497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56250" y="56505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0302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7137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4520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49173" y="56497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7612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3812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1830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5237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1437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9455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41321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09673" y="56624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83500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8747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14421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76423" y="56624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56600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16071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7807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58250" y="565686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605021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73373" y="56624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47200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51173" y="565609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78121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40123" y="5662446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20300" y="5663219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9572" y="58958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1574" y="58950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1751" y="58958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01852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8687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6070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64674" y="58950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9162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7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5362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3380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74222" y="58958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36224" y="58950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016401" y="58958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6317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3152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50535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009324" y="58950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3627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8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9827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7845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25222" y="58958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87224" y="58950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67401" y="58958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417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8252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5635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60324" y="58950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8727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79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4927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2945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6352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2552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30570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52472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20824" y="59077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94651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9862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25572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0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87574" y="59077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67751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27222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8922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69401" y="590219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616172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84524" y="59077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58351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62324" y="590141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89272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51274" y="5907768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31451" y="5908541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29569" y="61634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1571" y="61627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71748" y="61634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01851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18687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6069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364671" y="61627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69161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2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85362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53379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174219" y="61634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336221" y="61627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016398" y="61634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66316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83152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250534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009321" y="61627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33626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3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49827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17844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825219" y="61634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987221" y="61627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3667398" y="61634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416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48252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15634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660321" y="61627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98726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4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14927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82944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46351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62552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30569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952469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120821" y="61754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5794648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9862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625569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5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787571" y="61754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467748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127219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2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28922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969398" y="616982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616169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5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784521" y="61754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458348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7962321" y="616905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289269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6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451271" y="6175404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7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8131448" y="6176177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71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6246547" y="2158360"/>
              <a:ext cx="225580" cy="226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91175" y="1849438"/>
            <a:ext cx="225425" cy="22701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014" name="Rectangle 1013"/>
          <p:cNvSpPr/>
          <p:nvPr/>
        </p:nvSpPr>
        <p:spPr>
          <a:xfrm>
            <a:off x="5574719" y="1821889"/>
            <a:ext cx="267628" cy="301082"/>
          </a:xfrm>
          <a:prstGeom prst="rect">
            <a:avLst/>
          </a:prstGeom>
          <a:noFill/>
          <a:ln w="50800"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700834"/>
      </p:ext>
    </p:extLst>
  </p:cSld>
  <p:clrMapOvr>
    <a:masterClrMapping/>
  </p:clrMapOvr>
  <p:transition xmlns:p14="http://schemas.microsoft.com/office/powerpoint/2010/main" spd="slow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artalom helye 2"/>
          <p:cNvSpPr>
            <a:spLocks noGrp="1"/>
          </p:cNvSpPr>
          <p:nvPr>
            <p:ph sz="quarter" idx="10"/>
          </p:nvPr>
        </p:nvSpPr>
        <p:spPr>
          <a:xfrm>
            <a:off x="539553" y="1988840"/>
            <a:ext cx="8223448" cy="4107160"/>
          </a:xfrm>
        </p:spPr>
        <p:txBody>
          <a:bodyPr/>
          <a:lstStyle/>
          <a:p>
            <a:pPr marL="0" indent="0" algn="ctr"/>
            <a:r>
              <a:rPr lang="hu-HU" sz="3600" dirty="0" smtClean="0">
                <a:solidFill>
                  <a:schemeClr val="bg1"/>
                </a:solidFill>
                <a:latin typeface="Arial" charset="0"/>
                <a:ea typeface="ＭＳ Ｐゴシック" charset="0"/>
                <a:cs typeface="ＭＳ Ｐゴシック" charset="0"/>
              </a:rPr>
              <a:t>www.adhouse.origo.hu</a:t>
            </a:r>
            <a:endParaRPr lang="hu-HU" sz="3600" dirty="0">
              <a:solidFill>
                <a:schemeClr val="bg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 algn="ctr"/>
            <a:endParaRPr lang="hu-HU" sz="3600" dirty="0">
              <a:solidFill>
                <a:schemeClr val="bg1"/>
              </a:solidFill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 algn="ctr"/>
            <a:r>
              <a:rPr lang="hu-HU" sz="2400" dirty="0">
                <a:solidFill>
                  <a:schemeClr val="bg1"/>
                </a:solidFill>
                <a:latin typeface="Arial" charset="0"/>
                <a:ea typeface="ＭＳ Ｐゴシック" charset="0"/>
                <a:cs typeface="ＭＳ Ｐゴシック" charset="0"/>
              </a:rPr>
              <a:t>kozari.istvan@origo.hu</a:t>
            </a:r>
          </a:p>
        </p:txBody>
      </p:sp>
    </p:spTree>
  </p:cSld>
  <p:clrMapOvr>
    <a:masterClrMapping/>
  </p:clrMapOvr>
  <p:transition xmlns:p14="http://schemas.microsoft.com/office/powerpoint/2010/main" spd="slow">
    <p:wipe dir="r"/>
  </p:transition>
</p:sld>
</file>

<file path=ppt/theme/theme1.xml><?xml version="1.0" encoding="utf-8"?>
<a:theme xmlns:a="http://schemas.openxmlformats.org/drawingml/2006/main" name="Leer">
  <a:themeElements>
    <a:clrScheme name="">
      <a:dk1>
        <a:srgbClr val="000000"/>
      </a:dk1>
      <a:lt1>
        <a:srgbClr val="FFFFFF"/>
      </a:lt1>
      <a:dk2>
        <a:srgbClr val="E20D28"/>
      </a:dk2>
      <a:lt2>
        <a:srgbClr val="666666"/>
      </a:lt2>
      <a:accent1>
        <a:srgbClr val="999999"/>
      </a:accent1>
      <a:accent2>
        <a:srgbClr val="CCCCCC"/>
      </a:accent2>
      <a:accent3>
        <a:srgbClr val="FFFFFF"/>
      </a:accent3>
      <a:accent4>
        <a:srgbClr val="000000"/>
      </a:accent4>
      <a:accent5>
        <a:srgbClr val="CACACA"/>
      </a:accent5>
      <a:accent6>
        <a:srgbClr val="B9B9B9"/>
      </a:accent6>
      <a:hlink>
        <a:srgbClr val="66A3CE"/>
      </a:hlink>
      <a:folHlink>
        <a:srgbClr val="A3D0FF"/>
      </a:folHlink>
    </a:clrScheme>
    <a:fontScheme name="Leer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0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0" charset="0"/>
          </a:defRPr>
        </a:defPPr>
      </a:lstStyle>
    </a:lnDef>
  </a:objectDefaults>
  <a:extraClrSchemeLst>
    <a:extraClrScheme>
      <a:clrScheme name="Leer 1">
        <a:dk1>
          <a:srgbClr val="000000"/>
        </a:dk1>
        <a:lt1>
          <a:srgbClr val="FFFFFF"/>
        </a:lt1>
        <a:dk2>
          <a:srgbClr val="CC0066"/>
        </a:dk2>
        <a:lt2>
          <a:srgbClr val="666666"/>
        </a:lt2>
        <a:accent1>
          <a:srgbClr val="FF9933"/>
        </a:accent1>
        <a:accent2>
          <a:srgbClr val="669966"/>
        </a:accent2>
        <a:accent3>
          <a:srgbClr val="FFFFFF"/>
        </a:accent3>
        <a:accent4>
          <a:srgbClr val="000000"/>
        </a:accent4>
        <a:accent5>
          <a:srgbClr val="FFCAAD"/>
        </a:accent5>
        <a:accent6>
          <a:srgbClr val="5C8A5C"/>
        </a:accent6>
        <a:hlink>
          <a:srgbClr val="6699FF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 2">
        <a:dk1>
          <a:srgbClr val="000000"/>
        </a:dk1>
        <a:lt1>
          <a:srgbClr val="FFFFFF"/>
        </a:lt1>
        <a:dk2>
          <a:srgbClr val="E20074"/>
        </a:dk2>
        <a:lt2>
          <a:srgbClr val="666666"/>
        </a:lt2>
        <a:accent1>
          <a:srgbClr val="FFCC99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B9B95C"/>
        </a:accent6>
        <a:hlink>
          <a:srgbClr val="99CCFF"/>
        </a:hlink>
        <a:folHlink>
          <a:srgbClr val="99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E20D28"/>
    </a:dk2>
    <a:lt2>
      <a:srgbClr val="666666"/>
    </a:lt2>
    <a:accent1>
      <a:srgbClr val="999999"/>
    </a:accent1>
    <a:accent2>
      <a:srgbClr val="CCCCCC"/>
    </a:accent2>
    <a:accent3>
      <a:srgbClr val="FFFFFF"/>
    </a:accent3>
    <a:accent4>
      <a:srgbClr val="000000"/>
    </a:accent4>
    <a:accent5>
      <a:srgbClr val="CACACA"/>
    </a:accent5>
    <a:accent6>
      <a:srgbClr val="B9B9B9"/>
    </a:accent6>
    <a:hlink>
      <a:srgbClr val="66A3CE"/>
    </a:hlink>
    <a:folHlink>
      <a:srgbClr val="A3D0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7061</TotalTime>
  <Words>1164</Words>
  <Application>Microsoft Macintosh PowerPoint</Application>
  <PresentationFormat>On-screen Show (4:3)</PresentationFormat>
  <Paragraphs>141</Paragraphs>
  <Slides>28</Slides>
  <Notes>20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Leer</vt:lpstr>
      <vt:lpstr>VideóMánia</vt:lpstr>
      <vt:lpstr>PowerPoint Presentation</vt:lpstr>
      <vt:lpstr>PowerPoint Presentation</vt:lpstr>
      <vt:lpstr>1 milliárd ember néz online videót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“Fontos, hogy a média innovatív hirdetési megoldásokat biztosítson, ugyanakkor ezekért nem lehet magasabb árat kérni.”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/>
  <cp:lastModifiedBy>kjkjklj h</cp:lastModifiedBy>
  <cp:revision>196</cp:revision>
  <dcterms:created xsi:type="dcterms:W3CDTF">2011-05-04T14:21:58Z</dcterms:created>
  <dcterms:modified xsi:type="dcterms:W3CDTF">2011-09-20T06:30:01Z</dcterms:modified>
</cp:coreProperties>
</file>