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432" r:id="rId2"/>
    <p:sldId id="390" r:id="rId3"/>
    <p:sldId id="418" r:id="rId4"/>
    <p:sldId id="424" r:id="rId5"/>
    <p:sldId id="416" r:id="rId6"/>
    <p:sldId id="430" r:id="rId7"/>
    <p:sldId id="437" r:id="rId8"/>
    <p:sldId id="431" r:id="rId9"/>
    <p:sldId id="434" r:id="rId10"/>
    <p:sldId id="435" r:id="rId11"/>
    <p:sldId id="427" r:id="rId12"/>
    <p:sldId id="433" r:id="rId13"/>
    <p:sldId id="428" r:id="rId14"/>
    <p:sldId id="436" r:id="rId15"/>
  </p:sldIdLst>
  <p:sldSz cx="12198350" cy="6858000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86C8"/>
    <a:srgbClr val="A28EC0"/>
    <a:srgbClr val="9782CC"/>
    <a:srgbClr val="B88DC1"/>
    <a:srgbClr val="4694DA"/>
    <a:srgbClr val="008080"/>
    <a:srgbClr val="33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336" y="-90"/>
      </p:cViewPr>
      <p:guideLst>
        <p:guide orient="horz" pos="2160"/>
        <p:guide pos="384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6627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6628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6629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D987EDD-C9F9-4FFB-9B13-25241605AD1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755598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8900" y="744538"/>
            <a:ext cx="661987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715907"/>
            <a:ext cx="4984962" cy="44677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pitchFamily="-108" charset="-52"/>
                <a:ea typeface="ＭＳ Ｐゴシック" pitchFamily="-108" charset="-128"/>
                <a:cs typeface="ＭＳ Ｐゴシック" pitchFamily="-108" charset="-128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431814"/>
            <a:ext cx="2945659" cy="4964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1986E739-86B1-4BFA-8675-2C1171280BF9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240067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8" charset="-52"/>
        <a:ea typeface="ＭＳ Ｐゴシック" pitchFamily="-108" charset="-128"/>
        <a:cs typeface="ＭＳ Ｐゴシック" pitchFamily="-108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8" charset="-52"/>
        <a:ea typeface="ＭＳ Ｐゴシック" pitchFamily="-108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8" charset="-52"/>
        <a:ea typeface="ＭＳ Ｐゴシック" pitchFamily="-108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8" charset="-52"/>
        <a:ea typeface="ＭＳ Ｐゴシック" pitchFamily="-108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08" charset="-52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hu-HU" dirty="0" smtClean="0"/>
          </a:p>
        </p:txBody>
      </p:sp>
      <p:sp>
        <p:nvSpPr>
          <p:cNvPr id="5120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C6258D8-CD6A-439B-8FCF-F96C5ACCB496}" type="slidenum">
              <a:rPr lang="en-GB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GB" smtClean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38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3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CBU Marketing Plan FY2011/12</a:t>
            </a:r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86E739-86B1-4BFA-8675-2C1171280BF9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17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1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Vodafone Devices Spring 2011, Page </a:t>
            </a:r>
            <a:fld id="{96CECD61-AEDB-4AD1-BD49-CFA317E39DA0}" type="slidenum">
              <a:rPr lang="en-US"/>
              <a:pPr/>
              <a:t>‹#›</a:t>
            </a:fld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Vodafone Devices Spring 2011, Page </a:t>
            </a:r>
            <a:fld id="{5FA04C11-5084-40E6-89FB-FA50D8858330}" type="slidenum">
              <a:rPr lang="en-US"/>
              <a:pPr/>
              <a:t>‹#›</a:t>
            </a:fld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Vodafone Devices Spring 2011, Page </a:t>
            </a:r>
            <a:fld id="{A2748E40-A35C-4FD1-9A31-E0E53AC804B7}" type="slidenum">
              <a:rPr lang="en-US"/>
              <a:pPr/>
              <a:t>‹#›</a:t>
            </a:fld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933" y="374650"/>
            <a:ext cx="10502016" cy="431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hu-H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6168" y="1612900"/>
            <a:ext cx="10493545" cy="41338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</a:t>
            </a:r>
            <a:r>
              <a:rPr lang="hu-HU" dirty="0" smtClean="0"/>
              <a:t>v</a:t>
            </a:r>
            <a:r>
              <a:rPr lang="en-US" dirty="0" smtClean="0"/>
              <a:t>el</a:t>
            </a:r>
            <a:endParaRPr lang="hu-HU" dirty="0"/>
          </a:p>
        </p:txBody>
      </p:sp>
      <p:pic>
        <p:nvPicPr>
          <p:cNvPr id="5" name="Picture 23" descr="VF_STK_Icon_RGB_Red_AWgt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8710" y="6309320"/>
            <a:ext cx="719137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1933" y="374650"/>
            <a:ext cx="10502016" cy="431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hu-HU"/>
          </a:p>
        </p:txBody>
      </p:sp>
      <p:sp>
        <p:nvSpPr>
          <p:cNvPr id="3" name="Rectangle 34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254132" y="6337300"/>
            <a:ext cx="550620" cy="274638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58E995-6F9E-441E-9441-24F5451F2CD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FR" smtClean="0"/>
              <a:t>Vodafone Devices Spring 2011, Page ‹#› </a:t>
            </a:r>
            <a:endParaRPr lang="en-GB"/>
          </a:p>
        </p:txBody>
      </p:sp>
      <p:sp>
        <p:nvSpPr>
          <p:cNvPr id="5" name="Rectangle 37"/>
          <p:cNvSpPr>
            <a:spLocks noGrp="1" noChangeArrowheads="1"/>
          </p:cNvSpPr>
          <p:nvPr>
            <p:ph type="dt" sz="half" idx="12"/>
          </p:nvPr>
        </p:nvSpPr>
        <p:spPr>
          <a:xfrm>
            <a:off x="7861159" y="6337300"/>
            <a:ext cx="2702273" cy="3429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FC047-D9AB-426B-B45D-BDB90046C149}" type="datetime1">
              <a:rPr lang="hu-HU" smtClean="0"/>
              <a:t>2012.03.13.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66775" y="6470650"/>
            <a:ext cx="7202488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0" hangingPunct="0">
              <a:lnSpc>
                <a:spcPts val="1100"/>
              </a:lnSpc>
              <a:defRPr sz="1000">
                <a:latin typeface="Vodafone Rg" pitchFamily="34" charset="0"/>
              </a:defRPr>
            </a:lvl1pPr>
          </a:lstStyle>
          <a:p>
            <a:r>
              <a:rPr lang="en-US" dirty="0"/>
              <a:t>Vodafone Devices Spring 2011, Page </a:t>
            </a:r>
            <a:fld id="{EA65825D-D439-4C8F-A401-335EF018E248}" type="slidenum">
              <a:rPr lang="en-US"/>
              <a:pPr/>
              <a:t>‹#›</a:t>
            </a:fld>
            <a:endParaRPr lang="en-US" dirty="0"/>
          </a:p>
          <a:p>
            <a:endParaRPr lang="en-US" dirty="0"/>
          </a:p>
        </p:txBody>
      </p:sp>
      <p:pic>
        <p:nvPicPr>
          <p:cNvPr id="3" name="Picture 23" descr="VF_STK_Icon_RGB_Red_AWgt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28710" y="6309320"/>
            <a:ext cx="719137" cy="48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3" r:id="rId2"/>
    <p:sldLayoutId id="2147483971" r:id="rId3"/>
    <p:sldLayoutId id="2147483974" r:id="rId4"/>
    <p:sldLayoutId id="2147483976" r:id="rId5"/>
  </p:sldLayoutIdLst>
  <p:hf hdr="0" ftr="0"/>
  <p:txStyles>
    <p:titleStyle>
      <a:lvl1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2pPr>
      <a:lvl3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3pPr>
      <a:lvl4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4pPr>
      <a:lvl5pPr algn="l" rtl="0" eaLnBrk="0" fontAlgn="base" hangingPunct="0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5pPr>
      <a:lvl6pPr marL="457200" algn="l" rtl="0" fontAlgn="base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6pPr>
      <a:lvl7pPr marL="914400" algn="l" rtl="0" fontAlgn="base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7pPr>
      <a:lvl8pPr marL="1371600" algn="l" rtl="0" fontAlgn="base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8pPr>
      <a:lvl9pPr marL="1828800" algn="l" rtl="0" fontAlgn="base">
        <a:lnSpc>
          <a:spcPts val="3200"/>
        </a:lnSpc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Vodafone Rg" pitchFamily="-108" charset="0"/>
          <a:ea typeface="ＭＳ Ｐゴシック" pitchFamily="-108" charset="-128"/>
          <a:cs typeface="ＭＳ Ｐゴシック" pitchFamily="-108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381000" indent="-19050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757238" indent="-185738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143000" indent="-195263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</a:defRPr>
      </a:lvl4pPr>
      <a:lvl5pPr marL="1524000" indent="-185738" algn="l" rtl="0" eaLnBrk="0" fontAlgn="base" hangingPunct="0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5pPr>
      <a:lvl6pPr marL="1981200" indent="-18573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6pPr>
      <a:lvl7pPr marL="2438400" indent="-18573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7pPr>
      <a:lvl8pPr marL="2895600" indent="-18573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8pPr>
      <a:lvl9pPr marL="3352800" indent="-185738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pn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pn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01103171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3114" y="3284984"/>
            <a:ext cx="6195236" cy="3573016"/>
          </a:xfrm>
          <a:prstGeom prst="rect">
            <a:avLst/>
          </a:prstGeom>
        </p:spPr>
      </p:pic>
      <p:pic>
        <p:nvPicPr>
          <p:cNvPr id="46083" name="Picture 10" descr="csatakiáltás kicsi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3365500"/>
            <a:ext cx="6179650" cy="349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Slide Number Placeholder 2"/>
          <p:cNvSpPr>
            <a:spLocks noGrp="1"/>
          </p:cNvSpPr>
          <p:nvPr>
            <p:ph type="sldNum" sz="quarter" idx="4294967295"/>
          </p:nvPr>
        </p:nvSpPr>
        <p:spPr>
          <a:xfrm>
            <a:off x="728513" y="6337300"/>
            <a:ext cx="616271" cy="274638"/>
          </a:xfrm>
          <a:prstGeom prst="rect">
            <a:avLst/>
          </a:prstGeom>
          <a:noFill/>
        </p:spPr>
        <p:txBody>
          <a:bodyPr/>
          <a:lstStyle/>
          <a:p>
            <a:fld id="{CCD9926C-C6F6-4290-8B1C-808955356818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21508" name="Date Placeholder 3"/>
          <p:cNvSpPr>
            <a:spLocks noGrp="1"/>
          </p:cNvSpPr>
          <p:nvPr>
            <p:ph type="dt" sz="quarter" idx="4294967295"/>
          </p:nvPr>
        </p:nvSpPr>
        <p:spPr>
          <a:xfrm>
            <a:off x="7117823" y="6337300"/>
            <a:ext cx="2702273" cy="3429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0D07547-D1DF-49DE-83C6-838C82E02BDE}" type="datetime1">
              <a:rPr lang="hu-HU" smtClean="0"/>
              <a:t>2012.03.13.</a:t>
            </a:fld>
            <a:endParaRPr lang="en-US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" y="0"/>
            <a:ext cx="12198350" cy="3356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3049588" y="2564904"/>
            <a:ext cx="6099175" cy="1107996"/>
          </a:xfrm>
          <a:prstGeom prst="rect">
            <a:avLst/>
          </a:prstGeom>
          <a:solidFill>
            <a:srgbClr val="FF0000"/>
          </a:solidFill>
        </p:spPr>
        <p:txBody>
          <a:bodyPr wrap="square">
            <a:spAutoFit/>
          </a:bodyPr>
          <a:lstStyle/>
          <a:p>
            <a:pPr algn="ctr"/>
            <a:r>
              <a:rPr lang="hu-HU" sz="2800" dirty="0" smtClean="0">
                <a:solidFill>
                  <a:schemeClr val="bg1"/>
                </a:solidFill>
                <a:latin typeface="+mj-lt"/>
              </a:rPr>
              <a:t>„Hűség”program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új megközelítésben</a:t>
            </a:r>
          </a:p>
          <a:p>
            <a:pPr algn="ctr"/>
            <a:r>
              <a:rPr lang="hu-HU" sz="2000" dirty="0" smtClean="0">
                <a:solidFill>
                  <a:schemeClr val="bg1"/>
                </a:solidFill>
                <a:latin typeface="+mj-lt"/>
              </a:rPr>
              <a:t>Vodafone esettanulmány</a:t>
            </a:r>
          </a:p>
          <a:p>
            <a:pPr algn="ctr"/>
            <a:endParaRPr lang="hu-HU" sz="1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9578" y="-3970"/>
            <a:ext cx="12867927" cy="6861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293694" y="3356992"/>
            <a:ext cx="5904656" cy="224676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KONTEXTUS</a:t>
            </a:r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Versenyhátrány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Csökkenő NPS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Egyre nagyobb ügyféligény</a:t>
            </a:r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Növekvő lemorzsolódás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2.gstatic.com/images?q=tbn:ANd9GcRc7HKo33uNiM5UnyKPFzCKqkDyYqTBzRnK14HbSgHGKyRjJ_u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6167" y="1928802"/>
            <a:ext cx="2956574" cy="2214578"/>
          </a:xfrm>
          <a:prstGeom prst="rect">
            <a:avLst/>
          </a:prstGeom>
          <a:noFill/>
        </p:spPr>
      </p:pic>
      <p:pic>
        <p:nvPicPr>
          <p:cNvPr id="5124" name="Picture 4" descr="http://t1.gstatic.com/images?q=tbn:ANd9GcQ95LH2bGXMdB9-4fD1BuhIVXKq-8Iq3T3ZxoeQiQbcKK4FFpL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7605" y="500042"/>
            <a:ext cx="1524000" cy="962025"/>
          </a:xfrm>
          <a:prstGeom prst="rect">
            <a:avLst/>
          </a:prstGeom>
          <a:noFill/>
        </p:spPr>
      </p:pic>
      <p:sp>
        <p:nvSpPr>
          <p:cNvPr id="5126" name="AutoShape 6" descr="data:image/jpg;base64,/9j/4AAQSkZJRgABAQAAAQABAAD/2wCEAAkGBhQSERUUEhQUFRQWFxsWFxYUFR0XFhwVGhweHB0WGBQjGyYqGBojGhoUHy8gIygpLCwsFSAxNTAtNSYrLyoBCQoKDgsNGQ8PGikkHyU1NSwvNS4sKjAsKjA0KjUxKTAsNCkvLyw1LzQsNiwsKTU0NTU0NSwsLCwsLSwvKS8sL//AABEIAE0AeAMBIgACEQEDEQH/xAAcAAACAgMBAQAAAAAAAAAAAAAGBwAFAgMEAQj/xABDEAACAAQBBwcGDQMFAAAAAAABAgADBBEhBRITMUFRYQYHFCJScYGRobHB0vAVIyUyQkNUc5KTlNHhg8LxFyQ1coL/xAAaAQACAwEBAAAAAAAAAAAAAAAEBQECAwAG/8QALhEAAQMDAwEHAgcAAAAAAAAAAQACAwQRIRIxUQUiMkFhcYGxkcETFSQzQrLh/9oADAMBAAIRAxEAPwB2Rz11ckmW0yawRFF2Y6gI6IXfPJVWk08vtOzfgAHpcGNI2a3hqpI7Q0lXcznMoB9cT3S3PqjT/qpQ3weae6S0Juho2muqKLknZ7+94YFJyDlqoJPWtsAbHDA3tnH52u2sYYRnX1VH07SJibnYBdTRzVQJaWgDm+/tdGUnl1TMucNLbeZdvXGiZzhU41LNPgB64A6mfc2tmgG2be4BGBsdu3y8I5s2DWRRvaHDY5SSetqIZHRusCDY+oRxV850pFJEmYe9lEasmc5RnBiKcKowuZlzfXsXVa3lhd5XXFRwJPjq9cEeTaUJKUDcCe8i59+EWlhYxgNslQK2Us3z6BEdVzgTFHVlS/FmP7RT0nOjUvOVNDJYMwFlD5xx2Evr8LRV1wwMUeRgvSUz3MtQwOeouQbi1vHC+y+oxnKxraWR9sgG30W/TJpZ6tjHm4JGPfyRtya5yqioymaWYklZQacCQrZwWXnWuxYi+AvshgT8tU6AF50pQRcEuMRvGOMfP2SG/wB9UkXxSr8+dt8d0EWW8p0+meZL+PJACZ62lywAALL9Z3GwHGFtROIJGMIOW3xzjHA5zxi5XoKaiqKtl4Bc6iM7AWvc/ZG3Lrlgi0E5qOoXSpmG8sgkKXVSfOB4x082/KCZWUSzJ2MxXaWW7WbbrEbDY+aAHlOW6CdIQZhpVdmAA6rT5ZRSBux8sFPMsfk47fj39CwTBIJqUS2tc/e3+oNwcyd0ZINsY2KPo9jwRIqtF7Ct54Z2dOp5YxKo7fjIH9kNGFzytpg9czEXICoq9wue7XBFMQJLlCVkmiJCuRsliXaZMw3AYHwi7+HHMsSzMJWwFwoVyOL5xN7bRY4xeZEolGe0xBMNhYFCyjWbA2wHGLyTQqv1aXa7EKmcF1DNvhhrx2ws6jUU0stpo9ZbsoohVRx3jkABz3QfnZLYrf39A2RtlSY8rKnNu5F85ifLcxWUGVWaciknNJtbjs89o9FpJbdeasXHlZ18i80+H7xY09VMOsj8Iii5SM6TzZmAKgix8PVFZ0qZ228sW0/iMCJbTOcLgo6SmDjrC/mj2myOkubKaSqCYZi4zGuLXubBj86wwtjugC0z9pvxGLLk269IUzRMdb4BTc5wNwTwB1wv6hC4UsmfA4TXpUGmqZ4+3ktHJFGmVzhArFpc+6uCQVKklcGU3I1EkDfBnU8jpst+oKNiqTH+ZMYB0ClJZDTTi5ZsD2D4KxZpBJBIJBvY2wOsYbDGLTCTiWPexOO/vgiSma83IH0RkNXLC0tY4gHgkfCYPLe6UzlpqO87RKwlylXXnNml88kBWknBRhcA7YLeZr/jz98/oWEevvjDu5nD8nH75/QsUlYI4tIWcRu+6PRHsYrHsAotewrcq5VWbVzwDYiYQp2i2F/NDSEfOQrzpGe+LMW8pv64MpGBxKX17dTAEz6DLSS0KzJbMWOsGwta2q+O3yxg3LGSHCGSxJNr5ygYnDADjA/kvKAmrYnERU8oVKTQd9mHf/mM/wAugkkOsZ9Sl8dZOwBjTj0Cs8t0p0BI+iQfDV64EtKVYEawbjvGMMZ0E2UbanQ27mH8+aBGdyVmJLZ2ILLiFXHq7Tffw4QdDMLFrllE0NOV18oZOkzGXEeo2x998UwoW3R2tVlZKEbMAdnAGLvJ5WcgZbcRuO0HxixcYGgeCH1S27Jwh2myM8xs1R4nUBvgqlUBkS82S6pg5cuLl1CMSttpNsLarR3SJAUWEc+WCmjOejOdHNK5ovmsJbddhuAvCvqExkgcPBNel6jUN1Z3/qUpUmXt3Db/ABEzvfGMEPHZv/iPffWYb3WyyB98YdnM+fk8/fP6FhI31+fEw6uaE/J/9eZ6Fgap/bW0PeTAQxIxlRIWoxaMs1eip50zsS2byDDzx85Xh585E4rk6fYHHNU8FLC5hGWhlRjskoCqPaAXZQVpRrgwUpISsVM9iCt9W0HZc6tUBYEd+TK9pbXF4Le3UMbpbIyx1BMSVTKihUFlGoCIRGigygJq8Y6iIUkEGxWW+VRrkgAvLI+Le+bw4cCDa0bqOhWmTNW52knWTv4RZlYxmSgRY6o0Mpd3lWxAICxp56uLqb7DvB4xhlEPopxRgqrTz2cayy5hAAHeQb7LRRZSyXOlNpJJY4/RHWA4r9KMKXKwnyKgTlJmJTzcxhcC+bYlgNRxtu4XtAvUIv05c03Fx8hNOlNLprnwDvP+JS8R8dd//V4gfefPEU948R+0eg3vrPjDhWXivxvuxh1c0h+T/wCtM232LCVB17MO1Dx5qaNkychYEaSY7rc4lDmgN3GxgepPYW0PeRzKiRlLWJC5GLVWAFSCAQRYgi4I4g64Fp2Q6f6NNTfp5fsQYOt419HESCRsoIB3Qb8BSfs9P+nlexE+ApX2en/TyvYgy6MInRhE63cqNI4QnKyeq/NlSV/6yZY/sjdoz2U/KT2YJujiJ0cRBJO6jQ3gIZ0Z7Ev8pPZiaI9iX+UnswTdHETo4iF34beAhnRnsp+UnsxrNEDnfFyuuM1/iZfWXc3VxHAwVdHETow3RxzurBobsgocmKf7LS/ppPsRmvJin+y0v6aV7EGXRhE6ON0TqPK6wQpJ5L0wNxS0wO8U0oY/gglpJO/YLe/COgSRujMCOJJXWUAj2JEiFK//2Q=="/>
          <p:cNvSpPr>
            <a:spLocks noChangeAspect="1" noChangeArrowheads="1"/>
          </p:cNvSpPr>
          <p:nvPr/>
        </p:nvSpPr>
        <p:spPr bwMode="auto">
          <a:xfrm>
            <a:off x="63500" y="-360363"/>
            <a:ext cx="1143000" cy="733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8" name="AutoShape 8" descr="data:image/jpg;base64,/9j/4AAQSkZJRgABAQAAAQABAAD/2wCEAAkGBhQSERUUEhQUFRQWFxsWFxYUFR0XFhwVGhweHB0WGBQjGyYqGBojGhoUHy8gIygpLCwsFSAxNTAtNSYrLyoBCQoKDgsNGQ8PGikkHyU1NSwvNS4sKjAsKjA0KjUxKTAsNCkvLyw1LzQsNiwsKTU0NTU0NSwsLCwsLSwvKS8sL//AABEIAE0AeAMBIgACEQEDEQH/xAAcAAACAgMBAQAAAAAAAAAAAAAGBwAFAgMEAQj/xABDEAACAAQBBwcGDQMFAAAAAAABAgADBBEhBRITMUFRYQYHFCJScYGRobHB0vAVIyUyQkNUc5KTlNHhg8LxFyQ1coL/xAAaAQACAwEBAAAAAAAAAAAAAAAEBQECAwAG/8QALhEAAQMDAwEHAgcAAAAAAAAAAQACAwQRIRIxUQUiMkFhcYGxkcETFSQzQrLh/9oADAMBAAIRAxEAPwB2Rz11ckmW0yawRFF2Y6gI6IXfPJVWk08vtOzfgAHpcGNI2a3hqpI7Q0lXcznMoB9cT3S3PqjT/qpQ3weae6S0Juho2muqKLknZ7+94YFJyDlqoJPWtsAbHDA3tnH52u2sYYRnX1VH07SJibnYBdTRzVQJaWgDm+/tdGUnl1TMucNLbeZdvXGiZzhU41LNPgB64A6mfc2tmgG2be4BGBsdu3y8I5s2DWRRvaHDY5SSetqIZHRusCDY+oRxV850pFJEmYe9lEasmc5RnBiKcKowuZlzfXsXVa3lhd5XXFRwJPjq9cEeTaUJKUDcCe8i59+EWlhYxgNslQK2Us3z6BEdVzgTFHVlS/FmP7RT0nOjUvOVNDJYMwFlD5xx2Evr8LRV1wwMUeRgvSUz3MtQwOeouQbi1vHC+y+oxnKxraWR9sgG30W/TJpZ6tjHm4JGPfyRtya5yqioymaWYklZQacCQrZwWXnWuxYi+AvshgT8tU6AF50pQRcEuMRvGOMfP2SG/wB9UkXxSr8+dt8d0EWW8p0+meZL+PJACZ62lywAALL9Z3GwHGFtROIJGMIOW3xzjHA5zxi5XoKaiqKtl4Bc6iM7AWvc/ZG3Lrlgi0E5qOoXSpmG8sgkKXVSfOB4x082/KCZWUSzJ2MxXaWW7WbbrEbDY+aAHlOW6CdIQZhpVdmAA6rT5ZRSBux8sFPMsfk47fj39CwTBIJqUS2tc/e3+oNwcyd0ZINsY2KPo9jwRIqtF7Ct54Z2dOp5YxKo7fjIH9kNGFzytpg9czEXICoq9wue7XBFMQJLlCVkmiJCuRsliXaZMw3AYHwi7+HHMsSzMJWwFwoVyOL5xN7bRY4xeZEolGe0xBMNhYFCyjWbA2wHGLyTQqv1aXa7EKmcF1DNvhhrx2ws6jUU0stpo9ZbsoohVRx3jkABz3QfnZLYrf39A2RtlSY8rKnNu5F85ifLcxWUGVWaciknNJtbjs89o9FpJbdeasXHlZ18i80+H7xY09VMOsj8Iii5SM6TzZmAKgix8PVFZ0qZ228sW0/iMCJbTOcLgo6SmDjrC/mj2myOkubKaSqCYZi4zGuLXubBj86wwtjugC0z9pvxGLLk269IUzRMdb4BTc5wNwTwB1wv6hC4UsmfA4TXpUGmqZ4+3ktHJFGmVzhArFpc+6uCQVKklcGU3I1EkDfBnU8jpst+oKNiqTH+ZMYB0ClJZDTTi5ZsD2D4KxZpBJBIJBvY2wOsYbDGLTCTiWPexOO/vgiSma83IH0RkNXLC0tY4gHgkfCYPLe6UzlpqO87RKwlylXXnNml88kBWknBRhcA7YLeZr/jz98/oWEevvjDu5nD8nH75/QsUlYI4tIWcRu+6PRHsYrHsAotewrcq5VWbVzwDYiYQp2i2F/NDSEfOQrzpGe+LMW8pv64MpGBxKX17dTAEz6DLSS0KzJbMWOsGwta2q+O3yxg3LGSHCGSxJNr5ygYnDADjA/kvKAmrYnERU8oVKTQd9mHf/mM/wAugkkOsZ9Sl8dZOwBjTj0Cs8t0p0BI+iQfDV64EtKVYEawbjvGMMZ0E2UbanQ27mH8+aBGdyVmJLZ2ILLiFXHq7Tffw4QdDMLFrllE0NOV18oZOkzGXEeo2x998UwoW3R2tVlZKEbMAdnAGLvJ5WcgZbcRuO0HxixcYGgeCH1S27Jwh2myM8xs1R4nUBvgqlUBkS82S6pg5cuLl1CMSttpNsLarR3SJAUWEc+WCmjOejOdHNK5ovmsJbddhuAvCvqExkgcPBNel6jUN1Z3/qUpUmXt3Db/ABEzvfGMEPHZv/iPffWYb3WyyB98YdnM+fk8/fP6FhI31+fEw6uaE/J/9eZ6Fgap/bW0PeTAQxIxlRIWoxaMs1eip50zsS2byDDzx85Xh585E4rk6fYHHNU8FLC5hGWhlRjskoCqPaAXZQVpRrgwUpISsVM9iCt9W0HZc6tUBYEd+TK9pbXF4Le3UMbpbIyx1BMSVTKihUFlGoCIRGigygJq8Y6iIUkEGxWW+VRrkgAvLI+Le+bw4cCDa0bqOhWmTNW52knWTv4RZlYxmSgRY6o0Mpd3lWxAICxp56uLqb7DvB4xhlEPopxRgqrTz2cayy5hAAHeQb7LRRZSyXOlNpJJY4/RHWA4r9KMKXKwnyKgTlJmJTzcxhcC+bYlgNRxtu4XtAvUIv05c03Fx8hNOlNLprnwDvP+JS8R8dd//V4gfefPEU948R+0eg3vrPjDhWXivxvuxh1c0h+T/wCtM232LCVB17MO1Dx5qaNkychYEaSY7rc4lDmgN3GxgepPYW0PeRzKiRlLWJC5GLVWAFSCAQRYgi4I4g64Fp2Q6f6NNTfp5fsQYOt419HESCRsoIB3Qb8BSfs9P+nlexE+ApX2en/TyvYgy6MInRhE63cqNI4QnKyeq/NlSV/6yZY/sjdoz2U/KT2YJujiJ0cRBJO6jQ3gIZ0Z7Ev8pPZiaI9iX+UnswTdHETo4iF34beAhnRnsp+UnsxrNEDnfFyuuM1/iZfWXc3VxHAwVdHETow3RxzurBobsgocmKf7LS/ppPsRmvJin+y0v6aV7EGXRhE6ON0TqPK6wQpJ5L0wNxS0wO8U0oY/gglpJO/YLe/COgSRujMCOJJXWUAj2JEiFK//2Q=="/>
          <p:cNvSpPr>
            <a:spLocks noChangeAspect="1" noChangeArrowheads="1"/>
          </p:cNvSpPr>
          <p:nvPr/>
        </p:nvSpPr>
        <p:spPr bwMode="auto">
          <a:xfrm>
            <a:off x="63500" y="-360363"/>
            <a:ext cx="1143000" cy="733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30" name="AutoShape 10" descr="data:image/jpg;base64,/9j/4AAQSkZJRgABAQAAAQABAAD/2wCEAAkGBhQSERUUEhQUFRQWFxsWFxYUFR0XFhwVGhweHB0WGBQjGyYqGBojGhoUHy8gIygpLCwsFSAxNTAtNSYrLyoBCQoKDgsNGQ8PGikkHyU1NSwvNS4sKjAsKjA0KjUxKTAsNCkvLyw1LzQsNiwsKTU0NTU0NSwsLCwsLSwvKS8sL//AABEIAE0AeAMBIgACEQEDEQH/xAAcAAACAgMBAQAAAAAAAAAAAAAGBwAFAgMEAQj/xABDEAACAAQBBwcGDQMFAAAAAAABAgADBBEhBRITMUFRYQYHFCJScYGRobHB0vAVIyUyQkNUc5KTlNHhg8LxFyQ1coL/xAAaAQACAwEBAAAAAAAAAAAAAAAEBQECAwAG/8QALhEAAQMDAwEHAgcAAAAAAAAAAQACAwQRIRIxUQUiMkFhcYGxkcETFSQzQrLh/9oADAMBAAIRAxEAPwB2Rz11ckmW0yawRFF2Y6gI6IXfPJVWk08vtOzfgAHpcGNI2a3hqpI7Q0lXcznMoB9cT3S3PqjT/qpQ3weae6S0Juho2muqKLknZ7+94YFJyDlqoJPWtsAbHDA3tnH52u2sYYRnX1VH07SJibnYBdTRzVQJaWgDm+/tdGUnl1TMucNLbeZdvXGiZzhU41LNPgB64A6mfc2tmgG2be4BGBsdu3y8I5s2DWRRvaHDY5SSetqIZHRusCDY+oRxV850pFJEmYe9lEasmc5RnBiKcKowuZlzfXsXVa3lhd5XXFRwJPjq9cEeTaUJKUDcCe8i59+EWlhYxgNslQK2Us3z6BEdVzgTFHVlS/FmP7RT0nOjUvOVNDJYMwFlD5xx2Evr8LRV1wwMUeRgvSUz3MtQwOeouQbi1vHC+y+oxnKxraWR9sgG30W/TJpZ6tjHm4JGPfyRtya5yqioymaWYklZQacCQrZwWXnWuxYi+AvshgT8tU6AF50pQRcEuMRvGOMfP2SG/wB9UkXxSr8+dt8d0EWW8p0+meZL+PJACZ62lywAALL9Z3GwHGFtROIJGMIOW3xzjHA5zxi5XoKaiqKtl4Bc6iM7AWvc/ZG3Lrlgi0E5qOoXSpmG8sgkKXVSfOB4x082/KCZWUSzJ2MxXaWW7WbbrEbDY+aAHlOW6CdIQZhpVdmAA6rT5ZRSBux8sFPMsfk47fj39CwTBIJqUS2tc/e3+oNwcyd0ZINsY2KPo9jwRIqtF7Ct54Z2dOp5YxKo7fjIH9kNGFzytpg9czEXICoq9wue7XBFMQJLlCVkmiJCuRsliXaZMw3AYHwi7+HHMsSzMJWwFwoVyOL5xN7bRY4xeZEolGe0xBMNhYFCyjWbA2wHGLyTQqv1aXa7EKmcF1DNvhhrx2ws6jUU0stpo9ZbsoohVRx3jkABz3QfnZLYrf39A2RtlSY8rKnNu5F85ifLcxWUGVWaciknNJtbjs89o9FpJbdeasXHlZ18i80+H7xY09VMOsj8Iii5SM6TzZmAKgix8PVFZ0qZ228sW0/iMCJbTOcLgo6SmDjrC/mj2myOkubKaSqCYZi4zGuLXubBj86wwtjugC0z9pvxGLLk269IUzRMdb4BTc5wNwTwB1wv6hC4UsmfA4TXpUGmqZ4+3ktHJFGmVzhArFpc+6uCQVKklcGU3I1EkDfBnU8jpst+oKNiqTH+ZMYB0ClJZDTTi5ZsD2D4KxZpBJBIJBvY2wOsYbDGLTCTiWPexOO/vgiSma83IH0RkNXLC0tY4gHgkfCYPLe6UzlpqO87RKwlylXXnNml88kBWknBRhcA7YLeZr/jz98/oWEevvjDu5nD8nH75/QsUlYI4tIWcRu+6PRHsYrHsAotewrcq5VWbVzwDYiYQp2i2F/NDSEfOQrzpGe+LMW8pv64MpGBxKX17dTAEz6DLSS0KzJbMWOsGwta2q+O3yxg3LGSHCGSxJNr5ygYnDADjA/kvKAmrYnERU8oVKTQd9mHf/mM/wAugkkOsZ9Sl8dZOwBjTj0Cs8t0p0BI+iQfDV64EtKVYEawbjvGMMZ0E2UbanQ27mH8+aBGdyVmJLZ2ILLiFXHq7Tffw4QdDMLFrllE0NOV18oZOkzGXEeo2x998UwoW3R2tVlZKEbMAdnAGLvJ5WcgZbcRuO0HxixcYGgeCH1S27Jwh2myM8xs1R4nUBvgqlUBkS82S6pg5cuLl1CMSttpNsLarR3SJAUWEc+WCmjOejOdHNK5ovmsJbddhuAvCvqExkgcPBNel6jUN1Z3/qUpUmXt3Db/ABEzvfGMEPHZv/iPffWYb3WyyB98YdnM+fk8/fP6FhI31+fEw6uaE/J/9eZ6Fgap/bW0PeTAQxIxlRIWoxaMs1eip50zsS2byDDzx85Xh585E4rk6fYHHNU8FLC5hGWhlRjskoCqPaAXZQVpRrgwUpISsVM9iCt9W0HZc6tUBYEd+TK9pbXF4Le3UMbpbIyx1BMSVTKihUFlGoCIRGigygJq8Y6iIUkEGxWW+VRrkgAvLI+Le+bw4cCDa0bqOhWmTNW52knWTv4RZlYxmSgRY6o0Mpd3lWxAICxp56uLqb7DvB4xhlEPopxRgqrTz2cayy5hAAHeQb7LRRZSyXOlNpJJY4/RHWA4r9KMKXKwnyKgTlJmJTzcxhcC+bYlgNRxtu4XtAvUIv05c03Fx8hNOlNLprnwDvP+JS8R8dd//V4gfefPEU948R+0eg3vrPjDhWXivxvuxh1c0h+T/wCtM232LCVB17MO1Dx5qaNkychYEaSY7rc4lDmgN3GxgepPYW0PeRzKiRlLWJC5GLVWAFSCAQRYgi4I4g64Fp2Q6f6NNTfp5fsQYOt419HESCRsoIB3Qb8BSfs9P+nlexE+ApX2en/TyvYgy6MInRhE63cqNI4QnKyeq/NlSV/6yZY/sjdoz2U/KT2YJujiJ0cRBJO6jQ3gIZ0Z7Ev8pPZiaI9iX+UnswTdHETo4iF34beAhnRnsp+UnsxrNEDnfFyuuM1/iZfWXc3VxHAwVdHETow3RxzurBobsgocmKf7LS/ppPsRmvJin+y0v6aV7EGXRhE6ON0TqPK6wQpJ5L0wNxS0wO8U0oY/gglpJO/YLe/COgSRujMCOJJXWUAj2JEiFK//2Q=="/>
          <p:cNvSpPr>
            <a:spLocks noChangeAspect="1" noChangeArrowheads="1"/>
          </p:cNvSpPr>
          <p:nvPr/>
        </p:nvSpPr>
        <p:spPr bwMode="auto">
          <a:xfrm>
            <a:off x="63500" y="-360363"/>
            <a:ext cx="1143000" cy="733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32" name="Picture 12" descr="http://t0.gstatic.com/images?q=tbn:ANd9GcRr8FZOv1Z0DxO-oy7Dj64qYW5UPIz8aNe8T7rnohQR1aQSXKnp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739798">
            <a:off x="8410162" y="2032102"/>
            <a:ext cx="1533525" cy="971551"/>
          </a:xfrm>
          <a:prstGeom prst="rect">
            <a:avLst/>
          </a:prstGeom>
          <a:noFill/>
        </p:spPr>
      </p:pic>
      <p:sp>
        <p:nvSpPr>
          <p:cNvPr id="5134" name="AutoShape 14" descr="data:image/jpg;base64,/9j/4AAQSkZJRgABAQAAAQABAAD/2wCEAAkGBhIQEBQTExQWFBUVFBgVFRgVGBQXFRgaFBQWGhwVGBcXHCceGBojGhQXIDAgIyorLC8wFR8xNTAqNScsLCkBCQoKDgwOGg8PGiwkHyUpLCw1Li0sNS01LiwpLCkpLCwsLCwpLCopKSkpLCosKSkpKTUpKiwpKSkpKSwsLSwpLP/AABEIAEgAeAMBIgACEQEDEQH/xAAbAAABBQEBAAAAAAAAAAAAAAAAAQIDBAUGB//EADgQAAIBAgQCCAUCBAcAAAAAAAECAAMRBBIhMQVBBhMiUWFxgZEUIzKhsXLwQlLB4QczYpKistH/xAAZAQADAQEBAAAAAAAAAAAAAAAAAQMCBAX/xAAmEQACAgEDAwMFAAAAAAAAAAAAAQIRAwQhMRITMiJBoUJicYGR/9oADAMBAAIRAxEAPwDjjufM/kxBNTg+JoUq2eovWAG4DKNGWorc8ykEKVJ0IDEjWWMVWwlQiyZb1lZmVyKjUzVc1AS7ZS5TKdtWZjcWsfa7jTrpdFLMOE6Ojh8CGUmzD+Pt1MoYgWNNWNzSGp7d3vpYrIcfhMG1Kt1ecVCCaV6iBFLFrKO0b5bA3a1w+hBQwWf7X/B2YUixeKFJC7chp4k7D99xnV1q/DyWZqBu+Vsq1QiLrdkFqnZf/Uvy7bAG987iPSHB4YArRRiaZBzhQHIYMSqfMyX0XISQVJ7QIFpzztRtRYmzzLFYl6jFmNyfYeAHIR9Ph1RlLZGyjc2NtwPXUgad867GY3CvXPw2YJ1dJP8ALWzZAcy7p2SGCkkZjk1vfNLpxIZCpBIN73KC+Y3IOVSdDaxzX0GptOPHglk3ZlKzmB0PxGUHKBqwIJ5goAt1vdizhbciCDaMbgQVwrMR2S4sLlgpIIUm2psCotqGE6yvjnckm12NzppuT9JJXQknbnM/FqzDVm2y7kafy9m2mstLSUth9JXw9KnQZT2cwBJNwFIJ7IamzLdT2jlOug9egxeJouiqhCqGLLkBfRlA0NhckBSczNqoANhPP+IYXq9jz9Zu9HqpagL/AMLEDysDb3Jj07al0MFs6Ngug2Vm/W1v+NO3/Y+sPimG1l/QoB/3fV95FCehRoViTqSSe8kk+5hCJJT5AU7nzP5iRTufM/mJKLgAhCEYBMLpSb9WP1flZuzF4xUDVKa81cj0IUg9xE59R4UJi8HwxVNdJsLMZcQb5cxXysPcmI1WtTP1hx3G1/cCZhNQVUM2iZHUEiasQmaZoq13JIZUHp/WUlkr2AbxrD5l05ayz0bX5J8XP2AlYV2OhbN5gfkSxwOuLZAObsfe1z3chbwnPCu7Yvc1oQhO4YQixJKfImKdz5n8xIp3PmfzElFwMIQhGASlxDDg5Xtqpv8Ab9+0uxHQMLHUGZnG0Bn1+GrVsblSOYjqPC1TW5Y97ax+Dewt3SbEElTYX8OflJKEea3Aa4+WPP8ArK1fhSvqCVJ7jv4kRr8UXLlytm2y21l6k9lF97Q9M9gM6jgBSBN7nvMtcLw4VL21bU+5kdYZ3C8idfK00ALekIQV7AEIQlwCEWJJT5AU7nzP5iSN8QtzvueXiYnxI7j9ptSVASwkXXeEa9V+QH3MfUgJ401ANyB6yvcnck+X9ozqx+xMuYEJqAVDY3BN9PH+8dUrOuwBHiSLeekgxGDcm62Fu82v4Sxh6oOjix5g/vUSKtugGviKg1yL55x9oxMUxFyLAeN/aWauGpjWwmfiA7i1NSRtcfSPWKVxAkwmLUVCWJ2sNL77/abfD6RxD5KdmaxbUhQqqLs7M1gqKN2OgnP0MEy6sLe3rPSsB/h5XpYbECpUw6tWpUlVc75SBWp1SrVAuUK6qB2S2wkcmpWGNzaX5Cm9kUVwGEcVER6JCUKJXEmpighr1XUFCCCCCErEZUtbLrvIU6NhioXGYJi9XqVAq1TmqDKMo+Ttd1Gb6e0NZ1/EOjVVqWIau6v8VisMagopVsMNhxc0qaqt+9Qo5anewya3FsEtVqhrJmbiSYmoFStmGHww+TQANMWYMAcugHfOaOsX0z+QhizS8Yt/o4+rSKMysLFWZWGmhVipGmmhBhE43w+phnW9TrErIK9Jwtg6VCTmKkkoc+YFSdLeMJ3d1SSYBUSxIIsQzAgixBDEEHuIIjMwEISylsAnXCC1LwhF1sBxUROrEISlgN6seUUrfkpHlCETYEJpJfZCfIsfYbRQCx+mw5dkXP8A57RITF2A9aW++vebH7bTaq8bWoFarQWvWAsz1qlVqRI06zqEKjrCoXMxaxK3tqYQmZ44ZPJWajJxdxdD+HdLK+GbNSTDJcWIWgApB5MAwzbc9Zsp/iKrG9bBUnf+ZHK/apTqEe8ISGTR6fIvVBB1yTtNmH0m6RfHVUfq8gROrVcxqMbuzXLFVuSWAsByiwhNVHGlGKpIwz//2Q=="/>
          <p:cNvSpPr>
            <a:spLocks noChangeAspect="1" noChangeArrowheads="1"/>
          </p:cNvSpPr>
          <p:nvPr/>
        </p:nvSpPr>
        <p:spPr bwMode="auto">
          <a:xfrm>
            <a:off x="63500" y="-338138"/>
            <a:ext cx="1143000" cy="685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36" name="AutoShape 16" descr="data:image/jpg;base64,/9j/4AAQSkZJRgABAQAAAQABAAD/2wCEAAkGBhIQEBQTExQWFBUVFBgVFRgVGBQXFRgaFBQWGhwVGBcXHCceGBojGhQXIDAgIyorLC8wFR8xNTAqNScsLCkBCQoKDgwOGg8PGiwkHyUpLCw1Li0sNS01LiwpLCkpLCwsLCwpLCopKSkpLCosKSkpKTUpKiwpKSkpKSwsLSwpLP/AABEIAEgAeAMBIgACEQEDEQH/xAAbAAABBQEBAAAAAAAAAAAAAAAAAQIDBAUGB//EADgQAAIBAgQCCAUCBAcAAAAAAAECAAMRBBIhMQVBBhMiUWFxgZEUIzKhsXLwQlLB4QczYpKistH/xAAZAQADAQEBAAAAAAAAAAAAAAAAAQMCBAX/xAAmEQACAgEDAwMFAAAAAAAAAAAAAQIRAwQhMRITMiJBoUJicYGR/9oADAMBAAIRAxEAPwDjjufM/kxBNTg+JoUq2eovWAG4DKNGWorc8ykEKVJ0IDEjWWMVWwlQiyZb1lZmVyKjUzVc1AS7ZS5TKdtWZjcWsfa7jTrpdFLMOE6Ojh8CGUmzD+Pt1MoYgWNNWNzSGp7d3vpYrIcfhMG1Kt1ecVCCaV6iBFLFrKO0b5bA3a1w+hBQwWf7X/B2YUixeKFJC7chp4k7D99xnV1q/DyWZqBu+Vsq1QiLrdkFqnZf/Uvy7bAG987iPSHB4YArRRiaZBzhQHIYMSqfMyX0XISQVJ7QIFpzztRtRYmzzLFYl6jFmNyfYeAHIR9Ph1RlLZGyjc2NtwPXUgad867GY3CvXPw2YJ1dJP8ALWzZAcy7p2SGCkkZjk1vfNLpxIZCpBIN73KC+Y3IOVSdDaxzX0GptOPHglk3ZlKzmB0PxGUHKBqwIJ5goAt1vdizhbciCDaMbgQVwrMR2S4sLlgpIIUm2psCotqGE6yvjnckm12NzppuT9JJXQknbnM/FqzDVm2y7kafy9m2mstLSUth9JXw9KnQZT2cwBJNwFIJ7IamzLdT2jlOug9egxeJouiqhCqGLLkBfRlA0NhckBSczNqoANhPP+IYXq9jz9Zu9HqpagL/AMLEDysDb3Jj07al0MFs6Ngug2Vm/W1v+NO3/Y+sPimG1l/QoB/3fV95FCehRoViTqSSe8kk+5hCJJT5AU7nzP5iRTufM/mJKLgAhCEYBMLpSb9WP1flZuzF4xUDVKa81cj0IUg9xE59R4UJi8HwxVNdJsLMZcQb5cxXysPcmI1WtTP1hx3G1/cCZhNQVUM2iZHUEiasQmaZoq13JIZUHp/WUlkr2AbxrD5l05ayz0bX5J8XP2AlYV2OhbN5gfkSxwOuLZAObsfe1z3chbwnPCu7Yvc1oQhO4YQixJKfImKdz5n8xIp3PmfzElFwMIQhGASlxDDg5Xtqpv8Ab9+0uxHQMLHUGZnG0Bn1+GrVsblSOYjqPC1TW5Y97ax+Dewt3SbEElTYX8OflJKEea3Aa4+WPP8ArK1fhSvqCVJ7jv4kRr8UXLlytm2y21l6k9lF97Q9M9gM6jgBSBN7nvMtcLw4VL21bU+5kdYZ3C8idfK00ALekIQV7AEIQlwCEWJJT5AU7nzP5iSN8QtzvueXiYnxI7j9ptSVASwkXXeEa9V+QH3MfUgJ401ANyB6yvcnck+X9ozqx+xMuYEJqAVDY3BN9PH+8dUrOuwBHiSLeekgxGDcm62Fu82v4Sxh6oOjix5g/vUSKtugGviKg1yL55x9oxMUxFyLAeN/aWauGpjWwmfiA7i1NSRtcfSPWKVxAkwmLUVCWJ2sNL77/abfD6RxD5KdmaxbUhQqqLs7M1gqKN2OgnP0MEy6sLe3rPSsB/h5XpYbECpUw6tWpUlVc75SBWp1SrVAuUK6qB2S2wkcmpWGNzaX5Cm9kUVwGEcVER6JCUKJXEmpighr1XUFCCCCCErEZUtbLrvIU6NhioXGYJi9XqVAq1TmqDKMo+Ttd1Gb6e0NZ1/EOjVVqWIau6v8VisMagopVsMNhxc0qaqt+9Qo5anewya3FsEtVqhrJmbiSYmoFStmGHww+TQANMWYMAcugHfOaOsX0z+QhizS8Yt/o4+rSKMysLFWZWGmhVipGmmhBhE43w+phnW9TrErIK9Jwtg6VCTmKkkoc+YFSdLeMJ3d1SSYBUSxIIsQzAgixBDEEHuIIjMwEISylsAnXCC1LwhF1sBxUROrEISlgN6seUUrfkpHlCETYEJpJfZCfIsfYbRQCx+mw5dkXP8A57RITF2A9aW++vebH7bTaq8bWoFarQWvWAsz1qlVqRI06zqEKjrCoXMxaxK3tqYQmZ44ZPJWajJxdxdD+HdLK+GbNSTDJcWIWgApB5MAwzbc9Zsp/iKrG9bBUnf+ZHK/apTqEe8ISGTR6fIvVBB1yTtNmH0m6RfHVUfq8gROrVcxqMbuzXLFVuSWAsByiwhNVHGlGKpIwz//2Q=="/>
          <p:cNvSpPr>
            <a:spLocks noChangeAspect="1" noChangeArrowheads="1"/>
          </p:cNvSpPr>
          <p:nvPr/>
        </p:nvSpPr>
        <p:spPr bwMode="auto">
          <a:xfrm>
            <a:off x="63500" y="-338138"/>
            <a:ext cx="1143000" cy="685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38" name="AutoShape 18" descr="data:image/jpg;base64,/9j/4AAQSkZJRgABAQAAAQABAAD/2wCEAAkGBhIQEBQTExQWFBUVFBgVFRgVGBQXFRgaFBQWGhwVGBcXHCceGBojGhQXIDAgIyorLC8wFR8xNTAqNScsLCkBCQoKDgwOGg8PGiwkHyUpLCw1Li0sNS01LiwpLCkpLCwsLCwpLCopKSkpLCosKSkpKTUpKiwpKSkpKSwsLSwpLP/AABEIAEgAeAMBIgACEQEDEQH/xAAbAAABBQEBAAAAAAAAAAAAAAAAAQIDBAUGB//EADgQAAIBAgQCCAUCBAcAAAAAAAECAAMRBBIhMQVBBhMiUWFxgZEUIzKhsXLwQlLB4QczYpKistH/xAAZAQADAQEBAAAAAAAAAAAAAAAAAQMCBAX/xAAmEQACAgEDAwMFAAAAAAAAAAAAAQIRAwQhMRITMiJBoUJicYGR/9oADAMBAAIRAxEAPwDjjufM/kxBNTg+JoUq2eovWAG4DKNGWorc8ykEKVJ0IDEjWWMVWwlQiyZb1lZmVyKjUzVc1AS7ZS5TKdtWZjcWsfa7jTrpdFLMOE6Ojh8CGUmzD+Pt1MoYgWNNWNzSGp7d3vpYrIcfhMG1Kt1ecVCCaV6iBFLFrKO0b5bA3a1w+hBQwWf7X/B2YUixeKFJC7chp4k7D99xnV1q/DyWZqBu+Vsq1QiLrdkFqnZf/Uvy7bAG987iPSHB4YArRRiaZBzhQHIYMSqfMyX0XISQVJ7QIFpzztRtRYmzzLFYl6jFmNyfYeAHIR9Ph1RlLZGyjc2NtwPXUgad867GY3CvXPw2YJ1dJP8ALWzZAcy7p2SGCkkZjk1vfNLpxIZCpBIN73KC+Y3IOVSdDaxzX0GptOPHglk3ZlKzmB0PxGUHKBqwIJ5goAt1vdizhbciCDaMbgQVwrMR2S4sLlgpIIUm2psCotqGE6yvjnckm12NzppuT9JJXQknbnM/FqzDVm2y7kafy9m2mstLSUth9JXw9KnQZT2cwBJNwFIJ7IamzLdT2jlOug9egxeJouiqhCqGLLkBfRlA0NhckBSczNqoANhPP+IYXq9jz9Zu9HqpagL/AMLEDysDb3Jj07al0MFs6Ngug2Vm/W1v+NO3/Y+sPimG1l/QoB/3fV95FCehRoViTqSSe8kk+5hCJJT5AU7nzP5iRTufM/mJKLgAhCEYBMLpSb9WP1flZuzF4xUDVKa81cj0IUg9xE59R4UJi8HwxVNdJsLMZcQb5cxXysPcmI1WtTP1hx3G1/cCZhNQVUM2iZHUEiasQmaZoq13JIZUHp/WUlkr2AbxrD5l05ayz0bX5J8XP2AlYV2OhbN5gfkSxwOuLZAObsfe1z3chbwnPCu7Yvc1oQhO4YQixJKfImKdz5n8xIp3PmfzElFwMIQhGASlxDDg5Xtqpv8Ab9+0uxHQMLHUGZnG0Bn1+GrVsblSOYjqPC1TW5Y97ax+Dewt3SbEElTYX8OflJKEea3Aa4+WPP8ArK1fhSvqCVJ7jv4kRr8UXLlytm2y21l6k9lF97Q9M9gM6jgBSBN7nvMtcLw4VL21bU+5kdYZ3C8idfK00ALekIQV7AEIQlwCEWJJT5AU7nzP5iSN8QtzvueXiYnxI7j9ptSVASwkXXeEa9V+QH3MfUgJ401ANyB6yvcnck+X9ozqx+xMuYEJqAVDY3BN9PH+8dUrOuwBHiSLeekgxGDcm62Fu82v4Sxh6oOjix5g/vUSKtugGviKg1yL55x9oxMUxFyLAeN/aWauGpjWwmfiA7i1NSRtcfSPWKVxAkwmLUVCWJ2sNL77/abfD6RxD5KdmaxbUhQqqLs7M1gqKN2OgnP0MEy6sLe3rPSsB/h5XpYbECpUw6tWpUlVc75SBWp1SrVAuUK6qB2S2wkcmpWGNzaX5Cm9kUVwGEcVER6JCUKJXEmpighr1XUFCCCCCErEZUtbLrvIU6NhioXGYJi9XqVAq1TmqDKMo+Ttd1Gb6e0NZ1/EOjVVqWIau6v8VisMagopVsMNhxc0qaqt+9Qo5anewya3FsEtVqhrJmbiSYmoFStmGHww+TQANMWYMAcugHfOaOsX0z+QhizS8Yt/o4+rSKMysLFWZWGmhVipGmmhBhE43w+phnW9TrErIK9Jwtg6VCTmKkkoc+YFSdLeMJ3d1SSYBUSxIIsQzAgixBDEEHuIIjMwEISylsAnXCC1LwhF1sBxUROrEISlgN6seUUrfkpHlCETYEJpJfZCfIsfYbRQCx+mw5dkXP8A57RITF2A9aW++vebH7bTaq8bWoFarQWvWAsz1qlVqRI06zqEKjrCoXMxaxK3tqYQmZ44ZPJWajJxdxdD+HdLK+GbNSTDJcWIWgApB5MAwzbc9Zsp/iKrG9bBUnf+ZHK/apTqEe8ISGTR6fIvVBB1yTtNmH0m6RfHVUfq8gROrVcxqMbuzXLFVuSWAsByiwhNVHGlGKpIwz//2Q=="/>
          <p:cNvSpPr>
            <a:spLocks noChangeAspect="1" noChangeArrowheads="1"/>
          </p:cNvSpPr>
          <p:nvPr/>
        </p:nvSpPr>
        <p:spPr bwMode="auto">
          <a:xfrm>
            <a:off x="63500" y="-338138"/>
            <a:ext cx="1143000" cy="685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40" name="AutoShape 20" descr="data:image/jpg;base64,/9j/4AAQSkZJRgABAQAAAQABAAD/2wCEAAkGBhIQEBQTExQWFBUVFBgVFRgVGBQXFRgaFBQWGhwVGBcXHCceGBojGhQXIDAgIyorLC8wFR8xNTAqNScsLCkBCQoKDgwOGg8PGiwkHyUpLCw1Li0sNS01LiwpLCkpLCwsLCwpLCopKSkpLCosKSkpKTUpKiwpKSkpKSwsLSwpLP/AABEIAEgAeAMBIgACEQEDEQH/xAAbAAABBQEBAAAAAAAAAAAAAAAAAQIDBAUGB//EADgQAAIBAgQCCAUCBAcAAAAAAAECAAMRBBIhMQVBBhMiUWFxgZEUIzKhsXLwQlLB4QczYpKistH/xAAZAQADAQEBAAAAAAAAAAAAAAAAAQMCBAX/xAAmEQACAgEDAwMFAAAAAAAAAAAAAQIRAwQhMRITMiJBoUJicYGR/9oADAMBAAIRAxEAPwDjjufM/kxBNTg+JoUq2eovWAG4DKNGWorc8ykEKVJ0IDEjWWMVWwlQiyZb1lZmVyKjUzVc1AS7ZS5TKdtWZjcWsfa7jTrpdFLMOE6Ojh8CGUmzD+Pt1MoYgWNNWNzSGp7d3vpYrIcfhMG1Kt1ecVCCaV6iBFLFrKO0b5bA3a1w+hBQwWf7X/B2YUixeKFJC7chp4k7D99xnV1q/DyWZqBu+Vsq1QiLrdkFqnZf/Uvy7bAG987iPSHB4YArRRiaZBzhQHIYMSqfMyX0XISQVJ7QIFpzztRtRYmzzLFYl6jFmNyfYeAHIR9Ph1RlLZGyjc2NtwPXUgad867GY3CvXPw2YJ1dJP8ALWzZAcy7p2SGCkkZjk1vfNLpxIZCpBIN73KC+Y3IOVSdDaxzX0GptOPHglk3ZlKzmB0PxGUHKBqwIJ5goAt1vdizhbciCDaMbgQVwrMR2S4sLlgpIIUm2psCotqGE6yvjnckm12NzppuT9JJXQknbnM/FqzDVm2y7kafy9m2mstLSUth9JXw9KnQZT2cwBJNwFIJ7IamzLdT2jlOug9egxeJouiqhCqGLLkBfRlA0NhckBSczNqoANhPP+IYXq9jz9Zu9HqpagL/AMLEDysDb3Jj07al0MFs6Ngug2Vm/W1v+NO3/Y+sPimG1l/QoB/3fV95FCehRoViTqSSe8kk+5hCJJT5AU7nzP5iRTufM/mJKLgAhCEYBMLpSb9WP1flZuzF4xUDVKa81cj0IUg9xE59R4UJi8HwxVNdJsLMZcQb5cxXysPcmI1WtTP1hx3G1/cCZhNQVUM2iZHUEiasQmaZoq13JIZUHp/WUlkr2AbxrD5l05ayz0bX5J8XP2AlYV2OhbN5gfkSxwOuLZAObsfe1z3chbwnPCu7Yvc1oQhO4YQixJKfImKdz5n8xIp3PmfzElFwMIQhGASlxDDg5Xtqpv8Ab9+0uxHQMLHUGZnG0Bn1+GrVsblSOYjqPC1TW5Y97ax+Dewt3SbEElTYX8OflJKEea3Aa4+WPP8ArK1fhSvqCVJ7jv4kRr8UXLlytm2y21l6k9lF97Q9M9gM6jgBSBN7nvMtcLw4VL21bU+5kdYZ3C8idfK00ALekIQV7AEIQlwCEWJJT5AU7nzP5iSN8QtzvueXiYnxI7j9ptSVASwkXXeEa9V+QH3MfUgJ401ANyB6yvcnck+X9ozqx+xMuYEJqAVDY3BN9PH+8dUrOuwBHiSLeekgxGDcm62Fu82v4Sxh6oOjix5g/vUSKtugGviKg1yL55x9oxMUxFyLAeN/aWauGpjWwmfiA7i1NSRtcfSPWKVxAkwmLUVCWJ2sNL77/abfD6RxD5KdmaxbUhQqqLs7M1gqKN2OgnP0MEy6sLe3rPSsB/h5XpYbECpUw6tWpUlVc75SBWp1SrVAuUK6qB2S2wkcmpWGNzaX5Cm9kUVwGEcVER6JCUKJXEmpighr1XUFCCCCCErEZUtbLrvIU6NhioXGYJi9XqVAq1TmqDKMo+Ttd1Gb6e0NZ1/EOjVVqWIau6v8VisMagopVsMNhxc0qaqt+9Qo5anewya3FsEtVqhrJmbiSYmoFStmGHww+TQANMWYMAcugHfOaOsX0z+QhizS8Yt/o4+rSKMysLFWZWGmhVipGmmhBhE43w+phnW9TrErIK9Jwtg6VCTmKkkoc+YFSdLeMJ3d1SSYBUSxIIsQzAgixBDEEHuIIjMwEISylsAnXCC1LwhF1sBxUROrEISlgN6seUUrfkpHlCETYEJpJfZCfIsfYbRQCx+mw5dkXP8A57RITF2A9aW++vebH7bTaq8bWoFarQWvWAsz1qlVqRI06zqEKjrCoXMxaxK3tqYQmZ44ZPJWajJxdxdD+HdLK+GbNSTDJcWIWgApB5MAwzbc9Zsp/iKrG9bBUnf+ZHK/apTqEe8ISGTR6fIvVBB1yTtNmH0m6RfHVUfq8gROrVcxqMbuzXLFVuSWAsByiwhNVHGlGKpIwz//2Q=="/>
          <p:cNvSpPr>
            <a:spLocks noChangeAspect="1" noChangeArrowheads="1"/>
          </p:cNvSpPr>
          <p:nvPr/>
        </p:nvSpPr>
        <p:spPr bwMode="auto">
          <a:xfrm>
            <a:off x="63500" y="-338138"/>
            <a:ext cx="1143000" cy="685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142" name="Picture 22" descr="http://t1.gstatic.com/images?q=tbn:ANd9GcRQCT1TGX0LVkwR2S6hvAG2vIsaV_7pyx0-qZUj5RH-r_kLS00q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929449">
            <a:off x="10105950" y="3144138"/>
            <a:ext cx="1643596" cy="1034096"/>
          </a:xfrm>
          <a:prstGeom prst="rect">
            <a:avLst/>
          </a:prstGeom>
          <a:noFill/>
        </p:spPr>
      </p:pic>
      <p:pic>
        <p:nvPicPr>
          <p:cNvPr id="5144" name="Picture 24" descr="http://t0.gstatic.com/images?q=tbn:ANd9GcRRmH9-DcUKlMG8Gihx8nW-Ic3J9KOK9w-VimwzaJd6HvNOETUI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725697">
            <a:off x="8700981" y="4400000"/>
            <a:ext cx="1601402" cy="1011412"/>
          </a:xfrm>
          <a:prstGeom prst="rect">
            <a:avLst/>
          </a:prstGeom>
          <a:noFill/>
        </p:spPr>
      </p:pic>
      <p:pic>
        <p:nvPicPr>
          <p:cNvPr id="5146" name="Picture 26" descr="http://t1.gstatic.com/images?q=tbn:ANd9GcTMUzEwWy1txJ6otoIZSs-OKU1lVrl9QVlxYIfCOmNC7XQbaw3muQ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56365" y="4929198"/>
            <a:ext cx="1676400" cy="1676400"/>
          </a:xfrm>
          <a:prstGeom prst="rect">
            <a:avLst/>
          </a:prstGeom>
          <a:noFill/>
        </p:spPr>
      </p:pic>
      <p:pic>
        <p:nvPicPr>
          <p:cNvPr id="5148" name="Picture 28" descr="http://t1.gstatic.com/images?q=tbn:ANd9GcQvATYz2ihWL-1NrDw2QfTqzqCtD9jfDN7gJiD92utzzrg4fyiyCQ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0099703" y="5214950"/>
            <a:ext cx="1799361" cy="1347785"/>
          </a:xfrm>
          <a:prstGeom prst="rect">
            <a:avLst/>
          </a:prstGeom>
          <a:noFill/>
        </p:spPr>
      </p:pic>
      <p:pic>
        <p:nvPicPr>
          <p:cNvPr id="5150" name="Picture 30" descr="http://t1.gstatic.com/images?q=tbn:ANd9GcT2gMnkx3ZqPipvu60BgxVsJblfBAu46Rq7E92kZETfZjgQhysX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1626758">
            <a:off x="7374040" y="494077"/>
            <a:ext cx="1451752" cy="928694"/>
          </a:xfrm>
          <a:prstGeom prst="rect">
            <a:avLst/>
          </a:prstGeom>
          <a:noFill/>
        </p:spPr>
      </p:pic>
      <p:pic>
        <p:nvPicPr>
          <p:cNvPr id="5152" name="Picture 32" descr="http://t2.gstatic.com/images?q=tbn:ANd9GcR4pWc6LXe4xLBpMy-c6LFUUscNPdCouzpDtAu6WDPfU8Lh6f2d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313093" y="5357826"/>
            <a:ext cx="1571636" cy="990131"/>
          </a:xfrm>
          <a:prstGeom prst="rect">
            <a:avLst/>
          </a:prstGeom>
          <a:noFill/>
        </p:spPr>
      </p:pic>
      <p:pic>
        <p:nvPicPr>
          <p:cNvPr id="5154" name="Picture 34" descr="http://t1.gstatic.com/images?q=tbn:ANd9GcSysl30d1EjY10L3dmC-SMay2h00OPF1UE1_qBKR5pwrp_BXGst9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rot="20923333">
            <a:off x="373469" y="2561078"/>
            <a:ext cx="1500198" cy="1500199"/>
          </a:xfrm>
          <a:prstGeom prst="rect">
            <a:avLst/>
          </a:prstGeom>
          <a:noFill/>
        </p:spPr>
      </p:pic>
      <p:pic>
        <p:nvPicPr>
          <p:cNvPr id="5156" name="Picture 36" descr="http://t3.gstatic.com/images?q=tbn:ANd9GcTlZCvNzOHBgez6LeHzkgmcgEcaOFH0EuZxbn0CTZZH-NYtdfXq4-WASeoq9A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1438228">
            <a:off x="529634" y="5088013"/>
            <a:ext cx="1714511" cy="1080242"/>
          </a:xfrm>
          <a:prstGeom prst="rect">
            <a:avLst/>
          </a:prstGeom>
          <a:noFill/>
        </p:spPr>
      </p:pic>
      <p:pic>
        <p:nvPicPr>
          <p:cNvPr id="5158" name="Picture 38" descr="http://t2.gstatic.com/images?q=tbn:ANd9GcT7my-kUP5ZEefxM7NzZ4czpbs7zsUDZZV5Grw5Q-m6W7JM9VZ0Fw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9813951" y="214290"/>
            <a:ext cx="2075995" cy="1381481"/>
          </a:xfrm>
          <a:prstGeom prst="rect">
            <a:avLst/>
          </a:prstGeom>
          <a:noFill/>
        </p:spPr>
      </p:pic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12198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" name="TextBox 27"/>
          <p:cNvSpPr txBox="1"/>
          <p:nvPr/>
        </p:nvSpPr>
        <p:spPr>
          <a:xfrm>
            <a:off x="0" y="2204864"/>
            <a:ext cx="5904656" cy="267765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Első verzió: Hagyományos pontgyűjtő program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Nehezen érthető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Sok ilyen van a piacon, unalmas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Nem releváns kedvezmény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„Túl sok kártya van a pénztárcámban!”</a:t>
            </a:r>
            <a:endParaRPr lang="hu-HU" sz="2800" dirty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9" descr="MPj04140350000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811143" cy="68952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3" name="TextBox 22"/>
          <p:cNvSpPr txBox="1"/>
          <p:nvPr/>
        </p:nvSpPr>
        <p:spPr>
          <a:xfrm>
            <a:off x="5883151" y="-27384"/>
            <a:ext cx="6315199" cy="6986528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Hogyan tovább?</a:t>
            </a:r>
          </a:p>
          <a:p>
            <a:endParaRPr lang="hu-HU" sz="800" dirty="0" smtClean="0">
              <a:solidFill>
                <a:schemeClr val="bg1"/>
              </a:solidFill>
              <a:latin typeface="+mj-lt"/>
            </a:endParaRPr>
          </a:p>
          <a:p>
            <a:pPr marL="742950" indent="-742950"/>
            <a:r>
              <a:rPr lang="hu-HU" sz="3600" dirty="0" smtClean="0">
                <a:solidFill>
                  <a:schemeClr val="bg1"/>
                </a:solidFill>
                <a:latin typeface="+mj-lt"/>
              </a:rPr>
              <a:t>1. Pánik</a:t>
            </a:r>
          </a:p>
          <a:p>
            <a:pPr marL="742950" indent="-742950">
              <a:buAutoNum type="arabicPeriod"/>
            </a:pPr>
            <a:endParaRPr lang="hu-HU" sz="3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2. Piackutatás</a:t>
            </a:r>
          </a:p>
          <a:p>
            <a:endParaRPr lang="hu-HU" sz="3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3. Mink van most?</a:t>
            </a:r>
          </a:p>
          <a:p>
            <a:endParaRPr lang="hu-HU" sz="3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4. Tegyük ezt jobbá, </a:t>
            </a:r>
            <a:r>
              <a:rPr lang="hu-HU" sz="3600" dirty="0" smtClean="0">
                <a:solidFill>
                  <a:schemeClr val="bg1"/>
                </a:solidFill>
                <a:latin typeface="+mj-lt"/>
              </a:rPr>
              <a:t>izgalmasabbá, legyen  szexi</a:t>
            </a:r>
            <a:endParaRPr lang="hu-HU" sz="3600" dirty="0" smtClean="0">
              <a:solidFill>
                <a:schemeClr val="bg1"/>
              </a:solidFill>
              <a:latin typeface="+mj-lt"/>
            </a:endParaRPr>
          </a:p>
          <a:p>
            <a:endParaRPr lang="hu-HU" sz="36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5. Csomagoljuk be szépen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AutoShape 4" descr="data:image/jpg;base64,/9j/4AAQSkZJRgABAQAAAQABAAD/2wCEAAkGBg8PDxUPERAMDg0QDw0PDQ8ODxAPDQ8NFhAVFRUQEhQYHCYeGBomGRUUHy8sJCcpLC0uFR49QTArNTIrLCkBCQoKDgwMFA8PFykfFBgvKSkpLDApMy81KSwpMi4sKSkpKTU1Ki8sKSwsKSwpKSwpKiksKSkpKSkpKSkpKSwpLP/AABEIAHgAeAMBIgACEQEDEQH/xAAbAAEAAgMBAQAAAAAAAAAAAAAABAUCAwYBB//EADkQAAIBAwAGBgcGBwAAAAAAAAABAgMEEQUSITFBUQYTUmFxwTJygZGhsdEVIkJDYoIUIyQzRGPS/8QAGAEBAQEBAQAAAAAAAAAAAAAAAAECAwT/xAAiEQEAAgAFBQEBAAAAAAAAAAAAAQIDETFBUQQSE0KRUgX/2gAMAwEAAhEDEQA/APuIAAA8yY1K0YrMpRiucmkviBmCBPTtstnW02/0vX+Rj9v0ODk/2tfMCxBAWmqL4+9xXmZ/a1LmvZKP1AmAgvTNJdr2LPyMPt+34z1fGMl5AWIItHSlCfo1aTfLWWfcScgegAAAAAB4wOT6QdIaqru3pyVJRwpT2ObbjnC5bznLtNvMpTnLtTbk/ie9LNaN9V3rLg1wytRbfgQqVVvY2c/LWNW+yZ0R7qrLm/eVc3mW3b47Tolo6M97kvDB7HolGW3rZrxhF+Y8+F+o+p478Ki3iuS9yLS2iuS9yJtLovFb7iK8ab/6JUNDUo/5NN/skvM1GLSfaPqdluC1RbW0E96T8UmVq6qH5sZeEWeS05GHo7fYx5KcwdluFlc6Noy304exYfwIVTrLZa9GtUglt6ub16cu5JlZddJar2LEfCKRVV72pP0pN+Lz7iTi1hYpL6hoHSjuaKqNKMsyjJLdrLiixOd6CRas1nO2rVa71nf8zojUTnGaTGUgAKgAAKzTmhKd1DVklrr+3PjF8s8j5xd0XQm4tNOLw4vevqfVpnOdK9BfxNPXgv6iC2f7I9h9/IzNK21hYtMaONtNM084eun4ZXwLy20jSa2S+DOIprE2nlNPDT2NPkXlgeTE6DCvvMO1epvDoHFy9FZ8CNWtpr8Mifo8kXpiv8+lfaWp6m07ObrQa3og1qiRa3hS3R6K9LSN5c5xrSi1LpZxhnRdFej6uZdZNPqIvb+uXYXmU+hNCyu66isxpxw6s+zHgl+p7ce18D6lZ0IU4KnBKMIpKKXBefM7Rh1jZz77SmU4KKSSSSWEksJLkjMwgzM0gAAAYDA0zI1VkmZFqgcd0r0BrN3NNff/ADoL8a7aXPnzKiwO7rHN3ujVCevBfcb2rsv6GkT9HEi9I+jjfekFHeFXG0lWmoR3ve3ujHjJ9xaXMW3hbW9iRZ6MslSXObw5Pv5GhY6JsYW9NU4LYsuTe+U+MmWtNkGiibSJKpUDaaoG1GQAAAAAapojVES5o0VIgV9aJBrU8lrUgRKtI0K+1passcOBnemxRxNeHmar0Ii29DbrcXu7kT6MDG1pfdT7kTKVMK2UYkynE1U4EiCINsEbTGCMiAAAAAA8ZrnE2njQEScDROkTpQNcoFFPXhiovV82RL0sL+OKkfV82V15vxvcniKW1yfJIIn2VL+XH1YkyFM9tLdxpxi8ZUUnyySFTCsYQN0IiMDYkQEegAAAAAAAAwkmBk0YuJqnGZpnCp3lyHtzYKo1LWlFpYWNXn3mNrounTbkk3N7HObcptcsvcu5GqVOr3mt0a3MuQtFEyUSshSq8zfCnU7yZCaj00wjI2og9AAAAAAAAAAAAAAAAAAAAAAAAAAH/9k="/>
          <p:cNvSpPr>
            <a:spLocks noChangeAspect="1" noChangeArrowheads="1"/>
          </p:cNvSpPr>
          <p:nvPr/>
        </p:nvSpPr>
        <p:spPr bwMode="auto">
          <a:xfrm>
            <a:off x="63500" y="-558800"/>
            <a:ext cx="1143000" cy="1143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2241523" y="5857892"/>
            <a:ext cx="88138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chemeClr val="accent2">
                    <a:lumMod val="25000"/>
                  </a:schemeClr>
                </a:solidFill>
                <a:latin typeface="Copperplate Gothic Bold" pitchFamily="34" charset="0"/>
              </a:rPr>
              <a:t>Thank You Program</a:t>
            </a:r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0542" y="0"/>
            <a:ext cx="1178780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6293694" y="3749457"/>
            <a:ext cx="5904656" cy="310854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Mit akarnak igazán az ügyfelek?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Tarifa kedvezmény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Készülék kedvezmény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Értékeljük a hűségüket,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különösen a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nálunk eltöltött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éveket</a:t>
            </a:r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Megbecsülés</a:t>
            </a:r>
          </a:p>
          <a:p>
            <a:pPr>
              <a:buFont typeface="Arial" pitchFamily="34" charset="0"/>
              <a:buChar char="•"/>
            </a:pP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Különleges 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bánásmód/kiszolgálás</a:t>
            </a:r>
            <a:endParaRPr lang="hu-HU" sz="2800" dirty="0" smtClean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0" y="1412776"/>
            <a:ext cx="4573290" cy="5112568"/>
            <a:chOff x="85725" y="1973263"/>
            <a:chExt cx="3589338" cy="4265612"/>
          </a:xfrm>
        </p:grpSpPr>
        <p:sp>
          <p:nvSpPr>
            <p:cNvPr id="6" name="Rectangle 35"/>
            <p:cNvSpPr>
              <a:spLocks noChangeArrowheads="1"/>
            </p:cNvSpPr>
            <p:nvPr/>
          </p:nvSpPr>
          <p:spPr bwMode="auto">
            <a:xfrm>
              <a:off x="418289" y="1973263"/>
              <a:ext cx="3256774" cy="593725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85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algn="ctr" eaLnBrk="1" hangingPunct="1"/>
              <a:r>
                <a:rPr lang="hu-HU" sz="1600" b="1" dirty="0" smtClean="0">
                  <a:solidFill>
                    <a:srgbClr val="002060"/>
                  </a:solidFill>
                </a:rPr>
                <a:t>Ügyfél elkötelezettség</a:t>
              </a:r>
              <a:endParaRPr lang="en-GB" sz="1600" b="1" dirty="0">
                <a:solidFill>
                  <a:srgbClr val="002060"/>
                </a:solidFill>
              </a:endParaRPr>
            </a:p>
          </p:txBody>
        </p:sp>
        <p:sp>
          <p:nvSpPr>
            <p:cNvPr id="7" name="AutoShape 36"/>
            <p:cNvSpPr>
              <a:spLocks noChangeArrowheads="1"/>
            </p:cNvSpPr>
            <p:nvPr/>
          </p:nvSpPr>
          <p:spPr bwMode="auto">
            <a:xfrm flipV="1">
              <a:off x="1648919" y="2449512"/>
              <a:ext cx="697357" cy="827088"/>
            </a:xfrm>
            <a:prstGeom prst="downArrow">
              <a:avLst>
                <a:gd name="adj1" fmla="val 50000"/>
                <a:gd name="adj2" fmla="val 27367"/>
              </a:avLst>
            </a:prstGeom>
            <a:solidFill>
              <a:srgbClr val="002060"/>
            </a:solidFill>
            <a:ln w="6350">
              <a:solidFill>
                <a:srgbClr val="002060"/>
              </a:solidFill>
              <a:miter lim="800000"/>
              <a:headEnd/>
              <a:tailEnd/>
            </a:ln>
          </p:spPr>
          <p:txBody>
            <a:bodyPr rot="10800000"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8" name="Rectangle 13"/>
            <p:cNvSpPr>
              <a:spLocks noChangeArrowheads="1"/>
            </p:cNvSpPr>
            <p:nvPr/>
          </p:nvSpPr>
          <p:spPr bwMode="auto">
            <a:xfrm>
              <a:off x="85725" y="4367212"/>
              <a:ext cx="2226855" cy="1603375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lIns="72000" tIns="72000" rIns="72000" bIns="72000"/>
            <a:lstStyle/>
            <a:p>
              <a:pPr marL="177800" indent="-177800" eaLnBrk="1" hangingPunct="1">
                <a:buClr>
                  <a:schemeClr val="folHlink"/>
                </a:buClr>
                <a:buSzPct val="75000"/>
                <a:buFont typeface="Wingdings" pitchFamily="2" charset="2"/>
                <a:buChar char="n"/>
              </a:pPr>
              <a:endParaRPr lang="hu-HU" sz="1000" b="1">
                <a:solidFill>
                  <a:srgbClr val="002060"/>
                </a:solidFill>
              </a:endParaRPr>
            </a:p>
          </p:txBody>
        </p:sp>
        <p:sp>
          <p:nvSpPr>
            <p:cNvPr id="9" name="Rectangle 18"/>
            <p:cNvSpPr>
              <a:spLocks noChangeArrowheads="1"/>
            </p:cNvSpPr>
            <p:nvPr/>
          </p:nvSpPr>
          <p:spPr bwMode="auto">
            <a:xfrm>
              <a:off x="419753" y="4691062"/>
              <a:ext cx="3255310" cy="1547813"/>
            </a:xfrm>
            <a:prstGeom prst="rect">
              <a:avLst/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10" name="Rectangle 20"/>
            <p:cNvSpPr>
              <a:spLocks noChangeArrowheads="1"/>
            </p:cNvSpPr>
            <p:nvPr/>
          </p:nvSpPr>
          <p:spPr bwMode="auto">
            <a:xfrm>
              <a:off x="761107" y="5157786"/>
              <a:ext cx="920043" cy="558800"/>
            </a:xfrm>
            <a:prstGeom prst="rect">
              <a:avLst/>
            </a:prstGeom>
            <a:solidFill>
              <a:srgbClr val="A1D2EB"/>
            </a:solidFill>
            <a:ln w="6350">
              <a:noFill/>
              <a:miter lim="800000"/>
              <a:headEnd/>
              <a:tailEnd/>
            </a:ln>
          </p:spPr>
          <p:txBody>
            <a:bodyPr lIns="72000" tIns="72000" rIns="72000" bIns="72000" anchor="ctr"/>
            <a:lstStyle/>
            <a:p>
              <a:pPr algn="ctr" eaLnBrk="1" hangingPunct="1"/>
              <a:r>
                <a:rPr lang="hu-HU" sz="1200" b="1" dirty="0" smtClean="0">
                  <a:solidFill>
                    <a:srgbClr val="002060"/>
                  </a:solidFill>
                </a:rPr>
                <a:t>Megfelelő ügyfél</a:t>
              </a:r>
              <a:endParaRPr lang="en-GB" sz="1200" b="1" dirty="0">
                <a:solidFill>
                  <a:srgbClr val="002060"/>
                </a:solidFill>
              </a:endParaRPr>
            </a:p>
          </p:txBody>
        </p:sp>
        <p:sp>
          <p:nvSpPr>
            <p:cNvPr id="11" name="Rectangle 22"/>
            <p:cNvSpPr>
              <a:spLocks noChangeArrowheads="1"/>
            </p:cNvSpPr>
            <p:nvPr/>
          </p:nvSpPr>
          <p:spPr bwMode="auto">
            <a:xfrm>
              <a:off x="2346276" y="5157786"/>
              <a:ext cx="920043" cy="558800"/>
            </a:xfrm>
            <a:prstGeom prst="rect">
              <a:avLst/>
            </a:prstGeom>
            <a:solidFill>
              <a:srgbClr val="A1D2EB"/>
            </a:solidFill>
            <a:ln w="6350" algn="ctr">
              <a:noFill/>
              <a:miter lim="800000"/>
              <a:headEnd/>
              <a:tailEnd/>
            </a:ln>
          </p:spPr>
          <p:txBody>
            <a:bodyPr lIns="36000" tIns="36000" rIns="36000" bIns="36000" anchor="ctr"/>
            <a:lstStyle/>
            <a:p>
              <a:pPr algn="ctr" eaLnBrk="1" hangingPunct="1"/>
              <a:r>
                <a:rPr lang="hu-HU" sz="1200" b="1" dirty="0" smtClean="0">
                  <a:solidFill>
                    <a:srgbClr val="002060"/>
                  </a:solidFill>
                </a:rPr>
                <a:t>Megfelelő ügyfélkezelés</a:t>
              </a:r>
              <a:endParaRPr lang="en-GB" sz="1200" b="1" dirty="0">
                <a:solidFill>
                  <a:srgbClr val="002060"/>
                </a:solidFill>
              </a:endParaRPr>
            </a:p>
          </p:txBody>
        </p:sp>
        <p:sp>
          <p:nvSpPr>
            <p:cNvPr id="12" name="Rectangle 24"/>
            <p:cNvSpPr>
              <a:spLocks noChangeArrowheads="1"/>
            </p:cNvSpPr>
            <p:nvPr/>
          </p:nvSpPr>
          <p:spPr bwMode="auto">
            <a:xfrm>
              <a:off x="418289" y="3430587"/>
              <a:ext cx="3256774" cy="1150938"/>
            </a:xfrm>
            <a:prstGeom prst="rect">
              <a:avLst/>
            </a:prstGeom>
            <a:solidFill>
              <a:srgbClr val="002060"/>
            </a:solidFill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13" name="Rectangle 25"/>
            <p:cNvSpPr>
              <a:spLocks noChangeArrowheads="1"/>
            </p:cNvSpPr>
            <p:nvPr/>
          </p:nvSpPr>
          <p:spPr bwMode="auto">
            <a:xfrm>
              <a:off x="418289" y="2674938"/>
              <a:ext cx="3256774" cy="593725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alpha val="85999"/>
                  </a:schemeClr>
                </a:gs>
                <a:gs pos="100000">
                  <a:schemeClr val="bg1"/>
                </a:gs>
              </a:gsLst>
              <a:lin ang="5400000" scaled="1"/>
            </a:gradFill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algn="ctr" eaLnBrk="1" hangingPunct="1"/>
              <a:r>
                <a:rPr lang="hu-HU" sz="1600" b="1" dirty="0" smtClean="0">
                  <a:solidFill>
                    <a:srgbClr val="002060"/>
                  </a:solidFill>
                </a:rPr>
                <a:t>Ügyfél lojalitás</a:t>
              </a:r>
              <a:endParaRPr lang="en-GB" sz="1600" b="1" dirty="0">
                <a:solidFill>
                  <a:srgbClr val="002060"/>
                </a:solidFill>
              </a:endParaRPr>
            </a:p>
          </p:txBody>
        </p:sp>
        <p:sp>
          <p:nvSpPr>
            <p:cNvPr id="14" name="AutoShape 26"/>
            <p:cNvSpPr>
              <a:spLocks noChangeArrowheads="1"/>
            </p:cNvSpPr>
            <p:nvPr/>
          </p:nvSpPr>
          <p:spPr bwMode="auto">
            <a:xfrm flipV="1">
              <a:off x="705436" y="4295775"/>
              <a:ext cx="697357" cy="782637"/>
            </a:xfrm>
            <a:prstGeom prst="downArrow">
              <a:avLst>
                <a:gd name="adj1" fmla="val 50000"/>
                <a:gd name="adj2" fmla="val 25896"/>
              </a:avLst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</p:spPr>
          <p:txBody>
            <a:bodyPr rot="10800000"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15" name="AutoShape 27"/>
            <p:cNvSpPr>
              <a:spLocks noChangeArrowheads="1"/>
            </p:cNvSpPr>
            <p:nvPr/>
          </p:nvSpPr>
          <p:spPr bwMode="auto">
            <a:xfrm flipV="1">
              <a:off x="2744766" y="4289425"/>
              <a:ext cx="697357" cy="782637"/>
            </a:xfrm>
            <a:prstGeom prst="downArrow">
              <a:avLst>
                <a:gd name="adj1" fmla="val 50000"/>
                <a:gd name="adj2" fmla="val 25896"/>
              </a:avLst>
            </a:prstGeom>
            <a:solidFill>
              <a:schemeClr val="accent1"/>
            </a:solidFill>
            <a:ln w="6350">
              <a:noFill/>
              <a:miter lim="800000"/>
              <a:headEnd/>
              <a:tailEnd/>
            </a:ln>
          </p:spPr>
          <p:txBody>
            <a:bodyPr rot="10800000"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16" name="AutoShape 28"/>
            <p:cNvSpPr>
              <a:spLocks noChangeArrowheads="1"/>
            </p:cNvSpPr>
            <p:nvPr/>
          </p:nvSpPr>
          <p:spPr bwMode="auto">
            <a:xfrm flipV="1">
              <a:off x="1648919" y="3106737"/>
              <a:ext cx="697357" cy="827088"/>
            </a:xfrm>
            <a:prstGeom prst="downArrow">
              <a:avLst>
                <a:gd name="adj1" fmla="val 50000"/>
                <a:gd name="adj2" fmla="val 27367"/>
              </a:avLst>
            </a:prstGeom>
            <a:solidFill>
              <a:srgbClr val="002060"/>
            </a:solidFill>
            <a:ln w="6350">
              <a:noFill/>
              <a:miter lim="800000"/>
              <a:headEnd/>
              <a:tailEnd/>
            </a:ln>
          </p:spPr>
          <p:txBody>
            <a:bodyPr rot="10800000"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17" name="Oval 30"/>
            <p:cNvSpPr>
              <a:spLocks noChangeArrowheads="1"/>
            </p:cNvSpPr>
            <p:nvPr/>
          </p:nvSpPr>
          <p:spPr bwMode="auto">
            <a:xfrm>
              <a:off x="1514136" y="3933826"/>
              <a:ext cx="1050430" cy="1138237"/>
            </a:xfrm>
            <a:prstGeom prst="ellipse">
              <a:avLst/>
            </a:prstGeom>
            <a:solidFill>
              <a:schemeClr val="bg1"/>
            </a:solidFill>
            <a:ln w="6350">
              <a:noFill/>
              <a:round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algn="ctr" eaLnBrk="1" hangingPunct="1"/>
              <a:r>
                <a:rPr lang="hu-HU" sz="1600" b="1" dirty="0" smtClean="0">
                  <a:solidFill>
                    <a:srgbClr val="002060"/>
                  </a:solidFill>
                </a:rPr>
                <a:t>Hűség</a:t>
              </a:r>
            </a:p>
            <a:p>
              <a:pPr algn="ctr" eaLnBrk="1" hangingPunct="1"/>
              <a:r>
                <a:rPr lang="hu-HU" sz="1600" b="1" dirty="0" smtClean="0">
                  <a:solidFill>
                    <a:srgbClr val="002060"/>
                  </a:solidFill>
                </a:rPr>
                <a:t>program</a:t>
              </a:r>
              <a:endParaRPr lang="en-GB" sz="1600" b="1" dirty="0">
                <a:solidFill>
                  <a:srgbClr val="002060"/>
                </a:solidFill>
              </a:endParaRPr>
            </a:p>
          </p:txBody>
        </p:sp>
        <p:sp>
          <p:nvSpPr>
            <p:cNvPr id="18" name="Text Box 33"/>
            <p:cNvSpPr txBox="1">
              <a:spLocks noChangeArrowheads="1"/>
            </p:cNvSpPr>
            <p:nvPr/>
          </p:nvSpPr>
          <p:spPr bwMode="auto">
            <a:xfrm>
              <a:off x="1248209" y="3578225"/>
              <a:ext cx="1635182" cy="326750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>
              <a:spAutoFit/>
            </a:bodyPr>
            <a:lstStyle/>
            <a:p>
              <a:pPr eaLnBrk="1" hangingPunct="1"/>
              <a:r>
                <a:rPr lang="hu-HU" sz="1600" b="1" dirty="0" smtClean="0">
                  <a:solidFill>
                    <a:schemeClr val="bg1"/>
                  </a:solidFill>
                </a:rPr>
                <a:t>Ügyfél elégedettség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Rectangle 34"/>
            <p:cNvSpPr>
              <a:spLocks noChangeArrowheads="1"/>
            </p:cNvSpPr>
            <p:nvPr/>
          </p:nvSpPr>
          <p:spPr bwMode="auto">
            <a:xfrm>
              <a:off x="418289" y="3430587"/>
              <a:ext cx="3256774" cy="2808287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none" lIns="72000" tIns="72000" rIns="72000" bIns="72000" anchor="ctr"/>
            <a:lstStyle/>
            <a:p>
              <a:pPr eaLnBrk="1" hangingPunct="1"/>
              <a:endParaRPr lang="hu-HU" sz="1400" b="1">
                <a:solidFill>
                  <a:srgbClr val="002060"/>
                </a:solidFill>
              </a:endParaRPr>
            </a:p>
          </p:txBody>
        </p:sp>
        <p:sp>
          <p:nvSpPr>
            <p:cNvPr id="20" name="Text Box 19"/>
            <p:cNvSpPr txBox="1">
              <a:spLocks noChangeArrowheads="1"/>
            </p:cNvSpPr>
            <p:nvPr/>
          </p:nvSpPr>
          <p:spPr bwMode="auto">
            <a:xfrm>
              <a:off x="1086124" y="5783876"/>
              <a:ext cx="2147583" cy="309324"/>
            </a:xfrm>
            <a:prstGeom prst="rect">
              <a:avLst/>
            </a:prstGeom>
            <a:noFill/>
            <a:ln w="6350">
              <a:noFill/>
              <a:miter lim="800000"/>
              <a:headEnd/>
              <a:tailEnd/>
            </a:ln>
          </p:spPr>
          <p:txBody>
            <a:bodyPr wrap="square" lIns="72000" tIns="72000" rIns="72000" bIns="72000">
              <a:spAutoFit/>
            </a:bodyPr>
            <a:lstStyle/>
            <a:p>
              <a:pPr eaLnBrk="1" hangingPunct="1"/>
              <a:r>
                <a:rPr lang="hu-HU" sz="1600" b="1" dirty="0" smtClean="0"/>
                <a:t>Versenyképes ajánlatok</a:t>
              </a:r>
              <a:endParaRPr lang="en-GB" sz="1600" b="1" dirty="0"/>
            </a:p>
          </p:txBody>
        </p:sp>
      </p:grpSp>
      <p:sp>
        <p:nvSpPr>
          <p:cNvPr id="21" name="Isosceles Triangle 20"/>
          <p:cNvSpPr/>
          <p:nvPr/>
        </p:nvSpPr>
        <p:spPr bwMode="auto">
          <a:xfrm>
            <a:off x="5451103" y="1412776"/>
            <a:ext cx="5616624" cy="5040560"/>
          </a:xfrm>
          <a:prstGeom prst="triangle">
            <a:avLst/>
          </a:prstGeom>
          <a:solidFill>
            <a:srgbClr val="3399FF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marL="0" marR="0" indent="0" defTabSz="914400" eaLnBrk="0" latinLnBrk="0" hangingPunct="0">
              <a:lnSpc>
                <a:spcPct val="100000"/>
              </a:lnSpc>
              <a:spcBef>
                <a:spcPct val="60000"/>
              </a:spcBef>
              <a:buClr>
                <a:srgbClr val="E60000"/>
              </a:buClr>
              <a:buSzTx/>
              <a:buFontTx/>
              <a:buNone/>
              <a:tabLst/>
              <a:defRPr/>
            </a:pPr>
            <a:endParaRPr lang="hu-HU" sz="1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7" name="Isosceles Triangle 26"/>
          <p:cNvSpPr/>
          <p:nvPr/>
        </p:nvSpPr>
        <p:spPr bwMode="auto">
          <a:xfrm>
            <a:off x="6099175" y="1412776"/>
            <a:ext cx="4320480" cy="3888432"/>
          </a:xfrm>
          <a:prstGeom prst="triangle">
            <a:avLst/>
          </a:prstGeom>
          <a:solidFill>
            <a:srgbClr val="FF660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marL="0" marR="0" indent="0" defTabSz="914400" eaLnBrk="0" latinLnBrk="0" hangingPunct="0">
              <a:lnSpc>
                <a:spcPct val="100000"/>
              </a:lnSpc>
              <a:spcBef>
                <a:spcPct val="60000"/>
              </a:spcBef>
              <a:buClr>
                <a:srgbClr val="E60000"/>
              </a:buClr>
              <a:buSzTx/>
              <a:buFontTx/>
              <a:buNone/>
              <a:tabLst/>
              <a:defRPr/>
            </a:pPr>
            <a:endParaRPr lang="hu-HU" sz="1800" b="1">
              <a:solidFill>
                <a:schemeClr val="bg1"/>
              </a:solidFill>
              <a:latin typeface="+mj-lt"/>
            </a:endParaRPr>
          </a:p>
        </p:txBody>
      </p:sp>
      <p:sp>
        <p:nvSpPr>
          <p:cNvPr id="22" name="Isosceles Triangle 21"/>
          <p:cNvSpPr/>
          <p:nvPr/>
        </p:nvSpPr>
        <p:spPr bwMode="auto">
          <a:xfrm>
            <a:off x="6891263" y="1412776"/>
            <a:ext cx="2736304" cy="2448272"/>
          </a:xfrm>
          <a:prstGeom prst="triangl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8" charset="-52"/>
              <a:ea typeface="ＭＳ Ｐゴシック" pitchFamily="-108" charset="-128"/>
              <a:cs typeface="ＭＳ Ｐゴシック" pitchFamily="-108" charset="-128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603989" y="5661248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KEDVEZMÉNY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03231" y="4365104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ELISMERÉS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531223" y="3284984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smtClean="0">
                <a:solidFill>
                  <a:schemeClr val="bg1"/>
                </a:solidFill>
              </a:rPr>
              <a:t>SZOLGÁLTATÁS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22511" y="0"/>
            <a:ext cx="118813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Az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kiemelkedő programok túlmutatnak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a hagyományos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pontgyűjtésen és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magukban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foglalnak egyéb megkülönböztetett előnyöket, </a:t>
            </a:r>
            <a:r>
              <a:rPr lang="hu-HU" sz="2800" dirty="0" smtClean="0">
                <a:solidFill>
                  <a:srgbClr val="FF0000"/>
                </a:solidFill>
                <a:latin typeface="+mj-lt"/>
              </a:rPr>
              <a:t>mint az elismerés és a személyre szabott szolgáltatás</a:t>
            </a:r>
            <a:endParaRPr lang="hu-HU" sz="28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98575" y="-27384"/>
            <a:ext cx="11242891" cy="431800"/>
          </a:xfrm>
        </p:spPr>
        <p:txBody>
          <a:bodyPr/>
          <a:lstStyle/>
          <a:p>
            <a:r>
              <a:rPr lang="hu-HU" sz="3200" dirty="0" smtClean="0"/>
              <a:t>Felhasználtuk a meglévő eszközeinket, tettünk mellé releváns új kedvezményeket és egy integrált program ernyője alatt egy új névvel vittük piacra </a:t>
            </a:r>
            <a:r>
              <a:rPr lang="en-US" sz="2000" dirty="0" smtClean="0"/>
              <a:t/>
            </a:r>
            <a:br>
              <a:rPr lang="en-US" sz="2000" dirty="0" smtClean="0"/>
            </a:b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972803" name="Rectangle 3"/>
          <p:cNvSpPr>
            <a:spLocks noChangeArrowheads="1"/>
          </p:cNvSpPr>
          <p:nvPr/>
        </p:nvSpPr>
        <p:spPr bwMode="auto">
          <a:xfrm>
            <a:off x="5859868" y="4284664"/>
            <a:ext cx="2952804" cy="9366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VODAFONE KEDD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Keddenként Vodásoknak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2 mozijegy egy áráért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04" name="Rectangle 4"/>
          <p:cNvSpPr>
            <a:spLocks noChangeArrowheads="1"/>
          </p:cNvSpPr>
          <p:nvPr/>
        </p:nvSpPr>
        <p:spPr bwMode="auto">
          <a:xfrm>
            <a:off x="2812397" y="1206500"/>
            <a:ext cx="8945457" cy="596900"/>
          </a:xfrm>
          <a:prstGeom prst="rect">
            <a:avLst/>
          </a:prstGeom>
          <a:solidFill>
            <a:srgbClr val="712CAA">
              <a:alpha val="74901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6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„8 éve Vodafone ügyfél vagyok, mégsem kapok érte semmit”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05" name="Rectangle 5"/>
          <p:cNvSpPr>
            <a:spLocks noChangeArrowheads="1"/>
          </p:cNvSpPr>
          <p:nvPr/>
        </p:nvSpPr>
        <p:spPr bwMode="gray">
          <a:xfrm>
            <a:off x="724277" y="1217614"/>
            <a:ext cx="1973761" cy="587375"/>
          </a:xfrm>
          <a:prstGeom prst="rect">
            <a:avLst/>
          </a:prstGeom>
          <a:solidFill>
            <a:srgbClr val="7030A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FF0000"/>
              </a:buClr>
            </a:pPr>
            <a:r>
              <a:rPr lang="hu-HU" sz="1400" b="1" dirty="0" smtClean="0">
                <a:solidFill>
                  <a:srgbClr val="FFFFFF"/>
                </a:solidFill>
              </a:rPr>
              <a:t>Ügyfél vélemény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972806" name="Rectangle 6"/>
          <p:cNvSpPr>
            <a:spLocks noChangeArrowheads="1"/>
          </p:cNvSpPr>
          <p:nvPr/>
        </p:nvSpPr>
        <p:spPr bwMode="gray">
          <a:xfrm>
            <a:off x="707335" y="1928814"/>
            <a:ext cx="1973761" cy="739775"/>
          </a:xfrm>
          <a:prstGeom prst="rect">
            <a:avLst/>
          </a:prstGeom>
          <a:solidFill>
            <a:srgbClr val="7030A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FF0000"/>
              </a:buClr>
            </a:pPr>
            <a:r>
              <a:rPr lang="hu-HU" sz="1400" b="1" dirty="0" smtClean="0">
                <a:solidFill>
                  <a:srgbClr val="FFFFFF"/>
                </a:solidFill>
              </a:rPr>
              <a:t>Fő üzenet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972807" name="Rectangle 7"/>
          <p:cNvSpPr>
            <a:spLocks noChangeArrowheads="1"/>
          </p:cNvSpPr>
          <p:nvPr/>
        </p:nvSpPr>
        <p:spPr bwMode="auto">
          <a:xfrm>
            <a:off x="2812397" y="1917700"/>
            <a:ext cx="8945457" cy="749300"/>
          </a:xfrm>
          <a:prstGeom prst="rect">
            <a:avLst/>
          </a:prstGeom>
          <a:solidFill>
            <a:srgbClr val="712CAA">
              <a:alpha val="74901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6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Köszönjük, hogy Vodafone-os vagy!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08" name="Rectangle 8"/>
          <p:cNvSpPr>
            <a:spLocks noChangeArrowheads="1"/>
          </p:cNvSpPr>
          <p:nvPr/>
        </p:nvSpPr>
        <p:spPr bwMode="auto">
          <a:xfrm>
            <a:off x="2829339" y="2781300"/>
            <a:ext cx="8945457" cy="762000"/>
          </a:xfrm>
          <a:prstGeom prst="rect">
            <a:avLst/>
          </a:prstGeom>
          <a:solidFill>
            <a:srgbClr val="712CAA">
              <a:alpha val="74901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6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Minél régebb óta vagyok a Vodafone-nál és minél többet költök, </a:t>
            </a:r>
          </a:p>
          <a:p>
            <a:pPr algn="ctr" eaLnBrk="0" hangingPunct="0">
              <a:defRPr/>
            </a:pPr>
            <a:r>
              <a:rPr lang="hu-HU" sz="16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annál nagyobb kedvezményt kapok.</a:t>
            </a:r>
            <a:endParaRPr lang="en-US" sz="16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09" name="Rectangle 9"/>
          <p:cNvSpPr>
            <a:spLocks noChangeArrowheads="1"/>
          </p:cNvSpPr>
          <p:nvPr/>
        </p:nvSpPr>
        <p:spPr bwMode="gray">
          <a:xfrm>
            <a:off x="724277" y="2792414"/>
            <a:ext cx="1973761" cy="752475"/>
          </a:xfrm>
          <a:prstGeom prst="rect">
            <a:avLst/>
          </a:prstGeom>
          <a:solidFill>
            <a:srgbClr val="7030A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FF0000"/>
              </a:buClr>
            </a:pPr>
            <a:r>
              <a:rPr lang="hu-HU" sz="1400" b="1" dirty="0" smtClean="0">
                <a:solidFill>
                  <a:srgbClr val="FFFFFF"/>
                </a:solidFill>
              </a:rPr>
              <a:t>Legfőbb előny</a:t>
            </a:r>
            <a:endParaRPr lang="en-US" sz="1400" b="1" dirty="0">
              <a:solidFill>
                <a:srgbClr val="FFFFFF"/>
              </a:solidFill>
            </a:endParaRPr>
          </a:p>
        </p:txBody>
      </p:sp>
      <p:sp>
        <p:nvSpPr>
          <p:cNvPr id="972810" name="Rectangle 10"/>
          <p:cNvSpPr>
            <a:spLocks noChangeArrowheads="1"/>
          </p:cNvSpPr>
          <p:nvPr/>
        </p:nvSpPr>
        <p:spPr bwMode="auto">
          <a:xfrm>
            <a:off x="2844164" y="4284664"/>
            <a:ext cx="2952804" cy="9493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KÉSZÜLÉK FRISSÍTÉS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Minél régebb óta vagyok itt,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annál több a kedvezmény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1" name="Rectangle 11"/>
          <p:cNvSpPr>
            <a:spLocks noChangeArrowheads="1"/>
          </p:cNvSpPr>
          <p:nvPr/>
        </p:nvSpPr>
        <p:spPr bwMode="auto">
          <a:xfrm>
            <a:off x="8949250" y="4292576"/>
            <a:ext cx="2970302" cy="9366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EXKLUZÍV ÉLMÉNYEK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Különleges élmények és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bánásmód csak nekem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  Vodafone-tól</a:t>
            </a:r>
          </a:p>
        </p:txBody>
      </p:sp>
      <p:sp>
        <p:nvSpPr>
          <p:cNvPr id="972812" name="Rectangle 12"/>
          <p:cNvSpPr>
            <a:spLocks noChangeArrowheads="1"/>
          </p:cNvSpPr>
          <p:nvPr/>
        </p:nvSpPr>
        <p:spPr bwMode="auto">
          <a:xfrm>
            <a:off x="2827222" y="5313364"/>
            <a:ext cx="2952804" cy="8858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Akár hamarabb is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lecserélhetem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  régi </a:t>
            </a:r>
            <a:r>
              <a:rPr lang="hu-HU" sz="1300" b="1" dirty="0" err="1" smtClean="0">
                <a:solidFill>
                  <a:schemeClr val="bg1"/>
                </a:solidFill>
                <a:latin typeface="Arial" pitchFamily="34" charset="0"/>
                <a:cs typeface="+mn-cs"/>
              </a:rPr>
              <a:t>mobilomat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3" name="Rectangle 13"/>
          <p:cNvSpPr>
            <a:spLocks noChangeArrowheads="1"/>
          </p:cNvSpPr>
          <p:nvPr/>
        </p:nvSpPr>
        <p:spPr bwMode="auto">
          <a:xfrm>
            <a:off x="5876810" y="5313364"/>
            <a:ext cx="2935307" cy="8858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Kipróbálhatok egy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szolgáltatást ingyen,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mielőtt megvenném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4" name="Rectangle 14"/>
          <p:cNvSpPr>
            <a:spLocks noChangeArrowheads="1"/>
          </p:cNvSpPr>
          <p:nvPr/>
        </p:nvSpPr>
        <p:spPr bwMode="auto">
          <a:xfrm>
            <a:off x="8980996" y="5301209"/>
            <a:ext cx="2970302" cy="873125"/>
          </a:xfrm>
          <a:prstGeom prst="rect">
            <a:avLst/>
          </a:prstGeom>
          <a:solidFill>
            <a:srgbClr val="FF6600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Mivel sokat költök 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gyorsabban szolgálnak ki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az üzletekben , vagy ha a</a:t>
            </a:r>
          </a:p>
          <a:p>
            <a:pPr algn="ctr" eaLnBrk="0" hangingPunct="0">
              <a:defRPr/>
            </a:pPr>
            <a:r>
              <a:rPr lang="hu-HU" sz="1300" b="1" dirty="0" smtClean="0">
                <a:solidFill>
                  <a:schemeClr val="bg1"/>
                </a:solidFill>
                <a:latin typeface="Arial" pitchFamily="34" charset="0"/>
                <a:cs typeface="+mn-cs"/>
              </a:rPr>
              <a:t>1270-et hívom.</a:t>
            </a:r>
            <a:endParaRPr lang="en-US" sz="1300" b="1" dirty="0">
              <a:solidFill>
                <a:schemeClr val="bg1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5" name="AutoShape 15"/>
          <p:cNvSpPr>
            <a:spLocks noChangeArrowheads="1"/>
          </p:cNvSpPr>
          <p:nvPr/>
        </p:nvSpPr>
        <p:spPr bwMode="gray">
          <a:xfrm rot="10800000">
            <a:off x="4438844" y="3681413"/>
            <a:ext cx="5559145" cy="417512"/>
          </a:xfrm>
          <a:prstGeom prst="triangle">
            <a:avLst>
              <a:gd name="adj" fmla="val 50000"/>
            </a:avLst>
          </a:prstGeom>
          <a:solidFill>
            <a:srgbClr val="3399FF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E60000"/>
              </a:buClr>
              <a:defRPr/>
            </a:pPr>
            <a:endParaRPr lang="en-US" sz="1400" b="1" dirty="0">
              <a:solidFill>
                <a:srgbClr val="FFFFFF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6" name="AutoShape 16"/>
          <p:cNvSpPr>
            <a:spLocks noChangeArrowheads="1"/>
          </p:cNvSpPr>
          <p:nvPr/>
        </p:nvSpPr>
        <p:spPr bwMode="auto">
          <a:xfrm>
            <a:off x="711570" y="4292600"/>
            <a:ext cx="1855757" cy="889000"/>
          </a:xfrm>
          <a:prstGeom prst="homePlate">
            <a:avLst>
              <a:gd name="adj" fmla="val 41071"/>
            </a:avLst>
          </a:prstGeom>
          <a:solidFill>
            <a:srgbClr val="FF660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E60000"/>
              </a:buClr>
              <a:defRPr/>
            </a:pPr>
            <a:r>
              <a:rPr lang="hu-HU" sz="1400" b="1" dirty="0" smtClean="0">
                <a:solidFill>
                  <a:srgbClr val="FFFFFF"/>
                </a:solidFill>
                <a:latin typeface="Arial" pitchFamily="34" charset="0"/>
                <a:cs typeface="+mn-cs"/>
              </a:rPr>
              <a:t>Elsődleges</a:t>
            </a:r>
            <a:endParaRPr lang="en-US" sz="1400" b="1" dirty="0">
              <a:solidFill>
                <a:srgbClr val="FFFFFF"/>
              </a:solidFill>
              <a:latin typeface="Arial" pitchFamily="34" charset="0"/>
              <a:cs typeface="+mn-cs"/>
            </a:endParaRPr>
          </a:p>
        </p:txBody>
      </p:sp>
      <p:sp>
        <p:nvSpPr>
          <p:cNvPr id="972817" name="AutoShape 17"/>
          <p:cNvSpPr>
            <a:spLocks noChangeArrowheads="1"/>
          </p:cNvSpPr>
          <p:nvPr/>
        </p:nvSpPr>
        <p:spPr bwMode="auto">
          <a:xfrm>
            <a:off x="711570" y="5295900"/>
            <a:ext cx="1948348" cy="889000"/>
          </a:xfrm>
          <a:prstGeom prst="homePlate">
            <a:avLst>
              <a:gd name="adj" fmla="val 41071"/>
            </a:avLst>
          </a:prstGeom>
          <a:solidFill>
            <a:srgbClr val="FF6600"/>
          </a:solidFill>
          <a:ln w="19050">
            <a:noFill/>
            <a:miter lim="800000"/>
            <a:headEnd/>
            <a:tailEnd/>
          </a:ln>
        </p:spPr>
        <p:txBody>
          <a:bodyPr lIns="90000" tIns="46800" rIns="90000" bIns="46800"/>
          <a:lstStyle/>
          <a:p>
            <a:pPr eaLnBrk="0" hangingPunct="0">
              <a:spcBef>
                <a:spcPct val="60000"/>
              </a:spcBef>
              <a:buClr>
                <a:srgbClr val="E60000"/>
              </a:buClr>
              <a:defRPr/>
            </a:pPr>
            <a:r>
              <a:rPr lang="hu-HU" sz="1400" b="1" dirty="0" smtClean="0">
                <a:solidFill>
                  <a:srgbClr val="FFFFFF"/>
                </a:solidFill>
                <a:latin typeface="Arial" pitchFamily="34" charset="0"/>
                <a:cs typeface="+mn-cs"/>
              </a:rPr>
              <a:t>Másodlagos</a:t>
            </a:r>
            <a:endParaRPr lang="en-US" sz="1400" b="1" dirty="0">
              <a:solidFill>
                <a:srgbClr val="FFFFFF"/>
              </a:solidFill>
              <a:latin typeface="Arial" pitchFamily="34" charset="0"/>
              <a:cs typeface="+mn-cs"/>
            </a:endParaRPr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4294967295"/>
          </p:nvPr>
        </p:nvSpPr>
        <p:spPr>
          <a:xfrm>
            <a:off x="728513" y="6337300"/>
            <a:ext cx="616271" cy="274638"/>
          </a:xfrm>
          <a:prstGeom prst="rect">
            <a:avLst/>
          </a:prstGeom>
        </p:spPr>
        <p:txBody>
          <a:bodyPr/>
          <a:lstStyle/>
          <a:p>
            <a:fld id="{32EC50C7-1A9D-4721-9574-0E2906BBADA1}" type="slidenum">
              <a:rPr lang="en-GB" smtClean="0"/>
              <a:pPr/>
              <a:t>7</a:t>
            </a:fld>
            <a:endParaRPr lang="en-GB"/>
          </a:p>
        </p:txBody>
      </p:sp>
      <p:sp>
        <p:nvSpPr>
          <p:cNvPr id="20" name="AutoShape 15"/>
          <p:cNvSpPr>
            <a:spLocks noChangeArrowheads="1"/>
          </p:cNvSpPr>
          <p:nvPr/>
        </p:nvSpPr>
        <p:spPr bwMode="gray">
          <a:xfrm rot="10800000">
            <a:off x="4421902" y="3656013"/>
            <a:ext cx="5559145" cy="417512"/>
          </a:xfrm>
          <a:prstGeom prst="triangle">
            <a:avLst>
              <a:gd name="adj" fmla="val 50000"/>
            </a:avLst>
          </a:prstGeom>
          <a:solidFill>
            <a:srgbClr val="66CCFF"/>
          </a:solidFill>
          <a:ln w="9525">
            <a:noFill/>
            <a:miter lim="800000"/>
            <a:headEnd/>
            <a:tailEnd/>
          </a:ln>
          <a:effectLst/>
        </p:spPr>
        <p:txBody>
          <a:bodyPr rot="10800000" wrap="none" anchor="ctr"/>
          <a:lstStyle/>
          <a:p>
            <a:pPr algn="ctr"/>
            <a:r>
              <a:rPr lang="hu-HU" sz="1400" b="1" dirty="0" smtClean="0">
                <a:solidFill>
                  <a:schemeClr val="bg1"/>
                </a:solidFill>
              </a:rPr>
              <a:t>Fő elemek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4" name="Picture 8" descr="http://www.southbayschool.org/img/thank%20yo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675239" cy="6858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6675239" y="1"/>
            <a:ext cx="5523111" cy="6924973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A NÉV:</a:t>
            </a:r>
          </a:p>
          <a:p>
            <a:endParaRPr lang="hu-HU" sz="2800" dirty="0" smtClean="0">
              <a:solidFill>
                <a:schemeClr val="bg1"/>
              </a:solidFill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Hosszú &amp; fáradságos kiválasztási folyamat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Végül: Köszönjük!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A frontvonalban dolgozók szavaztak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Az ügyfelek szeretik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Megköszönte Neked már valaha egy szolgáltató, hogy az ügyfele vagy</a:t>
            </a:r>
            <a:r>
              <a:rPr lang="hu-HU" sz="2800" dirty="0" smtClean="0">
                <a:solidFill>
                  <a:schemeClr val="bg1"/>
                </a:solidFill>
              </a:rPr>
              <a:t>?</a:t>
            </a:r>
          </a:p>
          <a:p>
            <a:endParaRPr lang="hu-HU" dirty="0" smtClean="0">
              <a:solidFill>
                <a:schemeClr val="bg1"/>
              </a:solidFill>
            </a:endParaRPr>
          </a:p>
          <a:p>
            <a:endParaRPr lang="hu-HU" dirty="0" smtClean="0">
              <a:solidFill>
                <a:schemeClr val="bg1"/>
              </a:solidFill>
            </a:endParaRPr>
          </a:p>
          <a:p>
            <a:endParaRPr lang="hu-HU" dirty="0" smtClean="0">
              <a:solidFill>
                <a:schemeClr val="bg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38735" y="2348880"/>
            <a:ext cx="2498776" cy="1916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Date Placeholder 4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0306649E-704E-462B-8E81-8CD4CE876954}" type="datetime1">
              <a:rPr lang="hu-HU" smtClean="0"/>
              <a:t>2012.03.13.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58E995-6F9E-441E-9441-24F5451F2CDB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4" name="Picture 6" descr="http://www.inventionmachine.com/Portals/56687/images/blog/communicatio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243191" cy="6858000"/>
          </a:xfrm>
          <a:prstGeom prst="rect">
            <a:avLst/>
          </a:prstGeom>
          <a:noFill/>
        </p:spPr>
      </p:pic>
      <p:sp>
        <p:nvSpPr>
          <p:cNvPr id="22" name="TextBox 21"/>
          <p:cNvSpPr txBox="1"/>
          <p:nvPr/>
        </p:nvSpPr>
        <p:spPr>
          <a:xfrm>
            <a:off x="6243191" y="1"/>
            <a:ext cx="5955159" cy="68853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Hogy kommunikáltuk?</a:t>
            </a:r>
          </a:p>
          <a:p>
            <a:pPr lvl="0" algn="ctr">
              <a:lnSpc>
                <a:spcPct val="85000"/>
              </a:lnSpc>
            </a:pPr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pPr lvl="0" algn="ctr">
              <a:lnSpc>
                <a:spcPct val="85000"/>
              </a:lnSpc>
            </a:pPr>
            <a:r>
              <a:rPr lang="hu-HU" sz="1800" dirty="0" smtClean="0">
                <a:solidFill>
                  <a:srgbClr val="FF0000"/>
                </a:solidFill>
                <a:latin typeface="Arial" charset="0"/>
                <a:ea typeface="+mn-ea"/>
                <a:cs typeface="Arial" charset="0"/>
              </a:rPr>
              <a:t>PRESS, CITYLIGHT</a:t>
            </a:r>
            <a:endParaRPr lang="en-US" sz="1800" dirty="0" smtClean="0">
              <a:solidFill>
                <a:srgbClr val="000000"/>
              </a:solidFill>
              <a:latin typeface="Arial" charset="0"/>
              <a:ea typeface="+mn-ea"/>
              <a:cs typeface="Arial" charset="0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PR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Belső kommunikáció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err="1" smtClean="0">
                <a:solidFill>
                  <a:schemeClr val="bg1"/>
                </a:solidFill>
                <a:latin typeface="+mj-lt"/>
              </a:rPr>
              <a:t>Outdoor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– </a:t>
            </a:r>
            <a:r>
              <a:rPr lang="hu-HU" sz="2800" dirty="0" err="1" smtClean="0">
                <a:solidFill>
                  <a:schemeClr val="bg1"/>
                </a:solidFill>
                <a:latin typeface="+mj-lt"/>
              </a:rPr>
              <a:t>Citylight</a:t>
            </a:r>
            <a:r>
              <a:rPr lang="hu-HU" sz="2800" dirty="0" smtClean="0">
                <a:solidFill>
                  <a:schemeClr val="bg1"/>
                </a:solidFill>
                <a:latin typeface="+mj-lt"/>
              </a:rPr>
              <a:t> kampány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smtClean="0">
                <a:solidFill>
                  <a:schemeClr val="bg1"/>
                </a:solidFill>
                <a:latin typeface="+mj-lt"/>
              </a:rPr>
              <a:t>Online</a:t>
            </a: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sz="2800" dirty="0" err="1" smtClean="0">
                <a:solidFill>
                  <a:schemeClr val="bg1"/>
                </a:solidFill>
                <a:latin typeface="+mj-lt"/>
              </a:rPr>
              <a:t>In-store</a:t>
            </a:r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B5B42F87-FB14-4B5F-B90F-68072E4696D5}" type="datetime1">
              <a:rPr lang="hu-HU" smtClean="0"/>
              <a:t>2012.03.13.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58E995-6F9E-441E-9441-24F5451F2CDB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298975" y="260648"/>
            <a:ext cx="13711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Outdoor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\\VRAM_FILE\Marketing\Marcom\BTL\campaigns\2011\loyalty\Creative\Layouts\Final\BRA_052 Loyalty CL Generic ENG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505" y="764704"/>
            <a:ext cx="1512168" cy="1913352"/>
          </a:xfrm>
          <a:prstGeom prst="rect">
            <a:avLst/>
          </a:prstGeom>
          <a:noFill/>
        </p:spPr>
      </p:pic>
      <p:pic>
        <p:nvPicPr>
          <p:cNvPr id="7" name="Picture 6" descr="\\VRAM_FILE\Marketing\Marcom\BTL\campaigns\2011\loyalty\Creative\Layouts\Final\BRA_052 Loyalty CL Handset ENG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90663" y="764704"/>
            <a:ext cx="1368152" cy="1944216"/>
          </a:xfrm>
          <a:prstGeom prst="rect">
            <a:avLst/>
          </a:prstGeom>
          <a:noFill/>
        </p:spPr>
      </p:pic>
      <p:pic>
        <p:nvPicPr>
          <p:cNvPr id="8" name="Kép 6" descr="03_F1_AF_2_p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8815" y="764704"/>
            <a:ext cx="1368152" cy="1928653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26967" y="764705"/>
            <a:ext cx="1381545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Content Placeholder 8" descr="vf_loyalty_v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55159" y="44624"/>
            <a:ext cx="3612641" cy="3779572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251303" y="3212976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Online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13" name="Picture 2" descr="C:\Users\daniel.nagy\AppData\Local\Microsoft\Windows\Temporary Internet Files\Content.Outlook\H6KFX3Y5\Loyalty_asztali_tarto 0322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39535" y="4077072"/>
            <a:ext cx="1723841" cy="2438400"/>
          </a:xfrm>
          <a:prstGeom prst="rect">
            <a:avLst/>
          </a:prstGeom>
          <a:noFill/>
        </p:spPr>
      </p:pic>
      <p:pic>
        <p:nvPicPr>
          <p:cNvPr id="16" name="Picture 4" descr="C:\Users\daniel.nagy\AppData\Local\Microsoft\Windows\Temporary Internet Files\Content.Outlook\H6KFX3Y5\Loyalty_kituzo 0322 (3).jpg"/>
          <p:cNvPicPr>
            <a:picLocks noChangeAspect="1" noChangeArrowheads="1"/>
          </p:cNvPicPr>
          <p:nvPr/>
        </p:nvPicPr>
        <p:blipFill>
          <a:blip r:embed="rId8" cstate="print"/>
          <a:srcRect l="609" t="9069"/>
          <a:stretch>
            <a:fillRect/>
          </a:stretch>
        </p:blipFill>
        <p:spPr bwMode="auto">
          <a:xfrm>
            <a:off x="3218855" y="5733256"/>
            <a:ext cx="2614400" cy="771504"/>
          </a:xfrm>
          <a:prstGeom prst="rect">
            <a:avLst/>
          </a:prstGeom>
          <a:noFill/>
        </p:spPr>
      </p:pic>
      <p:pic>
        <p:nvPicPr>
          <p:cNvPr id="18" name="Picture 5" descr="C:\Users\daniel.nagy\AppData\Local\Microsoft\Windows\Temporary Internet Files\Content.Outlook\H6KFX3Y5\Loyalty_papirzacsi fehér (2)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603231" y="4005064"/>
            <a:ext cx="2362200" cy="2232248"/>
          </a:xfrm>
          <a:prstGeom prst="rect">
            <a:avLst/>
          </a:prstGeom>
          <a:noFill/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" y="4290280"/>
            <a:ext cx="2415822" cy="1983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498775" y="3573016"/>
            <a:ext cx="3801616" cy="19008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5" name="TextBox 24"/>
          <p:cNvSpPr txBox="1"/>
          <p:nvPr/>
        </p:nvSpPr>
        <p:spPr>
          <a:xfrm>
            <a:off x="8979495" y="6485274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Füzettartó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675239" y="634125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store-Papírtáska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34879" y="638132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store-Kitűzők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46847" y="306896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store-Bolti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fal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2511" y="382097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store-Matrica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9529998" y="548680"/>
            <a:ext cx="2668352" cy="1709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9606062" y="2420888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In</a:t>
            </a:r>
            <a:r>
              <a:rPr lang="hu-HU" sz="2000" b="1" dirty="0" smtClean="0">
                <a:solidFill>
                  <a:srgbClr val="FF0000"/>
                </a:solidFill>
                <a:latin typeface="+mj-lt"/>
              </a:rPr>
              <a:t> </a:t>
            </a:r>
            <a:r>
              <a:rPr lang="hu-HU" sz="2000" b="1" dirty="0" err="1" smtClean="0">
                <a:solidFill>
                  <a:srgbClr val="FF0000"/>
                </a:solidFill>
                <a:latin typeface="+mj-lt"/>
              </a:rPr>
              <a:t>store-Póló</a:t>
            </a:r>
            <a:endParaRPr lang="hu-HU" sz="2000" b="1" dirty="0">
              <a:solidFill>
                <a:srgbClr val="FF0000"/>
              </a:solidFill>
              <a:latin typeface="+mj-lt"/>
            </a:endParaRPr>
          </a:p>
        </p:txBody>
      </p:sp>
      <p:sp>
        <p:nvSpPr>
          <p:cNvPr id="22" name="Date Placeholder 21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807055EA-9819-479A-A0E0-C0E2BE90C895}" type="datetime1">
              <a:rPr lang="hu-HU" smtClean="0"/>
              <a:t>2012.03.13.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58E995-6F9E-441E-9441-24F5451F2CDB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66403" y="2375338"/>
            <a:ext cx="3147153" cy="4616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hu-HU" dirty="0" err="1" smtClean="0">
                <a:solidFill>
                  <a:schemeClr val="bg1"/>
                </a:solidFill>
              </a:rPr>
              <a:t>Waterpolo</a:t>
            </a:r>
            <a:r>
              <a:rPr lang="hu-HU" dirty="0" smtClean="0">
                <a:solidFill>
                  <a:schemeClr val="bg1"/>
                </a:solidFill>
              </a:rPr>
              <a:t> team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5602" name="Picture 2" descr="http://www.vodafone.hu/image/image_gallery?uuid=8f11e2ef-4ad6-44c1-8cbb-184b53753a37&amp;groupId=10192&amp;t=1315223723082"/>
          <p:cNvPicPr>
            <a:picLocks noChangeAspect="1" noChangeArrowheads="1"/>
          </p:cNvPicPr>
          <p:nvPr/>
        </p:nvPicPr>
        <p:blipFill>
          <a:blip r:embed="rId2"/>
          <a:srcRect l="15203" t="2806" r="13567"/>
          <a:stretch>
            <a:fillRect/>
          </a:stretch>
        </p:blipFill>
        <p:spPr bwMode="auto">
          <a:xfrm>
            <a:off x="2210743" y="2996952"/>
            <a:ext cx="3071834" cy="2533153"/>
          </a:xfrm>
          <a:prstGeom prst="rect">
            <a:avLst/>
          </a:prstGeom>
          <a:noFill/>
        </p:spPr>
      </p:pic>
      <p:pic>
        <p:nvPicPr>
          <p:cNvPr id="25603" name="Picture 3" descr="Y:\Base Management\CVM_Strategy_and_planning\Loyalty\exkluzív élmények\Button jön!\Button képek _fotóstól\JB_3\medium_1280px@72dpi\Vodafone kicsi-83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6315199" cy="3572935"/>
          </a:xfrm>
          <a:prstGeom prst="rect">
            <a:avLst/>
          </a:prstGeom>
          <a:noFill/>
        </p:spPr>
      </p:pic>
      <p:pic>
        <p:nvPicPr>
          <p:cNvPr id="24" name="Picture 2" descr="Y:\Base Management\CVM_Strategy_and_planning\Loyalty\exkluzív élmények\faültetés képek\_MG_09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15199" y="66377"/>
            <a:ext cx="5883151" cy="3505981"/>
          </a:xfrm>
          <a:prstGeom prst="rect">
            <a:avLst/>
          </a:prstGeom>
          <a:noFill/>
        </p:spPr>
      </p:pic>
      <p:pic>
        <p:nvPicPr>
          <p:cNvPr id="25606" name="Picture 6" descr="Y:\Base Management\CVM_Strategy_and_planning\Loyalty\exkluzív élmények\tankcsapda\voda_tankcsapda_6518_M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3573016"/>
            <a:ext cx="5359716" cy="3284985"/>
          </a:xfrm>
          <a:prstGeom prst="rect">
            <a:avLst/>
          </a:prstGeom>
          <a:noFill/>
        </p:spPr>
      </p:pic>
      <p:pic>
        <p:nvPicPr>
          <p:cNvPr id="25607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2208" y="3571852"/>
            <a:ext cx="684614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5379095" y="2420888"/>
            <a:ext cx="6819255" cy="12618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1900" dirty="0" smtClean="0">
                <a:solidFill>
                  <a:schemeClr val="bg1"/>
                </a:solidFill>
              </a:rPr>
              <a:t>Exkluzív élmények:</a:t>
            </a:r>
          </a:p>
          <a:p>
            <a:r>
              <a:rPr lang="hu-HU" sz="1900" dirty="0" smtClean="0">
                <a:solidFill>
                  <a:schemeClr val="bg1"/>
                </a:solidFill>
              </a:rPr>
              <a:t>Pénzen nem megvásárolható lehetőségek</a:t>
            </a:r>
          </a:p>
          <a:p>
            <a:r>
              <a:rPr lang="hu-HU" sz="1900" dirty="0" smtClean="0">
                <a:solidFill>
                  <a:schemeClr val="bg1"/>
                </a:solidFill>
              </a:rPr>
              <a:t>Találkozz sztárokkal, sportolókkal, vegyél részt sporteseményeken, fesztiválokon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pPr>
              <a:defRPr/>
            </a:pPr>
            <a:fld id="{07CD97F5-763D-451B-B501-72590915180B}" type="datetime1">
              <a:rPr lang="hu-HU" smtClean="0"/>
              <a:t>2012.03.13.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458E995-6F9E-441E-9441-24F5451F2CDB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www.mobilephonereviews.org/wp-content/uploads/2010/04/talking-over-mobile-phon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779" y="1"/>
            <a:ext cx="8375202" cy="68580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8187408" y="-27383"/>
            <a:ext cx="4010942" cy="686341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+mj-lt"/>
              </a:rPr>
              <a:t>Ügyfélvélemények:</a:t>
            </a: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+mj-lt"/>
              </a:rPr>
              <a:t>Régóta várok erre, KÖSZÖNÖM!</a:t>
            </a: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+mj-lt"/>
              </a:rPr>
              <a:t>A program átlátható és könnyen érthető.</a:t>
            </a: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+mj-lt"/>
              </a:rPr>
              <a:t>Nagyon örülök, hogy nem kell még egy kártyát tennem a pénztárcámba, vagy matricákat gyűjteni!</a:t>
            </a: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r>
              <a:rPr lang="hu-HU" dirty="0" smtClean="0">
                <a:solidFill>
                  <a:schemeClr val="bg1"/>
                </a:solidFill>
                <a:latin typeface="+mj-lt"/>
              </a:rPr>
              <a:t>Remélem, egy nap találkozhatok Hamiltonnal</a:t>
            </a:r>
          </a:p>
          <a:p>
            <a:endParaRPr lang="hu-HU" dirty="0" smtClean="0">
              <a:solidFill>
                <a:schemeClr val="bg1"/>
              </a:solidFill>
              <a:latin typeface="+mj-lt"/>
            </a:endParaRPr>
          </a:p>
          <a:p>
            <a:endParaRPr lang="hu-HU" sz="2800" dirty="0" smtClean="0">
              <a:solidFill>
                <a:schemeClr val="bg1"/>
              </a:solidFill>
              <a:latin typeface="+mj-lt"/>
            </a:endParaRPr>
          </a:p>
          <a:p>
            <a:endParaRPr lang="hu-HU" sz="1600" dirty="0" smtClean="0">
              <a:solidFill>
                <a:schemeClr val="bg1"/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autoevolution.com/images/news/mclaren-supports-kers-return-in-2011-20155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2198349" cy="6858001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451103" y="404664"/>
            <a:ext cx="6747247" cy="4154984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hu-HU" b="1" u="sng" dirty="0" smtClean="0">
                <a:solidFill>
                  <a:schemeClr val="bg1"/>
                </a:solidFill>
              </a:rPr>
              <a:t>Eredmények: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2X több regisztráció mint amit vártunk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Az összes készülékfrissítés a programon belül zajlik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2000+ ügyfél kapott meghívást exkluzív élményekre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Vodafone Kedd – majdnem 100K ügyfél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NPS a tagok között kétszer jobb, mint a nem regisztráltak </a:t>
            </a:r>
            <a:r>
              <a:rPr lang="hu-HU" dirty="0" smtClean="0">
                <a:solidFill>
                  <a:schemeClr val="bg1"/>
                </a:solidFill>
              </a:rPr>
              <a:t>között</a:t>
            </a:r>
          </a:p>
          <a:p>
            <a:pPr>
              <a:buFont typeface="Arial" pitchFamily="34" charset="0"/>
              <a:buChar char="•"/>
            </a:pPr>
            <a:r>
              <a:rPr lang="hu-HU" dirty="0" smtClean="0">
                <a:solidFill>
                  <a:schemeClr val="bg1"/>
                </a:solidFill>
              </a:rPr>
              <a:t> </a:t>
            </a:r>
            <a:r>
              <a:rPr lang="hu-HU" dirty="0" smtClean="0">
                <a:solidFill>
                  <a:schemeClr val="bg1"/>
                </a:solidFill>
              </a:rPr>
              <a:t>Lemorzsolódás </a:t>
            </a:r>
            <a:r>
              <a:rPr lang="hu-HU" dirty="0" err="1" smtClean="0">
                <a:solidFill>
                  <a:schemeClr val="bg1"/>
                </a:solidFill>
              </a:rPr>
              <a:t>sziginfikánsan</a:t>
            </a:r>
            <a:r>
              <a:rPr lang="hu-HU" dirty="0" smtClean="0">
                <a:solidFill>
                  <a:schemeClr val="bg1"/>
                </a:solidFill>
              </a:rPr>
              <a:t> alacsonyabb a programba belépett ügyfelek között</a:t>
            </a:r>
            <a:endParaRPr lang="hu-HU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auto">
          <a:xfrm>
            <a:off x="8331423" y="0"/>
            <a:ext cx="3866927" cy="6858000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accent2">
                <a:lumMod val="9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-108" charset="-52"/>
              <a:ea typeface="ＭＳ Ｐゴシック" pitchFamily="-108" charset="-128"/>
              <a:cs typeface="ＭＳ Ｐゴシック" pitchFamily="-108" charset="-128"/>
            </a:endParaRPr>
          </a:p>
        </p:txBody>
      </p:sp>
      <p:pic>
        <p:nvPicPr>
          <p:cNvPr id="2109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086" y="-19429"/>
            <a:ext cx="8358510" cy="6877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Rectangle 3"/>
          <p:cNvSpPr/>
          <p:nvPr/>
        </p:nvSpPr>
        <p:spPr bwMode="auto">
          <a:xfrm>
            <a:off x="9195519" y="1844824"/>
            <a:ext cx="2426767" cy="2664296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2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endParaRPr lang="hu-HU" dirty="0" smtClean="0">
              <a:solidFill>
                <a:schemeClr val="bg1"/>
              </a:solidFill>
            </a:endParaRPr>
          </a:p>
          <a:p>
            <a:endParaRPr lang="hu-HU" dirty="0" smtClean="0">
              <a:solidFill>
                <a:schemeClr val="bg1"/>
              </a:solidFill>
            </a:endParaRPr>
          </a:p>
          <a:p>
            <a:pPr algn="ctr"/>
            <a:r>
              <a:rPr lang="hu-HU" sz="3000" dirty="0" smtClean="0">
                <a:solidFill>
                  <a:schemeClr val="bg1"/>
                </a:solidFill>
                <a:latin typeface="+mj-lt"/>
              </a:rPr>
              <a:t>Köszönöm a figyelmet!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rge text master">
  <a:themeElements>
    <a:clrScheme name="Benutzerdefiniert 1">
      <a:dk1>
        <a:srgbClr val="82786F"/>
      </a:dk1>
      <a:lt1>
        <a:srgbClr val="FFFFFF"/>
      </a:lt1>
      <a:dk2>
        <a:srgbClr val="E60000"/>
      </a:dk2>
      <a:lt2>
        <a:srgbClr val="82786F"/>
      </a:lt2>
      <a:accent1>
        <a:srgbClr val="6E2C6B"/>
      </a:accent1>
      <a:accent2>
        <a:srgbClr val="E7C1E3"/>
      </a:accent2>
      <a:accent3>
        <a:srgbClr val="FFFFFF"/>
      </a:accent3>
      <a:accent4>
        <a:srgbClr val="6E655E"/>
      </a:accent4>
      <a:accent5>
        <a:srgbClr val="BAACBA"/>
      </a:accent5>
      <a:accent6>
        <a:srgbClr val="D1AFCE"/>
      </a:accent6>
      <a:hlink>
        <a:srgbClr val="F9FFFF"/>
      </a:hlink>
      <a:folHlink>
        <a:srgbClr val="FFF2F6"/>
      </a:folHlink>
    </a:clrScheme>
    <a:fontScheme name="Large text master">
      <a:majorFont>
        <a:latin typeface="Vodafone Rg"/>
        <a:ea typeface="ＭＳ Ｐゴシック"/>
        <a:cs typeface="ＭＳ Ｐゴシック"/>
      </a:majorFont>
      <a:minorFont>
        <a:latin typeface="Vodafone Lt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-52"/>
            <a:ea typeface="ＭＳ Ｐゴシック" pitchFamily="-108" charset="-128"/>
            <a:cs typeface="ＭＳ Ｐゴシック" pitchFamily="-10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8" charset="-52"/>
            <a:ea typeface="ＭＳ Ｐゴシック" pitchFamily="-108" charset="-128"/>
            <a:cs typeface="ＭＳ Ｐゴシック" pitchFamily="-108" charset="-128"/>
          </a:defRPr>
        </a:defPPr>
      </a:lstStyle>
    </a:lnDef>
  </a:objectDefaults>
  <a:extraClrSchemeLst>
    <a:extraClrScheme>
      <a:clrScheme name="Large text master 1">
        <a:dk1>
          <a:srgbClr val="82786F"/>
        </a:dk1>
        <a:lt1>
          <a:srgbClr val="FFFFFF"/>
        </a:lt1>
        <a:dk2>
          <a:srgbClr val="E60000"/>
        </a:dk2>
        <a:lt2>
          <a:srgbClr val="82786F"/>
        </a:lt2>
        <a:accent1>
          <a:srgbClr val="6E2C6B"/>
        </a:accent1>
        <a:accent2>
          <a:srgbClr val="E7C1E3"/>
        </a:accent2>
        <a:accent3>
          <a:srgbClr val="FFFFFF"/>
        </a:accent3>
        <a:accent4>
          <a:srgbClr val="6E655E"/>
        </a:accent4>
        <a:accent5>
          <a:srgbClr val="BAACBA"/>
        </a:accent5>
        <a:accent6>
          <a:srgbClr val="D1AFCE"/>
        </a:accent6>
        <a:hlink>
          <a:srgbClr val="0094B3"/>
        </a:hlink>
        <a:folHlink>
          <a:srgbClr val="00677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rge text master 2">
        <a:dk1>
          <a:srgbClr val="82786F"/>
        </a:dk1>
        <a:lt1>
          <a:srgbClr val="FFFFFF"/>
        </a:lt1>
        <a:dk2>
          <a:srgbClr val="E60000"/>
        </a:dk2>
        <a:lt2>
          <a:srgbClr val="82786F"/>
        </a:lt2>
        <a:accent1>
          <a:srgbClr val="FF6600"/>
        </a:accent1>
        <a:accent2>
          <a:srgbClr val="E10174"/>
        </a:accent2>
        <a:accent3>
          <a:srgbClr val="FFFFFF"/>
        </a:accent3>
        <a:accent4>
          <a:srgbClr val="6E655E"/>
        </a:accent4>
        <a:accent5>
          <a:srgbClr val="FFB8AA"/>
        </a:accent5>
        <a:accent6>
          <a:srgbClr val="CC0168"/>
        </a:accent6>
        <a:hlink>
          <a:srgbClr val="2EB8EE"/>
        </a:hlink>
        <a:folHlink>
          <a:srgbClr val="00569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5719</TotalTime>
  <Words>466</Words>
  <Application>Microsoft Office PowerPoint</Application>
  <PresentationFormat>Custom</PresentationFormat>
  <Paragraphs>147</Paragraphs>
  <Slides>14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Large text master</vt:lpstr>
      <vt:lpstr>Slide 1</vt:lpstr>
      <vt:lpstr>Slide 2</vt:lpstr>
      <vt:lpstr>Slide 3</vt:lpstr>
      <vt:lpstr>Slide 4</vt:lpstr>
      <vt:lpstr>Slide 5</vt:lpstr>
      <vt:lpstr>Slide 6</vt:lpstr>
      <vt:lpstr>Felhasználtuk a meglévő eszközeinket, tettünk mellé releváns új kedvezményeket és egy integrált program ernyője alatt egy új névvel vittük piacra  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Tordai, Levente, VF-HU</dc:creator>
  <cp:lastModifiedBy>balazs.uzoni</cp:lastModifiedBy>
  <cp:revision>358</cp:revision>
  <dcterms:modified xsi:type="dcterms:W3CDTF">2012-03-13T10:51:35Z</dcterms:modified>
</cp:coreProperties>
</file>