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60" r:id="rId2"/>
    <p:sldId id="315" r:id="rId3"/>
    <p:sldId id="291" r:id="rId4"/>
    <p:sldId id="326" r:id="rId5"/>
    <p:sldId id="299" r:id="rId6"/>
    <p:sldId id="276" r:id="rId7"/>
    <p:sldId id="273" r:id="rId8"/>
    <p:sldId id="275" r:id="rId9"/>
    <p:sldId id="339" r:id="rId10"/>
    <p:sldId id="270" r:id="rId11"/>
    <p:sldId id="327" r:id="rId12"/>
    <p:sldId id="262" r:id="rId13"/>
    <p:sldId id="345" r:id="rId14"/>
    <p:sldId id="257" r:id="rId15"/>
    <p:sldId id="264" r:id="rId16"/>
    <p:sldId id="340" r:id="rId17"/>
    <p:sldId id="333" r:id="rId18"/>
    <p:sldId id="297" r:id="rId19"/>
    <p:sldId id="334" r:id="rId20"/>
    <p:sldId id="341" r:id="rId21"/>
    <p:sldId id="295" r:id="rId22"/>
    <p:sldId id="282" r:id="rId23"/>
    <p:sldId id="309" r:id="rId24"/>
    <p:sldId id="335" r:id="rId25"/>
    <p:sldId id="310" r:id="rId26"/>
    <p:sldId id="336" r:id="rId27"/>
    <p:sldId id="331" r:id="rId28"/>
    <p:sldId id="306" r:id="rId29"/>
    <p:sldId id="308" r:id="rId30"/>
    <p:sldId id="302" r:id="rId31"/>
    <p:sldId id="325" r:id="rId32"/>
    <p:sldId id="329" r:id="rId33"/>
    <p:sldId id="342" r:id="rId34"/>
    <p:sldId id="344" r:id="rId35"/>
    <p:sldId id="337" r:id="rId36"/>
    <p:sldId id="332" r:id="rId37"/>
    <p:sldId id="343" r:id="rId38"/>
    <p:sldId id="313" r:id="rId39"/>
    <p:sldId id="316" r:id="rId40"/>
    <p:sldId id="317" r:id="rId41"/>
    <p:sldId id="318" r:id="rId42"/>
    <p:sldId id="319" r:id="rId43"/>
    <p:sldId id="320" r:id="rId44"/>
    <p:sldId id="321" r:id="rId45"/>
    <p:sldId id="322" r:id="rId46"/>
    <p:sldId id="323" r:id="rId47"/>
    <p:sldId id="324" r:id="rId48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Közepesen sötét stílus 4 – 5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555" autoAdjust="0"/>
  </p:normalViewPr>
  <p:slideViewPr>
    <p:cSldViewPr>
      <p:cViewPr varScale="1">
        <p:scale>
          <a:sx n="90" d="100"/>
          <a:sy n="90" d="100"/>
        </p:scale>
        <p:origin x="-59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1247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797E567-5C5C-42F2-9D4C-8A6E9A8F7EEF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hu-HU" noProof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A3A8DBE-72F0-4141-931D-A7DCB604187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7990742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003166C-BB75-4E18-88F5-C9313E1D034F}" type="slidenum">
              <a:rPr lang="hu-HU"/>
              <a:pPr>
                <a:defRPr/>
              </a:pPr>
              <a:t>2</a:t>
            </a:fld>
            <a:endParaRPr lang="hu-HU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lIns="88181" tIns="44091" rIns="88181" bIns="44091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u-HU" smtClean="0"/>
              <a:t>Alapötlet – Sanoma + spiegel</a:t>
            </a:r>
          </a:p>
          <a:p>
            <a:pPr eaLnBrk="1" hangingPunct="1"/>
            <a:r>
              <a:rPr lang="hu-HU" smtClean="0"/>
              <a:t>Miért a </a:t>
            </a:r>
            <a:r>
              <a:rPr lang="hu-HU" b="1" smtClean="0"/>
              <a:t>TNS</a:t>
            </a:r>
            <a:r>
              <a:rPr lang="hu-HU" smtClean="0"/>
              <a:t>?</a:t>
            </a:r>
          </a:p>
          <a:p>
            <a:pPr eaLnBrk="1" hangingPunct="1"/>
            <a:r>
              <a:rPr lang="hu-HU" smtClean="0"/>
              <a:t>A kutatás legfontosabb jellemzői, érdekességei  - illetve itt volt-e változás?</a:t>
            </a:r>
          </a:p>
          <a:p>
            <a:pPr eaLnBrk="1" hangingPunct="1"/>
            <a:r>
              <a:rPr lang="hu-HU" smtClean="0"/>
              <a:t>Mire vagy hogyan használja az eredményeket a piacelemzés vagy a lapmarketing?</a:t>
            </a:r>
          </a:p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u-HU" smtClean="0"/>
              <a:t>Kisfüzet: 2010 őszén, </a:t>
            </a:r>
          </a:p>
          <a:p>
            <a:pPr eaLnBrk="1" hangingPunct="1"/>
            <a:r>
              <a:rPr lang="hu-HU" smtClean="0"/>
              <a:t>Címe: 86 tipp az egészségért</a:t>
            </a:r>
          </a:p>
          <a:p>
            <a:pPr eaLnBrk="1" hangingPunct="1"/>
            <a:r>
              <a:rPr lang="hu-HU" smtClean="0"/>
              <a:t>egészség tematikájú kiadványt jelentet meg, melyet a portfolióvezetőnői magazinjain keresztül terjeszt, közel 400 000 példányban</a:t>
            </a:r>
          </a:p>
          <a:p>
            <a:pPr eaLnBrk="1" hangingPunct="1"/>
            <a:r>
              <a:rPr lang="hu-HU" smtClean="0"/>
              <a:t>Magazinok: Nők Lapja, Meglepetés, Nők Lapja Egészség, Kismama, Wellness, Nők Lapja Psziché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F5D8F4-0159-4FC5-B6BC-49020FECDB5C}" type="slidenum">
              <a:rPr lang="hu-HU" smtClean="0"/>
              <a:pPr>
                <a:defRPr/>
              </a:pPr>
              <a:t>5</a:t>
            </a:fld>
            <a:endParaRPr lang="hu-H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hu-HU" smtClean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7AC671C-8F53-409B-9D65-2192A806AA09}" type="slidenum">
              <a:rPr lang="hu-HU" smtClean="0"/>
              <a:pPr>
                <a:defRPr/>
              </a:pPr>
              <a:t>7</a:t>
            </a:fld>
            <a:endParaRPr lang="hu-H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Teljes adatbázis átlag</a:t>
            </a:r>
            <a:r>
              <a:rPr lang="hu-HU" baseline="0" dirty="0" smtClean="0"/>
              <a:t> (azokon a méreteken, ahol létezett tematikus elhelyezés is): 1/</a:t>
            </a:r>
            <a:r>
              <a:rPr lang="hu-HU" baseline="0" dirty="0" err="1" smtClean="0"/>
              <a:t>1</a:t>
            </a:r>
            <a:r>
              <a:rPr lang="hu-HU" baseline="0" dirty="0" smtClean="0"/>
              <a:t>, </a:t>
            </a:r>
            <a:r>
              <a:rPr lang="hu-HU" baseline="0" dirty="0" err="1" smtClean="0"/>
              <a:t>1</a:t>
            </a:r>
            <a:r>
              <a:rPr lang="hu-HU" baseline="0" dirty="0" smtClean="0"/>
              <a:t>/</a:t>
            </a:r>
            <a:r>
              <a:rPr lang="hu-HU" baseline="0" dirty="0" err="1" smtClean="0"/>
              <a:t>1</a:t>
            </a:r>
            <a:r>
              <a:rPr lang="hu-HU" baseline="0" dirty="0" smtClean="0"/>
              <a:t> + beragasztás, 1/2, 1/3, ¼,1/8, 2/3, kisebb, mint 1/8, kisfüzet (1/</a:t>
            </a:r>
            <a:r>
              <a:rPr lang="hu-HU" baseline="0" dirty="0" err="1" smtClean="0"/>
              <a:t>1</a:t>
            </a:r>
            <a:r>
              <a:rPr lang="hu-HU" baseline="0" dirty="0" smtClean="0"/>
              <a:t>, </a:t>
            </a:r>
            <a:r>
              <a:rPr lang="hu-HU" baseline="0" dirty="0" err="1" smtClean="0"/>
              <a:t>1</a:t>
            </a:r>
            <a:r>
              <a:rPr lang="hu-HU" baseline="0" dirty="0" smtClean="0"/>
              <a:t>/2, 1/3))</a:t>
            </a:r>
          </a:p>
          <a:p>
            <a:r>
              <a:rPr lang="hu-HU" dirty="0" smtClean="0"/>
              <a:t>Van tematikus kapcsolat: 37,1</a:t>
            </a:r>
          </a:p>
          <a:p>
            <a:r>
              <a:rPr lang="hu-HU" dirty="0" smtClean="0"/>
              <a:t>Nincs tematikus</a:t>
            </a:r>
            <a:r>
              <a:rPr lang="hu-HU" baseline="0" dirty="0" smtClean="0"/>
              <a:t> kapcsolat: 36,2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3A8DBE-72F0-4141-931D-A7DCB6041878}" type="slidenum">
              <a:rPr lang="hu-HU" smtClean="0"/>
              <a:pPr>
                <a:defRPr/>
              </a:pPr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467692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3A8DBE-72F0-4141-931D-A7DCB6041878}" type="slidenum">
              <a:rPr lang="hu-HU" smtClean="0"/>
              <a:pPr>
                <a:defRPr/>
              </a:pPr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984364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u-HU" smtClean="0"/>
              <a:t>Ezek abból a worshopos anyagból való gondolatok, akinek az előadója a konferencia első előadását fogja tartani</a:t>
            </a:r>
            <a:endParaRPr lang="en-US" smtClean="0"/>
          </a:p>
          <a:p>
            <a:pPr eaLnBrk="1" hangingPunct="1"/>
            <a:endParaRPr lang="hu-HU" smtClean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D83CF4E-FA15-421D-859C-51AEE579C6BE}" type="slidenum">
              <a:rPr lang="hu-HU" smtClean="0"/>
              <a:pPr>
                <a:defRPr/>
              </a:pPr>
              <a:t>14</a:t>
            </a:fld>
            <a:endParaRPr lang="hu-H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hu-HU" smtClean="0"/>
              <a:t>Felismerési értékek:</a:t>
            </a:r>
          </a:p>
          <a:p>
            <a:r>
              <a:rPr lang="hu-HU" smtClean="0"/>
              <a:t>Normál 29,7%</a:t>
            </a:r>
          </a:p>
          <a:p>
            <a:r>
              <a:rPr lang="hu-HU" smtClean="0"/>
              <a:t>SAS + hirdetés 34,4%</a:t>
            </a:r>
          </a:p>
          <a:p>
            <a:r>
              <a:rPr lang="hu-HU" smtClean="0"/>
              <a:t>SAS  34,5%</a:t>
            </a:r>
          </a:p>
          <a:p>
            <a:r>
              <a:rPr lang="hu-HU" smtClean="0"/>
              <a:t>PR cikk 41,1%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1CF4F10-5CF6-4729-ADE1-656A00B1D791}" type="slidenum">
              <a:rPr lang="hu-HU" smtClean="0"/>
              <a:pPr>
                <a:defRPr/>
              </a:pPr>
              <a:t>15</a:t>
            </a:fld>
            <a:endParaRPr lang="hu-H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Informatív:</a:t>
            </a:r>
            <a:r>
              <a:rPr lang="hu-HU" baseline="0" dirty="0" smtClean="0"/>
              <a:t> </a:t>
            </a:r>
          </a:p>
          <a:p>
            <a:r>
              <a:rPr lang="hu-HU" baseline="0" dirty="0" smtClean="0"/>
              <a:t>Szektorátlag 66,6%</a:t>
            </a:r>
          </a:p>
          <a:p>
            <a:r>
              <a:rPr lang="hu-HU" baseline="0" dirty="0" smtClean="0"/>
              <a:t>Szektor méretátlag: 68,3%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3A8DBE-72F0-4141-931D-A7DCB6041878}" type="slidenum">
              <a:rPr lang="hu-HU" smtClean="0"/>
              <a:pPr>
                <a:defRPr/>
              </a:pPr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505816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Vásárlásra ösztönöz:</a:t>
            </a:r>
          </a:p>
          <a:p>
            <a:r>
              <a:rPr lang="hu-HU" dirty="0" smtClean="0"/>
              <a:t>Szektorátlag: 53%</a:t>
            </a:r>
          </a:p>
          <a:p>
            <a:r>
              <a:rPr lang="hu-HU" dirty="0" smtClean="0"/>
              <a:t>Szektor méretátlag: 55%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3A8DBE-72F0-4141-931D-A7DCB6041878}" type="slidenum">
              <a:rPr lang="hu-HU" smtClean="0"/>
              <a:pPr>
                <a:defRPr/>
              </a:pPr>
              <a:t>20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5763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Vásárlásra ösztönöz:</a:t>
            </a:r>
          </a:p>
          <a:p>
            <a:r>
              <a:rPr lang="hu-HU" dirty="0" smtClean="0"/>
              <a:t>Szektorátlag: 53%</a:t>
            </a:r>
          </a:p>
          <a:p>
            <a:r>
              <a:rPr lang="hu-HU" dirty="0" smtClean="0"/>
              <a:t>Szektor méretátlag: 53%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3A8DBE-72F0-4141-931D-A7DCB6041878}" type="slidenum">
              <a:rPr lang="hu-HU" smtClean="0"/>
              <a:pPr>
                <a:defRPr/>
              </a:pPr>
              <a:t>21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5334760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u-HU" smtClean="0"/>
              <a:t>Sabal Foot Spa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1CE3FB8-75DE-4F1A-A372-6A56AA29C471}" type="slidenum">
              <a:rPr lang="hu-HU" smtClean="0"/>
              <a:pPr>
                <a:defRPr/>
              </a:pPr>
              <a:t>29</a:t>
            </a:fld>
            <a:endParaRPr lang="hu-H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CD0ABF3-91F2-49FD-89E5-2FEBDB93B561}" type="slidenum">
              <a:rPr lang="hu-HU"/>
              <a:pPr>
                <a:defRPr/>
              </a:pPr>
              <a:t>39</a:t>
            </a:fld>
            <a:endParaRPr lang="hu-HU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lIns="88181" tIns="44091" rIns="88181" bIns="44091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u-HU" smtClean="0"/>
              <a:t>Alapötlet – Sanoma + spiegel</a:t>
            </a:r>
          </a:p>
          <a:p>
            <a:pPr eaLnBrk="1" hangingPunct="1"/>
            <a:r>
              <a:rPr lang="hu-HU" smtClean="0"/>
              <a:t>Miért a </a:t>
            </a:r>
            <a:r>
              <a:rPr lang="hu-HU" b="1" smtClean="0"/>
              <a:t>TNS</a:t>
            </a:r>
            <a:r>
              <a:rPr lang="hu-HU" smtClean="0"/>
              <a:t>?</a:t>
            </a:r>
          </a:p>
          <a:p>
            <a:pPr eaLnBrk="1" hangingPunct="1"/>
            <a:r>
              <a:rPr lang="hu-HU" smtClean="0"/>
              <a:t>A kutatás legfontosabb jellemzői, érdekességei  - illetve itt volt-e változás?</a:t>
            </a:r>
          </a:p>
          <a:p>
            <a:pPr eaLnBrk="1" hangingPunct="1"/>
            <a:r>
              <a:rPr lang="hu-HU" smtClean="0"/>
              <a:t>Mire vagy hogyan használja az eredményeket a piacelemzés vagy a lapmarketing?</a:t>
            </a:r>
          </a:p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53232-7D37-44DA-9B8E-3445C03B88A5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002AB-5A95-43C8-8D41-F7E2CE394C2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8AB23-42EF-431A-B1E8-11CA1EFD036C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50C41-ACDB-4F6F-9924-094769E4AD4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D8CC2-6613-413F-9AD6-707C068C7D3C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B8ECB-FFC3-43DE-95F2-E6BEFD683B3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56AEE-38BF-4796-8047-7EE86E1FBEC6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AC06E-26F8-4293-9004-DF562CB91E1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AD5DA-1ADC-4101-BBFD-97B6D9D68CED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4133C-0AFB-4840-BED6-98FF2834B64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4F91A-C2B9-4364-9D40-29528D086712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6D6BF-B564-40CD-87EF-4CC9ADAC4A7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9668B-B20B-4607-B676-94A1DE9466B5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F20CD-8FB7-4C1E-B7DD-4C41EA7ECE5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59D75-DC77-4B0D-96A0-1524E815B062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366E8-D6DC-40AA-B395-F2F3F8811AE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F53B7-AE8A-430A-A9EE-153BD4BB68B0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BD6D6-C1B7-4EF7-B3EC-5D21EC0345D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17746-9AE1-4299-B7F8-3526E8D3DC25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8F50D-D958-41E6-9342-9BE358BD96A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099DB-731F-44C5-A1C3-264C9699FE39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46B02-1401-4CC2-8EE4-41B610718F2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53CACA3-BB28-4318-809A-FAB2C91CB04E}" type="datetimeFigureOut">
              <a:rPr lang="hu-HU"/>
              <a:pPr>
                <a:defRPr/>
              </a:pPr>
              <a:t>2011.02.25.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9ADF26A-CC9B-49AA-9D7A-410D050F1DD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7.png"/><Relationship Id="rId7" Type="http://schemas.openxmlformats.org/officeDocument/2006/relationships/image" Target="../media/image20.jpeg"/><Relationship Id="rId12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7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7.pn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8" descr="magazin_nyi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55625"/>
            <a:ext cx="9144000" cy="632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 t="227" b="2"/>
          <a:stretch>
            <a:fillRect/>
          </a:stretch>
        </p:blipFill>
        <p:spPr bwMode="auto">
          <a:xfrm>
            <a:off x="4465638" y="620713"/>
            <a:ext cx="47148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79512" y="2398340"/>
            <a:ext cx="5688632" cy="2686844"/>
          </a:xfrm>
        </p:spPr>
        <p:txBody>
          <a:bodyPr rtlCol="0">
            <a:normAutofit fontScale="90000"/>
          </a:bodyPr>
          <a:lstStyle/>
          <a:p>
            <a:pPr eaLnBrk="1" hangingPunct="1">
              <a:lnSpc>
                <a:spcPct val="120000"/>
              </a:lnSpc>
            </a:pPr>
            <a:r>
              <a:rPr lang="hu-HU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Egészséges magazinhirdetések </a:t>
            </a:r>
            <a:r>
              <a:rPr lang="hu-HU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hu-HU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22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Hogyan </a:t>
            </a:r>
            <a:r>
              <a:rPr lang="hu-HU" sz="22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használjuk a magazinfelületeket OTC kommunikációra</a:t>
            </a:r>
            <a:r>
              <a:rPr lang="hu-HU" sz="22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br>
              <a:rPr lang="hu-HU" sz="22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22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hu-HU" sz="22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2700" b="1" dirty="0" smtClean="0">
                <a:solidFill>
                  <a:srgbClr val="002060"/>
                </a:solidFill>
                <a:latin typeface="Verdana" pitchFamily="34" charset="0"/>
              </a:rPr>
              <a:t>Salamon </a:t>
            </a:r>
            <a:r>
              <a:rPr lang="hu-HU" sz="2700" b="1" dirty="0">
                <a:solidFill>
                  <a:srgbClr val="002060"/>
                </a:solidFill>
                <a:latin typeface="Verdana" pitchFamily="34" charset="0"/>
              </a:rPr>
              <a:t>Brigitta</a:t>
            </a:r>
            <a:r>
              <a:rPr lang="hu-HU" sz="3100" dirty="0">
                <a:solidFill>
                  <a:srgbClr val="002060"/>
                </a:solidFill>
                <a:latin typeface="Verdana" pitchFamily="34" charset="0"/>
              </a:rPr>
              <a:t> </a:t>
            </a:r>
            <a:r>
              <a:rPr lang="hu-HU" sz="2200" dirty="0">
                <a:solidFill>
                  <a:srgbClr val="002060"/>
                </a:solidFill>
                <a:latin typeface="Verdana" pitchFamily="34" charset="0"/>
              </a:rPr>
              <a:t/>
            </a:r>
            <a:br>
              <a:rPr lang="hu-HU" sz="2200" dirty="0">
                <a:solidFill>
                  <a:srgbClr val="002060"/>
                </a:solidFill>
                <a:latin typeface="Verdana" pitchFamily="34" charset="0"/>
              </a:rPr>
            </a:br>
            <a:r>
              <a:rPr lang="hu-HU" sz="2200" dirty="0">
                <a:solidFill>
                  <a:srgbClr val="002060"/>
                </a:solidFill>
                <a:latin typeface="Verdana" pitchFamily="34" charset="0"/>
              </a:rPr>
              <a:t>hirdetési marketingosztály-vezető</a:t>
            </a:r>
            <a:br>
              <a:rPr lang="hu-HU" sz="2200" dirty="0">
                <a:solidFill>
                  <a:srgbClr val="002060"/>
                </a:solidFill>
                <a:latin typeface="Verdana" pitchFamily="34" charset="0"/>
              </a:rPr>
            </a:br>
            <a:r>
              <a:rPr lang="hu-HU" sz="40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hu-HU" sz="40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</p:txBody>
      </p:sp>
      <p:pic>
        <p:nvPicPr>
          <p:cNvPr id="14341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888" y="4437063"/>
            <a:ext cx="1566862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4" descr="magazin+online+tv_bels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 Box 6"/>
          <p:cNvSpPr txBox="1">
            <a:spLocks noChangeArrowheads="1"/>
          </p:cNvSpPr>
          <p:nvPr/>
        </p:nvSpPr>
        <p:spPr bwMode="auto">
          <a:xfrm>
            <a:off x="323850" y="1125538"/>
            <a:ext cx="882015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2563" indent="-182563" eaLnBrk="0" hangingPunct="0"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Együttműködő partner: </a:t>
            </a:r>
            <a:r>
              <a:rPr lang="hu-HU" sz="1600" u="sng" dirty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TNS</a:t>
            </a:r>
            <a:r>
              <a:rPr lang="en-US" sz="1600" u="sng" dirty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Hung</a:t>
            </a:r>
            <a:r>
              <a:rPr lang="hu-HU" sz="1600" u="sng" dirty="0" err="1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ary</a:t>
            </a:r>
            <a:endParaRPr lang="hu-HU" sz="1600" u="sng" dirty="0">
              <a:solidFill>
                <a:srgbClr val="00006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182563" indent="-182563" eaLnBrk="0" hangingPunct="0"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2005 óta </a:t>
            </a:r>
            <a:r>
              <a:rPr lang="hu-HU" sz="1600" dirty="0" smtClean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évente, </a:t>
            </a: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összesen 1504 hirdetés, 45 vizsgált lapszám, ebből </a:t>
            </a:r>
            <a:r>
              <a:rPr lang="hu-HU" sz="1600" b="1" dirty="0">
                <a:solidFill>
                  <a:srgbClr val="A5002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160 gyógyászat és gyógyhatású készítmény hirdetés, </a:t>
            </a:r>
            <a:r>
              <a:rPr lang="hu-HU" sz="1600" b="1" dirty="0" err="1" smtClean="0">
                <a:solidFill>
                  <a:srgbClr val="A5002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étrendkiegészítő</a:t>
            </a:r>
            <a:r>
              <a:rPr lang="hu-HU" sz="1600" dirty="0" smtClean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 A hirdetéseket az ADEX kategorizálásának megfelelően rögzítjük.</a:t>
            </a:r>
            <a:endParaRPr lang="hu-HU" sz="1600" dirty="0">
              <a:solidFill>
                <a:srgbClr val="083E78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182563" indent="-182563" eaLnBrk="0" hangingPunct="0">
              <a:spcBef>
                <a:spcPct val="20000"/>
              </a:spcBef>
              <a:buFontTx/>
              <a:buChar char="•"/>
            </a:pPr>
            <a:r>
              <a:rPr lang="hu-HU" sz="1600" u="sng" dirty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Módszer:</a:t>
            </a:r>
          </a:p>
          <a:p>
            <a:pPr marL="533400" lvl="1" indent="-168275" eaLnBrk="0" hangingPunct="0"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hirdetések teljesítményének mérése a valós lapkörnyezetben</a:t>
            </a:r>
          </a:p>
          <a:p>
            <a:pPr marL="533400" lvl="1" indent="-168275" eaLnBrk="0" hangingPunct="0"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megkérdezés a „természetes” médiahasználat után  történik</a:t>
            </a:r>
          </a:p>
          <a:p>
            <a:pPr marL="533400" lvl="1" indent="-168275" eaLnBrk="0" hangingPunct="0"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hirdetéseket az adott versenykörnyezetben vizsgáljuk</a:t>
            </a:r>
          </a:p>
          <a:p>
            <a:pPr marL="182563" indent="-182563" eaLnBrk="0" hangingPunct="0">
              <a:spcBef>
                <a:spcPct val="20000"/>
              </a:spcBef>
              <a:buFontTx/>
              <a:buChar char="•"/>
            </a:pPr>
            <a:r>
              <a:rPr lang="hu-HU" sz="1600" u="sng" dirty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kutatás menete:</a:t>
            </a:r>
          </a:p>
          <a:p>
            <a:pPr marL="533400" lvl="1" indent="-168275" eaLnBrk="0" hangingPunct="0"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Minta: a vizsgált magazin előfizetői/ rendszeres olvasói</a:t>
            </a:r>
          </a:p>
          <a:p>
            <a:pPr marL="533400" lvl="1" indent="-168275" eaLnBrk="0" hangingPunct="0"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adatfelvétel módja: személyes interjú</a:t>
            </a:r>
          </a:p>
          <a:p>
            <a:pPr marL="533400" lvl="1" indent="-168275" eaLnBrk="0" hangingPunct="0"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minta elemszáma: 150 fő/magazin</a:t>
            </a:r>
          </a:p>
          <a:p>
            <a:pPr marL="533400" lvl="1" indent="-168275" eaLnBrk="0" hangingPunct="0"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Kvóta nem, életkor, iskolai végzettség és településtípus szerint</a:t>
            </a:r>
          </a:p>
          <a:p>
            <a:pPr marL="533400" lvl="1" indent="-168275" eaLnBrk="0" hangingPunct="0"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Lapszámonként elemzett hirdetések száma: maximum 40 darab</a:t>
            </a:r>
          </a:p>
          <a:p>
            <a:pPr marL="533400" lvl="1" indent="-168275" eaLnBrk="0" hangingPunct="0">
              <a:spcBef>
                <a:spcPct val="20000"/>
              </a:spcBef>
              <a:buFontTx/>
              <a:buChar char="•"/>
            </a:pPr>
            <a:endParaRPr lang="hu-HU" sz="1600" dirty="0">
              <a:solidFill>
                <a:srgbClr val="083E78"/>
              </a:solidFill>
              <a:latin typeface="Verdana" pitchFamily="34" charset="0"/>
            </a:endParaRPr>
          </a:p>
        </p:txBody>
      </p:sp>
      <p:sp>
        <p:nvSpPr>
          <p:cNvPr id="15363" name="Text Box 7"/>
          <p:cNvSpPr txBox="1">
            <a:spLocks noChangeArrowheads="1"/>
          </p:cNvSpPr>
          <p:nvPr/>
        </p:nvSpPr>
        <p:spPr bwMode="auto">
          <a:xfrm>
            <a:off x="323850" y="461963"/>
            <a:ext cx="88201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hu-HU" sz="2400" b="1" dirty="0" err="1">
                <a:solidFill>
                  <a:schemeClr val="tx2"/>
                </a:solidFill>
                <a:latin typeface="Verdana" pitchFamily="34" charset="0"/>
              </a:rPr>
              <a:t>AdMonitor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 kutatás – Sanoma  Budapest</a:t>
            </a:r>
          </a:p>
        </p:txBody>
      </p:sp>
      <p:pic>
        <p:nvPicPr>
          <p:cNvPr id="15364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4" descr="C:\Users\i.antunovics\AppData\Local\Microsoft\Windows\Temporary Internet Files\Content.IE5\WKQJE50E\MP900315602[1].jpg"/>
          <p:cNvPicPr>
            <a:picLocks noChangeAspect="1" noChangeArrowheads="1"/>
          </p:cNvPicPr>
          <p:nvPr/>
        </p:nvPicPr>
        <p:blipFill>
          <a:blip r:embed="rId2" cstate="print"/>
          <a:srcRect l="2" t="14703" r="581"/>
          <a:stretch>
            <a:fillRect/>
          </a:stretch>
        </p:blipFill>
        <p:spPr bwMode="auto">
          <a:xfrm>
            <a:off x="11113" y="0"/>
            <a:ext cx="9132887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6" descr="magazin_nyi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Alcím 2"/>
          <p:cNvSpPr>
            <a:spLocks noGrp="1"/>
          </p:cNvSpPr>
          <p:nvPr>
            <p:ph type="subTitle" idx="1"/>
          </p:nvPr>
        </p:nvSpPr>
        <p:spPr>
          <a:xfrm>
            <a:off x="2124075" y="2252663"/>
            <a:ext cx="6400800" cy="1752600"/>
          </a:xfrm>
        </p:spPr>
        <p:txBody>
          <a:bodyPr/>
          <a:lstStyle/>
          <a:p>
            <a:pPr algn="r" eaLnBrk="1" hangingPunct="1"/>
            <a:r>
              <a:rPr lang="hu-HU" sz="3600" b="1" dirty="0" smtClean="0">
                <a:solidFill>
                  <a:schemeClr val="tx2"/>
                </a:solidFill>
                <a:latin typeface="Verdana" pitchFamily="34" charset="0"/>
              </a:rPr>
              <a:t>Mi befolyásolja a gyógyászati szektor hirdetéseinek olvasói fogadtatását?</a:t>
            </a:r>
          </a:p>
        </p:txBody>
      </p:sp>
      <p:pic>
        <p:nvPicPr>
          <p:cNvPr id="17412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44450"/>
            <a:ext cx="9180513" cy="6884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19459" name="Rectangle 2"/>
          <p:cNvSpPr>
            <a:spLocks noGrp="1"/>
          </p:cNvSpPr>
          <p:nvPr>
            <p:ph type="title"/>
          </p:nvPr>
        </p:nvSpPr>
        <p:spPr>
          <a:xfrm>
            <a:off x="4427538" y="2420938"/>
            <a:ext cx="3549650" cy="1143000"/>
          </a:xfrm>
        </p:spPr>
        <p:txBody>
          <a:bodyPr/>
          <a:lstStyle/>
          <a:p>
            <a:pPr algn="l"/>
            <a:r>
              <a:rPr lang="hu-HU" sz="4000" b="1" dirty="0" smtClean="0">
                <a:solidFill>
                  <a:schemeClr val="tx2"/>
                </a:solidFill>
                <a:latin typeface="Verdana" pitchFamily="34" charset="0"/>
              </a:rPr>
              <a:t>Felismerési értékek</a:t>
            </a:r>
          </a:p>
        </p:txBody>
      </p:sp>
      <p:pic>
        <p:nvPicPr>
          <p:cNvPr id="19460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5" descr="ANd9GcSM4R5BB_mszrMcNMojOop7lZ54nSIzK-FcEaW3nlHJqof4XbnQeQ"/>
          <p:cNvPicPr>
            <a:picLocks noChangeAspect="1" noChangeArrowheads="1"/>
          </p:cNvPicPr>
          <p:nvPr/>
        </p:nvPicPr>
        <p:blipFill>
          <a:blip r:embed="rId4" cstate="print"/>
          <a:srcRect l="6660" t="5823" r="6709" b="15804"/>
          <a:stretch>
            <a:fillRect/>
          </a:stretch>
        </p:blipFill>
        <p:spPr bwMode="auto">
          <a:xfrm>
            <a:off x="827088" y="1196975"/>
            <a:ext cx="3529012" cy="2443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Szövegdoboz 1"/>
          <p:cNvSpPr txBox="1"/>
          <p:nvPr/>
        </p:nvSpPr>
        <p:spPr>
          <a:xfrm>
            <a:off x="827088" y="3640139"/>
            <a:ext cx="3312678" cy="364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4000" b="1">
                <a:solidFill>
                  <a:schemeClr val="tx2"/>
                </a:solidFill>
                <a:latin typeface="Verdana" pitchFamily="34" charset="0"/>
                <a:ea typeface="+mj-ea"/>
                <a:cs typeface="+mj-cs"/>
              </a:defRPr>
            </a:lvl1pPr>
            <a:lvl2pPr algn="ctr" eaLnBrk="0" hangingPunct="0">
              <a:defRPr sz="4400">
                <a:latin typeface="Calibri" pitchFamily="34" charset="0"/>
              </a:defRPr>
            </a:lvl2pPr>
            <a:lvl3pPr algn="ctr" eaLnBrk="0" hangingPunct="0">
              <a:defRPr sz="4400">
                <a:latin typeface="Calibri" pitchFamily="34" charset="0"/>
              </a:defRPr>
            </a:lvl3pPr>
            <a:lvl4pPr algn="ctr" eaLnBrk="0" hangingPunct="0">
              <a:defRPr sz="4400">
                <a:latin typeface="Calibri" pitchFamily="34" charset="0"/>
              </a:defRPr>
            </a:lvl4pPr>
            <a:lvl5pPr algn="ctr" eaLnBrk="0" hangingPunct="0">
              <a:defRPr sz="4400">
                <a:latin typeface="Calibri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9pPr>
          </a:lstStyle>
          <a:p>
            <a:pPr algn="ctr"/>
            <a:r>
              <a:rPr lang="hu-HU" sz="2000" dirty="0">
                <a:solidFill>
                  <a:srgbClr val="C00000"/>
                </a:solidFill>
              </a:rPr>
              <a:t>„Valami megérint”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0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Cím 1"/>
          <p:cNvSpPr>
            <a:spLocks noGrp="1"/>
          </p:cNvSpPr>
          <p:nvPr>
            <p:ph type="title"/>
          </p:nvPr>
        </p:nvSpPr>
        <p:spPr>
          <a:xfrm>
            <a:off x="107950" y="32892"/>
            <a:ext cx="9036050" cy="1077218"/>
          </a:xfrm>
        </p:spPr>
        <p:txBody>
          <a:bodyPr>
            <a:spAutoFit/>
          </a:bodyPr>
          <a:lstStyle/>
          <a:p>
            <a:pPr eaLnBrk="1" hangingPunct="1"/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A</a:t>
            </a:r>
            <a:r>
              <a:rPr lang="hu-HU" sz="3200" b="1" dirty="0" smtClean="0">
                <a:solidFill>
                  <a:srgbClr val="C00000"/>
                </a:solidFill>
                <a:latin typeface="Verdana" pitchFamily="34" charset="0"/>
              </a:rPr>
              <a:t> méret és a lapon belüli elhelyezés 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hatása</a:t>
            </a:r>
            <a:r>
              <a:rPr lang="hu-HU" sz="3200" b="1" dirty="0" smtClean="0">
                <a:solidFill>
                  <a:srgbClr val="C00000"/>
                </a:solidFill>
                <a:latin typeface="Verdana" pitchFamily="34" charset="0"/>
              </a:rPr>
              <a:t> </a:t>
            </a:r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a felismerési értékre</a:t>
            </a:r>
          </a:p>
        </p:txBody>
      </p:sp>
      <p:pic>
        <p:nvPicPr>
          <p:cNvPr id="13314" name="Picture 2" descr="C:\Users\i.antunovics\AppData\Local\Microsoft\Windows\Temporary Internet Files\Content.IE5\GRM9O4D3\MP900402218[1].jpg"/>
          <p:cNvPicPr>
            <a:picLocks noChangeAspect="1" noChangeArrowheads="1"/>
          </p:cNvPicPr>
          <p:nvPr/>
        </p:nvPicPr>
        <p:blipFill rotWithShape="1">
          <a:blip r:embed="rId4" cstate="print">
            <a:extLst/>
          </a:blip>
          <a:srcRect/>
          <a:stretch/>
        </p:blipFill>
        <p:spPr bwMode="auto">
          <a:xfrm>
            <a:off x="683568" y="1292981"/>
            <a:ext cx="1390795" cy="208823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Picture 2" descr="C:\Users\i.antunovics\AppData\Local\Microsoft\Windows\Temporary Internet Files\Content.IE5\GRM9O4D3\MP900402218[1].jpg"/>
          <p:cNvPicPr>
            <a:picLocks noChangeAspect="1" noChangeArrowheads="1"/>
          </p:cNvPicPr>
          <p:nvPr/>
        </p:nvPicPr>
        <p:blipFill rotWithShape="1">
          <a:blip r:embed="rId5" cstate="print">
            <a:extLst/>
          </a:blip>
          <a:srcRect t="85989"/>
          <a:stretch/>
        </p:blipFill>
        <p:spPr bwMode="auto">
          <a:xfrm>
            <a:off x="6637589" y="3088630"/>
            <a:ext cx="1390795" cy="292583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8" name="Picture 2" descr="C:\Users\i.antunovics\AppData\Local\Microsoft\Windows\Temporary Internet Files\Content.IE5\GRM9O4D3\MP900402218[1].jpg"/>
          <p:cNvPicPr>
            <a:picLocks noChangeAspect="1" noChangeArrowheads="1"/>
          </p:cNvPicPr>
          <p:nvPr/>
        </p:nvPicPr>
        <p:blipFill rotWithShape="1">
          <a:blip r:embed="rId4" cstate="print">
            <a:extLst/>
          </a:blip>
          <a:srcRect t="71975"/>
          <a:stretch/>
        </p:blipFill>
        <p:spPr bwMode="auto">
          <a:xfrm>
            <a:off x="5149083" y="2795997"/>
            <a:ext cx="1390795" cy="58521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9" name="Picture 2" descr="C:\Users\i.antunovics\AppData\Local\Microsoft\Windows\Temporary Internet Files\Content.IE5\GRM9O4D3\MP900402218[1].jpg"/>
          <p:cNvPicPr>
            <a:picLocks noChangeAspect="1" noChangeArrowheads="1"/>
          </p:cNvPicPr>
          <p:nvPr/>
        </p:nvPicPr>
        <p:blipFill rotWithShape="1">
          <a:blip r:embed="rId4" cstate="print">
            <a:extLst/>
          </a:blip>
          <a:srcRect t="43951"/>
          <a:stretch/>
        </p:blipFill>
        <p:spPr bwMode="auto">
          <a:xfrm>
            <a:off x="2172073" y="2210779"/>
            <a:ext cx="1390795" cy="1170434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0" name="Picture 2" descr="C:\Users\i.antunovics\AppData\Local\Microsoft\Windows\Temporary Internet Files\Content.IE5\GRM9O4D3\MP900402218[1].jpg"/>
          <p:cNvPicPr>
            <a:picLocks noChangeAspect="1" noChangeArrowheads="1"/>
          </p:cNvPicPr>
          <p:nvPr/>
        </p:nvPicPr>
        <p:blipFill rotWithShape="1">
          <a:blip r:embed="rId6" cstate="print">
            <a:extLst/>
          </a:blip>
          <a:srcRect t="61740"/>
          <a:stretch/>
        </p:blipFill>
        <p:spPr bwMode="auto">
          <a:xfrm>
            <a:off x="3660578" y="2582254"/>
            <a:ext cx="1390795" cy="798959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1512" name="Szövegdoboz 11"/>
          <p:cNvSpPr txBox="1">
            <a:spLocks noChangeArrowheads="1"/>
          </p:cNvSpPr>
          <p:nvPr/>
        </p:nvSpPr>
        <p:spPr bwMode="auto">
          <a:xfrm>
            <a:off x="587375" y="3400425"/>
            <a:ext cx="158432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1/1</a:t>
            </a:r>
          </a:p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38%</a:t>
            </a:r>
          </a:p>
          <a:p>
            <a:pPr algn="ctr"/>
            <a:endParaRPr lang="hu-HU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1513" name="Szövegdoboz 12"/>
          <p:cNvSpPr txBox="1">
            <a:spLocks noChangeArrowheads="1"/>
          </p:cNvSpPr>
          <p:nvPr/>
        </p:nvSpPr>
        <p:spPr bwMode="auto">
          <a:xfrm>
            <a:off x="2074863" y="3400425"/>
            <a:ext cx="158432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1/2</a:t>
            </a:r>
          </a:p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32%</a:t>
            </a:r>
          </a:p>
          <a:p>
            <a:pPr algn="ctr"/>
            <a:endParaRPr lang="hu-HU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1514" name="Szövegdoboz 13"/>
          <p:cNvSpPr txBox="1">
            <a:spLocks noChangeArrowheads="1"/>
          </p:cNvSpPr>
          <p:nvPr/>
        </p:nvSpPr>
        <p:spPr bwMode="auto">
          <a:xfrm>
            <a:off x="3563938" y="3400425"/>
            <a:ext cx="158432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1/3</a:t>
            </a:r>
          </a:p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28%</a:t>
            </a:r>
          </a:p>
          <a:p>
            <a:pPr algn="ctr"/>
            <a:endParaRPr lang="hu-HU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1515" name="Szövegdoboz 14"/>
          <p:cNvSpPr txBox="1">
            <a:spLocks noChangeArrowheads="1"/>
          </p:cNvSpPr>
          <p:nvPr/>
        </p:nvSpPr>
        <p:spPr bwMode="auto">
          <a:xfrm>
            <a:off x="5053013" y="3400425"/>
            <a:ext cx="158432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1/4</a:t>
            </a:r>
          </a:p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25%</a:t>
            </a:r>
          </a:p>
          <a:p>
            <a:pPr algn="ctr"/>
            <a:endParaRPr lang="hu-HU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1516" name="Szövegdoboz 15"/>
          <p:cNvSpPr txBox="1">
            <a:spLocks noChangeArrowheads="1"/>
          </p:cNvSpPr>
          <p:nvPr/>
        </p:nvSpPr>
        <p:spPr bwMode="auto">
          <a:xfrm>
            <a:off x="6540500" y="3400425"/>
            <a:ext cx="15843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Kisebb, mint 1/8</a:t>
            </a:r>
          </a:p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13%</a:t>
            </a:r>
          </a:p>
          <a:p>
            <a:pPr algn="ctr"/>
            <a:endParaRPr lang="hu-HU" b="1">
              <a:solidFill>
                <a:srgbClr val="C00000"/>
              </a:solidFill>
              <a:latin typeface="Verdana" pitchFamily="34" charset="0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5095312" y="1205621"/>
            <a:ext cx="3005080" cy="14080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518" name="Tartalom helye 2"/>
          <p:cNvSpPr>
            <a:spLocks noGrp="1"/>
          </p:cNvSpPr>
          <p:nvPr>
            <p:ph idx="1"/>
          </p:nvPr>
        </p:nvSpPr>
        <p:spPr>
          <a:xfrm>
            <a:off x="587375" y="4149725"/>
            <a:ext cx="8240713" cy="1138773"/>
          </a:xfrm>
        </p:spPr>
        <p:txBody>
          <a:bodyPr>
            <a:spAutoFit/>
          </a:bodyPr>
          <a:lstStyle/>
          <a:p>
            <a:pPr marL="185738" indent="-185738" eaLnBrk="1" hangingPunct="1">
              <a:spcBef>
                <a:spcPct val="0"/>
              </a:spcBef>
            </a:pP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felismerési értéket a méret befolyásolja.</a:t>
            </a:r>
          </a:p>
          <a:p>
            <a:pPr marL="185738" indent="-185738" eaLnBrk="1" hangingPunct="1">
              <a:spcBef>
                <a:spcPct val="0"/>
              </a:spcBef>
            </a:pP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Nagyon hatékony felületek a </a:t>
            </a: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borítók, behúzás és a kisfüzet</a:t>
            </a:r>
          </a:p>
          <a:p>
            <a:pPr marL="185738" indent="-185738" eaLnBrk="1" hangingPunct="1">
              <a:spcBef>
                <a:spcPct val="0"/>
              </a:spcBef>
            </a:pPr>
            <a:endParaRPr lang="hu-HU" sz="1200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185738" indent="-185738" eaLnBrk="1" hangingPunct="1">
              <a:spcBef>
                <a:spcPct val="0"/>
              </a:spcBef>
            </a:pPr>
            <a:endParaRPr lang="hu-HU" sz="12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hu-HU" sz="12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gyógyászat szektor átlag felismerési értéke: </a:t>
            </a:r>
            <a:r>
              <a:rPr lang="hu-HU" sz="12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30,5%</a:t>
            </a:r>
          </a:p>
        </p:txBody>
      </p:sp>
      <p:pic>
        <p:nvPicPr>
          <p:cNvPr id="21519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églalap 1"/>
          <p:cNvSpPr/>
          <p:nvPr/>
        </p:nvSpPr>
        <p:spPr>
          <a:xfrm>
            <a:off x="1440828" y="6300609"/>
            <a:ext cx="55794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kisfüzet  teljes tartalmában tematikus kapcsolódási lehetőséget nyújtott a hirdetőknek.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-71438" y="169863"/>
            <a:ext cx="9251951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A</a:t>
            </a:r>
            <a:r>
              <a:rPr lang="hu-HU" sz="3200" b="1" dirty="0" smtClean="0">
                <a:solidFill>
                  <a:srgbClr val="C00000"/>
                </a:solidFill>
                <a:latin typeface="Verdana" pitchFamily="34" charset="0"/>
              </a:rPr>
              <a:t> kép </a:t>
            </a:r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és szöveg </a:t>
            </a:r>
          </a:p>
          <a:p>
            <a:pPr algn="ctr"/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arányának hatása a </a:t>
            </a:r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felismerési értékre</a:t>
            </a:r>
            <a:endParaRPr lang="en-US" sz="2400" b="1" dirty="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12295" name="Picture 7" descr="C:\Users\i.antunovics\AppData\Local\Microsoft\Windows\Temporary Internet Files\Content.IE5\GRM9O4D3\MP900399540[1].jpg"/>
          <p:cNvPicPr>
            <a:picLocks noChangeAspect="1" noChangeArrowheads="1"/>
          </p:cNvPicPr>
          <p:nvPr/>
        </p:nvPicPr>
        <p:blipFill rotWithShape="1">
          <a:blip r:embed="rId3" cstate="print">
            <a:extLst/>
          </a:blip>
          <a:srcRect l="9804" r="27700"/>
          <a:stretch/>
        </p:blipFill>
        <p:spPr bwMode="auto">
          <a:xfrm>
            <a:off x="6985593" y="1251917"/>
            <a:ext cx="1814513" cy="2322734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chemeClr val="tx2">
                <a:alpha val="73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251520" y="1251917"/>
            <a:ext cx="1834744" cy="2322384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chemeClr val="tx2">
                <a:alpha val="73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2494179" y="1251917"/>
            <a:ext cx="1840840" cy="2322384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chemeClr val="tx2">
                <a:alpha val="73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4742934" y="1251917"/>
            <a:ext cx="1834744" cy="2346766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chemeClr val="tx2">
                <a:alpha val="73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3559" name="Szövegdoboz 24"/>
          <p:cNvSpPr txBox="1">
            <a:spLocks noChangeArrowheads="1"/>
          </p:cNvSpPr>
          <p:nvPr/>
        </p:nvSpPr>
        <p:spPr bwMode="auto">
          <a:xfrm>
            <a:off x="376238" y="4060825"/>
            <a:ext cx="1584325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A felület több, mint fele </a:t>
            </a:r>
            <a:r>
              <a:rPr lang="hu-HU" b="1" dirty="0">
                <a:solidFill>
                  <a:srgbClr val="C00000"/>
                </a:solidFill>
                <a:latin typeface="Verdana" pitchFamily="34" charset="0"/>
              </a:rPr>
              <a:t>KÉP: 38%</a:t>
            </a:r>
          </a:p>
        </p:txBody>
      </p:sp>
      <p:sp>
        <p:nvSpPr>
          <p:cNvPr id="23560" name="Szövegdoboz 25"/>
          <p:cNvSpPr txBox="1">
            <a:spLocks noChangeArrowheads="1"/>
          </p:cNvSpPr>
          <p:nvPr/>
        </p:nvSpPr>
        <p:spPr bwMode="auto">
          <a:xfrm>
            <a:off x="2622550" y="4060825"/>
            <a:ext cx="15843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Fele SZÖVEG, fele KÉP: 27%</a:t>
            </a:r>
          </a:p>
        </p:txBody>
      </p:sp>
      <p:sp>
        <p:nvSpPr>
          <p:cNvPr id="23561" name="Szövegdoboz 26"/>
          <p:cNvSpPr txBox="1">
            <a:spLocks noChangeArrowheads="1"/>
          </p:cNvSpPr>
          <p:nvPr/>
        </p:nvSpPr>
        <p:spPr bwMode="auto">
          <a:xfrm>
            <a:off x="4868863" y="4060825"/>
            <a:ext cx="1582737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A felület több, mint fele SZÖVEG: 28%</a:t>
            </a:r>
          </a:p>
        </p:txBody>
      </p:sp>
      <p:sp>
        <p:nvSpPr>
          <p:cNvPr id="23562" name="Szövegdoboz 27"/>
          <p:cNvSpPr txBox="1">
            <a:spLocks noChangeArrowheads="1"/>
          </p:cNvSpPr>
          <p:nvPr/>
        </p:nvSpPr>
        <p:spPr bwMode="auto">
          <a:xfrm>
            <a:off x="7100888" y="4060825"/>
            <a:ext cx="15843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CSAK szöveg: 25%</a:t>
            </a:r>
          </a:p>
        </p:txBody>
      </p:sp>
      <p:pic>
        <p:nvPicPr>
          <p:cNvPr id="23563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26988"/>
            <a:ext cx="91805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-36513" y="84138"/>
            <a:ext cx="91805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A</a:t>
            </a:r>
            <a:r>
              <a:rPr lang="hu-HU" sz="28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központi elem 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hatása a felismerési értékre</a:t>
            </a:r>
            <a:endParaRPr lang="en-US" sz="2400" b="1" dirty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24579" name="Szövegdoboz 2"/>
          <p:cNvSpPr txBox="1">
            <a:spLocks noChangeArrowheads="1"/>
          </p:cNvSpPr>
          <p:nvPr/>
        </p:nvSpPr>
        <p:spPr bwMode="auto">
          <a:xfrm>
            <a:off x="179388" y="2865438"/>
            <a:ext cx="24066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2100" b="1">
                <a:solidFill>
                  <a:srgbClr val="C00000"/>
                </a:solidFill>
                <a:latin typeface="Verdana" pitchFamily="34" charset="0"/>
              </a:rPr>
              <a:t>Sztár: 44%</a:t>
            </a:r>
          </a:p>
        </p:txBody>
      </p:sp>
      <p:sp>
        <p:nvSpPr>
          <p:cNvPr id="24580" name="Szövegdoboz 7"/>
          <p:cNvSpPr txBox="1">
            <a:spLocks noChangeArrowheads="1"/>
          </p:cNvSpPr>
          <p:nvPr/>
        </p:nvSpPr>
        <p:spPr bwMode="auto">
          <a:xfrm>
            <a:off x="2586038" y="2881313"/>
            <a:ext cx="2232025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2100" b="1">
                <a:solidFill>
                  <a:schemeClr val="tx2"/>
                </a:solidFill>
                <a:latin typeface="Verdana" pitchFamily="34" charset="0"/>
              </a:rPr>
              <a:t>Gyerek: 39%</a:t>
            </a:r>
          </a:p>
        </p:txBody>
      </p:sp>
      <p:pic>
        <p:nvPicPr>
          <p:cNvPr id="24581" name="Picture 6" descr="C:\Users\i.antunovics\AppData\Local\Microsoft\Windows\Temporary Internet Files\Content.IE5\WKQJE50E\MP900430464[1].jpg"/>
          <p:cNvPicPr>
            <a:picLocks noChangeAspect="1" noChangeArrowheads="1"/>
          </p:cNvPicPr>
          <p:nvPr/>
        </p:nvPicPr>
        <p:blipFill>
          <a:blip r:embed="rId4" cstate="print"/>
          <a:srcRect r="11858" b="21317"/>
          <a:stretch>
            <a:fillRect/>
          </a:stretch>
        </p:blipFill>
        <p:spPr bwMode="auto">
          <a:xfrm>
            <a:off x="4819650" y="836613"/>
            <a:ext cx="2274888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Szövegdoboz 11"/>
          <p:cNvSpPr txBox="1">
            <a:spLocks noChangeArrowheads="1"/>
          </p:cNvSpPr>
          <p:nvPr/>
        </p:nvSpPr>
        <p:spPr bwMode="auto">
          <a:xfrm>
            <a:off x="4845050" y="2881313"/>
            <a:ext cx="2195513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2100" b="1">
                <a:solidFill>
                  <a:schemeClr val="tx2"/>
                </a:solidFill>
                <a:latin typeface="Verdana" pitchFamily="34" charset="0"/>
              </a:rPr>
              <a:t>Család: 38%</a:t>
            </a:r>
          </a:p>
        </p:txBody>
      </p:sp>
      <p:pic>
        <p:nvPicPr>
          <p:cNvPr id="24583" name="Picture 7" descr="C:\Users\i.antunovics\AppData\Local\Microsoft\Windows\Temporary Internet Files\Content.IE5\GRM9O4D3\MP900409603[1].jpg"/>
          <p:cNvPicPr>
            <a:picLocks noChangeAspect="1" noChangeArrowheads="1"/>
          </p:cNvPicPr>
          <p:nvPr/>
        </p:nvPicPr>
        <p:blipFill>
          <a:blip r:embed="rId5" cstate="print"/>
          <a:srcRect l="1808" r="28027"/>
          <a:stretch>
            <a:fillRect/>
          </a:stretch>
        </p:blipFill>
        <p:spPr bwMode="auto">
          <a:xfrm>
            <a:off x="7092950" y="836613"/>
            <a:ext cx="2135188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Szövegdoboz 13"/>
          <p:cNvSpPr txBox="1">
            <a:spLocks noChangeArrowheads="1"/>
          </p:cNvSpPr>
          <p:nvPr/>
        </p:nvSpPr>
        <p:spPr bwMode="auto">
          <a:xfrm>
            <a:off x="7092950" y="2881313"/>
            <a:ext cx="1944688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2100" b="1">
                <a:solidFill>
                  <a:schemeClr val="tx2"/>
                </a:solidFill>
                <a:latin typeface="Verdana" pitchFamily="34" charset="0"/>
              </a:rPr>
              <a:t>Nő</a:t>
            </a:r>
            <a:r>
              <a:rPr lang="hu-HU" sz="2100" b="1">
                <a:solidFill>
                  <a:schemeClr val="tx2"/>
                </a:solidFill>
              </a:rPr>
              <a:t>/</a:t>
            </a:r>
            <a:r>
              <a:rPr lang="hu-HU" sz="2100" b="1">
                <a:solidFill>
                  <a:schemeClr val="tx2"/>
                </a:solidFill>
                <a:latin typeface="Verdana" pitchFamily="34" charset="0"/>
              </a:rPr>
              <a:t>k: 31%</a:t>
            </a:r>
          </a:p>
        </p:txBody>
      </p:sp>
      <p:sp>
        <p:nvSpPr>
          <p:cNvPr id="24585" name="Szövegdoboz 15"/>
          <p:cNvSpPr txBox="1">
            <a:spLocks noChangeArrowheads="1"/>
          </p:cNvSpPr>
          <p:nvPr/>
        </p:nvSpPr>
        <p:spPr bwMode="auto">
          <a:xfrm>
            <a:off x="-180975" y="4614863"/>
            <a:ext cx="15843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Nincs személy: 28%</a:t>
            </a:r>
          </a:p>
        </p:txBody>
      </p:sp>
      <p:sp>
        <p:nvSpPr>
          <p:cNvPr id="24586" name="Szövegdoboz 17"/>
          <p:cNvSpPr txBox="1">
            <a:spLocks noChangeArrowheads="1"/>
          </p:cNvSpPr>
          <p:nvPr/>
        </p:nvSpPr>
        <p:spPr bwMode="auto">
          <a:xfrm>
            <a:off x="1384300" y="4737100"/>
            <a:ext cx="8048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Pár: 27%</a:t>
            </a:r>
          </a:p>
        </p:txBody>
      </p:sp>
      <p:sp>
        <p:nvSpPr>
          <p:cNvPr id="24587" name="Szövegdoboz 19"/>
          <p:cNvSpPr txBox="1">
            <a:spLocks noChangeArrowheads="1"/>
          </p:cNvSpPr>
          <p:nvPr/>
        </p:nvSpPr>
        <p:spPr bwMode="auto">
          <a:xfrm>
            <a:off x="2152650" y="4737100"/>
            <a:ext cx="16811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Férfi/ak: 25%</a:t>
            </a:r>
          </a:p>
        </p:txBody>
      </p:sp>
      <p:pic>
        <p:nvPicPr>
          <p:cNvPr id="24588" name="Picture 11" descr="C:\Users\i.antunovics\AppData\Local\Microsoft\Windows\Temporary Internet Files\Content.IE5\GRM9O4D3\MP900422879[1].jpg"/>
          <p:cNvPicPr>
            <a:picLocks noChangeAspect="1" noChangeArrowheads="1"/>
          </p:cNvPicPr>
          <p:nvPr/>
        </p:nvPicPr>
        <p:blipFill>
          <a:blip r:embed="rId6" cstate="print"/>
          <a:srcRect l="21414" t="5327" r="13039"/>
          <a:stretch>
            <a:fillRect/>
          </a:stretch>
        </p:blipFill>
        <p:spPr bwMode="auto">
          <a:xfrm>
            <a:off x="3590925" y="3429000"/>
            <a:ext cx="1268413" cy="123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9" name="Szövegdoboz 21"/>
          <p:cNvSpPr txBox="1">
            <a:spLocks noChangeArrowheads="1"/>
          </p:cNvSpPr>
          <p:nvPr/>
        </p:nvSpPr>
        <p:spPr bwMode="auto">
          <a:xfrm>
            <a:off x="3416300" y="4737100"/>
            <a:ext cx="16541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>
                <a:solidFill>
                  <a:schemeClr val="tx2"/>
                </a:solidFill>
                <a:latin typeface="Verdana" pitchFamily="34" charset="0"/>
              </a:rPr>
              <a:t>Társaság: 23%</a:t>
            </a:r>
          </a:p>
        </p:txBody>
      </p:sp>
      <p:pic>
        <p:nvPicPr>
          <p:cNvPr id="24590" name="Picture 14" descr="C:\Users\i.antunovics\AppData\Local\Microsoft\Windows\Temporary Internet Files\Content.IE5\WKQJE50E\MP90043877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87325" y="3384550"/>
            <a:ext cx="1420813" cy="12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1" name="Picture 24" descr="C:\Users\i.antunovics\AppData\Local\Microsoft\Windows\Temporary Internet Files\Content.IE5\GRM9O4D3\MP900401557[1].jpg"/>
          <p:cNvPicPr>
            <a:picLocks noChangeAspect="1" noChangeArrowheads="1"/>
          </p:cNvPicPr>
          <p:nvPr/>
        </p:nvPicPr>
        <p:blipFill>
          <a:blip r:embed="rId8" cstate="print"/>
          <a:srcRect l="23599"/>
          <a:stretch>
            <a:fillRect/>
          </a:stretch>
        </p:blipFill>
        <p:spPr bwMode="auto">
          <a:xfrm>
            <a:off x="2249488" y="3443288"/>
            <a:ext cx="1385887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2" name="Picture 3" descr="C:\Users\i.antunovics\AppData\Local\Microsoft\Windows\Temporary Internet Files\Content.IE5\SBEIY5V2\MP900431228[1].jpg"/>
          <p:cNvPicPr>
            <a:picLocks noChangeAspect="1" noChangeArrowheads="1"/>
          </p:cNvPicPr>
          <p:nvPr/>
        </p:nvPicPr>
        <p:blipFill>
          <a:blip r:embed="rId9" cstate="print"/>
          <a:srcRect l="11566" t="4518" r="17274" b="5222"/>
          <a:stretch>
            <a:fillRect/>
          </a:stretch>
        </p:blipFill>
        <p:spPr bwMode="auto">
          <a:xfrm>
            <a:off x="2552700" y="836613"/>
            <a:ext cx="2309813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3" name="Picture 26" descr="http://www.accesshollywood.com/content/images/98/originals/98131_aces-and-angels-celebrity-poker-tournament-july-11-200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-47625" y="836613"/>
            <a:ext cx="2705100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Egyenes összekötő 4"/>
          <p:cNvCxnSpPr/>
          <p:nvPr/>
        </p:nvCxnSpPr>
        <p:spPr>
          <a:xfrm>
            <a:off x="0" y="3281363"/>
            <a:ext cx="922813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Egyenes összekötő 8"/>
          <p:cNvCxnSpPr/>
          <p:nvPr/>
        </p:nvCxnSpPr>
        <p:spPr>
          <a:xfrm>
            <a:off x="0" y="836613"/>
            <a:ext cx="922813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Egyenes összekötő 44"/>
          <p:cNvCxnSpPr/>
          <p:nvPr/>
        </p:nvCxnSpPr>
        <p:spPr>
          <a:xfrm flipV="1">
            <a:off x="7092950" y="836613"/>
            <a:ext cx="0" cy="24447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Egyenes összekötő 12"/>
          <p:cNvCxnSpPr/>
          <p:nvPr/>
        </p:nvCxnSpPr>
        <p:spPr>
          <a:xfrm flipV="1">
            <a:off x="2684463" y="836613"/>
            <a:ext cx="0" cy="24447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Egyenes összekötő 45"/>
          <p:cNvCxnSpPr/>
          <p:nvPr/>
        </p:nvCxnSpPr>
        <p:spPr>
          <a:xfrm flipV="1">
            <a:off x="4873625" y="836613"/>
            <a:ext cx="0" cy="24447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Egyenes összekötő 46"/>
          <p:cNvCxnSpPr/>
          <p:nvPr/>
        </p:nvCxnSpPr>
        <p:spPr>
          <a:xfrm>
            <a:off x="-36513" y="3433763"/>
            <a:ext cx="489902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Egyenes összekötő 48"/>
          <p:cNvCxnSpPr/>
          <p:nvPr/>
        </p:nvCxnSpPr>
        <p:spPr>
          <a:xfrm>
            <a:off x="-36513" y="5373688"/>
            <a:ext cx="489902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4601" name="Picture 27" descr="C:\Users\i.antunovics\AppData\Local\Microsoft\Windows\Temporary Internet Files\Content.IE5\WKQJE50E\MP900438659[1].jpg"/>
          <p:cNvPicPr>
            <a:picLocks noChangeAspect="1" noChangeArrowheads="1"/>
          </p:cNvPicPr>
          <p:nvPr/>
        </p:nvPicPr>
        <p:blipFill>
          <a:blip r:embed="rId11" cstate="print"/>
          <a:srcRect r="3773" b="35370"/>
          <a:stretch>
            <a:fillRect/>
          </a:stretch>
        </p:blipFill>
        <p:spPr bwMode="auto">
          <a:xfrm>
            <a:off x="1187450" y="3433763"/>
            <a:ext cx="122555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0" name="Egyenes összekötő 49"/>
          <p:cNvCxnSpPr/>
          <p:nvPr/>
        </p:nvCxnSpPr>
        <p:spPr>
          <a:xfrm flipH="1" flipV="1">
            <a:off x="2413000" y="3433763"/>
            <a:ext cx="0" cy="19399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Egyenes összekötő 50"/>
          <p:cNvCxnSpPr/>
          <p:nvPr/>
        </p:nvCxnSpPr>
        <p:spPr>
          <a:xfrm flipH="1" flipV="1">
            <a:off x="4862513" y="3433763"/>
            <a:ext cx="11112" cy="19399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Egyenes összekötő 51"/>
          <p:cNvCxnSpPr/>
          <p:nvPr/>
        </p:nvCxnSpPr>
        <p:spPr>
          <a:xfrm flipV="1">
            <a:off x="1187450" y="3433763"/>
            <a:ext cx="0" cy="19399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Egyenes összekötő 55"/>
          <p:cNvCxnSpPr/>
          <p:nvPr/>
        </p:nvCxnSpPr>
        <p:spPr>
          <a:xfrm flipV="1">
            <a:off x="3636963" y="3433763"/>
            <a:ext cx="0" cy="19399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606" name="Szövegdoboz 42"/>
          <p:cNvSpPr txBox="1">
            <a:spLocks noChangeArrowheads="1"/>
          </p:cNvSpPr>
          <p:nvPr/>
        </p:nvSpPr>
        <p:spPr bwMode="auto">
          <a:xfrm>
            <a:off x="5081588" y="3470275"/>
            <a:ext cx="4062412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Az egészségünk 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személyes ügyünk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, ezért a 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gyerek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és a 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család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, mint központi 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elem,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növeli a felismerési értéket. </a:t>
            </a:r>
            <a:endParaRPr lang="hu-HU" sz="1600" dirty="0" smtClean="0">
              <a:solidFill>
                <a:schemeClr val="tx2"/>
              </a:solidFill>
              <a:latin typeface="Verdana" pitchFamily="34" charset="0"/>
            </a:endParaRPr>
          </a:p>
          <a:p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Ugyanakkor a gyógyászati szektorra is igaz, hogy a 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sztárok mindent el tudnak adni</a:t>
            </a: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</a:rPr>
              <a:t>!*</a:t>
            </a:r>
            <a:endParaRPr lang="hu-HU" sz="1600" b="1" dirty="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24607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zövegdoboz 1"/>
          <p:cNvSpPr txBox="1"/>
          <p:nvPr/>
        </p:nvSpPr>
        <p:spPr>
          <a:xfrm>
            <a:off x="1403350" y="6329363"/>
            <a:ext cx="5400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>
                <a:solidFill>
                  <a:schemeClr val="bg1"/>
                </a:solidFill>
                <a:latin typeface="Verdana" pitchFamily="34" charset="0"/>
              </a:rPr>
              <a:t>* „A gyógyszer gazdaságossági tv. alapján a gyógyszerhirdetések kreatívján nem szerepelhet sztár.”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26988"/>
            <a:ext cx="91805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5552459" y="1484783"/>
            <a:ext cx="3495744" cy="226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6627" name="Cím 1"/>
          <p:cNvSpPr txBox="1">
            <a:spLocks/>
          </p:cNvSpPr>
          <p:nvPr/>
        </p:nvSpPr>
        <p:spPr bwMode="auto">
          <a:xfrm>
            <a:off x="323850" y="260350"/>
            <a:ext cx="8229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A</a:t>
            </a:r>
            <a:r>
              <a:rPr lang="hu-HU" sz="3200" b="1" dirty="0" smtClean="0">
                <a:solidFill>
                  <a:srgbClr val="C00000"/>
                </a:solidFill>
                <a:latin typeface="Verdana" pitchFamily="34" charset="0"/>
              </a:rPr>
              <a:t> tematikus </a:t>
            </a:r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kapcsolódás </a:t>
            </a:r>
          </a:p>
          <a:p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hatása a </a:t>
            </a:r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felismerési értékre</a:t>
            </a:r>
            <a:endParaRPr lang="hu-HU" sz="2400" b="1" dirty="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323528" y="1484783"/>
            <a:ext cx="2283247" cy="226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sp>
        <p:nvSpPr>
          <p:cNvPr id="26629" name="Szövegdoboz 12"/>
          <p:cNvSpPr txBox="1">
            <a:spLocks noChangeArrowheads="1"/>
          </p:cNvSpPr>
          <p:nvPr/>
        </p:nvSpPr>
        <p:spPr bwMode="auto">
          <a:xfrm>
            <a:off x="250825" y="4060825"/>
            <a:ext cx="2444750" cy="61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VAN tematikus kapcsolat:</a:t>
            </a:r>
            <a:r>
              <a:rPr lang="hu-HU" b="1" dirty="0">
                <a:solidFill>
                  <a:srgbClr val="C00000"/>
                </a:solidFill>
                <a:latin typeface="Verdana" pitchFamily="34" charset="0"/>
              </a:rPr>
              <a:t> 33%</a:t>
            </a: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6" cstate="print">
            <a:extLst/>
          </a:blip>
          <a:srcRect l="44693" t="3936" b="46162"/>
          <a:stretch/>
        </p:blipFill>
        <p:spPr bwMode="auto">
          <a:xfrm>
            <a:off x="2822769" y="1484783"/>
            <a:ext cx="2513695" cy="226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sp>
        <p:nvSpPr>
          <p:cNvPr id="26631" name="Szövegdoboz 15"/>
          <p:cNvSpPr txBox="1">
            <a:spLocks noChangeArrowheads="1"/>
          </p:cNvSpPr>
          <p:nvPr/>
        </p:nvSpPr>
        <p:spPr bwMode="auto">
          <a:xfrm>
            <a:off x="3090863" y="4060825"/>
            <a:ext cx="2443162" cy="61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NINCS tematikus kapcsolat:</a:t>
            </a:r>
            <a:r>
              <a:rPr lang="hu-HU" b="1" dirty="0">
                <a:solidFill>
                  <a:srgbClr val="C00000"/>
                </a:solidFill>
                <a:latin typeface="Verdana" pitchFamily="34" charset="0"/>
              </a:rPr>
              <a:t> 30%</a:t>
            </a:r>
          </a:p>
        </p:txBody>
      </p:sp>
      <p:sp>
        <p:nvSpPr>
          <p:cNvPr id="18" name="Szövegdoboz 17"/>
          <p:cNvSpPr txBox="1"/>
          <p:nvPr/>
        </p:nvSpPr>
        <p:spPr>
          <a:xfrm>
            <a:off x="5580063" y="1563688"/>
            <a:ext cx="3609975" cy="2370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1/</a:t>
            </a:r>
            <a:r>
              <a:rPr lang="hu-HU" sz="1600" b="1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lang="hu-HU" sz="1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méret </a:t>
            </a:r>
            <a:r>
              <a:rPr lang="hu-HU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esetében: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hu-HU" sz="1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VAN</a:t>
            </a:r>
            <a:r>
              <a:rPr lang="hu-HU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2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tematikus kapcsolat:  </a:t>
            </a:r>
            <a:r>
              <a:rPr lang="hu-HU" sz="20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43%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hu-HU" sz="1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NINCS</a:t>
            </a:r>
            <a:r>
              <a:rPr lang="hu-HU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2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tematikus kapcsolat: </a:t>
            </a:r>
            <a:r>
              <a:rPr lang="hu-HU" sz="20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36%</a:t>
            </a:r>
          </a:p>
          <a:p>
            <a:pPr>
              <a:defRPr/>
            </a:pPr>
            <a:endParaRPr lang="hu-HU" sz="1600" b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Kisfüzet 1/</a:t>
            </a:r>
            <a:r>
              <a:rPr lang="hu-HU" sz="1600" b="1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lang="hu-HU" sz="1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méret esetében: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hu-HU" sz="1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VAN</a:t>
            </a:r>
            <a:r>
              <a:rPr lang="hu-HU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2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tematikus kapcsolat:  </a:t>
            </a:r>
            <a:r>
              <a:rPr lang="hu-HU" sz="20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38%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hu-HU" sz="1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NINCS</a:t>
            </a:r>
            <a:r>
              <a:rPr lang="hu-HU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2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tematikus kapcsolat: </a:t>
            </a:r>
            <a:r>
              <a:rPr lang="hu-HU" sz="20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21%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endParaRPr lang="hu-HU" sz="20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6633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zövegdoboz 1"/>
          <p:cNvSpPr txBox="1"/>
          <p:nvPr/>
        </p:nvSpPr>
        <p:spPr>
          <a:xfrm>
            <a:off x="323851" y="4871482"/>
            <a:ext cx="501261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Teljes adatbázis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átlag:</a:t>
            </a:r>
          </a:p>
          <a:p>
            <a:pPr>
              <a:tabLst>
                <a:tab pos="808038" algn="l"/>
                <a:tab pos="3140075" algn="l"/>
              </a:tabLst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37%	 36</a:t>
            </a:r>
            <a:r>
              <a:rPr lang="hu-HU" sz="1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%</a:t>
            </a:r>
          </a:p>
          <a:p>
            <a:endParaRPr lang="hu-HU" sz="16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1619672" y="6329363"/>
            <a:ext cx="48965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átlag (azokon a méreteken, ahol létezett tematikus elhelyezés is): 1/</a:t>
            </a:r>
            <a:r>
              <a:rPr lang="hu-HU" sz="11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lang="hu-HU" sz="11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u-HU" sz="11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lang="hu-HU" sz="11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hu-HU" sz="11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lang="hu-HU" sz="11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+ beragasztás, 1/2, 1/3, ¼,1/8, 2/3, kisebb, mint 1/8, kisfüzet (1/</a:t>
            </a:r>
            <a:r>
              <a:rPr lang="hu-HU" sz="11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lang="hu-HU" sz="11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u-HU" sz="11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lang="hu-HU" sz="11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/2, 1/3))</a:t>
            </a:r>
          </a:p>
          <a:p>
            <a:endParaRPr lang="hu-HU" sz="11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26988"/>
            <a:ext cx="91805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215577" y="400041"/>
            <a:ext cx="565256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Egy kimagasló </a:t>
            </a:r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felismerési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 </a:t>
            </a:r>
          </a:p>
          <a:p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értékű hirdetés</a:t>
            </a:r>
            <a:endParaRPr lang="en-US" sz="2400" b="1" dirty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27651" name="Téglalap 2"/>
          <p:cNvSpPr>
            <a:spLocks noChangeArrowheads="1"/>
          </p:cNvSpPr>
          <p:nvPr/>
        </p:nvSpPr>
        <p:spPr bwMode="auto">
          <a:xfrm>
            <a:off x="215577" y="1412776"/>
            <a:ext cx="4572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1524000" algn="l"/>
              </a:tabLst>
            </a:pPr>
            <a:r>
              <a:rPr lang="hu-HU" sz="14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Hirdető 	Bayer Hungária Kft.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Márka 	</a:t>
            </a:r>
            <a:r>
              <a:rPr lang="hu-HU" sz="16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Elevit</a:t>
            </a:r>
            <a:endParaRPr lang="hu-HU" sz="16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Év 	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2008/9   </a:t>
            </a:r>
            <a:endParaRPr lang="hu-HU" sz="16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Lap 	Nők Lapja 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Egészség</a:t>
            </a:r>
            <a:endParaRPr lang="hu-HU" sz="16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Méret 	1/</a:t>
            </a:r>
            <a:r>
              <a:rPr lang="hu-HU" sz="16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endParaRPr lang="hu-HU" sz="16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16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Felismerés 	62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%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/38%</a:t>
            </a:r>
            <a:endParaRPr lang="hu-HU" sz="20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tabLst>
                <a:tab pos="1524000" algn="l"/>
              </a:tabLst>
            </a:pPr>
            <a:endParaRPr lang="hu-HU" sz="20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5605" name="Téglalap 6"/>
          <p:cNvSpPr>
            <a:spLocks noChangeArrowheads="1"/>
          </p:cNvSpPr>
          <p:nvPr/>
        </p:nvSpPr>
        <p:spPr bwMode="auto">
          <a:xfrm>
            <a:off x="215577" y="3716338"/>
            <a:ext cx="432117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174625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siker titka: </a:t>
            </a:r>
          </a:p>
          <a:p>
            <a:pPr>
              <a:buFont typeface="Arial" charset="0"/>
              <a:buChar char="•"/>
              <a:tabLst>
                <a:tab pos="174625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Gyerek (család) szerepeltetése </a:t>
            </a:r>
          </a:p>
          <a:p>
            <a:pPr>
              <a:buFont typeface="Arial" charset="0"/>
              <a:buChar char="•"/>
              <a:tabLst>
                <a:tab pos="174625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 felület több, mint fele kép</a:t>
            </a:r>
          </a:p>
          <a:p>
            <a:pPr>
              <a:buFont typeface="Arial" charset="0"/>
              <a:buChar char="•"/>
              <a:tabLst>
                <a:tab pos="174625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Nagy méretű felület</a:t>
            </a:r>
          </a:p>
          <a:p>
            <a:pPr>
              <a:buFont typeface="Arial" charset="0"/>
              <a:buChar char="•"/>
              <a:tabLst>
                <a:tab pos="174625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Tematikus kapcsolódás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   	Párkapcsolat rovatban</a:t>
            </a:r>
          </a:p>
        </p:txBody>
      </p:sp>
      <p:pic>
        <p:nvPicPr>
          <p:cNvPr id="2051" name="Picture 3" descr="M:\Kutatas\Sanoma\magyar\Magazin\AdMonitor\hirdetesek\2008\Nők Lapja Egészség\elevit_37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4787576" y="918597"/>
            <a:ext cx="3816871" cy="52887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7654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1475656" y="6525344"/>
            <a:ext cx="5112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Hirdetés eredménye/szektor méretátlag</a:t>
            </a:r>
            <a:endParaRPr lang="hu-HU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26988"/>
            <a:ext cx="91805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2"/>
          <p:cNvSpPr txBox="1">
            <a:spLocks noChangeArrowheads="1"/>
          </p:cNvSpPr>
          <p:nvPr/>
        </p:nvSpPr>
        <p:spPr bwMode="auto">
          <a:xfrm>
            <a:off x="107950" y="387002"/>
            <a:ext cx="568818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Egy kimagasló </a:t>
            </a:r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felismerési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 </a:t>
            </a:r>
          </a:p>
          <a:p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értékű hirdetés</a:t>
            </a:r>
            <a:endParaRPr lang="en-US" sz="2400" b="1" dirty="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20506" name="Picture 2" descr="M:\Kutatas\Sanoma\magyar\Magazin\AdMonitor\hirdetesek\2006\StoryIXef20szam\Slimformula_B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5130" y="1052736"/>
            <a:ext cx="3710540" cy="50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676" name="Téglalap 2"/>
          <p:cNvSpPr>
            <a:spLocks noChangeArrowheads="1"/>
          </p:cNvSpPr>
          <p:nvPr/>
        </p:nvSpPr>
        <p:spPr bwMode="auto">
          <a:xfrm>
            <a:off x="107950" y="1484784"/>
            <a:ext cx="4572000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1524000" algn="l"/>
              </a:tabLst>
            </a:pPr>
            <a:r>
              <a:rPr lang="hu-HU" sz="14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Hirdető 	</a:t>
            </a:r>
            <a:r>
              <a:rPr lang="hu-HU" sz="1600" dirty="0" err="1">
                <a:solidFill>
                  <a:schemeClr val="tx2"/>
                </a:solidFill>
                <a:latin typeface="Verdana" pitchFamily="34" charset="0"/>
              </a:rPr>
              <a:t>Vitaminstation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Kft. 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Márka 	Alexandra Formula 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Év 	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2006/20 </a:t>
            </a:r>
            <a:endParaRPr lang="hu-HU" sz="1600" dirty="0">
              <a:solidFill>
                <a:schemeClr val="tx2"/>
              </a:solidFill>
              <a:latin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Lap 	Story </a:t>
            </a:r>
            <a:endParaRPr lang="hu-HU" sz="1600" dirty="0" smtClean="0">
              <a:solidFill>
                <a:schemeClr val="tx2"/>
              </a:solidFill>
              <a:latin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 Méret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	BIII </a:t>
            </a:r>
          </a:p>
          <a:p>
            <a:pPr>
              <a:tabLst>
                <a:tab pos="1524000" algn="l"/>
              </a:tabLst>
            </a:pPr>
            <a:r>
              <a:rPr lang="hu-HU" sz="1400" b="1" dirty="0">
                <a:solidFill>
                  <a:srgbClr val="C00000"/>
                </a:solidFill>
                <a:latin typeface="Verdana" pitchFamily="34" charset="0"/>
              </a:rPr>
              <a:t> </a:t>
            </a:r>
          </a:p>
          <a:p>
            <a:pPr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</a:rPr>
              <a:t>Felismerés 	75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</a:rPr>
              <a:t>%</a:t>
            </a:r>
            <a:r>
              <a:rPr lang="hu-HU" sz="1400" dirty="0" smtClean="0">
                <a:solidFill>
                  <a:srgbClr val="002060"/>
                </a:solidFill>
                <a:latin typeface="Verdana" pitchFamily="34" charset="0"/>
              </a:rPr>
              <a:t>/50%</a:t>
            </a:r>
            <a:endParaRPr lang="hu-HU" sz="1400" dirty="0">
              <a:solidFill>
                <a:srgbClr val="002060"/>
              </a:solidFill>
              <a:latin typeface="Verdana" pitchFamily="34" charset="0"/>
            </a:endParaRPr>
          </a:p>
        </p:txBody>
      </p:sp>
      <p:sp>
        <p:nvSpPr>
          <p:cNvPr id="28677" name="Téglalap 6"/>
          <p:cNvSpPr>
            <a:spLocks noChangeArrowheads="1"/>
          </p:cNvSpPr>
          <p:nvPr/>
        </p:nvSpPr>
        <p:spPr bwMode="auto">
          <a:xfrm>
            <a:off x="107950" y="3717032"/>
            <a:ext cx="4824090" cy="1353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A siker titka: </a:t>
            </a:r>
          </a:p>
          <a:p>
            <a:pPr marL="174625" indent="-174625">
              <a:lnSpc>
                <a:spcPts val="2000"/>
              </a:lnSpc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Sztár szerepeltetése </a:t>
            </a:r>
          </a:p>
          <a:p>
            <a:pPr marL="174625" indent="-174625">
              <a:lnSpc>
                <a:spcPts val="2000"/>
              </a:lnSpc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A felület több, mint fele kép</a:t>
            </a:r>
          </a:p>
          <a:p>
            <a:pPr marL="174625" indent="-174625">
              <a:lnSpc>
                <a:spcPts val="2000"/>
              </a:lnSpc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Nagy méretű felület</a:t>
            </a:r>
          </a:p>
          <a:p>
            <a:pPr marL="174625" indent="-174625">
              <a:lnSpc>
                <a:spcPts val="2000"/>
              </a:lnSpc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Laphoz illeszkedő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kreatív és tartalom</a:t>
            </a:r>
            <a:endParaRPr lang="hu-HU" sz="2400" dirty="0">
              <a:solidFill>
                <a:srgbClr val="C00000"/>
              </a:solidFill>
              <a:latin typeface="Verdana" pitchFamily="34" charset="0"/>
            </a:endParaRPr>
          </a:p>
        </p:txBody>
      </p:sp>
      <p:pic>
        <p:nvPicPr>
          <p:cNvPr id="28678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1475656" y="6525344"/>
            <a:ext cx="5112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Hirdetés eredménye/szektor méretátlag</a:t>
            </a:r>
            <a:endParaRPr lang="hu-HU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5" descr="ANd9GcTWPKPw9jZCmmIappSEmvdO68hI-B7qK95_JGzEwxDnkSRwCGL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9138"/>
            <a:ext cx="91567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26988"/>
            <a:ext cx="91805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07375" cy="1511300"/>
          </a:xfrm>
        </p:spPr>
        <p:txBody>
          <a:bodyPr/>
          <a:lstStyle/>
          <a:p>
            <a:r>
              <a:rPr lang="hu-HU" sz="3200" b="1" smtClean="0">
                <a:solidFill>
                  <a:schemeClr val="tx2"/>
                </a:solidFill>
                <a:latin typeface="Verdana" pitchFamily="34" charset="0"/>
              </a:rPr>
              <a:t>Mi érinti meg a fogyasztót</a:t>
            </a:r>
            <a:r>
              <a:rPr lang="hu-HU" sz="3200" b="1" smtClean="0">
                <a:solidFill>
                  <a:schemeClr val="tx2"/>
                </a:solidFill>
                <a:latin typeface="Arial" charset="0"/>
              </a:rPr>
              <a:t> / </a:t>
            </a:r>
            <a:r>
              <a:rPr lang="hu-HU" sz="3200" b="1" smtClean="0">
                <a:solidFill>
                  <a:schemeClr val="tx2"/>
                </a:solidFill>
                <a:latin typeface="Verdana" pitchFamily="34" charset="0"/>
              </a:rPr>
              <a:t>magazinolvasót?</a:t>
            </a:r>
            <a:br>
              <a:rPr lang="hu-HU" sz="3200" b="1" smtClean="0">
                <a:solidFill>
                  <a:schemeClr val="tx2"/>
                </a:solidFill>
                <a:latin typeface="Verdana" pitchFamily="34" charset="0"/>
              </a:rPr>
            </a:br>
            <a:r>
              <a:rPr lang="hu-HU" sz="3200" b="1" smtClean="0">
                <a:solidFill>
                  <a:srgbClr val="C00000"/>
                </a:solidFill>
                <a:latin typeface="Verdana" pitchFamily="34" charset="0"/>
              </a:rPr>
              <a:t>Az információ</a:t>
            </a:r>
          </a:p>
        </p:txBody>
      </p:sp>
      <p:pic>
        <p:nvPicPr>
          <p:cNvPr id="29700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9" descr="C:\Users\i.antunovics\AppData\Local\Microsoft\Windows\Temporary Internet Files\Content.IE5\GRM9O4D3\MP900422534[1].jpg"/>
          <p:cNvPicPr>
            <a:picLocks noChangeAspect="1" noChangeArrowheads="1"/>
          </p:cNvPicPr>
          <p:nvPr/>
        </p:nvPicPr>
        <p:blipFill>
          <a:blip r:embed="rId2" cstate="print"/>
          <a:srcRect l="1094" t="18594" r="12085" b="4443"/>
          <a:stretch>
            <a:fillRect/>
          </a:stretch>
        </p:blipFill>
        <p:spPr bwMode="auto">
          <a:xfrm>
            <a:off x="0" y="0"/>
            <a:ext cx="91440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450"/>
            <a:ext cx="9180513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itle 1"/>
          <p:cNvSpPr>
            <a:spLocks noGrp="1"/>
          </p:cNvSpPr>
          <p:nvPr>
            <p:ph type="title"/>
          </p:nvPr>
        </p:nvSpPr>
        <p:spPr>
          <a:xfrm>
            <a:off x="457200" y="406400"/>
            <a:ext cx="8229600" cy="579438"/>
          </a:xfrm>
        </p:spPr>
        <p:txBody>
          <a:bodyPr>
            <a:spAutoFit/>
          </a:bodyPr>
          <a:lstStyle/>
          <a:p>
            <a:pPr algn="l" eaLnBrk="1" hangingPunct="1"/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A</a:t>
            </a:r>
            <a:r>
              <a:rPr lang="hu-HU" sz="3200" b="1" dirty="0" smtClean="0">
                <a:solidFill>
                  <a:srgbClr val="C00000"/>
                </a:solidFill>
                <a:latin typeface="Verdana" pitchFamily="34" charset="0"/>
              </a:rPr>
              <a:t> tudatos </a:t>
            </a:r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OTC fogyasztó</a:t>
            </a:r>
            <a:endParaRPr lang="en-US" sz="2400" b="1" dirty="0" smtClean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>
          <a:xfrm>
            <a:off x="34925" y="1124744"/>
            <a:ext cx="5435600" cy="4154984"/>
          </a:xfrm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tabLst>
                <a:tab pos="1524000" algn="l"/>
              </a:tabLst>
            </a:pP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A válság átrendezte az emberek gondolkodását, </a:t>
            </a: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</a:rPr>
              <a:t>a belső értékek irányába tolódott a hangsúly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 -</a:t>
            </a: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</a:rPr>
              <a:t>&gt; felértékelődött az egészség.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tabLst>
                <a:tab pos="1524000" algn="l"/>
              </a:tabLst>
            </a:pP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A fogyasztók egyre több </a:t>
            </a: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</a:rPr>
              <a:t>információhoz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 jutnak hozzá a betegségekkel, gyógymódokkal és a gyógyszerekkel kapcsolatban.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tabLst>
                <a:tab pos="1524000" algn="l"/>
              </a:tabLst>
            </a:pP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Információéhségüket az online világ kezdi csillapítani, míg </a:t>
            </a: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</a:rPr>
              <a:t>a magazinok továbbra is előkelő helyet töltenek be ebben a szerepben.</a:t>
            </a:r>
            <a:endParaRPr lang="en-US" sz="1600" b="1" dirty="0" smtClean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30725" name="TextBox 3"/>
          <p:cNvSpPr txBox="1">
            <a:spLocks noChangeArrowheads="1"/>
          </p:cNvSpPr>
          <p:nvPr/>
        </p:nvSpPr>
        <p:spPr bwMode="auto">
          <a:xfrm>
            <a:off x="1476375" y="6597650"/>
            <a:ext cx="73104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1200" i="1">
                <a:solidFill>
                  <a:schemeClr val="bg1"/>
                </a:solidFill>
                <a:latin typeface="Verdana" pitchFamily="34" charset="0"/>
              </a:rPr>
              <a:t>Forrás: BTL.hu - </a:t>
            </a:r>
            <a:r>
              <a:rPr lang="en-US" sz="1200" i="1">
                <a:solidFill>
                  <a:schemeClr val="bg1"/>
                </a:solidFill>
                <a:latin typeface="Verdana" pitchFamily="34" charset="0"/>
              </a:rPr>
              <a:t>Szinapszis Kft. HealthPortalsAudit </a:t>
            </a:r>
            <a:r>
              <a:rPr lang="hu-HU" sz="1200" i="1">
                <a:solidFill>
                  <a:schemeClr val="bg1"/>
                </a:solidFill>
                <a:latin typeface="Verdana" pitchFamily="34" charset="0"/>
              </a:rPr>
              <a:t>kutatás, 2011. február</a:t>
            </a:r>
            <a:endParaRPr lang="en-US" sz="12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30726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191"/>
            <a:ext cx="91805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Cím 1"/>
          <p:cNvSpPr>
            <a:spLocks noGrp="1"/>
          </p:cNvSpPr>
          <p:nvPr>
            <p:ph type="title" idx="4294967295"/>
          </p:nvPr>
        </p:nvSpPr>
        <p:spPr>
          <a:xfrm>
            <a:off x="468313" y="400556"/>
            <a:ext cx="8229600" cy="584775"/>
          </a:xfrm>
        </p:spPr>
        <p:txBody>
          <a:bodyPr>
            <a:spAutoFit/>
          </a:bodyPr>
          <a:lstStyle/>
          <a:p>
            <a:pPr algn="l" eaLnBrk="1" hangingPunct="1"/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32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magazin - barát.  </a:t>
            </a:r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…és a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32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hirdetés?</a:t>
            </a:r>
          </a:p>
        </p:txBody>
      </p:sp>
      <p:sp>
        <p:nvSpPr>
          <p:cNvPr id="18435" name="Tartalom helye 2"/>
          <p:cNvSpPr>
            <a:spLocks noGrp="1"/>
          </p:cNvSpPr>
          <p:nvPr>
            <p:ph idx="4294967295"/>
          </p:nvPr>
        </p:nvSpPr>
        <p:spPr>
          <a:xfrm>
            <a:off x="287338" y="981075"/>
            <a:ext cx="6084887" cy="5213735"/>
          </a:xfrm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0"/>
              </a:spcBef>
              <a:tabLst>
                <a:tab pos="1524000" algn="l"/>
              </a:tabLst>
            </a:pP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magazin = barát –&gt;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 typeface="Arial" charset="0"/>
              <a:buNone/>
              <a:tabLst>
                <a:tab pos="1524000" algn="l"/>
              </a:tabLst>
            </a:pP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 </a:t>
            </a:r>
            <a:r>
              <a:rPr lang="hu-HU" sz="1600" b="1" u="sng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bizalom, hitelesség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 typeface="Arial" charset="0"/>
              <a:buNone/>
              <a:tabLst>
                <a:tab pos="1524000" algn="l"/>
              </a:tabLst>
            </a:pPr>
            <a:endParaRPr lang="hu-HU" sz="1600" b="1" u="sng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tabLst>
                <a:tab pos="1524000" algn="l"/>
              </a:tabLst>
            </a:pP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magazinok </a:t>
            </a: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hozzáadott értékei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pPr lvl="1" eaLnBrk="1" hangingPunct="1">
              <a:lnSpc>
                <a:spcPct val="120000"/>
              </a:lnSpc>
              <a:spcBef>
                <a:spcPct val="0"/>
              </a:spcBef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Személyes hangvétel, </a:t>
            </a: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tanácsadó jelleg</a:t>
            </a:r>
            <a:endParaRPr lang="hu-HU" sz="1600" b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>
              <a:lnSpc>
                <a:spcPct val="120000"/>
              </a:lnSpc>
              <a:spcBef>
                <a:spcPct val="0"/>
              </a:spcBef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Hosszabb elmélyülés, mely segíti a megértést, 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információgyűjtést</a:t>
            </a:r>
          </a:p>
          <a:p>
            <a:pPr lvl="1" eaLnBrk="1" hangingPunct="1">
              <a:lnSpc>
                <a:spcPct val="120000"/>
              </a:lnSpc>
              <a:spcBef>
                <a:spcPct val="0"/>
              </a:spcBef>
              <a:tabLst>
                <a:tab pos="1524000" algn="l"/>
              </a:tabLst>
            </a:pP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Tematikus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kapcsolódás</a:t>
            </a:r>
          </a:p>
          <a:p>
            <a:pPr lvl="1" eaLnBrk="1" hangingPunct="1">
              <a:lnSpc>
                <a:spcPct val="120000"/>
              </a:lnSpc>
              <a:spcBef>
                <a:spcPct val="0"/>
              </a:spcBef>
              <a:tabLst>
                <a:tab pos="1524000" algn="l"/>
              </a:tabLst>
            </a:pP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Tapinthatóság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kipróbálás</a:t>
            </a:r>
          </a:p>
          <a:p>
            <a:pPr lvl="1" eaLnBrk="1" hangingPunct="1">
              <a:lnSpc>
                <a:spcPct val="120000"/>
              </a:lnSpc>
              <a:spcBef>
                <a:spcPct val="0"/>
              </a:spcBef>
              <a:tabLst>
                <a:tab pos="1524000" algn="l"/>
              </a:tabLst>
            </a:pP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Visszakereshetőség</a:t>
            </a:r>
          </a:p>
          <a:p>
            <a:pPr lvl="1" eaLnBrk="1" hangingPunct="1">
              <a:lnSpc>
                <a:spcPct val="120000"/>
              </a:lnSpc>
              <a:spcBef>
                <a:spcPct val="0"/>
              </a:spcBef>
              <a:tabLst>
                <a:tab pos="1524000" algn="l"/>
              </a:tabLst>
            </a:pPr>
            <a:endParaRPr lang="hu-HU" sz="1600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  <a:tabLst>
                <a:tab pos="1524000" algn="l"/>
              </a:tabLst>
            </a:pP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hu-HU" sz="1600" b="1" u="sng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magazinbarát és egyben hatékony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600" b="1" u="sng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hirdetés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alkalmazkodik az olvasó igényeihez, a magazin arculatához és stílusához.</a:t>
            </a:r>
          </a:p>
          <a:p>
            <a:pPr lvl="1" eaLnBrk="1" hangingPunct="1">
              <a:lnSpc>
                <a:spcPct val="140000"/>
              </a:lnSpc>
              <a:spcBef>
                <a:spcPct val="0"/>
              </a:spcBef>
              <a:tabLst>
                <a:tab pos="1524000" algn="l"/>
              </a:tabLst>
            </a:pPr>
            <a:endParaRPr lang="hu-HU" sz="1600" dirty="0" smtClean="0">
              <a:solidFill>
                <a:schemeClr val="tx2"/>
              </a:solidFill>
              <a:latin typeface="Verdana" pitchFamily="34" charset="0"/>
            </a:endParaRPr>
          </a:p>
          <a:p>
            <a:pPr lvl="1" eaLnBrk="1" hangingPunct="1">
              <a:lnSpc>
                <a:spcPct val="140000"/>
              </a:lnSpc>
              <a:spcBef>
                <a:spcPct val="0"/>
              </a:spcBef>
              <a:tabLst>
                <a:tab pos="1524000" algn="l"/>
              </a:tabLst>
            </a:pPr>
            <a:endParaRPr lang="hu-HU" sz="1600" dirty="0" smtClean="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18436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3588" y="908050"/>
            <a:ext cx="3192462" cy="474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7754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6" descr="C:\Users\i.antunovics\AppData\Local\Microsoft\Windows\Temporary Internet Files\Content.IE5\6VSWYL7Z\MP90040973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3588" y="-30163"/>
            <a:ext cx="4570412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1450"/>
            <a:ext cx="9180513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églalap 3"/>
          <p:cNvSpPr>
            <a:spLocks noChangeArrowheads="1"/>
          </p:cNvSpPr>
          <p:nvPr/>
        </p:nvSpPr>
        <p:spPr bwMode="auto">
          <a:xfrm>
            <a:off x="395288" y="2852738"/>
            <a:ext cx="352901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hu-HU" sz="32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GYÓGYULÁS</a:t>
            </a:r>
          </a:p>
          <a:p>
            <a:pPr algn="ctr">
              <a:lnSpc>
                <a:spcPct val="90000"/>
              </a:lnSpc>
            </a:pPr>
            <a:r>
              <a:rPr lang="hu-HU" sz="32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= </a:t>
            </a:r>
          </a:p>
          <a:p>
            <a:pPr algn="ctr">
              <a:lnSpc>
                <a:spcPct val="90000"/>
              </a:lnSpc>
            </a:pPr>
            <a:r>
              <a:rPr lang="hu-HU" sz="32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Termék </a:t>
            </a:r>
          </a:p>
          <a:p>
            <a:pPr algn="ctr">
              <a:lnSpc>
                <a:spcPct val="90000"/>
              </a:lnSpc>
            </a:pPr>
            <a:r>
              <a:rPr lang="hu-HU" sz="32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+ </a:t>
            </a:r>
          </a:p>
          <a:p>
            <a:pPr algn="ctr">
              <a:lnSpc>
                <a:spcPct val="90000"/>
              </a:lnSpc>
            </a:pPr>
            <a:r>
              <a:rPr lang="hu-HU" sz="32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Információ</a:t>
            </a:r>
          </a:p>
        </p:txBody>
      </p:sp>
      <p:sp>
        <p:nvSpPr>
          <p:cNvPr id="31748" name="Téglalap 4"/>
          <p:cNvSpPr>
            <a:spLocks noChangeArrowheads="1"/>
          </p:cNvSpPr>
          <p:nvPr/>
        </p:nvSpPr>
        <p:spPr bwMode="auto">
          <a:xfrm>
            <a:off x="395288" y="1196975"/>
            <a:ext cx="39973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4625" indent="-174625">
              <a:lnSpc>
                <a:spcPct val="120000"/>
              </a:lnSpc>
              <a:buFont typeface="Arial" charset="0"/>
              <a:buChar char="•"/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Az információ gyógyít</a:t>
            </a:r>
          </a:p>
          <a:p>
            <a:pPr marL="174625" indent="-174625">
              <a:lnSpc>
                <a:spcPct val="120000"/>
              </a:lnSpc>
              <a:buFont typeface="Arial" charset="0"/>
              <a:buChar char="•"/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A jobban tájékozott beteg jobban gyógyul</a:t>
            </a:r>
          </a:p>
          <a:p>
            <a:pPr marL="174625" indent="-174625">
              <a:lnSpc>
                <a:spcPct val="120000"/>
              </a:lnSpc>
              <a:buFont typeface="Arial" charset="0"/>
              <a:buChar char="•"/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A  hit javítja a gyógyulási esélyeket</a:t>
            </a:r>
          </a:p>
        </p:txBody>
      </p:sp>
      <p:sp>
        <p:nvSpPr>
          <p:cNvPr id="31749" name="Title 1"/>
          <p:cNvSpPr txBox="1">
            <a:spLocks/>
          </p:cNvSpPr>
          <p:nvPr/>
        </p:nvSpPr>
        <p:spPr bwMode="auto">
          <a:xfrm>
            <a:off x="395288" y="263525"/>
            <a:ext cx="822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A placebo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 hatás</a:t>
            </a:r>
            <a:endParaRPr lang="en-US" sz="2400" b="1" dirty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31750" name="TextBox 3"/>
          <p:cNvSpPr txBox="1">
            <a:spLocks noChangeArrowheads="1"/>
          </p:cNvSpPr>
          <p:nvPr/>
        </p:nvSpPr>
        <p:spPr bwMode="auto">
          <a:xfrm>
            <a:off x="1476375" y="6524625"/>
            <a:ext cx="73104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1200" i="1">
                <a:solidFill>
                  <a:schemeClr val="bg1"/>
                </a:solidFill>
                <a:latin typeface="Verdana" pitchFamily="34" charset="0"/>
              </a:rPr>
              <a:t>Forrás: GFK Workshop</a:t>
            </a:r>
            <a:endParaRPr lang="en-US" sz="12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31751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-144463"/>
            <a:ext cx="9180513" cy="702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TextBox 3"/>
          <p:cNvSpPr txBox="1">
            <a:spLocks noChangeArrowheads="1"/>
          </p:cNvSpPr>
          <p:nvPr/>
        </p:nvSpPr>
        <p:spPr bwMode="auto">
          <a:xfrm>
            <a:off x="-36513" y="4403725"/>
            <a:ext cx="918051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A S.A.S. + hirdetés, S.A.S. és PR cikk is hatékony felület az  információ átadására a gyógyászati szektor esetében.</a:t>
            </a:r>
            <a:endParaRPr lang="en-US" sz="1600" dirty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33795" name="Szövegdoboz 1"/>
          <p:cNvSpPr txBox="1">
            <a:spLocks noChangeArrowheads="1"/>
          </p:cNvSpPr>
          <p:nvPr/>
        </p:nvSpPr>
        <p:spPr bwMode="auto">
          <a:xfrm>
            <a:off x="179388" y="107950"/>
            <a:ext cx="896461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Mitől látja a fogyasztó </a:t>
            </a:r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informatív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nak a hirdetést?</a:t>
            </a:r>
          </a:p>
        </p:txBody>
      </p:sp>
      <p:pic>
        <p:nvPicPr>
          <p:cNvPr id="1036" name="Picture 12" descr="C:\Users\i.antunovics\AppData\Local\Microsoft\Windows\Temporary Internet Files\Content.IE5\WKQJE50E\MP900409644[1]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179512" y="1304189"/>
            <a:ext cx="1681007" cy="25202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7236296" y="1304189"/>
            <a:ext cx="1772764" cy="25202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2085902" y="1304189"/>
            <a:ext cx="3017271" cy="25296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5328556" y="1304189"/>
            <a:ext cx="1682357" cy="25235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3800" name="Szövegdoboz 26"/>
          <p:cNvSpPr txBox="1">
            <a:spLocks noChangeArrowheads="1"/>
          </p:cNvSpPr>
          <p:nvPr/>
        </p:nvSpPr>
        <p:spPr bwMode="auto">
          <a:xfrm>
            <a:off x="0" y="3925888"/>
            <a:ext cx="19605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Normál: 65%</a:t>
            </a:r>
          </a:p>
        </p:txBody>
      </p:sp>
      <p:sp>
        <p:nvSpPr>
          <p:cNvPr id="33801" name="Szövegdoboz 27"/>
          <p:cNvSpPr txBox="1">
            <a:spLocks noChangeArrowheads="1"/>
          </p:cNvSpPr>
          <p:nvPr/>
        </p:nvSpPr>
        <p:spPr bwMode="auto">
          <a:xfrm>
            <a:off x="2139950" y="3925888"/>
            <a:ext cx="3017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S.A.S. + hirdetés: </a:t>
            </a:r>
            <a:r>
              <a:rPr lang="hu-HU" b="1" dirty="0">
                <a:solidFill>
                  <a:srgbClr val="C00000"/>
                </a:solidFill>
                <a:latin typeface="Verdana" pitchFamily="34" charset="0"/>
              </a:rPr>
              <a:t>75%</a:t>
            </a:r>
          </a:p>
        </p:txBody>
      </p:sp>
      <p:sp>
        <p:nvSpPr>
          <p:cNvPr id="33802" name="Szövegdoboz 28"/>
          <p:cNvSpPr txBox="1">
            <a:spLocks noChangeArrowheads="1"/>
          </p:cNvSpPr>
          <p:nvPr/>
        </p:nvSpPr>
        <p:spPr bwMode="auto">
          <a:xfrm>
            <a:off x="5337175" y="3925888"/>
            <a:ext cx="15843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S.A.S.: 72%</a:t>
            </a:r>
          </a:p>
        </p:txBody>
      </p:sp>
      <p:sp>
        <p:nvSpPr>
          <p:cNvPr id="33803" name="Szövegdoboz 29"/>
          <p:cNvSpPr txBox="1">
            <a:spLocks noChangeArrowheads="1"/>
          </p:cNvSpPr>
          <p:nvPr/>
        </p:nvSpPr>
        <p:spPr bwMode="auto">
          <a:xfrm>
            <a:off x="7100888" y="3925888"/>
            <a:ext cx="19081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PR cikk: 71%</a:t>
            </a:r>
          </a:p>
        </p:txBody>
      </p:sp>
      <p:pic>
        <p:nvPicPr>
          <p:cNvPr id="33804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6" name="Text Box 10"/>
          <p:cNvSpPr txBox="1">
            <a:spLocks noChangeArrowheads="1"/>
          </p:cNvSpPr>
          <p:nvPr/>
        </p:nvSpPr>
        <p:spPr bwMode="auto">
          <a:xfrm>
            <a:off x="1403350" y="6261100"/>
            <a:ext cx="4932362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400" dirty="0">
                <a:solidFill>
                  <a:schemeClr val="bg1"/>
                </a:solidFill>
                <a:latin typeface="Verdana" pitchFamily="34" charset="0"/>
              </a:rPr>
              <a:t>Mennyire tartja ezt a hirdetés informatívnak? – </a:t>
            </a:r>
          </a:p>
          <a:p>
            <a:pPr>
              <a:spcBef>
                <a:spcPct val="50000"/>
              </a:spcBef>
            </a:pPr>
            <a:r>
              <a:rPr lang="hu-HU" sz="1400" dirty="0">
                <a:solidFill>
                  <a:schemeClr val="bg1"/>
                </a:solidFill>
                <a:latin typeface="Verdana" pitchFamily="34" charset="0"/>
              </a:rPr>
              <a:t>1-5-ig skálán a 4-es és 5-ös értéket adók.</a:t>
            </a: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1960562" y="5373216"/>
            <a:ext cx="7183437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050" dirty="0" smtClean="0">
                <a:solidFill>
                  <a:srgbClr val="002060"/>
                </a:solidFill>
                <a:latin typeface="Verdana" pitchFamily="34" charset="0"/>
              </a:rPr>
              <a:t>S.A.S. = </a:t>
            </a:r>
            <a:r>
              <a:rPr lang="en-US" sz="1050" dirty="0" smtClean="0">
                <a:solidFill>
                  <a:srgbClr val="002060"/>
                </a:solidFill>
                <a:latin typeface="Verdana" pitchFamily="34" charset="0"/>
              </a:rPr>
              <a:t>Special Advertising Session </a:t>
            </a:r>
            <a:r>
              <a:rPr lang="hu-HU" sz="1050" dirty="0" smtClean="0">
                <a:solidFill>
                  <a:srgbClr val="002060"/>
                </a:solidFill>
                <a:latin typeface="Verdana" pitchFamily="34" charset="0"/>
              </a:rPr>
              <a:t>– szerkesztőség által előállított hirdetési oldal</a:t>
            </a:r>
            <a:endParaRPr lang="hu-HU" sz="1050" dirty="0">
              <a:solidFill>
                <a:srgbClr val="00206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26988"/>
            <a:ext cx="91805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Box 2"/>
          <p:cNvSpPr txBox="1">
            <a:spLocks noChangeArrowheads="1"/>
          </p:cNvSpPr>
          <p:nvPr/>
        </p:nvSpPr>
        <p:spPr bwMode="auto">
          <a:xfrm>
            <a:off x="217735" y="260648"/>
            <a:ext cx="471646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Informatív</a:t>
            </a:r>
            <a:r>
              <a:rPr lang="hu-HU" sz="32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S.A.S.</a:t>
            </a:r>
            <a:r>
              <a:rPr lang="hu-HU" sz="32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jellegű megjelenés</a:t>
            </a:r>
            <a:endParaRPr lang="en-US" sz="2400" b="1" dirty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35843" name="Téglalap 2"/>
          <p:cNvSpPr>
            <a:spLocks noChangeArrowheads="1"/>
          </p:cNvSpPr>
          <p:nvPr/>
        </p:nvSpPr>
        <p:spPr bwMode="auto">
          <a:xfrm>
            <a:off x="217735" y="1340768"/>
            <a:ext cx="4572000" cy="2277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1524000" algn="l"/>
              </a:tabLst>
            </a:pPr>
            <a:r>
              <a:rPr lang="hu-HU" sz="14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Hirdető 	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Bayer Hungária Kft.</a:t>
            </a:r>
            <a:endParaRPr lang="hu-HU" sz="1600" dirty="0">
              <a:solidFill>
                <a:schemeClr val="tx2"/>
              </a:solidFill>
              <a:latin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Márka 	</a:t>
            </a:r>
            <a:r>
              <a:rPr lang="hu-HU" sz="1600" dirty="0" err="1">
                <a:solidFill>
                  <a:schemeClr val="tx2"/>
                </a:solidFill>
                <a:latin typeface="Verdana" pitchFamily="34" charset="0"/>
              </a:rPr>
              <a:t>Canesten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KOMBI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Év 	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2008/9</a:t>
            </a:r>
            <a:endParaRPr lang="hu-HU" sz="1600" dirty="0">
              <a:solidFill>
                <a:schemeClr val="tx2"/>
              </a:solidFill>
              <a:latin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Lap 	Nők Lapja Egészség 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Méret 	1/</a:t>
            </a:r>
            <a:r>
              <a:rPr lang="hu-HU" sz="1600" dirty="0" err="1">
                <a:solidFill>
                  <a:schemeClr val="tx2"/>
                </a:solidFill>
                <a:latin typeface="Verdana" pitchFamily="34" charset="0"/>
              </a:rPr>
              <a:t>1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</a:t>
            </a:r>
          </a:p>
          <a:p>
            <a:pPr>
              <a:tabLst>
                <a:tab pos="1524000" algn="l"/>
              </a:tabLst>
            </a:pPr>
            <a:r>
              <a:rPr lang="hu-HU" sz="1400" b="1" dirty="0">
                <a:solidFill>
                  <a:srgbClr val="C00000"/>
                </a:solidFill>
                <a:latin typeface="Verdana" pitchFamily="34" charset="0"/>
              </a:rPr>
              <a:t> </a:t>
            </a:r>
          </a:p>
          <a:p>
            <a:pPr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</a:rPr>
              <a:t>Felismerés 	61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</a:rPr>
              <a:t>%</a:t>
            </a:r>
            <a:r>
              <a:rPr lang="hu-HU" sz="1400" dirty="0" smtClean="0">
                <a:solidFill>
                  <a:srgbClr val="002060"/>
                </a:solidFill>
                <a:latin typeface="Verdana" pitchFamily="34" charset="0"/>
              </a:rPr>
              <a:t>/38%</a:t>
            </a:r>
            <a:endParaRPr lang="hu-HU" sz="2400" b="1" dirty="0">
              <a:solidFill>
                <a:srgbClr val="C00000"/>
              </a:solidFill>
              <a:latin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</a:rPr>
              <a:t>Informatív	85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</a:rPr>
              <a:t>%</a:t>
            </a:r>
            <a:r>
              <a:rPr lang="hu-HU" sz="1400" dirty="0" smtClean="0">
                <a:solidFill>
                  <a:srgbClr val="002060"/>
                </a:solidFill>
                <a:latin typeface="Verdana" pitchFamily="34" charset="0"/>
              </a:rPr>
              <a:t>/68%</a:t>
            </a:r>
            <a:endParaRPr lang="hu-HU" sz="1400" dirty="0">
              <a:solidFill>
                <a:srgbClr val="002060"/>
              </a:solidFill>
              <a:latin typeface="Verdana" pitchFamily="34" charset="0"/>
            </a:endParaRPr>
          </a:p>
        </p:txBody>
      </p:sp>
      <p:sp>
        <p:nvSpPr>
          <p:cNvPr id="35844" name="Téglalap 6"/>
          <p:cNvSpPr>
            <a:spLocks noChangeArrowheads="1"/>
          </p:cNvSpPr>
          <p:nvPr/>
        </p:nvSpPr>
        <p:spPr bwMode="auto">
          <a:xfrm>
            <a:off x="217735" y="3933825"/>
            <a:ext cx="4786313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A siker titka: 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S.A.S.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jellegű megjelenés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A termék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szerepeltetése a kreatívon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Nagy méretű felület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Laphoz illeszkedő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tartalom</a:t>
            </a:r>
            <a:endParaRPr lang="hu-HU" sz="2400" dirty="0">
              <a:solidFill>
                <a:srgbClr val="C00000"/>
              </a:solidFill>
              <a:latin typeface="Verdana" pitchFamily="34" charset="0"/>
            </a:endParaRPr>
          </a:p>
        </p:txBody>
      </p:sp>
      <p:pic>
        <p:nvPicPr>
          <p:cNvPr id="4098" name="Picture 2" descr="M:\Kutatas\Sanoma\magyar\Magazin\AdMonitor\hirdetesek\2008\Nők Lapja Egészség\canestencombi_29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4762721" y="260648"/>
            <a:ext cx="3983859" cy="5472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5846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1475656" y="6525344"/>
            <a:ext cx="5112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Hirdetés eredménye/szektor méretátlag</a:t>
            </a:r>
            <a:endParaRPr lang="hu-HU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5" descr="ANd9GcSZgV6JDN3-rxTTrsQLfSfhj08oqEq4CCEYDlih2CzfZy8JiIT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836613"/>
            <a:ext cx="3241675" cy="214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7" descr="ANd9GcSoWFAyYNUFYjP7uPG2oJB3SoK-q2-MelHjm5AEaLVdu4-NkQCrP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33375"/>
            <a:ext cx="4824413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5" descr="C:\Users\i.antunovics\AppData\Local\Microsoft\Windows\Temporary Internet Files\Content.IE5\6VSWYL7Z\MP900408950[1].jpg"/>
          <p:cNvPicPr>
            <a:picLocks noChangeAspect="1" noChangeArrowheads="1"/>
          </p:cNvPicPr>
          <p:nvPr/>
        </p:nvPicPr>
        <p:blipFill>
          <a:blip r:embed="rId4" cstate="print"/>
          <a:srcRect t="21553" b="3481"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8100" y="-144463"/>
            <a:ext cx="9180513" cy="702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Rectangle 2"/>
          <p:cNvSpPr>
            <a:spLocks noGrp="1"/>
          </p:cNvSpPr>
          <p:nvPr>
            <p:ph type="title" idx="4294967295"/>
          </p:nvPr>
        </p:nvSpPr>
        <p:spPr>
          <a:xfrm>
            <a:off x="3833813" y="3294063"/>
            <a:ext cx="4197350" cy="1143000"/>
          </a:xfrm>
        </p:spPr>
        <p:txBody>
          <a:bodyPr/>
          <a:lstStyle/>
          <a:p>
            <a:r>
              <a:rPr lang="hu-HU" sz="3200" b="1" smtClean="0">
                <a:solidFill>
                  <a:schemeClr val="tx2"/>
                </a:solidFill>
                <a:latin typeface="Verdana" pitchFamily="34" charset="0"/>
              </a:rPr>
              <a:t>Mi ösztönzi az olvasót </a:t>
            </a:r>
            <a:r>
              <a:rPr lang="hu-HU" sz="3600" b="1" smtClean="0">
                <a:solidFill>
                  <a:srgbClr val="C00000"/>
                </a:solidFill>
                <a:latin typeface="Verdana" pitchFamily="34" charset="0"/>
              </a:rPr>
              <a:t>vásárlásra</a:t>
            </a:r>
            <a:r>
              <a:rPr lang="hu-HU" sz="3200" b="1" smtClean="0">
                <a:solidFill>
                  <a:schemeClr val="tx2"/>
                </a:solidFill>
                <a:latin typeface="Verdana" pitchFamily="34" charset="0"/>
              </a:rPr>
              <a:t>?</a:t>
            </a:r>
            <a:br>
              <a:rPr lang="hu-HU" sz="3200" b="1" smtClean="0">
                <a:solidFill>
                  <a:schemeClr val="tx2"/>
                </a:solidFill>
                <a:latin typeface="Verdana" pitchFamily="34" charset="0"/>
              </a:rPr>
            </a:br>
            <a:endParaRPr lang="hu-HU" sz="3200" b="1" smtClean="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37894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144463"/>
            <a:ext cx="9180513" cy="702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Szövegdoboz 3"/>
          <p:cNvSpPr txBox="1">
            <a:spLocks noChangeArrowheads="1"/>
          </p:cNvSpPr>
          <p:nvPr/>
        </p:nvSpPr>
        <p:spPr bwMode="auto">
          <a:xfrm>
            <a:off x="323850" y="128588"/>
            <a:ext cx="8928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Központi elem 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hatása a vásárlásösztönzésre</a:t>
            </a:r>
          </a:p>
        </p:txBody>
      </p:sp>
      <p:pic>
        <p:nvPicPr>
          <p:cNvPr id="5122" name="Picture 2" descr="C:\Users\i.antunovics\AppData\Local\Microsoft\Windows\Temporary Internet Files\Content.IE5\SBEIY5V2\MP900424362[1].jpg"/>
          <p:cNvPicPr>
            <a:picLocks noChangeAspect="1" noChangeArrowheads="1"/>
          </p:cNvPicPr>
          <p:nvPr/>
        </p:nvPicPr>
        <p:blipFill rotWithShape="1">
          <a:blip r:embed="rId3" cstate="print">
            <a:extLst/>
          </a:blip>
          <a:srcRect r="10819"/>
          <a:stretch/>
        </p:blipFill>
        <p:spPr bwMode="auto">
          <a:xfrm>
            <a:off x="6444208" y="1053056"/>
            <a:ext cx="2568398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8" name="Picture 8" descr="C:\Users\i.antunovics\AppData\Local\Microsoft\Windows\Temporary Internet Files\Content.IE5\GRM9O4D3\MP900400870[1]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701675" y="1053056"/>
            <a:ext cx="2303437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8917" name="Szövegdoboz 12"/>
          <p:cNvSpPr txBox="1">
            <a:spLocks noChangeArrowheads="1"/>
          </p:cNvSpPr>
          <p:nvPr/>
        </p:nvSpPr>
        <p:spPr bwMode="auto">
          <a:xfrm>
            <a:off x="6506319" y="4643438"/>
            <a:ext cx="244316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Szöveg: 47%</a:t>
            </a:r>
          </a:p>
        </p:txBody>
      </p:sp>
      <p:sp>
        <p:nvSpPr>
          <p:cNvPr id="38918" name="Szövegdoboz 13"/>
          <p:cNvSpPr txBox="1">
            <a:spLocks noChangeArrowheads="1"/>
          </p:cNvSpPr>
          <p:nvPr/>
        </p:nvSpPr>
        <p:spPr bwMode="auto">
          <a:xfrm>
            <a:off x="3544888" y="4643438"/>
            <a:ext cx="244316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</a:rPr>
              <a:t>Image: 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53%</a:t>
            </a:r>
          </a:p>
        </p:txBody>
      </p:sp>
      <p:sp>
        <p:nvSpPr>
          <p:cNvPr id="38919" name="Szövegdoboz 14"/>
          <p:cNvSpPr txBox="1">
            <a:spLocks noChangeArrowheads="1"/>
          </p:cNvSpPr>
          <p:nvPr/>
        </p:nvSpPr>
        <p:spPr bwMode="auto">
          <a:xfrm>
            <a:off x="630238" y="4643438"/>
            <a:ext cx="24431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Termék képe:</a:t>
            </a:r>
            <a:r>
              <a:rPr lang="hu-HU" b="1" dirty="0">
                <a:solidFill>
                  <a:srgbClr val="C00000"/>
                </a:solidFill>
                <a:latin typeface="Verdana" pitchFamily="34" charset="0"/>
              </a:rPr>
              <a:t> 57%</a:t>
            </a:r>
          </a:p>
        </p:txBody>
      </p:sp>
      <p:pic>
        <p:nvPicPr>
          <p:cNvPr id="5130" name="Picture 10" descr="C:\Users\i.antunovics\AppData\Local\Microsoft\Windows\Temporary Internet Files\Content.IE5\SBEIY5V2\MP900427642[1]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3300881" y="1053056"/>
            <a:ext cx="288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8921" name="Text Box 10"/>
          <p:cNvSpPr txBox="1">
            <a:spLocks noChangeArrowheads="1"/>
          </p:cNvSpPr>
          <p:nvPr/>
        </p:nvSpPr>
        <p:spPr bwMode="auto">
          <a:xfrm>
            <a:off x="1422811" y="6345565"/>
            <a:ext cx="53881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400" dirty="0">
                <a:solidFill>
                  <a:schemeClr val="bg1"/>
                </a:solidFill>
                <a:latin typeface="Verdana" pitchFamily="34" charset="0"/>
              </a:rPr>
              <a:t>Mennyire tartja ezt a hirdetés vásárlásra ösztönzőnek? – 1-5-ig skálán a 4-es és 5-ös értéket adók.</a:t>
            </a:r>
          </a:p>
        </p:txBody>
      </p:sp>
      <p:pic>
        <p:nvPicPr>
          <p:cNvPr id="38922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" y="-144463"/>
            <a:ext cx="9180513" cy="702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2" name="Rectangle 2"/>
          <p:cNvSpPr>
            <a:spLocks noGrp="1"/>
          </p:cNvSpPr>
          <p:nvPr>
            <p:ph type="title"/>
          </p:nvPr>
        </p:nvSpPr>
        <p:spPr>
          <a:xfrm>
            <a:off x="223838" y="26035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hu-HU" sz="2400" b="1" dirty="0">
                <a:solidFill>
                  <a:schemeClr val="tx2"/>
                </a:solidFill>
                <a:latin typeface="Verdana" pitchFamily="34" charset="0"/>
                <a:ea typeface="+mn-ea"/>
                <a:cs typeface="+mn-cs"/>
              </a:rPr>
              <a:t>Az</a:t>
            </a:r>
            <a:r>
              <a:rPr lang="hu-HU" sz="3200" b="1" dirty="0" smtClean="0">
                <a:solidFill>
                  <a:srgbClr val="C00000"/>
                </a:solidFill>
                <a:latin typeface="Verdana" pitchFamily="34" charset="0"/>
                <a:ea typeface="+mn-ea"/>
                <a:cs typeface="+mn-cs"/>
              </a:rPr>
              <a:t> ár </a:t>
            </a:r>
            <a:r>
              <a:rPr lang="hu-HU" sz="3200" b="1" dirty="0">
                <a:solidFill>
                  <a:srgbClr val="C00000"/>
                </a:solidFill>
                <a:latin typeface="Verdana" pitchFamily="34" charset="0"/>
                <a:ea typeface="+mn-ea"/>
                <a:cs typeface="+mn-cs"/>
              </a:rPr>
              <a:t>/ akció 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  <a:ea typeface="+mn-ea"/>
                <a:cs typeface="+mn-cs"/>
              </a:rPr>
              <a:t>hatása a vásárlásösztönzésre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/>
          </a:blip>
          <a:srcRect l="7966" t="12009" r="13798" b="11956"/>
          <a:stretch/>
        </p:blipFill>
        <p:spPr bwMode="auto">
          <a:xfrm>
            <a:off x="5983704" y="1718271"/>
            <a:ext cx="2469521" cy="18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3994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1741488"/>
            <a:ext cx="23812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475" y="1717675"/>
            <a:ext cx="2281238" cy="18240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551845" y="1718271"/>
            <a:ext cx="2381538" cy="18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39944" name="Szövegdoboz 12"/>
          <p:cNvSpPr txBox="1">
            <a:spLocks noChangeArrowheads="1"/>
          </p:cNvSpPr>
          <p:nvPr/>
        </p:nvSpPr>
        <p:spPr bwMode="auto">
          <a:xfrm>
            <a:off x="395288" y="3860800"/>
            <a:ext cx="24431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Ár van:</a:t>
            </a:r>
            <a:r>
              <a:rPr lang="hu-HU" b="1" dirty="0">
                <a:solidFill>
                  <a:srgbClr val="C00000"/>
                </a:solidFill>
                <a:latin typeface="Verdana" pitchFamily="34" charset="0"/>
              </a:rPr>
              <a:t> 63%</a:t>
            </a:r>
          </a:p>
        </p:txBody>
      </p:sp>
      <p:sp>
        <p:nvSpPr>
          <p:cNvPr id="39945" name="Szövegdoboz 13"/>
          <p:cNvSpPr txBox="1">
            <a:spLocks noChangeArrowheads="1"/>
          </p:cNvSpPr>
          <p:nvPr/>
        </p:nvSpPr>
        <p:spPr bwMode="auto">
          <a:xfrm>
            <a:off x="3338513" y="3860800"/>
            <a:ext cx="24431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Sem ár, sem akció:</a:t>
            </a:r>
            <a:r>
              <a:rPr lang="hu-HU" sz="1600" b="1" dirty="0">
                <a:solidFill>
                  <a:srgbClr val="C00000"/>
                </a:solidFill>
                <a:latin typeface="Verdana" pitchFamily="34" charset="0"/>
              </a:rPr>
              <a:t> 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53%</a:t>
            </a:r>
          </a:p>
        </p:txBody>
      </p:sp>
      <p:sp>
        <p:nvSpPr>
          <p:cNvPr id="39946" name="Szövegdoboz 14"/>
          <p:cNvSpPr txBox="1">
            <a:spLocks noChangeArrowheads="1"/>
          </p:cNvSpPr>
          <p:nvPr/>
        </p:nvSpPr>
        <p:spPr bwMode="auto">
          <a:xfrm>
            <a:off x="6096000" y="3860800"/>
            <a:ext cx="244316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Akció van:</a:t>
            </a:r>
            <a:r>
              <a:rPr lang="hu-HU" sz="1600" b="1" dirty="0">
                <a:solidFill>
                  <a:srgbClr val="C00000"/>
                </a:solidFill>
                <a:latin typeface="Verdana" pitchFamily="34" charset="0"/>
              </a:rPr>
              <a:t> 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47</a:t>
            </a: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</a:rPr>
              <a:t>%*</a:t>
            </a:r>
            <a:endParaRPr lang="hu-HU" sz="1600" b="1" dirty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39947" name="Téglalap 6"/>
          <p:cNvSpPr>
            <a:spLocks noChangeArrowheads="1"/>
          </p:cNvSpPr>
          <p:nvPr/>
        </p:nvSpPr>
        <p:spPr bwMode="auto">
          <a:xfrm>
            <a:off x="0" y="4676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</a:rPr>
              <a:t>Az egészség nem eladó!</a:t>
            </a:r>
          </a:p>
        </p:txBody>
      </p:sp>
      <p:pic>
        <p:nvPicPr>
          <p:cNvPr id="39948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zövegdoboz 1"/>
          <p:cNvSpPr txBox="1"/>
          <p:nvPr/>
        </p:nvSpPr>
        <p:spPr>
          <a:xfrm>
            <a:off x="1616869" y="6453336"/>
            <a:ext cx="4827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*„</a:t>
            </a:r>
            <a:r>
              <a:rPr lang="hu-HU" sz="14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Gyógyszer akcióban nem értékesíthető.”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26988"/>
            <a:ext cx="91805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extBox 2"/>
          <p:cNvSpPr txBox="1">
            <a:spLocks noChangeArrowheads="1"/>
          </p:cNvSpPr>
          <p:nvPr/>
        </p:nvSpPr>
        <p:spPr bwMode="auto">
          <a:xfrm>
            <a:off x="271462" y="188640"/>
            <a:ext cx="843392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Informatív és </a:t>
            </a:r>
            <a:r>
              <a:rPr lang="hu-HU" sz="3200" b="1" dirty="0" smtClean="0">
                <a:solidFill>
                  <a:srgbClr val="C00000"/>
                </a:solidFill>
                <a:latin typeface="Verdana" pitchFamily="34" charset="0"/>
              </a:rPr>
              <a:t>vásárlásösztönző </a:t>
            </a:r>
          </a:p>
          <a:p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kis 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méretű hirdetés</a:t>
            </a:r>
            <a:endParaRPr lang="en-US" sz="2400" b="1" dirty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40963" name="Téglalap 2"/>
          <p:cNvSpPr>
            <a:spLocks noChangeArrowheads="1"/>
          </p:cNvSpPr>
          <p:nvPr/>
        </p:nvSpPr>
        <p:spPr bwMode="auto">
          <a:xfrm>
            <a:off x="271463" y="1201376"/>
            <a:ext cx="6460777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Hirdető 	Richter Gedeon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Márka 	Kalmopyrin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Év 	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2009/9</a:t>
            </a:r>
            <a:endParaRPr lang="hu-HU" sz="16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Lap 	Nők Lapja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Méret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1/3 </a:t>
            </a:r>
          </a:p>
          <a:p>
            <a:pPr>
              <a:tabLst>
                <a:tab pos="1524000" algn="l"/>
              </a:tabLst>
            </a:pPr>
            <a:r>
              <a:rPr lang="hu-HU" sz="14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Felismerés 		59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%</a:t>
            </a:r>
            <a:r>
              <a:rPr lang="hu-HU" sz="14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/28%</a:t>
            </a:r>
            <a:endParaRPr lang="hu-HU" sz="14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Informatív		83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%</a:t>
            </a:r>
            <a:r>
              <a:rPr lang="hu-HU" sz="14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/69%</a:t>
            </a:r>
            <a:endParaRPr lang="hu-HU" sz="14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Vásárlásra ösztönöz	79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%</a:t>
            </a:r>
            <a:r>
              <a:rPr lang="hu-HU" sz="14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/53%</a:t>
            </a:r>
            <a:r>
              <a:rPr lang="hu-HU" sz="24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</a:p>
        </p:txBody>
      </p:sp>
      <p:sp>
        <p:nvSpPr>
          <p:cNvPr id="40964" name="Téglalap 6"/>
          <p:cNvSpPr>
            <a:spLocks noChangeArrowheads="1"/>
          </p:cNvSpPr>
          <p:nvPr/>
        </p:nvSpPr>
        <p:spPr bwMode="auto">
          <a:xfrm>
            <a:off x="271461" y="4064540"/>
            <a:ext cx="646077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A siker titka: 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A termék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szerepeltetése a kreatívon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Kis méretű kreatívon kevés szöveg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Áttekinthető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, letisztult kreatív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Ár/akció nélkül</a:t>
            </a:r>
          </a:p>
        </p:txBody>
      </p:sp>
      <p:pic>
        <p:nvPicPr>
          <p:cNvPr id="5122" name="Picture 2" descr="M:\Kutatas\Sanoma\magyar\Magazin\AdMonitor\hirdetesek\2009\NL_09_09\kalmopyrin_39.jpg"/>
          <p:cNvPicPr>
            <a:picLocks noChangeAspect="1" noChangeArrowheads="1"/>
          </p:cNvPicPr>
          <p:nvPr/>
        </p:nvPicPr>
        <p:blipFill rotWithShape="1">
          <a:blip r:embed="rId4" cstate="print">
            <a:extLst/>
          </a:blip>
          <a:srcRect l="47115" r="26210" b="29059"/>
          <a:stretch/>
        </p:blipFill>
        <p:spPr bwMode="auto">
          <a:xfrm>
            <a:off x="7020272" y="836712"/>
            <a:ext cx="1320396" cy="4968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66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1475656" y="6525344"/>
            <a:ext cx="5112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Hirdetés eredménye/szektor méretátlag</a:t>
            </a:r>
            <a:endParaRPr lang="hu-HU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8100" y="-171450"/>
            <a:ext cx="9180513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Szövegdoboz 1"/>
          <p:cNvSpPr txBox="1">
            <a:spLocks noChangeArrowheads="1"/>
          </p:cNvSpPr>
          <p:nvPr/>
        </p:nvSpPr>
        <p:spPr bwMode="auto">
          <a:xfrm>
            <a:off x="395288" y="-52388"/>
            <a:ext cx="8313737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hu-HU" sz="3200" b="1" dirty="0">
                <a:solidFill>
                  <a:srgbClr val="C00000"/>
                </a:solidFill>
                <a:latin typeface="Verdana" pitchFamily="34" charset="0"/>
              </a:rPr>
              <a:t>Informatív és vásárlásösztönző,</a:t>
            </a:r>
            <a:r>
              <a:rPr lang="hu-HU" sz="2400" b="1" dirty="0">
                <a:solidFill>
                  <a:schemeClr val="tx2"/>
                </a:solidFill>
                <a:latin typeface="Verdana" pitchFamily="34" charset="0"/>
              </a:rPr>
              <a:t> nagy méretű normál hirdetés</a:t>
            </a:r>
          </a:p>
        </p:txBody>
      </p:sp>
      <p:pic>
        <p:nvPicPr>
          <p:cNvPr id="5122" name="Picture 2" descr="M:\Kutatas\Sanoma\magyar\Magazin\AdMonitor\hirdetesek\2008\Kismama\sejtbank_26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5617517" y="764704"/>
            <a:ext cx="3327239" cy="4621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1988" name="Téglalap 6"/>
          <p:cNvSpPr>
            <a:spLocks noChangeArrowheads="1"/>
          </p:cNvSpPr>
          <p:nvPr/>
        </p:nvSpPr>
        <p:spPr bwMode="auto">
          <a:xfrm>
            <a:off x="395287" y="981075"/>
            <a:ext cx="5222229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tabLst>
                <a:tab pos="1524000" algn="l"/>
              </a:tabLst>
            </a:pPr>
            <a:r>
              <a:rPr lang="hu-HU" sz="14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Hirdető 	Sejtbank Kft.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Márka 	Sejtbank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Év 	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2008/4</a:t>
            </a:r>
            <a:endParaRPr lang="hu-HU" sz="1600" dirty="0">
              <a:solidFill>
                <a:schemeClr val="tx2"/>
              </a:solidFill>
              <a:latin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Lap 	Kismama</a:t>
            </a:r>
          </a:p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Méret 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	1/</a:t>
            </a:r>
            <a:r>
              <a:rPr lang="hu-HU" sz="1600" dirty="0" err="1">
                <a:solidFill>
                  <a:schemeClr val="tx2"/>
                </a:solidFill>
                <a:latin typeface="Verdana" pitchFamily="34" charset="0"/>
              </a:rPr>
              <a:t>1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</a:t>
            </a:r>
          </a:p>
          <a:p>
            <a:pPr>
              <a:tabLst>
                <a:tab pos="1524000" algn="l"/>
              </a:tabLst>
            </a:pPr>
            <a:r>
              <a:rPr lang="hu-HU" sz="1000" b="1" dirty="0">
                <a:solidFill>
                  <a:srgbClr val="C00000"/>
                </a:solidFill>
                <a:latin typeface="Verdana" pitchFamily="34" charset="0"/>
              </a:rPr>
              <a:t> </a:t>
            </a:r>
          </a:p>
          <a:p>
            <a:pPr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</a:rPr>
              <a:t>Felismerés 	</a:t>
            </a:r>
            <a:r>
              <a:rPr lang="hu-HU" sz="2400" b="1" dirty="0">
                <a:solidFill>
                  <a:srgbClr val="C00000"/>
                </a:solidFill>
              </a:rPr>
              <a:t>	</a:t>
            </a:r>
            <a:r>
              <a:rPr lang="hu-HU" sz="2400" b="1" dirty="0">
                <a:solidFill>
                  <a:srgbClr val="C00000"/>
                </a:solidFill>
                <a:latin typeface="Verdana" pitchFamily="34" charset="0"/>
              </a:rPr>
              <a:t>39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</a:rPr>
              <a:t>%</a:t>
            </a:r>
            <a:r>
              <a:rPr lang="hu-HU" sz="1400" dirty="0" smtClean="0">
                <a:solidFill>
                  <a:schemeClr val="tx2"/>
                </a:solidFill>
                <a:latin typeface="Verdana" pitchFamily="34" charset="0"/>
              </a:rPr>
              <a:t>/38%</a:t>
            </a:r>
            <a:endParaRPr lang="hu-HU" sz="1400" dirty="0">
              <a:solidFill>
                <a:schemeClr val="tx2"/>
              </a:solidFill>
              <a:latin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</a:rPr>
              <a:t>Informatív	</a:t>
            </a:r>
            <a:r>
              <a:rPr lang="hu-HU" sz="2400" b="1" dirty="0">
                <a:solidFill>
                  <a:srgbClr val="C00000"/>
                </a:solidFill>
              </a:rPr>
              <a:t>	</a:t>
            </a:r>
            <a:r>
              <a:rPr lang="hu-HU" sz="2400" b="1" dirty="0">
                <a:solidFill>
                  <a:srgbClr val="C00000"/>
                </a:solidFill>
                <a:latin typeface="Verdana" pitchFamily="34" charset="0"/>
              </a:rPr>
              <a:t>83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</a:rPr>
              <a:t>%</a:t>
            </a:r>
            <a:r>
              <a:rPr lang="hu-HU" sz="1400" dirty="0" smtClean="0">
                <a:solidFill>
                  <a:schemeClr val="tx2"/>
                </a:solidFill>
                <a:latin typeface="Verdana" pitchFamily="34" charset="0"/>
              </a:rPr>
              <a:t>/68%</a:t>
            </a:r>
            <a:endParaRPr lang="hu-HU" sz="1400" dirty="0">
              <a:solidFill>
                <a:schemeClr val="tx2"/>
              </a:solidFill>
              <a:latin typeface="Verdana" pitchFamily="34" charset="0"/>
            </a:endParaRPr>
          </a:p>
          <a:p>
            <a:pPr>
              <a:tabLst>
                <a:tab pos="1524000" algn="l"/>
              </a:tabLst>
            </a:pPr>
            <a:r>
              <a:rPr lang="hu-HU" sz="2400" b="1" dirty="0">
                <a:solidFill>
                  <a:srgbClr val="C00000"/>
                </a:solidFill>
                <a:latin typeface="Verdana" pitchFamily="34" charset="0"/>
              </a:rPr>
              <a:t>Vásárlásösztönzés 	64</a:t>
            </a:r>
            <a:r>
              <a:rPr lang="hu-HU" sz="2400" b="1" dirty="0" smtClean="0">
                <a:solidFill>
                  <a:srgbClr val="C00000"/>
                </a:solidFill>
                <a:latin typeface="Verdana" pitchFamily="34" charset="0"/>
              </a:rPr>
              <a:t>%</a:t>
            </a:r>
            <a:r>
              <a:rPr lang="hu-HU" sz="1400" dirty="0" smtClean="0">
                <a:solidFill>
                  <a:schemeClr val="tx2"/>
                </a:solidFill>
                <a:latin typeface="Verdana" pitchFamily="34" charset="0"/>
              </a:rPr>
              <a:t>/53%</a:t>
            </a:r>
            <a:endParaRPr lang="hu-HU" sz="1400" dirty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395288" y="3501008"/>
            <a:ext cx="57608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A siker titka: 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Nagy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méret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A felület több, mint fele 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szöveg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Központi elem: 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család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(gyerek)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Letisztult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megjelenés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Tematikusan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illeszkedik a Kismama magazinhoz</a:t>
            </a:r>
          </a:p>
          <a:p>
            <a:pPr marL="174625" indent="-174625">
              <a:buFont typeface="Arial" charset="0"/>
              <a:buChar char="•"/>
              <a:tabLst>
                <a:tab pos="1524000" algn="l"/>
              </a:tabLst>
            </a:pP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Ár</a:t>
            </a:r>
            <a:r>
              <a:rPr lang="hu-HU" sz="16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dirty="0" smtClean="0">
                <a:solidFill>
                  <a:schemeClr val="tx2"/>
                </a:solidFill>
                <a:latin typeface="Verdana" pitchFamily="34" charset="0"/>
              </a:rPr>
              <a:t>feltüntetése</a:t>
            </a:r>
            <a:endParaRPr lang="hu-HU" sz="1600" dirty="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41990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zövegdoboz 2"/>
          <p:cNvSpPr txBox="1"/>
          <p:nvPr/>
        </p:nvSpPr>
        <p:spPr>
          <a:xfrm>
            <a:off x="1475656" y="6525344"/>
            <a:ext cx="5112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Hirdetés eredménye/szektor méretátlag</a:t>
            </a:r>
            <a:endParaRPr lang="hu-HU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144463"/>
            <a:ext cx="9180513" cy="702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Rectangle 2"/>
          <p:cNvSpPr>
            <a:spLocks noGrp="1"/>
          </p:cNvSpPr>
          <p:nvPr>
            <p:ph type="title"/>
          </p:nvPr>
        </p:nvSpPr>
        <p:spPr>
          <a:xfrm>
            <a:off x="468313" y="2492375"/>
            <a:ext cx="8229600" cy="1143000"/>
          </a:xfrm>
        </p:spPr>
        <p:txBody>
          <a:bodyPr/>
          <a:lstStyle/>
          <a:p>
            <a:pPr eaLnBrk="1" hangingPunct="1"/>
            <a:r>
              <a:rPr lang="hu-HU" b="1" smtClean="0">
                <a:solidFill>
                  <a:schemeClr val="tx2"/>
                </a:solidFill>
                <a:latin typeface="Verdana" pitchFamily="34" charset="0"/>
              </a:rPr>
              <a:t>Külföldi példák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800" y="100751"/>
            <a:ext cx="8172400" cy="57765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5058" name="Téglalap 1"/>
          <p:cNvSpPr>
            <a:spLocks noChangeArrowheads="1"/>
          </p:cNvSpPr>
          <p:nvPr/>
        </p:nvSpPr>
        <p:spPr bwMode="auto">
          <a:xfrm>
            <a:off x="0" y="5877272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Calming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itch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smoother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way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 algn="ctr"/>
            <a:endParaRPr lang="hu-HU" sz="1000" b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Advertising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Agency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Saatchi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&amp;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Saatchi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X,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Germany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Creative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Mark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Karatas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Art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Heike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Erdelmeier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Copywriter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Kinga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Komora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3D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Lars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Zimmermann / CGI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Compositing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Lars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Zimmermann / </a:t>
            </a:r>
            <a:endParaRPr lang="hu-HU" sz="10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Published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February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églalap 1"/>
          <p:cNvSpPr>
            <a:spLocks noChangeArrowheads="1"/>
          </p:cNvSpPr>
          <p:nvPr/>
        </p:nvSpPr>
        <p:spPr bwMode="auto">
          <a:xfrm>
            <a:off x="-1711" y="5719227"/>
            <a:ext cx="9145711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hu-HU" sz="1200" b="1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Fenistil -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Soothes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irritated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skin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lang="hu-HU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algn="ctr"/>
            <a:endParaRPr lang="hu-HU" sz="1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Advertising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Agency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Saatchi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&amp;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Saatchi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X,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Germany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Creative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Mark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Karatas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Art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Heike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Erdelmeier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Copywriter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Kinga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Komora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 3D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Lars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Zimmermann / CGI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Compositing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Lars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Zimmermann / </a:t>
            </a:r>
            <a:endParaRPr lang="hu-HU" sz="10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Published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February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2009</a:t>
            </a:r>
          </a:p>
        </p:txBody>
      </p:sp>
      <p:pic>
        <p:nvPicPr>
          <p:cNvPr id="6758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940" y="81643"/>
            <a:ext cx="8244408" cy="5826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6083" name="Téglalap 5"/>
          <p:cNvSpPr>
            <a:spLocks noChangeArrowheads="1"/>
          </p:cNvSpPr>
          <p:nvPr/>
        </p:nvSpPr>
        <p:spPr bwMode="auto">
          <a:xfrm>
            <a:off x="4649788" y="4843463"/>
            <a:ext cx="4572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u-HU" sz="1200" b="1">
              <a:solidFill>
                <a:schemeClr val="tx2"/>
              </a:solidFill>
              <a:latin typeface="Verdana" pitchFamily="34" charset="0"/>
            </a:endParaRPr>
          </a:p>
          <a:p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788" y="44624"/>
            <a:ext cx="8388424" cy="5929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sp>
        <p:nvSpPr>
          <p:cNvPr id="47106" name="Téglalap 1"/>
          <p:cNvSpPr>
            <a:spLocks noChangeArrowheads="1"/>
          </p:cNvSpPr>
          <p:nvPr/>
        </p:nvSpPr>
        <p:spPr bwMode="auto">
          <a:xfrm>
            <a:off x="0" y="6085165"/>
            <a:ext cx="914400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Get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rid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of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headaches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 algn="ctr"/>
            <a:endParaRPr lang="hu-HU" sz="1000" b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Advertising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Agency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Graffiti BBDO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Bucharest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Romania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Creative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Mihai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Gongu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Art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Glazione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Rocha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Copywriter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Catalin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Stanciu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Photographer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Photoland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Corbis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/Paul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Sounders</a:t>
            </a:r>
            <a:endParaRPr lang="hu-HU" sz="10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111" y="72280"/>
            <a:ext cx="5391993" cy="66690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sp>
        <p:nvSpPr>
          <p:cNvPr id="48130" name="Téglalap 2"/>
          <p:cNvSpPr>
            <a:spLocks noChangeArrowheads="1"/>
          </p:cNvSpPr>
          <p:nvPr/>
        </p:nvSpPr>
        <p:spPr bwMode="auto">
          <a:xfrm>
            <a:off x="5652120" y="4545430"/>
            <a:ext cx="3203848" cy="2138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Advertising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Agency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BBDO, Jakarta,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Indonesia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Executive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Creative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Didit Indra</a:t>
            </a:r>
          </a:p>
          <a:p>
            <a:pPr>
              <a:lnSpc>
                <a:spcPct val="150000"/>
              </a:lnSpc>
            </a:pP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Creative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Didit Indra</a:t>
            </a:r>
          </a:p>
          <a:p>
            <a:pPr>
              <a:lnSpc>
                <a:spcPct val="150000"/>
              </a:lnSpc>
            </a:pP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Art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Herwindo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Copywriters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Eddie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Nurcahyo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Awaluddin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Rusdiansyah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Illustrator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Budi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Sumanto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Milan</a:t>
            </a:r>
          </a:p>
          <a:p>
            <a:pPr>
              <a:lnSpc>
                <a:spcPct val="150000"/>
              </a:lnSpc>
            </a:pP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Photographer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Roy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Genggam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Published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July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106" y="223416"/>
            <a:ext cx="8513787" cy="56166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sp>
        <p:nvSpPr>
          <p:cNvPr id="50178" name="Téglalap 5"/>
          <p:cNvSpPr>
            <a:spLocks noChangeArrowheads="1"/>
          </p:cNvSpPr>
          <p:nvPr/>
        </p:nvSpPr>
        <p:spPr bwMode="auto">
          <a:xfrm>
            <a:off x="0" y="6021288"/>
            <a:ext cx="914400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Life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without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cigarettes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?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You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'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ll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barely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notice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a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difference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.</a:t>
            </a:r>
          </a:p>
          <a:p>
            <a:pPr algn="ctr"/>
            <a:endParaRPr lang="hu-HU" sz="1000" b="1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Advertising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Agency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FabraQuinteiro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Comunicações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São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Paulo, 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Brazil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Creative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Paschoal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Fabra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Neto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Marcelo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Aragão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Art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Copywriter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Bruno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Cirello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Photographer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Getty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Images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Image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Retouch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Fernando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Vido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Published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December 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553" y="765175"/>
            <a:ext cx="4376738" cy="30630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sp>
        <p:nvSpPr>
          <p:cNvPr id="53250" name="Téglalap 1"/>
          <p:cNvSpPr>
            <a:spLocks noChangeArrowheads="1"/>
          </p:cNvSpPr>
          <p:nvPr/>
        </p:nvSpPr>
        <p:spPr bwMode="auto">
          <a:xfrm>
            <a:off x="0" y="5873115"/>
            <a:ext cx="9144000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Adhesive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Bandages</a:t>
            </a:r>
            <a:endParaRPr lang="hu-HU" sz="1600" b="1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endParaRPr lang="hu-HU" sz="1200" b="1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Advertising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Agency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TBWA, Lima, 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Peru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Creative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Jorge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Santibañez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Art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Jorge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Romero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Celso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Zelaya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Copywriter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Fernando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Rizo-patrón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Photographer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Jason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Sullivan / 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Additional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Credits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Frank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Delgado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Published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January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2010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9363" y="765175"/>
            <a:ext cx="4378515" cy="30630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88913"/>
            <a:ext cx="4896669" cy="6527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sp>
        <p:nvSpPr>
          <p:cNvPr id="51202" name="Téglalap 1"/>
          <p:cNvSpPr>
            <a:spLocks noChangeArrowheads="1"/>
          </p:cNvSpPr>
          <p:nvPr/>
        </p:nvSpPr>
        <p:spPr bwMode="auto">
          <a:xfrm>
            <a:off x="327026" y="5013176"/>
            <a:ext cx="3498850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For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all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other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foot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problems</a:t>
            </a:r>
            <a:endParaRPr lang="hu-HU" sz="1600" b="1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endParaRPr lang="hu-HU" sz="1000" b="1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Advertising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Agency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McCann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Erickson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Mumbai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India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Regional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Creative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Prasoon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Joshi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Executive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Creative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Ryan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Menezes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Art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Vinit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Sanghvi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Copywriter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Lolita 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D’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souza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Illustrator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Mark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Gmehling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Published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December 2009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026" y="188912"/>
            <a:ext cx="3498850" cy="46584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569" y="72008"/>
            <a:ext cx="8214861" cy="5805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4274" name="Téglalap 2"/>
          <p:cNvSpPr>
            <a:spLocks noChangeArrowheads="1"/>
          </p:cNvSpPr>
          <p:nvPr/>
        </p:nvSpPr>
        <p:spPr bwMode="auto">
          <a:xfrm>
            <a:off x="0" y="5877272"/>
            <a:ext cx="91440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Del Mar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medical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spa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expert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weight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loss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programs</a:t>
            </a:r>
            <a:r>
              <a:rPr lang="hu-HU" sz="1600" b="1" dirty="0" smtClean="0">
                <a:solidFill>
                  <a:schemeClr val="tx2"/>
                </a:solidFill>
                <a:latin typeface="Verdana" pitchFamily="34" charset="0"/>
              </a:rPr>
              <a:t>.</a:t>
            </a:r>
          </a:p>
          <a:p>
            <a:pPr algn="ctr"/>
            <a:endParaRPr lang="hu-HU" sz="1600" b="1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Advertising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Agency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Propaganda,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Bucharest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Romania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Creative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Andrei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Tripsa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Art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Bogdan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Moraru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Copywriters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Tudor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Pascanu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Vlad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Tomei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Illustrator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Tiberiu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Bleoanca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hu-HU" sz="1000" dirty="0" err="1" smtClean="0">
                <a:solidFill>
                  <a:schemeClr val="tx2"/>
                </a:solidFill>
                <a:latin typeface="Verdana" pitchFamily="34" charset="0"/>
              </a:rPr>
              <a:t>Published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October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4688978" cy="64807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sp>
        <p:nvSpPr>
          <p:cNvPr id="49154" name="Téglalap 4"/>
          <p:cNvSpPr>
            <a:spLocks noChangeArrowheads="1"/>
          </p:cNvSpPr>
          <p:nvPr/>
        </p:nvSpPr>
        <p:spPr bwMode="auto">
          <a:xfrm>
            <a:off x="5076054" y="5243827"/>
            <a:ext cx="4067946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It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gets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to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look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like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this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.</a:t>
            </a:r>
          </a:p>
          <a:p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Someone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needs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to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blaze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the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600" b="1" dirty="0" err="1">
                <a:solidFill>
                  <a:schemeClr val="tx2"/>
                </a:solidFill>
                <a:latin typeface="Verdana" pitchFamily="34" charset="0"/>
              </a:rPr>
              <a:t>trail</a:t>
            </a:r>
            <a:r>
              <a:rPr lang="hu-HU" sz="1600" b="1" dirty="0">
                <a:solidFill>
                  <a:schemeClr val="tx2"/>
                </a:solidFill>
                <a:latin typeface="Verdana" pitchFamily="34" charset="0"/>
              </a:rPr>
              <a:t>.</a:t>
            </a:r>
          </a:p>
          <a:p>
            <a:endParaRPr lang="hu-HU" sz="1000" b="1" dirty="0">
              <a:solidFill>
                <a:schemeClr val="tx2"/>
              </a:solidFill>
              <a:latin typeface="Verdana" pitchFamily="34" charset="0"/>
            </a:endParaRPr>
          </a:p>
          <a:p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Advertising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Agency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TBWA\PHS Helsinki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Oy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Finland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Art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Director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Mikko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Torvinen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Copywriters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Tommy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Makinen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,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Erkko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Mannila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  <a:p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Illustrator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: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Tuukka</a:t>
            </a:r>
            <a:r>
              <a:rPr lang="hu-HU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hu-HU" sz="1000" dirty="0" err="1">
                <a:solidFill>
                  <a:schemeClr val="tx2"/>
                </a:solidFill>
                <a:latin typeface="Verdana" pitchFamily="34" charset="0"/>
              </a:rPr>
              <a:t>Tujula</a:t>
            </a:r>
            <a:endParaRPr lang="hu-HU" sz="1000" dirty="0">
              <a:solidFill>
                <a:schemeClr val="tx2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C:\Users\i.antunovics\AppData\Local\Microsoft\Windows\Temporary Internet Files\Content.Outlook\WBBH3XX7\crestA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60648"/>
            <a:ext cx="8850245" cy="61206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C:\Users\i.antunovics\AppData\Local\Microsoft\Windows\Temporary Internet Files\Content.Outlook\WBBH3XX7\crestB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806342" cy="52565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0148" y="44624"/>
            <a:ext cx="7375653" cy="52155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églalap 1"/>
          <p:cNvSpPr/>
          <p:nvPr/>
        </p:nvSpPr>
        <p:spPr>
          <a:xfrm>
            <a:off x="-48050" y="5373216"/>
            <a:ext cx="919205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tx2"/>
                </a:solidFill>
                <a:latin typeface="Verdana" pitchFamily="34" charset="0"/>
              </a:rPr>
              <a:t>They say the more you repeat, the bigger the chances to memorize something. An efficient alternative, </a:t>
            </a:r>
            <a:r>
              <a:rPr lang="en-US" sz="1600" b="1" dirty="0" err="1">
                <a:solidFill>
                  <a:schemeClr val="tx2"/>
                </a:solidFill>
                <a:latin typeface="Verdana" pitchFamily="34" charset="0"/>
              </a:rPr>
              <a:t>tought</a:t>
            </a:r>
            <a:r>
              <a:rPr lang="en-US" sz="1600" b="1" dirty="0">
                <a:solidFill>
                  <a:schemeClr val="tx2"/>
                </a:solidFill>
                <a:latin typeface="Verdana" pitchFamily="34" charset="0"/>
              </a:rPr>
              <a:t>, is </a:t>
            </a:r>
            <a:r>
              <a:rPr lang="en-US" sz="1600" b="1" dirty="0" err="1">
                <a:solidFill>
                  <a:schemeClr val="tx2"/>
                </a:solidFill>
                <a:latin typeface="Verdana" pitchFamily="34" charset="0"/>
              </a:rPr>
              <a:t>MemoPlus</a:t>
            </a:r>
            <a:r>
              <a:rPr lang="en-US" sz="1600" b="1" dirty="0">
                <a:solidFill>
                  <a:schemeClr val="tx2"/>
                </a:solidFill>
                <a:latin typeface="Verdana" pitchFamily="34" charset="0"/>
              </a:rPr>
              <a:t>, a natural memory enhancer. In order to show its effect, we chose to repeat one page three times inside the magazine.</a:t>
            </a:r>
            <a:endParaRPr lang="en-US" sz="1000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endParaRPr lang="en-US" sz="1000" dirty="0">
              <a:solidFill>
                <a:schemeClr val="tx2"/>
              </a:solidFill>
              <a:latin typeface="Verdana" pitchFamily="34" charset="0"/>
            </a:endParaRP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Verdana" pitchFamily="34" charset="0"/>
              </a:rPr>
              <a:t>Advertising Agency: Tempo Advertising, </a:t>
            </a:r>
            <a:r>
              <a:rPr lang="en-US" sz="1000" dirty="0" smtClean="0">
                <a:solidFill>
                  <a:schemeClr val="tx2"/>
                </a:solidFill>
                <a:latin typeface="Verdana" pitchFamily="34" charset="0"/>
              </a:rPr>
              <a:t>Romania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en-US" sz="1000" dirty="0" smtClean="0">
                <a:solidFill>
                  <a:schemeClr val="tx2"/>
                </a:solidFill>
                <a:latin typeface="Verdana" pitchFamily="34" charset="0"/>
              </a:rPr>
              <a:t>Creative </a:t>
            </a:r>
            <a:r>
              <a:rPr lang="en-US" sz="1000" dirty="0">
                <a:solidFill>
                  <a:schemeClr val="tx2"/>
                </a:solidFill>
                <a:latin typeface="Verdana" pitchFamily="34" charset="0"/>
              </a:rPr>
              <a:t>Director: Adrian </a:t>
            </a:r>
            <a:r>
              <a:rPr lang="en-US" sz="1000" dirty="0" err="1" smtClean="0">
                <a:solidFill>
                  <a:schemeClr val="tx2"/>
                </a:solidFill>
                <a:latin typeface="Verdana" pitchFamily="34" charset="0"/>
              </a:rPr>
              <a:t>Preda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en-US" sz="1000" dirty="0" smtClean="0">
                <a:solidFill>
                  <a:schemeClr val="tx2"/>
                </a:solidFill>
                <a:latin typeface="Verdana" pitchFamily="34" charset="0"/>
              </a:rPr>
              <a:t>Head </a:t>
            </a:r>
            <a:r>
              <a:rPr lang="en-US" sz="1000" dirty="0">
                <a:solidFill>
                  <a:schemeClr val="tx2"/>
                </a:solidFill>
                <a:latin typeface="Verdana" pitchFamily="34" charset="0"/>
              </a:rPr>
              <a:t>Art Director: </a:t>
            </a:r>
            <a:r>
              <a:rPr lang="en-US" sz="1000" dirty="0" err="1">
                <a:solidFill>
                  <a:schemeClr val="tx2"/>
                </a:solidFill>
                <a:latin typeface="Verdana" pitchFamily="34" charset="0"/>
              </a:rPr>
              <a:t>Cosmin</a:t>
            </a:r>
            <a:r>
              <a:rPr lang="en-US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en-US" sz="1000" dirty="0" err="1" smtClean="0">
                <a:solidFill>
                  <a:schemeClr val="tx2"/>
                </a:solidFill>
                <a:latin typeface="Verdana" pitchFamily="34" charset="0"/>
              </a:rPr>
              <a:t>Ezaru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en-US" sz="1000" dirty="0" smtClean="0">
                <a:solidFill>
                  <a:schemeClr val="tx2"/>
                </a:solidFill>
                <a:latin typeface="Verdana" pitchFamily="34" charset="0"/>
              </a:rPr>
              <a:t>Art </a:t>
            </a:r>
            <a:r>
              <a:rPr lang="en-US" sz="1000" dirty="0">
                <a:solidFill>
                  <a:schemeClr val="tx2"/>
                </a:solidFill>
                <a:latin typeface="Verdana" pitchFamily="34" charset="0"/>
              </a:rPr>
              <a:t>Director: </a:t>
            </a:r>
            <a:r>
              <a:rPr lang="en-US" sz="1000" dirty="0" err="1">
                <a:solidFill>
                  <a:schemeClr val="tx2"/>
                </a:solidFill>
                <a:latin typeface="Verdana" pitchFamily="34" charset="0"/>
              </a:rPr>
              <a:t>Alexandru</a:t>
            </a:r>
            <a:r>
              <a:rPr lang="en-US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en-US" sz="1000" dirty="0" err="1" smtClean="0">
                <a:solidFill>
                  <a:schemeClr val="tx2"/>
                </a:solidFill>
                <a:latin typeface="Verdana" pitchFamily="34" charset="0"/>
              </a:rPr>
              <a:t>Covrig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en-US" sz="1000" dirty="0" smtClean="0">
                <a:solidFill>
                  <a:schemeClr val="tx2"/>
                </a:solidFill>
                <a:latin typeface="Verdana" pitchFamily="34" charset="0"/>
              </a:rPr>
              <a:t>Head </a:t>
            </a:r>
            <a:r>
              <a:rPr lang="en-US" sz="1000" dirty="0">
                <a:solidFill>
                  <a:schemeClr val="tx2"/>
                </a:solidFill>
                <a:latin typeface="Verdana" pitchFamily="34" charset="0"/>
              </a:rPr>
              <a:t>Copywriter: </a:t>
            </a:r>
            <a:r>
              <a:rPr lang="en-US" sz="1000" dirty="0" err="1">
                <a:solidFill>
                  <a:schemeClr val="tx2"/>
                </a:solidFill>
                <a:latin typeface="Verdana" pitchFamily="34" charset="0"/>
              </a:rPr>
              <a:t>Bogdan</a:t>
            </a:r>
            <a:r>
              <a:rPr lang="en-US" sz="10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en-US" sz="1000" dirty="0" err="1" smtClean="0">
                <a:solidFill>
                  <a:schemeClr val="tx2"/>
                </a:solidFill>
                <a:latin typeface="Verdana" pitchFamily="34" charset="0"/>
              </a:rPr>
              <a:t>Costin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en-US" sz="1000" dirty="0" smtClean="0">
                <a:solidFill>
                  <a:schemeClr val="tx2"/>
                </a:solidFill>
                <a:latin typeface="Verdana" pitchFamily="34" charset="0"/>
              </a:rPr>
              <a:t>Copywriter</a:t>
            </a:r>
            <a:r>
              <a:rPr lang="en-US" sz="1000" dirty="0">
                <a:solidFill>
                  <a:schemeClr val="tx2"/>
                </a:solidFill>
                <a:latin typeface="Verdana" pitchFamily="34" charset="0"/>
              </a:rPr>
              <a:t>: Luisa </a:t>
            </a:r>
            <a:r>
              <a:rPr lang="en-US" sz="1000" dirty="0" err="1" smtClean="0">
                <a:solidFill>
                  <a:schemeClr val="tx2"/>
                </a:solidFill>
                <a:latin typeface="Verdana" pitchFamily="34" charset="0"/>
              </a:rPr>
              <a:t>Lezeriuc</a:t>
            </a:r>
            <a:r>
              <a:rPr lang="hu-HU" sz="1000" dirty="0" smtClean="0">
                <a:solidFill>
                  <a:schemeClr val="tx2"/>
                </a:solidFill>
                <a:latin typeface="Verdana" pitchFamily="34" charset="0"/>
              </a:rPr>
              <a:t> / </a:t>
            </a:r>
            <a:r>
              <a:rPr lang="en-US" sz="1000" dirty="0" smtClean="0">
                <a:solidFill>
                  <a:schemeClr val="tx2"/>
                </a:solidFill>
                <a:latin typeface="Verdana" pitchFamily="34" charset="0"/>
              </a:rPr>
              <a:t>Published</a:t>
            </a:r>
            <a:r>
              <a:rPr lang="en-US" sz="1000" dirty="0">
                <a:solidFill>
                  <a:schemeClr val="tx2"/>
                </a:solidFill>
                <a:latin typeface="Verdana" pitchFamily="34" charset="0"/>
              </a:rPr>
              <a:t>: October 2010</a:t>
            </a:r>
          </a:p>
        </p:txBody>
      </p:sp>
    </p:spTree>
    <p:extLst>
      <p:ext uri="{BB962C8B-B14F-4D97-AF65-F5344CB8AC3E}">
        <p14:creationId xmlns:p14="http://schemas.microsoft.com/office/powerpoint/2010/main" xmlns="" val="96384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144463"/>
            <a:ext cx="9180513" cy="702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6" name="Rectangle 2"/>
          <p:cNvSpPr>
            <a:spLocks noGrp="1"/>
          </p:cNvSpPr>
          <p:nvPr>
            <p:ph type="title" idx="4294967295"/>
          </p:nvPr>
        </p:nvSpPr>
        <p:spPr>
          <a:xfrm>
            <a:off x="206375" y="328613"/>
            <a:ext cx="8686800" cy="579437"/>
          </a:xfrm>
        </p:spPr>
        <p:txBody>
          <a:bodyPr>
            <a:spAutoFit/>
          </a:bodyPr>
          <a:lstStyle/>
          <a:p>
            <a:pPr algn="l" eaLnBrk="1" hangingPunct="1"/>
            <a:r>
              <a:rPr lang="hu-HU" sz="3200" b="1" dirty="0" smtClean="0">
                <a:solidFill>
                  <a:srgbClr val="C00000"/>
                </a:solidFill>
                <a:latin typeface="Verdana" pitchFamily="34" charset="0"/>
              </a:rPr>
              <a:t>10 + 1 tanács </a:t>
            </a:r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a hatékony OTC hirdetéshez</a:t>
            </a:r>
          </a:p>
        </p:txBody>
      </p:sp>
      <p:sp>
        <p:nvSpPr>
          <p:cNvPr id="57347" name="Rectangle 3"/>
          <p:cNvSpPr>
            <a:spLocks noGrp="1"/>
          </p:cNvSpPr>
          <p:nvPr>
            <p:ph type="body" idx="4294967295"/>
          </p:nvPr>
        </p:nvSpPr>
        <p:spPr>
          <a:xfrm>
            <a:off x="323850" y="1125538"/>
            <a:ext cx="8569325" cy="4967514"/>
          </a:xfrm>
        </p:spPr>
        <p:txBody>
          <a:bodyPr>
            <a:spAutoFit/>
          </a:bodyPr>
          <a:lstStyle/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r>
              <a:rPr lang="hu-HU" sz="18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Igazítsuk a </a:t>
            </a:r>
            <a:r>
              <a:rPr lang="hu-HU" sz="18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magazin célcsoportjához </a:t>
            </a:r>
            <a:r>
              <a:rPr lang="hu-HU" sz="18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kreatívokat!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Hirdessünk </a:t>
            </a: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nagy</a:t>
            </a: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felületen!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Használjunk </a:t>
            </a: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image</a:t>
            </a: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fotókat! Merjünk vizuálisak lenni!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Szerepeltessünk </a:t>
            </a: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ismert embereket vagy családot, gyerekeket a kreatívon, </a:t>
            </a: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ahol lehet!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Kapcsolódjunk a </a:t>
            </a: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szerkesztőségi</a:t>
            </a: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tematikához</a:t>
            </a: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!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Növeljük a vásárlásösztönzést azzal, hogy </a:t>
            </a: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megmutatjuk a</a:t>
            </a: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terméket</a:t>
            </a: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az olvasóknak!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Használjuk ki a </a:t>
            </a:r>
            <a:r>
              <a:rPr lang="hu-HU" sz="1800" b="1" dirty="0" err="1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S.A.S.-ban</a:t>
            </a: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rejlő információátadási lehetőséget!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Merjünk </a:t>
            </a: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borítón</a:t>
            </a: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hirdetni!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Merjünk kipróbálni </a:t>
            </a: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egyéb hordozó felületeket</a:t>
            </a:r>
            <a:r>
              <a:rPr lang="hu-HU" sz="18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pl. kisfüzet!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Használjuk ki a magazinokban rejlő egyedi lehetőségeket!</a:t>
            </a: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  <a:tabLst>
                <a:tab pos="1524000" algn="l"/>
              </a:tabLst>
            </a:pPr>
            <a:endParaRPr lang="hu-HU" sz="1800" b="1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  <a:tabLst>
                <a:tab pos="627063" algn="l"/>
                <a:tab pos="1524000" algn="l"/>
              </a:tabLst>
            </a:pPr>
            <a:r>
              <a:rPr lang="hu-HU" sz="1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+ 1 	Vigyük </a:t>
            </a:r>
            <a:r>
              <a:rPr lang="hu-HU" sz="1800" b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át az érzéseket a kreatív segítségével!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AutoNum type="arabicPeriod"/>
              <a:tabLst>
                <a:tab pos="1524000" algn="l"/>
              </a:tabLst>
            </a:pPr>
            <a:endParaRPr lang="hu-HU" sz="1800" b="1" dirty="0" smtClean="0">
              <a:solidFill>
                <a:schemeClr val="tx2"/>
              </a:solidFill>
              <a:latin typeface="Verdana" pitchFamily="34" charset="0"/>
            </a:endParaRPr>
          </a:p>
          <a:p>
            <a:pPr marL="609600" indent="-609600" eaLnBrk="1" hangingPunct="1">
              <a:lnSpc>
                <a:spcPct val="110000"/>
              </a:lnSpc>
              <a:spcBef>
                <a:spcPct val="0"/>
              </a:spcBef>
              <a:buFont typeface="Calibri" pitchFamily="34" charset="0"/>
              <a:buNone/>
              <a:tabLst>
                <a:tab pos="1524000" algn="l"/>
              </a:tabLst>
            </a:pPr>
            <a:endParaRPr lang="hu-HU" sz="1800" dirty="0" smtClean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57348" name="Text Box 5"/>
          <p:cNvSpPr txBox="1">
            <a:spLocks noChangeArrowheads="1"/>
          </p:cNvSpPr>
          <p:nvPr/>
        </p:nvSpPr>
        <p:spPr bwMode="auto">
          <a:xfrm>
            <a:off x="1406525" y="6464300"/>
            <a:ext cx="36004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400" b="1">
                <a:solidFill>
                  <a:schemeClr val="bg1"/>
                </a:solidFill>
              </a:rPr>
              <a:t>2011.02.24.</a:t>
            </a:r>
          </a:p>
        </p:txBody>
      </p:sp>
      <p:pic>
        <p:nvPicPr>
          <p:cNvPr id="57349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144463"/>
            <a:ext cx="9180513" cy="702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69" name="Rectangle 2"/>
          <p:cNvSpPr>
            <a:spLocks noGrp="1"/>
          </p:cNvSpPr>
          <p:nvPr>
            <p:ph type="title"/>
          </p:nvPr>
        </p:nvSpPr>
        <p:spPr>
          <a:xfrm>
            <a:off x="457200" y="434975"/>
            <a:ext cx="7786688" cy="822325"/>
          </a:xfrm>
        </p:spPr>
        <p:txBody>
          <a:bodyPr>
            <a:spAutoFit/>
          </a:bodyPr>
          <a:lstStyle/>
          <a:p>
            <a:pPr algn="l" eaLnBrk="1" hangingPunct="1"/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Tervezett </a:t>
            </a:r>
            <a:r>
              <a:rPr lang="hu-HU" sz="2400" b="1" dirty="0" err="1" smtClean="0">
                <a:solidFill>
                  <a:schemeClr val="tx2"/>
                </a:solidFill>
                <a:latin typeface="Verdana" pitchFamily="34" charset="0"/>
              </a:rPr>
              <a:t>AdMonitor</a:t>
            </a:r>
            <a:r>
              <a:rPr lang="hu-HU" sz="2400" b="1" dirty="0" smtClean="0">
                <a:solidFill>
                  <a:schemeClr val="tx2"/>
                </a:solidFill>
                <a:latin typeface="Verdana" pitchFamily="34" charset="0"/>
              </a:rPr>
              <a:t> kutatási időpontok 2011-ben</a:t>
            </a:r>
          </a:p>
        </p:txBody>
      </p:sp>
      <p:sp>
        <p:nvSpPr>
          <p:cNvPr id="58370" name="Rectangle 3"/>
          <p:cNvSpPr>
            <a:spLocks noGrp="1"/>
          </p:cNvSpPr>
          <p:nvPr>
            <p:ph type="body" idx="1"/>
          </p:nvPr>
        </p:nvSpPr>
        <p:spPr>
          <a:xfrm>
            <a:off x="395288" y="1773238"/>
            <a:ext cx="8229600" cy="3455987"/>
          </a:xfrm>
        </p:spPr>
        <p:txBody>
          <a:bodyPr/>
          <a:lstStyle/>
          <a:p>
            <a:r>
              <a:rPr lang="hu-HU" sz="2000" dirty="0" err="1" smtClean="0">
                <a:solidFill>
                  <a:schemeClr val="tx2"/>
                </a:solidFill>
                <a:latin typeface="Verdana" pitchFamily="34" charset="0"/>
              </a:rPr>
              <a:t>Szuflé</a:t>
            </a:r>
            <a:r>
              <a:rPr lang="hu-HU" sz="2000" dirty="0" smtClean="0">
                <a:solidFill>
                  <a:schemeClr val="tx2"/>
                </a:solidFill>
                <a:latin typeface="Verdana" pitchFamily="34" charset="0"/>
              </a:rPr>
              <a:t> - 2011/01 - 2011.03.31.</a:t>
            </a:r>
          </a:p>
          <a:p>
            <a:r>
              <a:rPr lang="hu-HU" sz="2000" dirty="0" smtClean="0">
                <a:solidFill>
                  <a:schemeClr val="tx2"/>
                </a:solidFill>
                <a:latin typeface="Verdana" pitchFamily="34" charset="0"/>
              </a:rPr>
              <a:t>Maxima - 2011/04 - 2011.03.08.</a:t>
            </a:r>
          </a:p>
          <a:p>
            <a:r>
              <a:rPr lang="hu-HU" sz="2000" dirty="0" err="1" smtClean="0">
                <a:solidFill>
                  <a:schemeClr val="tx2"/>
                </a:solidFill>
                <a:latin typeface="Verdana" pitchFamily="34" charset="0"/>
              </a:rPr>
              <a:t>Elle</a:t>
            </a:r>
            <a:r>
              <a:rPr lang="hu-HU" sz="2000" dirty="0" smtClean="0">
                <a:solidFill>
                  <a:schemeClr val="tx2"/>
                </a:solidFill>
                <a:latin typeface="Verdana" pitchFamily="34" charset="0"/>
              </a:rPr>
              <a:t> – 2011. májusi lapszám</a:t>
            </a:r>
          </a:p>
          <a:p>
            <a:r>
              <a:rPr lang="hu-HU" sz="2000" dirty="0" smtClean="0">
                <a:solidFill>
                  <a:schemeClr val="tx2"/>
                </a:solidFill>
                <a:latin typeface="Verdana" pitchFamily="34" charset="0"/>
              </a:rPr>
              <a:t>Nők Lapja Psziché - 2011/5 - 2011.10.12.</a:t>
            </a:r>
          </a:p>
          <a:p>
            <a:r>
              <a:rPr lang="hu-HU" sz="2000" dirty="0" smtClean="0">
                <a:solidFill>
                  <a:schemeClr val="tx2"/>
                </a:solidFill>
                <a:latin typeface="Verdana" pitchFamily="34" charset="0"/>
              </a:rPr>
              <a:t>Nők Lapja - 2011/48 - 2011.11.30.</a:t>
            </a:r>
          </a:p>
          <a:p>
            <a:endParaRPr lang="hu-HU" sz="2000" dirty="0" smtClean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58371" name="Rectangle 4"/>
          <p:cNvSpPr>
            <a:spLocks/>
          </p:cNvSpPr>
          <p:nvPr/>
        </p:nvSpPr>
        <p:spPr bwMode="auto">
          <a:xfrm>
            <a:off x="395288" y="4149725"/>
            <a:ext cx="82296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</a:pPr>
            <a:r>
              <a:rPr lang="hu-HU" sz="2400" b="1" i="1" dirty="0">
                <a:solidFill>
                  <a:schemeClr val="tx2"/>
                </a:solidFill>
                <a:latin typeface="Verdana" pitchFamily="34" charset="0"/>
              </a:rPr>
              <a:t>A kockázatok és mellékhatások tekintetében kérdezze meg Sanoma kapcsolattartóját!</a:t>
            </a:r>
          </a:p>
        </p:txBody>
      </p:sp>
      <p:pic>
        <p:nvPicPr>
          <p:cNvPr id="58373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1484313"/>
            <a:ext cx="3348038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4" descr="magazin+online+tv_bel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Cím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hu-HU" sz="4000" b="1" dirty="0" smtClean="0">
                <a:solidFill>
                  <a:schemeClr val="tx2"/>
                </a:solidFill>
                <a:latin typeface="Verdana" pitchFamily="34" charset="0"/>
              </a:rPr>
              <a:t>Köszönöm a figyelmüket!</a:t>
            </a:r>
            <a:br>
              <a:rPr lang="hu-HU" sz="4000" b="1" dirty="0" smtClean="0">
                <a:solidFill>
                  <a:schemeClr val="tx2"/>
                </a:solidFill>
                <a:latin typeface="Verdana" pitchFamily="34" charset="0"/>
              </a:rPr>
            </a:br>
            <a:r>
              <a:rPr lang="hu-HU" sz="4000" b="1" dirty="0" smtClean="0">
                <a:solidFill>
                  <a:schemeClr val="tx2"/>
                </a:solidFill>
                <a:latin typeface="Verdana" pitchFamily="34" charset="0"/>
              </a:rPr>
              <a:t/>
            </a:r>
            <a:br>
              <a:rPr lang="hu-HU" sz="4000" b="1" dirty="0" smtClean="0">
                <a:solidFill>
                  <a:schemeClr val="tx2"/>
                </a:solidFill>
                <a:latin typeface="Verdana" pitchFamily="34" charset="0"/>
              </a:rPr>
            </a:br>
            <a:r>
              <a:rPr lang="hu-HU" sz="2000" dirty="0" smtClean="0">
                <a:solidFill>
                  <a:schemeClr val="tx2"/>
                </a:solidFill>
                <a:latin typeface="Verdana" pitchFamily="34" charset="0"/>
              </a:rPr>
              <a:t>e-mail: </a:t>
            </a:r>
            <a:r>
              <a:rPr lang="hu-HU" sz="2000" dirty="0" err="1" smtClean="0">
                <a:solidFill>
                  <a:schemeClr val="tx2"/>
                </a:solidFill>
                <a:latin typeface="Verdana" pitchFamily="34" charset="0"/>
              </a:rPr>
              <a:t>b.salamon</a:t>
            </a:r>
            <a:r>
              <a:rPr lang="hu-HU" sz="2000" dirty="0" smtClean="0">
                <a:solidFill>
                  <a:schemeClr val="tx2"/>
                </a:solidFill>
                <a:latin typeface="Verdana" pitchFamily="34" charset="0"/>
              </a:rPr>
              <a:t>@</a:t>
            </a:r>
            <a:r>
              <a:rPr lang="hu-HU" sz="2000" dirty="0" err="1" smtClean="0">
                <a:solidFill>
                  <a:schemeClr val="tx2"/>
                </a:solidFill>
                <a:latin typeface="Verdana" pitchFamily="34" charset="0"/>
              </a:rPr>
              <a:t>sanomabp.hu</a:t>
            </a:r>
            <a:endParaRPr lang="hu-HU" sz="4000" b="1" dirty="0" smtClean="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70660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3716338"/>
            <a:ext cx="4319588" cy="170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4" descr="magazin+online+tv_bel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4" name="Cím 1"/>
          <p:cNvSpPr>
            <a:spLocks noGrp="1"/>
          </p:cNvSpPr>
          <p:nvPr>
            <p:ph type="ctrTitle"/>
          </p:nvPr>
        </p:nvSpPr>
        <p:spPr>
          <a:xfrm>
            <a:off x="0" y="2132856"/>
            <a:ext cx="9144000" cy="1470025"/>
          </a:xfrm>
        </p:spPr>
        <p:txBody>
          <a:bodyPr/>
          <a:lstStyle/>
          <a:p>
            <a:pPr eaLnBrk="1" hangingPunct="1"/>
            <a:r>
              <a:rPr lang="hu-HU" sz="3600" b="1" dirty="0" smtClean="0">
                <a:solidFill>
                  <a:schemeClr val="tx2"/>
                </a:solidFill>
                <a:latin typeface="Verdana" pitchFamily="34" charset="0"/>
              </a:rPr>
              <a:t>Melléklet</a:t>
            </a:r>
          </a:p>
        </p:txBody>
      </p:sp>
      <p:pic>
        <p:nvPicPr>
          <p:cNvPr id="59395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4" descr="magazin+online+tv_bels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8" name="Text Box 6"/>
          <p:cNvSpPr txBox="1">
            <a:spLocks noChangeArrowheads="1"/>
          </p:cNvSpPr>
          <p:nvPr/>
        </p:nvSpPr>
        <p:spPr bwMode="auto">
          <a:xfrm>
            <a:off x="323850" y="1197000"/>
            <a:ext cx="8675687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</a:rPr>
              <a:t>Együttműködő partner: </a:t>
            </a:r>
            <a:r>
              <a:rPr lang="hu-HU" sz="1600" u="sng" dirty="0">
                <a:solidFill>
                  <a:srgbClr val="C00000"/>
                </a:solidFill>
                <a:latin typeface="Verdana" pitchFamily="34" charset="0"/>
              </a:rPr>
              <a:t>TNS</a:t>
            </a:r>
            <a:r>
              <a:rPr lang="en-US" sz="1600" u="sng" dirty="0">
                <a:solidFill>
                  <a:srgbClr val="C00000"/>
                </a:solidFill>
                <a:latin typeface="Verdana" pitchFamily="34" charset="0"/>
              </a:rPr>
              <a:t> Hung</a:t>
            </a:r>
            <a:r>
              <a:rPr lang="hu-HU" sz="1600" u="sng" dirty="0" err="1">
                <a:solidFill>
                  <a:srgbClr val="C00000"/>
                </a:solidFill>
                <a:latin typeface="Verdana" pitchFamily="34" charset="0"/>
              </a:rPr>
              <a:t>ary</a:t>
            </a:r>
            <a:endParaRPr lang="hu-HU" sz="1600" u="sng" dirty="0">
              <a:solidFill>
                <a:srgbClr val="C00000"/>
              </a:solidFill>
              <a:latin typeface="Verdana" pitchFamily="34" charset="0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u="sng" dirty="0">
                <a:solidFill>
                  <a:srgbClr val="C00000"/>
                </a:solidFill>
                <a:latin typeface="Verdana" pitchFamily="34" charset="0"/>
              </a:rPr>
              <a:t>Módszer</a:t>
            </a:r>
            <a:r>
              <a:rPr lang="hu-HU" sz="1600" dirty="0">
                <a:solidFill>
                  <a:srgbClr val="C00000"/>
                </a:solidFill>
                <a:latin typeface="Verdana" pitchFamily="34" charset="0"/>
              </a:rPr>
              <a:t>:</a:t>
            </a:r>
          </a:p>
          <a:p>
            <a:pPr marL="742950" lvl="1" indent="-28575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</a:rPr>
              <a:t>A hirdetések teljesítményének mérése a valós lapkörnyezetben</a:t>
            </a:r>
          </a:p>
          <a:p>
            <a:pPr marL="742950" lvl="1" indent="-28575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</a:rPr>
              <a:t>A megkérdezés a „természetes” médiahasználat után  történik</a:t>
            </a:r>
          </a:p>
          <a:p>
            <a:pPr marL="742950" lvl="1" indent="-28575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</a:rPr>
              <a:t>A hirdetéseket az adott versenykörnyezetben vizsgáljuk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u="sng" dirty="0">
                <a:solidFill>
                  <a:srgbClr val="C00000"/>
                </a:solidFill>
                <a:latin typeface="Verdana" pitchFamily="34" charset="0"/>
              </a:rPr>
              <a:t>A kutatás menete:</a:t>
            </a:r>
          </a:p>
          <a:p>
            <a:pPr marL="742950" lvl="1" indent="-28575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</a:rPr>
              <a:t>Minta: a vizsgált magazin előfizetői/ rendszeres olvasói</a:t>
            </a:r>
          </a:p>
          <a:p>
            <a:pPr marL="742950" lvl="1" indent="-28575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</a:rPr>
              <a:t>Az adatfelvétel módja: személyes interjú</a:t>
            </a:r>
          </a:p>
          <a:p>
            <a:pPr marL="742950" lvl="1" indent="-28575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</a:rPr>
              <a:t>A minta elemszáma: 150 fő/magazin</a:t>
            </a:r>
          </a:p>
          <a:p>
            <a:pPr marL="742950" lvl="1" indent="-28575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</a:rPr>
              <a:t>Kvóta nem, életkor, iskolai végzettség és településtípus szerint</a:t>
            </a:r>
          </a:p>
          <a:p>
            <a:pPr marL="742950" lvl="1" indent="-28575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>
                <a:solidFill>
                  <a:srgbClr val="083E78"/>
                </a:solidFill>
                <a:latin typeface="Verdana" pitchFamily="34" charset="0"/>
              </a:rPr>
              <a:t>Lapszámonként elemzett hirdetések száma: maximum 40 darab</a:t>
            </a:r>
          </a:p>
          <a:p>
            <a:pPr marL="742950" lvl="1" indent="-28575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endParaRPr lang="hu-HU" sz="1600" dirty="0">
              <a:solidFill>
                <a:srgbClr val="083E78"/>
              </a:solidFill>
              <a:latin typeface="Verdana" pitchFamily="34" charset="0"/>
            </a:endParaRPr>
          </a:p>
        </p:txBody>
      </p:sp>
      <p:sp>
        <p:nvSpPr>
          <p:cNvPr id="60419" name="Text Box 7"/>
          <p:cNvSpPr txBox="1">
            <a:spLocks noChangeArrowheads="1"/>
          </p:cNvSpPr>
          <p:nvPr/>
        </p:nvSpPr>
        <p:spPr bwMode="auto">
          <a:xfrm>
            <a:off x="0" y="260449"/>
            <a:ext cx="91440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90000"/>
              </a:lnSpc>
              <a:defRPr sz="2400" b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algn="ctr" eaLnBrk="0" hangingPunct="0">
              <a:defRPr sz="4400">
                <a:latin typeface="Calibri" pitchFamily="34" charset="0"/>
              </a:defRPr>
            </a:lvl2pPr>
            <a:lvl3pPr algn="ctr" eaLnBrk="0" hangingPunct="0">
              <a:defRPr sz="4400">
                <a:latin typeface="Calibri" pitchFamily="34" charset="0"/>
              </a:defRPr>
            </a:lvl3pPr>
            <a:lvl4pPr algn="ctr" eaLnBrk="0" hangingPunct="0">
              <a:defRPr sz="4400">
                <a:latin typeface="Calibri" pitchFamily="34" charset="0"/>
              </a:defRPr>
            </a:lvl4pPr>
            <a:lvl5pPr algn="ctr" eaLnBrk="0" hangingPunct="0">
              <a:defRPr sz="4400">
                <a:latin typeface="Calibri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9pPr>
          </a:lstStyle>
          <a:p>
            <a:pPr algn="ctr"/>
            <a:r>
              <a:rPr lang="hu-HU" sz="3200" dirty="0"/>
              <a:t>Hogyan épül fel a kutatás?</a:t>
            </a:r>
          </a:p>
        </p:txBody>
      </p:sp>
      <p:pic>
        <p:nvPicPr>
          <p:cNvPr id="60420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4" descr="magazin+online+tv_bel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188640"/>
            <a:ext cx="821055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hu-HU" sz="32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Hogyan mérjük a hirdetések olvasói fogadtatását?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672878"/>
            <a:ext cx="8220075" cy="3916362"/>
          </a:xfrm>
          <a:solidFill>
            <a:schemeClr val="bg1">
              <a:alpha val="79999"/>
            </a:schemeClr>
          </a:solidFill>
        </p:spPr>
        <p:txBody>
          <a:bodyPr/>
          <a:lstStyle/>
          <a:p>
            <a:pPr marL="355600" indent="-355600" eaLnBrk="1" hangingPunct="1">
              <a:lnSpc>
                <a:spcPct val="120000"/>
              </a:lnSpc>
              <a:buSzPct val="105000"/>
              <a:buFontTx/>
              <a:buAutoNum type="arabicPeriod"/>
            </a:pPr>
            <a:r>
              <a:rPr lang="hu-HU" sz="1600" b="1" u="sng" dirty="0" smtClean="0">
                <a:solidFill>
                  <a:srgbClr val="99172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Spontán ismertség (felidézés)</a:t>
            </a:r>
            <a:br>
              <a:rPr lang="hu-HU" sz="1600" b="1" u="sng" dirty="0" smtClean="0">
                <a:solidFill>
                  <a:srgbClr val="99172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1600" dirty="0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adott lapszámban látott hirdetések felidézése segítség nélkül</a:t>
            </a:r>
            <a:r>
              <a:rPr lang="hu-H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marL="355600" indent="-355600" eaLnBrk="1" hangingPunct="1">
              <a:lnSpc>
                <a:spcPct val="120000"/>
              </a:lnSpc>
              <a:buSzPct val="105000"/>
              <a:buFontTx/>
              <a:buAutoNum type="arabicPeriod"/>
            </a:pPr>
            <a:endParaRPr lang="hu-HU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55600" indent="-355600" eaLnBrk="1" hangingPunct="1">
              <a:lnSpc>
                <a:spcPct val="120000"/>
              </a:lnSpc>
              <a:buSzPct val="105000"/>
              <a:buFontTx/>
              <a:buNone/>
            </a:pPr>
            <a:r>
              <a:rPr lang="hu-HU" sz="1600" b="1" dirty="0" smtClean="0">
                <a:solidFill>
                  <a:srgbClr val="99172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2. </a:t>
            </a:r>
            <a:r>
              <a:rPr lang="hu-HU" sz="1600" b="1" u="sng" dirty="0" smtClean="0">
                <a:solidFill>
                  <a:srgbClr val="99172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Márka-/ cégnévvel segítetett ismertség (felidézés)</a:t>
            </a:r>
            <a:br>
              <a:rPr lang="hu-HU" sz="1600" b="1" u="sng" dirty="0" smtClean="0">
                <a:solidFill>
                  <a:srgbClr val="99172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1600" dirty="0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Hirdetők/ márkák neveit tartalmazó listából választják ki, hogy emlékeik szerint az adott lapszámban melyiket látták, és mire emlékeznek belőle</a:t>
            </a:r>
          </a:p>
          <a:p>
            <a:pPr marL="355600" indent="-355600" eaLnBrk="1" hangingPunct="1">
              <a:lnSpc>
                <a:spcPct val="120000"/>
              </a:lnSpc>
              <a:buSzPct val="105000"/>
              <a:buFontTx/>
              <a:buNone/>
            </a:pPr>
            <a:endParaRPr lang="hu-HU" sz="1600" dirty="0" smtClean="0">
              <a:solidFill>
                <a:srgbClr val="00006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55600" indent="-355600" eaLnBrk="1" hangingPunct="1">
              <a:lnSpc>
                <a:spcPct val="120000"/>
              </a:lnSpc>
              <a:buSzPct val="105000"/>
              <a:buFontTx/>
              <a:buNone/>
            </a:pPr>
            <a:r>
              <a:rPr lang="hu-HU" sz="1600" b="1" dirty="0" smtClean="0">
                <a:solidFill>
                  <a:srgbClr val="99172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3. </a:t>
            </a:r>
            <a:r>
              <a:rPr lang="hu-HU" sz="1600" b="1" u="sng" dirty="0" smtClean="0">
                <a:solidFill>
                  <a:srgbClr val="99172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Lapszámmal segített ismertség (felismerés)</a:t>
            </a:r>
            <a:br>
              <a:rPr lang="hu-HU" sz="1600" b="1" u="sng" dirty="0" smtClean="0">
                <a:solidFill>
                  <a:srgbClr val="99172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1600" dirty="0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kérdezővel együtt újra végiglapozzák az adott számot, és minden hirdetésnél felmérik a használat mértékét, illetve a hirdetés profilját</a:t>
            </a:r>
            <a:r>
              <a:rPr lang="hu-H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n-US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2468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4" descr="magazin+online+tv_bel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-100013"/>
            <a:ext cx="8085906" cy="836613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hu-HU" sz="32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Értelmezési keret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736600"/>
            <a:ext cx="8748464" cy="4805363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hirdetések teljesítményét számos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külső tényező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is befolyásolja </a:t>
            </a:r>
            <a:b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(pl. márkatörténet, kampányok, párhuzamos kommunikációs tevékenység, stb.).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indexek bázisértékei az adott lapszám hirdetéseinek értékeiből alakulnak ki, így az egyes hirdetések eredményét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lapszám hirdetéseinek színvonala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is befolyásolja.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eredmények leginkább a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relatív erősségek és gyengeségek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diagnosztizálását teszik lehetővé. 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eredmények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nem értelmezhetők </a:t>
            </a:r>
            <a:r>
              <a:rPr lang="hu-HU" sz="1600" b="1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reach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adatokként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azaz nem a médiatervezés, hanem inkább az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ellenőrzés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illetve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optimalizálás eszközei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Nem létezik általános minimumérték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amit egy hirdetésnek el kellene érnie, mivel a célok, a kampányidőtartam, a termék és a célcsoportok igen különbözőek lehetnek. 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Egy hirdetés nem önmagában jó vagy rossz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az eredményeket mindig a célok és a lehetőségek függvényében kell értelmezni. </a:t>
            </a:r>
          </a:p>
          <a:p>
            <a:pPr eaLnBrk="1" hangingPunct="1"/>
            <a:endParaRPr lang="hu-HU" sz="1800" dirty="0" smtClean="0"/>
          </a:p>
        </p:txBody>
      </p:sp>
      <p:pic>
        <p:nvPicPr>
          <p:cNvPr id="63492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4" descr="magazin+online+tv_bel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332234" y="149125"/>
            <a:ext cx="8229600" cy="83671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hu-HU" sz="32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hu-HU" sz="3200" b="1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CopyTest</a:t>
            </a:r>
            <a:r>
              <a:rPr lang="hu-HU" sz="32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eljárás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596925"/>
            <a:ext cx="8496944" cy="4424363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Tx/>
              <a:buNone/>
            </a:pPr>
            <a:r>
              <a:rPr lang="hu-HU" sz="1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hirdetések teljesítményének mérése a </a:t>
            </a:r>
            <a:r>
              <a:rPr lang="hu-HU" sz="16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valós lapkörnyezetben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megkérdezés a megjelenést követően történik, vagyis a 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„természetes” médiahasználat után</a:t>
            </a: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hirdetéseket az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adott versenykörnyezetben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vizsgáljuk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hu-HU" sz="1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hu-HU" sz="1600" dirty="0" err="1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CopyTest</a:t>
            </a:r>
            <a:r>
              <a:rPr lang="hu-HU" sz="1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felméri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figyelemfelkeltés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mértékét,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kommunikációs teljesítményt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hirdetés profilját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7 tulajdonság mentén,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médiumhasználat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jellemzőit.</a:t>
            </a:r>
          </a:p>
        </p:txBody>
      </p:sp>
      <p:pic>
        <p:nvPicPr>
          <p:cNvPr id="64516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4" descr="magazin+online+tv_bel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3999" cy="706437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hu-HU" sz="32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Indikátorok – felidézés mutatók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4" y="1196975"/>
            <a:ext cx="8262813" cy="4246563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Spontán ismertség -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egyes hirdetések nem segített felidézésének aránya a mintán belül </a:t>
            </a:r>
            <a:endParaRPr lang="hu-HU" sz="800" b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Márka- /cégnévvel segített ismertség -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egyes hirdetések márka/ cégnév listával segített felidézési aránya a mintán belül</a:t>
            </a:r>
            <a:endParaRPr lang="hu-HU" sz="8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Képi elemek felidézése -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egyes hirdetések képi elemeit helyesen visszaidézők aránya a mintában</a:t>
            </a:r>
            <a:endParaRPr lang="hu-HU" sz="8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Szöveg felidézés -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egyes hirdetések törzsszövegét helyesen visszaidézők aránya a mintában</a:t>
            </a:r>
            <a:endParaRPr lang="hu-HU" sz="8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Szlogen felidézés -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egyes hirdetések fősorát szlogenjét helyesen visszaidézők aránya a mintában</a:t>
            </a:r>
          </a:p>
          <a:p>
            <a:pPr eaLnBrk="1" hangingPunct="1">
              <a:lnSpc>
                <a:spcPct val="120000"/>
              </a:lnSpc>
            </a:pPr>
            <a:r>
              <a:rPr lang="hu-HU" sz="1600" b="1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Impact</a:t>
            </a: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-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kép/ szöveg/ szlogen elemek valamelyikét (legalább egyet) helyesen visszaidézők aránya a mintában</a:t>
            </a:r>
          </a:p>
          <a:p>
            <a:pPr eaLnBrk="1" hangingPunct="1">
              <a:lnSpc>
                <a:spcPct val="120000"/>
              </a:lnSpc>
            </a:pP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</a:pP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</a:pP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</a:pP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5540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4" descr="magazin+online+tv_bel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87338" y="188640"/>
            <a:ext cx="8856662" cy="982935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hu-HU" sz="32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Indikátorok – felismerés mutatók </a:t>
            </a:r>
            <a:br>
              <a:rPr lang="hu-HU" sz="32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32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(eredeti lapszám)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1557338"/>
            <a:ext cx="8101013" cy="4246562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Általános használat</a:t>
            </a:r>
            <a:b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Azok aránya a mintában, akik annak idején látták/ észrevették a hirdetést</a:t>
            </a:r>
          </a:p>
          <a:p>
            <a:pPr eaLnBrk="1" hangingPunct="1">
              <a:lnSpc>
                <a:spcPct val="120000"/>
              </a:lnSpc>
            </a:pP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Szöveghasználat </a:t>
            </a:r>
            <a:b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hirdetés szövegének legalább 50%-át elolvasók aránya a mintában</a:t>
            </a:r>
          </a:p>
          <a:p>
            <a:pPr eaLnBrk="1" hangingPunct="1">
              <a:lnSpc>
                <a:spcPct val="120000"/>
              </a:lnSpc>
            </a:pP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Márka-/cégnév észlelése</a:t>
            </a:r>
            <a:b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Azok aránya a mintában, akik annak idején látták /észrevették a márka-/cégnevet</a:t>
            </a:r>
          </a:p>
          <a:p>
            <a:pPr eaLnBrk="1" hangingPunct="1">
              <a:lnSpc>
                <a:spcPct val="120000"/>
              </a:lnSpc>
            </a:pP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6564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4" descr="magazin+online+tv_bel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69215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hu-HU" sz="32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Indikátorok – profil mutatók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836613"/>
            <a:ext cx="8442325" cy="4246562"/>
          </a:xfrm>
        </p:spPr>
        <p:txBody>
          <a:bodyPr/>
          <a:lstStyle/>
          <a:p>
            <a:pPr marL="174625" indent="-174625" eaLnBrk="1" hangingPunct="1">
              <a:lnSpc>
                <a:spcPct val="120000"/>
              </a:lnSpc>
              <a:buFontTx/>
              <a:buNone/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hirdetések megítélése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hét tulajdonság mentén</a:t>
            </a:r>
            <a:b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Egy ötfokú skálán 4-es vagy 5-ös értéket adók aránya</a:t>
            </a:r>
          </a:p>
          <a:p>
            <a:pPr marL="174625" indent="-174625" eaLnBrk="1" hangingPunct="1">
              <a:lnSpc>
                <a:spcPct val="120000"/>
              </a:lnSpc>
              <a:buFontTx/>
              <a:buNone/>
            </a:pPr>
            <a:endParaRPr lang="hu-HU" sz="1600" b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174625" indent="-174625" eaLnBrk="1" hangingPunct="1">
              <a:lnSpc>
                <a:spcPct val="120000"/>
              </a:lnSpc>
              <a:buFontTx/>
              <a:buNone/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Tulajdonságok</a:t>
            </a:r>
          </a:p>
          <a:p>
            <a:pPr marL="174625" indent="-174625"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Informál (megfelelő mennyiségű információt ad a termékről/ szolgáltatásról)</a:t>
            </a:r>
          </a:p>
          <a:p>
            <a:pPr marL="174625" indent="-174625"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Szavahihető (hiteles)</a:t>
            </a:r>
          </a:p>
          <a:p>
            <a:pPr marL="174625" indent="-174625"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Vásárlásra ösztönöz</a:t>
            </a:r>
          </a:p>
          <a:p>
            <a:pPr marL="174625" indent="-174625"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Nekem szól</a:t>
            </a:r>
          </a:p>
          <a:p>
            <a:pPr marL="174625" indent="-174625"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Kitűnik a többi hirdetés közül</a:t>
            </a:r>
          </a:p>
          <a:p>
            <a:pPr marL="174625" indent="-174625"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Késztet arra, hogy a terméket/ szolgáltatást jobban megismerjem</a:t>
            </a:r>
          </a:p>
          <a:p>
            <a:pPr marL="174625" indent="-174625" eaLnBrk="1" hangingPunct="1">
              <a:lnSpc>
                <a:spcPct val="120000"/>
              </a:lnSpc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Jól illik a lapba</a:t>
            </a:r>
          </a:p>
        </p:txBody>
      </p:sp>
      <p:pic>
        <p:nvPicPr>
          <p:cNvPr id="67588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4" descr="magazin+online+tv_bel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0"/>
            <a:ext cx="8229600" cy="90805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hu-HU" sz="3200" b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Indexek I.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4" y="1219200"/>
            <a:ext cx="8289925" cy="4652963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buFontTx/>
              <a:buNone/>
            </a:pPr>
            <a:r>
              <a:rPr lang="hu-HU" sz="1600" b="1" u="sng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Részindexek</a:t>
            </a:r>
          </a:p>
          <a:p>
            <a:pPr marL="0" indent="0" eaLnBrk="1" hangingPunct="1">
              <a:lnSpc>
                <a:spcPct val="120000"/>
              </a:lnSpc>
              <a:buFontTx/>
              <a:buNone/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adott mutató értékét az összes hirdetés átlagához viszonyító jelzőszámok</a:t>
            </a:r>
            <a:b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(A bázis (100%) az összes hirdetés átlaga)</a:t>
            </a:r>
          </a:p>
          <a:p>
            <a:pPr marL="0" indent="0" eaLnBrk="1" hangingPunct="1">
              <a:lnSpc>
                <a:spcPct val="120000"/>
              </a:lnSpc>
              <a:buFont typeface="Verdana" pitchFamily="34" charset="0"/>
              <a:buNone/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 Minden indikátortípusra kiszámoljuk az indexértéket.</a:t>
            </a:r>
          </a:p>
          <a:p>
            <a:pPr marL="0" indent="0" eaLnBrk="1" hangingPunct="1">
              <a:lnSpc>
                <a:spcPct val="120000"/>
              </a:lnSpc>
              <a:buFont typeface="Verdana" pitchFamily="34" charset="0"/>
              <a:buChar char="à"/>
            </a:pP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  <a:sym typeface="Verdana" pitchFamily="34" charset="0"/>
            </a:endParaRPr>
          </a:p>
          <a:p>
            <a:pPr marL="0" indent="0" eaLnBrk="1" hangingPunct="1">
              <a:lnSpc>
                <a:spcPct val="120000"/>
              </a:lnSpc>
              <a:buFont typeface="Verdana" pitchFamily="34" charset="0"/>
              <a:buNone/>
            </a:pPr>
            <a:r>
              <a:rPr lang="hu-HU" sz="1600" b="1" u="sng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Összesítő indexek</a:t>
            </a:r>
          </a:p>
          <a:p>
            <a:pPr marL="0" indent="0" eaLnBrk="1" hangingPunct="1">
              <a:lnSpc>
                <a:spcPct val="120000"/>
              </a:lnSpc>
              <a:buFont typeface="Verdana" pitchFamily="34" charset="0"/>
              <a:buNone/>
            </a:pP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Egyes részindexek átlagából születő átfogó jelzőszámok</a:t>
            </a:r>
            <a:b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</a:b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Lehetővé teszik a hirdetések teljesítményének gyors összehasonlítását néhány általános mutató mentén.</a:t>
            </a:r>
          </a:p>
        </p:txBody>
      </p:sp>
      <p:pic>
        <p:nvPicPr>
          <p:cNvPr id="68612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4" descr="magazin+online+tv_bel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hu-HU" sz="3200" b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Indexek II.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675687" cy="4652963"/>
          </a:xfrm>
        </p:spPr>
        <p:txBody>
          <a:bodyPr/>
          <a:lstStyle/>
          <a:p>
            <a:pPr marL="295275" indent="-295275" eaLnBrk="1" hangingPunct="1">
              <a:lnSpc>
                <a:spcPct val="120000"/>
              </a:lnSpc>
              <a:spcBef>
                <a:spcPct val="0"/>
              </a:spcBef>
              <a:spcAft>
                <a:spcPct val="50000"/>
              </a:spcAft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Figyelemfelkeltés index -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spontán ismertség index és  márka- /cégnévvel segített ismertség index átlaga (felidézés)</a:t>
            </a:r>
          </a:p>
          <a:p>
            <a:pPr marL="295275" indent="-295275" eaLnBrk="1" hangingPunct="1">
              <a:lnSpc>
                <a:spcPct val="120000"/>
              </a:lnSpc>
              <a:spcBef>
                <a:spcPct val="0"/>
              </a:spcBef>
              <a:spcAft>
                <a:spcPct val="50000"/>
              </a:spcAft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Kommunikációs index 1 -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képi elemek felidézése, a szöveg felidézés, a szlogen felidézés és az </a:t>
            </a:r>
            <a:r>
              <a:rPr lang="hu-HU" sz="16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impact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indexek átlaga (felidézés) </a:t>
            </a:r>
          </a:p>
          <a:p>
            <a:pPr marL="295275" indent="-295275" eaLnBrk="1" hangingPunct="1">
              <a:lnSpc>
                <a:spcPct val="120000"/>
              </a:lnSpc>
              <a:spcBef>
                <a:spcPct val="0"/>
              </a:spcBef>
              <a:spcAft>
                <a:spcPct val="50000"/>
              </a:spcAft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Kommunikációs index 2 -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Az általános használat, a szöveghasználat és a márka-/cégnév észlelése indexek átlaga (felismerés)</a:t>
            </a:r>
          </a:p>
          <a:p>
            <a:pPr marL="295275" indent="-295275" eaLnBrk="1" hangingPunct="1">
              <a:lnSpc>
                <a:spcPct val="120000"/>
              </a:lnSpc>
              <a:spcBef>
                <a:spcPct val="0"/>
              </a:spcBef>
              <a:spcAft>
                <a:spcPct val="50000"/>
              </a:spcAft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Profilindex - 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profilt adó tulajdonságok indexeinek átlaga</a:t>
            </a:r>
            <a:b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hu-HU" sz="16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95275" indent="-295275" eaLnBrk="1" hangingPunct="1">
              <a:lnSpc>
                <a:spcPct val="120000"/>
              </a:lnSpc>
              <a:spcBef>
                <a:spcPct val="0"/>
              </a:spcBef>
              <a:spcAft>
                <a:spcPct val="50000"/>
              </a:spcAft>
            </a:pPr>
            <a:r>
              <a:rPr lang="hu-HU" sz="1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Összesített index</a:t>
            </a: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hu-HU" sz="16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 4 összesítő index átlagából képezett mutatószám</a:t>
            </a:r>
          </a:p>
          <a:p>
            <a:pPr marL="295275" indent="-295275" eaLnBrk="1" hangingPunct="1">
              <a:lnSpc>
                <a:spcPct val="120000"/>
              </a:lnSpc>
              <a:spcBef>
                <a:spcPct val="0"/>
              </a:spcBef>
            </a:pPr>
            <a:endParaRPr lang="hu-HU" sz="1600" b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9636" name="Picture 2" descr="M:\Kepek\Logok\_Admonitor\uj\AM_logo_uj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9363"/>
            <a:ext cx="14033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2404</TotalTime>
  <Words>2121</Words>
  <Application>Microsoft Office PowerPoint</Application>
  <PresentationFormat>Diavetítés a képernyőre (4:3 oldalarány)</PresentationFormat>
  <Paragraphs>383</Paragraphs>
  <Slides>47</Slides>
  <Notes>12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47</vt:i4>
      </vt:variant>
    </vt:vector>
  </HeadingPairs>
  <TitlesOfParts>
    <vt:vector size="48" baseType="lpstr">
      <vt:lpstr>Office-téma</vt:lpstr>
      <vt:lpstr>Egészséges magazinhirdetések  Hogyan használjuk a magazinfelületeket OTC kommunikációra?  Salamon Brigitta  hirdetési marketingosztály-vezető   </vt:lpstr>
      <vt:lpstr>2. dia</vt:lpstr>
      <vt:lpstr>3. dia</vt:lpstr>
      <vt:lpstr>Felismerési értékek</vt:lpstr>
      <vt:lpstr>A méret és a lapon belüli elhelyezés hatása a felismerési értékre</vt:lpstr>
      <vt:lpstr>6. dia</vt:lpstr>
      <vt:lpstr>7. dia</vt:lpstr>
      <vt:lpstr>8. dia</vt:lpstr>
      <vt:lpstr>9. dia</vt:lpstr>
      <vt:lpstr>10. dia</vt:lpstr>
      <vt:lpstr>Mi érinti meg a fogyasztót / magazinolvasót? Az információ</vt:lpstr>
      <vt:lpstr>A tudatos OTC fogyasztó</vt:lpstr>
      <vt:lpstr>A magazin - barát.  …és a hirdetés?</vt:lpstr>
      <vt:lpstr>14. dia</vt:lpstr>
      <vt:lpstr>15. dia</vt:lpstr>
      <vt:lpstr>16. dia</vt:lpstr>
      <vt:lpstr>Mi ösztönzi az olvasót vásárlásra? </vt:lpstr>
      <vt:lpstr>18. dia</vt:lpstr>
      <vt:lpstr>Az ár / akció hatása a vásárlásösztönzésre</vt:lpstr>
      <vt:lpstr>20. dia</vt:lpstr>
      <vt:lpstr>21. dia</vt:lpstr>
      <vt:lpstr>Külföldi példák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10 + 1 tanács a hatékony OTC hirdetéshez</vt:lpstr>
      <vt:lpstr>Tervezett AdMonitor kutatási időpontok 2011-ben</vt:lpstr>
      <vt:lpstr>Köszönöm a figyelmüket!  e-mail: b.salamon@sanomabp.hu</vt:lpstr>
      <vt:lpstr>Melléklet</vt:lpstr>
      <vt:lpstr>39. dia</vt:lpstr>
      <vt:lpstr>Hogyan mérjük a hirdetések olvasói fogadtatását?</vt:lpstr>
      <vt:lpstr>Értelmezési keret</vt:lpstr>
      <vt:lpstr>A CopyTest eljárás</vt:lpstr>
      <vt:lpstr>Indikátorok – felidézés mutatók</vt:lpstr>
      <vt:lpstr>Indikátorok – felismerés mutatók  (eredeti lapszám)</vt:lpstr>
      <vt:lpstr>Indikátorok – profil mutatók</vt:lpstr>
      <vt:lpstr>Indexek I.</vt:lpstr>
      <vt:lpstr>Indexek II.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Antunovics Ildikó</dc:creator>
  <cp:lastModifiedBy>milassinm</cp:lastModifiedBy>
  <cp:revision>275</cp:revision>
  <dcterms:created xsi:type="dcterms:W3CDTF">2011-01-14T10:19:00Z</dcterms:created>
  <dcterms:modified xsi:type="dcterms:W3CDTF">2011-02-25T11:18:57Z</dcterms:modified>
</cp:coreProperties>
</file>