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vml" ContentType="application/vnd.openxmlformats-officedocument.vmlDrawi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ags/tag1.xml" ContentType="application/vnd.openxmlformats-officedocument.presentationml.tags+xml"/>
  <Override PartName="/ppt/embeddings/oleObject1.bin" ContentType="application/vnd.openxmlformats-officedocument.oleObject"/>
  <Override PartName="/ppt/tags/tag2.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61" r:id="rId4"/>
    <p:sldId id="262" r:id="rId5"/>
    <p:sldId id="263" r:id="rId6"/>
    <p:sldId id="264" r:id="rId7"/>
    <p:sldId id="265" r:id="rId8"/>
    <p:sldId id="258" r:id="rId9"/>
    <p:sldId id="260" r:id="rId10"/>
    <p:sldId id="259" r:id="rId11"/>
    <p:sldId id="276" r:id="rId12"/>
    <p:sldId id="277" r:id="rId13"/>
    <p:sldId id="268" r:id="rId14"/>
    <p:sldId id="269" r:id="rId15"/>
    <p:sldId id="270" r:id="rId16"/>
    <p:sldId id="274" r:id="rId17"/>
    <p:sldId id="271" r:id="rId18"/>
    <p:sldId id="275" r:id="rId19"/>
    <p:sldId id="273" r:id="rId20"/>
    <p:sldId id="278" r:id="rId2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91" autoAdjust="0"/>
    <p:restoredTop sz="94727" autoAdjust="0"/>
  </p:normalViewPr>
  <p:slideViewPr>
    <p:cSldViewPr snapToGrid="0" snapToObjects="1">
      <p:cViewPr varScale="1">
        <p:scale>
          <a:sx n="85" d="100"/>
          <a:sy n="85" d="100"/>
        </p:scale>
        <p:origin x="-171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printerSettings" Target="printerSettings/printerSettings1.bin"/><Relationship Id="rId23" Type="http://schemas.openxmlformats.org/officeDocument/2006/relationships/presProps" Target="presProps.xml"/><Relationship Id="rId24" Type="http://schemas.openxmlformats.org/officeDocument/2006/relationships/viewProps" Target="viewProps.xml"/><Relationship Id="rId25" Type="http://schemas.openxmlformats.org/officeDocument/2006/relationships/theme" Target="theme/theme1.xml"/><Relationship Id="rId26"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8.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ound Same Side Corner Rectangle 6"/>
          <p:cNvSpPr/>
          <p:nvPr/>
        </p:nvSpPr>
        <p:spPr>
          <a:xfrm rot="16200000">
            <a:off x="1066801" y="1603786"/>
            <a:ext cx="3474720" cy="3474720"/>
          </a:xfrm>
          <a:prstGeom prst="round2SameRect">
            <a:avLst>
              <a:gd name="adj1" fmla="val 3122"/>
              <a:gd name="adj2" fmla="val 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8" name="Group 25"/>
          <p:cNvGrpSpPr>
            <a:grpSpLocks noChangeAspect="1"/>
          </p:cNvGrpSpPr>
          <p:nvPr/>
        </p:nvGrpSpPr>
        <p:grpSpPr>
          <a:xfrm>
            <a:off x="2071048" y="2502945"/>
            <a:ext cx="1466879" cy="1676400"/>
            <a:chOff x="1230573" y="1890215"/>
            <a:chExt cx="1444388" cy="1650696"/>
          </a:xfrm>
        </p:grpSpPr>
        <p:sp>
          <p:nvSpPr>
            <p:cNvPr id="9" name="Oval 8"/>
            <p:cNvSpPr/>
            <p:nvPr/>
          </p:nvSpPr>
          <p:spPr>
            <a:xfrm>
              <a:off x="1230573" y="1890215"/>
              <a:ext cx="1444388" cy="937146"/>
            </a:xfrm>
            <a:prstGeom prst="ellips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Oval 9"/>
            <p:cNvSpPr/>
            <p:nvPr/>
          </p:nvSpPr>
          <p:spPr>
            <a:xfrm>
              <a:off x="1935709" y="2845831"/>
              <a:ext cx="603504" cy="402336"/>
            </a:xfrm>
            <a:prstGeom prst="ellipse">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1" name="Oval 10"/>
            <p:cNvSpPr/>
            <p:nvPr/>
          </p:nvSpPr>
          <p:spPr>
            <a:xfrm>
              <a:off x="1901589" y="3275735"/>
              <a:ext cx="392373" cy="265176"/>
            </a:xfrm>
            <a:prstGeom prst="ellipse">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Oval 11"/>
            <p:cNvSpPr/>
            <p:nvPr/>
          </p:nvSpPr>
          <p:spPr>
            <a:xfrm>
              <a:off x="1633181" y="2395181"/>
              <a:ext cx="621792" cy="402336"/>
            </a:xfrm>
            <a:prstGeom prst="ellipse">
              <a:avLst/>
            </a:prstGeom>
            <a:solidFill>
              <a:srgbClr val="FFFFFF">
                <a:alpha val="3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4" name="Date Placeholder 3"/>
          <p:cNvSpPr>
            <a:spLocks noGrp="1"/>
          </p:cNvSpPr>
          <p:nvPr>
            <p:ph type="dt" sz="half" idx="10"/>
          </p:nvPr>
        </p:nvSpPr>
        <p:spPr/>
        <p:txBody>
          <a:bodyPr/>
          <a:lstStyle/>
          <a:p>
            <a:fld id="{A2F0292D-1797-49A5-8D2D-8D50C72EF3CC}" type="datetimeFigureOut">
              <a:rPr lang="en-US" smtClean="0"/>
              <a:t>11/7/11</a:t>
            </a:fld>
            <a:endParaRPr lang="en-US"/>
          </a:p>
        </p:txBody>
      </p:sp>
      <p:sp>
        <p:nvSpPr>
          <p:cNvPr id="5" name="Footer Placeholder 4"/>
          <p:cNvSpPr>
            <a:spLocks noGrp="1"/>
          </p:cNvSpPr>
          <p:nvPr>
            <p:ph type="ftr" sz="quarter" idx="11"/>
          </p:nvPr>
        </p:nvSpPr>
        <p:spPr>
          <a:xfrm>
            <a:off x="457200" y="6356350"/>
            <a:ext cx="2895600" cy="365125"/>
          </a:xfrm>
        </p:spPr>
        <p:txBody>
          <a:bodyPr/>
          <a:lstStyle/>
          <a:p>
            <a:endParaRPr lang="en-US"/>
          </a:p>
        </p:txBody>
      </p:sp>
      <p:sp>
        <p:nvSpPr>
          <p:cNvPr id="6" name="Slide Number Placeholder 5"/>
          <p:cNvSpPr>
            <a:spLocks noGrp="1"/>
          </p:cNvSpPr>
          <p:nvPr>
            <p:ph type="sldNum" sz="quarter" idx="12"/>
          </p:nvPr>
        </p:nvSpPr>
        <p:spPr>
          <a:xfrm>
            <a:off x="4267200" y="6356350"/>
            <a:ext cx="609600" cy="365125"/>
          </a:xfrm>
        </p:spPr>
        <p:txBody>
          <a:bodyPr vert="horz" lIns="91440" tIns="45720" rIns="91440" bIns="45720" rtlCol="0" anchor="ctr"/>
          <a:lstStyle>
            <a:lvl1pPr marL="0" algn="ctr" defTabSz="914400" rtl="0" eaLnBrk="1" latinLnBrk="0" hangingPunct="1">
              <a:defRPr sz="900" b="1" kern="1200">
                <a:solidFill>
                  <a:schemeClr val="bg1">
                    <a:lumMod val="75000"/>
                  </a:schemeClr>
                </a:solidFill>
                <a:latin typeface="+mn-lt"/>
                <a:ea typeface="+mn-ea"/>
                <a:cs typeface="+mn-cs"/>
              </a:defRPr>
            </a:lvl1pPr>
          </a:lstStyle>
          <a:p>
            <a:fld id="{D6CC888B-D9F9-4E54-B722-F151A9F45E95}" type="slidenum">
              <a:rPr lang="en-US" smtClean="0"/>
              <a:t>‹#›</a:t>
            </a:fld>
            <a:endParaRPr lang="en-US"/>
          </a:p>
        </p:txBody>
      </p:sp>
      <p:sp>
        <p:nvSpPr>
          <p:cNvPr id="13" name="Round Same Side Corner Rectangle 12"/>
          <p:cNvSpPr/>
          <p:nvPr/>
        </p:nvSpPr>
        <p:spPr>
          <a:xfrm rot="5400000" flipH="1">
            <a:off x="4572000" y="1603786"/>
            <a:ext cx="3474720" cy="3474720"/>
          </a:xfrm>
          <a:prstGeom prst="round2SameRect">
            <a:avLst>
              <a:gd name="adj1" fmla="val 3122"/>
              <a:gd name="adj2"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a:xfrm>
            <a:off x="4651248" y="1680881"/>
            <a:ext cx="3273552" cy="1640541"/>
          </a:xfrm>
        </p:spPr>
        <p:txBody>
          <a:bodyPr vert="horz" lIns="91440" tIns="0" rIns="91440" bIns="0" rtlCol="0" anchor="b" anchorCtr="0">
            <a:noAutofit/>
          </a:bodyPr>
          <a:lstStyle>
            <a:lvl1pPr algn="ctr" defTabSz="914400" rtl="0" eaLnBrk="1" latinLnBrk="0" hangingPunct="1">
              <a:lnSpc>
                <a:spcPts val="4000"/>
              </a:lnSpc>
              <a:spcBef>
                <a:spcPct val="0"/>
              </a:spcBef>
              <a:buNone/>
              <a:defRPr sz="3600" kern="1200">
                <a:solidFill>
                  <a:schemeClr val="bg1"/>
                </a:solidFill>
                <a:latin typeface="+mj-lt"/>
                <a:ea typeface="+mj-ea"/>
                <a:cs typeface="+mj-cs"/>
              </a:defRPr>
            </a:lvl1pPr>
          </a:lstStyle>
          <a:p>
            <a:r>
              <a:rPr lang="hu-HU" smtClean="0"/>
              <a:t>Click to edit Master title style</a:t>
            </a:r>
            <a:endParaRPr/>
          </a:p>
        </p:txBody>
      </p:sp>
      <p:sp>
        <p:nvSpPr>
          <p:cNvPr id="3" name="Subtitle 2"/>
          <p:cNvSpPr>
            <a:spLocks noGrp="1"/>
          </p:cNvSpPr>
          <p:nvPr>
            <p:ph type="subTitle" idx="1"/>
          </p:nvPr>
        </p:nvSpPr>
        <p:spPr>
          <a:xfrm>
            <a:off x="4651248" y="3384176"/>
            <a:ext cx="3273552" cy="530352"/>
          </a:xfrm>
        </p:spPr>
        <p:txBody>
          <a:bodyPr vert="horz" lIns="91440" tIns="0" rIns="91440" bIns="0" rtlCol="0">
            <a:normAutofit/>
          </a:bodyPr>
          <a:lstStyle>
            <a:lvl1pPr marL="0" indent="0" algn="ctr" defTabSz="914400" rtl="0" eaLnBrk="1" latinLnBrk="0" hangingPunct="1">
              <a:spcBef>
                <a:spcPts val="0"/>
              </a:spcBef>
              <a:buClr>
                <a:schemeClr val="accent1"/>
              </a:buClr>
              <a:buSzPct val="130000"/>
              <a:buFont typeface="Wingdings" pitchFamily="2" charset="2"/>
              <a:buNone/>
              <a:defRPr sz="1400" kern="1200">
                <a:solidFill>
                  <a:schemeClr val="bg1"/>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u-HU" smtClean="0"/>
              <a:t>Click to edit Master subtitle style</a:t>
            </a:r>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smtClean="0"/>
              <a:t>Click to edit Master title style</a:t>
            </a:r>
            <a:endParaRPr/>
          </a:p>
        </p:txBody>
      </p:sp>
      <p:sp>
        <p:nvSpPr>
          <p:cNvPr id="3" name="Content Placeholder 2"/>
          <p:cNvSpPr>
            <a:spLocks noGrp="1"/>
          </p:cNvSpPr>
          <p:nvPr>
            <p:ph idx="1"/>
          </p:nvPr>
        </p:nvSpPr>
        <p:spPr/>
        <p:txBody>
          <a:bodyPr>
            <a:normAutofit/>
          </a:bodyPr>
          <a:lstStyle>
            <a:lvl5pPr>
              <a:defRPr/>
            </a:lvl5pPr>
          </a:lstStyle>
          <a:p>
            <a:pPr lvl="0"/>
            <a:r>
              <a:rPr lang="hu-HU" smtClean="0"/>
              <a:t>Click to edit Master text styles</a:t>
            </a:r>
          </a:p>
          <a:p>
            <a:pPr lvl="1"/>
            <a:r>
              <a:rPr lang="hu-HU" smtClean="0"/>
              <a:t>Second level</a:t>
            </a:r>
          </a:p>
          <a:p>
            <a:pPr lvl="2"/>
            <a:r>
              <a:rPr lang="hu-HU" smtClean="0"/>
              <a:t>Third level</a:t>
            </a:r>
          </a:p>
          <a:p>
            <a:pPr lvl="3"/>
            <a:r>
              <a:rPr lang="hu-HU" smtClean="0"/>
              <a:t>Fourth level</a:t>
            </a:r>
          </a:p>
          <a:p>
            <a:pPr lvl="4"/>
            <a:r>
              <a:rPr lang="hu-HU" smtClean="0"/>
              <a:t>Fifth level</a:t>
            </a:r>
            <a:endParaRPr dirty="0"/>
          </a:p>
        </p:txBody>
      </p:sp>
      <p:sp>
        <p:nvSpPr>
          <p:cNvPr id="4" name="Date Placeholder 3"/>
          <p:cNvSpPr>
            <a:spLocks noGrp="1"/>
          </p:cNvSpPr>
          <p:nvPr>
            <p:ph type="dt" sz="half" idx="10"/>
          </p:nvPr>
        </p:nvSpPr>
        <p:spPr/>
        <p:txBody>
          <a:bodyPr/>
          <a:lstStyle/>
          <a:p>
            <a:fld id="{A2F0292D-1797-49A5-8D2D-8D50C72EF3CC}" type="datetimeFigureOut">
              <a:rPr lang="en-US" smtClean="0"/>
              <a:t>11/7/11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CC888B-D9F9-4E54-B722-F151A9F45E95}"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Slide with Picture">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2F0292D-1797-49A5-8D2D-8D50C72EF3CC}" type="datetimeFigureOut">
              <a:rPr lang="en-US" smtClean="0"/>
              <a:t>11/7/11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267200" y="6356350"/>
            <a:ext cx="609600" cy="365125"/>
          </a:xfrm>
        </p:spPr>
        <p:txBody>
          <a:bodyPr/>
          <a:lstStyle>
            <a:lvl1pPr algn="ctr">
              <a:defRPr sz="900">
                <a:solidFill>
                  <a:schemeClr val="bg1">
                    <a:lumMod val="75000"/>
                  </a:schemeClr>
                </a:solidFill>
              </a:defRPr>
            </a:lvl1pPr>
          </a:lstStyle>
          <a:p>
            <a:fld id="{D6CC888B-D9F9-4E54-B722-F151A9F45E95}" type="slidenum">
              <a:rPr lang="en-US" smtClean="0"/>
              <a:t>‹#›</a:t>
            </a:fld>
            <a:endParaRPr lang="en-US"/>
          </a:p>
        </p:txBody>
      </p:sp>
      <p:sp>
        <p:nvSpPr>
          <p:cNvPr id="7" name="Round Same Side Corner Rectangle 6"/>
          <p:cNvSpPr/>
          <p:nvPr/>
        </p:nvSpPr>
        <p:spPr>
          <a:xfrm rot="16200000">
            <a:off x="1066801" y="1603786"/>
            <a:ext cx="3474720" cy="3474720"/>
          </a:xfrm>
          <a:prstGeom prst="round2SameRect">
            <a:avLst>
              <a:gd name="adj1" fmla="val 3122"/>
              <a:gd name="adj2" fmla="val 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Picture Placeholder 8"/>
          <p:cNvSpPr>
            <a:spLocks noGrp="1"/>
          </p:cNvSpPr>
          <p:nvPr>
            <p:ph type="pic" sz="quarter" idx="13"/>
          </p:nvPr>
        </p:nvSpPr>
        <p:spPr>
          <a:xfrm rot="5400000">
            <a:off x="4585448" y="1603786"/>
            <a:ext cx="3474720" cy="3474720"/>
          </a:xfrm>
          <a:prstGeom prst="round2SameRect">
            <a:avLst>
              <a:gd name="adj1" fmla="val 3096"/>
              <a:gd name="adj2" fmla="val 0"/>
            </a:avLst>
          </a:prstGeom>
          <a:blipFill dpi="0" rotWithShape="0">
            <a:blip r:embed="rId2" cstate="print"/>
            <a:srcRect/>
            <a:stretch>
              <a:fillRect/>
            </a:stretch>
          </a:blipFill>
          <a:ln>
            <a:noFill/>
          </a:ln>
        </p:spPr>
        <p:txBody>
          <a:bodyPr vert="vert270"/>
          <a:lstStyle>
            <a:lvl1pPr marL="0" indent="0">
              <a:buNone/>
              <a:defRPr/>
            </a:lvl1pPr>
          </a:lstStyle>
          <a:p>
            <a:r>
              <a:rPr lang="hu-HU" smtClean="0"/>
              <a:t>Drag picture to placeholder or click icon to add</a:t>
            </a:r>
            <a:endParaRPr/>
          </a:p>
        </p:txBody>
      </p:sp>
      <p:grpSp>
        <p:nvGrpSpPr>
          <p:cNvPr id="8" name="Group 25"/>
          <p:cNvGrpSpPr>
            <a:grpSpLocks noChangeAspect="1"/>
          </p:cNvGrpSpPr>
          <p:nvPr/>
        </p:nvGrpSpPr>
        <p:grpSpPr>
          <a:xfrm>
            <a:off x="2071048" y="1842448"/>
            <a:ext cx="1466879" cy="1676400"/>
            <a:chOff x="1230573" y="1890215"/>
            <a:chExt cx="1444388" cy="1650696"/>
          </a:xfrm>
        </p:grpSpPr>
        <p:sp>
          <p:nvSpPr>
            <p:cNvPr id="27" name="Oval 26"/>
            <p:cNvSpPr/>
            <p:nvPr/>
          </p:nvSpPr>
          <p:spPr>
            <a:xfrm>
              <a:off x="1230573" y="1890215"/>
              <a:ext cx="1444388" cy="937146"/>
            </a:xfrm>
            <a:prstGeom prst="ellips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8" name="Oval 27"/>
            <p:cNvSpPr/>
            <p:nvPr/>
          </p:nvSpPr>
          <p:spPr>
            <a:xfrm>
              <a:off x="1935709" y="2845831"/>
              <a:ext cx="603504" cy="402336"/>
            </a:xfrm>
            <a:prstGeom prst="ellipse">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9" name="Oval 28"/>
            <p:cNvSpPr/>
            <p:nvPr/>
          </p:nvSpPr>
          <p:spPr>
            <a:xfrm>
              <a:off x="1901589" y="3275735"/>
              <a:ext cx="392373" cy="265176"/>
            </a:xfrm>
            <a:prstGeom prst="ellipse">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0" name="Oval 29"/>
            <p:cNvSpPr/>
            <p:nvPr/>
          </p:nvSpPr>
          <p:spPr>
            <a:xfrm>
              <a:off x="1633181" y="2395181"/>
              <a:ext cx="621792" cy="402336"/>
            </a:xfrm>
            <a:prstGeom prst="ellipse">
              <a:avLst/>
            </a:prstGeom>
            <a:solidFill>
              <a:srgbClr val="FFFFFF">
                <a:alpha val="3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sp>
        <p:nvSpPr>
          <p:cNvPr id="2" name="Title 1"/>
          <p:cNvSpPr>
            <a:spLocks noGrp="1"/>
          </p:cNvSpPr>
          <p:nvPr>
            <p:ph type="ctrTitle"/>
          </p:nvPr>
        </p:nvSpPr>
        <p:spPr>
          <a:xfrm>
            <a:off x="1156447" y="3114115"/>
            <a:ext cx="3276600" cy="1162050"/>
          </a:xfrm>
        </p:spPr>
        <p:txBody>
          <a:bodyPr tIns="0" bIns="0" anchor="b" anchorCtr="0">
            <a:noAutofit/>
          </a:bodyPr>
          <a:lstStyle>
            <a:lvl1pPr algn="ctr">
              <a:lnSpc>
                <a:spcPts val="4000"/>
              </a:lnSpc>
              <a:defRPr sz="3600">
                <a:solidFill>
                  <a:schemeClr val="bg1"/>
                </a:solidFill>
              </a:defRPr>
            </a:lvl1pPr>
          </a:lstStyle>
          <a:p>
            <a:r>
              <a:rPr lang="hu-HU" smtClean="0"/>
              <a:t>Click to edit Master title style</a:t>
            </a:r>
            <a:endParaRPr/>
          </a:p>
        </p:txBody>
      </p:sp>
      <p:sp>
        <p:nvSpPr>
          <p:cNvPr id="3" name="Subtitle 2"/>
          <p:cNvSpPr>
            <a:spLocks noGrp="1"/>
          </p:cNvSpPr>
          <p:nvPr>
            <p:ph type="subTitle" idx="1"/>
          </p:nvPr>
        </p:nvSpPr>
        <p:spPr>
          <a:xfrm>
            <a:off x="1156447" y="4343400"/>
            <a:ext cx="3276600" cy="533400"/>
          </a:xfrm>
        </p:spPr>
        <p:txBody>
          <a:bodyPr tIns="0" bIns="0">
            <a:normAutofit/>
          </a:bodyPr>
          <a:lstStyle>
            <a:lvl1pPr marL="0" indent="0" algn="ctr">
              <a:spcBef>
                <a:spcPct val="0"/>
              </a:spcBef>
              <a:buNone/>
              <a:defRPr sz="14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u-HU" smtClean="0"/>
              <a:t>Click to edit Master subtitle style</a:t>
            </a:r>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Section Header">
    <p:spTree>
      <p:nvGrpSpPr>
        <p:cNvPr id="1" name=""/>
        <p:cNvGrpSpPr/>
        <p:nvPr/>
      </p:nvGrpSpPr>
      <p:grpSpPr>
        <a:xfrm>
          <a:off x="0" y="0"/>
          <a:ext cx="0" cy="0"/>
          <a:chOff x="0" y="0"/>
          <a:chExt cx="0" cy="0"/>
        </a:xfrm>
      </p:grpSpPr>
      <p:grpSp>
        <p:nvGrpSpPr>
          <p:cNvPr id="8" name="Group 16"/>
          <p:cNvGrpSpPr/>
          <p:nvPr/>
        </p:nvGrpSpPr>
        <p:grpSpPr>
          <a:xfrm>
            <a:off x="222912" y="1254456"/>
            <a:ext cx="7892388" cy="3918778"/>
            <a:chOff x="222912" y="1254456"/>
            <a:chExt cx="7892388" cy="3918778"/>
          </a:xfrm>
        </p:grpSpPr>
        <p:sp>
          <p:nvSpPr>
            <p:cNvPr id="7" name="Rounded Rectangle 6"/>
            <p:cNvSpPr/>
            <p:nvPr/>
          </p:nvSpPr>
          <p:spPr>
            <a:xfrm>
              <a:off x="1028700" y="1600200"/>
              <a:ext cx="7086600" cy="3474720"/>
            </a:xfrm>
            <a:prstGeom prst="roundRect">
              <a:avLst>
                <a:gd name="adj" fmla="val 3122"/>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9" name="Group 9"/>
            <p:cNvGrpSpPr/>
            <p:nvPr/>
          </p:nvGrpSpPr>
          <p:grpSpPr>
            <a:xfrm>
              <a:off x="222912" y="1254456"/>
              <a:ext cx="3429000" cy="3918778"/>
              <a:chOff x="1230573" y="1890215"/>
              <a:chExt cx="1444388" cy="1650696"/>
            </a:xfrm>
          </p:grpSpPr>
          <p:sp>
            <p:nvSpPr>
              <p:cNvPr id="11" name="Oval 10"/>
              <p:cNvSpPr/>
              <p:nvPr/>
            </p:nvSpPr>
            <p:spPr>
              <a:xfrm>
                <a:off x="1230573" y="1890215"/>
                <a:ext cx="1444388" cy="937146"/>
              </a:xfrm>
              <a:prstGeom prst="ellips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Oval 12"/>
              <p:cNvSpPr/>
              <p:nvPr/>
            </p:nvSpPr>
            <p:spPr>
              <a:xfrm>
                <a:off x="1935709" y="2845831"/>
                <a:ext cx="603504" cy="402336"/>
              </a:xfrm>
              <a:prstGeom prst="ellipse">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5" name="Oval 14"/>
              <p:cNvSpPr/>
              <p:nvPr/>
            </p:nvSpPr>
            <p:spPr>
              <a:xfrm>
                <a:off x="1901589" y="3275735"/>
                <a:ext cx="392373" cy="265176"/>
              </a:xfrm>
              <a:prstGeom prst="ellipse">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6" name="Oval 15"/>
              <p:cNvSpPr/>
              <p:nvPr/>
            </p:nvSpPr>
            <p:spPr>
              <a:xfrm>
                <a:off x="1633181" y="2395181"/>
                <a:ext cx="621792" cy="402336"/>
              </a:xfrm>
              <a:prstGeom prst="ellipse">
                <a:avLst/>
              </a:prstGeom>
              <a:solidFill>
                <a:srgbClr val="FFFFFF">
                  <a:alpha val="3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sp>
        <p:nvSpPr>
          <p:cNvPr id="2" name="Title 1"/>
          <p:cNvSpPr>
            <a:spLocks noGrp="1"/>
          </p:cNvSpPr>
          <p:nvPr>
            <p:ph type="title"/>
          </p:nvPr>
        </p:nvSpPr>
        <p:spPr>
          <a:xfrm>
            <a:off x="3724182" y="2021541"/>
            <a:ext cx="4200618" cy="1362075"/>
          </a:xfrm>
        </p:spPr>
        <p:txBody>
          <a:bodyPr vert="horz" lIns="91440" tIns="0" rIns="91440" bIns="0" rtlCol="0" anchor="b" anchorCtr="0">
            <a:noAutofit/>
          </a:bodyPr>
          <a:lstStyle>
            <a:lvl1pPr algn="r" defTabSz="914400" rtl="0" eaLnBrk="1" latinLnBrk="0" hangingPunct="1">
              <a:lnSpc>
                <a:spcPts val="4000"/>
              </a:lnSpc>
              <a:spcBef>
                <a:spcPct val="0"/>
              </a:spcBef>
              <a:buNone/>
              <a:defRPr sz="3600" kern="1200">
                <a:solidFill>
                  <a:schemeClr val="bg1"/>
                </a:solidFill>
                <a:latin typeface="+mj-lt"/>
                <a:ea typeface="+mj-ea"/>
                <a:cs typeface="+mj-cs"/>
              </a:defRPr>
            </a:lvl1pPr>
          </a:lstStyle>
          <a:p>
            <a:r>
              <a:rPr lang="hu-HU" smtClean="0"/>
              <a:t>Click to edit Master title style</a:t>
            </a:r>
            <a:endParaRPr/>
          </a:p>
        </p:txBody>
      </p:sp>
      <p:sp>
        <p:nvSpPr>
          <p:cNvPr id="3" name="Text Placeholder 2"/>
          <p:cNvSpPr>
            <a:spLocks noGrp="1"/>
          </p:cNvSpPr>
          <p:nvPr>
            <p:ph type="body" idx="1"/>
          </p:nvPr>
        </p:nvSpPr>
        <p:spPr>
          <a:xfrm>
            <a:off x="3321424" y="3388659"/>
            <a:ext cx="4603376" cy="1083328"/>
          </a:xfrm>
        </p:spPr>
        <p:txBody>
          <a:bodyPr vert="horz" lIns="91440" tIns="0" rIns="91440" bIns="0" rtlCol="0">
            <a:normAutofit/>
          </a:bodyPr>
          <a:lstStyle>
            <a:lvl1pPr marL="0" indent="0" algn="r" defTabSz="914400" rtl="0" eaLnBrk="1" latinLnBrk="0" hangingPunct="1">
              <a:spcBef>
                <a:spcPts val="0"/>
              </a:spcBef>
              <a:buClr>
                <a:schemeClr val="accent1"/>
              </a:buClr>
              <a:buSzPct val="130000"/>
              <a:buFont typeface="Wingdings" pitchFamily="2" charset="2"/>
              <a:buNone/>
              <a:defRPr sz="1400" kern="1200">
                <a:solidFill>
                  <a:schemeClr val="bg1"/>
                </a:solidFill>
                <a:latin typeface="+mn-lt"/>
                <a:ea typeface="+mn-ea"/>
                <a:cs typeface="+mn-cs"/>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smtClean="0"/>
              <a:t>Click to edit Master text styles</a:t>
            </a:r>
          </a:p>
        </p:txBody>
      </p:sp>
      <p:sp>
        <p:nvSpPr>
          <p:cNvPr id="4" name="Date Placeholder 3"/>
          <p:cNvSpPr>
            <a:spLocks noGrp="1"/>
          </p:cNvSpPr>
          <p:nvPr>
            <p:ph type="dt" sz="half" idx="10"/>
          </p:nvPr>
        </p:nvSpPr>
        <p:spPr>
          <a:xfrm>
            <a:off x="6553200" y="6356350"/>
            <a:ext cx="2133600" cy="365125"/>
          </a:xfrm>
        </p:spPr>
        <p:txBody>
          <a:bodyPr/>
          <a:lstStyle/>
          <a:p>
            <a:fld id="{A2F0292D-1797-49A5-8D2D-8D50C72EF3CC}" type="datetimeFigureOut">
              <a:rPr lang="en-US" smtClean="0"/>
              <a:t>11/7/11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267200" y="6356350"/>
            <a:ext cx="609600" cy="365125"/>
          </a:xfrm>
        </p:spPr>
        <p:txBody>
          <a:bodyPr vert="horz" lIns="91440" tIns="45720" rIns="91440" bIns="45720" rtlCol="0" anchor="ctr"/>
          <a:lstStyle>
            <a:lvl1pPr marL="0" algn="ctr" defTabSz="914400" rtl="0" eaLnBrk="1" latinLnBrk="0" hangingPunct="1">
              <a:defRPr sz="900" b="1" kern="1200">
                <a:solidFill>
                  <a:schemeClr val="bg1">
                    <a:lumMod val="75000"/>
                  </a:schemeClr>
                </a:solidFill>
                <a:latin typeface="+mn-lt"/>
                <a:ea typeface="+mn-ea"/>
                <a:cs typeface="+mn-cs"/>
              </a:defRPr>
            </a:lvl1pPr>
          </a:lstStyle>
          <a:p>
            <a:fld id="{D6CC888B-D9F9-4E54-B722-F151A9F45E95}"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grpSp>
        <p:nvGrpSpPr>
          <p:cNvPr id="8" name="Group 13"/>
          <p:cNvGrpSpPr/>
          <p:nvPr/>
        </p:nvGrpSpPr>
        <p:grpSpPr>
          <a:xfrm>
            <a:off x="7418696" y="457200"/>
            <a:ext cx="914400" cy="914400"/>
            <a:chOff x="842682" y="2971800"/>
            <a:chExt cx="914400" cy="914400"/>
          </a:xfrm>
        </p:grpSpPr>
        <p:sp>
          <p:nvSpPr>
            <p:cNvPr id="15" name="Rounded Rectangle 14"/>
            <p:cNvSpPr/>
            <p:nvPr/>
          </p:nvSpPr>
          <p:spPr>
            <a:xfrm>
              <a:off x="842682" y="2971800"/>
              <a:ext cx="914400" cy="914400"/>
            </a:xfrm>
            <a:prstGeom prst="roundRect">
              <a:avLst>
                <a:gd name="adj" fmla="val 931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9" name="Group 10"/>
            <p:cNvGrpSpPr>
              <a:grpSpLocks noChangeAspect="1"/>
            </p:cNvGrpSpPr>
            <p:nvPr/>
          </p:nvGrpSpPr>
          <p:grpSpPr>
            <a:xfrm>
              <a:off x="948372" y="3034353"/>
              <a:ext cx="700732" cy="800823"/>
              <a:chOff x="1230573" y="1890215"/>
              <a:chExt cx="1444388" cy="1650696"/>
            </a:xfrm>
          </p:grpSpPr>
          <p:sp>
            <p:nvSpPr>
              <p:cNvPr id="17" name="Oval 16"/>
              <p:cNvSpPr/>
              <p:nvPr/>
            </p:nvSpPr>
            <p:spPr>
              <a:xfrm>
                <a:off x="1230573" y="1890215"/>
                <a:ext cx="1444388" cy="937146"/>
              </a:xfrm>
              <a:prstGeom prst="ellips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8" name="Oval 17"/>
              <p:cNvSpPr/>
              <p:nvPr/>
            </p:nvSpPr>
            <p:spPr>
              <a:xfrm>
                <a:off x="1935709" y="2845831"/>
                <a:ext cx="603504" cy="402336"/>
              </a:xfrm>
              <a:prstGeom prst="ellipse">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9" name="Oval 18"/>
              <p:cNvSpPr/>
              <p:nvPr/>
            </p:nvSpPr>
            <p:spPr>
              <a:xfrm>
                <a:off x="1901589" y="3275735"/>
                <a:ext cx="392373" cy="265176"/>
              </a:xfrm>
              <a:prstGeom prst="ellipse">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0" name="Oval 19"/>
              <p:cNvSpPr/>
              <p:nvPr/>
            </p:nvSpPr>
            <p:spPr>
              <a:xfrm>
                <a:off x="1633181" y="2395181"/>
                <a:ext cx="621792" cy="402336"/>
              </a:xfrm>
              <a:prstGeom prst="ellipse">
                <a:avLst/>
              </a:prstGeom>
              <a:solidFill>
                <a:srgbClr val="FFFFFF">
                  <a:alpha val="3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sp>
        <p:nvSpPr>
          <p:cNvPr id="2" name="Title 1"/>
          <p:cNvSpPr>
            <a:spLocks noGrp="1"/>
          </p:cNvSpPr>
          <p:nvPr>
            <p:ph type="title"/>
          </p:nvPr>
        </p:nvSpPr>
        <p:spPr>
          <a:xfrm>
            <a:off x="744070" y="224118"/>
            <a:ext cx="4800600" cy="886968"/>
          </a:xfrm>
        </p:spPr>
        <p:txBody>
          <a:bodyPr lIns="45720"/>
          <a:lstStyle/>
          <a:p>
            <a:r>
              <a:rPr lang="hu-HU" smtClean="0"/>
              <a:t>Click to edit Master title style</a:t>
            </a:r>
            <a:endParaRPr/>
          </a:p>
        </p:txBody>
      </p:sp>
      <p:sp>
        <p:nvSpPr>
          <p:cNvPr id="3" name="Content Placeholder 2"/>
          <p:cNvSpPr>
            <a:spLocks noGrp="1"/>
          </p:cNvSpPr>
          <p:nvPr>
            <p:ph sz="half" idx="1"/>
          </p:nvPr>
        </p:nvSpPr>
        <p:spPr>
          <a:xfrm>
            <a:off x="752474" y="1600200"/>
            <a:ext cx="3703320" cy="4525963"/>
          </a:xfrm>
        </p:spPr>
        <p:txBody>
          <a:bodyPr lIns="4572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hu-HU" smtClean="0"/>
              <a:t>Click to edit Master text styles</a:t>
            </a:r>
          </a:p>
          <a:p>
            <a:pPr lvl="1"/>
            <a:r>
              <a:rPr lang="hu-HU" smtClean="0"/>
              <a:t>Second level</a:t>
            </a:r>
          </a:p>
          <a:p>
            <a:pPr lvl="2"/>
            <a:r>
              <a:rPr lang="hu-HU" smtClean="0"/>
              <a:t>Third level</a:t>
            </a:r>
          </a:p>
          <a:p>
            <a:pPr lvl="3"/>
            <a:r>
              <a:rPr lang="hu-HU" smtClean="0"/>
              <a:t>Fourth level</a:t>
            </a:r>
          </a:p>
          <a:p>
            <a:pPr lvl="4"/>
            <a:r>
              <a:rPr lang="hu-HU" smtClean="0"/>
              <a:t>Fifth level</a:t>
            </a:r>
            <a:endParaRPr dirty="0"/>
          </a:p>
        </p:txBody>
      </p:sp>
      <p:sp>
        <p:nvSpPr>
          <p:cNvPr id="4" name="Content Placeholder 3"/>
          <p:cNvSpPr>
            <a:spLocks noGrp="1"/>
          </p:cNvSpPr>
          <p:nvPr>
            <p:ph sz="half" idx="2"/>
          </p:nvPr>
        </p:nvSpPr>
        <p:spPr>
          <a:xfrm>
            <a:off x="4661647" y="1600200"/>
            <a:ext cx="3703320" cy="4525963"/>
          </a:xfrm>
        </p:spPr>
        <p:txBody>
          <a:bodyPr lIns="45720"/>
          <a:lstStyle>
            <a:lvl1pPr>
              <a:defRPr sz="18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hu-HU" smtClean="0"/>
              <a:t>Click to edit Master text styles</a:t>
            </a:r>
          </a:p>
          <a:p>
            <a:pPr lvl="1"/>
            <a:r>
              <a:rPr lang="hu-HU" smtClean="0"/>
              <a:t>Second level</a:t>
            </a:r>
          </a:p>
          <a:p>
            <a:pPr lvl="2"/>
            <a:r>
              <a:rPr lang="hu-HU" smtClean="0"/>
              <a:t>Third level</a:t>
            </a:r>
          </a:p>
          <a:p>
            <a:pPr lvl="3"/>
            <a:r>
              <a:rPr lang="hu-HU" smtClean="0"/>
              <a:t>Fourth level</a:t>
            </a:r>
          </a:p>
          <a:p>
            <a:pPr lvl="4"/>
            <a:r>
              <a:rPr lang="hu-HU" smtClean="0"/>
              <a:t>Fifth level</a:t>
            </a:r>
            <a:endParaRPr dirty="0"/>
          </a:p>
        </p:txBody>
      </p:sp>
      <p:sp>
        <p:nvSpPr>
          <p:cNvPr id="5" name="Date Placeholder 4"/>
          <p:cNvSpPr>
            <a:spLocks noGrp="1"/>
          </p:cNvSpPr>
          <p:nvPr>
            <p:ph type="dt" sz="half" idx="10"/>
          </p:nvPr>
        </p:nvSpPr>
        <p:spPr/>
        <p:txBody>
          <a:bodyPr/>
          <a:lstStyle/>
          <a:p>
            <a:fld id="{A2F0292D-1797-49A5-8D2D-8D50C72EF3CC}" type="datetimeFigureOut">
              <a:rPr lang="en-US" smtClean="0"/>
              <a:t>11/7/11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321040" y="363071"/>
            <a:ext cx="609600" cy="365125"/>
          </a:xfrm>
        </p:spPr>
        <p:txBody>
          <a:bodyPr/>
          <a:lstStyle/>
          <a:p>
            <a:fld id="{D6CC888B-D9F9-4E54-B722-F151A9F45E95}"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40664" y="228600"/>
            <a:ext cx="4800600" cy="886968"/>
          </a:xfrm>
        </p:spPr>
        <p:txBody>
          <a:bodyPr vert="horz" lIns="45720" tIns="45720" rIns="91440" bIns="45720" rtlCol="0" anchor="b" anchorCtr="0">
            <a:noAutofit/>
          </a:bodyPr>
          <a:lstStyle>
            <a:lvl1pPr algn="l" defTabSz="914400" rtl="0" eaLnBrk="1" latinLnBrk="0" hangingPunct="1">
              <a:spcBef>
                <a:spcPct val="0"/>
              </a:spcBef>
              <a:buNone/>
              <a:defRPr sz="2800" kern="1200">
                <a:solidFill>
                  <a:schemeClr val="accent1"/>
                </a:solidFill>
                <a:latin typeface="+mj-lt"/>
                <a:ea typeface="+mj-ea"/>
                <a:cs typeface="+mj-cs"/>
              </a:defRPr>
            </a:lvl1pPr>
          </a:lstStyle>
          <a:p>
            <a:r>
              <a:rPr lang="hu-HU" smtClean="0"/>
              <a:t>Click to edit Master title style</a:t>
            </a:r>
            <a:endParaRPr/>
          </a:p>
        </p:txBody>
      </p:sp>
      <p:sp>
        <p:nvSpPr>
          <p:cNvPr id="3" name="Text Placeholder 2"/>
          <p:cNvSpPr>
            <a:spLocks noGrp="1"/>
          </p:cNvSpPr>
          <p:nvPr>
            <p:ph type="body" idx="1"/>
          </p:nvPr>
        </p:nvSpPr>
        <p:spPr>
          <a:xfrm>
            <a:off x="771212" y="1548761"/>
            <a:ext cx="3657600" cy="274320"/>
          </a:xfrm>
          <a:prstGeom prst="roundRect">
            <a:avLst>
              <a:gd name="adj" fmla="val 31160"/>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914400" rtl="0" eaLnBrk="1" latinLnBrk="0" hangingPunct="1">
              <a:spcBef>
                <a:spcPct val="0"/>
              </a:spcBef>
              <a:buNone/>
              <a:defRPr sz="1400" kern="1200">
                <a:solidFill>
                  <a:schemeClr val="l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Click to edit Master text styles</a:t>
            </a:r>
          </a:p>
        </p:txBody>
      </p:sp>
      <p:sp>
        <p:nvSpPr>
          <p:cNvPr id="4" name="Content Placeholder 3"/>
          <p:cNvSpPr>
            <a:spLocks noGrp="1"/>
          </p:cNvSpPr>
          <p:nvPr>
            <p:ph sz="half" idx="2"/>
          </p:nvPr>
        </p:nvSpPr>
        <p:spPr>
          <a:xfrm>
            <a:off x="748352" y="2021456"/>
            <a:ext cx="3703320" cy="4106294"/>
          </a:xfrm>
        </p:spPr>
        <p:txBody>
          <a:bodyPr lIns="4572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hu-HU" smtClean="0"/>
              <a:t>Click to edit Master text styles</a:t>
            </a:r>
          </a:p>
          <a:p>
            <a:pPr lvl="1"/>
            <a:r>
              <a:rPr lang="hu-HU" smtClean="0"/>
              <a:t>Second level</a:t>
            </a:r>
          </a:p>
          <a:p>
            <a:pPr lvl="2"/>
            <a:r>
              <a:rPr lang="hu-HU" smtClean="0"/>
              <a:t>Third level</a:t>
            </a:r>
          </a:p>
          <a:p>
            <a:pPr lvl="3"/>
            <a:r>
              <a:rPr lang="hu-HU" smtClean="0"/>
              <a:t>Fourth level</a:t>
            </a:r>
          </a:p>
          <a:p>
            <a:pPr lvl="4"/>
            <a:r>
              <a:rPr lang="hu-HU" smtClean="0"/>
              <a:t>Fifth level</a:t>
            </a:r>
            <a:endParaRPr dirty="0"/>
          </a:p>
        </p:txBody>
      </p:sp>
      <p:sp>
        <p:nvSpPr>
          <p:cNvPr id="5" name="Text Placeholder 4"/>
          <p:cNvSpPr>
            <a:spLocks noGrp="1"/>
          </p:cNvSpPr>
          <p:nvPr>
            <p:ph type="body" sz="quarter" idx="3"/>
          </p:nvPr>
        </p:nvSpPr>
        <p:spPr>
          <a:xfrm>
            <a:off x="4681533" y="1548761"/>
            <a:ext cx="3657600" cy="274320"/>
          </a:xfrm>
          <a:prstGeom prst="roundRect">
            <a:avLst>
              <a:gd name="adj" fmla="val 34058"/>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0" indent="0" algn="ctr" defTabSz="914400" rtl="0" eaLnBrk="1" latinLnBrk="0" hangingPunct="1">
              <a:spcBef>
                <a:spcPct val="0"/>
              </a:spcBef>
              <a:buNone/>
              <a:defRPr sz="1400" kern="1200">
                <a:solidFill>
                  <a:schemeClr val="l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Click to edit Master text styles</a:t>
            </a:r>
          </a:p>
        </p:txBody>
      </p:sp>
      <p:sp>
        <p:nvSpPr>
          <p:cNvPr id="6" name="Content Placeholder 5"/>
          <p:cNvSpPr>
            <a:spLocks noGrp="1"/>
          </p:cNvSpPr>
          <p:nvPr>
            <p:ph sz="quarter" idx="4"/>
          </p:nvPr>
        </p:nvSpPr>
        <p:spPr>
          <a:xfrm>
            <a:off x="4658673" y="2019869"/>
            <a:ext cx="3703320" cy="4106294"/>
          </a:xfrm>
        </p:spPr>
        <p:txBody>
          <a:bodyPr lIns="45720"/>
          <a:lstStyle>
            <a:lvl1pPr>
              <a:defRPr sz="18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hu-HU" smtClean="0"/>
              <a:t>Click to edit Master text styles</a:t>
            </a:r>
          </a:p>
          <a:p>
            <a:pPr lvl="1"/>
            <a:r>
              <a:rPr lang="hu-HU" smtClean="0"/>
              <a:t>Second level</a:t>
            </a:r>
          </a:p>
          <a:p>
            <a:pPr lvl="2"/>
            <a:r>
              <a:rPr lang="hu-HU" smtClean="0"/>
              <a:t>Third level</a:t>
            </a:r>
          </a:p>
          <a:p>
            <a:pPr lvl="3"/>
            <a:r>
              <a:rPr lang="hu-HU" smtClean="0"/>
              <a:t>Fourth level</a:t>
            </a:r>
          </a:p>
          <a:p>
            <a:pPr lvl="4"/>
            <a:r>
              <a:rPr lang="hu-HU" smtClean="0"/>
              <a:t>Fifth level</a:t>
            </a:r>
            <a:endParaRPr dirty="0"/>
          </a:p>
        </p:txBody>
      </p:sp>
      <p:sp>
        <p:nvSpPr>
          <p:cNvPr id="7" name="Date Placeholder 6"/>
          <p:cNvSpPr>
            <a:spLocks noGrp="1"/>
          </p:cNvSpPr>
          <p:nvPr>
            <p:ph type="dt" sz="half" idx="10"/>
          </p:nvPr>
        </p:nvSpPr>
        <p:spPr/>
        <p:txBody>
          <a:bodyPr/>
          <a:lstStyle/>
          <a:p>
            <a:fld id="{A2F0292D-1797-49A5-8D2D-8D50C72EF3CC}" type="datetimeFigureOut">
              <a:rPr lang="en-US" smtClean="0"/>
              <a:t>11/7/11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8321729" y="365760"/>
            <a:ext cx="609600" cy="365125"/>
          </a:xfrm>
        </p:spPr>
        <p:txBody>
          <a:bodyPr vert="horz" lIns="91440" tIns="45720" rIns="91440" bIns="45720" rtlCol="0" anchor="ctr"/>
          <a:lstStyle>
            <a:lvl1pPr marL="0" algn="l" defTabSz="914400" rtl="0" eaLnBrk="1" latinLnBrk="0" hangingPunct="1">
              <a:defRPr sz="1800" b="1" kern="1200">
                <a:solidFill>
                  <a:schemeClr val="accent1"/>
                </a:solidFill>
                <a:latin typeface="+mn-lt"/>
                <a:ea typeface="+mn-ea"/>
                <a:cs typeface="+mn-cs"/>
              </a:defRPr>
            </a:lvl1pPr>
          </a:lstStyle>
          <a:p>
            <a:fld id="{D6CC888B-D9F9-4E54-B722-F151A9F45E95}" type="slidenum">
              <a:rPr lang="en-US" smtClean="0"/>
              <a:t>‹#›</a:t>
            </a:fld>
            <a:endParaRPr lang="en-US"/>
          </a:p>
        </p:txBody>
      </p:sp>
      <p:grpSp>
        <p:nvGrpSpPr>
          <p:cNvPr id="10" name="Group 15"/>
          <p:cNvGrpSpPr/>
          <p:nvPr/>
        </p:nvGrpSpPr>
        <p:grpSpPr>
          <a:xfrm>
            <a:off x="7418696" y="457200"/>
            <a:ext cx="914400" cy="914400"/>
            <a:chOff x="842682" y="2971800"/>
            <a:chExt cx="914400" cy="914400"/>
          </a:xfrm>
        </p:grpSpPr>
        <p:sp>
          <p:nvSpPr>
            <p:cNvPr id="17" name="Rounded Rectangle 16"/>
            <p:cNvSpPr/>
            <p:nvPr/>
          </p:nvSpPr>
          <p:spPr>
            <a:xfrm>
              <a:off x="842682" y="2971800"/>
              <a:ext cx="914400" cy="914400"/>
            </a:xfrm>
            <a:prstGeom prst="roundRect">
              <a:avLst>
                <a:gd name="adj" fmla="val 931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11" name="Group 10"/>
            <p:cNvGrpSpPr>
              <a:grpSpLocks noChangeAspect="1"/>
            </p:cNvGrpSpPr>
            <p:nvPr/>
          </p:nvGrpSpPr>
          <p:grpSpPr>
            <a:xfrm>
              <a:off x="948372" y="3034353"/>
              <a:ext cx="700732" cy="800823"/>
              <a:chOff x="1230573" y="1890215"/>
              <a:chExt cx="1444388" cy="1650696"/>
            </a:xfrm>
          </p:grpSpPr>
          <p:sp>
            <p:nvSpPr>
              <p:cNvPr id="19" name="Oval 18"/>
              <p:cNvSpPr/>
              <p:nvPr/>
            </p:nvSpPr>
            <p:spPr>
              <a:xfrm>
                <a:off x="1230573" y="1890215"/>
                <a:ext cx="1444388" cy="937146"/>
              </a:xfrm>
              <a:prstGeom prst="ellips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0" name="Oval 19"/>
              <p:cNvSpPr/>
              <p:nvPr/>
            </p:nvSpPr>
            <p:spPr>
              <a:xfrm>
                <a:off x="1935709" y="2845831"/>
                <a:ext cx="603504" cy="402336"/>
              </a:xfrm>
              <a:prstGeom prst="ellipse">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1" name="Oval 20"/>
              <p:cNvSpPr/>
              <p:nvPr/>
            </p:nvSpPr>
            <p:spPr>
              <a:xfrm>
                <a:off x="1901589" y="3275735"/>
                <a:ext cx="392373" cy="265176"/>
              </a:xfrm>
              <a:prstGeom prst="ellipse">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2" name="Oval 21"/>
              <p:cNvSpPr/>
              <p:nvPr/>
            </p:nvSpPr>
            <p:spPr>
              <a:xfrm>
                <a:off x="1633181" y="2395181"/>
                <a:ext cx="621792" cy="402336"/>
              </a:xfrm>
              <a:prstGeom prst="ellipse">
                <a:avLst/>
              </a:prstGeom>
              <a:solidFill>
                <a:srgbClr val="FFFFFF">
                  <a:alpha val="3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740664" y="228600"/>
            <a:ext cx="4800600" cy="886968"/>
          </a:xfrm>
        </p:spPr>
        <p:txBody>
          <a:bodyPr vert="horz" lIns="45720" tIns="45720" rIns="91440" bIns="45720" rtlCol="0" anchor="b" anchorCtr="0">
            <a:noAutofit/>
          </a:bodyPr>
          <a:lstStyle>
            <a:lvl1pPr algn="l" defTabSz="914400" rtl="0" eaLnBrk="1" latinLnBrk="0" hangingPunct="1">
              <a:spcBef>
                <a:spcPct val="0"/>
              </a:spcBef>
              <a:buNone/>
              <a:defRPr sz="2800" kern="1200">
                <a:solidFill>
                  <a:schemeClr val="accent1"/>
                </a:solidFill>
                <a:latin typeface="+mj-lt"/>
                <a:ea typeface="+mj-ea"/>
                <a:cs typeface="+mj-cs"/>
              </a:defRPr>
            </a:lvl1pPr>
          </a:lstStyle>
          <a:p>
            <a:r>
              <a:rPr lang="hu-HU" smtClean="0"/>
              <a:t>Click to edit Master title style</a:t>
            </a:r>
            <a:endParaRPr/>
          </a:p>
        </p:txBody>
      </p:sp>
      <p:sp>
        <p:nvSpPr>
          <p:cNvPr id="3" name="Date Placeholder 2"/>
          <p:cNvSpPr>
            <a:spLocks noGrp="1"/>
          </p:cNvSpPr>
          <p:nvPr>
            <p:ph type="dt" sz="half" idx="10"/>
          </p:nvPr>
        </p:nvSpPr>
        <p:spPr/>
        <p:txBody>
          <a:bodyPr/>
          <a:lstStyle/>
          <a:p>
            <a:fld id="{A2F0292D-1797-49A5-8D2D-8D50C72EF3CC}" type="datetimeFigureOut">
              <a:rPr lang="en-US" smtClean="0"/>
              <a:t>11/7/11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8321040" y="365760"/>
            <a:ext cx="609600" cy="365125"/>
          </a:xfrm>
        </p:spPr>
        <p:txBody>
          <a:bodyPr/>
          <a:lstStyle/>
          <a:p>
            <a:fld id="{D6CC888B-D9F9-4E54-B722-F151A9F45E95}" type="slidenum">
              <a:rPr lang="en-US" smtClean="0"/>
              <a:t>‹#›</a:t>
            </a:fld>
            <a:endParaRPr lang="en-US"/>
          </a:p>
        </p:txBody>
      </p:sp>
      <p:grpSp>
        <p:nvGrpSpPr>
          <p:cNvPr id="6" name="Group 8"/>
          <p:cNvGrpSpPr/>
          <p:nvPr/>
        </p:nvGrpSpPr>
        <p:grpSpPr>
          <a:xfrm>
            <a:off x="7418696" y="457200"/>
            <a:ext cx="914400" cy="914400"/>
            <a:chOff x="842682" y="2971800"/>
            <a:chExt cx="914400" cy="914400"/>
          </a:xfrm>
        </p:grpSpPr>
        <p:sp>
          <p:nvSpPr>
            <p:cNvPr id="10" name="Rounded Rectangle 9"/>
            <p:cNvSpPr/>
            <p:nvPr/>
          </p:nvSpPr>
          <p:spPr>
            <a:xfrm>
              <a:off x="842682" y="2971800"/>
              <a:ext cx="914400" cy="914400"/>
            </a:xfrm>
            <a:prstGeom prst="roundRect">
              <a:avLst>
                <a:gd name="adj" fmla="val 931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7" name="Group 10"/>
            <p:cNvGrpSpPr>
              <a:grpSpLocks noChangeAspect="1"/>
            </p:cNvGrpSpPr>
            <p:nvPr/>
          </p:nvGrpSpPr>
          <p:grpSpPr>
            <a:xfrm>
              <a:off x="948372" y="3034353"/>
              <a:ext cx="700732" cy="800823"/>
              <a:chOff x="1230573" y="1890215"/>
              <a:chExt cx="1444388" cy="1650696"/>
            </a:xfrm>
          </p:grpSpPr>
          <p:sp>
            <p:nvSpPr>
              <p:cNvPr id="12" name="Oval 11"/>
              <p:cNvSpPr/>
              <p:nvPr/>
            </p:nvSpPr>
            <p:spPr>
              <a:xfrm>
                <a:off x="1230573" y="1890215"/>
                <a:ext cx="1444388" cy="937146"/>
              </a:xfrm>
              <a:prstGeom prst="ellips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Oval 12"/>
              <p:cNvSpPr/>
              <p:nvPr/>
            </p:nvSpPr>
            <p:spPr>
              <a:xfrm>
                <a:off x="1935709" y="2845831"/>
                <a:ext cx="603504" cy="402336"/>
              </a:xfrm>
              <a:prstGeom prst="ellipse">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Oval 13"/>
              <p:cNvSpPr/>
              <p:nvPr/>
            </p:nvSpPr>
            <p:spPr>
              <a:xfrm>
                <a:off x="1901589" y="3275735"/>
                <a:ext cx="392373" cy="265176"/>
              </a:xfrm>
              <a:prstGeom prst="ellipse">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5" name="Oval 14"/>
              <p:cNvSpPr/>
              <p:nvPr/>
            </p:nvSpPr>
            <p:spPr>
              <a:xfrm>
                <a:off x="1633181" y="2395181"/>
                <a:ext cx="621792" cy="402336"/>
              </a:xfrm>
              <a:prstGeom prst="ellipse">
                <a:avLst/>
              </a:prstGeom>
              <a:solidFill>
                <a:srgbClr val="FFFFFF">
                  <a:alpha val="3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F0292D-1797-49A5-8D2D-8D50C72EF3CC}" type="datetimeFigureOut">
              <a:rPr lang="en-US" smtClean="0"/>
              <a:t>11/7/11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8321040" y="365760"/>
            <a:ext cx="609600" cy="365125"/>
          </a:xfrm>
        </p:spPr>
        <p:txBody>
          <a:bodyPr/>
          <a:lstStyle/>
          <a:p>
            <a:fld id="{D6CC888B-D9F9-4E54-B722-F151A9F45E95}" type="slidenum">
              <a:rPr lang="en-US" smtClean="0"/>
              <a:t>‹#›</a:t>
            </a:fld>
            <a:endParaRPr lang="en-US"/>
          </a:p>
        </p:txBody>
      </p:sp>
      <p:grpSp>
        <p:nvGrpSpPr>
          <p:cNvPr id="5" name="Group 7"/>
          <p:cNvGrpSpPr/>
          <p:nvPr/>
        </p:nvGrpSpPr>
        <p:grpSpPr>
          <a:xfrm>
            <a:off x="7418696" y="457200"/>
            <a:ext cx="914400" cy="914400"/>
            <a:chOff x="842682" y="2971800"/>
            <a:chExt cx="914400" cy="914400"/>
          </a:xfrm>
        </p:grpSpPr>
        <p:sp>
          <p:nvSpPr>
            <p:cNvPr id="9" name="Rounded Rectangle 8"/>
            <p:cNvSpPr/>
            <p:nvPr/>
          </p:nvSpPr>
          <p:spPr>
            <a:xfrm>
              <a:off x="842682" y="2971800"/>
              <a:ext cx="914400" cy="914400"/>
            </a:xfrm>
            <a:prstGeom prst="roundRect">
              <a:avLst>
                <a:gd name="adj" fmla="val 931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6" name="Group 10"/>
            <p:cNvGrpSpPr>
              <a:grpSpLocks noChangeAspect="1"/>
            </p:cNvGrpSpPr>
            <p:nvPr/>
          </p:nvGrpSpPr>
          <p:grpSpPr>
            <a:xfrm>
              <a:off x="948372" y="3034353"/>
              <a:ext cx="700732" cy="800823"/>
              <a:chOff x="1230573" y="1890215"/>
              <a:chExt cx="1444388" cy="1650696"/>
            </a:xfrm>
          </p:grpSpPr>
          <p:sp>
            <p:nvSpPr>
              <p:cNvPr id="11" name="Oval 10"/>
              <p:cNvSpPr/>
              <p:nvPr/>
            </p:nvSpPr>
            <p:spPr>
              <a:xfrm>
                <a:off x="1230573" y="1890215"/>
                <a:ext cx="1444388" cy="937146"/>
              </a:xfrm>
              <a:prstGeom prst="ellips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2" name="Oval 11"/>
              <p:cNvSpPr/>
              <p:nvPr/>
            </p:nvSpPr>
            <p:spPr>
              <a:xfrm>
                <a:off x="1935709" y="2845831"/>
                <a:ext cx="603504" cy="402336"/>
              </a:xfrm>
              <a:prstGeom prst="ellipse">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Oval 12"/>
              <p:cNvSpPr/>
              <p:nvPr/>
            </p:nvSpPr>
            <p:spPr>
              <a:xfrm>
                <a:off x="1901589" y="3275735"/>
                <a:ext cx="392373" cy="265176"/>
              </a:xfrm>
              <a:prstGeom prst="ellipse">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Oval 13"/>
              <p:cNvSpPr/>
              <p:nvPr/>
            </p:nvSpPr>
            <p:spPr>
              <a:xfrm>
                <a:off x="1633181" y="2395181"/>
                <a:ext cx="621792" cy="402336"/>
              </a:xfrm>
              <a:prstGeom prst="ellipse">
                <a:avLst/>
              </a:prstGeom>
              <a:solidFill>
                <a:srgbClr val="FFFFFF">
                  <a:alpha val="3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28999" y="304800"/>
            <a:ext cx="4948269" cy="719424"/>
          </a:xfrm>
        </p:spPr>
        <p:txBody>
          <a:bodyPr anchor="b"/>
          <a:lstStyle>
            <a:lvl1pPr algn="l">
              <a:defRPr sz="2200" b="0"/>
            </a:lvl1pPr>
          </a:lstStyle>
          <a:p>
            <a:r>
              <a:rPr lang="hu-HU" smtClean="0"/>
              <a:t>Click to edit Master title style</a:t>
            </a:r>
            <a:endParaRPr/>
          </a:p>
        </p:txBody>
      </p:sp>
      <p:sp>
        <p:nvSpPr>
          <p:cNvPr id="3" name="Content Placeholder 2"/>
          <p:cNvSpPr>
            <a:spLocks noGrp="1"/>
          </p:cNvSpPr>
          <p:nvPr>
            <p:ph idx="1"/>
          </p:nvPr>
        </p:nvSpPr>
        <p:spPr>
          <a:xfrm>
            <a:off x="3418113" y="2292824"/>
            <a:ext cx="4959126" cy="3833339"/>
          </a:xfrm>
        </p:spPr>
        <p:txBody>
          <a:bodyPr/>
          <a:lstStyle>
            <a:lvl1pPr>
              <a:defRPr sz="18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hu-HU" smtClean="0"/>
              <a:t>Click to edit Master text styles</a:t>
            </a:r>
          </a:p>
          <a:p>
            <a:pPr lvl="1"/>
            <a:r>
              <a:rPr lang="hu-HU" smtClean="0"/>
              <a:t>Second level</a:t>
            </a:r>
          </a:p>
          <a:p>
            <a:pPr lvl="2"/>
            <a:r>
              <a:rPr lang="hu-HU" smtClean="0"/>
              <a:t>Third level</a:t>
            </a:r>
          </a:p>
          <a:p>
            <a:pPr lvl="3"/>
            <a:r>
              <a:rPr lang="hu-HU" smtClean="0"/>
              <a:t>Fourth level</a:t>
            </a:r>
          </a:p>
          <a:p>
            <a:pPr lvl="4"/>
            <a:r>
              <a:rPr lang="hu-HU" smtClean="0"/>
              <a:t>Fifth level</a:t>
            </a:r>
            <a:endParaRPr dirty="0"/>
          </a:p>
        </p:txBody>
      </p:sp>
      <p:sp>
        <p:nvSpPr>
          <p:cNvPr id="4" name="Text Placeholder 3"/>
          <p:cNvSpPr>
            <a:spLocks noGrp="1"/>
          </p:cNvSpPr>
          <p:nvPr>
            <p:ph type="body" sz="half" idx="2"/>
          </p:nvPr>
        </p:nvSpPr>
        <p:spPr>
          <a:xfrm>
            <a:off x="3429000" y="1160463"/>
            <a:ext cx="4948269" cy="9540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Click to edit Master text styles</a:t>
            </a:r>
          </a:p>
        </p:txBody>
      </p:sp>
      <p:sp>
        <p:nvSpPr>
          <p:cNvPr id="5" name="Date Placeholder 4"/>
          <p:cNvSpPr>
            <a:spLocks noGrp="1"/>
          </p:cNvSpPr>
          <p:nvPr>
            <p:ph type="dt" sz="half" idx="10"/>
          </p:nvPr>
        </p:nvSpPr>
        <p:spPr/>
        <p:txBody>
          <a:bodyPr/>
          <a:lstStyle/>
          <a:p>
            <a:fld id="{A2F0292D-1797-49A5-8D2D-8D50C72EF3CC}" type="datetimeFigureOut">
              <a:rPr lang="en-US" smtClean="0"/>
              <a:t>11/7/11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CC888B-D9F9-4E54-B722-F151A9F45E95}"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12" name="Picture Placeholder 11"/>
          <p:cNvSpPr>
            <a:spLocks noGrp="1"/>
          </p:cNvSpPr>
          <p:nvPr>
            <p:ph type="pic" sz="quarter" idx="13"/>
          </p:nvPr>
        </p:nvSpPr>
        <p:spPr>
          <a:xfrm>
            <a:off x="3429001" y="450850"/>
            <a:ext cx="4922184" cy="4611688"/>
          </a:xfrm>
          <a:prstGeom prst="roundRect">
            <a:avLst>
              <a:gd name="adj" fmla="val 3826"/>
            </a:avLst>
          </a:prstGeom>
          <a:noFill/>
        </p:spPr>
        <p:txBody>
          <a:bodyPr/>
          <a:lstStyle>
            <a:lvl1pPr>
              <a:buNone/>
              <a:defRPr/>
            </a:lvl1pPr>
          </a:lstStyle>
          <a:p>
            <a:r>
              <a:rPr lang="hu-HU" smtClean="0"/>
              <a:t>Drag picture to placeholder or click icon to add</a:t>
            </a:r>
            <a:endParaRPr/>
          </a:p>
        </p:txBody>
      </p:sp>
      <p:sp>
        <p:nvSpPr>
          <p:cNvPr id="2" name="Title 1"/>
          <p:cNvSpPr>
            <a:spLocks noGrp="1"/>
          </p:cNvSpPr>
          <p:nvPr>
            <p:ph type="title"/>
          </p:nvPr>
        </p:nvSpPr>
        <p:spPr>
          <a:xfrm>
            <a:off x="3426758" y="5069541"/>
            <a:ext cx="4924425" cy="662519"/>
          </a:xfrm>
        </p:spPr>
        <p:txBody>
          <a:bodyPr anchor="b"/>
          <a:lstStyle>
            <a:lvl1pPr algn="l">
              <a:defRPr sz="1800" b="0"/>
            </a:lvl1pPr>
          </a:lstStyle>
          <a:p>
            <a:r>
              <a:rPr lang="hu-HU" smtClean="0"/>
              <a:t>Click to edit Master title style</a:t>
            </a:r>
            <a:endParaRPr/>
          </a:p>
        </p:txBody>
      </p:sp>
      <p:sp>
        <p:nvSpPr>
          <p:cNvPr id="4" name="Text Placeholder 3"/>
          <p:cNvSpPr>
            <a:spLocks noGrp="1"/>
          </p:cNvSpPr>
          <p:nvPr>
            <p:ph type="body" sz="half" idx="2"/>
          </p:nvPr>
        </p:nvSpPr>
        <p:spPr>
          <a:xfrm>
            <a:off x="3426759" y="5732060"/>
            <a:ext cx="4924425" cy="627797"/>
          </a:xfrm>
        </p:spPr>
        <p:txBody>
          <a:bodyPr/>
          <a:lstStyle>
            <a:lvl1pPr marL="0" indent="0">
              <a:spcBef>
                <a:spcPct val="0"/>
              </a:spcBef>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Click to edit Master text styles</a:t>
            </a:r>
          </a:p>
        </p:txBody>
      </p:sp>
      <p:sp>
        <p:nvSpPr>
          <p:cNvPr id="5" name="Date Placeholder 4"/>
          <p:cNvSpPr>
            <a:spLocks noGrp="1"/>
          </p:cNvSpPr>
          <p:nvPr>
            <p:ph type="dt" sz="half" idx="10"/>
          </p:nvPr>
        </p:nvSpPr>
        <p:spPr/>
        <p:txBody>
          <a:bodyPr/>
          <a:lstStyle/>
          <a:p>
            <a:fld id="{A2F0292D-1797-49A5-8D2D-8D50C72EF3CC}" type="datetimeFigureOut">
              <a:rPr lang="en-US" smtClean="0"/>
              <a:t>11/7/11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CC888B-D9F9-4E54-B722-F151A9F45E95}"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Picture with Caption, Alt.">
    <p:spTree>
      <p:nvGrpSpPr>
        <p:cNvPr id="1" name=""/>
        <p:cNvGrpSpPr/>
        <p:nvPr/>
      </p:nvGrpSpPr>
      <p:grpSpPr>
        <a:xfrm>
          <a:off x="0" y="0"/>
          <a:ext cx="0" cy="0"/>
          <a:chOff x="0" y="0"/>
          <a:chExt cx="0" cy="0"/>
        </a:xfrm>
      </p:grpSpPr>
      <p:sp>
        <p:nvSpPr>
          <p:cNvPr id="12" name="Picture Placeholder 11"/>
          <p:cNvSpPr>
            <a:spLocks noGrp="1"/>
          </p:cNvSpPr>
          <p:nvPr>
            <p:ph type="pic" sz="quarter" idx="13"/>
          </p:nvPr>
        </p:nvSpPr>
        <p:spPr>
          <a:xfrm>
            <a:off x="3021106" y="1609725"/>
            <a:ext cx="5343525" cy="2281238"/>
          </a:xfrm>
          <a:prstGeom prst="roundRect">
            <a:avLst>
              <a:gd name="adj" fmla="val 3826"/>
            </a:avLst>
          </a:prstGeom>
          <a:noFill/>
        </p:spPr>
        <p:txBody>
          <a:bodyPr/>
          <a:lstStyle>
            <a:lvl1pPr>
              <a:buNone/>
              <a:defRPr/>
            </a:lvl1pPr>
          </a:lstStyle>
          <a:p>
            <a:r>
              <a:rPr lang="hu-HU" smtClean="0"/>
              <a:t>Drag picture to placeholder or click icon to add</a:t>
            </a:r>
            <a:endParaRPr/>
          </a:p>
        </p:txBody>
      </p:sp>
      <p:sp>
        <p:nvSpPr>
          <p:cNvPr id="2" name="Title 1"/>
          <p:cNvSpPr>
            <a:spLocks noGrp="1"/>
          </p:cNvSpPr>
          <p:nvPr>
            <p:ph type="title"/>
          </p:nvPr>
        </p:nvSpPr>
        <p:spPr>
          <a:xfrm>
            <a:off x="2948318" y="3904812"/>
            <a:ext cx="5416313" cy="681892"/>
          </a:xfrm>
        </p:spPr>
        <p:txBody>
          <a:bodyPr anchor="b"/>
          <a:lstStyle>
            <a:lvl1pPr algn="l">
              <a:defRPr sz="1800" b="0"/>
            </a:lvl1pPr>
          </a:lstStyle>
          <a:p>
            <a:r>
              <a:rPr lang="hu-HU" smtClean="0"/>
              <a:t>Click to edit Master title style</a:t>
            </a:r>
            <a:endParaRPr/>
          </a:p>
        </p:txBody>
      </p:sp>
      <p:sp>
        <p:nvSpPr>
          <p:cNvPr id="4" name="Text Placeholder 3"/>
          <p:cNvSpPr>
            <a:spLocks noGrp="1"/>
          </p:cNvSpPr>
          <p:nvPr>
            <p:ph type="body" sz="half" idx="2"/>
          </p:nvPr>
        </p:nvSpPr>
        <p:spPr>
          <a:xfrm>
            <a:off x="2948319" y="4586704"/>
            <a:ext cx="5416313" cy="627797"/>
          </a:xfrm>
        </p:spPr>
        <p:txBody>
          <a:bodyPr/>
          <a:lstStyle>
            <a:lvl1pPr marL="0" indent="0">
              <a:spcBef>
                <a:spcPct val="0"/>
              </a:spcBef>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Click to edit Master text styles</a:t>
            </a:r>
          </a:p>
        </p:txBody>
      </p:sp>
      <p:sp>
        <p:nvSpPr>
          <p:cNvPr id="5" name="Date Placeholder 4"/>
          <p:cNvSpPr>
            <a:spLocks noGrp="1"/>
          </p:cNvSpPr>
          <p:nvPr>
            <p:ph type="dt" sz="half" idx="10"/>
          </p:nvPr>
        </p:nvSpPr>
        <p:spPr/>
        <p:txBody>
          <a:bodyPr/>
          <a:lstStyle/>
          <a:p>
            <a:fld id="{A2F0292D-1797-49A5-8D2D-8D50C72EF3CC}" type="datetimeFigureOut">
              <a:rPr lang="en-US" smtClean="0"/>
              <a:t>11/7/11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CC888B-D9F9-4E54-B722-F151A9F45E95}"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3 Pictures with Caption">
    <p:spTree>
      <p:nvGrpSpPr>
        <p:cNvPr id="1" name=""/>
        <p:cNvGrpSpPr/>
        <p:nvPr/>
      </p:nvGrpSpPr>
      <p:grpSpPr>
        <a:xfrm>
          <a:off x="0" y="0"/>
          <a:ext cx="0" cy="0"/>
          <a:chOff x="0" y="0"/>
          <a:chExt cx="0" cy="0"/>
        </a:xfrm>
      </p:grpSpPr>
      <p:sp>
        <p:nvSpPr>
          <p:cNvPr id="12" name="Picture Placeholder 11"/>
          <p:cNvSpPr>
            <a:spLocks noGrp="1"/>
          </p:cNvSpPr>
          <p:nvPr>
            <p:ph type="pic" sz="quarter" idx="13"/>
          </p:nvPr>
        </p:nvSpPr>
        <p:spPr>
          <a:xfrm>
            <a:off x="3021106" y="443552"/>
            <a:ext cx="5343525" cy="2281238"/>
          </a:xfrm>
          <a:prstGeom prst="round2SameRect">
            <a:avLst>
              <a:gd name="adj1" fmla="val 5300"/>
              <a:gd name="adj2" fmla="val 0"/>
            </a:avLst>
          </a:prstGeom>
          <a:noFill/>
        </p:spPr>
        <p:txBody>
          <a:bodyPr/>
          <a:lstStyle>
            <a:lvl1pPr marL="0" indent="0">
              <a:buNone/>
              <a:defRPr/>
            </a:lvl1pPr>
          </a:lstStyle>
          <a:p>
            <a:r>
              <a:rPr lang="hu-HU" smtClean="0"/>
              <a:t>Drag picture to placeholder or click icon to add</a:t>
            </a:r>
            <a:endParaRPr/>
          </a:p>
        </p:txBody>
      </p:sp>
      <p:sp>
        <p:nvSpPr>
          <p:cNvPr id="2" name="Title 1"/>
          <p:cNvSpPr>
            <a:spLocks noGrp="1"/>
          </p:cNvSpPr>
          <p:nvPr>
            <p:ph type="title"/>
          </p:nvPr>
        </p:nvSpPr>
        <p:spPr>
          <a:xfrm>
            <a:off x="2948318" y="5055855"/>
            <a:ext cx="5416313" cy="681892"/>
          </a:xfrm>
        </p:spPr>
        <p:txBody>
          <a:bodyPr anchor="b"/>
          <a:lstStyle>
            <a:lvl1pPr algn="l">
              <a:defRPr sz="1800" b="0"/>
            </a:lvl1pPr>
          </a:lstStyle>
          <a:p>
            <a:r>
              <a:rPr lang="hu-HU" smtClean="0"/>
              <a:t>Click to edit Master title style</a:t>
            </a:r>
            <a:endParaRPr/>
          </a:p>
        </p:txBody>
      </p:sp>
      <p:sp>
        <p:nvSpPr>
          <p:cNvPr id="4" name="Text Placeholder 3"/>
          <p:cNvSpPr>
            <a:spLocks noGrp="1"/>
          </p:cNvSpPr>
          <p:nvPr>
            <p:ph type="body" sz="half" idx="2"/>
          </p:nvPr>
        </p:nvSpPr>
        <p:spPr>
          <a:xfrm>
            <a:off x="2948319" y="5737747"/>
            <a:ext cx="5416313" cy="627797"/>
          </a:xfrm>
        </p:spPr>
        <p:txBody>
          <a:bodyPr/>
          <a:lstStyle>
            <a:lvl1pPr marL="0" indent="0">
              <a:spcBef>
                <a:spcPct val="0"/>
              </a:spcBef>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Click to edit Master text styles</a:t>
            </a:r>
          </a:p>
        </p:txBody>
      </p:sp>
      <p:sp>
        <p:nvSpPr>
          <p:cNvPr id="5" name="Date Placeholder 4"/>
          <p:cNvSpPr>
            <a:spLocks noGrp="1"/>
          </p:cNvSpPr>
          <p:nvPr>
            <p:ph type="dt" sz="half" idx="10"/>
          </p:nvPr>
        </p:nvSpPr>
        <p:spPr/>
        <p:txBody>
          <a:bodyPr/>
          <a:lstStyle/>
          <a:p>
            <a:fld id="{A2F0292D-1797-49A5-8D2D-8D50C72EF3CC}" type="datetimeFigureOut">
              <a:rPr lang="en-US" smtClean="0"/>
              <a:t>11/7/11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CC888B-D9F9-4E54-B722-F151A9F45E95}" type="slidenum">
              <a:rPr lang="en-US" smtClean="0"/>
              <a:t>‹#›</a:t>
            </a:fld>
            <a:endParaRPr lang="en-US"/>
          </a:p>
        </p:txBody>
      </p:sp>
      <p:sp>
        <p:nvSpPr>
          <p:cNvPr id="13" name="Picture Placeholder 11"/>
          <p:cNvSpPr>
            <a:spLocks noGrp="1"/>
          </p:cNvSpPr>
          <p:nvPr>
            <p:ph type="pic" sz="quarter" idx="14"/>
          </p:nvPr>
        </p:nvSpPr>
        <p:spPr>
          <a:xfrm flipH="1" flipV="1">
            <a:off x="3021106" y="2756848"/>
            <a:ext cx="2642616" cy="2281238"/>
          </a:xfrm>
          <a:prstGeom prst="round1Rect">
            <a:avLst>
              <a:gd name="adj" fmla="val 9488"/>
            </a:avLst>
          </a:prstGeom>
          <a:blipFill dpi="0" rotWithShape="0">
            <a:blip r:embed="rId2" cstate="print"/>
            <a:srcRect/>
            <a:stretch>
              <a:fillRect/>
            </a:stretch>
          </a:blipFill>
        </p:spPr>
        <p:txBody>
          <a:bodyPr vert="horz" lIns="91440" tIns="45720" rIns="91440" bIns="45720" rtlCol="0" anchor="b" anchorCtr="1">
            <a:normAutofit/>
            <a:scene3d>
              <a:camera prst="orthographicFront">
                <a:rot lat="0" lon="0" rev="10800000"/>
              </a:camera>
              <a:lightRig rig="threePt" dir="t"/>
            </a:scene3d>
          </a:bodyPr>
          <a:lstStyle>
            <a:lvl1pPr marL="0" indent="0" algn="l" defTabSz="914400" rtl="0" eaLnBrk="1" latinLnBrk="0" hangingPunct="1">
              <a:spcBef>
                <a:spcPts val="1800"/>
              </a:spcBef>
              <a:buClr>
                <a:schemeClr val="accent1"/>
              </a:buClr>
              <a:buSzPct val="130000"/>
              <a:buFont typeface="Wingdings" pitchFamily="2" charset="2"/>
              <a:buNone/>
              <a:defRPr sz="1600" kern="1200">
                <a:solidFill>
                  <a:schemeClr val="tx1">
                    <a:lumMod val="75000"/>
                    <a:lumOff val="25000"/>
                  </a:schemeClr>
                </a:solidFill>
                <a:latin typeface="+mn-lt"/>
                <a:ea typeface="+mn-ea"/>
                <a:cs typeface="+mn-cs"/>
              </a:defRPr>
            </a:lvl1pPr>
          </a:lstStyle>
          <a:p>
            <a:r>
              <a:rPr lang="hu-HU" smtClean="0"/>
              <a:t>Drag picture to placeholder or click icon to add</a:t>
            </a:r>
            <a:endParaRPr/>
          </a:p>
        </p:txBody>
      </p:sp>
      <p:sp>
        <p:nvSpPr>
          <p:cNvPr id="14" name="Picture Placeholder 11"/>
          <p:cNvSpPr>
            <a:spLocks noGrp="1"/>
          </p:cNvSpPr>
          <p:nvPr>
            <p:ph type="pic" sz="quarter" idx="15"/>
          </p:nvPr>
        </p:nvSpPr>
        <p:spPr>
          <a:xfrm flipV="1">
            <a:off x="5722015" y="2756848"/>
            <a:ext cx="2642616" cy="2281238"/>
          </a:xfrm>
          <a:prstGeom prst="round1Rect">
            <a:avLst>
              <a:gd name="adj" fmla="val 9488"/>
            </a:avLst>
          </a:prstGeom>
          <a:blipFill dpi="0" rotWithShape="0">
            <a:blip r:embed="rId2" cstate="print"/>
            <a:srcRect/>
            <a:stretch>
              <a:fillRect/>
            </a:stretch>
          </a:blipFill>
        </p:spPr>
        <p:txBody>
          <a:bodyPr vert="horz" lIns="91440" tIns="45720" rIns="91440" bIns="45720" rtlCol="0" anchor="b" anchorCtr="1">
            <a:normAutofit/>
            <a:scene3d>
              <a:camera prst="orthographicFront">
                <a:rot lat="0" lon="0" rev="10800000"/>
              </a:camera>
              <a:lightRig rig="threePt" dir="t"/>
            </a:scene3d>
          </a:bodyPr>
          <a:lstStyle>
            <a:lvl1pPr marL="0" indent="0" algn="l" defTabSz="914400" rtl="0" eaLnBrk="1" latinLnBrk="0" hangingPunct="1">
              <a:spcBef>
                <a:spcPts val="1800"/>
              </a:spcBef>
              <a:buClr>
                <a:schemeClr val="accent1"/>
              </a:buClr>
              <a:buSzPct val="130000"/>
              <a:buFont typeface="Wingdings" pitchFamily="2" charset="2"/>
              <a:buNone/>
              <a:defRPr sz="1600" kern="1200">
                <a:solidFill>
                  <a:schemeClr val="tx1">
                    <a:lumMod val="75000"/>
                    <a:lumOff val="25000"/>
                  </a:schemeClr>
                </a:solidFill>
                <a:latin typeface="+mn-lt"/>
                <a:ea typeface="+mn-ea"/>
                <a:cs typeface="+mn-cs"/>
              </a:defRPr>
            </a:lvl1pPr>
          </a:lstStyle>
          <a:p>
            <a:r>
              <a:rPr lang="hu-HU" smtClean="0"/>
              <a:t>Drag picture to placeholder or click icon to add</a:t>
            </a:r>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4 Pictures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948318" y="5055855"/>
            <a:ext cx="5416313" cy="681892"/>
          </a:xfrm>
        </p:spPr>
        <p:txBody>
          <a:bodyPr anchor="b"/>
          <a:lstStyle>
            <a:lvl1pPr algn="l">
              <a:defRPr sz="1800" b="0"/>
            </a:lvl1pPr>
          </a:lstStyle>
          <a:p>
            <a:r>
              <a:rPr lang="hu-HU" smtClean="0"/>
              <a:t>Click to edit Master title style</a:t>
            </a:r>
            <a:endParaRPr/>
          </a:p>
        </p:txBody>
      </p:sp>
      <p:sp>
        <p:nvSpPr>
          <p:cNvPr id="4" name="Text Placeholder 3"/>
          <p:cNvSpPr>
            <a:spLocks noGrp="1"/>
          </p:cNvSpPr>
          <p:nvPr>
            <p:ph type="body" sz="half" idx="2"/>
          </p:nvPr>
        </p:nvSpPr>
        <p:spPr>
          <a:xfrm>
            <a:off x="2948319" y="5737747"/>
            <a:ext cx="5416313" cy="627797"/>
          </a:xfrm>
        </p:spPr>
        <p:txBody>
          <a:bodyPr/>
          <a:lstStyle>
            <a:lvl1pPr marL="0" indent="0">
              <a:spcBef>
                <a:spcPct val="0"/>
              </a:spcBef>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Click to edit Master text styles</a:t>
            </a:r>
          </a:p>
        </p:txBody>
      </p:sp>
      <p:sp>
        <p:nvSpPr>
          <p:cNvPr id="5" name="Date Placeholder 4"/>
          <p:cNvSpPr>
            <a:spLocks noGrp="1"/>
          </p:cNvSpPr>
          <p:nvPr>
            <p:ph type="dt" sz="half" idx="10"/>
          </p:nvPr>
        </p:nvSpPr>
        <p:spPr/>
        <p:txBody>
          <a:bodyPr/>
          <a:lstStyle/>
          <a:p>
            <a:fld id="{A2F0292D-1797-49A5-8D2D-8D50C72EF3CC}" type="datetimeFigureOut">
              <a:rPr lang="en-US" smtClean="0"/>
              <a:t>11/7/11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CC888B-D9F9-4E54-B722-F151A9F45E95}" type="slidenum">
              <a:rPr lang="en-US" smtClean="0"/>
              <a:t>‹#›</a:t>
            </a:fld>
            <a:endParaRPr lang="en-US"/>
          </a:p>
        </p:txBody>
      </p:sp>
      <p:sp>
        <p:nvSpPr>
          <p:cNvPr id="13" name="Picture Placeholder 11"/>
          <p:cNvSpPr>
            <a:spLocks noGrp="1"/>
          </p:cNvSpPr>
          <p:nvPr>
            <p:ph type="pic" sz="quarter" idx="14"/>
          </p:nvPr>
        </p:nvSpPr>
        <p:spPr>
          <a:xfrm flipH="1" flipV="1">
            <a:off x="3021106" y="2756848"/>
            <a:ext cx="2642616" cy="2281238"/>
          </a:xfrm>
          <a:prstGeom prst="round1Rect">
            <a:avLst>
              <a:gd name="adj" fmla="val 9488"/>
            </a:avLst>
          </a:prstGeom>
          <a:blipFill dpi="0" rotWithShape="0">
            <a:blip r:embed="rId2" cstate="print"/>
            <a:srcRect/>
            <a:stretch>
              <a:fillRect/>
            </a:stretch>
          </a:blipFill>
        </p:spPr>
        <p:txBody>
          <a:bodyPr vert="horz" anchor="b" anchorCtr="1">
            <a:normAutofit/>
            <a:scene3d>
              <a:camera prst="orthographicFront">
                <a:rot lat="0" lon="0" rev="10800000"/>
              </a:camera>
              <a:lightRig rig="threePt" dir="t"/>
            </a:scene3d>
          </a:bodyPr>
          <a:lstStyle>
            <a:lvl1pPr marL="0" indent="0">
              <a:buNone/>
              <a:defRPr sz="1600"/>
            </a:lvl1pPr>
          </a:lstStyle>
          <a:p>
            <a:r>
              <a:rPr lang="hu-HU" smtClean="0"/>
              <a:t>Drag picture to placeholder or click icon to add</a:t>
            </a:r>
            <a:endParaRPr/>
          </a:p>
        </p:txBody>
      </p:sp>
      <p:sp>
        <p:nvSpPr>
          <p:cNvPr id="14" name="Picture Placeholder 11"/>
          <p:cNvSpPr>
            <a:spLocks noGrp="1"/>
          </p:cNvSpPr>
          <p:nvPr>
            <p:ph type="pic" sz="quarter" idx="15"/>
          </p:nvPr>
        </p:nvSpPr>
        <p:spPr>
          <a:xfrm flipV="1">
            <a:off x="5723362" y="2756848"/>
            <a:ext cx="2642616" cy="2281238"/>
          </a:xfrm>
          <a:prstGeom prst="round1Rect">
            <a:avLst>
              <a:gd name="adj" fmla="val 9488"/>
            </a:avLst>
          </a:prstGeom>
          <a:blipFill dpi="0" rotWithShape="0">
            <a:blip r:embed="rId2" cstate="print"/>
            <a:srcRect/>
            <a:stretch>
              <a:fillRect/>
            </a:stretch>
          </a:blipFill>
        </p:spPr>
        <p:txBody>
          <a:bodyPr vert="horz" anchor="b" anchorCtr="1">
            <a:normAutofit/>
            <a:scene3d>
              <a:camera prst="orthographicFront">
                <a:rot lat="0" lon="0" rev="10800000"/>
              </a:camera>
              <a:lightRig rig="threePt" dir="t"/>
            </a:scene3d>
          </a:bodyPr>
          <a:lstStyle>
            <a:lvl1pPr marL="0" indent="0">
              <a:buNone/>
              <a:defRPr sz="1600"/>
            </a:lvl1pPr>
          </a:lstStyle>
          <a:p>
            <a:r>
              <a:rPr lang="hu-HU" smtClean="0"/>
              <a:t>Drag picture to placeholder or click icon to add</a:t>
            </a:r>
            <a:endParaRPr/>
          </a:p>
        </p:txBody>
      </p:sp>
      <p:sp>
        <p:nvSpPr>
          <p:cNvPr id="10" name="Picture Placeholder 11"/>
          <p:cNvSpPr>
            <a:spLocks noGrp="1"/>
          </p:cNvSpPr>
          <p:nvPr>
            <p:ph type="pic" sz="quarter" idx="16"/>
          </p:nvPr>
        </p:nvSpPr>
        <p:spPr>
          <a:xfrm flipH="1">
            <a:off x="3021106" y="437202"/>
            <a:ext cx="2642616" cy="2281238"/>
          </a:xfrm>
          <a:prstGeom prst="round1Rect">
            <a:avLst>
              <a:gd name="adj" fmla="val 9488"/>
            </a:avLst>
          </a:prstGeom>
          <a:blipFill dpi="0" rotWithShape="0">
            <a:blip r:embed="rId2" cstate="print"/>
            <a:srcRect/>
            <a:stretch>
              <a:fillRect/>
            </a:stretch>
          </a:blipFill>
        </p:spPr>
        <p:txBody>
          <a:bodyPr vert="horz" anchor="t" anchorCtr="1">
            <a:normAutofit/>
          </a:bodyPr>
          <a:lstStyle>
            <a:lvl1pPr marL="0" indent="0">
              <a:buNone/>
              <a:defRPr sz="1600"/>
            </a:lvl1pPr>
          </a:lstStyle>
          <a:p>
            <a:r>
              <a:rPr lang="hu-HU" smtClean="0"/>
              <a:t>Drag picture to placeholder or click icon to add</a:t>
            </a:r>
            <a:endParaRPr/>
          </a:p>
        </p:txBody>
      </p:sp>
      <p:sp>
        <p:nvSpPr>
          <p:cNvPr id="11" name="Picture Placeholder 11"/>
          <p:cNvSpPr>
            <a:spLocks noGrp="1"/>
          </p:cNvSpPr>
          <p:nvPr>
            <p:ph type="pic" sz="quarter" idx="17"/>
          </p:nvPr>
        </p:nvSpPr>
        <p:spPr>
          <a:xfrm>
            <a:off x="5723362" y="437202"/>
            <a:ext cx="2642616" cy="2281238"/>
          </a:xfrm>
          <a:prstGeom prst="round1Rect">
            <a:avLst>
              <a:gd name="adj" fmla="val 9488"/>
            </a:avLst>
          </a:prstGeom>
          <a:blipFill dpi="0" rotWithShape="0">
            <a:blip r:embed="rId2" cstate="print"/>
            <a:srcRect/>
            <a:stretch>
              <a:fillRect/>
            </a:stretch>
          </a:blipFill>
        </p:spPr>
        <p:txBody>
          <a:bodyPr vert="horz" anchor="t" anchorCtr="1">
            <a:normAutofit/>
          </a:bodyPr>
          <a:lstStyle>
            <a:lvl1pPr marL="0" indent="0">
              <a:buNone/>
              <a:defRPr sz="1600"/>
            </a:lvl1pPr>
          </a:lstStyle>
          <a:p>
            <a:r>
              <a:rPr lang="hu-HU" smtClean="0"/>
              <a:t>Drag picture to placeholder or click icon to add</a:t>
            </a:r>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2 Pictures, 2 Captions">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5840505" y="1112198"/>
            <a:ext cx="2524126" cy="1998756"/>
          </a:xfrm>
        </p:spPr>
        <p:txBody>
          <a:bodyPr/>
          <a:lstStyle>
            <a:lvl1pPr marL="0" indent="0">
              <a:spcBef>
                <a:spcPts val="600"/>
              </a:spcBef>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Click to edit Master text styles</a:t>
            </a:r>
          </a:p>
        </p:txBody>
      </p:sp>
      <p:sp>
        <p:nvSpPr>
          <p:cNvPr id="5" name="Date Placeholder 4"/>
          <p:cNvSpPr>
            <a:spLocks noGrp="1"/>
          </p:cNvSpPr>
          <p:nvPr>
            <p:ph type="dt" sz="half" idx="10"/>
          </p:nvPr>
        </p:nvSpPr>
        <p:spPr/>
        <p:txBody>
          <a:bodyPr/>
          <a:lstStyle/>
          <a:p>
            <a:fld id="{A2F0292D-1797-49A5-8D2D-8D50C72EF3CC}" type="datetimeFigureOut">
              <a:rPr lang="en-US" smtClean="0"/>
              <a:t>11/7/11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CC888B-D9F9-4E54-B722-F151A9F45E95}" type="slidenum">
              <a:rPr lang="en-US" smtClean="0"/>
              <a:t>‹#›</a:t>
            </a:fld>
            <a:endParaRPr lang="en-US"/>
          </a:p>
        </p:txBody>
      </p:sp>
      <p:sp>
        <p:nvSpPr>
          <p:cNvPr id="12" name="Picture Placeholder 11"/>
          <p:cNvSpPr>
            <a:spLocks noGrp="1"/>
          </p:cNvSpPr>
          <p:nvPr>
            <p:ph type="pic" sz="quarter" idx="13"/>
          </p:nvPr>
        </p:nvSpPr>
        <p:spPr>
          <a:xfrm>
            <a:off x="3021107" y="443551"/>
            <a:ext cx="2743200" cy="2968389"/>
          </a:xfrm>
          <a:prstGeom prst="round2SameRect">
            <a:avLst>
              <a:gd name="adj1" fmla="val 5300"/>
              <a:gd name="adj2" fmla="val 0"/>
            </a:avLst>
          </a:prstGeom>
          <a:noFill/>
        </p:spPr>
        <p:txBody>
          <a:bodyPr anchor="t" anchorCtr="1">
            <a:normAutofit/>
          </a:bodyPr>
          <a:lstStyle>
            <a:lvl1pPr marL="0" indent="0">
              <a:buNone/>
              <a:defRPr sz="1600"/>
            </a:lvl1pPr>
          </a:lstStyle>
          <a:p>
            <a:r>
              <a:rPr lang="hu-HU" smtClean="0"/>
              <a:t>Drag picture to placeholder or click icon to add</a:t>
            </a:r>
            <a:endParaRPr/>
          </a:p>
        </p:txBody>
      </p:sp>
      <p:sp>
        <p:nvSpPr>
          <p:cNvPr id="15" name="Picture Placeholder 11"/>
          <p:cNvSpPr>
            <a:spLocks noGrp="1"/>
          </p:cNvSpPr>
          <p:nvPr>
            <p:ph type="pic" sz="quarter" idx="14"/>
          </p:nvPr>
        </p:nvSpPr>
        <p:spPr>
          <a:xfrm flipV="1">
            <a:off x="3021107" y="3442648"/>
            <a:ext cx="2743200" cy="2968389"/>
          </a:xfrm>
          <a:prstGeom prst="round2SameRect">
            <a:avLst>
              <a:gd name="adj1" fmla="val 5300"/>
              <a:gd name="adj2" fmla="val 0"/>
            </a:avLst>
          </a:prstGeom>
          <a:blipFill dpi="0" rotWithShape="0">
            <a:blip r:embed="rId2" cstate="print"/>
            <a:srcRect/>
            <a:stretch>
              <a:fillRect/>
            </a:stretch>
          </a:blipFill>
        </p:spPr>
        <p:txBody>
          <a:bodyPr anchor="b" anchorCtr="1">
            <a:normAutofit/>
            <a:scene3d>
              <a:camera prst="orthographicFront">
                <a:rot lat="0" lon="0" rev="10800000"/>
              </a:camera>
              <a:lightRig rig="threePt" dir="t"/>
            </a:scene3d>
          </a:bodyPr>
          <a:lstStyle>
            <a:lvl1pPr marL="0" indent="0">
              <a:buNone/>
              <a:defRPr sz="1600"/>
            </a:lvl1pPr>
          </a:lstStyle>
          <a:p>
            <a:r>
              <a:rPr lang="hu-HU" smtClean="0"/>
              <a:t>Drag picture to placeholder or click icon to add</a:t>
            </a:r>
            <a:endParaRPr/>
          </a:p>
        </p:txBody>
      </p:sp>
      <p:sp>
        <p:nvSpPr>
          <p:cNvPr id="17" name="Text Placeholder 3"/>
          <p:cNvSpPr>
            <a:spLocks noGrp="1"/>
          </p:cNvSpPr>
          <p:nvPr>
            <p:ph type="body" sz="half" idx="15"/>
          </p:nvPr>
        </p:nvSpPr>
        <p:spPr>
          <a:xfrm>
            <a:off x="5840505" y="4108759"/>
            <a:ext cx="2524126" cy="1998756"/>
          </a:xfrm>
        </p:spPr>
        <p:txBody>
          <a:bodyPr/>
          <a:lstStyle>
            <a:lvl1pPr marL="0" indent="0">
              <a:spcBef>
                <a:spcPts val="600"/>
              </a:spcBef>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Click to edit Master text styles</a:t>
            </a:r>
          </a:p>
        </p:txBody>
      </p:sp>
      <p:sp>
        <p:nvSpPr>
          <p:cNvPr id="21" name="Text Placeholder 3"/>
          <p:cNvSpPr>
            <a:spLocks noGrp="1"/>
          </p:cNvSpPr>
          <p:nvPr>
            <p:ph type="body" sz="half" idx="16"/>
          </p:nvPr>
        </p:nvSpPr>
        <p:spPr>
          <a:xfrm>
            <a:off x="5840505" y="3442648"/>
            <a:ext cx="2524126" cy="674687"/>
          </a:xfrm>
        </p:spPr>
        <p:txBody>
          <a:bodyPr vert="horz" lIns="91440" tIns="45720" rIns="91440" bIns="45720" rtlCol="0" anchor="b" anchorCtr="0">
            <a:noAutofit/>
          </a:bodyPr>
          <a:lstStyle>
            <a:lvl1pPr marL="0" indent="0" algn="l" defTabSz="914400" rtl="0" eaLnBrk="1" latinLnBrk="0" hangingPunct="1">
              <a:spcBef>
                <a:spcPct val="0"/>
              </a:spcBef>
              <a:buNone/>
              <a:defRPr sz="1800" b="0" kern="120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Click to edit Master text styles</a:t>
            </a:r>
          </a:p>
        </p:txBody>
      </p:sp>
      <p:sp>
        <p:nvSpPr>
          <p:cNvPr id="22" name="Text Placeholder 3"/>
          <p:cNvSpPr>
            <a:spLocks noGrp="1"/>
          </p:cNvSpPr>
          <p:nvPr>
            <p:ph type="body" sz="half" idx="17"/>
          </p:nvPr>
        </p:nvSpPr>
        <p:spPr>
          <a:xfrm>
            <a:off x="5840505" y="443551"/>
            <a:ext cx="2524126" cy="674687"/>
          </a:xfrm>
        </p:spPr>
        <p:txBody>
          <a:bodyPr vert="horz" lIns="91440" tIns="45720" rIns="91440" bIns="45720" rtlCol="0" anchor="b" anchorCtr="0">
            <a:noAutofit/>
          </a:bodyPr>
          <a:lstStyle>
            <a:lvl1pPr marL="0" indent="0" algn="l" defTabSz="914400" rtl="0" eaLnBrk="1" latinLnBrk="0" hangingPunct="1">
              <a:spcBef>
                <a:spcPct val="0"/>
              </a:spcBef>
              <a:buNone/>
              <a:defRPr sz="1800" b="0" kern="120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Click to edit Master text styles</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s, 3 Captions">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5840505" y="1112198"/>
            <a:ext cx="2524126" cy="989959"/>
          </a:xfrm>
        </p:spPr>
        <p:txBody>
          <a:bodyPr/>
          <a:lstStyle>
            <a:lvl1pPr marL="0" indent="0">
              <a:spcBef>
                <a:spcPts val="300"/>
              </a:spcBef>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Click to edit Master text styles</a:t>
            </a:r>
          </a:p>
        </p:txBody>
      </p:sp>
      <p:sp>
        <p:nvSpPr>
          <p:cNvPr id="5" name="Date Placeholder 4"/>
          <p:cNvSpPr>
            <a:spLocks noGrp="1"/>
          </p:cNvSpPr>
          <p:nvPr>
            <p:ph type="dt" sz="half" idx="10"/>
          </p:nvPr>
        </p:nvSpPr>
        <p:spPr/>
        <p:txBody>
          <a:bodyPr/>
          <a:lstStyle/>
          <a:p>
            <a:fld id="{A2F0292D-1797-49A5-8D2D-8D50C72EF3CC}" type="datetimeFigureOut">
              <a:rPr lang="en-US" smtClean="0"/>
              <a:t>11/7/11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6CC888B-D9F9-4E54-B722-F151A9F45E95}" type="slidenum">
              <a:rPr lang="en-US" smtClean="0"/>
              <a:t>‹#›</a:t>
            </a:fld>
            <a:endParaRPr lang="en-US"/>
          </a:p>
        </p:txBody>
      </p:sp>
      <p:sp>
        <p:nvSpPr>
          <p:cNvPr id="12" name="Picture Placeholder 11"/>
          <p:cNvSpPr>
            <a:spLocks noGrp="1"/>
          </p:cNvSpPr>
          <p:nvPr>
            <p:ph type="pic" sz="quarter" idx="13"/>
          </p:nvPr>
        </p:nvSpPr>
        <p:spPr>
          <a:xfrm>
            <a:off x="3021107" y="443551"/>
            <a:ext cx="2743200" cy="1956816"/>
          </a:xfrm>
          <a:prstGeom prst="round2SameRect">
            <a:avLst>
              <a:gd name="adj1" fmla="val 5300"/>
              <a:gd name="adj2" fmla="val 0"/>
            </a:avLst>
          </a:prstGeom>
          <a:noFill/>
        </p:spPr>
        <p:txBody>
          <a:bodyPr anchor="t" anchorCtr="1">
            <a:normAutofit/>
          </a:bodyPr>
          <a:lstStyle>
            <a:lvl1pPr marL="0" indent="0">
              <a:buNone/>
              <a:defRPr sz="1600"/>
            </a:lvl1pPr>
          </a:lstStyle>
          <a:p>
            <a:r>
              <a:rPr lang="hu-HU" smtClean="0"/>
              <a:t>Drag picture to placeholder or click icon to add</a:t>
            </a:r>
            <a:endParaRPr/>
          </a:p>
        </p:txBody>
      </p:sp>
      <p:sp>
        <p:nvSpPr>
          <p:cNvPr id="15" name="Picture Placeholder 11"/>
          <p:cNvSpPr>
            <a:spLocks noGrp="1"/>
          </p:cNvSpPr>
          <p:nvPr>
            <p:ph type="pic" sz="quarter" idx="14"/>
          </p:nvPr>
        </p:nvSpPr>
        <p:spPr>
          <a:xfrm flipV="1">
            <a:off x="3021107" y="4462815"/>
            <a:ext cx="2743200" cy="1956816"/>
          </a:xfrm>
          <a:prstGeom prst="round2SameRect">
            <a:avLst>
              <a:gd name="adj1" fmla="val 5300"/>
              <a:gd name="adj2" fmla="val 0"/>
            </a:avLst>
          </a:prstGeom>
          <a:blipFill dpi="0" rotWithShape="0">
            <a:blip r:embed="rId2" cstate="print"/>
            <a:srcRect/>
            <a:stretch>
              <a:fillRect/>
            </a:stretch>
          </a:blipFill>
        </p:spPr>
        <p:txBody>
          <a:bodyPr anchor="b" anchorCtr="1">
            <a:normAutofit/>
            <a:scene3d>
              <a:camera prst="orthographicFront">
                <a:rot lat="0" lon="0" rev="10800000"/>
              </a:camera>
              <a:lightRig rig="threePt" dir="t"/>
            </a:scene3d>
          </a:bodyPr>
          <a:lstStyle>
            <a:lvl1pPr marL="0" indent="0">
              <a:buNone/>
              <a:defRPr sz="1600"/>
            </a:lvl1pPr>
          </a:lstStyle>
          <a:p>
            <a:r>
              <a:rPr lang="hu-HU" smtClean="0"/>
              <a:t>Drag picture to placeholder or click icon to add</a:t>
            </a:r>
            <a:endParaRPr/>
          </a:p>
        </p:txBody>
      </p:sp>
      <p:sp>
        <p:nvSpPr>
          <p:cNvPr id="22" name="Text Placeholder 3"/>
          <p:cNvSpPr>
            <a:spLocks noGrp="1"/>
          </p:cNvSpPr>
          <p:nvPr>
            <p:ph type="body" sz="half" idx="17"/>
          </p:nvPr>
        </p:nvSpPr>
        <p:spPr>
          <a:xfrm>
            <a:off x="5840505" y="443551"/>
            <a:ext cx="2524126" cy="674687"/>
          </a:xfrm>
        </p:spPr>
        <p:txBody>
          <a:bodyPr vert="horz" lIns="91440" tIns="45720" rIns="91440" bIns="45720" rtlCol="0" anchor="b" anchorCtr="0">
            <a:noAutofit/>
          </a:bodyPr>
          <a:lstStyle>
            <a:lvl1pPr marL="0" indent="0" algn="l" defTabSz="914400" rtl="0" eaLnBrk="1" latinLnBrk="0" hangingPunct="1">
              <a:spcBef>
                <a:spcPct val="0"/>
              </a:spcBef>
              <a:buNone/>
              <a:defRPr sz="1800" b="0" kern="120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Click to edit Master text styles</a:t>
            </a:r>
          </a:p>
        </p:txBody>
      </p:sp>
      <p:sp>
        <p:nvSpPr>
          <p:cNvPr id="11" name="Picture Placeholder 11"/>
          <p:cNvSpPr>
            <a:spLocks noGrp="1"/>
          </p:cNvSpPr>
          <p:nvPr>
            <p:ph type="pic" sz="quarter" idx="18"/>
          </p:nvPr>
        </p:nvSpPr>
        <p:spPr>
          <a:xfrm>
            <a:off x="3021107" y="2452048"/>
            <a:ext cx="2743200" cy="1956816"/>
          </a:xfrm>
          <a:prstGeom prst="rect">
            <a:avLst/>
          </a:prstGeom>
          <a:noFill/>
        </p:spPr>
        <p:txBody>
          <a:bodyPr anchor="t" anchorCtr="1">
            <a:normAutofit/>
          </a:bodyPr>
          <a:lstStyle>
            <a:lvl1pPr marL="0" indent="0">
              <a:buNone/>
              <a:defRPr sz="1600"/>
            </a:lvl1pPr>
          </a:lstStyle>
          <a:p>
            <a:r>
              <a:rPr lang="hu-HU" smtClean="0"/>
              <a:t>Drag picture to placeholder or click icon to add</a:t>
            </a:r>
            <a:endParaRPr/>
          </a:p>
        </p:txBody>
      </p:sp>
      <p:sp>
        <p:nvSpPr>
          <p:cNvPr id="13" name="Text Placeholder 3"/>
          <p:cNvSpPr>
            <a:spLocks noGrp="1"/>
          </p:cNvSpPr>
          <p:nvPr>
            <p:ph type="body" sz="half" idx="19"/>
          </p:nvPr>
        </p:nvSpPr>
        <p:spPr>
          <a:xfrm>
            <a:off x="5840505" y="3133941"/>
            <a:ext cx="2524126" cy="989959"/>
          </a:xfrm>
        </p:spPr>
        <p:txBody>
          <a:bodyPr/>
          <a:lstStyle>
            <a:lvl1pPr marL="0" indent="0">
              <a:spcBef>
                <a:spcPts val="300"/>
              </a:spcBef>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Click to edit Master text styles</a:t>
            </a:r>
          </a:p>
        </p:txBody>
      </p:sp>
      <p:sp>
        <p:nvSpPr>
          <p:cNvPr id="14" name="Text Placeholder 3"/>
          <p:cNvSpPr>
            <a:spLocks noGrp="1"/>
          </p:cNvSpPr>
          <p:nvPr>
            <p:ph type="body" sz="half" idx="20"/>
          </p:nvPr>
        </p:nvSpPr>
        <p:spPr>
          <a:xfrm>
            <a:off x="5840505" y="2452048"/>
            <a:ext cx="2524126" cy="674687"/>
          </a:xfrm>
        </p:spPr>
        <p:txBody>
          <a:bodyPr vert="horz" lIns="91440" tIns="45720" rIns="91440" bIns="45720" rtlCol="0" anchor="b" anchorCtr="0">
            <a:noAutofit/>
          </a:bodyPr>
          <a:lstStyle>
            <a:lvl1pPr marL="0" indent="0" algn="l" defTabSz="914400" rtl="0" eaLnBrk="1" latinLnBrk="0" hangingPunct="1">
              <a:spcBef>
                <a:spcPct val="0"/>
              </a:spcBef>
              <a:buNone/>
              <a:defRPr sz="1800" b="0" kern="120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Click to edit Master text styles</a:t>
            </a:r>
          </a:p>
        </p:txBody>
      </p:sp>
      <p:sp>
        <p:nvSpPr>
          <p:cNvPr id="16" name="Text Placeholder 3"/>
          <p:cNvSpPr>
            <a:spLocks noGrp="1"/>
          </p:cNvSpPr>
          <p:nvPr>
            <p:ph type="body" sz="half" idx="21"/>
          </p:nvPr>
        </p:nvSpPr>
        <p:spPr>
          <a:xfrm>
            <a:off x="5840505" y="5135813"/>
            <a:ext cx="2524126" cy="989959"/>
          </a:xfrm>
        </p:spPr>
        <p:txBody>
          <a:bodyPr/>
          <a:lstStyle>
            <a:lvl1pPr marL="0" indent="0">
              <a:spcBef>
                <a:spcPts val="300"/>
              </a:spcBef>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Click to edit Master text styles</a:t>
            </a:r>
          </a:p>
        </p:txBody>
      </p:sp>
      <p:sp>
        <p:nvSpPr>
          <p:cNvPr id="18" name="Text Placeholder 3"/>
          <p:cNvSpPr>
            <a:spLocks noGrp="1"/>
          </p:cNvSpPr>
          <p:nvPr>
            <p:ph type="body" sz="half" idx="22"/>
          </p:nvPr>
        </p:nvSpPr>
        <p:spPr>
          <a:xfrm>
            <a:off x="5840505" y="4462815"/>
            <a:ext cx="2524126" cy="674687"/>
          </a:xfrm>
        </p:spPr>
        <p:txBody>
          <a:bodyPr vert="horz" lIns="91440" tIns="45720" rIns="91440" bIns="45720" rtlCol="0" anchor="b" anchorCtr="0">
            <a:noAutofit/>
          </a:bodyPr>
          <a:lstStyle>
            <a:lvl1pPr marL="0" indent="0" algn="l" defTabSz="914400" rtl="0" eaLnBrk="1" latinLnBrk="0" hangingPunct="1">
              <a:spcBef>
                <a:spcPct val="0"/>
              </a:spcBef>
              <a:buNone/>
              <a:defRPr sz="1800" b="0" kern="1200">
                <a:solidFill>
                  <a:schemeClr val="accent1"/>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Click to edit Master text styles</a:t>
            </a: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3440206" y="685800"/>
            <a:ext cx="4924424" cy="886968"/>
          </a:xfrm>
        </p:spPr>
        <p:txBody>
          <a:bodyPr/>
          <a:lstStyle/>
          <a:p>
            <a:r>
              <a:rPr lang="hu-HU" smtClean="0"/>
              <a:t>Click to edit Master title style</a:t>
            </a:r>
            <a:endParaRPr/>
          </a:p>
        </p:txBody>
      </p:sp>
      <p:sp>
        <p:nvSpPr>
          <p:cNvPr id="3" name="Vertical Text Placeholder 2"/>
          <p:cNvSpPr>
            <a:spLocks noGrp="1"/>
          </p:cNvSpPr>
          <p:nvPr>
            <p:ph type="body" orient="vert" idx="1"/>
          </p:nvPr>
        </p:nvSpPr>
        <p:spPr>
          <a:xfrm>
            <a:off x="3440206" y="2020888"/>
            <a:ext cx="4924425" cy="4106862"/>
          </a:xfrm>
        </p:spPr>
        <p:txBody>
          <a:bodyPr vert="eaVert"/>
          <a:lstStyle>
            <a:lvl5pPr>
              <a:defRPr/>
            </a:lvl5pPr>
          </a:lstStyle>
          <a:p>
            <a:pPr lvl="0"/>
            <a:r>
              <a:rPr lang="hu-HU" smtClean="0"/>
              <a:t>Click to edit Master text styles</a:t>
            </a:r>
          </a:p>
          <a:p>
            <a:pPr lvl="1"/>
            <a:r>
              <a:rPr lang="hu-HU" smtClean="0"/>
              <a:t>Second level</a:t>
            </a:r>
          </a:p>
          <a:p>
            <a:pPr lvl="2"/>
            <a:r>
              <a:rPr lang="hu-HU" smtClean="0"/>
              <a:t>Third level</a:t>
            </a:r>
          </a:p>
          <a:p>
            <a:pPr lvl="3"/>
            <a:r>
              <a:rPr lang="hu-HU" smtClean="0"/>
              <a:t>Fourth level</a:t>
            </a:r>
          </a:p>
          <a:p>
            <a:pPr lvl="4"/>
            <a:r>
              <a:rPr lang="hu-HU" smtClean="0"/>
              <a:t>Fifth level</a:t>
            </a:r>
            <a:endParaRPr dirty="0"/>
          </a:p>
        </p:txBody>
      </p:sp>
      <p:sp>
        <p:nvSpPr>
          <p:cNvPr id="4" name="Date Placeholder 3"/>
          <p:cNvSpPr>
            <a:spLocks noGrp="1"/>
          </p:cNvSpPr>
          <p:nvPr>
            <p:ph type="dt" sz="half" idx="10"/>
          </p:nvPr>
        </p:nvSpPr>
        <p:spPr/>
        <p:txBody>
          <a:bodyPr/>
          <a:lstStyle/>
          <a:p>
            <a:fld id="{A2F0292D-1797-49A5-8D2D-8D50C72EF3CC}" type="datetimeFigureOut">
              <a:rPr lang="en-US" smtClean="0"/>
              <a:t>11/7/11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CC888B-D9F9-4E54-B722-F151A9F45E95}" type="slidenum">
              <a:rPr lang="en-US" smtClean="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24800" y="750580"/>
            <a:ext cx="914400" cy="5381934"/>
          </a:xfrm>
        </p:spPr>
        <p:txBody>
          <a:bodyPr vert="eaVert"/>
          <a:lstStyle/>
          <a:p>
            <a:r>
              <a:rPr lang="hu-HU" smtClean="0"/>
              <a:t>Click to edit Master title style</a:t>
            </a:r>
            <a:endParaRPr/>
          </a:p>
        </p:txBody>
      </p:sp>
      <p:sp>
        <p:nvSpPr>
          <p:cNvPr id="3" name="Vertical Text Placeholder 2"/>
          <p:cNvSpPr>
            <a:spLocks noGrp="1"/>
          </p:cNvSpPr>
          <p:nvPr>
            <p:ph type="body" orient="vert" idx="1"/>
          </p:nvPr>
        </p:nvSpPr>
        <p:spPr>
          <a:xfrm>
            <a:off x="3467100" y="749300"/>
            <a:ext cx="3924300" cy="5376863"/>
          </a:xfrm>
        </p:spPr>
        <p:txBody>
          <a:bodyPr vert="eaVert"/>
          <a:lstStyle>
            <a:lvl5pPr>
              <a:defRPr/>
            </a:lvl5pPr>
          </a:lstStyle>
          <a:p>
            <a:pPr lvl="0"/>
            <a:r>
              <a:rPr lang="hu-HU" smtClean="0"/>
              <a:t>Click to edit Master text styles</a:t>
            </a:r>
          </a:p>
          <a:p>
            <a:pPr lvl="1"/>
            <a:r>
              <a:rPr lang="hu-HU" smtClean="0"/>
              <a:t>Second level</a:t>
            </a:r>
          </a:p>
          <a:p>
            <a:pPr lvl="2"/>
            <a:r>
              <a:rPr lang="hu-HU" smtClean="0"/>
              <a:t>Third level</a:t>
            </a:r>
          </a:p>
          <a:p>
            <a:pPr lvl="3"/>
            <a:r>
              <a:rPr lang="hu-HU" smtClean="0"/>
              <a:t>Fourth level</a:t>
            </a:r>
          </a:p>
          <a:p>
            <a:pPr lvl="4"/>
            <a:r>
              <a:rPr lang="hu-HU" smtClean="0"/>
              <a:t>Fifth level</a:t>
            </a:r>
            <a:endParaRPr dirty="0"/>
          </a:p>
        </p:txBody>
      </p:sp>
      <p:sp>
        <p:nvSpPr>
          <p:cNvPr id="4" name="Date Placeholder 3"/>
          <p:cNvSpPr>
            <a:spLocks noGrp="1"/>
          </p:cNvSpPr>
          <p:nvPr>
            <p:ph type="dt" sz="half" idx="10"/>
          </p:nvPr>
        </p:nvSpPr>
        <p:spPr/>
        <p:txBody>
          <a:bodyPr/>
          <a:lstStyle/>
          <a:p>
            <a:fld id="{A2F0292D-1797-49A5-8D2D-8D50C72EF3CC}" type="datetimeFigureOut">
              <a:rPr lang="en-US" smtClean="0"/>
              <a:t>11/7/11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6CC888B-D9F9-4E54-B722-F151A9F45E95}"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0" anchor="ctr"/>
          <a:lstStyle>
            <a:lvl1pPr algn="r">
              <a:defRPr sz="900" b="1">
                <a:solidFill>
                  <a:schemeClr val="bg1">
                    <a:lumMod val="75000"/>
                  </a:schemeClr>
                </a:solidFill>
              </a:defRPr>
            </a:lvl1pPr>
          </a:lstStyle>
          <a:p>
            <a:fld id="{A2F0292D-1797-49A5-8D2D-8D50C72EF3CC}" type="datetimeFigureOut">
              <a:rPr lang="en-US" smtClean="0"/>
              <a:t>11/7/11</a:t>
            </a:fld>
            <a:endParaRPr lang="en-US"/>
          </a:p>
        </p:txBody>
      </p:sp>
      <p:sp>
        <p:nvSpPr>
          <p:cNvPr id="2" name="Title Placeholder 1"/>
          <p:cNvSpPr>
            <a:spLocks noGrp="1"/>
          </p:cNvSpPr>
          <p:nvPr>
            <p:ph type="title"/>
          </p:nvPr>
        </p:nvSpPr>
        <p:spPr>
          <a:xfrm>
            <a:off x="3429000" y="685800"/>
            <a:ext cx="4948238" cy="886968"/>
          </a:xfrm>
          <a:prstGeom prst="rect">
            <a:avLst/>
          </a:prstGeom>
        </p:spPr>
        <p:txBody>
          <a:bodyPr vert="horz" lIns="91440" tIns="45720" rIns="91440" bIns="45720" rtlCol="0" anchor="b" anchorCtr="0">
            <a:noAutofit/>
          </a:bodyPr>
          <a:lstStyle/>
          <a:p>
            <a:r>
              <a:rPr lang="hu-HU" smtClean="0"/>
              <a:t>Click to edit Master title style</a:t>
            </a:r>
            <a:endParaRPr/>
          </a:p>
        </p:txBody>
      </p:sp>
      <p:sp>
        <p:nvSpPr>
          <p:cNvPr id="3" name="Text Placeholder 2"/>
          <p:cNvSpPr>
            <a:spLocks noGrp="1"/>
          </p:cNvSpPr>
          <p:nvPr>
            <p:ph type="body" idx="1"/>
          </p:nvPr>
        </p:nvSpPr>
        <p:spPr>
          <a:xfrm>
            <a:off x="3429000" y="2020888"/>
            <a:ext cx="4946602" cy="4105275"/>
          </a:xfrm>
          <a:prstGeom prst="rect">
            <a:avLst/>
          </a:prstGeom>
        </p:spPr>
        <p:txBody>
          <a:bodyPr vert="horz" lIns="91440" tIns="45720" rIns="91440" bIns="45720" rtlCol="0">
            <a:normAutofit/>
          </a:bodyPr>
          <a:lstStyle/>
          <a:p>
            <a:pPr lvl="0"/>
            <a:r>
              <a:rPr lang="hu-HU" smtClean="0"/>
              <a:t>Click to edit Master text styles</a:t>
            </a:r>
          </a:p>
          <a:p>
            <a:pPr lvl="1"/>
            <a:r>
              <a:rPr lang="hu-HU" smtClean="0"/>
              <a:t>Second level</a:t>
            </a:r>
          </a:p>
          <a:p>
            <a:pPr lvl="2"/>
            <a:r>
              <a:rPr lang="hu-HU" smtClean="0"/>
              <a:t>Third level</a:t>
            </a:r>
          </a:p>
          <a:p>
            <a:pPr lvl="3"/>
            <a:r>
              <a:rPr lang="hu-HU" smtClean="0"/>
              <a:t>Fourth level</a:t>
            </a:r>
          </a:p>
          <a:p>
            <a:pPr lvl="4"/>
            <a:r>
              <a:rPr lang="hu-HU" smtClean="0"/>
              <a:t>Fifth level</a:t>
            </a:r>
            <a:endParaRPr dirty="0"/>
          </a:p>
        </p:txBody>
      </p:sp>
      <p:sp>
        <p:nvSpPr>
          <p:cNvPr id="5" name="Footer Placeholder 4"/>
          <p:cNvSpPr>
            <a:spLocks noGrp="1"/>
          </p:cNvSpPr>
          <p:nvPr>
            <p:ph type="ftr" sz="quarter" idx="3"/>
          </p:nvPr>
        </p:nvSpPr>
        <p:spPr>
          <a:xfrm>
            <a:off x="457200" y="6356350"/>
            <a:ext cx="2895600" cy="365125"/>
          </a:xfrm>
          <a:prstGeom prst="rect">
            <a:avLst/>
          </a:prstGeom>
        </p:spPr>
        <p:txBody>
          <a:bodyPr vert="horz" lIns="91440" tIns="45720" rIns="91440" bIns="45720" rtlCol="0" anchor="ctr"/>
          <a:lstStyle>
            <a:lvl1pPr algn="l">
              <a:defRPr sz="900" b="1">
                <a:solidFill>
                  <a:schemeClr val="bg1">
                    <a:lumMod val="75000"/>
                  </a:schemeClr>
                </a:solidFill>
              </a:defRPr>
            </a:lvl1pPr>
          </a:lstStyle>
          <a:p>
            <a:endParaRPr lang="en-US"/>
          </a:p>
        </p:txBody>
      </p:sp>
      <p:sp>
        <p:nvSpPr>
          <p:cNvPr id="6" name="Slide Number Placeholder 5"/>
          <p:cNvSpPr>
            <a:spLocks noGrp="1"/>
          </p:cNvSpPr>
          <p:nvPr>
            <p:ph type="sldNum" sz="quarter" idx="4"/>
          </p:nvPr>
        </p:nvSpPr>
        <p:spPr>
          <a:xfrm>
            <a:off x="1752600" y="2877671"/>
            <a:ext cx="609600" cy="365125"/>
          </a:xfrm>
          <a:prstGeom prst="rect">
            <a:avLst/>
          </a:prstGeom>
        </p:spPr>
        <p:txBody>
          <a:bodyPr vert="horz" lIns="91440" tIns="45720" rIns="91440" bIns="45720" rtlCol="0" anchor="ctr"/>
          <a:lstStyle>
            <a:lvl1pPr algn="l">
              <a:defRPr sz="1800" b="1">
                <a:solidFill>
                  <a:schemeClr val="accent1"/>
                </a:solidFill>
              </a:defRPr>
            </a:lvl1pPr>
          </a:lstStyle>
          <a:p>
            <a:fld id="{D6CC888B-D9F9-4E54-B722-F151A9F45E95}" type="slidenum">
              <a:rPr lang="en-US" smtClean="0"/>
              <a:t>‹#›</a:t>
            </a:fld>
            <a:endParaRPr lang="en-US"/>
          </a:p>
        </p:txBody>
      </p:sp>
      <p:grpSp>
        <p:nvGrpSpPr>
          <p:cNvPr id="7" name="Group 18"/>
          <p:cNvGrpSpPr/>
          <p:nvPr/>
        </p:nvGrpSpPr>
        <p:grpSpPr>
          <a:xfrm>
            <a:off x="842682" y="2971800"/>
            <a:ext cx="914400" cy="914400"/>
            <a:chOff x="842682" y="2971800"/>
            <a:chExt cx="914400" cy="914400"/>
          </a:xfrm>
        </p:grpSpPr>
        <p:sp>
          <p:nvSpPr>
            <p:cNvPr id="8" name="Rounded Rectangle 7"/>
            <p:cNvSpPr/>
            <p:nvPr userDrawn="1"/>
          </p:nvSpPr>
          <p:spPr>
            <a:xfrm>
              <a:off x="842682" y="2971800"/>
              <a:ext cx="914400" cy="914400"/>
            </a:xfrm>
            <a:prstGeom prst="roundRect">
              <a:avLst>
                <a:gd name="adj" fmla="val 9314"/>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nvGrpSpPr>
            <p:cNvPr id="9" name="Group 10"/>
            <p:cNvGrpSpPr>
              <a:grpSpLocks noChangeAspect="1"/>
            </p:cNvGrpSpPr>
            <p:nvPr userDrawn="1"/>
          </p:nvGrpSpPr>
          <p:grpSpPr>
            <a:xfrm>
              <a:off x="948372" y="3034352"/>
              <a:ext cx="700732" cy="800822"/>
              <a:chOff x="1230573" y="1890215"/>
              <a:chExt cx="1444388" cy="1650696"/>
            </a:xfrm>
          </p:grpSpPr>
          <p:sp>
            <p:nvSpPr>
              <p:cNvPr id="12" name="Oval 11"/>
              <p:cNvSpPr/>
              <p:nvPr userDrawn="1"/>
            </p:nvSpPr>
            <p:spPr>
              <a:xfrm>
                <a:off x="1230573" y="1890215"/>
                <a:ext cx="1444388" cy="937146"/>
              </a:xfrm>
              <a:prstGeom prst="ellipse">
                <a:avLst/>
              </a:prstGeom>
              <a:solidFill>
                <a:srgbClr val="FFFFFF">
                  <a:alpha val="5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3" name="Oval 12"/>
              <p:cNvSpPr/>
              <p:nvPr userDrawn="1"/>
            </p:nvSpPr>
            <p:spPr>
              <a:xfrm>
                <a:off x="1935709" y="2845831"/>
                <a:ext cx="603504" cy="402336"/>
              </a:xfrm>
              <a:prstGeom prst="ellipse">
                <a:avLst/>
              </a:prstGeom>
              <a:solidFill>
                <a:srgbClr val="FFFFFF">
                  <a:alpha val="4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4" name="Oval 13"/>
              <p:cNvSpPr/>
              <p:nvPr userDrawn="1"/>
            </p:nvSpPr>
            <p:spPr>
              <a:xfrm>
                <a:off x="1901589" y="3275735"/>
                <a:ext cx="392373" cy="265176"/>
              </a:xfrm>
              <a:prstGeom prst="ellipse">
                <a:avLst/>
              </a:prstGeom>
              <a:solidFill>
                <a:srgbClr val="FFFFFF">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5" name="Oval 14"/>
              <p:cNvSpPr/>
              <p:nvPr userDrawn="1"/>
            </p:nvSpPr>
            <p:spPr>
              <a:xfrm>
                <a:off x="1633181" y="2395181"/>
                <a:ext cx="621792" cy="402336"/>
              </a:xfrm>
              <a:prstGeom prst="ellipse">
                <a:avLst/>
              </a:prstGeom>
              <a:solidFill>
                <a:srgbClr val="FFFFFF">
                  <a:alpha val="3803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gr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914400" rtl="0" eaLnBrk="1" latinLnBrk="0" hangingPunct="1">
        <a:spcBef>
          <a:spcPct val="0"/>
        </a:spcBef>
        <a:buNone/>
        <a:defRPr sz="2800" kern="1200">
          <a:solidFill>
            <a:schemeClr val="accent1"/>
          </a:solidFill>
          <a:latin typeface="+mj-lt"/>
          <a:ea typeface="+mj-ea"/>
          <a:cs typeface="+mj-cs"/>
        </a:defRPr>
      </a:lvl1pPr>
    </p:titleStyle>
    <p:bodyStyle>
      <a:lvl1pPr marL="228600" indent="-228600" algn="l" defTabSz="914400" rtl="0" eaLnBrk="1" latinLnBrk="0" hangingPunct="1">
        <a:spcBef>
          <a:spcPts val="1800"/>
        </a:spcBef>
        <a:buClr>
          <a:schemeClr val="accent1"/>
        </a:buClr>
        <a:buSzPct val="130000"/>
        <a:buFont typeface="Wingdings" pitchFamily="2" charset="2"/>
        <a:buChar char="§"/>
        <a:defRPr sz="1800" kern="1200">
          <a:solidFill>
            <a:schemeClr val="tx1">
              <a:lumMod val="75000"/>
              <a:lumOff val="25000"/>
            </a:schemeClr>
          </a:solidFill>
          <a:latin typeface="+mn-lt"/>
          <a:ea typeface="+mn-ea"/>
          <a:cs typeface="+mn-cs"/>
        </a:defRPr>
      </a:lvl1pPr>
      <a:lvl2pPr marL="457200" indent="-228600" algn="l" defTabSz="914400" rtl="0" eaLnBrk="1" latinLnBrk="0" hangingPunct="1">
        <a:spcBef>
          <a:spcPts val="600"/>
        </a:spcBef>
        <a:buClr>
          <a:schemeClr val="accent2"/>
        </a:buClr>
        <a:buSzPct val="130000"/>
        <a:buFont typeface="Wingdings" pitchFamily="2" charset="2"/>
        <a:buChar char="§"/>
        <a:defRPr sz="1800" kern="1200">
          <a:solidFill>
            <a:schemeClr val="tx1">
              <a:lumMod val="75000"/>
              <a:lumOff val="25000"/>
            </a:schemeClr>
          </a:solidFill>
          <a:latin typeface="+mn-lt"/>
          <a:ea typeface="+mn-ea"/>
          <a:cs typeface="+mn-cs"/>
        </a:defRPr>
      </a:lvl2pPr>
      <a:lvl3pPr marL="685800" indent="-228600" algn="l" defTabSz="914400" rtl="0" eaLnBrk="1" latinLnBrk="0" hangingPunct="1">
        <a:spcBef>
          <a:spcPts val="600"/>
        </a:spcBef>
        <a:buClr>
          <a:schemeClr val="accent1"/>
        </a:buClr>
        <a:buSzPct val="130000"/>
        <a:buFont typeface="Wingdings" pitchFamily="2" charset="2"/>
        <a:buChar char="§"/>
        <a:defRPr sz="1800" kern="1200">
          <a:solidFill>
            <a:schemeClr val="tx1">
              <a:lumMod val="75000"/>
              <a:lumOff val="25000"/>
            </a:schemeClr>
          </a:solidFill>
          <a:latin typeface="+mn-lt"/>
          <a:ea typeface="+mn-ea"/>
          <a:cs typeface="+mn-cs"/>
        </a:defRPr>
      </a:lvl3pPr>
      <a:lvl4pPr marL="914400" indent="-228600" algn="l" defTabSz="914400" rtl="0" eaLnBrk="1" latinLnBrk="0" hangingPunct="1">
        <a:spcBef>
          <a:spcPts val="600"/>
        </a:spcBef>
        <a:buClr>
          <a:schemeClr val="accent2"/>
        </a:buClr>
        <a:buSzPct val="130000"/>
        <a:buFont typeface="Wingdings" pitchFamily="2" charset="2"/>
        <a:buChar char="§"/>
        <a:defRPr sz="1800" kern="1200">
          <a:solidFill>
            <a:schemeClr val="tx1">
              <a:lumMod val="75000"/>
              <a:lumOff val="25000"/>
            </a:schemeClr>
          </a:solidFill>
          <a:latin typeface="+mn-lt"/>
          <a:ea typeface="+mn-ea"/>
          <a:cs typeface="+mn-cs"/>
        </a:defRPr>
      </a:lvl4pPr>
      <a:lvl5pPr marL="1143000" indent="-228600" algn="l" defTabSz="914400" rtl="0" eaLnBrk="1" latinLnBrk="0" hangingPunct="1">
        <a:spcBef>
          <a:spcPts val="600"/>
        </a:spcBef>
        <a:buClr>
          <a:schemeClr val="accent1"/>
        </a:buClr>
        <a:buSzPct val="130000"/>
        <a:buFont typeface="Wingdings" pitchFamily="2" charset="2"/>
        <a:buChar char="§"/>
        <a:defRPr sz="1800" kern="1200">
          <a:solidFill>
            <a:schemeClr val="tx1">
              <a:lumMod val="75000"/>
              <a:lumOff val="25000"/>
            </a:schemeClr>
          </a:solidFill>
          <a:latin typeface="+mn-lt"/>
          <a:ea typeface="+mn-ea"/>
          <a:cs typeface="+mn-cs"/>
        </a:defRPr>
      </a:lvl5pPr>
      <a:lvl6pPr marL="1377950" indent="-228600" algn="l" defTabSz="914400" rtl="0" eaLnBrk="1" latinLnBrk="0" hangingPunct="1">
        <a:spcBef>
          <a:spcPct val="20000"/>
        </a:spcBef>
        <a:buClr>
          <a:schemeClr val="accent2"/>
        </a:buClr>
        <a:buSzPct val="130000"/>
        <a:buFont typeface="Wingdings" pitchFamily="2" charset="2"/>
        <a:buChar char="§"/>
        <a:defRPr lang="en-US" sz="1800" kern="1200" dirty="0" smtClean="0">
          <a:solidFill>
            <a:schemeClr val="tx1">
              <a:lumMod val="75000"/>
              <a:lumOff val="25000"/>
            </a:schemeClr>
          </a:solidFill>
          <a:latin typeface="+mn-lt"/>
          <a:ea typeface="+mn-ea"/>
          <a:cs typeface="+mn-cs"/>
        </a:defRPr>
      </a:lvl6pPr>
      <a:lvl7pPr marL="1603375" indent="-228600" algn="l" defTabSz="914400" rtl="0" eaLnBrk="1" latinLnBrk="0" hangingPunct="1">
        <a:spcBef>
          <a:spcPct val="20000"/>
        </a:spcBef>
        <a:buClr>
          <a:schemeClr val="accent1"/>
        </a:buClr>
        <a:buSzPct val="130000"/>
        <a:buFont typeface="Wingdings" pitchFamily="2" charset="2"/>
        <a:buChar char="§"/>
        <a:defRPr lang="en-US" sz="1800" kern="1200" dirty="0" smtClean="0">
          <a:solidFill>
            <a:schemeClr val="tx1">
              <a:lumMod val="75000"/>
              <a:lumOff val="25000"/>
            </a:schemeClr>
          </a:solidFill>
          <a:latin typeface="+mn-lt"/>
          <a:ea typeface="+mn-ea"/>
          <a:cs typeface="+mn-cs"/>
        </a:defRPr>
      </a:lvl7pPr>
      <a:lvl8pPr marL="1828800" indent="-227013" algn="l" defTabSz="914400" rtl="0" eaLnBrk="1" latinLnBrk="0" hangingPunct="1">
        <a:spcBef>
          <a:spcPct val="20000"/>
        </a:spcBef>
        <a:buClr>
          <a:schemeClr val="accent2"/>
        </a:buClr>
        <a:buSzPct val="130000"/>
        <a:buFont typeface="Wingdings" pitchFamily="2" charset="2"/>
        <a:buChar char="§"/>
        <a:defRPr lang="en-US" sz="1800" kern="1200" dirty="0" smtClean="0">
          <a:solidFill>
            <a:schemeClr val="tx1">
              <a:lumMod val="75000"/>
              <a:lumOff val="25000"/>
            </a:schemeClr>
          </a:solidFill>
          <a:latin typeface="+mn-lt"/>
          <a:ea typeface="+mn-ea"/>
          <a:cs typeface="+mn-cs"/>
        </a:defRPr>
      </a:lvl8pPr>
      <a:lvl9pPr marL="2055813" indent="-227013" algn="l" defTabSz="914400" rtl="0" eaLnBrk="1" latinLnBrk="0" hangingPunct="1">
        <a:spcBef>
          <a:spcPct val="20000"/>
        </a:spcBef>
        <a:buClr>
          <a:schemeClr val="accent1"/>
        </a:buClr>
        <a:buSzPct val="130000"/>
        <a:buFont typeface="Wingdings" pitchFamily="2" charset="2"/>
        <a:buChar char="§"/>
        <a:defRPr lang="en-US" sz="1800" kern="1200" dirty="0">
          <a:solidFill>
            <a:schemeClr val="tx1">
              <a:lumMod val="75000"/>
              <a:lumOff val="2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5.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8.jpeg"/><Relationship Id="rId3"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0.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4" Type="http://schemas.openxmlformats.org/officeDocument/2006/relationships/image" Target="../media/image13.jpeg"/><Relationship Id="rId1" Type="http://schemas.openxmlformats.org/officeDocument/2006/relationships/tags" Target="../tags/tag1.xml"/><Relationship Id="rId2"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4" Type="http://schemas.openxmlformats.org/officeDocument/2006/relationships/image" Target="../media/image16.png"/><Relationship Id="rId1" Type="http://schemas.openxmlformats.org/officeDocument/2006/relationships/slideLayout" Target="../slideLayouts/slideLayout2.xml"/><Relationship Id="rId2" Type="http://schemas.openxmlformats.org/officeDocument/2006/relationships/image" Target="../media/image14.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1.bin"/><Relationship Id="rId4" Type="http://schemas.openxmlformats.org/officeDocument/2006/relationships/image" Target="../media/image18.png"/><Relationship Id="rId5" Type="http://schemas.openxmlformats.org/officeDocument/2006/relationships/image" Target="../media/image19.jpeg"/><Relationship Id="rId1" Type="http://schemas.openxmlformats.org/officeDocument/2006/relationships/vmlDrawing" Target="../drawings/vmlDrawing1.vml"/><Relationship Id="rId2"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0.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www.t-home.hu/static/sw/pic/135x135_duplanet_lakossagi_2.jpg" TargetMode="External"/><Relationship Id="rId3" Type="http://schemas.openxmlformats.org/officeDocument/2006/relationships/image" Target="../media/image21.jpe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2.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3.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tags" Target="../tags/tag2.xml"/><Relationship Id="rId2" Type="http://schemas.openxmlformats.org/officeDocument/2006/relationships/slideLayout" Target="../slideLayouts/slideLayout2.xml"/><Relationship Id="rId3" Type="http://schemas.openxmlformats.org/officeDocument/2006/relationships/image" Target="../media/image2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5.jpe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6.jpeg"/><Relationship Id="rId3" Type="http://schemas.openxmlformats.org/officeDocument/2006/relationships/image" Target="../media/image27.jpe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28.png"/><Relationship Id="rId3"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51248" y="-13775907"/>
            <a:ext cx="3581340" cy="17824966"/>
          </a:xfrm>
        </p:spPr>
        <p:txBody>
          <a:bodyPr anchor="b" anchorCtr="0">
            <a:spAutoFit/>
          </a:bodyPr>
          <a:lstStyle/>
          <a:p>
            <a:pPr algn="l">
              <a:lnSpc>
                <a:spcPts val="2900"/>
              </a:lnSpc>
            </a:pPr>
            <a:r>
              <a:rPr lang="en-US" dirty="0" smtClean="0"/>
              <a:t/>
            </a:r>
            <a:br>
              <a:rPr lang="en-US" dirty="0" smtClean="0"/>
            </a:br>
            <a:r>
              <a:rPr lang="en-US" dirty="0"/>
              <a:t/>
            </a:r>
            <a:br>
              <a:rPr lang="en-US" dirty="0"/>
            </a:br>
            <a:r>
              <a:rPr lang="en-US" dirty="0" smtClean="0"/>
              <a:t/>
            </a:r>
            <a:br>
              <a:rPr lang="en-US" dirty="0" smtClean="0"/>
            </a:br>
            <a:r>
              <a:rPr lang="en-US" dirty="0" smtClean="0"/>
              <a:t/>
            </a:r>
            <a:br>
              <a:rPr lang="en-US" dirty="0" smtClean="0"/>
            </a:br>
            <a:r>
              <a:rPr lang="en-US" sz="1800" dirty="0"/>
              <a:t/>
            </a:r>
            <a:br>
              <a:rPr lang="en-US" sz="1800" dirty="0"/>
            </a:br>
            <a:r>
              <a:rPr lang="en-US" sz="1800" dirty="0" smtClean="0"/>
              <a:t/>
            </a:r>
            <a:br>
              <a:rPr lang="en-US" sz="1800" dirty="0" smtClean="0"/>
            </a:br>
            <a:r>
              <a:rPr lang="en-US" sz="1800" dirty="0"/>
              <a:t/>
            </a:r>
            <a:br>
              <a:rPr lang="en-US" sz="1800" dirty="0"/>
            </a:br>
            <a:r>
              <a:rPr lang="en-US" sz="1800" dirty="0" smtClean="0"/>
              <a:t/>
            </a:r>
            <a:br>
              <a:rPr lang="en-US" sz="1800" dirty="0" smtClean="0"/>
            </a:br>
            <a:r>
              <a:rPr lang="en-US" sz="1800" dirty="0"/>
              <a:t/>
            </a:r>
            <a:br>
              <a:rPr lang="en-US" sz="1800" dirty="0"/>
            </a:br>
            <a:r>
              <a:rPr lang="en-US" sz="1800" dirty="0" smtClean="0"/>
              <a:t/>
            </a:r>
            <a:br>
              <a:rPr lang="en-US" sz="1800" dirty="0" smtClean="0"/>
            </a:br>
            <a:r>
              <a:rPr lang="en-US" sz="1800" dirty="0"/>
              <a:t/>
            </a:r>
            <a:br>
              <a:rPr lang="en-US" sz="1800" dirty="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
            </a:r>
            <a:br>
              <a:rPr lang="en-US" sz="1800" dirty="0" smtClean="0"/>
            </a:br>
            <a:r>
              <a:rPr lang="en-US" sz="1800" dirty="0" smtClean="0"/>
              <a:t>“</a:t>
            </a:r>
            <a:r>
              <a:rPr lang="en-US" sz="1800" dirty="0" smtClean="0"/>
              <a:t>Felelősségvállalás belülről” </a:t>
            </a:r>
            <a:br>
              <a:rPr lang="en-US" sz="1800" dirty="0" smtClean="0"/>
            </a:br>
            <a:r>
              <a:rPr lang="en-US" sz="1800" dirty="0" smtClean="0"/>
              <a:t/>
            </a:r>
            <a:br>
              <a:rPr lang="en-US" sz="1800" dirty="0" smtClean="0"/>
            </a:br>
            <a:r>
              <a:rPr lang="en-US" sz="1800" dirty="0"/>
              <a:t/>
            </a:r>
            <a:br>
              <a:rPr lang="en-US" sz="1800" dirty="0"/>
            </a:br>
            <a:r>
              <a:rPr lang="en-US" sz="1400" dirty="0" smtClean="0"/>
              <a:t>A </a:t>
            </a:r>
            <a:r>
              <a:rPr lang="en-US" sz="1400" dirty="0" smtClean="0"/>
              <a:t>hazai CSR </a:t>
            </a:r>
            <a:r>
              <a:rPr lang="en-US" sz="1400" dirty="0" smtClean="0"/>
              <a:t>folyamatok és </a:t>
            </a:r>
            <a:r>
              <a:rPr lang="en-US" sz="1400" dirty="0" smtClean="0"/>
              <a:t>a </a:t>
            </a:r>
            <a:r>
              <a:rPr lang="en-US" sz="1400" dirty="0" smtClean="0"/>
              <a:t>vállalati belső kommunikáció </a:t>
            </a:r>
            <a:r>
              <a:rPr lang="en-US" sz="1400" dirty="0" smtClean="0"/>
              <a:t>összefüggései </a:t>
            </a:r>
            <a:r>
              <a:rPr lang="en-US" sz="1400" dirty="0" smtClean="0"/>
              <a:t>válság idején </a:t>
            </a:r>
            <a:endParaRPr lang="en-US" sz="1400" dirty="0"/>
          </a:p>
        </p:txBody>
      </p:sp>
      <p:sp>
        <p:nvSpPr>
          <p:cNvPr id="3" name="Subtitle 2"/>
          <p:cNvSpPr>
            <a:spLocks noGrp="1"/>
          </p:cNvSpPr>
          <p:nvPr>
            <p:ph type="subTitle" idx="1"/>
          </p:nvPr>
        </p:nvSpPr>
        <p:spPr>
          <a:xfrm>
            <a:off x="4651248" y="3944470"/>
            <a:ext cx="3273552" cy="1060823"/>
          </a:xfrm>
        </p:spPr>
        <p:txBody>
          <a:bodyPr>
            <a:normAutofit/>
          </a:bodyPr>
          <a:lstStyle/>
          <a:p>
            <a:endParaRPr lang="en-US" dirty="0" smtClean="0"/>
          </a:p>
          <a:p>
            <a:endParaRPr lang="en-US" dirty="0"/>
          </a:p>
          <a:p>
            <a:pPr algn="l"/>
            <a:r>
              <a:rPr lang="en-US" dirty="0" smtClean="0"/>
              <a:t>Liptay Gabriella, 2011. november PR Nap a Kreativ szervezésében</a:t>
            </a:r>
            <a:endParaRPr lang="en-US" dirty="0"/>
          </a:p>
        </p:txBody>
      </p:sp>
      <p:sp>
        <p:nvSpPr>
          <p:cNvPr id="4" name="TextBox 3"/>
          <p:cNvSpPr txBox="1"/>
          <p:nvPr/>
        </p:nvSpPr>
        <p:spPr>
          <a:xfrm>
            <a:off x="5080000" y="5886824"/>
            <a:ext cx="184666" cy="369332"/>
          </a:xfrm>
          <a:prstGeom prst="rect">
            <a:avLst/>
          </a:prstGeom>
          <a:noFill/>
        </p:spPr>
        <p:txBody>
          <a:bodyPr wrap="none" rtlCol="0">
            <a:spAutoFit/>
          </a:bodyPr>
          <a:lstStyle/>
          <a:p>
            <a:endParaRPr lang="en-US" dirty="0"/>
          </a:p>
        </p:txBody>
      </p:sp>
      <p:pic>
        <p:nvPicPr>
          <p:cNvPr id="9" name="Picture 2" descr="SCREENS many peop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648" y="1434353"/>
            <a:ext cx="4053600" cy="38062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7507694"/>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Miről is </a:t>
            </a:r>
            <a:r>
              <a:rPr lang="en-US" dirty="0" smtClean="0"/>
              <a:t>szeretnék </a:t>
            </a:r>
            <a:r>
              <a:rPr lang="en-US" dirty="0" smtClean="0"/>
              <a:t>ma röviden beszélni? </a:t>
            </a:r>
            <a:endParaRPr lang="en-US" dirty="0"/>
          </a:p>
        </p:txBody>
      </p:sp>
      <p:sp>
        <p:nvSpPr>
          <p:cNvPr id="3" name="Content Placeholder 2"/>
          <p:cNvSpPr>
            <a:spLocks noGrp="1"/>
          </p:cNvSpPr>
          <p:nvPr>
            <p:ph idx="1"/>
          </p:nvPr>
        </p:nvSpPr>
        <p:spPr/>
        <p:txBody>
          <a:bodyPr>
            <a:normAutofit fontScale="85000" lnSpcReduction="10000"/>
          </a:bodyPr>
          <a:lstStyle/>
          <a:p>
            <a:r>
              <a:rPr lang="hu-HU" b="1" dirty="0" smtClean="0"/>
              <a:t>A hazai CSR-ról, a történetiség kedvéért....</a:t>
            </a:r>
            <a:br>
              <a:rPr lang="hu-HU" b="1" dirty="0" smtClean="0"/>
            </a:br>
            <a:r>
              <a:rPr lang="hu-HU" b="1" dirty="0" smtClean="0"/>
              <a:t/>
            </a:r>
            <a:br>
              <a:rPr lang="hu-HU" b="1" dirty="0" smtClean="0"/>
            </a:br>
            <a:r>
              <a:rPr lang="en-US" dirty="0" smtClean="0"/>
              <a:t>A</a:t>
            </a:r>
            <a:r>
              <a:rPr lang="hu-HU" dirty="0" smtClean="0"/>
              <a:t> CSR históriájáról röviden, Magyarországon - a válság előtt és után </a:t>
            </a:r>
          </a:p>
          <a:p>
            <a:r>
              <a:rPr lang="hu-HU" b="1" dirty="0" smtClean="0"/>
              <a:t>A dolgozók és a </a:t>
            </a:r>
            <a:r>
              <a:rPr lang="hu-HU" b="1" dirty="0" smtClean="0"/>
              <a:t>vállalati CSR </a:t>
            </a:r>
            <a:r>
              <a:rPr lang="hu-HU" b="1" dirty="0" smtClean="0"/>
              <a:t>„összefüggéseiről” </a:t>
            </a:r>
            <a:br>
              <a:rPr lang="hu-HU" b="1" dirty="0" smtClean="0"/>
            </a:br>
            <a:r>
              <a:rPr lang="hu-HU" b="1" dirty="0" smtClean="0"/>
              <a:t/>
            </a:r>
            <a:br>
              <a:rPr lang="hu-HU" b="1" dirty="0" smtClean="0"/>
            </a:br>
            <a:r>
              <a:rPr lang="hu-HU" dirty="0" smtClean="0"/>
              <a:t>Érdekli-e egyáltalán </a:t>
            </a:r>
            <a:r>
              <a:rPr lang="hu-HU" dirty="0"/>
              <a:t>a dolgozókat </a:t>
            </a:r>
            <a:r>
              <a:rPr lang="hu-HU" dirty="0" smtClean="0"/>
              <a:t>úgy általában a CSR</a:t>
            </a:r>
            <a:r>
              <a:rPr lang="hu-HU" dirty="0"/>
              <a:t> </a:t>
            </a:r>
            <a:r>
              <a:rPr lang="hu-HU" dirty="0" smtClean="0"/>
              <a:t>- a válság előtt és után? </a:t>
            </a:r>
            <a:br>
              <a:rPr lang="hu-HU" dirty="0" smtClean="0"/>
            </a:br>
            <a:r>
              <a:rPr lang="hu-HU" dirty="0" smtClean="0"/>
              <a:t/>
            </a:r>
            <a:br>
              <a:rPr lang="hu-HU" dirty="0" smtClean="0"/>
            </a:br>
            <a:r>
              <a:rPr lang="hu-HU" dirty="0" smtClean="0"/>
              <a:t>A </a:t>
            </a:r>
            <a:r>
              <a:rPr lang="hu-HU" dirty="0"/>
              <a:t>leépítések, elbocsátások idején minden dolgozó </a:t>
            </a:r>
            <a:r>
              <a:rPr lang="hu-HU" dirty="0" smtClean="0"/>
              <a:t>maximálisan </a:t>
            </a:r>
            <a:r>
              <a:rPr lang="hu-HU" dirty="0"/>
              <a:t>„</a:t>
            </a:r>
            <a:r>
              <a:rPr lang="hu-HU" dirty="0" smtClean="0"/>
              <a:t>ki/elhasznált”- van</a:t>
            </a:r>
            <a:r>
              <a:rPr lang="hu-HU" dirty="0"/>
              <a:t>-e egyáltalán még </a:t>
            </a:r>
            <a:r>
              <a:rPr lang="hu-HU" dirty="0" smtClean="0"/>
              <a:t>ideje, energiája, kedve CSR programokban résztvenni és /vagy önkénteskedni</a:t>
            </a:r>
            <a:r>
              <a:rPr lang="hu-HU" dirty="0"/>
              <a:t>? </a:t>
            </a:r>
            <a:endParaRPr lang="hu-HU" dirty="0" smtClean="0"/>
          </a:p>
          <a:p>
            <a:r>
              <a:rPr lang="hu-HU" b="1" dirty="0" smtClean="0"/>
              <a:t>A vállalatok és a CSR</a:t>
            </a:r>
            <a:br>
              <a:rPr lang="hu-HU" b="1" dirty="0" smtClean="0"/>
            </a:br>
            <a:r>
              <a:rPr lang="hu-HU" dirty="0" smtClean="0"/>
              <a:t>Van</a:t>
            </a:r>
            <a:r>
              <a:rPr lang="hu-HU" dirty="0"/>
              <a:t>-e egyáltalán a cégeknek pénze </a:t>
            </a:r>
            <a:r>
              <a:rPr lang="hu-HU" dirty="0" smtClean="0"/>
              <a:t>minderre</a:t>
            </a:r>
            <a:r>
              <a:rPr lang="hu-HU" dirty="0"/>
              <a:t>, illetve tudnak-e erre áldozni a dolgozók idejéből? Vagy </a:t>
            </a:r>
            <a:r>
              <a:rPr lang="hu-HU" dirty="0" smtClean="0"/>
              <a:t>ab </a:t>
            </a:r>
            <a:r>
              <a:rPr lang="hu-HU" dirty="0" smtClean="0"/>
              <a:t>ovo háttérbe szorul </a:t>
            </a:r>
            <a:r>
              <a:rPr lang="hu-HU" dirty="0"/>
              <a:t>a </a:t>
            </a:r>
            <a:r>
              <a:rPr lang="hu-HU" dirty="0" smtClean="0"/>
              <a:t>CSR válság idején?</a:t>
            </a:r>
            <a:endParaRPr lang="en-US" dirty="0"/>
          </a:p>
        </p:txBody>
      </p:sp>
      <p:sp>
        <p:nvSpPr>
          <p:cNvPr id="4" name="TextBox 3"/>
          <p:cNvSpPr txBox="1"/>
          <p:nvPr/>
        </p:nvSpPr>
        <p:spPr>
          <a:xfrm>
            <a:off x="9263529" y="2315882"/>
            <a:ext cx="184666" cy="369332"/>
          </a:xfrm>
          <a:prstGeom prst="rect">
            <a:avLst/>
          </a:prstGeom>
          <a:noFill/>
        </p:spPr>
        <p:txBody>
          <a:bodyPr wrap="none" rtlCol="0">
            <a:spAutoFit/>
          </a:bodyPr>
          <a:lstStyle/>
          <a:p>
            <a:endParaRPr lang="en-US" dirty="0"/>
          </a:p>
        </p:txBody>
      </p:sp>
      <p:pic>
        <p:nvPicPr>
          <p:cNvPr id="5" name="Picture 4"/>
          <p:cNvPicPr>
            <a:picLocks noChangeAspect="1"/>
          </p:cNvPicPr>
          <p:nvPr/>
        </p:nvPicPr>
        <p:blipFill>
          <a:blip r:embed="rId2"/>
          <a:stretch>
            <a:fillRect/>
          </a:stretch>
        </p:blipFill>
        <p:spPr>
          <a:xfrm>
            <a:off x="785068" y="2973294"/>
            <a:ext cx="1067637" cy="941294"/>
          </a:xfrm>
          <a:prstGeom prst="rect">
            <a:avLst/>
          </a:prstGeom>
        </p:spPr>
      </p:pic>
    </p:spTree>
    <p:extLst>
      <p:ext uri="{BB962C8B-B14F-4D97-AF65-F5344CB8AC3E}">
        <p14:creationId xmlns:p14="http://schemas.microsoft.com/office/powerpoint/2010/main" val="1911068065"/>
      </p:ext>
    </p:extLst>
  </p:cSld>
  <p:clrMapOvr>
    <a:masterClrMapping/>
  </p:clrMapOvr>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hazai CSR-ról, a történetiség kedvéért…..</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A Corporate </a:t>
            </a:r>
            <a:r>
              <a:rPr lang="en-US" dirty="0"/>
              <a:t>S</a:t>
            </a:r>
            <a:r>
              <a:rPr lang="en-US" dirty="0" smtClean="0"/>
              <a:t>ocial </a:t>
            </a:r>
            <a:r>
              <a:rPr lang="en-US" dirty="0"/>
              <a:t>R</a:t>
            </a:r>
            <a:r>
              <a:rPr lang="en-US" dirty="0" smtClean="0"/>
              <a:t>esponsibility </a:t>
            </a:r>
            <a:r>
              <a:rPr lang="en-US" dirty="0"/>
              <a:t>(CSR) </a:t>
            </a:r>
            <a:r>
              <a:rPr lang="en-US" b="1" dirty="0" smtClean="0"/>
              <a:t>modern </a:t>
            </a:r>
            <a:r>
              <a:rPr lang="en-US" b="1" dirty="0" smtClean="0"/>
              <a:t>koncepciója </a:t>
            </a:r>
            <a:r>
              <a:rPr lang="en-US" dirty="0" smtClean="0"/>
              <a:t>Magyarországon </a:t>
            </a:r>
            <a:r>
              <a:rPr lang="en-US" dirty="0" smtClean="0"/>
              <a:t>nem </a:t>
            </a:r>
            <a:r>
              <a:rPr lang="en-US" dirty="0" smtClean="0"/>
              <a:t>tekint vissza hosszú múltra - </a:t>
            </a:r>
            <a:r>
              <a:rPr lang="en-US" dirty="0" smtClean="0"/>
              <a:t>lényegében a </a:t>
            </a:r>
            <a:r>
              <a:rPr lang="en-US" b="1" dirty="0" smtClean="0"/>
              <a:t>90-es évektől</a:t>
            </a:r>
            <a:r>
              <a:rPr lang="en-US" dirty="0" smtClean="0"/>
              <a:t> beszélhetünk róla</a:t>
            </a:r>
          </a:p>
          <a:p>
            <a:r>
              <a:rPr lang="en-US" dirty="0" smtClean="0"/>
              <a:t>A</a:t>
            </a:r>
            <a:r>
              <a:rPr lang="en-US" dirty="0" smtClean="0"/>
              <a:t> </a:t>
            </a:r>
            <a:r>
              <a:rPr lang="en-US" dirty="0" smtClean="0"/>
              <a:t>gazdasági válság kezdetekor - 2008-ban </a:t>
            </a:r>
            <a:r>
              <a:rPr lang="en-US" dirty="0" smtClean="0"/>
              <a:t>– általában nem </a:t>
            </a:r>
            <a:r>
              <a:rPr lang="en-US" dirty="0"/>
              <a:t>jellemezte a cégek kultúrájába </a:t>
            </a:r>
            <a:r>
              <a:rPr lang="en-US" b="1" dirty="0" smtClean="0"/>
              <a:t>szervesülő </a:t>
            </a:r>
            <a:r>
              <a:rPr lang="en-US" b="1" dirty="0"/>
              <a:t>CSR </a:t>
            </a:r>
            <a:r>
              <a:rPr lang="en-US" b="1" dirty="0" smtClean="0"/>
              <a:t>gondolkodás </a:t>
            </a:r>
            <a:r>
              <a:rPr lang="en-US" dirty="0" smtClean="0"/>
              <a:t>a vállalatokat </a:t>
            </a:r>
          </a:p>
          <a:p>
            <a:r>
              <a:rPr lang="en-US" dirty="0" smtClean="0"/>
              <a:t>A nagyobb vállalatoknál is csak 90 </a:t>
            </a:r>
            <a:r>
              <a:rPr lang="en-US" dirty="0" smtClean="0"/>
              <a:t>óta </a:t>
            </a:r>
            <a:r>
              <a:rPr lang="en-US" dirty="0" smtClean="0"/>
              <a:t>érhető tetten – </a:t>
            </a:r>
            <a:r>
              <a:rPr lang="en-US" dirty="0" smtClean="0"/>
              <a:t>a </a:t>
            </a:r>
            <a:r>
              <a:rPr lang="en-US" dirty="0" smtClean="0"/>
              <a:t>sokszor azonban rendkívül </a:t>
            </a:r>
            <a:r>
              <a:rPr lang="en-US" dirty="0" smtClean="0"/>
              <a:t>kreatív módon </a:t>
            </a:r>
            <a:r>
              <a:rPr lang="en-US" dirty="0" smtClean="0"/>
              <a:t>megvalósuló - </a:t>
            </a:r>
            <a:r>
              <a:rPr lang="en-US" dirty="0" smtClean="0"/>
              <a:t>CSR </a:t>
            </a:r>
            <a:r>
              <a:rPr lang="en-US" dirty="0" smtClean="0"/>
              <a:t>aktivitás</a:t>
            </a:r>
          </a:p>
          <a:p>
            <a:r>
              <a:rPr lang="en-US" dirty="0" smtClean="0"/>
              <a:t>2008</a:t>
            </a:r>
            <a:r>
              <a:rPr lang="en-US" dirty="0" smtClean="0"/>
              <a:t>-</a:t>
            </a:r>
            <a:r>
              <a:rPr lang="en-US" dirty="0" smtClean="0"/>
              <a:t>ig azonban mindez </a:t>
            </a:r>
            <a:r>
              <a:rPr lang="en-US" b="1" dirty="0" smtClean="0"/>
              <a:t>legkevésbé </a:t>
            </a:r>
            <a:r>
              <a:rPr lang="en-US" b="1" dirty="0" smtClean="0"/>
              <a:t>sem a munkavállalókat célozta</a:t>
            </a:r>
            <a:endParaRPr lang="en-US" b="1" dirty="0"/>
          </a:p>
        </p:txBody>
      </p:sp>
      <p:pic>
        <p:nvPicPr>
          <p:cNvPr id="4" name="Picture 3"/>
          <p:cNvPicPr>
            <a:picLocks noChangeAspect="1"/>
          </p:cNvPicPr>
          <p:nvPr/>
        </p:nvPicPr>
        <p:blipFill>
          <a:blip r:embed="rId2"/>
          <a:stretch>
            <a:fillRect/>
          </a:stretch>
        </p:blipFill>
        <p:spPr>
          <a:xfrm>
            <a:off x="804333" y="2973296"/>
            <a:ext cx="1197785" cy="1016000"/>
          </a:xfrm>
          <a:prstGeom prst="rect">
            <a:avLst/>
          </a:prstGeom>
        </p:spPr>
      </p:pic>
    </p:spTree>
    <p:extLst>
      <p:ext uri="{BB962C8B-B14F-4D97-AF65-F5344CB8AC3E}">
        <p14:creationId xmlns:p14="http://schemas.microsoft.com/office/powerpoint/2010/main" val="4002127204"/>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a:t>
            </a:r>
            <a:r>
              <a:rPr lang="en-US" dirty="0"/>
              <a:t>hazai </a:t>
            </a:r>
            <a:r>
              <a:rPr lang="en-US" dirty="0" smtClean="0"/>
              <a:t>CSR-ról, a </a:t>
            </a:r>
            <a:r>
              <a:rPr lang="en-US" dirty="0"/>
              <a:t>történetiség kedvéért…..</a:t>
            </a:r>
          </a:p>
        </p:txBody>
      </p:sp>
      <p:sp>
        <p:nvSpPr>
          <p:cNvPr id="3" name="Content Placeholder 2"/>
          <p:cNvSpPr>
            <a:spLocks noGrp="1"/>
          </p:cNvSpPr>
          <p:nvPr>
            <p:ph idx="1"/>
          </p:nvPr>
        </p:nvSpPr>
        <p:spPr/>
        <p:txBody>
          <a:bodyPr>
            <a:normAutofit fontScale="70000" lnSpcReduction="20000"/>
          </a:bodyPr>
          <a:lstStyle/>
          <a:p>
            <a:r>
              <a:rPr lang="en-US" dirty="0" smtClean="0"/>
              <a:t>A rendszerváltást megelőzően a klasszikus társadalmi szerepvállalás az állami intézményekhez </a:t>
            </a:r>
            <a:r>
              <a:rPr lang="en-US" dirty="0" smtClean="0"/>
              <a:t>és/vagy </a:t>
            </a:r>
            <a:r>
              <a:rPr lang="en-US" dirty="0" smtClean="0"/>
              <a:t>az állam működéséhez </a:t>
            </a:r>
            <a:r>
              <a:rPr lang="en-US" dirty="0" smtClean="0"/>
              <a:t>kötődött</a:t>
            </a:r>
            <a:endParaRPr lang="en-US" dirty="0" smtClean="0"/>
          </a:p>
          <a:p>
            <a:r>
              <a:rPr lang="en-US" b="1" dirty="0" smtClean="0"/>
              <a:t>A rendszerváltás idején régi “CSR” rendszer eltűnt, az új még nem alakult </a:t>
            </a:r>
            <a:r>
              <a:rPr lang="en-US" b="1" dirty="0" smtClean="0"/>
              <a:t>ki</a:t>
            </a:r>
            <a:r>
              <a:rPr lang="en-US" b="1" dirty="0" smtClean="0"/>
              <a:t/>
            </a:r>
            <a:br>
              <a:rPr lang="en-US" b="1" dirty="0" smtClean="0"/>
            </a:br>
            <a:r>
              <a:rPr lang="en-US" dirty="0"/>
              <a:t/>
            </a:r>
            <a:br>
              <a:rPr lang="en-US" dirty="0"/>
            </a:br>
            <a:r>
              <a:rPr lang="en-US" dirty="0" smtClean="0"/>
              <a:t>Ekkortájt még s</a:t>
            </a:r>
            <a:r>
              <a:rPr lang="en-US" dirty="0" smtClean="0"/>
              <a:t>em </a:t>
            </a:r>
            <a:r>
              <a:rPr lang="en-US" dirty="0" smtClean="0"/>
              <a:t>a multinacionális befektetőket/vállalatokat, sem a kialakuló új üzleti elitet, de a vállalkozók körét sem igen érdekelte </a:t>
            </a:r>
            <a:r>
              <a:rPr lang="en-US" dirty="0" smtClean="0"/>
              <a:t>e kérdés</a:t>
            </a:r>
            <a:endParaRPr lang="en-US" dirty="0" smtClean="0"/>
          </a:p>
          <a:p>
            <a:r>
              <a:rPr lang="en-US" dirty="0" smtClean="0"/>
              <a:t>Következésképp: </a:t>
            </a:r>
            <a:r>
              <a:rPr lang="en-US" dirty="0" smtClean="0"/>
              <a:t/>
            </a:r>
            <a:br>
              <a:rPr lang="en-US" dirty="0" smtClean="0"/>
            </a:br>
            <a:r>
              <a:rPr lang="en-US" dirty="0" smtClean="0"/>
              <a:t>sokakban </a:t>
            </a:r>
            <a:r>
              <a:rPr lang="en-US" dirty="0" smtClean="0"/>
              <a:t>nosztalgiát ébresztett a régi jó paternalista rendszer, a multik ezirányú – eleinte még kisebb volumenű - tevékenységeit pedig </a:t>
            </a:r>
            <a:r>
              <a:rPr lang="en-US" dirty="0" smtClean="0"/>
              <a:t>kevésbé </a:t>
            </a:r>
            <a:r>
              <a:rPr lang="en-US" dirty="0" smtClean="0"/>
              <a:t>respektálták, nem is </a:t>
            </a:r>
            <a:r>
              <a:rPr lang="en-US" dirty="0" smtClean="0"/>
              <a:t>értették e tekintetben</a:t>
            </a:r>
            <a:endParaRPr lang="en-US" dirty="0" smtClean="0"/>
          </a:p>
          <a:p>
            <a:r>
              <a:rPr lang="en-US" dirty="0" smtClean="0"/>
              <a:t>A helyi közösségek eleinte a multikat kevéssé fogadták el </a:t>
            </a:r>
            <a:r>
              <a:rPr lang="en-US" dirty="0" smtClean="0"/>
              <a:t>a </a:t>
            </a:r>
            <a:r>
              <a:rPr lang="en-US" dirty="0" smtClean="0"/>
              <a:t>közösség </a:t>
            </a:r>
            <a:r>
              <a:rPr lang="en-US" dirty="0" smtClean="0"/>
              <a:t>segítőiként</a:t>
            </a:r>
            <a:endParaRPr lang="en-US" dirty="0" smtClean="0"/>
          </a:p>
          <a:p>
            <a:r>
              <a:rPr lang="en-US" b="1" dirty="0" smtClean="0"/>
              <a:t>A </a:t>
            </a:r>
            <a:r>
              <a:rPr lang="en-US" b="1" dirty="0" smtClean="0"/>
              <a:t>modern CSR igy Magyarországon csak a 90-es évek második felétől tudott klasszikus értelemben teret </a:t>
            </a:r>
            <a:r>
              <a:rPr lang="en-US" b="1" dirty="0" smtClean="0"/>
              <a:t>nyerni</a:t>
            </a:r>
            <a:endParaRPr lang="en-US" b="1" dirty="0"/>
          </a:p>
        </p:txBody>
      </p:sp>
      <p:pic>
        <p:nvPicPr>
          <p:cNvPr id="4" name="Picture 8" descr="1018739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1998" y="2883647"/>
            <a:ext cx="1298499" cy="106082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998" y="3944470"/>
            <a:ext cx="1298499" cy="9861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9604410"/>
      </p:ext>
    </p:extLst>
  </p:cSld>
  <p:clrMapOvr>
    <a:masterClrMapping/>
  </p:clrMapOvr>
  <p:timing>
    <p:tnLst>
      <p:par>
        <p:cTn xmlns:p14="http://schemas.microsoft.com/office/powerpoint/2010/mai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hazai CSR-ról, a történetiség kedvéért…</a:t>
            </a:r>
            <a:br>
              <a:rPr lang="en-US" dirty="0" smtClean="0"/>
            </a:br>
            <a:endParaRPr lang="en-US" dirty="0"/>
          </a:p>
        </p:txBody>
      </p:sp>
      <p:sp>
        <p:nvSpPr>
          <p:cNvPr id="3" name="Content Placeholder 2"/>
          <p:cNvSpPr>
            <a:spLocks noGrp="1"/>
          </p:cNvSpPr>
          <p:nvPr>
            <p:ph idx="1"/>
          </p:nvPr>
        </p:nvSpPr>
        <p:spPr>
          <a:xfrm>
            <a:off x="3429000" y="1606480"/>
            <a:ext cx="4946602" cy="4594108"/>
          </a:xfrm>
        </p:spPr>
        <p:txBody>
          <a:bodyPr>
            <a:normAutofit fontScale="70000" lnSpcReduction="20000"/>
          </a:bodyPr>
          <a:lstStyle/>
          <a:p>
            <a:pPr marL="0" indent="0">
              <a:buNone/>
            </a:pPr>
            <a:r>
              <a:rPr lang="en-US" b="1" dirty="0" smtClean="0"/>
              <a:t>Hol </a:t>
            </a:r>
            <a:r>
              <a:rPr lang="en-US" b="1" dirty="0"/>
              <a:t>tartottunk </a:t>
            </a:r>
            <a:r>
              <a:rPr lang="en-US" b="1" dirty="0" smtClean="0"/>
              <a:t>tehát CSR </a:t>
            </a:r>
            <a:r>
              <a:rPr lang="en-US" b="1" dirty="0"/>
              <a:t>fronton, amikor a válság kitört</a:t>
            </a:r>
            <a:r>
              <a:rPr lang="en-US" b="1" dirty="0" smtClean="0"/>
              <a:t>? /1</a:t>
            </a:r>
            <a:endParaRPr lang="en-US" b="1" dirty="0" smtClean="0"/>
          </a:p>
          <a:p>
            <a:r>
              <a:rPr lang="en-US" dirty="0" smtClean="0"/>
              <a:t>Fokozatosan vert </a:t>
            </a:r>
            <a:r>
              <a:rPr lang="en-US" dirty="0" smtClean="0"/>
              <a:t>gyökeret </a:t>
            </a:r>
            <a:r>
              <a:rPr lang="en-US" dirty="0" smtClean="0"/>
              <a:t>a vállalati közgondolkodásban a </a:t>
            </a:r>
            <a:r>
              <a:rPr lang="en-US" dirty="0" smtClean="0"/>
              <a:t>CSR</a:t>
            </a:r>
            <a:endParaRPr lang="en-US" dirty="0" smtClean="0"/>
          </a:p>
          <a:p>
            <a:r>
              <a:rPr lang="en-US" dirty="0" smtClean="0"/>
              <a:t>Egyre több hasznos és “jól kommunikált” program </a:t>
            </a:r>
            <a:r>
              <a:rPr lang="en-US" dirty="0" smtClean="0"/>
              <a:t>született</a:t>
            </a:r>
            <a:endParaRPr lang="en-US" dirty="0" smtClean="0"/>
          </a:p>
          <a:p>
            <a:pPr marL="0" indent="0">
              <a:buNone/>
            </a:pPr>
            <a:r>
              <a:rPr lang="en-US" dirty="0" smtClean="0"/>
              <a:t>DE</a:t>
            </a:r>
          </a:p>
          <a:p>
            <a:r>
              <a:rPr lang="en-US" dirty="0" smtClean="0"/>
              <a:t>Nemzetközi összehasonlításban </a:t>
            </a:r>
            <a:r>
              <a:rPr lang="en-US" b="1" dirty="0" smtClean="0"/>
              <a:t>lemaradtunk </a:t>
            </a:r>
            <a:br>
              <a:rPr lang="en-US" b="1" dirty="0" smtClean="0"/>
            </a:br>
            <a:r>
              <a:rPr lang="en-US" dirty="0" smtClean="0"/>
              <a:t>(Accountability Ratings 17% itthon - kontra átlag 34%, 2007</a:t>
            </a:r>
            <a:r>
              <a:rPr lang="en-US" dirty="0" smtClean="0"/>
              <a:t>)</a:t>
            </a:r>
            <a:endParaRPr lang="en-US" dirty="0" smtClean="0"/>
          </a:p>
          <a:p>
            <a:r>
              <a:rPr lang="en-US" dirty="0" smtClean="0"/>
              <a:t>A nemzetközi vállalati programoknak sokszor </a:t>
            </a:r>
            <a:r>
              <a:rPr lang="en-US" b="1" dirty="0" smtClean="0"/>
              <a:t>nem volt hazai relevanciája</a:t>
            </a:r>
            <a:r>
              <a:rPr lang="en-US" b="1" dirty="0" smtClean="0"/>
              <a:t>, “idegen testként”</a:t>
            </a:r>
            <a:r>
              <a:rPr lang="en-US" dirty="0" smtClean="0"/>
              <a:t> </a:t>
            </a:r>
            <a:r>
              <a:rPr lang="en-US" dirty="0" smtClean="0"/>
              <a:t>működnek/</a:t>
            </a:r>
            <a:r>
              <a:rPr lang="en-US" dirty="0" smtClean="0"/>
              <a:t>tek</a:t>
            </a:r>
            <a:endParaRPr lang="en-US" dirty="0" smtClean="0"/>
          </a:p>
          <a:p>
            <a:r>
              <a:rPr lang="en-US" dirty="0" smtClean="0"/>
              <a:t>Nagyon sok múlott/múlik még ma is az adott multi helyi HR és/vagy PR manager </a:t>
            </a:r>
            <a:r>
              <a:rPr lang="en-US" dirty="0" smtClean="0"/>
              <a:t>szemléletén</a:t>
            </a:r>
            <a:endParaRPr lang="en-US" dirty="0" smtClean="0"/>
          </a:p>
          <a:p>
            <a:r>
              <a:rPr lang="en-US" dirty="0" smtClean="0"/>
              <a:t>Igen gyakori, hogy az adott CSR </a:t>
            </a:r>
            <a:r>
              <a:rPr lang="en-US" b="1" dirty="0" smtClean="0"/>
              <a:t>tevékenység távol </a:t>
            </a:r>
            <a:r>
              <a:rPr lang="en-US" b="1" dirty="0" smtClean="0"/>
              <a:t>állt </a:t>
            </a:r>
            <a:r>
              <a:rPr lang="en-US" b="1" dirty="0" smtClean="0"/>
              <a:t>az adott cég fő üzleti </a:t>
            </a:r>
            <a:r>
              <a:rPr lang="en-US" b="1" dirty="0" smtClean="0"/>
              <a:t>tevékenységétől</a:t>
            </a:r>
            <a:r>
              <a:rPr lang="en-US" b="1" dirty="0"/>
              <a:t> </a:t>
            </a:r>
            <a:r>
              <a:rPr lang="en-US" b="1" dirty="0" smtClean="0"/>
              <a:t>- </a:t>
            </a:r>
            <a:r>
              <a:rPr lang="en-US" dirty="0" smtClean="0"/>
              <a:t>a </a:t>
            </a:r>
            <a:r>
              <a:rPr lang="en-US" dirty="0" smtClean="0"/>
              <a:t>dolgozók számára </a:t>
            </a:r>
            <a:r>
              <a:rPr lang="en-US" dirty="0" smtClean="0"/>
              <a:t>nem vagy nehezen </a:t>
            </a:r>
            <a:r>
              <a:rPr lang="en-US" dirty="0" smtClean="0"/>
              <a:t>volt </a:t>
            </a:r>
            <a:r>
              <a:rPr lang="en-US" dirty="0" smtClean="0"/>
              <a:t>értelmezhető/érthető/átélhető </a:t>
            </a:r>
            <a:endParaRPr lang="en-US" dirty="0" smtClean="0"/>
          </a:p>
          <a:p>
            <a:endParaRPr lang="en-US" dirty="0" smtClean="0"/>
          </a:p>
          <a:p>
            <a:endParaRPr lang="en-US" dirty="0"/>
          </a:p>
          <a:p>
            <a:endParaRPr lang="en-US" dirty="0"/>
          </a:p>
        </p:txBody>
      </p:sp>
      <p:sp>
        <p:nvSpPr>
          <p:cNvPr id="4" name="TextBox 3"/>
          <p:cNvSpPr txBox="1"/>
          <p:nvPr/>
        </p:nvSpPr>
        <p:spPr>
          <a:xfrm>
            <a:off x="10234706" y="4676588"/>
            <a:ext cx="184666" cy="369332"/>
          </a:xfrm>
          <a:prstGeom prst="rect">
            <a:avLst/>
          </a:prstGeom>
          <a:noFill/>
        </p:spPr>
        <p:txBody>
          <a:bodyPr wrap="none" rtlCol="0">
            <a:spAutoFit/>
          </a:bodyPr>
          <a:lstStyle/>
          <a:p>
            <a:endParaRPr lang="en-US" dirty="0"/>
          </a:p>
        </p:txBody>
      </p:sp>
      <p:pic>
        <p:nvPicPr>
          <p:cNvPr id="5" name="Picture 2" descr="76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6706" y="2965604"/>
            <a:ext cx="1196885" cy="963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4905956"/>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hazai CSR-ról, a történetiség kedvéért….</a:t>
            </a:r>
            <a:endParaRPr lang="en-US" dirty="0"/>
          </a:p>
        </p:txBody>
      </p:sp>
      <p:sp>
        <p:nvSpPr>
          <p:cNvPr id="3" name="Content Placeholder 2"/>
          <p:cNvSpPr>
            <a:spLocks noGrp="1"/>
          </p:cNvSpPr>
          <p:nvPr>
            <p:ph idx="1"/>
          </p:nvPr>
        </p:nvSpPr>
        <p:spPr/>
        <p:txBody>
          <a:bodyPr>
            <a:normAutofit fontScale="85000" lnSpcReduction="10000"/>
          </a:bodyPr>
          <a:lstStyle/>
          <a:p>
            <a:pPr marL="0" indent="0">
              <a:buNone/>
            </a:pPr>
            <a:r>
              <a:rPr lang="en-US" b="1" dirty="0" smtClean="0"/>
              <a:t>Hol </a:t>
            </a:r>
            <a:r>
              <a:rPr lang="en-US" b="1" dirty="0"/>
              <a:t>tartottunk </a:t>
            </a:r>
            <a:r>
              <a:rPr lang="en-US" b="1" dirty="0" smtClean="0"/>
              <a:t>tehát CSR </a:t>
            </a:r>
            <a:r>
              <a:rPr lang="en-US" b="1" dirty="0"/>
              <a:t>fronton, amikor a válság kitört</a:t>
            </a:r>
            <a:r>
              <a:rPr lang="en-US" b="1" dirty="0" smtClean="0"/>
              <a:t>? </a:t>
            </a:r>
            <a:r>
              <a:rPr lang="en-US" b="1" dirty="0" smtClean="0"/>
              <a:t>/2</a:t>
            </a:r>
            <a:r>
              <a:rPr lang="en-US" b="1" dirty="0" smtClean="0"/>
              <a:t/>
            </a:r>
            <a:br>
              <a:rPr lang="en-US" b="1" dirty="0" smtClean="0"/>
            </a:br>
            <a:r>
              <a:rPr lang="en-US" b="1" dirty="0" smtClean="0"/>
              <a:t/>
            </a:r>
            <a:br>
              <a:rPr lang="en-US" b="1" dirty="0" smtClean="0"/>
            </a:br>
            <a:r>
              <a:rPr lang="en-US" b="1" dirty="0" smtClean="0"/>
              <a:t>Okok:</a:t>
            </a:r>
          </a:p>
          <a:p>
            <a:r>
              <a:rPr lang="en-US" dirty="0" smtClean="0"/>
              <a:t>Tudatos fogyasztók és a </a:t>
            </a:r>
            <a:r>
              <a:rPr lang="en-US" b="1" dirty="0" smtClean="0"/>
              <a:t>fenntartható fogyasztói szemlélet hiánya</a:t>
            </a:r>
          </a:p>
          <a:p>
            <a:r>
              <a:rPr lang="en-US" b="1" dirty="0" smtClean="0"/>
              <a:t>NGO-k relatíve alacsony szerepe </a:t>
            </a:r>
            <a:r>
              <a:rPr lang="en-US" dirty="0" smtClean="0"/>
              <a:t>a gazdaságban</a:t>
            </a:r>
          </a:p>
          <a:p>
            <a:r>
              <a:rPr lang="fr-FR" dirty="0" smtClean="0"/>
              <a:t>A munkavállalói é</a:t>
            </a:r>
            <a:r>
              <a:rPr lang="en-US" dirty="0" smtClean="0"/>
              <a:t>rdekképviseletekből és érdekegyeztetésből - a fentiek miatt-  kimaradnak az NGO-k, következésképp a </a:t>
            </a:r>
            <a:r>
              <a:rPr lang="en-US" b="1" dirty="0" smtClean="0"/>
              <a:t>munkavállalói CSR programok végképp sekélyesek</a:t>
            </a:r>
          </a:p>
          <a:p>
            <a:r>
              <a:rPr lang="en-US" dirty="0" smtClean="0"/>
              <a:t>A korábbi </a:t>
            </a:r>
            <a:r>
              <a:rPr lang="en-US" b="1" dirty="0" smtClean="0"/>
              <a:t>médiaszabályozás sem segítette </a:t>
            </a:r>
            <a:r>
              <a:rPr lang="en-US" dirty="0" smtClean="0"/>
              <a:t>a CSR kommunikációt</a:t>
            </a:r>
            <a:endParaRPr lang="en-US" dirty="0"/>
          </a:p>
        </p:txBody>
      </p:sp>
      <p:pic>
        <p:nvPicPr>
          <p:cNvPr id="4" name="Picture 5" descr="gerhes_onmaga_hitebe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5422" y="2883647"/>
            <a:ext cx="1231401" cy="1023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7973290"/>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smtClean="0"/>
              <a:t>A hazai CSR-ról, a történetiség </a:t>
            </a:r>
            <a:r>
              <a:rPr lang="fr-FR" dirty="0"/>
              <a:t>k</a:t>
            </a:r>
            <a:r>
              <a:rPr lang="fr-FR" dirty="0" smtClean="0"/>
              <a:t>edvéért</a:t>
            </a:r>
            <a:r>
              <a:rPr lang="en-US" dirty="0" smtClean="0"/>
              <a:t>…</a:t>
            </a:r>
            <a:endParaRPr lang="en-US" dirty="0"/>
          </a:p>
        </p:txBody>
      </p:sp>
      <p:sp>
        <p:nvSpPr>
          <p:cNvPr id="3" name="Content Placeholder 2"/>
          <p:cNvSpPr>
            <a:spLocks noGrp="1"/>
          </p:cNvSpPr>
          <p:nvPr>
            <p:ph idx="1"/>
          </p:nvPr>
        </p:nvSpPr>
        <p:spPr/>
        <p:txBody>
          <a:bodyPr>
            <a:normAutofit fontScale="55000" lnSpcReduction="20000"/>
          </a:bodyPr>
          <a:lstStyle/>
          <a:p>
            <a:pPr marL="0" indent="0">
              <a:buNone/>
            </a:pPr>
            <a:r>
              <a:rPr lang="fr-FR" b="1" dirty="0" smtClean="0"/>
              <a:t>É</a:t>
            </a:r>
            <a:r>
              <a:rPr lang="en-US" b="1" dirty="0" smtClean="0"/>
              <a:t>s </a:t>
            </a:r>
            <a:r>
              <a:rPr lang="en-US" b="1" dirty="0"/>
              <a:t>hol tartunk most? </a:t>
            </a:r>
            <a:endParaRPr lang="en-US" b="1" dirty="0" smtClean="0"/>
          </a:p>
          <a:p>
            <a:r>
              <a:rPr lang="en-US" dirty="0" smtClean="0"/>
              <a:t>A gazdasági válság </a:t>
            </a:r>
            <a:r>
              <a:rPr lang="en-US" b="1" dirty="0" smtClean="0"/>
              <a:t>elősegítette </a:t>
            </a:r>
            <a:r>
              <a:rPr lang="en-US" b="1" dirty="0" smtClean="0"/>
              <a:t>a </a:t>
            </a:r>
            <a:r>
              <a:rPr lang="en-US" b="1" dirty="0" smtClean="0"/>
              <a:t>CSR típusú gondolkodás előtérbe kerülését a munkavállalói </a:t>
            </a:r>
            <a:r>
              <a:rPr lang="en-US" dirty="0" smtClean="0"/>
              <a:t>ügyekkel kapcsolatban is</a:t>
            </a:r>
          </a:p>
          <a:p>
            <a:pPr marL="0" indent="0">
              <a:buNone/>
            </a:pPr>
            <a:r>
              <a:rPr lang="en-US" dirty="0" smtClean="0"/>
              <a:t>Példák: </a:t>
            </a:r>
          </a:p>
          <a:p>
            <a:r>
              <a:rPr lang="en-US" dirty="0" smtClean="0"/>
              <a:t>outplacement </a:t>
            </a:r>
            <a:r>
              <a:rPr lang="en-US" dirty="0" smtClean="0"/>
              <a:t>akciók, a munkahét lerövidítése, “odafigyelő” elbocsátások</a:t>
            </a:r>
          </a:p>
          <a:p>
            <a:r>
              <a:rPr lang="en-US" dirty="0" smtClean="0"/>
              <a:t>Innovatív akciók pl. Tesco, karácsonyi alkalmi munka a dolgozók munkanélküli családtagjai számára</a:t>
            </a:r>
          </a:p>
          <a:p>
            <a:r>
              <a:rPr lang="en-US" dirty="0" smtClean="0"/>
              <a:t>Munkavállalói “érzékenyítő” </a:t>
            </a:r>
            <a:r>
              <a:rPr lang="en-US" dirty="0" smtClean="0"/>
              <a:t>programok</a:t>
            </a:r>
          </a:p>
          <a:p>
            <a:r>
              <a:rPr lang="en-US" dirty="0" smtClean="0"/>
              <a:t>Svájci frank hitelesek számára kiemelt programok</a:t>
            </a:r>
          </a:p>
          <a:p>
            <a:r>
              <a:rPr lang="en-US" dirty="0" smtClean="0"/>
              <a:t>Degressziv cafeteria-rendszer stb.</a:t>
            </a:r>
            <a:endParaRPr lang="en-US" dirty="0" smtClean="0"/>
          </a:p>
          <a:p>
            <a:pPr marL="0" indent="0">
              <a:buNone/>
            </a:pPr>
            <a:r>
              <a:rPr lang="en-US" dirty="0" smtClean="0"/>
              <a:t>Ugyanakkor: </a:t>
            </a:r>
          </a:p>
          <a:p>
            <a:r>
              <a:rPr lang="en-US" b="1" dirty="0" smtClean="0"/>
              <a:t>csökkentek a CSR-ra fordítható források</a:t>
            </a:r>
            <a:r>
              <a:rPr lang="en-US" dirty="0" smtClean="0"/>
              <a:t>, </a:t>
            </a:r>
          </a:p>
          <a:p>
            <a:r>
              <a:rPr lang="en-US" dirty="0" smtClean="0"/>
              <a:t>az eddigi helyi törekvések és beágyazottságok lassan luxusnak tekinthetők (pl. helyi közösségek, klubok, </a:t>
            </a:r>
            <a:r>
              <a:rPr lang="en-US" dirty="0" smtClean="0"/>
              <a:t>zenei körök, sportklubok </a:t>
            </a:r>
            <a:r>
              <a:rPr lang="en-US" dirty="0" smtClean="0"/>
              <a:t>támogatása stb.)</a:t>
            </a:r>
            <a:endParaRPr lang="en-US" dirty="0"/>
          </a:p>
        </p:txBody>
      </p:sp>
      <p:pic>
        <p:nvPicPr>
          <p:cNvPr id="4" name="Picture 3"/>
          <p:cNvPicPr>
            <a:picLocks noChangeAspect="1"/>
          </p:cNvPicPr>
          <p:nvPr/>
        </p:nvPicPr>
        <p:blipFill>
          <a:blip r:embed="rId3"/>
          <a:stretch>
            <a:fillRect/>
          </a:stretch>
        </p:blipFill>
        <p:spPr>
          <a:xfrm>
            <a:off x="825332" y="2868706"/>
            <a:ext cx="1341139" cy="1054016"/>
          </a:xfrm>
          <a:prstGeom prst="rect">
            <a:avLst/>
          </a:prstGeom>
        </p:spPr>
      </p:pic>
      <p:pic>
        <p:nvPicPr>
          <p:cNvPr id="5" name="Picture 19" descr="VSEOfficeKonserv002_03_2011_103dpi"/>
          <p:cNvPicPr>
            <a:picLocks noChangeAspect="1" noChangeArrowheads="1"/>
          </p:cNvPicPr>
          <p:nvPr>
            <p:custDataLst>
              <p:tags r:id="rId1"/>
            </p:custDataLst>
          </p:nvPr>
        </p:nvPicPr>
        <p:blipFill>
          <a:blip r:embed="rId4">
            <a:extLst>
              <a:ext uri="{28A0092B-C50C-407E-A947-70E740481C1C}">
                <a14:useLocalDpi xmlns:a14="http://schemas.microsoft.com/office/drawing/2010/main" val="0"/>
              </a:ext>
            </a:extLst>
          </a:blip>
          <a:srcRect l="9164"/>
          <a:stretch>
            <a:fillRect/>
          </a:stretch>
        </p:blipFill>
        <p:spPr bwMode="auto">
          <a:xfrm>
            <a:off x="825332" y="3922722"/>
            <a:ext cx="1753999" cy="14492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2228297"/>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hazai CSR-</a:t>
            </a:r>
            <a:r>
              <a:rPr lang="en-US" dirty="0" smtClean="0"/>
              <a:t>ról, a </a:t>
            </a:r>
            <a:r>
              <a:rPr lang="en-US" dirty="0" smtClean="0"/>
              <a:t>történetiség kedvéért….</a:t>
            </a:r>
            <a:endParaRPr lang="en-US" dirty="0"/>
          </a:p>
        </p:txBody>
      </p:sp>
      <p:sp>
        <p:nvSpPr>
          <p:cNvPr id="3" name="Content Placeholder 2"/>
          <p:cNvSpPr>
            <a:spLocks noGrp="1"/>
          </p:cNvSpPr>
          <p:nvPr>
            <p:ph idx="1"/>
          </p:nvPr>
        </p:nvSpPr>
        <p:spPr/>
        <p:txBody>
          <a:bodyPr>
            <a:noAutofit/>
          </a:bodyPr>
          <a:lstStyle/>
          <a:p>
            <a:pPr marL="0" indent="0">
              <a:buNone/>
            </a:pPr>
            <a:r>
              <a:rPr lang="en-US" sz="1400" b="1" dirty="0" smtClean="0"/>
              <a:t>A CSR </a:t>
            </a:r>
            <a:r>
              <a:rPr lang="en-US" sz="1400" b="1" dirty="0"/>
              <a:t>egy </a:t>
            </a:r>
            <a:r>
              <a:rPr lang="en-US" sz="1400" b="1" dirty="0" smtClean="0"/>
              <a:t>magyarországi </a:t>
            </a:r>
            <a:r>
              <a:rPr lang="en-US" sz="1400" b="1" dirty="0"/>
              <a:t>kutatás tükrében, </a:t>
            </a:r>
            <a:r>
              <a:rPr lang="en-US" sz="1400" b="1" dirty="0" smtClean="0"/>
              <a:t>2011/1</a:t>
            </a:r>
            <a:r>
              <a:rPr lang="hu-HU" sz="1400" dirty="0" smtClean="0"/>
              <a:t/>
            </a:r>
            <a:br>
              <a:rPr lang="hu-HU" sz="1400" dirty="0" smtClean="0"/>
            </a:br>
            <a:r>
              <a:rPr lang="hu-HU" sz="1400" dirty="0" smtClean="0"/>
              <a:t/>
            </a:r>
            <a:br>
              <a:rPr lang="hu-HU" sz="1400" dirty="0" smtClean="0"/>
            </a:br>
            <a:r>
              <a:rPr lang="hu-HU" sz="1400" dirty="0" smtClean="0"/>
              <a:t>Good </a:t>
            </a:r>
            <a:r>
              <a:rPr lang="hu-HU" sz="1400" dirty="0"/>
              <a:t>CSR 2011 kutatás eredményeiből az derült ki, hogy:</a:t>
            </a:r>
          </a:p>
          <a:p>
            <a:r>
              <a:rPr lang="hu-HU" sz="1400" b="1" dirty="0" smtClean="0"/>
              <a:t>A </a:t>
            </a:r>
            <a:r>
              <a:rPr lang="hu-HU" sz="1400" b="1" dirty="0"/>
              <a:t>vállalatok számára </a:t>
            </a:r>
            <a:r>
              <a:rPr lang="hu-HU" sz="1400" b="1" dirty="0" smtClean="0"/>
              <a:t>CSR szempontból a </a:t>
            </a:r>
            <a:r>
              <a:rPr lang="hu-HU" sz="1400" b="1" dirty="0"/>
              <a:t>munkavállalók a legfontosabb érintettek. </a:t>
            </a:r>
          </a:p>
          <a:p>
            <a:pPr marL="0" indent="0">
              <a:buNone/>
            </a:pPr>
            <a:r>
              <a:rPr lang="hu-HU" sz="1400" dirty="0" smtClean="0"/>
              <a:t>A </a:t>
            </a:r>
            <a:r>
              <a:rPr lang="hu-HU" sz="1400" dirty="0"/>
              <a:t>felmérésben részt vevő cégek háromnegyedénél rendszeresen gyűjtik a munkavállalói visszajelzéseket az elégedettséggel, valamint a vállalat működésével kapcsolatban. </a:t>
            </a:r>
            <a:endParaRPr lang="hu-HU" sz="1400" dirty="0" smtClean="0"/>
          </a:p>
          <a:p>
            <a:pPr marL="0" indent="0">
              <a:buNone/>
            </a:pPr>
            <a:r>
              <a:rPr lang="hu-HU" sz="1400" dirty="0" smtClean="0"/>
              <a:t>Ugyanekkora </a:t>
            </a:r>
            <a:r>
              <a:rPr lang="hu-HU" sz="1400" dirty="0"/>
              <a:t>arányban jellemző, hogy létezik </a:t>
            </a:r>
            <a:r>
              <a:rPr lang="hu-HU" sz="1400" dirty="0" smtClean="0"/>
              <a:t>valamilyen </a:t>
            </a:r>
            <a:r>
              <a:rPr lang="hu-HU" sz="1400" dirty="0" smtClean="0"/>
              <a:t>kommunikációs </a:t>
            </a:r>
            <a:r>
              <a:rPr lang="hu-HU" sz="1400" dirty="0"/>
              <a:t>forma, amely a felmerült kérdések megválaszolására szolgál</a:t>
            </a:r>
            <a:r>
              <a:rPr lang="hu-HU" sz="1400" dirty="0" smtClean="0"/>
              <a:t>.</a:t>
            </a:r>
          </a:p>
          <a:p>
            <a:pPr marL="0" indent="0">
              <a:buNone/>
            </a:pPr>
            <a:endParaRPr lang="hu-HU" sz="1400" dirty="0"/>
          </a:p>
          <a:p>
            <a:pPr marL="0" indent="0">
              <a:buNone/>
            </a:pPr>
            <a:endParaRPr lang="hu-HU" sz="1400" dirty="0" smtClean="0"/>
          </a:p>
        </p:txBody>
      </p:sp>
      <p:sp>
        <p:nvSpPr>
          <p:cNvPr id="4" name="Rectangle 3"/>
          <p:cNvSpPr/>
          <p:nvPr/>
        </p:nvSpPr>
        <p:spPr>
          <a:xfrm>
            <a:off x="164353" y="6408738"/>
            <a:ext cx="5961529" cy="215444"/>
          </a:xfrm>
          <a:prstGeom prst="rect">
            <a:avLst/>
          </a:prstGeom>
        </p:spPr>
        <p:txBody>
          <a:bodyPr wrap="square">
            <a:spAutoFit/>
          </a:bodyPr>
          <a:lstStyle/>
          <a:p>
            <a:pPr lvl="0">
              <a:spcBef>
                <a:spcPts val="1800"/>
              </a:spcBef>
              <a:buClr>
                <a:srgbClr val="749805"/>
              </a:buClr>
              <a:buSzPct val="130000"/>
            </a:pPr>
            <a:r>
              <a:rPr lang="hu-HU" sz="800" dirty="0">
                <a:solidFill>
                  <a:prstClr val="black">
                    <a:lumMod val="75000"/>
                    <a:lumOff val="25000"/>
                  </a:prstClr>
                </a:solidFill>
              </a:rPr>
              <a:t>A kutatás eredményeit a Braun &amp; Partners cég bocsátotta rendelkezésemre </a:t>
            </a:r>
          </a:p>
        </p:txBody>
      </p:sp>
      <p:pic>
        <p:nvPicPr>
          <p:cNvPr id="5" name="Picture 5"/>
          <p:cNvPicPr>
            <a:picLocks noChangeAspect="1" noChangeArrowheads="1"/>
          </p:cNvPicPr>
          <p:nvPr/>
        </p:nvPicPr>
        <p:blipFill>
          <a:blip r:embed="rId2">
            <a:grayscl/>
            <a:extLst>
              <a:ext uri="{28A0092B-C50C-407E-A947-70E740481C1C}">
                <a14:useLocalDpi xmlns:a14="http://schemas.microsoft.com/office/drawing/2010/main" val="0"/>
              </a:ext>
            </a:extLst>
          </a:blip>
          <a:srcRect/>
          <a:stretch>
            <a:fillRect/>
          </a:stretch>
        </p:blipFill>
        <p:spPr bwMode="auto">
          <a:xfrm>
            <a:off x="488353" y="2049180"/>
            <a:ext cx="1095412" cy="99582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p:cNvPicPr>
            <a:picLocks noChangeAspect="1" noChangeArrowheads="1"/>
          </p:cNvPicPr>
          <p:nvPr/>
        </p:nvPicPr>
        <p:blipFill>
          <a:blip r:embed="rId3">
            <a:lum bright="-20000"/>
            <a:extLst>
              <a:ext uri="{28A0092B-C50C-407E-A947-70E740481C1C}">
                <a14:useLocalDpi xmlns:a14="http://schemas.microsoft.com/office/drawing/2010/main" val="0"/>
              </a:ext>
            </a:extLst>
          </a:blip>
          <a:srcRect/>
          <a:stretch>
            <a:fillRect/>
          </a:stretch>
        </p:blipFill>
        <p:spPr bwMode="auto">
          <a:xfrm>
            <a:off x="488353" y="3045008"/>
            <a:ext cx="2495400" cy="890494"/>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1"/>
          <p:cNvPicPr>
            <a:picLocks noChangeAspect="1" noChangeArrowheads="1"/>
          </p:cNvPicPr>
          <p:nvPr/>
        </p:nvPicPr>
        <p:blipFill>
          <a:blip r:embed="rId4">
            <a:grayscl/>
            <a:extLst>
              <a:ext uri="{28A0092B-C50C-407E-A947-70E740481C1C}">
                <a14:useLocalDpi xmlns:a14="http://schemas.microsoft.com/office/drawing/2010/main" val="0"/>
              </a:ext>
            </a:extLst>
          </a:blip>
          <a:srcRect/>
          <a:stretch>
            <a:fillRect/>
          </a:stretch>
        </p:blipFill>
        <p:spPr bwMode="auto">
          <a:xfrm>
            <a:off x="1459753" y="2049180"/>
            <a:ext cx="1524000" cy="995828"/>
          </a:xfrm>
          <a:prstGeom prst="rect">
            <a:avLst/>
          </a:prstGeom>
          <a:noFill/>
          <a:ln>
            <a:noFill/>
          </a:ln>
          <a:effectLst/>
          <a:extLst>
            <a:ext uri="{909E8E84-426E-40dd-AFC4-6F175D3DCCD1}">
              <a14:hiddenFill xmlns:a14="http://schemas.microsoft.com/office/drawing/2010/main">
                <a:solidFill>
                  <a:srgbClr val="CCCCCC"/>
                </a:solidFill>
              </a14:hiddenFill>
            </a:ext>
            <a:ext uri="{91240B29-F687-4f45-9708-019B960494DF}">
              <a14:hiddenLine xmlns:a14="http://schemas.microsoft.com/office/drawing/2010/main" w="12700">
                <a:solidFill>
                  <a:schemeClr val="bg2"/>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2788741906"/>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hazai CSR-</a:t>
            </a:r>
            <a:r>
              <a:rPr lang="en-US" dirty="0" smtClean="0"/>
              <a:t>ról, </a:t>
            </a:r>
            <a:r>
              <a:rPr lang="en-US" dirty="0"/>
              <a:t>a történetiség kedvéért…</a:t>
            </a:r>
            <a:r>
              <a:rPr lang="en-US" dirty="0" smtClean="0"/>
              <a:t>.</a:t>
            </a:r>
            <a:endParaRPr lang="en-US" dirty="0"/>
          </a:p>
        </p:txBody>
      </p:sp>
      <p:sp>
        <p:nvSpPr>
          <p:cNvPr id="3" name="Content Placeholder 2"/>
          <p:cNvSpPr>
            <a:spLocks noGrp="1"/>
          </p:cNvSpPr>
          <p:nvPr>
            <p:ph idx="1"/>
          </p:nvPr>
        </p:nvSpPr>
        <p:spPr/>
        <p:txBody>
          <a:bodyPr>
            <a:noAutofit/>
          </a:bodyPr>
          <a:lstStyle/>
          <a:p>
            <a:pPr marL="0" indent="0">
              <a:buNone/>
            </a:pPr>
            <a:r>
              <a:rPr lang="en-US" sz="1400" b="1" dirty="0" smtClean="0"/>
              <a:t>A CSR egy  magyaroszági kutatás tükrében, </a:t>
            </a:r>
            <a:r>
              <a:rPr lang="en-US" sz="1400" b="1" dirty="0" smtClean="0"/>
              <a:t>2011/2</a:t>
            </a:r>
            <a:endParaRPr lang="en-US" sz="1400" b="1" dirty="0" smtClean="0"/>
          </a:p>
          <a:p>
            <a:r>
              <a:rPr lang="hu-HU" sz="1400" b="1" dirty="0" smtClean="0"/>
              <a:t>A </a:t>
            </a:r>
            <a:r>
              <a:rPr lang="hu-HU" sz="1400" b="1" dirty="0"/>
              <a:t>válaszadók cégeinek kétharmadánál van a munkavállalóknak szóló környezeti vagy társadalmi program. </a:t>
            </a:r>
          </a:p>
          <a:p>
            <a:pPr marL="228600" lvl="1" indent="0">
              <a:buNone/>
            </a:pPr>
            <a:r>
              <a:rPr lang="hu-HU" sz="1400" dirty="0" smtClean="0"/>
              <a:t/>
            </a:r>
            <a:br>
              <a:rPr lang="hu-HU" sz="1400" dirty="0" smtClean="0"/>
            </a:br>
            <a:r>
              <a:rPr lang="hu-HU" sz="1400" dirty="0" smtClean="0"/>
              <a:t>A </a:t>
            </a:r>
            <a:r>
              <a:rPr lang="hu-HU" sz="1400" dirty="0"/>
              <a:t>vállalatok háromnegyedénél pedig többféle programmal igyekeznek bevonni a munkavállalókat a vállalat környezeti, társadalmi és gazdasági tevékenységének fejlesztésébe.</a:t>
            </a:r>
          </a:p>
          <a:p>
            <a:r>
              <a:rPr lang="hu-HU" sz="1400" b="1" dirty="0" smtClean="0"/>
              <a:t>A CSR fontosságának növekedésére utal az is, hogy egyre elterjedtebb gyakorlatnak mondható a vállalati önkéntesség. </a:t>
            </a:r>
            <a:r>
              <a:rPr lang="hu-HU" sz="1400" dirty="0" smtClean="0"/>
              <a:t/>
            </a:r>
            <a:br>
              <a:rPr lang="hu-HU" sz="1400" dirty="0" smtClean="0"/>
            </a:br>
            <a:r>
              <a:rPr lang="hu-HU" sz="1400" dirty="0" smtClean="0"/>
              <a:t/>
            </a:r>
            <a:br>
              <a:rPr lang="hu-HU" sz="1400" dirty="0" smtClean="0"/>
            </a:br>
            <a:r>
              <a:rPr lang="hu-HU" sz="1400" dirty="0" smtClean="0"/>
              <a:t>A felmérésben részt vevő cégek kétharmadánál már most is működik közösségi vagy szakértői típusú vállalati önkéntességi program.</a:t>
            </a:r>
            <a:r>
              <a:rPr lang="en-US" sz="1400" dirty="0" smtClean="0"/>
              <a:t> </a:t>
            </a:r>
            <a:endParaRPr lang="en-US" sz="1400"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8421" y="2943412"/>
            <a:ext cx="1497344" cy="1162385"/>
          </a:xfrm>
          <a:prstGeom prst="rect">
            <a:avLst/>
          </a:prstGeom>
          <a:noFill/>
          <a:ln>
            <a:noFill/>
          </a:ln>
          <a:effectLst/>
          <a:extLst>
            <a:ext uri="{909E8E84-426E-40dd-AFC4-6F175D3DCCD1}">
              <a14:hiddenFill xmlns:a14="http://schemas.microsoft.com/office/drawing/2010/main">
                <a:solidFill>
                  <a:srgbClr val="CCCCCC"/>
                </a:solidFill>
              </a14:hiddenFill>
            </a:ext>
            <a:ext uri="{91240B29-F687-4f45-9708-019B960494DF}">
              <a14:hiddenLine xmlns:a14="http://schemas.microsoft.com/office/drawing/2010/main" w="12700">
                <a:solidFill>
                  <a:schemeClr val="bg2"/>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856018010"/>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hazai CSR-</a:t>
            </a:r>
            <a:r>
              <a:rPr lang="en-US" dirty="0" smtClean="0"/>
              <a:t>ról, </a:t>
            </a:r>
            <a:r>
              <a:rPr lang="en-US" dirty="0"/>
              <a:t>a történetiség kedvéért…</a:t>
            </a:r>
            <a:r>
              <a:rPr lang="en-US" dirty="0" smtClean="0"/>
              <a:t>.</a:t>
            </a:r>
            <a:endParaRPr lang="en-US" dirty="0"/>
          </a:p>
        </p:txBody>
      </p:sp>
      <p:sp>
        <p:nvSpPr>
          <p:cNvPr id="3" name="Content Placeholder 2"/>
          <p:cNvSpPr>
            <a:spLocks noGrp="1"/>
          </p:cNvSpPr>
          <p:nvPr>
            <p:ph idx="1"/>
          </p:nvPr>
        </p:nvSpPr>
        <p:spPr/>
        <p:txBody>
          <a:bodyPr>
            <a:normAutofit fontScale="85000" lnSpcReduction="10000"/>
          </a:bodyPr>
          <a:lstStyle/>
          <a:p>
            <a:pPr marL="0" indent="0">
              <a:buNone/>
            </a:pPr>
            <a:r>
              <a:rPr lang="en-US" b="1" dirty="0" smtClean="0"/>
              <a:t>A CSR </a:t>
            </a:r>
            <a:r>
              <a:rPr lang="en-US" b="1" dirty="0"/>
              <a:t>egy </a:t>
            </a:r>
            <a:r>
              <a:rPr lang="en-US" b="1" dirty="0" smtClean="0"/>
              <a:t>magyarországi </a:t>
            </a:r>
            <a:r>
              <a:rPr lang="en-US" b="1" dirty="0"/>
              <a:t>kutatás tükrében, </a:t>
            </a:r>
            <a:r>
              <a:rPr lang="en-US" b="1" dirty="0" smtClean="0"/>
              <a:t>2011/3</a:t>
            </a:r>
            <a:r>
              <a:rPr lang="en-US" b="1" dirty="0" smtClean="0"/>
              <a:t/>
            </a:r>
            <a:br>
              <a:rPr lang="en-US" b="1" dirty="0" smtClean="0"/>
            </a:br>
            <a:r>
              <a:rPr lang="en-US" b="1" dirty="0"/>
              <a:t/>
            </a:r>
            <a:br>
              <a:rPr lang="en-US" b="1" dirty="0"/>
            </a:br>
            <a:r>
              <a:rPr lang="en-US" dirty="0" smtClean="0"/>
              <a:t>T</a:t>
            </a:r>
            <a:r>
              <a:rPr lang="hu-HU" dirty="0" smtClean="0"/>
              <a:t>ovábbi érdekesség pl.</a:t>
            </a:r>
            <a:endParaRPr lang="hu-HU" dirty="0"/>
          </a:p>
          <a:p>
            <a:r>
              <a:rPr lang="hu-HU" dirty="0"/>
              <a:t>Egy magyarországi </a:t>
            </a:r>
            <a:r>
              <a:rPr lang="hu-HU" dirty="0" smtClean="0"/>
              <a:t>nagyvállalat </a:t>
            </a:r>
            <a:r>
              <a:rPr lang="hu-HU" dirty="0"/>
              <a:t>számára készült érintetti kutatás eredményei azt mutatják, hogy a </a:t>
            </a:r>
            <a:r>
              <a:rPr lang="hu-HU" b="1" dirty="0"/>
              <a:t>munkavállalók sokat tudnak</a:t>
            </a:r>
            <a:r>
              <a:rPr lang="hu-HU" dirty="0"/>
              <a:t> a cég társadalmi felelősségvállalásáról – ennek köszönhetően más érintetti csoportokhoz viszonyítva jobbnak tartják annak CSR terén nyújtott teljesítményét. </a:t>
            </a:r>
            <a:endParaRPr lang="hu-HU" dirty="0" smtClean="0"/>
          </a:p>
          <a:p>
            <a:r>
              <a:rPr lang="hu-HU" dirty="0" smtClean="0"/>
              <a:t>Mivel </a:t>
            </a:r>
            <a:r>
              <a:rPr lang="hu-HU" dirty="0"/>
              <a:t>érzékelik a különbséget a saját tudásszintjük, valamint a közvélemény informáltsági szintje között, ezért a </a:t>
            </a:r>
            <a:r>
              <a:rPr lang="hu-HU" b="1" dirty="0"/>
              <a:t>környezeti és társadalmi kezdeményezések intenzívebb kommunikációját javasolták a vállalat számára</a:t>
            </a:r>
            <a:r>
              <a:rPr lang="hu-HU" b="1" dirty="0" smtClean="0"/>
              <a:t>.</a:t>
            </a:r>
            <a:r>
              <a:rPr lang="en-US" b="1" dirty="0"/>
              <a:t> </a:t>
            </a:r>
          </a:p>
          <a:p>
            <a:endParaRPr lang="en-US" u="sng" dirty="0"/>
          </a:p>
        </p:txBody>
      </p:sp>
      <p:graphicFrame>
        <p:nvGraphicFramePr>
          <p:cNvPr id="4" name="Object 5"/>
          <p:cNvGraphicFramePr>
            <a:graphicFrameLocks noChangeAspect="1"/>
          </p:cNvGraphicFramePr>
          <p:nvPr>
            <p:extLst>
              <p:ext uri="{D42A27DB-BD31-4B8C-83A1-F6EECF244321}">
                <p14:modId xmlns:p14="http://schemas.microsoft.com/office/powerpoint/2010/main" val="1010428158"/>
              </p:ext>
            </p:extLst>
          </p:nvPr>
        </p:nvGraphicFramePr>
        <p:xfrm>
          <a:off x="846052" y="2958353"/>
          <a:ext cx="1410065" cy="1449294"/>
        </p:xfrm>
        <a:graphic>
          <a:graphicData uri="http://schemas.openxmlformats.org/presentationml/2006/ole">
            <mc:AlternateContent xmlns:mc="http://schemas.openxmlformats.org/markup-compatibility/2006">
              <mc:Choice xmlns:v="urn:schemas-microsoft-com:vml" Requires="v">
                <p:oleObj spid="_x0000_s15371" name="Photo Editor-Foto" r:id="rId3" imgW="4495238" imgH="3019048" progId="MSPhotoEd.3">
                  <p:embed/>
                </p:oleObj>
              </mc:Choice>
              <mc:Fallback>
                <p:oleObj name="Photo Editor-Foto" r:id="rId3" imgW="4495238" imgH="3019048" progId="MSPhotoEd.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l="4399" r="37895"/>
                      <a:stretch>
                        <a:fillRect/>
                      </a:stretch>
                    </p:blipFill>
                    <p:spPr bwMode="auto">
                      <a:xfrm>
                        <a:off x="846052" y="2958353"/>
                        <a:ext cx="1410065" cy="1449294"/>
                      </a:xfrm>
                      <a:prstGeom prst="rect">
                        <a:avLst/>
                      </a:prstGeom>
                      <a:noFill/>
                      <a:ln>
                        <a:noFill/>
                      </a:ln>
                      <a:effectLst/>
                    </p:spPr>
                  </p:pic>
                </p:oleObj>
              </mc:Fallback>
            </mc:AlternateContent>
          </a:graphicData>
        </a:graphic>
      </p:graphicFrame>
      <p:pic>
        <p:nvPicPr>
          <p:cNvPr id="5" name="Picture 4" descr="driv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1764" y="4407647"/>
            <a:ext cx="1442696" cy="12401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4551927"/>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dolgozók és a CSR</a:t>
            </a:r>
            <a:endParaRPr lang="en-US" dirty="0"/>
          </a:p>
        </p:txBody>
      </p:sp>
      <p:sp>
        <p:nvSpPr>
          <p:cNvPr id="3" name="Content Placeholder 2"/>
          <p:cNvSpPr>
            <a:spLocks noGrp="1"/>
          </p:cNvSpPr>
          <p:nvPr>
            <p:ph idx="1"/>
          </p:nvPr>
        </p:nvSpPr>
        <p:spPr/>
        <p:txBody>
          <a:bodyPr>
            <a:normAutofit fontScale="77500" lnSpcReduction="20000"/>
          </a:bodyPr>
          <a:lstStyle/>
          <a:p>
            <a:pPr marL="0" indent="0">
              <a:buNone/>
            </a:pPr>
            <a:r>
              <a:rPr lang="en-US" dirty="0" smtClean="0"/>
              <a:t>Válság idején a munkatársak</a:t>
            </a:r>
          </a:p>
          <a:p>
            <a:r>
              <a:rPr lang="en-US" b="1" dirty="0" smtClean="0"/>
              <a:t>Egyre </a:t>
            </a:r>
            <a:r>
              <a:rPr lang="en-US" b="1" dirty="0" smtClean="0"/>
              <a:t>érdeklődőbbek</a:t>
            </a:r>
            <a:r>
              <a:rPr lang="en-US" dirty="0" smtClean="0"/>
              <a:t>, hisz pl. jobban megbecsülik </a:t>
            </a:r>
            <a:r>
              <a:rPr lang="en-US" dirty="0" smtClean="0"/>
              <a:t>munkahelyeiket</a:t>
            </a:r>
            <a:endParaRPr lang="en-US" dirty="0" smtClean="0"/>
          </a:p>
          <a:p>
            <a:r>
              <a:rPr lang="en-US" dirty="0" smtClean="0"/>
              <a:t>Általánosságban </a:t>
            </a:r>
            <a:r>
              <a:rPr lang="en-US" b="1" dirty="0" smtClean="0"/>
              <a:t>érzékenyebbek</a:t>
            </a:r>
            <a:r>
              <a:rPr lang="en-US" dirty="0" smtClean="0"/>
              <a:t> </a:t>
            </a:r>
            <a:endParaRPr lang="en-US" dirty="0" smtClean="0"/>
          </a:p>
          <a:p>
            <a:r>
              <a:rPr lang="en-US" b="1" dirty="0"/>
              <a:t>N</a:t>
            </a:r>
            <a:r>
              <a:rPr lang="en-US" b="1" dirty="0" smtClean="0"/>
              <a:t>yitottabbak</a:t>
            </a:r>
            <a:r>
              <a:rPr lang="en-US" dirty="0" smtClean="0"/>
              <a:t> a váltásra, befogadóbbak a </a:t>
            </a:r>
            <a:r>
              <a:rPr lang="en-US" dirty="0" smtClean="0"/>
              <a:t>változások és az önkéntesség irányába is</a:t>
            </a:r>
            <a:r>
              <a:rPr lang="en-US" dirty="0" smtClean="0"/>
              <a:t/>
            </a:r>
            <a:br>
              <a:rPr lang="en-US" dirty="0" smtClean="0"/>
            </a:br>
            <a:endParaRPr lang="en-US" dirty="0" smtClean="0"/>
          </a:p>
          <a:p>
            <a:pPr marL="0" indent="0">
              <a:buNone/>
            </a:pPr>
            <a:r>
              <a:rPr lang="en-US" dirty="0" smtClean="0"/>
              <a:t>Az </a:t>
            </a:r>
            <a:r>
              <a:rPr lang="en-US" dirty="0" smtClean="0"/>
              <a:t>az igazán jó CSR program, ami </a:t>
            </a:r>
            <a:endParaRPr lang="en-US" dirty="0"/>
          </a:p>
          <a:p>
            <a:pPr>
              <a:buFont typeface="Wingdings" charset="2"/>
              <a:buChar char="§"/>
            </a:pPr>
            <a:r>
              <a:rPr lang="en-US" dirty="0" smtClean="0"/>
              <a:t>a vállalat/vállalkozás </a:t>
            </a:r>
            <a:r>
              <a:rPr lang="en-US" dirty="0" smtClean="0"/>
              <a:t>alaptevékenységéhez kapcsolódik és/vagy azt “zenésíti meg” </a:t>
            </a:r>
            <a:r>
              <a:rPr lang="en-US" dirty="0" smtClean="0"/>
              <a:t>valamiképp</a:t>
            </a:r>
            <a:endParaRPr lang="en-US" dirty="0" smtClean="0"/>
          </a:p>
          <a:p>
            <a:r>
              <a:rPr lang="en-US" dirty="0"/>
              <a:t>i</a:t>
            </a:r>
            <a:r>
              <a:rPr lang="en-US" dirty="0" smtClean="0"/>
              <a:t>ly </a:t>
            </a:r>
            <a:r>
              <a:rPr lang="en-US" dirty="0" smtClean="0"/>
              <a:t>módon </a:t>
            </a:r>
            <a:r>
              <a:rPr lang="en-US" dirty="0" smtClean="0"/>
              <a:t>“</a:t>
            </a:r>
            <a:r>
              <a:rPr lang="en-US" dirty="0" smtClean="0"/>
              <a:t>primérebb módon” </a:t>
            </a:r>
            <a:r>
              <a:rPr lang="en-US" dirty="0" smtClean="0"/>
              <a:t>épülhet be a márkaszemélyiségbe</a:t>
            </a:r>
            <a:endParaRPr lang="en-US" dirty="0" smtClean="0"/>
          </a:p>
          <a:p>
            <a:r>
              <a:rPr lang="en-US" b="1" dirty="0" smtClean="0"/>
              <a:t>Kifelé, befelé egyaránt jól értelmezhető,</a:t>
            </a:r>
            <a:r>
              <a:rPr lang="en-US" dirty="0" smtClean="0"/>
              <a:t> kerek egésszé teszi az </a:t>
            </a:r>
            <a:r>
              <a:rPr lang="en-US" dirty="0" smtClean="0"/>
              <a:t>üzenetrendszert</a:t>
            </a:r>
            <a:endParaRPr lang="en-US" dirty="0"/>
          </a:p>
        </p:txBody>
      </p:sp>
      <p:pic>
        <p:nvPicPr>
          <p:cNvPr id="4" name="Picture 5" descr="Cluster IV - 639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078" y="2901857"/>
            <a:ext cx="1278804" cy="10724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42335947"/>
      </p:ext>
    </p:extLst>
  </p:cSld>
  <p:clrMapOvr>
    <a:masterClrMapping/>
  </p:clrMapOvr>
  <p:timing>
    <p:tnLst>
      <p:par>
        <p:cTn xmlns:p14="http://schemas.microsoft.com/office/powerpoint/2010/mai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dolgozók és a CSR</a:t>
            </a:r>
            <a:endParaRPr lang="en-US" dirty="0"/>
          </a:p>
        </p:txBody>
      </p:sp>
      <p:sp>
        <p:nvSpPr>
          <p:cNvPr id="3" name="Content Placeholder 2"/>
          <p:cNvSpPr>
            <a:spLocks noGrp="1"/>
          </p:cNvSpPr>
          <p:nvPr>
            <p:ph idx="1"/>
          </p:nvPr>
        </p:nvSpPr>
        <p:spPr/>
        <p:txBody>
          <a:bodyPr>
            <a:normAutofit fontScale="85000" lnSpcReduction="10000"/>
          </a:bodyPr>
          <a:lstStyle/>
          <a:p>
            <a:r>
              <a:rPr lang="en-US" dirty="0" smtClean="0"/>
              <a:t>A CSR </a:t>
            </a:r>
            <a:r>
              <a:rPr lang="en-US" b="1" dirty="0" smtClean="0"/>
              <a:t>általános vállalatszemlélet, filozófia, jó esetben a vállalati kultúra és márkaépítés integráns </a:t>
            </a:r>
            <a:r>
              <a:rPr lang="en-US" b="1" dirty="0" smtClean="0"/>
              <a:t>része</a:t>
            </a:r>
            <a:endParaRPr lang="en-US" b="1" dirty="0" smtClean="0"/>
          </a:p>
          <a:p>
            <a:r>
              <a:rPr lang="en-US" dirty="0" smtClean="0"/>
              <a:t>Nem egyenlő és leegyszerűsíthető </a:t>
            </a:r>
            <a:r>
              <a:rPr lang="en-US" dirty="0" smtClean="0"/>
              <a:t>önkénteskedésre</a:t>
            </a:r>
            <a:endParaRPr lang="en-US" dirty="0" smtClean="0"/>
          </a:p>
          <a:p>
            <a:r>
              <a:rPr lang="en-US" dirty="0"/>
              <a:t>A</a:t>
            </a:r>
            <a:r>
              <a:rPr lang="en-US" dirty="0" smtClean="0"/>
              <a:t>z önkéntesség ugyanakkor része a CSR </a:t>
            </a:r>
            <a:r>
              <a:rPr lang="en-US" dirty="0" smtClean="0"/>
              <a:t>gondolkodásnak</a:t>
            </a:r>
          </a:p>
          <a:p>
            <a:r>
              <a:rPr lang="en-US" dirty="0"/>
              <a:t>N</a:t>
            </a:r>
            <a:r>
              <a:rPr lang="en-US" dirty="0" smtClean="0"/>
              <a:t>ehezebb a kibontakozás pl </a:t>
            </a:r>
            <a:r>
              <a:rPr lang="en-US" dirty="0" smtClean="0"/>
              <a:t>válság/elbocsátások időszakában, hisz az alkalmazottakra maradó “munka” és többletteher révén a szemlélet és e tevékenység végzése ideig-óráig nehézséget </a:t>
            </a:r>
            <a:r>
              <a:rPr lang="en-US" dirty="0" smtClean="0"/>
              <a:t>okozhat</a:t>
            </a:r>
            <a:endParaRPr lang="en-US" dirty="0" smtClean="0"/>
          </a:p>
          <a:p>
            <a:r>
              <a:rPr lang="en-US" dirty="0" smtClean="0"/>
              <a:t>Egy idő után azonban újra előáll az új egyensúly és akkor “örömmel”és kellő energiával </a:t>
            </a:r>
            <a:r>
              <a:rPr lang="en-US" dirty="0" smtClean="0"/>
              <a:t>segíthetik a dolgozók cégeiket  </a:t>
            </a:r>
            <a:endParaRPr lang="en-US" dirty="0"/>
          </a:p>
        </p:txBody>
      </p:sp>
      <p:pic>
        <p:nvPicPr>
          <p:cNvPr id="4" name="Picture 13" descr="Teljes méretű kép megtekintés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1764" y="2927952"/>
            <a:ext cx="1262250" cy="12009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8850412"/>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vállalatok és a CSR</a:t>
            </a:r>
            <a:endParaRPr lang="en-US" dirty="0"/>
          </a:p>
        </p:txBody>
      </p:sp>
      <p:sp>
        <p:nvSpPr>
          <p:cNvPr id="3" name="Content Placeholder 2"/>
          <p:cNvSpPr>
            <a:spLocks noGrp="1"/>
          </p:cNvSpPr>
          <p:nvPr>
            <p:ph idx="1"/>
          </p:nvPr>
        </p:nvSpPr>
        <p:spPr/>
        <p:txBody>
          <a:bodyPr>
            <a:normAutofit lnSpcReduction="10000"/>
          </a:bodyPr>
          <a:lstStyle/>
          <a:p>
            <a:r>
              <a:rPr lang="en-US" dirty="0" smtClean="0"/>
              <a:t>Van-e összefüggés - és ha igen, - mi a CSR és </a:t>
            </a:r>
            <a:br>
              <a:rPr lang="en-US" dirty="0" smtClean="0"/>
            </a:br>
            <a:r>
              <a:rPr lang="en-US" dirty="0" smtClean="0"/>
              <a:t/>
            </a:r>
            <a:br>
              <a:rPr lang="en-US" dirty="0" smtClean="0"/>
            </a:br>
            <a:r>
              <a:rPr lang="en-US" dirty="0" smtClean="0"/>
              <a:t>az üzleti eredményesség, </a:t>
            </a:r>
            <a:br>
              <a:rPr lang="en-US" dirty="0" smtClean="0"/>
            </a:br>
            <a:r>
              <a:rPr lang="en-US" dirty="0" smtClean="0"/>
              <a:t>a pénzügyi és tőkepiaci mutatók, </a:t>
            </a:r>
            <a:br>
              <a:rPr lang="en-US" dirty="0" smtClean="0"/>
            </a:br>
            <a:r>
              <a:rPr lang="en-US" dirty="0" smtClean="0"/>
              <a:t>a költségek, </a:t>
            </a:r>
            <a:br>
              <a:rPr lang="en-US" dirty="0" smtClean="0"/>
            </a:br>
            <a:r>
              <a:rPr lang="en-US" dirty="0" smtClean="0"/>
              <a:t>a profit, </a:t>
            </a:r>
            <a:br>
              <a:rPr lang="en-US" dirty="0" smtClean="0"/>
            </a:br>
            <a:r>
              <a:rPr lang="en-US" dirty="0" smtClean="0"/>
              <a:t>a hosszútávú túlélés stb.stb. </a:t>
            </a:r>
            <a:br>
              <a:rPr lang="en-US" dirty="0" smtClean="0"/>
            </a:br>
            <a:r>
              <a:rPr lang="en-US" dirty="0" smtClean="0"/>
              <a:t/>
            </a:r>
            <a:br>
              <a:rPr lang="en-US" dirty="0" smtClean="0"/>
            </a:br>
            <a:r>
              <a:rPr lang="en-US" dirty="0" smtClean="0"/>
              <a:t>között</a:t>
            </a:r>
          </a:p>
          <a:p>
            <a:pPr marL="0" indent="0">
              <a:buNone/>
            </a:pPr>
            <a:r>
              <a:rPr lang="en-US" dirty="0" smtClean="0"/>
              <a:t> </a:t>
            </a:r>
          </a:p>
          <a:p>
            <a:r>
              <a:rPr lang="en-US" b="1" dirty="0"/>
              <a:t>A</a:t>
            </a:r>
            <a:r>
              <a:rPr lang="en-US" b="1" dirty="0" smtClean="0"/>
              <a:t> szakirodalom nem ad egyértelmű választ </a:t>
            </a:r>
            <a:endParaRPr lang="en-US" b="1" dirty="0"/>
          </a:p>
          <a:p>
            <a:pPr marL="0" indent="0">
              <a:buNone/>
            </a:pPr>
            <a:endParaRPr lang="en-US" dirty="0"/>
          </a:p>
        </p:txBody>
      </p:sp>
      <p:pic>
        <p:nvPicPr>
          <p:cNvPr id="4" name="Picture 3" descr="Sagrada Famíl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1737" y="2911708"/>
            <a:ext cx="1150498" cy="13342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8367154"/>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dirty="0" smtClean="0"/>
              <a:t>A vállalatok és a CSR</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A fentiek közül a CSR sok mindennel összefügg, </a:t>
            </a:r>
            <a:br>
              <a:rPr lang="en-US" dirty="0" smtClean="0"/>
            </a:br>
            <a:r>
              <a:rPr lang="en-US" dirty="0" smtClean="0"/>
              <a:t>de a </a:t>
            </a:r>
            <a:r>
              <a:rPr lang="en-US" b="1" dirty="0" smtClean="0"/>
              <a:t>pénzügyi eredményesség, a</a:t>
            </a:r>
            <a:r>
              <a:rPr lang="en-US" dirty="0" smtClean="0"/>
              <a:t> részvénypiaci </a:t>
            </a:r>
            <a:r>
              <a:rPr lang="en-US" dirty="0"/>
              <a:t>vagy költséghatással való </a:t>
            </a:r>
            <a:r>
              <a:rPr lang="en-US" dirty="0" smtClean="0"/>
              <a:t>összefüggés </a:t>
            </a:r>
            <a:r>
              <a:rPr lang="en-US" b="1" dirty="0" smtClean="0"/>
              <a:t>vonatkozásában nem mutatható ki direkt </a:t>
            </a:r>
            <a:r>
              <a:rPr lang="en-US" b="1" dirty="0" smtClean="0"/>
              <a:t>kapcsolat.</a:t>
            </a:r>
            <a:endParaRPr lang="en-US" b="1" dirty="0" smtClean="0"/>
          </a:p>
          <a:p>
            <a:pPr marL="0" indent="0">
              <a:buNone/>
            </a:pPr>
            <a:r>
              <a:rPr lang="en-US" b="1" dirty="0" smtClean="0"/>
              <a:t>Ugyanakkor – és ez jó hír</a:t>
            </a:r>
          </a:p>
          <a:p>
            <a:r>
              <a:rPr lang="en-US" dirty="0" smtClean="0"/>
              <a:t>A CSR </a:t>
            </a:r>
            <a:r>
              <a:rPr lang="en-US" b="1" dirty="0" smtClean="0"/>
              <a:t>pozitív hatása azonban </a:t>
            </a:r>
            <a:r>
              <a:rPr lang="en-US" b="1" dirty="0" smtClean="0"/>
              <a:t>markánsan</a:t>
            </a:r>
            <a:r>
              <a:rPr lang="en-US" b="1" dirty="0" smtClean="0"/>
              <a:t> </a:t>
            </a:r>
            <a:r>
              <a:rPr lang="en-US" b="1" dirty="0" smtClean="0"/>
              <a:t>kimutatható </a:t>
            </a:r>
            <a:r>
              <a:rPr lang="en-US" dirty="0" smtClean="0"/>
              <a:t/>
            </a:r>
            <a:br>
              <a:rPr lang="en-US" dirty="0" smtClean="0"/>
            </a:br>
            <a:r>
              <a:rPr lang="en-US" dirty="0" smtClean="0"/>
              <a:t>a </a:t>
            </a:r>
            <a:r>
              <a:rPr lang="en-US" b="1" dirty="0" smtClean="0"/>
              <a:t>belső mutatókra vonatkozóan </a:t>
            </a:r>
            <a:r>
              <a:rPr lang="en-US" dirty="0" smtClean="0"/>
              <a:t/>
            </a:r>
            <a:br>
              <a:rPr lang="en-US" dirty="0" smtClean="0"/>
            </a:br>
            <a:r>
              <a:rPr lang="en-US" dirty="0" smtClean="0"/>
              <a:t>pl. motivációra, vállalkozó szellemre, belső </a:t>
            </a:r>
            <a:r>
              <a:rPr lang="en-US" dirty="0" smtClean="0"/>
              <a:t>kommunikációra</a:t>
            </a:r>
            <a:endParaRPr lang="en-US" dirty="0" smtClean="0"/>
          </a:p>
          <a:p>
            <a:pPr marL="0" indent="0">
              <a:buNone/>
            </a:pPr>
            <a:r>
              <a:rPr lang="en-US" b="1" dirty="0" smtClean="0"/>
              <a:t>De – és erre figyelni kell</a:t>
            </a:r>
          </a:p>
          <a:p>
            <a:r>
              <a:rPr lang="en-US" dirty="0" smtClean="0"/>
              <a:t>Úgy </a:t>
            </a:r>
            <a:r>
              <a:rPr lang="en-US" dirty="0" smtClean="0"/>
              <a:t>tűnik, </a:t>
            </a:r>
            <a:r>
              <a:rPr lang="en-US" dirty="0" smtClean="0"/>
              <a:t>hogy válságperiódusban és bizonytalan üzleti környezetben </a:t>
            </a:r>
            <a:r>
              <a:rPr lang="en-US" b="1" dirty="0" smtClean="0"/>
              <a:t>a túlzott CSR veszélyforrás</a:t>
            </a:r>
            <a:r>
              <a:rPr lang="en-US" dirty="0" smtClean="0"/>
              <a:t>t </a:t>
            </a:r>
            <a:r>
              <a:rPr lang="en-US" dirty="0" smtClean="0"/>
              <a:t>jelenthet</a:t>
            </a:r>
            <a:endParaRPr lang="en-US" dirty="0" smtClean="0"/>
          </a:p>
          <a:p>
            <a:r>
              <a:rPr lang="en-US" dirty="0" smtClean="0"/>
              <a:t>A</a:t>
            </a:r>
            <a:r>
              <a:rPr lang="en-US" b="1" dirty="0" smtClean="0"/>
              <a:t> </a:t>
            </a:r>
            <a:r>
              <a:rPr lang="en-US" b="1" dirty="0" smtClean="0"/>
              <a:t>kizárólag üzletszerzési céllal</a:t>
            </a:r>
            <a:r>
              <a:rPr lang="en-US" dirty="0" smtClean="0"/>
              <a:t> megkomponált és kreált CSR akciók visszájára “sülhetnek el” (kilóg a lóláb, az ügyfél nem szereti, ha átverik</a:t>
            </a:r>
            <a:r>
              <a:rPr lang="en-US" dirty="0" smtClean="0"/>
              <a:t>)</a:t>
            </a:r>
          </a:p>
          <a:p>
            <a:r>
              <a:rPr lang="en-US" dirty="0" smtClean="0"/>
              <a:t>Az </a:t>
            </a:r>
            <a:r>
              <a:rPr lang="en-US" dirty="0" smtClean="0"/>
              <a:t>ügyfelek (nemcsak a munkatársak) ugyanis e periódusban sokkal </a:t>
            </a:r>
            <a:r>
              <a:rPr lang="en-US" dirty="0" smtClean="0"/>
              <a:t>érzékenyebbek</a:t>
            </a:r>
            <a:endParaRPr lang="en-US" dirty="0"/>
          </a:p>
        </p:txBody>
      </p:sp>
      <p:pic>
        <p:nvPicPr>
          <p:cNvPr id="4" name="Picture 2" descr="Key%20Learning%20Community%20Fall%20200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091" y="2958353"/>
            <a:ext cx="1336497" cy="11819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520072"/>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vállalatok és a CSR</a:t>
            </a:r>
            <a:endParaRPr lang="en-US" dirty="0"/>
          </a:p>
        </p:txBody>
      </p:sp>
      <p:sp>
        <p:nvSpPr>
          <p:cNvPr id="3" name="Content Placeholder 2"/>
          <p:cNvSpPr>
            <a:spLocks noGrp="1"/>
          </p:cNvSpPr>
          <p:nvPr>
            <p:ph idx="1"/>
          </p:nvPr>
        </p:nvSpPr>
        <p:spPr>
          <a:xfrm>
            <a:off x="3429000" y="2050770"/>
            <a:ext cx="4946602" cy="4105275"/>
          </a:xfrm>
        </p:spPr>
        <p:txBody>
          <a:bodyPr>
            <a:normAutofit fontScale="62500" lnSpcReduction="20000"/>
          </a:bodyPr>
          <a:lstStyle/>
          <a:p>
            <a:r>
              <a:rPr lang="en-US" sz="2500" dirty="0"/>
              <a:t>1. CSR model implementation can be assessed as innovation, a key concept for achieving long-term entrepreneurial survival, a logical objective in situations of crisis.</a:t>
            </a:r>
          </a:p>
          <a:p>
            <a:r>
              <a:rPr lang="en-US" sz="2500" dirty="0"/>
              <a:t>2. CSR provides the desired atmosphere (internal culture, motivation) in which exceptional periods (crises) can be approached.</a:t>
            </a:r>
          </a:p>
          <a:p>
            <a:r>
              <a:rPr lang="en-US" sz="2500" dirty="0"/>
              <a:t>3. CSR gives adequate treatment to stakeholders, changing their possible position of risk towards the firm to an attitude of alliance.</a:t>
            </a:r>
          </a:p>
          <a:p>
            <a:r>
              <a:rPr lang="en-US" sz="2500" dirty="0"/>
              <a:t>4. CSR implementation reinforces business strategy, a necessity always covered but which has special relevance in periods of crisis</a:t>
            </a:r>
            <a:r>
              <a:rPr lang="en-US" sz="2500" dirty="0" smtClean="0"/>
              <a:t>.</a:t>
            </a:r>
            <a:endParaRPr lang="en-US" sz="2500" dirty="0"/>
          </a:p>
        </p:txBody>
      </p:sp>
      <p:sp>
        <p:nvSpPr>
          <p:cNvPr id="4" name="Rectangle 3"/>
          <p:cNvSpPr/>
          <p:nvPr/>
        </p:nvSpPr>
        <p:spPr>
          <a:xfrm>
            <a:off x="239057" y="6126163"/>
            <a:ext cx="8262471" cy="600164"/>
          </a:xfrm>
          <a:prstGeom prst="rect">
            <a:avLst/>
          </a:prstGeom>
        </p:spPr>
        <p:txBody>
          <a:bodyPr wrap="square">
            <a:spAutoFit/>
          </a:bodyPr>
          <a:lstStyle/>
          <a:p>
            <a:r>
              <a:rPr lang="en-US" sz="1100" dirty="0"/>
              <a:t>International Journal of Economic Sciences and Applied Research 2 (1): 36-50</a:t>
            </a:r>
          </a:p>
          <a:p>
            <a:r>
              <a:rPr lang="en-US" sz="1100" dirty="0"/>
              <a:t>Crisis and Corporate Social Responsibility: Threat or Opportunity?</a:t>
            </a:r>
          </a:p>
          <a:p>
            <a:r>
              <a:rPr lang="hu-HU" sz="1100" dirty="0"/>
              <a:t>Dra. Belén Fernández-Feijóo Souto</a:t>
            </a:r>
            <a:endParaRPr lang="en-US" sz="1100" dirty="0"/>
          </a:p>
        </p:txBody>
      </p:sp>
    </p:spTree>
    <p:extLst>
      <p:ext uri="{BB962C8B-B14F-4D97-AF65-F5344CB8AC3E}">
        <p14:creationId xmlns:p14="http://schemas.microsoft.com/office/powerpoint/2010/main" val="2983253435"/>
      </p:ext>
    </p:extLst>
  </p:cSld>
  <p:clrMapOvr>
    <a:masterClrMapping/>
  </p:clrMapOvr>
  <mc:AlternateContent xmlns:mc="http://schemas.openxmlformats.org/markup-compatibility/2006">
    <mc:Choice xmlns:p14="http://schemas.microsoft.com/office/powerpoint/2010/main" Requires="p14">
      <p:transition spd="slow" p14:dur="2000"/>
    </mc:Choice>
    <mc:Fallback>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vállalatok és a CSR</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5</a:t>
            </a:r>
            <a:r>
              <a:rPr lang="en-US" dirty="0"/>
              <a:t>. CSR model implementation strengthens companies’ market position, when it is perceived as </a:t>
            </a:r>
            <a:r>
              <a:rPr lang="en-US" dirty="0" smtClean="0"/>
              <a:t>such</a:t>
            </a:r>
            <a:r>
              <a:rPr lang="en-US" b="1" dirty="0" smtClean="0"/>
              <a:t>. </a:t>
            </a:r>
            <a:r>
              <a:rPr lang="en-US" dirty="0"/>
              <a:t>That is why communication and transparency are important. These two characteristics are inherent to CSR.</a:t>
            </a:r>
          </a:p>
          <a:p>
            <a:r>
              <a:rPr lang="en-US" dirty="0"/>
              <a:t>6. CSR offers a guarantee and confidence to investors, due to information offered by responsible companies. Financial resources are always necessary but they become critical in time</a:t>
            </a:r>
            <a:r>
              <a:rPr lang="en-US" b="1" dirty="0"/>
              <a:t>s </a:t>
            </a:r>
            <a:r>
              <a:rPr lang="en-US" dirty="0"/>
              <a:t>of crisis.</a:t>
            </a:r>
          </a:p>
          <a:p>
            <a:r>
              <a:rPr lang="en-US" dirty="0"/>
              <a:t>7. CSR implementation obligates one to reflect deeply about main concerns clearly linked to long-range survival: identity (including mission and vision), systems (incorporating procedures and rules), accountability (defining what and how much responsibility is wanted) and transactivity (clarifying who affects and who is affected by the firm’s activity</a:t>
            </a:r>
            <a:r>
              <a:rPr lang="en-US" dirty="0" smtClean="0"/>
              <a:t>)</a:t>
            </a:r>
            <a:endParaRPr lang="en-US" dirty="0"/>
          </a:p>
        </p:txBody>
      </p:sp>
      <p:sp>
        <p:nvSpPr>
          <p:cNvPr id="4" name="Rectangle 3"/>
          <p:cNvSpPr/>
          <p:nvPr/>
        </p:nvSpPr>
        <p:spPr>
          <a:xfrm>
            <a:off x="254000" y="6126163"/>
            <a:ext cx="8680824" cy="600164"/>
          </a:xfrm>
          <a:prstGeom prst="rect">
            <a:avLst/>
          </a:prstGeom>
        </p:spPr>
        <p:txBody>
          <a:bodyPr wrap="square">
            <a:spAutoFit/>
          </a:bodyPr>
          <a:lstStyle/>
          <a:p>
            <a:r>
              <a:rPr lang="en-US" sz="1100" dirty="0"/>
              <a:t>International Journal of Economic Sciences and Applied Research 2 (1): 36-50</a:t>
            </a:r>
          </a:p>
          <a:p>
            <a:r>
              <a:rPr lang="en-US" sz="1100" dirty="0"/>
              <a:t>Crisis and Corporate Social Responsibility: Threat or Opportunity?</a:t>
            </a:r>
          </a:p>
          <a:p>
            <a:r>
              <a:rPr lang="hu-HU" sz="1100" dirty="0"/>
              <a:t>Dra. Belén Fernández-Feijóo Souto</a:t>
            </a:r>
            <a:endParaRPr lang="en-US" sz="1100" dirty="0"/>
          </a:p>
        </p:txBody>
      </p:sp>
    </p:spTree>
    <p:extLst>
      <p:ext uri="{BB962C8B-B14F-4D97-AF65-F5344CB8AC3E}">
        <p14:creationId xmlns:p14="http://schemas.microsoft.com/office/powerpoint/2010/main" val="2270007449"/>
      </p:ext>
    </p:extLst>
  </p:cSld>
  <p:clrMapOvr>
    <a:masterClrMapping/>
  </p:clrMapOvr>
  <mc:AlternateContent xmlns:mc="http://schemas.openxmlformats.org/markup-compatibility/2006">
    <mc:Choice xmlns:p14="http://schemas.microsoft.com/office/powerpoint/2010/main" Requires="p14">
      <p:transition spd="slow" p14:dur="2000"/>
    </mc:Choice>
    <mc:Fallback>
      <p:transition xmlns:p14="http://schemas.microsoft.com/office/powerpoint/2010/main" spd="slow"/>
    </mc:Fallback>
  </mc:AlternateContent>
  <p:timing>
    <p:tnLst>
      <p:par>
        <p:cTn xmlns:p14="http://schemas.microsoft.com/office/powerpoint/2010/mai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vállalatok és a CSR</a:t>
            </a:r>
            <a:endParaRPr lang="en-US" dirty="0"/>
          </a:p>
        </p:txBody>
      </p:sp>
      <p:sp>
        <p:nvSpPr>
          <p:cNvPr id="3" name="Content Placeholder 2"/>
          <p:cNvSpPr>
            <a:spLocks noGrp="1"/>
          </p:cNvSpPr>
          <p:nvPr>
            <p:ph idx="1"/>
          </p:nvPr>
        </p:nvSpPr>
        <p:spPr>
          <a:xfrm>
            <a:off x="3429000" y="2005947"/>
            <a:ext cx="4946602" cy="4105275"/>
          </a:xfrm>
        </p:spPr>
        <p:txBody>
          <a:bodyPr>
            <a:normAutofit fontScale="70000" lnSpcReduction="20000"/>
          </a:bodyPr>
          <a:lstStyle/>
          <a:p>
            <a:pPr marL="0" indent="0">
              <a:buNone/>
            </a:pPr>
            <a:r>
              <a:rPr lang="en-US" b="1" dirty="0" smtClean="0"/>
              <a:t>K</a:t>
            </a:r>
            <a:r>
              <a:rPr lang="da-DK" b="1" dirty="0" smtClean="0"/>
              <a:t>övetkeztetések/1:</a:t>
            </a:r>
            <a:endParaRPr lang="da-DK" b="1" dirty="0"/>
          </a:p>
          <a:p>
            <a:r>
              <a:rPr lang="en-US" dirty="0" smtClean="0"/>
              <a:t>A CSR és a válság között </a:t>
            </a:r>
            <a:r>
              <a:rPr lang="en-US" b="1" dirty="0" smtClean="0"/>
              <a:t>kettős </a:t>
            </a:r>
            <a:r>
              <a:rPr lang="en-US" b="1" dirty="0"/>
              <a:t>a</a:t>
            </a:r>
            <a:r>
              <a:rPr lang="en-US" b="1" dirty="0" smtClean="0"/>
              <a:t>z összefüggés</a:t>
            </a:r>
            <a:r>
              <a:rPr lang="en-US" dirty="0" smtClean="0"/>
              <a:t>,</a:t>
            </a:r>
            <a:r>
              <a:rPr lang="en-US" dirty="0" smtClean="0"/>
              <a:t/>
            </a:r>
            <a:br>
              <a:rPr lang="en-US" dirty="0" smtClean="0"/>
            </a:br>
            <a:r>
              <a:rPr lang="en-US" dirty="0" smtClean="0"/>
              <a:t> </a:t>
            </a:r>
            <a:br>
              <a:rPr lang="en-US" dirty="0" smtClean="0"/>
            </a:br>
            <a:r>
              <a:rPr lang="en-US" dirty="0" smtClean="0"/>
              <a:t/>
            </a:r>
            <a:br>
              <a:rPr lang="en-US" dirty="0" smtClean="0"/>
            </a:br>
            <a:r>
              <a:rPr lang="en-US" dirty="0" smtClean="0"/>
              <a:t>a., a mai globális válság egyik kiváltó oka épp a nem megfelelő (többek között nem megfelelően értelmezett CSR) szemlélet és </a:t>
            </a:r>
            <a:r>
              <a:rPr lang="en-US" dirty="0" smtClean="0"/>
              <a:t>gondolkodás </a:t>
            </a:r>
            <a:r>
              <a:rPr lang="en-US" dirty="0" smtClean="0"/>
              <a:t/>
            </a:r>
            <a:br>
              <a:rPr lang="en-US" dirty="0" smtClean="0"/>
            </a:br>
            <a:r>
              <a:rPr lang="en-US" dirty="0" smtClean="0"/>
              <a:t/>
            </a:r>
            <a:br>
              <a:rPr lang="en-US" dirty="0" smtClean="0"/>
            </a:br>
            <a:r>
              <a:rPr lang="en-US" dirty="0" smtClean="0"/>
              <a:t>b., míg a jelenlegi gazdasági szituáció menedzselésére </a:t>
            </a:r>
            <a:r>
              <a:rPr lang="en-US" b="1" dirty="0" smtClean="0"/>
              <a:t>a válság lekűzdésére épp a komplex és átgondolt, releváns CSR szemlélet alkalmazása </a:t>
            </a:r>
            <a:r>
              <a:rPr lang="en-US" dirty="0" smtClean="0"/>
              <a:t>lehet az egyik alkalmas </a:t>
            </a:r>
            <a:r>
              <a:rPr lang="en-US" dirty="0" smtClean="0"/>
              <a:t>eszköz</a:t>
            </a:r>
            <a:endParaRPr lang="en-US" dirty="0"/>
          </a:p>
          <a:p>
            <a:r>
              <a:rPr lang="en-US" dirty="0" smtClean="0"/>
              <a:t>A válság lekűzdése nyomán nagyon sok mindent meg kell változtatni a működő kapitalizmus </a:t>
            </a:r>
            <a:r>
              <a:rPr lang="en-US" dirty="0" smtClean="0"/>
              <a:t>modelljében</a:t>
            </a:r>
            <a:r>
              <a:rPr lang="en-US" dirty="0" smtClean="0"/>
              <a:t/>
            </a:r>
            <a:br>
              <a:rPr lang="en-US" dirty="0" smtClean="0"/>
            </a:br>
            <a:r>
              <a:rPr lang="en-US" dirty="0" smtClean="0"/>
              <a:t/>
            </a:r>
            <a:br>
              <a:rPr lang="en-US" dirty="0" smtClean="0"/>
            </a:br>
            <a:r>
              <a:rPr lang="en-US" dirty="0" smtClean="0"/>
              <a:t>Ebben </a:t>
            </a:r>
            <a:r>
              <a:rPr lang="en-US" b="1" dirty="0" smtClean="0"/>
              <a:t>minden egyes vállalatnak és a dolgozóinak is természetes felelőssége/kötelezettsége </a:t>
            </a:r>
            <a:r>
              <a:rPr lang="en-US" b="1" dirty="0" smtClean="0"/>
              <a:t>van</a:t>
            </a:r>
            <a:r>
              <a:rPr lang="en-US" b="1" dirty="0" smtClean="0"/>
              <a:t/>
            </a:r>
            <a:br>
              <a:rPr lang="en-US" b="1" dirty="0" smtClean="0"/>
            </a:br>
            <a:r>
              <a:rPr lang="en-US" dirty="0" smtClean="0"/>
              <a:t/>
            </a:r>
            <a:br>
              <a:rPr lang="en-US" dirty="0" smtClean="0"/>
            </a:br>
            <a:r>
              <a:rPr lang="en-US" dirty="0" smtClean="0"/>
              <a:t>Az “uj CSR” modell alkalmazása tehát lényegében a menedzsment eszköze lehet, amely pl. a kontrollt és transzparenciát, a hosszútávú sikerességet tudja </a:t>
            </a:r>
            <a:r>
              <a:rPr lang="en-US" dirty="0" smtClean="0"/>
              <a:t>nyújtani</a:t>
            </a:r>
            <a:endParaRPr lang="en-US" dirty="0"/>
          </a:p>
        </p:txBody>
      </p:sp>
      <p:pic>
        <p:nvPicPr>
          <p:cNvPr id="4" name="Picture 3"/>
          <p:cNvPicPr>
            <a:picLocks noChangeAspect="1" noChangeArrowheads="1"/>
          </p:cNvPicPr>
          <p:nvPr>
            <p:custDataLst>
              <p:tags r:id="rId1"/>
            </p:custDataLst>
          </p:nvPr>
        </p:nvPicPr>
        <p:blipFill>
          <a:blip r:embed="rId3">
            <a:extLst>
              <a:ext uri="{28A0092B-C50C-407E-A947-70E740481C1C}">
                <a14:useLocalDpi xmlns:a14="http://schemas.microsoft.com/office/drawing/2010/main" val="0"/>
              </a:ext>
            </a:extLst>
          </a:blip>
          <a:srcRect/>
          <a:stretch>
            <a:fillRect/>
          </a:stretch>
        </p:blipFill>
        <p:spPr bwMode="auto">
          <a:xfrm>
            <a:off x="806896" y="2963684"/>
            <a:ext cx="1688280" cy="1213038"/>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28575">
                <a:solidFill>
                  <a:schemeClr val="bg2"/>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1902098473"/>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vállalatok és a CSR</a:t>
            </a:r>
            <a:endParaRPr lang="en-US" dirty="0"/>
          </a:p>
        </p:txBody>
      </p:sp>
      <p:sp>
        <p:nvSpPr>
          <p:cNvPr id="3" name="Content Placeholder 2"/>
          <p:cNvSpPr>
            <a:spLocks noGrp="1"/>
          </p:cNvSpPr>
          <p:nvPr>
            <p:ph idx="1"/>
          </p:nvPr>
        </p:nvSpPr>
        <p:spPr/>
        <p:txBody>
          <a:bodyPr>
            <a:normAutofit fontScale="62500" lnSpcReduction="20000"/>
          </a:bodyPr>
          <a:lstStyle/>
          <a:p>
            <a:pPr marL="0" indent="0">
              <a:buNone/>
            </a:pPr>
            <a:r>
              <a:rPr lang="en-US" b="1" dirty="0" smtClean="0"/>
              <a:t>Következtetések/2: </a:t>
            </a:r>
          </a:p>
          <a:p>
            <a:r>
              <a:rPr lang="en-US" dirty="0" smtClean="0"/>
              <a:t>Ebben </a:t>
            </a:r>
            <a:r>
              <a:rPr lang="en-US" dirty="0" smtClean="0"/>
              <a:t>a CSR szemléletű implementációs folyamatban a vállalatoknak és intézményeknek érdemes lesz </a:t>
            </a:r>
            <a:r>
              <a:rPr lang="en-US" b="1" dirty="0" smtClean="0"/>
              <a:t>újraértelmezni folyamataikat és alapvető üzleti céljaikat </a:t>
            </a:r>
            <a:r>
              <a:rPr lang="en-US" dirty="0" smtClean="0"/>
              <a:t>– </a:t>
            </a:r>
            <a:r>
              <a:rPr lang="en-US" b="1" dirty="0" smtClean="0"/>
              <a:t>ÚJRA kell pozicionálniuk </a:t>
            </a:r>
            <a:r>
              <a:rPr lang="en-US" dirty="0" smtClean="0"/>
              <a:t>magukat, hisz e megváltozott üzleti környezetben </a:t>
            </a:r>
            <a:r>
              <a:rPr lang="en-US" b="1" dirty="0" smtClean="0"/>
              <a:t>az ügyfelek is másképp </a:t>
            </a:r>
            <a:r>
              <a:rPr lang="en-US" b="1" dirty="0" smtClean="0"/>
              <a:t>gondolkoznak</a:t>
            </a:r>
            <a:r>
              <a:rPr lang="en-US" b="1" dirty="0" smtClean="0"/>
              <a:t/>
            </a:r>
            <a:br>
              <a:rPr lang="en-US" b="1" dirty="0" smtClean="0"/>
            </a:br>
            <a:r>
              <a:rPr lang="en-US" dirty="0" smtClean="0"/>
              <a:t>(pl</a:t>
            </a:r>
            <a:r>
              <a:rPr lang="en-US" dirty="0"/>
              <a:t>. Starbucks CSR </a:t>
            </a:r>
            <a:r>
              <a:rPr lang="en-US" dirty="0" smtClean="0"/>
              <a:t>akció</a:t>
            </a:r>
            <a:r>
              <a:rPr lang="en-US" dirty="0"/>
              <a:t> </a:t>
            </a:r>
            <a:r>
              <a:rPr lang="en-US" dirty="0" smtClean="0"/>
              <a:t>- </a:t>
            </a:r>
            <a:r>
              <a:rPr lang="en-US" dirty="0" smtClean="0"/>
              <a:t>micro loan/micro donations - help the local business, create job for USA)</a:t>
            </a:r>
            <a:endParaRPr lang="en-US" dirty="0" smtClean="0"/>
          </a:p>
          <a:p>
            <a:r>
              <a:rPr lang="en-US" dirty="0" smtClean="0"/>
              <a:t>Mások az elvárásaik a márkákkal, a saját –a világban elfoglalt - helyükkel, poziciójukkal kapcsolatban is. </a:t>
            </a:r>
            <a:r>
              <a:rPr lang="en-US" b="1" dirty="0" smtClean="0"/>
              <a:t>Ehhez érdemes újszerű módon, más szemlélettel, érzékenyebben és integráltabban </a:t>
            </a:r>
            <a:r>
              <a:rPr lang="en-US" b="1" dirty="0"/>
              <a:t>alkalmazkodni </a:t>
            </a:r>
            <a:br>
              <a:rPr lang="en-US" b="1" dirty="0"/>
            </a:br>
            <a:r>
              <a:rPr lang="en-US" dirty="0" smtClean="0"/>
              <a:t>(pl. http</a:t>
            </a:r>
            <a:r>
              <a:rPr lang="en-US" dirty="0"/>
              <a:t>://www.neweconomics.org</a:t>
            </a:r>
            <a:r>
              <a:rPr lang="en-US" dirty="0" smtClean="0"/>
              <a:t>/,</a:t>
            </a:r>
            <a:br>
              <a:rPr lang="en-US" dirty="0" smtClean="0"/>
            </a:br>
            <a:r>
              <a:rPr lang="en-US" dirty="0" smtClean="0"/>
              <a:t>OWS (Occupacy Wall Street) mozgalom, </a:t>
            </a:r>
            <a:br>
              <a:rPr lang="en-US" dirty="0" smtClean="0"/>
            </a:br>
            <a:r>
              <a:rPr lang="en-US" dirty="0" smtClean="0"/>
              <a:t>Ad Age mostani prosumer Reportja, </a:t>
            </a:r>
            <a:br>
              <a:rPr lang="en-US" dirty="0" smtClean="0"/>
            </a:br>
            <a:r>
              <a:rPr lang="en-US" dirty="0" smtClean="0"/>
              <a:t>Ben and Jerry/Unilever, résztvétel pl szolidaritási adóval)</a:t>
            </a:r>
            <a:endParaRPr lang="en-US" dirty="0" smtClean="0"/>
          </a:p>
          <a:p>
            <a:r>
              <a:rPr lang="en-US" dirty="0" smtClean="0"/>
              <a:t>Az újraértelmezett vállalati célokat </a:t>
            </a:r>
            <a:r>
              <a:rPr lang="en-US" b="1" dirty="0" smtClean="0"/>
              <a:t>új attitüddel érdemes megalkotni, </a:t>
            </a:r>
            <a:r>
              <a:rPr lang="en-US" dirty="0" smtClean="0"/>
              <a:t>belső reflexiókkal stb, - mindez emelni fogja a </a:t>
            </a:r>
            <a:r>
              <a:rPr lang="en-US" b="1" dirty="0" smtClean="0"/>
              <a:t>vállalatok belső </a:t>
            </a:r>
            <a:r>
              <a:rPr lang="en-US" b="1" dirty="0" smtClean="0"/>
              <a:t>erejét</a:t>
            </a:r>
            <a:br>
              <a:rPr lang="en-US" b="1" dirty="0" smtClean="0"/>
            </a:br>
            <a:r>
              <a:rPr lang="en-US" b="1" dirty="0" smtClean="0"/>
              <a:t/>
            </a:r>
            <a:br>
              <a:rPr lang="en-US" b="1" dirty="0" smtClean="0"/>
            </a:br>
            <a:r>
              <a:rPr lang="en-US" dirty="0" smtClean="0"/>
              <a:t>(pl. </a:t>
            </a:r>
            <a:r>
              <a:rPr lang="en-US" dirty="0" smtClean="0"/>
              <a:t>McKinsey research 2010 for CECP (Comitee Encouriging Corporate Philanthropy): Solving Social Problems Through Business Strategy)  </a:t>
            </a:r>
            <a:endParaRPr lang="en-US" dirty="0"/>
          </a:p>
          <a:p>
            <a:endParaRPr lang="en-US" dirty="0"/>
          </a:p>
        </p:txBody>
      </p:sp>
      <p:pic>
        <p:nvPicPr>
          <p:cNvPr id="6" name="Picture 5"/>
          <p:cNvPicPr>
            <a:picLocks noChangeAspect="1" noChangeArrowheads="1"/>
          </p:cNvPicPr>
          <p:nvPr/>
        </p:nvPicPr>
        <p:blipFill>
          <a:blip r:embed="rId2">
            <a:extLst>
              <a:ext uri="{28A0092B-C50C-407E-A947-70E740481C1C}">
                <a14:useLocalDpi xmlns:a14="http://schemas.microsoft.com/office/drawing/2010/main" val="0"/>
              </a:ext>
            </a:extLst>
          </a:blip>
          <a:srcRect l="6171" r="1506"/>
          <a:stretch>
            <a:fillRect/>
          </a:stretch>
        </p:blipFill>
        <p:spPr bwMode="auto">
          <a:xfrm>
            <a:off x="787391" y="2958354"/>
            <a:ext cx="1648021" cy="12363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6163494"/>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 vállalatok és a CSR</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US" b="1" dirty="0" smtClean="0"/>
              <a:t>További gondolatok</a:t>
            </a:r>
            <a:endParaRPr lang="en-US" b="1" dirty="0"/>
          </a:p>
          <a:p>
            <a:r>
              <a:rPr lang="en-US" dirty="0" smtClean="0"/>
              <a:t>Hosszabb távon a </a:t>
            </a:r>
            <a:r>
              <a:rPr lang="en-US" b="1" dirty="0" smtClean="0"/>
              <a:t>fenntartható fejlődés </a:t>
            </a:r>
            <a:r>
              <a:rPr lang="en-US" dirty="0" smtClean="0"/>
              <a:t>nélkülözhetetlen, fundamentallis része a </a:t>
            </a:r>
            <a:r>
              <a:rPr lang="en-US" dirty="0" smtClean="0"/>
              <a:t>CSR</a:t>
            </a:r>
            <a:endParaRPr lang="en-US" dirty="0" smtClean="0"/>
          </a:p>
          <a:p>
            <a:r>
              <a:rPr lang="en-US" dirty="0" smtClean="0"/>
              <a:t>A teljeskörű CSR a reputációmenedzsment egyik alapvető </a:t>
            </a:r>
            <a:r>
              <a:rPr lang="en-US" dirty="0" smtClean="0"/>
              <a:t>eszköze</a:t>
            </a:r>
            <a:endParaRPr lang="en-US" dirty="0"/>
          </a:p>
          <a:p>
            <a:r>
              <a:rPr lang="en-US" dirty="0" smtClean="0"/>
              <a:t>A</a:t>
            </a:r>
            <a:r>
              <a:rPr lang="en-US" dirty="0"/>
              <a:t> </a:t>
            </a:r>
            <a:r>
              <a:rPr lang="en-US" dirty="0" smtClean="0"/>
              <a:t>hosszútávú fenntarthatóság és nem a rövidtávú profit megszerzése a </a:t>
            </a:r>
            <a:r>
              <a:rPr lang="en-US" dirty="0" smtClean="0"/>
              <a:t>cél</a:t>
            </a:r>
            <a:endParaRPr lang="en-US" dirty="0" smtClean="0"/>
          </a:p>
          <a:p>
            <a:r>
              <a:rPr lang="en-US" dirty="0" smtClean="0"/>
              <a:t>A kűzdelem a releváns tartalmak, szolgáltatások, üzenetek és a megfelelő vállalati attitűd színterén folyik majd. Ehhez, </a:t>
            </a:r>
            <a:r>
              <a:rPr lang="en-US" b="1" dirty="0" smtClean="0"/>
              <a:t>mint munkavállalók is MÁSKÉPP kell </a:t>
            </a:r>
            <a:r>
              <a:rPr lang="en-US" b="1" dirty="0" smtClean="0"/>
              <a:t>hozzááljunk </a:t>
            </a:r>
            <a:endParaRPr lang="en-US" b="1" dirty="0" smtClean="0"/>
          </a:p>
          <a:p>
            <a:endParaRPr lang="en-US" dirty="0" smtClean="0"/>
          </a:p>
          <a:p>
            <a:endParaRPr lang="en-US" dirty="0"/>
          </a:p>
        </p:txBody>
      </p:sp>
      <p:pic>
        <p:nvPicPr>
          <p:cNvPr id="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7391" y="4362783"/>
            <a:ext cx="1872138" cy="1404104"/>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pic>
        <p:nvPicPr>
          <p:cNvPr id="6" name="Picture 8" descr="83986851"/>
          <p:cNvPicPr>
            <a:picLocks noChangeAspect="1" noChangeArrowheads="1"/>
          </p:cNvPicPr>
          <p:nvPr/>
        </p:nvPicPr>
        <p:blipFill>
          <a:blip r:embed="rId3">
            <a:lum bright="60000" contrast="-70000"/>
            <a:extLst>
              <a:ext uri="{28A0092B-C50C-407E-A947-70E740481C1C}">
                <a14:useLocalDpi xmlns:a14="http://schemas.microsoft.com/office/drawing/2010/main" val="0"/>
              </a:ext>
            </a:extLst>
          </a:blip>
          <a:srcRect t="28795" b="9412"/>
          <a:stretch>
            <a:fillRect/>
          </a:stretch>
        </p:blipFill>
        <p:spPr bwMode="auto">
          <a:xfrm>
            <a:off x="787391" y="2706127"/>
            <a:ext cx="2158335" cy="1656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099243562"/>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a:bodyPr>
          <a:lstStyle/>
          <a:p>
            <a:pPr marL="0" indent="0">
              <a:buNone/>
            </a:pPr>
            <a:endParaRPr lang="en-US" dirty="0" smtClean="0"/>
          </a:p>
          <a:p>
            <a:pPr marL="0" indent="0">
              <a:buNone/>
            </a:pPr>
            <a:r>
              <a:rPr lang="en-US" sz="2400" dirty="0" smtClean="0"/>
              <a:t/>
            </a:r>
            <a:br>
              <a:rPr lang="en-US" sz="2400" dirty="0" smtClean="0"/>
            </a:br>
            <a:r>
              <a:rPr lang="en-US" sz="2400" dirty="0" smtClean="0"/>
              <a:t>Köszönöm a figyelmet!</a:t>
            </a:r>
          </a:p>
          <a:p>
            <a:pPr marL="0" indent="0">
              <a:buNone/>
            </a:pPr>
            <a:endParaRPr lang="en-US" dirty="0" smtClean="0"/>
          </a:p>
          <a:p>
            <a:pPr marL="0" indent="0">
              <a:buNone/>
            </a:pPr>
            <a:endParaRPr lang="en-US" dirty="0"/>
          </a:p>
          <a:p>
            <a:pPr marL="0" indent="0">
              <a:buNone/>
            </a:pPr>
            <a:endParaRPr lang="en-US" dirty="0" smtClean="0"/>
          </a:p>
          <a:p>
            <a:pPr marL="0" indent="0">
              <a:buNone/>
            </a:pPr>
            <a:endParaRPr lang="en-US" dirty="0"/>
          </a:p>
          <a:p>
            <a:pPr marL="0" indent="0">
              <a:buNone/>
            </a:pPr>
            <a:r>
              <a:rPr lang="en-US" dirty="0" smtClean="0"/>
              <a:t>liptay.gabriella@gmail.com</a:t>
            </a:r>
            <a:endParaRPr lang="en-US" dirty="0"/>
          </a:p>
        </p:txBody>
      </p:sp>
      <p:pic>
        <p:nvPicPr>
          <p:cNvPr id="4" name="Picture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1765" y="2941109"/>
            <a:ext cx="1673412" cy="1122580"/>
          </a:xfrm>
          <a:prstGeom prst="rect">
            <a:avLst/>
          </a:prstGeom>
          <a:noFill/>
          <a:ln>
            <a:noFill/>
          </a:ln>
          <a:effectLst/>
          <a:extLst>
            <a:ext uri="{909E8E84-426E-40dd-AFC4-6F175D3DCCD1}">
              <a14:hiddenFill xmlns:a14="http://schemas.microsoft.com/office/drawing/2010/main">
                <a:solidFill>
                  <a:srgbClr val="CCCCCC"/>
                </a:solidFill>
              </a14:hiddenFill>
            </a:ext>
            <a:ext uri="{91240B29-F687-4f45-9708-019B960494DF}">
              <a14:hiddenLine xmlns:a14="http://schemas.microsoft.com/office/drawing/2010/main" w="12700">
                <a:solidFill>
                  <a:schemeClr val="bg2"/>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pic>
        <p:nvPicPr>
          <p:cNvPr id="6" name="Picture 24" descr="images6"/>
          <p:cNvPicPr>
            <a:picLocks noChangeAspect="1" noChangeArrowheads="1"/>
          </p:cNvPicPr>
          <p:nvPr/>
        </p:nvPicPr>
        <p:blipFill>
          <a:blip r:embed="rId3"/>
          <a:srcRect/>
          <a:stretch>
            <a:fillRect/>
          </a:stretch>
        </p:blipFill>
        <p:spPr bwMode="auto">
          <a:xfrm>
            <a:off x="821765" y="4043427"/>
            <a:ext cx="1673412" cy="1134766"/>
          </a:xfrm>
          <a:prstGeom prst="rect">
            <a:avLst/>
          </a:prstGeom>
          <a:noFill/>
          <a:ln w="9525">
            <a:noFill/>
            <a:miter lim="800000"/>
            <a:headEnd/>
            <a:tailEnd/>
          </a:ln>
        </p:spPr>
      </p:pic>
    </p:spTree>
    <p:extLst>
      <p:ext uri="{BB962C8B-B14F-4D97-AF65-F5344CB8AC3E}">
        <p14:creationId xmlns:p14="http://schemas.microsoft.com/office/powerpoint/2010/main" val="959167886"/>
      </p:ext>
    </p:extLst>
  </p:cSld>
  <p:clrMapOvr>
    <a:masterClrMapping/>
  </p:clrMapOvr>
  <p:timing>
    <p:tnLst>
      <p:par>
        <p:cTn xmlns:p14="http://schemas.microsoft.com/office/powerpoint/2010/mai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COLORSETCLASSNAME" val="ColorSet1"/>
  <p:tag name="COLORS" val="-2;-2;-2;-2;-1;-2"/>
</p:tagLst>
</file>

<file path=ppt/tags/tag2.xml><?xml version="1.0" encoding="utf-8"?>
<p:tagLst xmlns:a="http://schemas.openxmlformats.org/drawingml/2006/main" xmlns:r="http://schemas.openxmlformats.org/officeDocument/2006/relationships" xmlns:p="http://schemas.openxmlformats.org/presentationml/2006/main">
  <p:tag name="THINKCELLSHAPEDONOTDELETE" val="pQ2Lk_Tfa7EShfuwfYi6aIQ"/>
</p:tagLst>
</file>

<file path=ppt/theme/theme1.xml><?xml version="1.0" encoding="utf-8"?>
<a:theme xmlns:a="http://schemas.openxmlformats.org/drawingml/2006/main" name="Inspiration">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Inspiration">
      <a:majorFont>
        <a:latin typeface="News Gothic MT"/>
        <a:ea typeface=""/>
        <a:cs typeface=""/>
        <a:font script="Jpan" typeface="メイリオ"/>
      </a:majorFont>
      <a:minorFont>
        <a:latin typeface="News Gothic MT"/>
        <a:ea typeface=""/>
        <a:cs typeface=""/>
        <a:font script="Jpan" typeface="メイリオ"/>
      </a:minorFont>
    </a:fontScheme>
    <a:fmtScheme name="Inspiration">
      <a:fillStyleLst>
        <a:solidFill>
          <a:schemeClr val="phClr"/>
        </a:solidFill>
        <a:gradFill rotWithShape="1">
          <a:gsLst>
            <a:gs pos="25000">
              <a:schemeClr val="phClr">
                <a:tint val="90000"/>
                <a:shade val="100000"/>
                <a:alpha val="90000"/>
                <a:satMod val="150000"/>
              </a:schemeClr>
            </a:gs>
            <a:gs pos="100000">
              <a:schemeClr val="phClr">
                <a:tint val="100000"/>
                <a:shade val="60000"/>
                <a:satMod val="135000"/>
              </a:schemeClr>
            </a:gs>
          </a:gsLst>
          <a:path path="circle">
            <a:fillToRect l="50000" t="50000" r="50000" b="50000"/>
          </a:path>
        </a:gradFill>
        <a:gradFill rotWithShape="1">
          <a:gsLst>
            <a:gs pos="0">
              <a:schemeClr val="phClr">
                <a:tint val="90000"/>
                <a:shade val="100000"/>
                <a:alpha val="85000"/>
                <a:satMod val="150000"/>
              </a:schemeClr>
            </a:gs>
            <a:gs pos="33000">
              <a:schemeClr val="phClr">
                <a:tint val="90000"/>
                <a:shade val="100000"/>
                <a:alpha val="95000"/>
                <a:satMod val="130000"/>
              </a:schemeClr>
            </a:gs>
            <a:gs pos="67000">
              <a:schemeClr val="phClr">
                <a:shade val="70000"/>
                <a:satMod val="135000"/>
              </a:schemeClr>
            </a:gs>
            <a:gs pos="100000">
              <a:schemeClr val="phClr">
                <a:shade val="50000"/>
                <a:satMod val="135000"/>
              </a:schemeClr>
            </a:gs>
          </a:gsLst>
          <a:lin ang="13200000" scaled="1"/>
        </a:gradFill>
      </a:fillStyleLst>
      <a:lnStyleLst>
        <a:ln w="12700" cap="flat" cmpd="sng" algn="ctr">
          <a:solidFill>
            <a:schemeClr val="phClr">
              <a:shade val="95000"/>
              <a:satMod val="105000"/>
            </a:schemeClr>
          </a:solidFill>
          <a:prstDash val="solid"/>
        </a:ln>
        <a:ln w="38100" cap="flat" cmpd="thickThin" algn="ctr">
          <a:solidFill>
            <a:schemeClr val="phClr"/>
          </a:solidFill>
          <a:prstDash val="solid"/>
        </a:ln>
        <a:ln w="38100" cap="flat" cmpd="thinThick" algn="ctr">
          <a:solidFill>
            <a:schemeClr val="phClr"/>
          </a:solidFill>
          <a:prstDash val="solid"/>
        </a:ln>
      </a:lnStyleLst>
      <a:effectStyleLst>
        <a:effectStyle>
          <a:effectLst/>
        </a:effectStyle>
        <a:effectStyle>
          <a:effectLst/>
          <a:scene3d>
            <a:camera prst="orthographicFront">
              <a:rot lat="0" lon="0" rev="0"/>
            </a:camera>
            <a:lightRig rig="twoPt" dir="tl"/>
          </a:scene3d>
          <a:sp3d extrusionH="12700" prstMaterial="softEdge">
            <a:bevelT w="25400" h="50800"/>
          </a:sp3d>
        </a:effectStyle>
        <a:effectStyle>
          <a:effectLst>
            <a:innerShdw blurRad="50800" dist="25400" dir="2400000">
              <a:srgbClr val="808080">
                <a:alpha val="75000"/>
              </a:srgbClr>
            </a:innerShdw>
            <a:reflection blurRad="38100" stA="26000" endPos="35000" dist="12700" dir="5400000" fadeDir="4800000" sy="-100000" rotWithShape="0"/>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Angles.thmx</Template>
  <TotalTime>11350</TotalTime>
  <Words>1006</Words>
  <Application>Microsoft Macintosh PowerPoint</Application>
  <PresentationFormat>On-screen Show (4:3)</PresentationFormat>
  <Paragraphs>126</Paragraphs>
  <Slides>20</Slides>
  <Notes>0</Notes>
  <HiddenSlides>2</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20</vt:i4>
      </vt:variant>
    </vt:vector>
  </HeadingPairs>
  <TitlesOfParts>
    <vt:vector size="22" baseType="lpstr">
      <vt:lpstr>Inspiration</vt:lpstr>
      <vt:lpstr>Microsoft Photo Editor 3.0-Photo</vt:lpstr>
      <vt:lpstr>                                          “Felelősségvállalás belülről”    A hazai CSR folyamatok és a vállalati belső kommunikáció összefüggései válság idején </vt:lpstr>
      <vt:lpstr>Miről is szeretnék ma röviden beszélni? </vt:lpstr>
      <vt:lpstr>A hazai CSR-ról, a történetiség kedvéért…..</vt:lpstr>
      <vt:lpstr>A hazai CSR-ról, a történetiség kedvéért…..</vt:lpstr>
      <vt:lpstr>A hazai CSR-ról, a történetiség kedvéért… </vt:lpstr>
      <vt:lpstr>A hazai CSR-ról, a történetiség kedvéért….</vt:lpstr>
      <vt:lpstr>A hazai CSR-ról, a történetiség kedvéért…</vt:lpstr>
      <vt:lpstr>A hazai CSR-ról, a történetiség kedvéért….</vt:lpstr>
      <vt:lpstr>A hazai CSR-ról, a történetiség kedvéért….</vt:lpstr>
      <vt:lpstr>A hazai CSR-ról, a történetiség kedvéért….</vt:lpstr>
      <vt:lpstr>A dolgozók és a CSR</vt:lpstr>
      <vt:lpstr>A dolgozók és a CSR</vt:lpstr>
      <vt:lpstr>A vállalatok és a CSR</vt:lpstr>
      <vt:lpstr>A vállalatok és a CSR</vt:lpstr>
      <vt:lpstr>A vállalatok és a CSR</vt:lpstr>
      <vt:lpstr>A vállalatok és a CSR</vt:lpstr>
      <vt:lpstr>A vállalatok és a CSR</vt:lpstr>
      <vt:lpstr>A vállalatok és a CSR</vt:lpstr>
      <vt:lpstr>A vállalatok és a CSR</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A CR és a belső kommunikáció összefüggései – a válságban </dc:title>
  <dc:creator>Gabriella Liptay</dc:creator>
  <cp:lastModifiedBy>Gabriella Liptay</cp:lastModifiedBy>
  <cp:revision>63</cp:revision>
  <dcterms:created xsi:type="dcterms:W3CDTF">2011-10-24T00:11:57Z</dcterms:created>
  <dcterms:modified xsi:type="dcterms:W3CDTF">2011-11-15T00:09:08Z</dcterms:modified>
</cp:coreProperties>
</file>